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6"/>
  </p:notesMasterIdLst>
  <p:sldIdLst>
    <p:sldId id="256" r:id="rId2"/>
    <p:sldId id="376" r:id="rId3"/>
    <p:sldId id="378" r:id="rId4"/>
    <p:sldId id="381" r:id="rId5"/>
    <p:sldId id="403" r:id="rId6"/>
    <p:sldId id="301" r:id="rId7"/>
    <p:sldId id="306" r:id="rId8"/>
    <p:sldId id="426" r:id="rId9"/>
    <p:sldId id="401" r:id="rId10"/>
    <p:sldId id="309" r:id="rId11"/>
    <p:sldId id="400" r:id="rId12"/>
    <p:sldId id="299" r:id="rId13"/>
    <p:sldId id="387" r:id="rId14"/>
    <p:sldId id="38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91717B-4F17-BE8F-B87F-A6CDEEE62D57}" name="Fildes, Beth - FS, OR" initials="EF" userId="S::Elizabeth.Fildes@usda.gov::eef3e318-a95d-49a0-9dc7-ea4c7b10b0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63A7"/>
    <a:srgbClr val="B85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BC526-EB81-4C64-94CA-587B225A7CC0}" v="2" dt="2026-04-01T21:04:10.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562" autoAdjust="0"/>
  </p:normalViewPr>
  <p:slideViewPr>
    <p:cSldViewPr snapToGrid="0">
      <p:cViewPr varScale="1">
        <p:scale>
          <a:sx n="96" d="100"/>
          <a:sy n="96" d="100"/>
        </p:scale>
        <p:origin x="1092" y="7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094DF-F49F-4FAD-81B7-2FE617BCCCC8}"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C76B-9418-4D5B-AEB2-9BBABA250896}" type="slidenum">
              <a:rPr lang="en-US" smtClean="0"/>
              <a:t>‹#›</a:t>
            </a:fld>
            <a:endParaRPr lang="en-US"/>
          </a:p>
        </p:txBody>
      </p:sp>
    </p:spTree>
    <p:extLst>
      <p:ext uri="{BB962C8B-B14F-4D97-AF65-F5344CB8AC3E}">
        <p14:creationId xmlns:p14="http://schemas.microsoft.com/office/powerpoint/2010/main" val="389133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E419-3389-C9EF-3454-D44DB9055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3EC52-63F1-5CF3-362A-9AB59DA1A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5DAB9-F78E-F18F-94B7-D51E6D96D2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call NERV Support you are talking with USFS! There are no separate NERV Rentals, they are all Enterprise Rentals! We hear, “I have a NERV Vehicle”…you have an Enterprise Rental on the NERV I-BPA.</a:t>
            </a:r>
          </a:p>
          <a:p>
            <a:endParaRPr lang="en-US" dirty="0"/>
          </a:p>
        </p:txBody>
      </p:sp>
      <p:sp>
        <p:nvSpPr>
          <p:cNvPr id="4" name="Slide Number Placeholder 3">
            <a:extLst>
              <a:ext uri="{FF2B5EF4-FFF2-40B4-BE49-F238E27FC236}">
                <a16:creationId xmlns:a16="http://schemas.microsoft.com/office/drawing/2014/main" id="{B7AA6E53-8F97-5714-F881-7949B1FC9EAA}"/>
              </a:ext>
            </a:extLst>
          </p:cNvPr>
          <p:cNvSpPr>
            <a:spLocks noGrp="1"/>
          </p:cNvSpPr>
          <p:nvPr>
            <p:ph type="sldNum" sz="quarter" idx="5"/>
          </p:nvPr>
        </p:nvSpPr>
        <p:spPr/>
        <p:txBody>
          <a:bodyPr/>
          <a:lstStyle/>
          <a:p>
            <a:fld id="{2EEDBD23-0619-1A48-B1FC-2E73CB0A8EA0}" type="slidenum">
              <a:rPr lang="en-US" smtClean="0"/>
              <a:t>2</a:t>
            </a:fld>
            <a:endParaRPr lang="en-US" dirty="0"/>
          </a:p>
        </p:txBody>
      </p:sp>
    </p:spTree>
    <p:extLst>
      <p:ext uri="{BB962C8B-B14F-4D97-AF65-F5344CB8AC3E}">
        <p14:creationId xmlns:p14="http://schemas.microsoft.com/office/powerpoint/2010/main" val="87439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D755B-D7F3-6014-F5CE-883094DB5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5ED33-F093-935D-9F8C-E9795B750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8DBC9-CD2A-6677-32E7-3A6DEB2263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a:extLst>
              <a:ext uri="{FF2B5EF4-FFF2-40B4-BE49-F238E27FC236}">
                <a16:creationId xmlns:a16="http://schemas.microsoft.com/office/drawing/2014/main" id="{AC0913C1-F2A6-0652-7297-C8B10CC8F9A6}"/>
              </a:ext>
            </a:extLst>
          </p:cNvPr>
          <p:cNvSpPr>
            <a:spLocks noGrp="1"/>
          </p:cNvSpPr>
          <p:nvPr>
            <p:ph type="sldNum" sz="quarter" idx="5"/>
          </p:nvPr>
        </p:nvSpPr>
        <p:spPr/>
        <p:txBody>
          <a:bodyPr/>
          <a:lstStyle/>
          <a:p>
            <a:fld id="{2EEDBD23-0619-1A48-B1FC-2E73CB0A8EA0}" type="slidenum">
              <a:rPr lang="en-US" smtClean="0"/>
              <a:t>13</a:t>
            </a:fld>
            <a:endParaRPr lang="en-US" dirty="0"/>
          </a:p>
        </p:txBody>
      </p:sp>
    </p:spTree>
    <p:extLst>
      <p:ext uri="{BB962C8B-B14F-4D97-AF65-F5344CB8AC3E}">
        <p14:creationId xmlns:p14="http://schemas.microsoft.com/office/powerpoint/2010/main" val="288027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A870-6751-8A33-D25D-DD49944D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BA8E-0649-9EF1-1CD7-79AEC9C6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796-149A-C7D3-E10B-607A495BE1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228600" marR="120650" lvl="1">
              <a:lnSpc>
                <a:spcPct val="90000"/>
              </a:lnSpc>
              <a:spcBef>
                <a:spcPts val="110"/>
              </a:spcBef>
              <a:tabLst>
                <a:tab pos="532765" algn="l"/>
              </a:tabLst>
            </a:pPr>
            <a:endParaRPr lang="en-US" sz="1200" i="1" dirty="0">
              <a:effectLst/>
            </a:endParaRPr>
          </a:p>
          <a:p>
            <a:endParaRPr lang="en-US" dirty="0"/>
          </a:p>
        </p:txBody>
      </p:sp>
      <p:sp>
        <p:nvSpPr>
          <p:cNvPr id="4" name="Slide Number Placeholder 3">
            <a:extLst>
              <a:ext uri="{FF2B5EF4-FFF2-40B4-BE49-F238E27FC236}">
                <a16:creationId xmlns:a16="http://schemas.microsoft.com/office/drawing/2014/main" id="{4D898443-07AB-97BB-565A-BAE731B05D1A}"/>
              </a:ext>
            </a:extLst>
          </p:cNvPr>
          <p:cNvSpPr>
            <a:spLocks noGrp="1"/>
          </p:cNvSpPr>
          <p:nvPr>
            <p:ph type="sldNum" sz="quarter" idx="5"/>
          </p:nvPr>
        </p:nvSpPr>
        <p:spPr/>
        <p:txBody>
          <a:bodyPr/>
          <a:lstStyle/>
          <a:p>
            <a:fld id="{2EEDBD23-0619-1A48-B1FC-2E73CB0A8EA0}" type="slidenum">
              <a:rPr lang="en-US" smtClean="0"/>
              <a:t>14</a:t>
            </a:fld>
            <a:endParaRPr lang="en-US" dirty="0"/>
          </a:p>
        </p:txBody>
      </p:sp>
    </p:spTree>
    <p:extLst>
      <p:ext uri="{BB962C8B-B14F-4D97-AF65-F5344CB8AC3E}">
        <p14:creationId xmlns:p14="http://schemas.microsoft.com/office/powerpoint/2010/main" val="378502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2E6A-BCEA-B573-0171-10264E7D1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58DCE-84B6-BC87-FDA0-7CAFC64C7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4EAB1-34DF-12EE-9554-04BFA6363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and Local governments must be aware of the liability associated with the use of NERV for 3</a:t>
            </a:r>
            <a:r>
              <a:rPr lang="en-US" baseline="30000" dirty="0"/>
              <a:t>rd</a:t>
            </a:r>
            <a:r>
              <a:rPr lang="en-US" dirty="0"/>
              <a:t> party claims. NERV only covers the damage to the Enterprise Rental vehicles when in the performance of their official duties. Contractors: </a:t>
            </a:r>
            <a:r>
              <a:rPr lang="en-US" spc="-10" dirty="0"/>
              <a:t>Ground Support needs to make sure they </a:t>
            </a:r>
            <a:r>
              <a:rPr lang="en-US" b="1" u="sng" spc="-10" dirty="0"/>
              <a:t>do not </a:t>
            </a:r>
            <a:r>
              <a:rPr lang="en-US" spc="-10" dirty="0"/>
              <a:t>hand pool vehicle keys over to Contractors!</a:t>
            </a:r>
          </a:p>
          <a:p>
            <a:endParaRPr lang="en-US" dirty="0"/>
          </a:p>
        </p:txBody>
      </p:sp>
      <p:sp>
        <p:nvSpPr>
          <p:cNvPr id="4" name="Slide Number Placeholder 3">
            <a:extLst>
              <a:ext uri="{FF2B5EF4-FFF2-40B4-BE49-F238E27FC236}">
                <a16:creationId xmlns:a16="http://schemas.microsoft.com/office/drawing/2014/main" id="{8F2CE3F1-E8F0-F175-56AB-3CC04DFBCE71}"/>
              </a:ext>
            </a:extLst>
          </p:cNvPr>
          <p:cNvSpPr>
            <a:spLocks noGrp="1"/>
          </p:cNvSpPr>
          <p:nvPr>
            <p:ph type="sldNum" sz="quarter" idx="5"/>
          </p:nvPr>
        </p:nvSpPr>
        <p:spPr/>
        <p:txBody>
          <a:bodyPr/>
          <a:lstStyle/>
          <a:p>
            <a:fld id="{2EEDBD23-0619-1A48-B1FC-2E73CB0A8EA0}" type="slidenum">
              <a:rPr lang="en-US" smtClean="0"/>
              <a:t>3</a:t>
            </a:fld>
            <a:endParaRPr lang="en-US" dirty="0"/>
          </a:p>
        </p:txBody>
      </p:sp>
    </p:spTree>
    <p:extLst>
      <p:ext uri="{BB962C8B-B14F-4D97-AF65-F5344CB8AC3E}">
        <p14:creationId xmlns:p14="http://schemas.microsoft.com/office/powerpoint/2010/main" val="411272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91-9BA9-0E3D-8AB2-617979882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C7EA9-51C6-6E15-9A1C-986899B35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AD773-1A35-3533-929A-560F03981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a:extLst>
              <a:ext uri="{FF2B5EF4-FFF2-40B4-BE49-F238E27FC236}">
                <a16:creationId xmlns:a16="http://schemas.microsoft.com/office/drawing/2014/main" id="{7DDB9392-75FE-1EFD-D2D7-ADA9ECFDE425}"/>
              </a:ext>
            </a:extLst>
          </p:cNvPr>
          <p:cNvSpPr>
            <a:spLocks noGrp="1"/>
          </p:cNvSpPr>
          <p:nvPr>
            <p:ph type="sldNum" sz="quarter" idx="5"/>
          </p:nvPr>
        </p:nvSpPr>
        <p:spPr/>
        <p:txBody>
          <a:bodyPr/>
          <a:lstStyle/>
          <a:p>
            <a:fld id="{2EEDBD23-0619-1A48-B1FC-2E73CB0A8EA0}" type="slidenum">
              <a:rPr lang="en-US" smtClean="0"/>
              <a:t>4</a:t>
            </a:fld>
            <a:endParaRPr lang="en-US" dirty="0"/>
          </a:p>
        </p:txBody>
      </p:sp>
    </p:spTree>
    <p:extLst>
      <p:ext uri="{BB962C8B-B14F-4D97-AF65-F5344CB8AC3E}">
        <p14:creationId xmlns:p14="http://schemas.microsoft.com/office/powerpoint/2010/main" val="225957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FY26 FAM Programmatic &amp; Budget Toolbox, project funds must be used to pay for the NERV rental.  WFSE, WISXR and NISXR not authorized!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a:t>
            </a:r>
            <a:r>
              <a:rPr lang="en-US" dirty="0">
                <a:latin typeface="Calibri" panose="020F0502020204030204" pitchFamily="34" charset="0"/>
                <a:ea typeface="Calibri" panose="020F0502020204030204" pitchFamily="34" charset="0"/>
              </a:rPr>
              <a:t>(i.e. Mustang, Challenger, Camaro etc.), convertible (i.e. Mustang, Camaro etc.) or Luxury Car (i.e. Alfa Romeo, BMW, Mercedes Benz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5</a:t>
            </a:fld>
            <a:endParaRPr lang="en-US"/>
          </a:p>
        </p:txBody>
      </p:sp>
    </p:spTree>
    <p:extLst>
      <p:ext uri="{BB962C8B-B14F-4D97-AF65-F5344CB8AC3E}">
        <p14:creationId xmlns:p14="http://schemas.microsoft.com/office/powerpoint/2010/main" val="225397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Make sure any dents, scratches, windshield crack and missing parts are noted in walk around at the Enterprise Location or at the incident/dispatch if delivered. Please take Photo’s!!! The minimum would be of any pre-existing damage. Make sure any damage is documented by Enterprise also. Inspect the vehicle again when you turn in the vehicle or if you take custody of the vehicle from someone else. </a:t>
            </a:r>
            <a:br>
              <a:rPr lang="en-US" sz="1200" dirty="0">
                <a:latin typeface="+mn-lt"/>
              </a:rPr>
            </a:b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7</a:t>
            </a:fld>
            <a:endParaRPr lang="en-US"/>
          </a:p>
        </p:txBody>
      </p:sp>
    </p:spTree>
    <p:extLst>
      <p:ext uri="{BB962C8B-B14F-4D97-AF65-F5344CB8AC3E}">
        <p14:creationId xmlns:p14="http://schemas.microsoft.com/office/powerpoint/2010/main" val="570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different than with VIPR/National Contracts, which are not generally accepted until after they passed an inspection. For NERV, once Operators/Ground Support/Dispatch have the keys and drive off with the Rental, it has been accepted!</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9</a:t>
            </a:fld>
            <a:endParaRPr lang="en-US"/>
          </a:p>
        </p:txBody>
      </p:sp>
    </p:spTree>
    <p:extLst>
      <p:ext uri="{BB962C8B-B14F-4D97-AF65-F5344CB8AC3E}">
        <p14:creationId xmlns:p14="http://schemas.microsoft.com/office/powerpoint/2010/main" val="86683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the 3</a:t>
            </a:r>
            <a:r>
              <a:rPr lang="en-US" sz="1200" baseline="30000" dirty="0">
                <a:latin typeface="+mn-lt"/>
              </a:rPr>
              <a:t>rd</a:t>
            </a:r>
            <a:r>
              <a:rPr lang="en-US" sz="1200" dirty="0">
                <a:latin typeface="+mn-lt"/>
              </a:rPr>
              <a:t> Party is deemed at fault. NERV will work with Enterprise to have the 3</a:t>
            </a:r>
            <a:r>
              <a:rPr lang="en-US" sz="1200" baseline="30000" dirty="0">
                <a:latin typeface="+mn-lt"/>
              </a:rPr>
              <a:t>rd</a:t>
            </a:r>
            <a:r>
              <a:rPr lang="en-US" sz="1200" dirty="0">
                <a:latin typeface="+mn-lt"/>
              </a:rPr>
              <a:t> party pay damage for the Enterprise Vehicle rented under the NERV BPA. </a:t>
            </a:r>
            <a:endParaRPr lang="en-US" sz="1200"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However, they must have information on the 3</a:t>
            </a:r>
            <a:r>
              <a:rPr lang="en-US" sz="1200" baseline="30000" dirty="0">
                <a:latin typeface="+mn-lt"/>
              </a:rPr>
              <a:t>rd</a:t>
            </a:r>
            <a:r>
              <a:rPr lang="en-US" sz="1200" dirty="0">
                <a:latin typeface="+mn-lt"/>
              </a:rPr>
              <a:t> Party (i.e. Name, address, Phone number, Vehicle/Insurance). Also, need a police report whenever possible. </a:t>
            </a:r>
            <a:r>
              <a:rPr lang="en-US" sz="1200" u="sng" dirty="0">
                <a:latin typeface="+mn-lt"/>
              </a:rPr>
              <a:t>Never admit fault or promise anything.</a:t>
            </a:r>
            <a:r>
              <a:rPr lang="en-US" sz="1200" dirty="0">
                <a:latin typeface="+mn-lt"/>
              </a:rPr>
              <a:t>  Govt. (Federal/State) Solicitor will make determination. </a:t>
            </a:r>
            <a:r>
              <a:rPr lang="en-US" sz="1200" u="sng" dirty="0">
                <a:latin typeface="+mn-lt"/>
              </a:rPr>
              <a:t>We do pay for brush scratches and hail damage!</a:t>
            </a:r>
            <a:r>
              <a:rPr lang="en-US" sz="1200" dirty="0">
                <a:latin typeface="+mn-lt"/>
              </a:rPr>
              <a:t>  Please submit statements and photos like you would for other damage! In addition, if you hear/feel anything odd with the vehicle, please stop and inspect to make sure you didn’t hit anything. We get claims frequently where the operator was unaware of any damage. </a:t>
            </a:r>
            <a:r>
              <a:rPr lang="en-US" sz="1200" dirty="0">
                <a:solidFill>
                  <a:schemeClr val="tx1"/>
                </a:solidFill>
                <a:latin typeface="+mn-lt"/>
              </a:rPr>
              <a:t>If an Operator, Dispatch or Ground Support receives an Enterprise Damage Claim from Enterprise please forward to </a:t>
            </a:r>
            <a:r>
              <a:rPr lang="en-US" sz="1200" dirty="0">
                <a:solidFill>
                  <a:schemeClr val="tx1"/>
                </a:solidFill>
                <a:latin typeface="+mn-lt"/>
                <a:hlinkClick r:id="rId3"/>
              </a:rPr>
              <a:t>sm.fs.nerv@usda.gov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pPr>
            <a:endParaRPr lang="en-US" sz="1200" dirty="0">
              <a:latin typeface="+mn-lt"/>
            </a:endParaRPr>
          </a:p>
          <a:p>
            <a:pPr marR="0">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10</a:t>
            </a:fld>
            <a:endParaRPr lang="en-US"/>
          </a:p>
        </p:txBody>
      </p:sp>
    </p:spTree>
    <p:extLst>
      <p:ext uri="{BB962C8B-B14F-4D97-AF65-F5344CB8AC3E}">
        <p14:creationId xmlns:p14="http://schemas.microsoft.com/office/powerpoint/2010/main" val="26031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auto/tire retail establishment affiliated with Enterprise will replace the tire and bill NERV for the tire. See NERV SOP for more Guidance.</a:t>
            </a:r>
          </a:p>
          <a:p>
            <a:r>
              <a:rPr lang="en-US" sz="1200" i="1" dirty="0">
                <a:effectLst/>
              </a:rPr>
              <a:t>Do</a:t>
            </a:r>
            <a:r>
              <a:rPr lang="en-US" sz="1200" i="1" spc="-25" dirty="0">
                <a:effectLst/>
              </a:rPr>
              <a:t> </a:t>
            </a:r>
            <a:r>
              <a:rPr lang="en-US" sz="1200" i="1" dirty="0">
                <a:effectLst/>
              </a:rPr>
              <a:t>not</a:t>
            </a:r>
            <a:r>
              <a:rPr lang="en-US" sz="1200" i="1" spc="-25" dirty="0">
                <a:effectLst/>
              </a:rPr>
              <a:t> </a:t>
            </a:r>
            <a:r>
              <a:rPr lang="en-US" sz="1200" i="1" dirty="0">
                <a:effectLst/>
              </a:rPr>
              <a:t>take</a:t>
            </a:r>
            <a:r>
              <a:rPr lang="en-US" sz="1200" i="1" spc="-30" dirty="0">
                <a:effectLst/>
              </a:rPr>
              <a:t> </a:t>
            </a:r>
            <a:r>
              <a:rPr lang="en-US" sz="1200" i="1" dirty="0">
                <a:effectLst/>
              </a:rPr>
              <a:t>the</a:t>
            </a:r>
            <a:r>
              <a:rPr lang="en-US" sz="1200" i="1" spc="-25" dirty="0">
                <a:effectLst/>
              </a:rPr>
              <a:t> </a:t>
            </a:r>
            <a:r>
              <a:rPr lang="en-US" sz="1200" i="1" dirty="0">
                <a:effectLst/>
              </a:rPr>
              <a:t>vehicle</a:t>
            </a:r>
            <a:r>
              <a:rPr lang="en-US" sz="1200" i="1" spc="-20" dirty="0">
                <a:effectLst/>
              </a:rPr>
              <a:t> </a:t>
            </a:r>
            <a:r>
              <a:rPr lang="en-US" sz="1200" i="1" dirty="0">
                <a:effectLst/>
              </a:rPr>
              <a:t>to</a:t>
            </a:r>
            <a:r>
              <a:rPr lang="en-US" sz="1200" i="1" spc="-20" dirty="0">
                <a:effectLst/>
              </a:rPr>
              <a:t> </a:t>
            </a:r>
            <a:r>
              <a:rPr lang="en-US" sz="1200" i="1" dirty="0">
                <a:effectLst/>
              </a:rPr>
              <a:t>a</a:t>
            </a:r>
            <a:r>
              <a:rPr lang="en-US" sz="1200" i="1" spc="-25" dirty="0">
                <a:effectLst/>
              </a:rPr>
              <a:t> </a:t>
            </a:r>
            <a:r>
              <a:rPr lang="en-US" sz="1200" i="1" dirty="0">
                <a:effectLst/>
              </a:rPr>
              <a:t>mechanic</a:t>
            </a:r>
            <a:r>
              <a:rPr lang="en-US" sz="1200" i="1" spc="-30" dirty="0">
                <a:effectLst/>
              </a:rPr>
              <a:t> </a:t>
            </a:r>
            <a:r>
              <a:rPr lang="en-US" sz="1200" i="1" dirty="0">
                <a:effectLst/>
              </a:rPr>
              <a:t>or</a:t>
            </a:r>
            <a:r>
              <a:rPr lang="en-US" sz="1200" i="1" spc="-25" dirty="0">
                <a:effectLst/>
              </a:rPr>
              <a:t> </a:t>
            </a:r>
            <a:r>
              <a:rPr lang="en-US" sz="1200" i="1" dirty="0">
                <a:effectLst/>
              </a:rPr>
              <a:t>repair</a:t>
            </a:r>
            <a:r>
              <a:rPr lang="en-US" sz="1200" i="1" spc="-25" dirty="0">
                <a:effectLst/>
              </a:rPr>
              <a:t> </a:t>
            </a:r>
            <a:r>
              <a:rPr lang="en-US" sz="1200" i="1" dirty="0">
                <a:effectLst/>
              </a:rPr>
              <a:t>facility unless authorized by Enterprise. If</a:t>
            </a:r>
            <a:r>
              <a:rPr lang="en-US" sz="1200" i="1" spc="-15" dirty="0">
                <a:effectLst/>
              </a:rPr>
              <a:t> </a:t>
            </a:r>
            <a:r>
              <a:rPr lang="en-US" sz="1200" i="1" dirty="0">
                <a:effectLst/>
              </a:rPr>
              <a:t>it</a:t>
            </a:r>
            <a:r>
              <a:rPr lang="en-US" sz="1200" i="1" spc="-10" dirty="0">
                <a:effectLst/>
              </a:rPr>
              <a:t> </a:t>
            </a:r>
            <a:r>
              <a:rPr lang="en-US" sz="1200" i="1" dirty="0">
                <a:effectLst/>
              </a:rPr>
              <a:t>is</a:t>
            </a:r>
            <a:r>
              <a:rPr lang="en-US" sz="1200" i="1" spc="-10" dirty="0">
                <a:effectLst/>
              </a:rPr>
              <a:t> </a:t>
            </a:r>
            <a:r>
              <a:rPr lang="en-US" sz="1200" i="1" dirty="0">
                <a:effectLst/>
              </a:rPr>
              <a:t>an</a:t>
            </a:r>
            <a:r>
              <a:rPr lang="en-US" sz="1200" i="1" spc="-10" dirty="0">
                <a:effectLst/>
              </a:rPr>
              <a:t> </a:t>
            </a:r>
            <a:r>
              <a:rPr lang="en-US" sz="1200" i="1" dirty="0">
                <a:effectLst/>
              </a:rPr>
              <a:t>emergency,</a:t>
            </a:r>
            <a:r>
              <a:rPr lang="en-US" sz="1200" i="1" spc="-20" dirty="0">
                <a:effectLst/>
              </a:rPr>
              <a:t> and </a:t>
            </a:r>
            <a:r>
              <a:rPr lang="en-US" sz="1200" i="1" dirty="0">
                <a:effectLst/>
              </a:rPr>
              <a:t>you</a:t>
            </a:r>
            <a:r>
              <a:rPr lang="en-US" sz="1200" i="1" spc="-10" dirty="0">
                <a:effectLst/>
              </a:rPr>
              <a:t> </a:t>
            </a:r>
            <a:r>
              <a:rPr lang="en-US" sz="1200" i="1" dirty="0">
                <a:effectLst/>
              </a:rPr>
              <a:t>are</a:t>
            </a:r>
            <a:r>
              <a:rPr lang="en-US" sz="1200" i="1" spc="-15" dirty="0">
                <a:effectLst/>
              </a:rPr>
              <a:t> </a:t>
            </a:r>
            <a:r>
              <a:rPr lang="en-US" sz="1200" i="1" dirty="0">
                <a:effectLst/>
              </a:rPr>
              <a:t>stranded,</a:t>
            </a:r>
            <a:r>
              <a:rPr lang="en-US" sz="1200" i="1" spc="-5" dirty="0">
                <a:effectLst/>
              </a:rPr>
              <a:t> </a:t>
            </a:r>
            <a:r>
              <a:rPr lang="en-US" sz="1200" i="1" dirty="0">
                <a:effectLst/>
              </a:rPr>
              <a:t>or</a:t>
            </a:r>
            <a:r>
              <a:rPr lang="en-US" sz="1200" i="1" spc="-15" dirty="0">
                <a:effectLst/>
              </a:rPr>
              <a:t> </a:t>
            </a:r>
            <a:r>
              <a:rPr lang="en-US" sz="1200" i="1" dirty="0">
                <a:effectLst/>
              </a:rPr>
              <a:t>are</a:t>
            </a:r>
            <a:r>
              <a:rPr lang="en-US" sz="1200" i="1" spc="-15" dirty="0">
                <a:effectLst/>
              </a:rPr>
              <a:t> </a:t>
            </a:r>
            <a:r>
              <a:rPr lang="en-US" sz="1200" i="1" dirty="0">
                <a:effectLst/>
              </a:rPr>
              <a:t>no</a:t>
            </a:r>
            <a:r>
              <a:rPr lang="en-US" sz="1200" i="1" spc="-10" dirty="0">
                <a:effectLst/>
              </a:rPr>
              <a:t> </a:t>
            </a:r>
            <a:r>
              <a:rPr lang="en-US" sz="1200" i="1" dirty="0">
                <a:effectLst/>
              </a:rPr>
              <a:t>longer</a:t>
            </a:r>
            <a:r>
              <a:rPr lang="en-US" sz="1200" i="1" spc="-10" dirty="0">
                <a:effectLst/>
              </a:rPr>
              <a:t> </a:t>
            </a:r>
            <a:r>
              <a:rPr lang="en-US" sz="1200" i="1" dirty="0">
                <a:effectLst/>
              </a:rPr>
              <a:t>on</a:t>
            </a:r>
            <a:r>
              <a:rPr lang="en-US" sz="1200" i="1" spc="-10" dirty="0">
                <a:effectLst/>
              </a:rPr>
              <a:t> </a:t>
            </a:r>
            <a:r>
              <a:rPr lang="en-US" sz="1200" i="1" dirty="0">
                <a:effectLst/>
              </a:rPr>
              <a:t>the</a:t>
            </a:r>
            <a:r>
              <a:rPr lang="en-US" sz="1200" i="1" spc="-10" dirty="0">
                <a:effectLst/>
              </a:rPr>
              <a:t> </a:t>
            </a:r>
            <a:r>
              <a:rPr lang="en-US" sz="1200" i="1" dirty="0">
                <a:effectLst/>
              </a:rPr>
              <a:t>incident</a:t>
            </a:r>
            <a:r>
              <a:rPr lang="en-US" sz="1200" i="1" spc="-15" dirty="0">
                <a:effectLst/>
              </a:rPr>
              <a:t> </a:t>
            </a:r>
            <a:r>
              <a:rPr lang="en-US" sz="1200" i="1" dirty="0">
                <a:effectLst/>
              </a:rPr>
              <a:t>(traveling</a:t>
            </a:r>
            <a:r>
              <a:rPr lang="en-US" sz="1200" i="1" spc="-10" dirty="0">
                <a:effectLst/>
              </a:rPr>
              <a:t> </a:t>
            </a:r>
            <a:r>
              <a:rPr lang="en-US" sz="1200" i="1" dirty="0">
                <a:effectLst/>
              </a:rPr>
              <a:t>home,</a:t>
            </a:r>
            <a:r>
              <a:rPr lang="en-US" sz="1200" i="1" spc="-15" dirty="0">
                <a:effectLst/>
              </a:rPr>
              <a:t> </a:t>
            </a:r>
            <a:r>
              <a:rPr lang="en-US" sz="1200" i="1" dirty="0">
                <a:effectLst/>
              </a:rPr>
              <a:t>etc.),</a:t>
            </a:r>
            <a:r>
              <a:rPr lang="en-US" sz="1200" i="1" spc="-15" dirty="0">
                <a:effectLst/>
              </a:rPr>
              <a:t> </a:t>
            </a:r>
            <a:r>
              <a:rPr lang="en-US" sz="1200" i="1" dirty="0">
                <a:effectLst/>
              </a:rPr>
              <a:t>please</a:t>
            </a:r>
            <a:r>
              <a:rPr lang="en-US" sz="1200" i="1" spc="-15" dirty="0">
                <a:effectLst/>
              </a:rPr>
              <a:t> </a:t>
            </a:r>
            <a:r>
              <a:rPr lang="en-US" sz="1200" i="1" dirty="0">
                <a:effectLst/>
              </a:rPr>
              <a:t>contact Enterprise and they will coordinate a tow or replacement vehicle as necessary. </a:t>
            </a:r>
          </a:p>
          <a:p>
            <a:r>
              <a:rPr lang="en-US" sz="1200" i="1" dirty="0">
                <a:effectLst/>
              </a:rPr>
              <a:t>Other information: </a:t>
            </a:r>
          </a:p>
          <a:p>
            <a:r>
              <a:rPr lang="en-US" sz="1200" b="1" i="0" kern="1200" dirty="0">
                <a:solidFill>
                  <a:schemeClr val="tx1"/>
                </a:solidFill>
                <a:effectLst/>
                <a:latin typeface="+mn-lt"/>
                <a:ea typeface="+mn-ea"/>
                <a:cs typeface="+mn-cs"/>
              </a:rPr>
              <a:t>Examples of Non-Reimbursable Expenses (list not all inclusive)</a:t>
            </a:r>
          </a:p>
          <a:p>
            <a:r>
              <a:rPr lang="en-US" sz="1200" b="0" i="0" kern="1200" dirty="0">
                <a:solidFill>
                  <a:schemeClr val="tx1"/>
                </a:solidFill>
                <a:effectLst/>
                <a:latin typeface="+mn-lt"/>
                <a:ea typeface="+mn-ea"/>
                <a:cs typeface="+mn-cs"/>
              </a:rPr>
              <a:t>Lodging amounts in excess of the per diem allowed for the locality (unless actual expenses are approved)</a:t>
            </a:r>
          </a:p>
          <a:p>
            <a:r>
              <a:rPr lang="en-US" sz="1200" b="0" i="0" kern="1200" dirty="0">
                <a:solidFill>
                  <a:schemeClr val="tx1"/>
                </a:solidFill>
                <a:effectLst/>
                <a:latin typeface="+mn-lt"/>
                <a:ea typeface="+mn-ea"/>
                <a:cs typeface="+mn-cs"/>
              </a:rPr>
              <a:t>Unauthorized personal phone calls</a:t>
            </a:r>
          </a:p>
          <a:p>
            <a:r>
              <a:rPr lang="en-US" sz="1200" b="0" i="0" kern="1200" dirty="0">
                <a:solidFill>
                  <a:schemeClr val="tx1"/>
                </a:solidFill>
                <a:effectLst/>
                <a:latin typeface="+mn-lt"/>
                <a:ea typeface="+mn-ea"/>
                <a:cs typeface="+mn-cs"/>
              </a:rPr>
              <a:t>Fuel for an agency or government owned vehicle</a:t>
            </a:r>
          </a:p>
          <a:p>
            <a:r>
              <a:rPr lang="en-US" sz="1200" b="0" i="0" kern="1200" dirty="0">
                <a:solidFill>
                  <a:schemeClr val="tx1"/>
                </a:solidFill>
                <a:effectLst/>
                <a:latin typeface="+mn-lt"/>
                <a:ea typeface="+mn-ea"/>
                <a:cs typeface="+mn-cs"/>
              </a:rPr>
              <a:t>Expenses incurred for someone other than the cardholder (exception: transfer of station charges)</a:t>
            </a:r>
          </a:p>
          <a:p>
            <a:r>
              <a:rPr lang="en-US" sz="1200" b="0" i="0" kern="1200" dirty="0">
                <a:solidFill>
                  <a:schemeClr val="tx1"/>
                </a:solidFill>
                <a:effectLst/>
                <a:latin typeface="+mn-lt"/>
                <a:ea typeface="+mn-ea"/>
                <a:cs typeface="+mn-cs"/>
              </a:rPr>
              <a:t>Personal expenses not associated with official travel (buying clothes, paying personal bills, magazine subscriptions, etc.)</a:t>
            </a:r>
          </a:p>
          <a:p>
            <a:r>
              <a:rPr lang="en-US" sz="1200" b="0" i="0" kern="1200" dirty="0">
                <a:solidFill>
                  <a:schemeClr val="tx1"/>
                </a:solidFill>
                <a:effectLst/>
                <a:latin typeface="+mn-lt"/>
                <a:ea typeface="+mn-ea"/>
                <a:cs typeface="+mn-cs"/>
              </a:rPr>
              <a:t>Meals and lodging expenses in the vicinity of your permanent duty station</a:t>
            </a:r>
          </a:p>
          <a:p>
            <a:r>
              <a:rPr lang="en-US" sz="1200" b="0" i="0" kern="1200" dirty="0">
                <a:solidFill>
                  <a:schemeClr val="tx1"/>
                </a:solidFill>
                <a:effectLst/>
                <a:latin typeface="+mn-lt"/>
                <a:ea typeface="+mn-ea"/>
                <a:cs typeface="+mn-cs"/>
              </a:rPr>
              <a:t>Office supplies, clothing, shipping costs, gifts, alcoholic beverages, </a:t>
            </a:r>
            <a:r>
              <a:rPr lang="en-US" sz="1200" b="1" i="0" u="sng" kern="1200" dirty="0">
                <a:solidFill>
                  <a:schemeClr val="tx1"/>
                </a:solidFill>
                <a:effectLst/>
                <a:latin typeface="+mn-lt"/>
                <a:ea typeface="+mn-ea"/>
                <a:cs typeface="+mn-cs"/>
              </a:rPr>
              <a:t>vehicle repairs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11</a:t>
            </a:fld>
            <a:endParaRPr lang="en-US"/>
          </a:p>
        </p:txBody>
      </p:sp>
    </p:spTree>
    <p:extLst>
      <p:ext uri="{BB962C8B-B14F-4D97-AF65-F5344CB8AC3E}">
        <p14:creationId xmlns:p14="http://schemas.microsoft.com/office/powerpoint/2010/main" val="190031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arajita" panose="02020603050405020304" pitchFamily="18" charset="0"/>
                <a:cs typeface="Aparajita" panose="02020603050405020304" pitchFamily="18" charset="0"/>
              </a:rPr>
              <a:t>NERV Receives on average of 10 claims a year for Diesel in Gas/Gas in Diesel/DEF in Fuel tank (DEF has it’s own tank). Repairs are $1200 for a fuel tank drain to $35,000 for a blown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Rental Cars.</a:t>
            </a:r>
            <a:r>
              <a:rPr lang="en-US" sz="1200" b="0" i="0" kern="1200" dirty="0">
                <a:solidFill>
                  <a:schemeClr val="tx1"/>
                </a:solidFill>
                <a:effectLst/>
                <a:latin typeface="+mn-lt"/>
                <a:ea typeface="+mn-ea"/>
                <a:cs typeface="+mn-cs"/>
              </a:rPr>
              <a:t> Employees will not be reimbursed for purchasing pre-paid refueling options when renting a vehicle for official travel. Therefore, employees should refuel prior to returning the vehicle to the drop-off location. </a:t>
            </a:r>
            <a:r>
              <a:rPr lang="en-US" sz="1200" b="1" i="0" u="sng" kern="1200" dirty="0">
                <a:solidFill>
                  <a:schemeClr val="tx1"/>
                </a:solidFill>
                <a:effectLst/>
                <a:latin typeface="+mn-lt"/>
                <a:ea typeface="+mn-ea"/>
                <a:cs typeface="+mn-cs"/>
              </a:rPr>
              <a:t>If it is not possible to refuel completely prior to returning the vehicle because of safety issues or the location of closest fueling station, the employee can request reimbursement for vendor refueling charges. </a:t>
            </a:r>
            <a:r>
              <a:rPr lang="en-US" sz="1200" b="0" i="0" kern="1200" dirty="0">
                <a:solidFill>
                  <a:schemeClr val="tx1"/>
                </a:solidFill>
                <a:effectLst/>
                <a:latin typeface="+mn-lt"/>
                <a:ea typeface="+mn-ea"/>
                <a:cs typeface="+mn-cs"/>
              </a:rPr>
              <a:t>The employee should submit proper supporting documentation for this reimbursement.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NERV the fuel would be added to the Invoice.</a:t>
            </a:r>
            <a:endParaRPr lang="en-US" dirty="0">
              <a:latin typeface="Aparajita" panose="02020603050405020304" pitchFamily="18" charset="0"/>
              <a:cs typeface="Aparajita"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12</a:t>
            </a:fld>
            <a:endParaRPr lang="en-US"/>
          </a:p>
        </p:txBody>
      </p:sp>
    </p:spTree>
    <p:extLst>
      <p:ext uri="{BB962C8B-B14F-4D97-AF65-F5344CB8AC3E}">
        <p14:creationId xmlns:p14="http://schemas.microsoft.com/office/powerpoint/2010/main" val="981225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ngeles National Forest, Los Angeles California">
            <a:extLst>
              <a:ext uri="{FF2B5EF4-FFF2-40B4-BE49-F238E27FC236}">
                <a16:creationId xmlns:a16="http://schemas.microsoft.com/office/drawing/2014/main" id="{2D4CA79A-B21D-384A-AFF9-808F4CA3DD57}"/>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7280"/>
            <a:ext cx="12192000" cy="3058160"/>
          </a:xfrm>
          <a:prstGeom prst="rect">
            <a:avLst/>
          </a:prstGeom>
        </p:spPr>
      </p:pic>
      <p:pic>
        <p:nvPicPr>
          <p:cNvPr id="18" name="Graphic 17">
            <a:extLst>
              <a:ext uri="{FF2B5EF4-FFF2-40B4-BE49-F238E27FC236}">
                <a16:creationId xmlns:a16="http://schemas.microsoft.com/office/drawing/2014/main" id="{A26ADB5C-DB52-9F40-842E-FCE1919BB770}"/>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30685"/>
          <a:stretch/>
        </p:blipFill>
        <p:spPr>
          <a:xfrm>
            <a:off x="9591040" y="1547686"/>
            <a:ext cx="2600960" cy="2704275"/>
          </a:xfrm>
          <a:prstGeom prst="rect">
            <a:avLst/>
          </a:prstGeom>
        </p:spPr>
      </p:pic>
      <p:pic>
        <p:nvPicPr>
          <p:cNvPr id="19" name="Graphic 18">
            <a:extLst>
              <a:ext uri="{FF2B5EF4-FFF2-40B4-BE49-F238E27FC236}">
                <a16:creationId xmlns:a16="http://schemas.microsoft.com/office/drawing/2014/main" id="{EFE41F06-CA67-884F-B80E-F47D671B587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35536" b="43426"/>
          <a:stretch/>
        </p:blipFill>
        <p:spPr>
          <a:xfrm>
            <a:off x="8838629" y="2044758"/>
            <a:ext cx="3353372" cy="2207202"/>
          </a:xfrm>
          <a:prstGeom prst="rect">
            <a:avLst/>
          </a:prstGeom>
        </p:spPr>
      </p:pic>
      <p:sp>
        <p:nvSpPr>
          <p:cNvPr id="24" name="Rectangle 23">
            <a:extLst>
              <a:ext uri="{FF2B5EF4-FFF2-40B4-BE49-F238E27FC236}">
                <a16:creationId xmlns:a16="http://schemas.microsoft.com/office/drawing/2014/main" id="{58160A45-9B9A-7642-A05D-BC4D94FCA63B}"/>
              </a:ext>
            </a:extLst>
          </p:cNvPr>
          <p:cNvSpPr/>
          <p:nvPr/>
        </p:nvSpPr>
        <p:spPr>
          <a:xfrm>
            <a:off x="0" y="986530"/>
            <a:ext cx="12192000" cy="28347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itle 25">
            <a:extLst>
              <a:ext uri="{FF2B5EF4-FFF2-40B4-BE49-F238E27FC236}">
                <a16:creationId xmlns:a16="http://schemas.microsoft.com/office/drawing/2014/main" id="{32B7C065-AF7D-E14D-A712-5AF24449D508}"/>
              </a:ext>
            </a:extLst>
          </p:cNvPr>
          <p:cNvSpPr>
            <a:spLocks noGrp="1"/>
          </p:cNvSpPr>
          <p:nvPr>
            <p:ph type="title"/>
          </p:nvPr>
        </p:nvSpPr>
        <p:spPr>
          <a:xfrm>
            <a:off x="838200" y="4484783"/>
            <a:ext cx="10515600" cy="1106046"/>
          </a:xfrm>
          <a:prstGeom prst="rect">
            <a:avLst/>
          </a:prstGeom>
        </p:spPr>
        <p:txBody>
          <a:bodyPr>
            <a:normAutofit/>
          </a:bodyPr>
          <a:lstStyle>
            <a:lvl1pPr>
              <a:defRPr sz="36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7" name="Rectangle 26">
            <a:extLst>
              <a:ext uri="{FF2B5EF4-FFF2-40B4-BE49-F238E27FC236}">
                <a16:creationId xmlns:a16="http://schemas.microsoft.com/office/drawing/2014/main" id="{BB9ACF4F-F910-9E40-B1E9-F813AF0148FB}"/>
              </a:ext>
            </a:extLst>
          </p:cNvPr>
          <p:cNvSpPr/>
          <p:nvPr/>
        </p:nvSpPr>
        <p:spPr>
          <a:xfrm>
            <a:off x="0" y="0"/>
            <a:ext cx="12192000" cy="1067786"/>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2F3449"/>
              </a:solidFill>
            </a:endParaRPr>
          </a:p>
        </p:txBody>
      </p:sp>
      <p:sp>
        <p:nvSpPr>
          <p:cNvPr id="30" name="Text Placeholder 29">
            <a:extLst>
              <a:ext uri="{FF2B5EF4-FFF2-40B4-BE49-F238E27FC236}">
                <a16:creationId xmlns:a16="http://schemas.microsoft.com/office/drawing/2014/main" id="{5E80A8B7-5522-0743-AC27-CCBB9BAD048D}"/>
              </a:ext>
            </a:extLst>
          </p:cNvPr>
          <p:cNvSpPr>
            <a:spLocks noGrp="1"/>
          </p:cNvSpPr>
          <p:nvPr>
            <p:ph type="body" sz="quarter" idx="10" hasCustomPrompt="1"/>
          </p:nvPr>
        </p:nvSpPr>
        <p:spPr>
          <a:xfrm>
            <a:off x="838200" y="5590829"/>
            <a:ext cx="8000429" cy="561282"/>
          </a:xfrm>
        </p:spPr>
        <p:txBody>
          <a:bodyPr>
            <a:normAutofit/>
          </a:bodyPr>
          <a:lstStyle>
            <a:lvl1pPr marL="0" indent="0">
              <a:buNone/>
              <a:defRPr sz="240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a:t>
            </a:r>
          </a:p>
        </p:txBody>
      </p:sp>
      <p:sp>
        <p:nvSpPr>
          <p:cNvPr id="31" name="Date Placeholder 3">
            <a:extLst>
              <a:ext uri="{FF2B5EF4-FFF2-40B4-BE49-F238E27FC236}">
                <a16:creationId xmlns:a16="http://schemas.microsoft.com/office/drawing/2014/main" id="{0669F273-F69A-AC4F-971A-F8A3BD27EBD0}"/>
              </a:ext>
            </a:extLst>
          </p:cNvPr>
          <p:cNvSpPr>
            <a:spLocks noGrp="1"/>
          </p:cNvSpPr>
          <p:nvPr>
            <p:ph type="dt" sz="half" idx="11"/>
          </p:nvPr>
        </p:nvSpPr>
        <p:spPr>
          <a:xfrm>
            <a:off x="838200" y="6166948"/>
            <a:ext cx="3279987" cy="365125"/>
          </a:xfrm>
          <a:prstGeom prst="rect">
            <a:avLst/>
          </a:prstGeom>
        </p:spPr>
        <p:txBody>
          <a:bodyPr/>
          <a:lstStyle>
            <a:lvl1pPr algn="l">
              <a:defRPr sz="14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fld id="{4015F8AD-896F-475D-82F5-AF0777973E65}" type="datetimeFigureOut">
              <a:rPr lang="en-US" smtClean="0"/>
              <a:t>4/21/2026</a:t>
            </a:fld>
            <a:endParaRPr lang="en-US"/>
          </a:p>
        </p:txBody>
      </p:sp>
      <p:cxnSp>
        <p:nvCxnSpPr>
          <p:cNvPr id="33" name="Straight Connector 32">
            <a:extLst>
              <a:ext uri="{FF2B5EF4-FFF2-40B4-BE49-F238E27FC236}">
                <a16:creationId xmlns:a16="http://schemas.microsoft.com/office/drawing/2014/main" id="{8F8AE0F2-EABC-714F-9FB3-FFA8E15832E1}"/>
              </a:ext>
            </a:extLst>
          </p:cNvPr>
          <p:cNvCxnSpPr>
            <a:cxnSpLocks/>
          </p:cNvCxnSpPr>
          <p:nvPr/>
        </p:nvCxnSpPr>
        <p:spPr>
          <a:xfrm>
            <a:off x="838201" y="5590829"/>
            <a:ext cx="8000428" cy="0"/>
          </a:xfrm>
          <a:prstGeom prst="line">
            <a:avLst/>
          </a:prstGeom>
          <a:ln>
            <a:solidFill>
              <a:srgbClr val="2F34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F666CA-490C-B842-9FEE-9B1A2CC6B457}"/>
              </a:ext>
            </a:extLst>
          </p:cNvPr>
          <p:cNvSpPr/>
          <p:nvPr/>
        </p:nvSpPr>
        <p:spPr>
          <a:xfrm flipV="1">
            <a:off x="0" y="6858000"/>
            <a:ext cx="12192000" cy="45719"/>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Graphic 2">
            <a:extLst>
              <a:ext uri="{FF2B5EF4-FFF2-40B4-BE49-F238E27FC236}">
                <a16:creationId xmlns:a16="http://schemas.microsoft.com/office/drawing/2014/main" id="{8175384C-F34F-8540-B82C-D9D047278A9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346" y="102756"/>
            <a:ext cx="4890347" cy="875261"/>
          </a:xfrm>
          <a:prstGeom prst="rect">
            <a:avLst/>
          </a:prstGeom>
        </p:spPr>
      </p:pic>
      <p:pic>
        <p:nvPicPr>
          <p:cNvPr id="13" name="Graphic 12">
            <a:extLst>
              <a:ext uri="{FF2B5EF4-FFF2-40B4-BE49-F238E27FC236}">
                <a16:creationId xmlns:a16="http://schemas.microsoft.com/office/drawing/2014/main" id="{BF735F61-2659-B24F-96B7-FD6D7066AC2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54971" y="6498772"/>
            <a:ext cx="522515" cy="391886"/>
          </a:xfrm>
          <a:prstGeom prst="rect">
            <a:avLst/>
          </a:prstGeom>
        </p:spPr>
      </p:pic>
    </p:spTree>
    <p:extLst>
      <p:ext uri="{BB962C8B-B14F-4D97-AF65-F5344CB8AC3E}">
        <p14:creationId xmlns:p14="http://schemas.microsoft.com/office/powerpoint/2010/main" val="327288606"/>
      </p:ext>
    </p:extLst>
  </p:cSld>
  <p:clrMapOvr>
    <a:masterClrMapping/>
  </p:clrMapOvr>
  <p:extLst>
    <p:ext uri="{DCECCB84-F9BA-43D5-87BE-67443E8EF086}">
      <p15:sldGuideLst xmlns:p15="http://schemas.microsoft.com/office/powerpoint/2012/main">
        <p15:guide id="1" orient="horz" pos="2616">
          <p15:clr>
            <a:srgbClr val="FBAE40"/>
          </p15:clr>
        </p15:guide>
        <p15:guide id="2" pos="2880">
          <p15:clr>
            <a:srgbClr val="FBAE40"/>
          </p15:clr>
        </p15:guide>
        <p15:guide id="3"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8A4C1CB4-61C9-6D43-BB55-F5EE75E60627}"/>
              </a:ext>
            </a:extLst>
          </p:cNvPr>
          <p:cNvSpPr>
            <a:spLocks noGrp="1"/>
          </p:cNvSpPr>
          <p:nvPr>
            <p:ph type="body" sz="quarter" idx="14" hasCustomPrompt="1"/>
          </p:nvPr>
        </p:nvSpPr>
        <p:spPr>
          <a:xfrm>
            <a:off x="447555" y="775284"/>
            <a:ext cx="9691868"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632031"/>
            <a:ext cx="9661940" cy="4294510"/>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DEB0F2EC-A031-FE42-85F0-672BA9A3BCD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7CF4B88E-2A1B-8245-A74C-FC2AC0A7D8C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381309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066801"/>
            <a:ext cx="9661940" cy="4859741"/>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03AC8267-341C-5C41-B99E-C4A544238444}"/>
              </a:ext>
            </a:extLst>
          </p:cNvPr>
          <p:cNvCxnSpPr>
            <a:cxnSpLocks/>
          </p:cNvCxnSpPr>
          <p:nvPr/>
        </p:nvCxnSpPr>
        <p:spPr>
          <a:xfrm>
            <a:off x="555413" y="741680"/>
            <a:ext cx="11636587" cy="0"/>
          </a:xfrm>
          <a:prstGeom prst="line">
            <a:avLst/>
          </a:prstGeom>
          <a:ln w="28575">
            <a:solidFill>
              <a:srgbClr val="4B788B"/>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1DDB5A-586F-8F4E-8CFF-7F12DD4EC38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86645990-B215-9A41-99E2-7EDF251CB43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3941457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E-ADCF-E1B9-D125-E12528178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45637-BEF7-BAD3-6CE3-3F5429C47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796AB-48F8-3C67-A7CF-8AEAE5EE5144}"/>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5" name="Footer Placeholder 4">
            <a:extLst>
              <a:ext uri="{FF2B5EF4-FFF2-40B4-BE49-F238E27FC236}">
                <a16:creationId xmlns:a16="http://schemas.microsoft.com/office/drawing/2014/main" id="{EB4568C6-0A17-6B6C-4135-92DD5C83D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08AF4-30AE-4A18-6144-8D1D7A7597B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20112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15D5E-F9B5-000F-6440-976916D8FC1E}"/>
              </a:ext>
            </a:extLst>
          </p:cNvPr>
          <p:cNvSpPr>
            <a:spLocks noGrp="1"/>
          </p:cNvSpPr>
          <p:nvPr>
            <p:ph type="dt" sz="half" idx="10"/>
          </p:nvPr>
        </p:nvSpPr>
        <p:spPr/>
        <p:txBody>
          <a:bodyPr/>
          <a:lstStyle/>
          <a:p>
            <a:fld id="{4015F8AD-896F-475D-82F5-AF0777973E65}" type="datetimeFigureOut">
              <a:rPr lang="en-US" smtClean="0"/>
              <a:t>4/21/2026</a:t>
            </a:fld>
            <a:endParaRPr lang="en-US"/>
          </a:p>
        </p:txBody>
      </p:sp>
      <p:sp>
        <p:nvSpPr>
          <p:cNvPr id="3" name="Footer Placeholder 2">
            <a:extLst>
              <a:ext uri="{FF2B5EF4-FFF2-40B4-BE49-F238E27FC236}">
                <a16:creationId xmlns:a16="http://schemas.microsoft.com/office/drawing/2014/main" id="{E5AD3EFD-CB2B-F4B3-B325-2CE1EC36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E1893-6431-82D3-8C71-EE9131F56C23}"/>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42300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551C2-2ACC-F443-9C61-6D0728FE7A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9" cy="4175760"/>
          </a:xfrm>
          <a:prstGeom prst="rect">
            <a:avLst/>
          </a:prstGeom>
          <a:noFill/>
          <a:ln>
            <a:noFill/>
          </a:ln>
        </p:spPr>
      </p:pic>
      <p:sp>
        <p:nvSpPr>
          <p:cNvPr id="6" name="Rectangle 5" descr="Monongahela National Forest, West Virginia">
            <a:extLst>
              <a:ext uri="{FF2B5EF4-FFF2-40B4-BE49-F238E27FC236}">
                <a16:creationId xmlns:a16="http://schemas.microsoft.com/office/drawing/2014/main" id="{D967F78A-B2C5-0243-AAB9-A3870D18EC55}"/>
              </a:ext>
            </a:extLst>
          </p:cNvPr>
          <p:cNvSpPr/>
          <p:nvPr/>
        </p:nvSpPr>
        <p:spPr>
          <a:xfrm>
            <a:off x="230293" y="0"/>
            <a:ext cx="11961707" cy="4166886"/>
          </a:xfrm>
          <a:prstGeom prst="rect">
            <a:avLst/>
          </a:prstGeom>
          <a:gradFill>
            <a:gsLst>
              <a:gs pos="100000">
                <a:schemeClr val="bg1">
                  <a:alpha val="70000"/>
                </a:schemeClr>
              </a:gs>
              <a:gs pos="19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39" name="Title 38">
            <a:extLst>
              <a:ext uri="{FF2B5EF4-FFF2-40B4-BE49-F238E27FC236}">
                <a16:creationId xmlns:a16="http://schemas.microsoft.com/office/drawing/2014/main" id="{FEA10E5F-C8C8-114E-9F64-71EAE26E5F62}"/>
              </a:ext>
            </a:extLst>
          </p:cNvPr>
          <p:cNvSpPr>
            <a:spLocks noGrp="1"/>
          </p:cNvSpPr>
          <p:nvPr>
            <p:ph type="title" hasCustomPrompt="1"/>
          </p:nvPr>
        </p:nvSpPr>
        <p:spPr>
          <a:xfrm>
            <a:off x="1527858" y="4236335"/>
            <a:ext cx="9522105" cy="589327"/>
          </a:xfrm>
        </p:spPr>
        <p:txBody>
          <a:bodyPr anchor="b"/>
          <a:lstStyle>
            <a:lvl1pPr algn="l">
              <a:defRPr/>
            </a:lvl1pPr>
          </a:lstStyle>
          <a:p>
            <a:r>
              <a:rPr lang="en-US" dirty="0"/>
              <a:t>Click to Edit Title</a:t>
            </a:r>
          </a:p>
        </p:txBody>
      </p:sp>
      <p:sp>
        <p:nvSpPr>
          <p:cNvPr id="79" name="Text Placeholder 78">
            <a:extLst>
              <a:ext uri="{FF2B5EF4-FFF2-40B4-BE49-F238E27FC236}">
                <a16:creationId xmlns:a16="http://schemas.microsoft.com/office/drawing/2014/main" id="{4483A73C-DA1D-0945-A71F-1E264512947B}"/>
              </a:ext>
            </a:extLst>
          </p:cNvPr>
          <p:cNvSpPr>
            <a:spLocks noGrp="1"/>
          </p:cNvSpPr>
          <p:nvPr>
            <p:ph type="body" sz="quarter" idx="14" hasCustomPrompt="1"/>
          </p:nvPr>
        </p:nvSpPr>
        <p:spPr>
          <a:xfrm>
            <a:off x="1543855" y="4884677"/>
            <a:ext cx="9566943" cy="520700"/>
          </a:xfrm>
        </p:spPr>
        <p:txBody>
          <a:bodyPr>
            <a:normAutofit/>
          </a:bodyPr>
          <a:lstStyle>
            <a:lvl1pPr marL="0" indent="0">
              <a:buNone/>
              <a:defRPr sz="2000">
                <a:solidFill>
                  <a:srgbClr val="4D788B"/>
                </a:solidFill>
              </a:defRPr>
            </a:lvl1pPr>
          </a:lstStyle>
          <a:p>
            <a:pPr lvl="0"/>
            <a:r>
              <a:rPr lang="en-US" dirty="0"/>
              <a:t>Click to Edit Subtitle</a:t>
            </a:r>
          </a:p>
        </p:txBody>
      </p:sp>
      <p:grpSp>
        <p:nvGrpSpPr>
          <p:cNvPr id="17" name="Group 16">
            <a:extLst>
              <a:ext uri="{FF2B5EF4-FFF2-40B4-BE49-F238E27FC236}">
                <a16:creationId xmlns:a16="http://schemas.microsoft.com/office/drawing/2014/main" id="{E855CBB5-4E22-734F-B861-A679EE2F94D7}"/>
              </a:ext>
            </a:extLst>
          </p:cNvPr>
          <p:cNvGrpSpPr/>
          <p:nvPr/>
        </p:nvGrpSpPr>
        <p:grpSpPr>
          <a:xfrm>
            <a:off x="0" y="4137949"/>
            <a:ext cx="12192000" cy="98385"/>
            <a:chOff x="0" y="660400"/>
            <a:chExt cx="9144000" cy="406400"/>
          </a:xfrm>
        </p:grpSpPr>
        <p:sp>
          <p:nvSpPr>
            <p:cNvPr id="18" name="Rectangle 17">
              <a:extLst>
                <a:ext uri="{FF2B5EF4-FFF2-40B4-BE49-F238E27FC236}">
                  <a16:creationId xmlns:a16="http://schemas.microsoft.com/office/drawing/2014/main" id="{DC7E87C5-BA13-AF4C-B070-C1C1119ADE6B}"/>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AAA0456B-FFA7-8442-BCD8-A2157F44B519}"/>
                </a:ext>
              </a:extLst>
            </p:cNvPr>
            <p:cNvSpPr/>
            <p:nvPr userDrawn="1"/>
          </p:nvSpPr>
          <p:spPr>
            <a:xfrm>
              <a:off x="0" y="660400"/>
              <a:ext cx="1137920" cy="406400"/>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21" name="Group 20">
            <a:extLst>
              <a:ext uri="{FF2B5EF4-FFF2-40B4-BE49-F238E27FC236}">
                <a16:creationId xmlns:a16="http://schemas.microsoft.com/office/drawing/2014/main" id="{F33A32E5-945D-D14F-86FB-A365F5460E3C}"/>
              </a:ext>
            </a:extLst>
          </p:cNvPr>
          <p:cNvGrpSpPr/>
          <p:nvPr/>
        </p:nvGrpSpPr>
        <p:grpSpPr>
          <a:xfrm>
            <a:off x="10661228" y="3044146"/>
            <a:ext cx="1528885" cy="1099740"/>
            <a:chOff x="8007496" y="5717898"/>
            <a:chExt cx="1146664" cy="1099740"/>
          </a:xfrm>
        </p:grpSpPr>
        <p:pic>
          <p:nvPicPr>
            <p:cNvPr id="22" name="Graphic 21">
              <a:extLst>
                <a:ext uri="{FF2B5EF4-FFF2-40B4-BE49-F238E27FC236}">
                  <a16:creationId xmlns:a16="http://schemas.microsoft.com/office/drawing/2014/main" id="{71E4B969-5C41-CA45-8464-86BF916A2B71}"/>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8076043" y="5717898"/>
              <a:ext cx="1078117" cy="1099740"/>
            </a:xfrm>
            <a:prstGeom prst="rect">
              <a:avLst/>
            </a:prstGeom>
          </p:spPr>
        </p:pic>
        <p:pic>
          <p:nvPicPr>
            <p:cNvPr id="23" name="Graphic 22">
              <a:extLst>
                <a:ext uri="{FF2B5EF4-FFF2-40B4-BE49-F238E27FC236}">
                  <a16:creationId xmlns:a16="http://schemas.microsoft.com/office/drawing/2014/main" id="{1261F876-AF8D-1B4D-9D90-638B4826605D}"/>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8007496" y="5938162"/>
              <a:ext cx="862184" cy="879476"/>
            </a:xfrm>
            <a:prstGeom prst="rect">
              <a:avLst/>
            </a:prstGeom>
          </p:spPr>
        </p:pic>
      </p:grpSp>
      <p:pic>
        <p:nvPicPr>
          <p:cNvPr id="4" name="Graphic 3">
            <a:extLst>
              <a:ext uri="{FF2B5EF4-FFF2-40B4-BE49-F238E27FC236}">
                <a16:creationId xmlns:a16="http://schemas.microsoft.com/office/drawing/2014/main" id="{BDF5E51B-D70A-E04D-B798-48A43DB6C48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187" y="6457644"/>
            <a:ext cx="1471507" cy="400357"/>
          </a:xfrm>
          <a:prstGeom prst="rect">
            <a:avLst/>
          </a:prstGeom>
        </p:spPr>
      </p:pic>
      <p:pic>
        <p:nvPicPr>
          <p:cNvPr id="20" name="Graphic 19">
            <a:extLst>
              <a:ext uri="{FF2B5EF4-FFF2-40B4-BE49-F238E27FC236}">
                <a16:creationId xmlns:a16="http://schemas.microsoft.com/office/drawing/2014/main" id="{0AC98E43-7F77-8741-BF65-A2446B60571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3794362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551C2-2ACC-F443-9C61-6D0728FE7A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4166888"/>
          </a:xfrm>
          <a:prstGeom prst="rect">
            <a:avLst/>
          </a:prstGeom>
        </p:spPr>
      </p:pic>
      <p:sp>
        <p:nvSpPr>
          <p:cNvPr id="24" name="Rectangle 23" descr="Cherokee National Forest, Tennessee / North Carolina">
            <a:extLst>
              <a:ext uri="{FF2B5EF4-FFF2-40B4-BE49-F238E27FC236}">
                <a16:creationId xmlns:a16="http://schemas.microsoft.com/office/drawing/2014/main" id="{195524E6-1A5C-2248-BD19-01932BB41132}"/>
              </a:ext>
            </a:extLst>
          </p:cNvPr>
          <p:cNvSpPr/>
          <p:nvPr/>
        </p:nvSpPr>
        <p:spPr>
          <a:xfrm>
            <a:off x="365760" y="0"/>
            <a:ext cx="11826240" cy="4166886"/>
          </a:xfrm>
          <a:prstGeom prst="rect">
            <a:avLst/>
          </a:prstGeom>
          <a:gradFill>
            <a:gsLst>
              <a:gs pos="100000">
                <a:schemeClr val="bg1">
                  <a:alpha val="70000"/>
                </a:schemeClr>
              </a:gs>
              <a:gs pos="19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39" name="Title 38">
            <a:extLst>
              <a:ext uri="{FF2B5EF4-FFF2-40B4-BE49-F238E27FC236}">
                <a16:creationId xmlns:a16="http://schemas.microsoft.com/office/drawing/2014/main" id="{FEA10E5F-C8C8-114E-9F64-71EAE26E5F62}"/>
              </a:ext>
            </a:extLst>
          </p:cNvPr>
          <p:cNvSpPr>
            <a:spLocks noGrp="1"/>
          </p:cNvSpPr>
          <p:nvPr>
            <p:ph type="title" hasCustomPrompt="1"/>
          </p:nvPr>
        </p:nvSpPr>
        <p:spPr>
          <a:xfrm>
            <a:off x="1527858" y="4236335"/>
            <a:ext cx="9522105" cy="589327"/>
          </a:xfrm>
        </p:spPr>
        <p:txBody>
          <a:bodyPr anchor="b"/>
          <a:lstStyle>
            <a:lvl1pPr algn="l">
              <a:defRPr/>
            </a:lvl1pPr>
          </a:lstStyle>
          <a:p>
            <a:r>
              <a:rPr lang="en-US" dirty="0"/>
              <a:t>Click to Edit Title</a:t>
            </a:r>
          </a:p>
        </p:txBody>
      </p:sp>
      <p:sp>
        <p:nvSpPr>
          <p:cNvPr id="79" name="Text Placeholder 78">
            <a:extLst>
              <a:ext uri="{FF2B5EF4-FFF2-40B4-BE49-F238E27FC236}">
                <a16:creationId xmlns:a16="http://schemas.microsoft.com/office/drawing/2014/main" id="{4483A73C-DA1D-0945-A71F-1E264512947B}"/>
              </a:ext>
            </a:extLst>
          </p:cNvPr>
          <p:cNvSpPr>
            <a:spLocks noGrp="1"/>
          </p:cNvSpPr>
          <p:nvPr>
            <p:ph type="body" sz="quarter" idx="14" hasCustomPrompt="1"/>
          </p:nvPr>
        </p:nvSpPr>
        <p:spPr>
          <a:xfrm>
            <a:off x="1543855" y="4884677"/>
            <a:ext cx="9566943" cy="520700"/>
          </a:xfrm>
        </p:spPr>
        <p:txBody>
          <a:bodyPr>
            <a:normAutofit/>
          </a:bodyPr>
          <a:lstStyle>
            <a:lvl1pPr marL="0" indent="0">
              <a:buNone/>
              <a:defRPr sz="2000">
                <a:solidFill>
                  <a:srgbClr val="4D788B"/>
                </a:solidFill>
              </a:defRPr>
            </a:lvl1pPr>
          </a:lstStyle>
          <a:p>
            <a:pPr lvl="0"/>
            <a:r>
              <a:rPr lang="en-US" dirty="0"/>
              <a:t>Click to Edit Subtitle</a:t>
            </a:r>
          </a:p>
        </p:txBody>
      </p:sp>
      <p:grpSp>
        <p:nvGrpSpPr>
          <p:cNvPr id="17" name="Group 16">
            <a:extLst>
              <a:ext uri="{FF2B5EF4-FFF2-40B4-BE49-F238E27FC236}">
                <a16:creationId xmlns:a16="http://schemas.microsoft.com/office/drawing/2014/main" id="{E855CBB5-4E22-734F-B861-A679EE2F94D7}"/>
              </a:ext>
            </a:extLst>
          </p:cNvPr>
          <p:cNvGrpSpPr/>
          <p:nvPr/>
        </p:nvGrpSpPr>
        <p:grpSpPr>
          <a:xfrm>
            <a:off x="0" y="4137949"/>
            <a:ext cx="12192000" cy="98385"/>
            <a:chOff x="0" y="660400"/>
            <a:chExt cx="9144000" cy="406400"/>
          </a:xfrm>
        </p:grpSpPr>
        <p:sp>
          <p:nvSpPr>
            <p:cNvPr id="18" name="Rectangle 17">
              <a:extLst>
                <a:ext uri="{FF2B5EF4-FFF2-40B4-BE49-F238E27FC236}">
                  <a16:creationId xmlns:a16="http://schemas.microsoft.com/office/drawing/2014/main" id="{DC7E87C5-BA13-AF4C-B070-C1C1119ADE6B}"/>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AAA0456B-FFA7-8442-BCD8-A2157F44B519}"/>
                </a:ext>
              </a:extLst>
            </p:cNvPr>
            <p:cNvSpPr/>
            <p:nvPr userDrawn="1"/>
          </p:nvSpPr>
          <p:spPr>
            <a:xfrm>
              <a:off x="0" y="660400"/>
              <a:ext cx="1137920" cy="406400"/>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2" name="Group 1">
            <a:extLst>
              <a:ext uri="{FF2B5EF4-FFF2-40B4-BE49-F238E27FC236}">
                <a16:creationId xmlns:a16="http://schemas.microsoft.com/office/drawing/2014/main" id="{11E28A43-CCFA-2C4C-B131-278AC9B4607E}"/>
              </a:ext>
            </a:extLst>
          </p:cNvPr>
          <p:cNvGrpSpPr/>
          <p:nvPr/>
        </p:nvGrpSpPr>
        <p:grpSpPr>
          <a:xfrm>
            <a:off x="10661228" y="3044146"/>
            <a:ext cx="1528885" cy="1099740"/>
            <a:chOff x="8007496" y="5717898"/>
            <a:chExt cx="1146664" cy="1099740"/>
          </a:xfrm>
        </p:grpSpPr>
        <p:pic>
          <p:nvPicPr>
            <p:cNvPr id="20" name="Graphic 19">
              <a:extLst>
                <a:ext uri="{FF2B5EF4-FFF2-40B4-BE49-F238E27FC236}">
                  <a16:creationId xmlns:a16="http://schemas.microsoft.com/office/drawing/2014/main" id="{15D0A643-2B84-0547-9BE0-F6F25BEE0BE9}"/>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8076043" y="5717898"/>
              <a:ext cx="1078117" cy="1099740"/>
            </a:xfrm>
            <a:prstGeom prst="rect">
              <a:avLst/>
            </a:prstGeom>
          </p:spPr>
        </p:pic>
        <p:pic>
          <p:nvPicPr>
            <p:cNvPr id="21" name="Graphic 20">
              <a:extLst>
                <a:ext uri="{FF2B5EF4-FFF2-40B4-BE49-F238E27FC236}">
                  <a16:creationId xmlns:a16="http://schemas.microsoft.com/office/drawing/2014/main" id="{B14412FC-7E00-F74E-89FE-03CDAAD70369}"/>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8007496" y="5938162"/>
              <a:ext cx="862184" cy="879476"/>
            </a:xfrm>
            <a:prstGeom prst="rect">
              <a:avLst/>
            </a:prstGeom>
          </p:spPr>
        </p:pic>
      </p:grpSp>
      <p:pic>
        <p:nvPicPr>
          <p:cNvPr id="22" name="Graphic 21">
            <a:extLst>
              <a:ext uri="{FF2B5EF4-FFF2-40B4-BE49-F238E27FC236}">
                <a16:creationId xmlns:a16="http://schemas.microsoft.com/office/drawing/2014/main" id="{9E830E3B-14B4-4C47-B61E-B0D5DCC6BAB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187" y="6457644"/>
            <a:ext cx="1471507" cy="400357"/>
          </a:xfrm>
          <a:prstGeom prst="rect">
            <a:avLst/>
          </a:prstGeom>
        </p:spPr>
      </p:pic>
      <p:pic>
        <p:nvPicPr>
          <p:cNvPr id="23" name="Graphic 22">
            <a:extLst>
              <a:ext uri="{FF2B5EF4-FFF2-40B4-BE49-F238E27FC236}">
                <a16:creationId xmlns:a16="http://schemas.microsoft.com/office/drawing/2014/main" id="{3CCAE0F6-2AE7-7D40-B8BF-BC96C394058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22896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576" b="-215"/>
          <a:stretch/>
        </p:blipFill>
        <p:spPr>
          <a:xfrm>
            <a:off x="4107042" y="16494"/>
            <a:ext cx="8071412" cy="6825013"/>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39" name="Title 38">
            <a:extLst>
              <a:ext uri="{FF2B5EF4-FFF2-40B4-BE49-F238E27FC236}">
                <a16:creationId xmlns:a16="http://schemas.microsoft.com/office/drawing/2014/main" id="{FEA10E5F-C8C8-114E-9F64-71EAE26E5F62}"/>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sp>
        <p:nvSpPr>
          <p:cNvPr id="79" name="Text Placeholder 78">
            <a:extLst>
              <a:ext uri="{FF2B5EF4-FFF2-40B4-BE49-F238E27FC236}">
                <a16:creationId xmlns:a16="http://schemas.microsoft.com/office/drawing/2014/main" id="{4483A73C-DA1D-0945-A71F-1E264512947B}"/>
              </a:ext>
            </a:extLst>
          </p:cNvPr>
          <p:cNvSpPr>
            <a:spLocks noGrp="1"/>
          </p:cNvSpPr>
          <p:nvPr>
            <p:ph type="body" sz="quarter" idx="14" hasCustomPrompt="1"/>
          </p:nvPr>
        </p:nvSpPr>
        <p:spPr>
          <a:xfrm>
            <a:off x="1466691" y="2256843"/>
            <a:ext cx="6574367" cy="520700"/>
          </a:xfrm>
        </p:spPr>
        <p:txBody>
          <a:bodyPr>
            <a:normAutofit/>
          </a:bodyPr>
          <a:lstStyle>
            <a:lvl1pPr marL="0" indent="0">
              <a:buNone/>
              <a:defRPr sz="2000">
                <a:solidFill>
                  <a:srgbClr val="4D788B"/>
                </a:solidFill>
              </a:defRPr>
            </a:lvl1pPr>
          </a:lstStyle>
          <a:p>
            <a:pPr lvl="0"/>
            <a:r>
              <a:rPr lang="en-US" dirty="0"/>
              <a:t>Click to Edit Subtitle</a:t>
            </a:r>
          </a:p>
        </p:txBody>
      </p:sp>
      <p:cxnSp>
        <p:nvCxnSpPr>
          <p:cNvPr id="81" name="Straight Connector 80">
            <a:extLst>
              <a:ext uri="{FF2B5EF4-FFF2-40B4-BE49-F238E27FC236}">
                <a16:creationId xmlns:a16="http://schemas.microsoft.com/office/drawing/2014/main" id="{0C034B12-AA70-314A-8C63-950F69E852B6}"/>
              </a:ext>
            </a:extLst>
          </p:cNvPr>
          <p:cNvCxnSpPr>
            <a:cxnSpLocks/>
          </p:cNvCxnSpPr>
          <p:nvPr/>
        </p:nvCxnSpPr>
        <p:spPr>
          <a:xfrm>
            <a:off x="1450694" y="2801073"/>
            <a:ext cx="6605287" cy="0"/>
          </a:xfrm>
          <a:prstGeom prst="line">
            <a:avLst/>
          </a:prstGeom>
          <a:ln w="12700">
            <a:solidFill>
              <a:srgbClr val="2F3449"/>
            </a:solidFill>
          </a:ln>
        </p:spPr>
        <p:style>
          <a:lnRef idx="1">
            <a:schemeClr val="accent1"/>
          </a:lnRef>
          <a:fillRef idx="0">
            <a:schemeClr val="accent1"/>
          </a:fillRef>
          <a:effectRef idx="0">
            <a:schemeClr val="accent1"/>
          </a:effectRef>
          <a:fontRef idx="minor">
            <a:schemeClr val="tx1"/>
          </a:fontRef>
        </p:style>
      </p:cxnSp>
      <p:sp>
        <p:nvSpPr>
          <p:cNvPr id="86" name="Text Placeholder 85">
            <a:extLst>
              <a:ext uri="{FF2B5EF4-FFF2-40B4-BE49-F238E27FC236}">
                <a16:creationId xmlns:a16="http://schemas.microsoft.com/office/drawing/2014/main" id="{0A5B9496-8E4D-3B48-B6F5-6EFE315921F1}"/>
              </a:ext>
            </a:extLst>
          </p:cNvPr>
          <p:cNvSpPr>
            <a:spLocks noGrp="1"/>
          </p:cNvSpPr>
          <p:nvPr>
            <p:ph type="body" sz="quarter" idx="15"/>
          </p:nvPr>
        </p:nvSpPr>
        <p:spPr>
          <a:xfrm>
            <a:off x="1449918" y="2939831"/>
            <a:ext cx="6606116" cy="2905385"/>
          </a:xfrm>
        </p:spPr>
        <p:txBody>
          <a:bodyPr>
            <a:normAutofit/>
          </a:bodyPr>
          <a:lstStyle>
            <a:lvl1pPr marL="228600" indent="-228600">
              <a:lnSpc>
                <a:spcPct val="100000"/>
              </a:lnSpc>
              <a:buClr>
                <a:srgbClr val="4D788B"/>
              </a:buClr>
              <a:buFont typeface="Wingdings" pitchFamily="2" charset="2"/>
              <a:buChar char="§"/>
              <a:defRPr sz="2400"/>
            </a:lvl1pPr>
            <a:lvl2pPr marL="685800" indent="-228600">
              <a:lnSpc>
                <a:spcPct val="100000"/>
              </a:lnSpc>
              <a:buClr>
                <a:srgbClr val="4D788B"/>
              </a:buClr>
              <a:buFont typeface="Wingdings" pitchFamily="2" charset="2"/>
              <a:buChar char="§"/>
              <a:defRPr sz="2000"/>
            </a:lvl2pPr>
            <a:lvl3pPr marL="1143000" indent="-228600">
              <a:lnSpc>
                <a:spcPct val="100000"/>
              </a:lnSpc>
              <a:buClr>
                <a:srgbClr val="4D788B"/>
              </a:buClr>
              <a:buFont typeface="Wingdings" pitchFamily="2" charset="2"/>
              <a:buChar char="§"/>
              <a:defRPr sz="1800"/>
            </a:lvl3pPr>
            <a:lvl4pPr marL="1600200" indent="-228600">
              <a:lnSpc>
                <a:spcPct val="100000"/>
              </a:lnSpc>
              <a:buClr>
                <a:srgbClr val="4D788B"/>
              </a:buClr>
              <a:buFont typeface="Wingdings" pitchFamily="2" charset="2"/>
              <a:buChar char="§"/>
              <a:defRPr sz="1600"/>
            </a:lvl4pPr>
            <a:lvl5pPr marL="2057400" indent="-228600">
              <a:lnSpc>
                <a:spcPct val="100000"/>
              </a:lnSpc>
              <a:buClr>
                <a:srgbClr val="4D788B"/>
              </a:buClr>
              <a:buFont typeface="Wingdings"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01D4C4C-AF8A-A04A-A055-29EDF38FFEDC}"/>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7" name="Graphic 16">
            <a:extLst>
              <a:ext uri="{FF2B5EF4-FFF2-40B4-BE49-F238E27FC236}">
                <a16:creationId xmlns:a16="http://schemas.microsoft.com/office/drawing/2014/main" id="{F06BBA47-5039-614D-9CB1-37BBBF6DAAC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5" name="Graphic 14">
            <a:extLst>
              <a:ext uri="{FF2B5EF4-FFF2-40B4-BE49-F238E27FC236}">
                <a16:creationId xmlns:a16="http://schemas.microsoft.com/office/drawing/2014/main" id="{685AF1EF-1529-9D47-985F-6198D8B0AF7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298423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Title and Content">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576" b="-215"/>
          <a:stretch/>
        </p:blipFill>
        <p:spPr>
          <a:xfrm>
            <a:off x="4107042" y="16494"/>
            <a:ext cx="8071412" cy="6825013"/>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39" name="Title 38">
            <a:extLst>
              <a:ext uri="{FF2B5EF4-FFF2-40B4-BE49-F238E27FC236}">
                <a16:creationId xmlns:a16="http://schemas.microsoft.com/office/drawing/2014/main" id="{FEA10E5F-C8C8-114E-9F64-71EAE26E5F62}"/>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cxnSp>
        <p:nvCxnSpPr>
          <p:cNvPr id="81" name="Straight Connector 80">
            <a:extLst>
              <a:ext uri="{FF2B5EF4-FFF2-40B4-BE49-F238E27FC236}">
                <a16:creationId xmlns:a16="http://schemas.microsoft.com/office/drawing/2014/main" id="{0C034B12-AA70-314A-8C63-950F69E852B6}"/>
              </a:ext>
            </a:extLst>
          </p:cNvPr>
          <p:cNvCxnSpPr>
            <a:cxnSpLocks/>
          </p:cNvCxnSpPr>
          <p:nvPr/>
        </p:nvCxnSpPr>
        <p:spPr>
          <a:xfrm>
            <a:off x="1450694" y="2211793"/>
            <a:ext cx="6605287" cy="0"/>
          </a:xfrm>
          <a:prstGeom prst="line">
            <a:avLst/>
          </a:prstGeom>
          <a:ln w="12700">
            <a:solidFill>
              <a:srgbClr val="2F3449"/>
            </a:solidFill>
          </a:ln>
        </p:spPr>
        <p:style>
          <a:lnRef idx="1">
            <a:schemeClr val="accent1"/>
          </a:lnRef>
          <a:fillRef idx="0">
            <a:schemeClr val="accent1"/>
          </a:fillRef>
          <a:effectRef idx="0">
            <a:schemeClr val="accent1"/>
          </a:effectRef>
          <a:fontRef idx="minor">
            <a:schemeClr val="tx1"/>
          </a:fontRef>
        </p:style>
      </p:cxnSp>
      <p:sp>
        <p:nvSpPr>
          <p:cNvPr id="86" name="Text Placeholder 85">
            <a:extLst>
              <a:ext uri="{FF2B5EF4-FFF2-40B4-BE49-F238E27FC236}">
                <a16:creationId xmlns:a16="http://schemas.microsoft.com/office/drawing/2014/main" id="{0A5B9496-8E4D-3B48-B6F5-6EFE315921F1}"/>
              </a:ext>
            </a:extLst>
          </p:cNvPr>
          <p:cNvSpPr>
            <a:spLocks noGrp="1"/>
          </p:cNvSpPr>
          <p:nvPr>
            <p:ph type="body" sz="quarter" idx="15"/>
          </p:nvPr>
        </p:nvSpPr>
        <p:spPr>
          <a:xfrm>
            <a:off x="1449918" y="2346960"/>
            <a:ext cx="6606116" cy="3498255"/>
          </a:xfrm>
        </p:spPr>
        <p:txBody>
          <a:bodyPr>
            <a:normAutofit/>
          </a:bodyPr>
          <a:lstStyle>
            <a:lvl1pPr marL="228600" indent="-228600">
              <a:lnSpc>
                <a:spcPct val="100000"/>
              </a:lnSpc>
              <a:buClr>
                <a:srgbClr val="4D788B"/>
              </a:buClr>
              <a:buFont typeface="Wingdings" pitchFamily="2" charset="2"/>
              <a:buChar char="§"/>
              <a:defRPr sz="2400"/>
            </a:lvl1pPr>
            <a:lvl2pPr marL="685800" indent="-228600">
              <a:lnSpc>
                <a:spcPct val="100000"/>
              </a:lnSpc>
              <a:buClr>
                <a:srgbClr val="4D788B"/>
              </a:buClr>
              <a:buFont typeface="Wingdings" pitchFamily="2" charset="2"/>
              <a:buChar char="§"/>
              <a:defRPr sz="2000"/>
            </a:lvl2pPr>
            <a:lvl3pPr marL="1143000" indent="-228600">
              <a:lnSpc>
                <a:spcPct val="100000"/>
              </a:lnSpc>
              <a:buClr>
                <a:srgbClr val="4D788B"/>
              </a:buClr>
              <a:buFont typeface="Wingdings" pitchFamily="2" charset="2"/>
              <a:buChar char="§"/>
              <a:defRPr sz="1800"/>
            </a:lvl3pPr>
            <a:lvl4pPr marL="1600200" indent="-228600">
              <a:lnSpc>
                <a:spcPct val="100000"/>
              </a:lnSpc>
              <a:buClr>
                <a:srgbClr val="4D788B"/>
              </a:buClr>
              <a:buFont typeface="Wingdings" pitchFamily="2" charset="2"/>
              <a:buChar char="§"/>
              <a:defRPr sz="1600"/>
            </a:lvl4pPr>
            <a:lvl5pPr marL="2057400" indent="-228600">
              <a:lnSpc>
                <a:spcPct val="100000"/>
              </a:lnSpc>
              <a:buClr>
                <a:srgbClr val="4D788B"/>
              </a:buClr>
              <a:buFont typeface="Wingdings"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01D4C4C-AF8A-A04A-A055-29EDF38FFEDC}"/>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7" name="Graphic 16">
            <a:extLst>
              <a:ext uri="{FF2B5EF4-FFF2-40B4-BE49-F238E27FC236}">
                <a16:creationId xmlns:a16="http://schemas.microsoft.com/office/drawing/2014/main" id="{F06BBA47-5039-614D-9CB1-37BBBF6DAAC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4" name="Graphic 13">
            <a:extLst>
              <a:ext uri="{FF2B5EF4-FFF2-40B4-BE49-F238E27FC236}">
                <a16:creationId xmlns:a16="http://schemas.microsoft.com/office/drawing/2014/main" id="{0D8A12C9-F90F-8D40-B683-4AC25C4FD48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380668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3" name="Picture 52" descr="Dixie National Forest, Cedar City, Uah">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77"/>
          <a:stretch/>
        </p:blipFill>
        <p:spPr>
          <a:xfrm>
            <a:off x="3887896" y="4876"/>
            <a:ext cx="8304105" cy="6459357"/>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C624750A-2C07-2240-8489-9C06089047A8}"/>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B78A7C32-843D-9949-9B1E-AF07ED5ABC20}"/>
              </a:ext>
            </a:extLst>
          </p:cNvPr>
          <p:cNvSpPr>
            <a:spLocks noGrp="1"/>
          </p:cNvSpPr>
          <p:nvPr>
            <p:ph type="body" sz="quarter" idx="14" hasCustomPrompt="1"/>
          </p:nvPr>
        </p:nvSpPr>
        <p:spPr>
          <a:xfrm>
            <a:off x="1466691" y="2256843"/>
            <a:ext cx="6574367"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14" name="Text Placeholder 3">
            <a:extLst>
              <a:ext uri="{FF2B5EF4-FFF2-40B4-BE49-F238E27FC236}">
                <a16:creationId xmlns:a16="http://schemas.microsoft.com/office/drawing/2014/main" id="{21C29120-7203-6443-9237-D7BA41F4B023}"/>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5" name="Graphic 14">
            <a:extLst>
              <a:ext uri="{FF2B5EF4-FFF2-40B4-BE49-F238E27FC236}">
                <a16:creationId xmlns:a16="http://schemas.microsoft.com/office/drawing/2014/main" id="{20F9642C-3841-E64A-A828-D413342F72E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3" name="Graphic 12">
            <a:extLst>
              <a:ext uri="{FF2B5EF4-FFF2-40B4-BE49-F238E27FC236}">
                <a16:creationId xmlns:a16="http://schemas.microsoft.com/office/drawing/2014/main" id="{F1145C53-EAB7-484E-B829-9047985C5C4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287785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bg1"/>
        </a:solidFill>
        <a:effectLst/>
      </p:bgPr>
    </p:bg>
    <p:spTree>
      <p:nvGrpSpPr>
        <p:cNvPr id="1" name=""/>
        <p:cNvGrpSpPr/>
        <p:nvPr/>
      </p:nvGrpSpPr>
      <p:grpSpPr>
        <a:xfrm>
          <a:off x="0" y="0"/>
          <a:ext cx="0" cy="0"/>
          <a:chOff x="0" y="0"/>
          <a:chExt cx="0" cy="0"/>
        </a:xfrm>
      </p:grpSpPr>
      <p:pic>
        <p:nvPicPr>
          <p:cNvPr id="53" name="Picture 52" descr="Dixie National Forest, Cedar City, Uah">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77"/>
          <a:stretch/>
        </p:blipFill>
        <p:spPr>
          <a:xfrm>
            <a:off x="3887896" y="4876"/>
            <a:ext cx="8304105" cy="6459357"/>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C624750A-2C07-2240-8489-9C06089047A8}"/>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sp>
        <p:nvSpPr>
          <p:cNvPr id="14" name="Text Placeholder 3">
            <a:extLst>
              <a:ext uri="{FF2B5EF4-FFF2-40B4-BE49-F238E27FC236}">
                <a16:creationId xmlns:a16="http://schemas.microsoft.com/office/drawing/2014/main" id="{21C29120-7203-6443-9237-D7BA41F4B023}"/>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5" name="Graphic 14">
            <a:extLst>
              <a:ext uri="{FF2B5EF4-FFF2-40B4-BE49-F238E27FC236}">
                <a16:creationId xmlns:a16="http://schemas.microsoft.com/office/drawing/2014/main" id="{20F9642C-3841-E64A-A828-D413342F72E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2" name="Graphic 11">
            <a:extLst>
              <a:ext uri="{FF2B5EF4-FFF2-40B4-BE49-F238E27FC236}">
                <a16:creationId xmlns:a16="http://schemas.microsoft.com/office/drawing/2014/main" id="{140AF355-7E13-B44A-9FC2-76C92FCD3A1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213517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1"/>
        </a:solidFill>
        <a:effectLst/>
      </p:bgPr>
    </p:bg>
    <p:spTree>
      <p:nvGrpSpPr>
        <p:cNvPr id="1" name=""/>
        <p:cNvGrpSpPr/>
        <p:nvPr/>
      </p:nvGrpSpPr>
      <p:grpSpPr>
        <a:xfrm>
          <a:off x="0" y="0"/>
          <a:ext cx="0" cy="0"/>
          <a:chOff x="0" y="0"/>
          <a:chExt cx="0" cy="0"/>
        </a:xfrm>
      </p:grpSpPr>
      <p:pic>
        <p:nvPicPr>
          <p:cNvPr id="53" name="Picture 52" descr="Chippewa National Forest, Minnesota">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0261" y="4875"/>
            <a:ext cx="6609440" cy="6448140"/>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5" name="Title 38">
            <a:extLst>
              <a:ext uri="{FF2B5EF4-FFF2-40B4-BE49-F238E27FC236}">
                <a16:creationId xmlns:a16="http://schemas.microsoft.com/office/drawing/2014/main" id="{3FFE8B58-AEDB-8748-879E-2EFF36176357}"/>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sp>
        <p:nvSpPr>
          <p:cNvPr id="17" name="Text Placeholder 78">
            <a:extLst>
              <a:ext uri="{FF2B5EF4-FFF2-40B4-BE49-F238E27FC236}">
                <a16:creationId xmlns:a16="http://schemas.microsoft.com/office/drawing/2014/main" id="{F1EE4842-D084-2C41-9300-61BACB6492EC}"/>
              </a:ext>
            </a:extLst>
          </p:cNvPr>
          <p:cNvSpPr>
            <a:spLocks noGrp="1"/>
          </p:cNvSpPr>
          <p:nvPr>
            <p:ph type="body" sz="quarter" idx="14" hasCustomPrompt="1"/>
          </p:nvPr>
        </p:nvSpPr>
        <p:spPr>
          <a:xfrm>
            <a:off x="1466691" y="2256843"/>
            <a:ext cx="6574367"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1" name="Text Placeholder 2">
            <a:extLst>
              <a:ext uri="{FF2B5EF4-FFF2-40B4-BE49-F238E27FC236}">
                <a16:creationId xmlns:a16="http://schemas.microsoft.com/office/drawing/2014/main" id="{4918317B-E409-144F-99F2-2C51EAC0EF59}"/>
              </a:ext>
            </a:extLst>
          </p:cNvPr>
          <p:cNvSpPr>
            <a:spLocks noGrp="1"/>
          </p:cNvSpPr>
          <p:nvPr>
            <p:ph type="body" sz="quarter" idx="15" hasCustomPrompt="1"/>
          </p:nvPr>
        </p:nvSpPr>
        <p:spPr>
          <a:xfrm>
            <a:off x="1517651" y="4302144"/>
            <a:ext cx="5672667" cy="1641456"/>
          </a:xfrm>
        </p:spPr>
        <p:txBody>
          <a:bodyPr wrap="square" lIns="0" tIns="0" rIns="0" bIns="0">
            <a:noAutofit/>
          </a:bodyPr>
          <a:lstStyle>
            <a:lvl1pPr marL="0" indent="0">
              <a:lnSpc>
                <a:spcPct val="150000"/>
              </a:lnSpc>
              <a:spcBef>
                <a:spcPts val="0"/>
              </a:spcBef>
              <a:buNone/>
              <a:defRPr lang="en-US" sz="1200" kern="1200" dirty="0" smtClean="0">
                <a:solidFill>
                  <a:srgbClr val="4D788B"/>
                </a:solidFill>
                <a:latin typeface="Verdana" panose="020B0604030504040204" pitchFamily="34" charset="0"/>
                <a:ea typeface="Verdana" panose="020B0604030504040204" pitchFamily="34" charset="0"/>
                <a:cs typeface="Verdana" panose="020B0604030504040204" pitchFamily="34" charset="0"/>
              </a:defRPr>
            </a:lvl1pPr>
            <a:lvl2pPr>
              <a:buNone/>
              <a:defRPr lang="en-US" sz="1800" dirty="0" smtClean="0">
                <a:latin typeface="+mn-lt"/>
                <a:ea typeface="+mn-ea"/>
                <a:cs typeface="+mn-cs"/>
              </a:defRPr>
            </a:lvl2pPr>
            <a:lvl3pPr>
              <a:buNone/>
              <a:defRPr lang="en-US" sz="1800" dirty="0" smtClean="0">
                <a:latin typeface="+mn-lt"/>
                <a:ea typeface="+mn-ea"/>
                <a:cs typeface="+mn-cs"/>
              </a:defRPr>
            </a:lvl3pPr>
            <a:lvl4pPr>
              <a:buNone/>
              <a:defRPr lang="en-US" dirty="0" smtClean="0">
                <a:latin typeface="+mn-lt"/>
                <a:ea typeface="+mn-ea"/>
                <a:cs typeface="+mn-cs"/>
              </a:defRPr>
            </a:lvl4pPr>
            <a:lvl5pPr>
              <a:buNone/>
              <a:defRPr lang="en-US" dirty="0">
                <a:latin typeface="+mn-lt"/>
                <a:ea typeface="+mn-ea"/>
                <a:cs typeface="+mn-cs"/>
              </a:defRPr>
            </a:lvl5pPr>
          </a:lstStyle>
          <a:p>
            <a:pPr marL="0" lvl="0" defTabSz="457200">
              <a:lnSpc>
                <a:spcPct val="150000"/>
              </a:lnSpc>
            </a:pPr>
            <a:r>
              <a:rPr lang="en-US" dirty="0"/>
              <a:t>Click to edit text</a:t>
            </a:r>
          </a:p>
        </p:txBody>
      </p:sp>
      <p:sp>
        <p:nvSpPr>
          <p:cNvPr id="18" name="Text Placeholder 3">
            <a:extLst>
              <a:ext uri="{FF2B5EF4-FFF2-40B4-BE49-F238E27FC236}">
                <a16:creationId xmlns:a16="http://schemas.microsoft.com/office/drawing/2014/main" id="{D27F65C3-520A-4F48-876A-DEB34798A6E5}"/>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9" name="Graphic 18">
            <a:extLst>
              <a:ext uri="{FF2B5EF4-FFF2-40B4-BE49-F238E27FC236}">
                <a16:creationId xmlns:a16="http://schemas.microsoft.com/office/drawing/2014/main" id="{11DAABB1-6D26-FD45-9795-F9F1DD8BB98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4" name="Graphic 13">
            <a:extLst>
              <a:ext uri="{FF2B5EF4-FFF2-40B4-BE49-F238E27FC236}">
                <a16:creationId xmlns:a16="http://schemas.microsoft.com/office/drawing/2014/main" id="{09BE58D7-16F2-B542-9B25-E674FA414E6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360179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and Content">
    <p:bg>
      <p:bgPr>
        <a:solidFill>
          <a:schemeClr val="bg1"/>
        </a:solidFill>
        <a:effectLst/>
      </p:bgPr>
    </p:bg>
    <p:spTree>
      <p:nvGrpSpPr>
        <p:cNvPr id="1" name=""/>
        <p:cNvGrpSpPr/>
        <p:nvPr/>
      </p:nvGrpSpPr>
      <p:grpSpPr>
        <a:xfrm>
          <a:off x="0" y="0"/>
          <a:ext cx="0" cy="0"/>
          <a:chOff x="0" y="0"/>
          <a:chExt cx="0" cy="0"/>
        </a:xfrm>
      </p:grpSpPr>
      <p:pic>
        <p:nvPicPr>
          <p:cNvPr id="53" name="Picture 52" descr="Chippewa National Forest, Minnesota">
            <a:extLst>
              <a:ext uri="{FF2B5EF4-FFF2-40B4-BE49-F238E27FC236}">
                <a16:creationId xmlns:a16="http://schemas.microsoft.com/office/drawing/2014/main" id="{BA33A290-D2DF-AC48-B63E-70302C789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0261" y="4875"/>
            <a:ext cx="6609440" cy="6448140"/>
          </a:xfrm>
          <a:prstGeom prst="rect">
            <a:avLst/>
          </a:prstGeom>
        </p:spPr>
      </p:pic>
      <p:sp>
        <p:nvSpPr>
          <p:cNvPr id="76" name="Freeform 75">
            <a:extLst>
              <a:ext uri="{FF2B5EF4-FFF2-40B4-BE49-F238E27FC236}">
                <a16:creationId xmlns:a16="http://schemas.microsoft.com/office/drawing/2014/main" id="{4E6C8946-8ADA-3546-9472-3E00B60BCABB}"/>
              </a:ext>
            </a:extLst>
          </p:cNvPr>
          <p:cNvSpPr/>
          <p:nvPr/>
        </p:nvSpPr>
        <p:spPr>
          <a:xfrm>
            <a:off x="7189695" y="914400"/>
            <a:ext cx="3496235" cy="5943600"/>
          </a:xfrm>
          <a:custGeom>
            <a:avLst/>
            <a:gdLst>
              <a:gd name="connsiteX0" fmla="*/ 0 w 2622176"/>
              <a:gd name="connsiteY0" fmla="*/ 0 h 5943600"/>
              <a:gd name="connsiteX1" fmla="*/ 2622176 w 2622176"/>
              <a:gd name="connsiteY1" fmla="*/ 0 h 5943600"/>
              <a:gd name="connsiteX2" fmla="*/ 2622176 w 2622176"/>
              <a:gd name="connsiteY2" fmla="*/ 281242 h 5943600"/>
              <a:gd name="connsiteX3" fmla="*/ 2614173 w 2622176"/>
              <a:gd name="connsiteY3" fmla="*/ 289552 h 5943600"/>
              <a:gd name="connsiteX4" fmla="*/ 2474473 w 2622176"/>
              <a:gd name="connsiteY4" fmla="*/ 416922 h 5943600"/>
              <a:gd name="connsiteX5" fmla="*/ 2608008 w 2622176"/>
              <a:gd name="connsiteY5" fmla="*/ 440581 h 5943600"/>
              <a:gd name="connsiteX6" fmla="*/ 2622176 w 2622176"/>
              <a:gd name="connsiteY6" fmla="*/ 438647 h 5943600"/>
              <a:gd name="connsiteX7" fmla="*/ 2622176 w 2622176"/>
              <a:gd name="connsiteY7" fmla="*/ 871592 h 5943600"/>
              <a:gd name="connsiteX8" fmla="*/ 2562695 w 2622176"/>
              <a:gd name="connsiteY8" fmla="*/ 957881 h 5943600"/>
              <a:gd name="connsiteX9" fmla="*/ 2176126 w 2622176"/>
              <a:gd name="connsiteY9" fmla="*/ 1363299 h 5943600"/>
              <a:gd name="connsiteX10" fmla="*/ 2156878 w 2622176"/>
              <a:gd name="connsiteY10" fmla="*/ 1379339 h 5943600"/>
              <a:gd name="connsiteX11" fmla="*/ 2179334 w 2622176"/>
              <a:gd name="connsiteY11" fmla="*/ 1385756 h 5943600"/>
              <a:gd name="connsiteX12" fmla="*/ 2185750 w 2622176"/>
              <a:gd name="connsiteY12" fmla="*/ 1388964 h 5943600"/>
              <a:gd name="connsiteX13" fmla="*/ 2204998 w 2622176"/>
              <a:gd name="connsiteY13" fmla="*/ 1395380 h 5943600"/>
              <a:gd name="connsiteX14" fmla="*/ 2230663 w 2622176"/>
              <a:gd name="connsiteY14" fmla="*/ 1401796 h 5943600"/>
              <a:gd name="connsiteX15" fmla="*/ 2240287 w 2622176"/>
              <a:gd name="connsiteY15" fmla="*/ 1405004 h 5943600"/>
              <a:gd name="connsiteX16" fmla="*/ 2461641 w 2622176"/>
              <a:gd name="connsiteY16" fmla="*/ 1417836 h 5943600"/>
              <a:gd name="connsiteX17" fmla="*/ 2464849 w 2622176"/>
              <a:gd name="connsiteY17" fmla="*/ 1417836 h 5943600"/>
              <a:gd name="connsiteX18" fmla="*/ 2487305 w 2622176"/>
              <a:gd name="connsiteY18" fmla="*/ 1414628 h 5943600"/>
              <a:gd name="connsiteX19" fmla="*/ 2249911 w 2622176"/>
              <a:gd name="connsiteY19" fmla="*/ 1722602 h 5943600"/>
              <a:gd name="connsiteX20" fmla="*/ 2586755 w 2622176"/>
              <a:gd name="connsiteY20" fmla="*/ 1668065 h 5943600"/>
              <a:gd name="connsiteX21" fmla="*/ 1848907 w 2622176"/>
              <a:gd name="connsiteY21" fmla="*/ 2540657 h 5943600"/>
              <a:gd name="connsiteX22" fmla="*/ 1816826 w 2622176"/>
              <a:gd name="connsiteY22" fmla="*/ 2569530 h 5943600"/>
              <a:gd name="connsiteX23" fmla="*/ 1829658 w 2622176"/>
              <a:gd name="connsiteY23" fmla="*/ 2572738 h 5943600"/>
              <a:gd name="connsiteX24" fmla="*/ 1845698 w 2622176"/>
              <a:gd name="connsiteY24" fmla="*/ 2582362 h 5943600"/>
              <a:gd name="connsiteX25" fmla="*/ 2233871 w 2622176"/>
              <a:gd name="connsiteY25" fmla="*/ 2620858 h 5943600"/>
              <a:gd name="connsiteX26" fmla="*/ 2339736 w 2622176"/>
              <a:gd name="connsiteY26" fmla="*/ 2604818 h 5943600"/>
              <a:gd name="connsiteX27" fmla="*/ 2426353 w 2622176"/>
              <a:gd name="connsiteY27" fmla="*/ 2585570 h 5943600"/>
              <a:gd name="connsiteX28" fmla="*/ 1710961 w 2622176"/>
              <a:gd name="connsiteY28" fmla="*/ 3374752 h 5943600"/>
              <a:gd name="connsiteX29" fmla="*/ 1945148 w 2622176"/>
              <a:gd name="connsiteY29" fmla="*/ 3422873 h 5943600"/>
              <a:gd name="connsiteX30" fmla="*/ 1438278 w 2622176"/>
              <a:gd name="connsiteY30" fmla="*/ 3836713 h 5943600"/>
              <a:gd name="connsiteX31" fmla="*/ 1441486 w 2622176"/>
              <a:gd name="connsiteY31" fmla="*/ 3836713 h 5943600"/>
              <a:gd name="connsiteX32" fmla="*/ 1463943 w 2622176"/>
              <a:gd name="connsiteY32" fmla="*/ 3849545 h 5943600"/>
              <a:gd name="connsiteX33" fmla="*/ 1977228 w 2622176"/>
              <a:gd name="connsiteY33" fmla="*/ 3900874 h 5943600"/>
              <a:gd name="connsiteX34" fmla="*/ 2051013 w 2622176"/>
              <a:gd name="connsiteY34" fmla="*/ 3884834 h 5943600"/>
              <a:gd name="connsiteX35" fmla="*/ 960281 w 2622176"/>
              <a:gd name="connsiteY35" fmla="*/ 4975574 h 5943600"/>
              <a:gd name="connsiteX36" fmla="*/ 1354869 w 2622176"/>
              <a:gd name="connsiteY36" fmla="*/ 5049360 h 5943600"/>
              <a:gd name="connsiteX37" fmla="*/ 1066146 w 2622176"/>
              <a:gd name="connsiteY37" fmla="*/ 5229011 h 5943600"/>
              <a:gd name="connsiteX38" fmla="*/ 1637176 w 2622176"/>
              <a:gd name="connsiteY38" fmla="*/ 5370166 h 5943600"/>
              <a:gd name="connsiteX39" fmla="*/ 1084542 w 2622176"/>
              <a:gd name="connsiteY39" fmla="*/ 5848818 h 5943600"/>
              <a:gd name="connsiteX40" fmla="*/ 956174 w 2622176"/>
              <a:gd name="connsiteY40" fmla="*/ 5943600 h 5943600"/>
              <a:gd name="connsiteX41" fmla="*/ 0 w 2622176"/>
              <a:gd name="connsiteY41"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2176" h="5943600">
                <a:moveTo>
                  <a:pt x="0" y="0"/>
                </a:moveTo>
                <a:lnTo>
                  <a:pt x="2622176" y="0"/>
                </a:lnTo>
                <a:lnTo>
                  <a:pt x="2622176" y="281242"/>
                </a:lnTo>
                <a:lnTo>
                  <a:pt x="2614173" y="289552"/>
                </a:lnTo>
                <a:cubicBezTo>
                  <a:pt x="2568108" y="334114"/>
                  <a:pt x="2520990" y="376821"/>
                  <a:pt x="2474473" y="416922"/>
                </a:cubicBezTo>
                <a:cubicBezTo>
                  <a:pt x="2519386" y="432962"/>
                  <a:pt x="2564298" y="440180"/>
                  <a:pt x="2608008" y="440581"/>
                </a:cubicBezTo>
                <a:lnTo>
                  <a:pt x="2622176" y="438647"/>
                </a:lnTo>
                <a:lnTo>
                  <a:pt x="2622176" y="871592"/>
                </a:lnTo>
                <a:lnTo>
                  <a:pt x="2562695" y="957881"/>
                </a:lnTo>
                <a:cubicBezTo>
                  <a:pt x="2453621" y="1099436"/>
                  <a:pt x="2325300" y="1234977"/>
                  <a:pt x="2176126" y="1363299"/>
                </a:cubicBezTo>
                <a:cubicBezTo>
                  <a:pt x="2169710" y="1369715"/>
                  <a:pt x="2163294" y="1376131"/>
                  <a:pt x="2156878" y="1379339"/>
                </a:cubicBezTo>
                <a:cubicBezTo>
                  <a:pt x="2163294" y="1382548"/>
                  <a:pt x="2172918" y="1382548"/>
                  <a:pt x="2179334" y="1385756"/>
                </a:cubicBezTo>
                <a:cubicBezTo>
                  <a:pt x="2182542" y="1385756"/>
                  <a:pt x="2185750" y="1385756"/>
                  <a:pt x="2185750" y="1388964"/>
                </a:cubicBezTo>
                <a:cubicBezTo>
                  <a:pt x="2192166" y="1392172"/>
                  <a:pt x="2198582" y="1392172"/>
                  <a:pt x="2204998" y="1395380"/>
                </a:cubicBezTo>
                <a:cubicBezTo>
                  <a:pt x="2214622" y="1398588"/>
                  <a:pt x="2224247" y="1398588"/>
                  <a:pt x="2230663" y="1401796"/>
                </a:cubicBezTo>
                <a:cubicBezTo>
                  <a:pt x="2233871" y="1401796"/>
                  <a:pt x="2237079" y="1405004"/>
                  <a:pt x="2240287" y="1405004"/>
                </a:cubicBezTo>
                <a:cubicBezTo>
                  <a:pt x="2314072" y="1421044"/>
                  <a:pt x="2391064" y="1424252"/>
                  <a:pt x="2461641" y="1417836"/>
                </a:cubicBezTo>
                <a:cubicBezTo>
                  <a:pt x="2461641" y="1417836"/>
                  <a:pt x="2464849" y="1417836"/>
                  <a:pt x="2464849" y="1417836"/>
                </a:cubicBezTo>
                <a:cubicBezTo>
                  <a:pt x="2471265" y="1417836"/>
                  <a:pt x="2480889" y="1417836"/>
                  <a:pt x="2487305" y="1414628"/>
                </a:cubicBezTo>
                <a:cubicBezTo>
                  <a:pt x="2413520" y="1494830"/>
                  <a:pt x="2336528" y="1648816"/>
                  <a:pt x="2249911" y="1722602"/>
                </a:cubicBezTo>
                <a:cubicBezTo>
                  <a:pt x="2365400" y="1764306"/>
                  <a:pt x="2477681" y="1690521"/>
                  <a:pt x="2586755" y="1668065"/>
                </a:cubicBezTo>
                <a:cubicBezTo>
                  <a:pt x="2400688" y="1979247"/>
                  <a:pt x="2160086" y="2271180"/>
                  <a:pt x="1848907" y="2540657"/>
                </a:cubicBezTo>
                <a:cubicBezTo>
                  <a:pt x="1839282" y="2550281"/>
                  <a:pt x="1826451" y="2559905"/>
                  <a:pt x="1816826" y="2569530"/>
                </a:cubicBezTo>
                <a:cubicBezTo>
                  <a:pt x="1820034" y="2569530"/>
                  <a:pt x="1823242" y="2572738"/>
                  <a:pt x="1829658" y="2572738"/>
                </a:cubicBezTo>
                <a:cubicBezTo>
                  <a:pt x="1836074" y="2575946"/>
                  <a:pt x="1839282" y="2579154"/>
                  <a:pt x="1845698" y="2582362"/>
                </a:cubicBezTo>
                <a:cubicBezTo>
                  <a:pt x="1977228" y="2624066"/>
                  <a:pt x="2108757" y="2633691"/>
                  <a:pt x="2233871" y="2620858"/>
                </a:cubicBezTo>
                <a:cubicBezTo>
                  <a:pt x="2265951" y="2617650"/>
                  <a:pt x="2301239" y="2614442"/>
                  <a:pt x="2339736" y="2604818"/>
                </a:cubicBezTo>
                <a:cubicBezTo>
                  <a:pt x="2368608" y="2598402"/>
                  <a:pt x="2397480" y="2591986"/>
                  <a:pt x="2426353" y="2585570"/>
                </a:cubicBezTo>
                <a:cubicBezTo>
                  <a:pt x="2233871" y="2864671"/>
                  <a:pt x="1999684" y="3127732"/>
                  <a:pt x="1710961" y="3374752"/>
                </a:cubicBezTo>
                <a:cubicBezTo>
                  <a:pt x="1787954" y="3403625"/>
                  <a:pt x="1864947" y="3416457"/>
                  <a:pt x="1945148" y="3422873"/>
                </a:cubicBezTo>
                <a:cubicBezTo>
                  <a:pt x="1794370" y="3567236"/>
                  <a:pt x="1624344" y="3705182"/>
                  <a:pt x="1438278" y="3836713"/>
                </a:cubicBezTo>
                <a:cubicBezTo>
                  <a:pt x="1438278" y="3836713"/>
                  <a:pt x="1441486" y="3836713"/>
                  <a:pt x="1441486" y="3836713"/>
                </a:cubicBezTo>
                <a:cubicBezTo>
                  <a:pt x="1435070" y="3839921"/>
                  <a:pt x="1457527" y="3843129"/>
                  <a:pt x="1463943" y="3849545"/>
                </a:cubicBezTo>
                <a:cubicBezTo>
                  <a:pt x="1637176" y="3904082"/>
                  <a:pt x="1810410" y="3916915"/>
                  <a:pt x="1977228" y="3900874"/>
                </a:cubicBezTo>
                <a:cubicBezTo>
                  <a:pt x="2002892" y="3894458"/>
                  <a:pt x="2028556" y="3891250"/>
                  <a:pt x="2051013" y="3884834"/>
                </a:cubicBezTo>
                <a:cubicBezTo>
                  <a:pt x="1810410" y="4298673"/>
                  <a:pt x="1492815" y="4718929"/>
                  <a:pt x="960281" y="4975574"/>
                </a:cubicBezTo>
                <a:cubicBezTo>
                  <a:pt x="1101435" y="5020487"/>
                  <a:pt x="1229756" y="5042943"/>
                  <a:pt x="1354869" y="5049360"/>
                </a:cubicBezTo>
                <a:cubicBezTo>
                  <a:pt x="1261836" y="5113521"/>
                  <a:pt x="1165595" y="5174474"/>
                  <a:pt x="1066146" y="5229011"/>
                </a:cubicBezTo>
                <a:cubicBezTo>
                  <a:pt x="1204092" y="5299588"/>
                  <a:pt x="1419030" y="5357333"/>
                  <a:pt x="1637176" y="5370166"/>
                </a:cubicBezTo>
                <a:cubicBezTo>
                  <a:pt x="1468755" y="5533777"/>
                  <a:pt x="1285897" y="5693778"/>
                  <a:pt x="1084542" y="5848818"/>
                </a:cubicBezTo>
                <a:lnTo>
                  <a:pt x="956174" y="5943600"/>
                </a:lnTo>
                <a:lnTo>
                  <a:pt x="0" y="59436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5" name="Freeform 64">
            <a:extLst>
              <a:ext uri="{FF2B5EF4-FFF2-40B4-BE49-F238E27FC236}">
                <a16:creationId xmlns:a16="http://schemas.microsoft.com/office/drawing/2014/main" id="{4763B1F9-ACB5-DF47-853D-FFCDB62D028C}"/>
              </a:ext>
            </a:extLst>
          </p:cNvPr>
          <p:cNvSpPr/>
          <p:nvPr/>
        </p:nvSpPr>
        <p:spPr>
          <a:xfrm>
            <a:off x="0" y="0"/>
            <a:ext cx="12192000" cy="6858000"/>
          </a:xfrm>
          <a:custGeom>
            <a:avLst/>
            <a:gdLst>
              <a:gd name="connsiteX0" fmla="*/ 9113079 w 9144000"/>
              <a:gd name="connsiteY0" fmla="*/ 3745196 h 6858000"/>
              <a:gd name="connsiteX1" fmla="*/ 9144000 w 9144000"/>
              <a:gd name="connsiteY1" fmla="*/ 3758264 h 6858000"/>
              <a:gd name="connsiteX2" fmla="*/ 9144000 w 9144000"/>
              <a:gd name="connsiteY2" fmla="*/ 3787246 h 6858000"/>
              <a:gd name="connsiteX3" fmla="*/ 7816170 w 9144000"/>
              <a:gd name="connsiteY3" fmla="*/ 3498012 h 6858000"/>
              <a:gd name="connsiteX4" fmla="*/ 7786135 w 9144000"/>
              <a:gd name="connsiteY4" fmla="*/ 3538679 h 6858000"/>
              <a:gd name="connsiteX5" fmla="*/ 7767767 w 9144000"/>
              <a:gd name="connsiteY5" fmla="*/ 3508769 h 6858000"/>
              <a:gd name="connsiteX6" fmla="*/ 8962201 w 9144000"/>
              <a:gd name="connsiteY6" fmla="*/ 2589528 h 6858000"/>
              <a:gd name="connsiteX7" fmla="*/ 9057804 w 9144000"/>
              <a:gd name="connsiteY7" fmla="*/ 2610595 h 6858000"/>
              <a:gd name="connsiteX8" fmla="*/ 9144000 w 9144000"/>
              <a:gd name="connsiteY8" fmla="*/ 2613226 h 6858000"/>
              <a:gd name="connsiteX9" fmla="*/ 9144000 w 9144000"/>
              <a:gd name="connsiteY9" fmla="*/ 2882358 h 6858000"/>
              <a:gd name="connsiteX10" fmla="*/ 9133744 w 9144000"/>
              <a:gd name="connsiteY10" fmla="*/ 2868865 h 6858000"/>
              <a:gd name="connsiteX11" fmla="*/ 8962201 w 9144000"/>
              <a:gd name="connsiteY11" fmla="*/ 2589528 h 6858000"/>
              <a:gd name="connsiteX12" fmla="*/ 9094490 w 9144000"/>
              <a:gd name="connsiteY12" fmla="*/ 2352036 h 6858000"/>
              <a:gd name="connsiteX13" fmla="*/ 9144000 w 9144000"/>
              <a:gd name="connsiteY13" fmla="*/ 2356586 h 6858000"/>
              <a:gd name="connsiteX14" fmla="*/ 9144000 w 9144000"/>
              <a:gd name="connsiteY14" fmla="*/ 2393753 h 6858000"/>
              <a:gd name="connsiteX15" fmla="*/ 9090607 w 9144000"/>
              <a:gd name="connsiteY15" fmla="*/ 2348764 h 6858000"/>
              <a:gd name="connsiteX16" fmla="*/ 9094490 w 9144000"/>
              <a:gd name="connsiteY16" fmla="*/ 2352036 h 6858000"/>
              <a:gd name="connsiteX17" fmla="*/ 9093818 w 9144000"/>
              <a:gd name="connsiteY17" fmla="*/ 2351974 h 6858000"/>
              <a:gd name="connsiteX18" fmla="*/ 9090607 w 9144000"/>
              <a:gd name="connsiteY18" fmla="*/ 2348764 h 6858000"/>
              <a:gd name="connsiteX19" fmla="*/ 7877163 w 9144000"/>
              <a:gd name="connsiteY19" fmla="*/ 2326293 h 6858000"/>
              <a:gd name="connsiteX20" fmla="*/ 7639611 w 9144000"/>
              <a:gd name="connsiteY20" fmla="*/ 2634471 h 6858000"/>
              <a:gd name="connsiteX21" fmla="*/ 7976679 w 9144000"/>
              <a:gd name="connsiteY21" fmla="*/ 2579898 h 6858000"/>
              <a:gd name="connsiteX22" fmla="*/ 7826554 w 9144000"/>
              <a:gd name="connsiteY22" fmla="*/ 2809778 h 6858000"/>
              <a:gd name="connsiteX23" fmla="*/ 7774721 w 9144000"/>
              <a:gd name="connsiteY23" fmla="*/ 2876748 h 6858000"/>
              <a:gd name="connsiteX24" fmla="*/ 7654301 w 9144000"/>
              <a:gd name="connsiteY24" fmla="*/ 2720344 h 6858000"/>
              <a:gd name="connsiteX25" fmla="*/ 7539098 w 9144000"/>
              <a:gd name="connsiteY25" fmla="*/ 2512398 h 6858000"/>
              <a:gd name="connsiteX26" fmla="*/ 7572471 w 9144000"/>
              <a:gd name="connsiteY26" fmla="*/ 2522667 h 6858000"/>
              <a:gd name="connsiteX27" fmla="*/ 7569904 w 9144000"/>
              <a:gd name="connsiteY27" fmla="*/ 2517532 h 6858000"/>
              <a:gd name="connsiteX28" fmla="*/ 7503157 w 9144000"/>
              <a:gd name="connsiteY28" fmla="*/ 2342961 h 6858000"/>
              <a:gd name="connsiteX29" fmla="*/ 7686913 w 9144000"/>
              <a:gd name="connsiteY29" fmla="*/ 2366066 h 6858000"/>
              <a:gd name="connsiteX30" fmla="*/ 7760241 w 9144000"/>
              <a:gd name="connsiteY30" fmla="*/ 2331174 h 6858000"/>
              <a:gd name="connsiteX31" fmla="*/ 7851482 w 9144000"/>
              <a:gd name="connsiteY31" fmla="*/ 2329503 h 6858000"/>
              <a:gd name="connsiteX32" fmla="*/ 7854692 w 9144000"/>
              <a:gd name="connsiteY32" fmla="*/ 2329503 h 6858000"/>
              <a:gd name="connsiteX33" fmla="*/ 7877163 w 9144000"/>
              <a:gd name="connsiteY33" fmla="*/ 2326293 h 6858000"/>
              <a:gd name="connsiteX34" fmla="*/ 0 w 9144000"/>
              <a:gd name="connsiteY34" fmla="*/ 0 h 6858000"/>
              <a:gd name="connsiteX35" fmla="*/ 9144000 w 9144000"/>
              <a:gd name="connsiteY35" fmla="*/ 0 h 6858000"/>
              <a:gd name="connsiteX36" fmla="*/ 9144000 w 9144000"/>
              <a:gd name="connsiteY36" fmla="*/ 2049036 h 6858000"/>
              <a:gd name="connsiteX37" fmla="*/ 9106658 w 9144000"/>
              <a:gd name="connsiteY37" fmla="*/ 2011694 h 6858000"/>
              <a:gd name="connsiteX38" fmla="*/ 9103448 w 9144000"/>
              <a:gd name="connsiteY38" fmla="*/ 2008484 h 6858000"/>
              <a:gd name="connsiteX39" fmla="*/ 8788852 w 9144000"/>
              <a:gd name="connsiteY39" fmla="*/ 1526956 h 6858000"/>
              <a:gd name="connsiteX40" fmla="*/ 8830583 w 9144000"/>
              <a:gd name="connsiteY40" fmla="*/ 1539796 h 6858000"/>
              <a:gd name="connsiteX41" fmla="*/ 8827374 w 9144000"/>
              <a:gd name="connsiteY41" fmla="*/ 1533376 h 6858000"/>
              <a:gd name="connsiteX42" fmla="*/ 8743909 w 9144000"/>
              <a:gd name="connsiteY42" fmla="*/ 1315083 h 6858000"/>
              <a:gd name="connsiteX43" fmla="*/ 9068136 w 9144000"/>
              <a:gd name="connsiteY43" fmla="*/ 1299032 h 6858000"/>
              <a:gd name="connsiteX44" fmla="*/ 9013564 w 9144000"/>
              <a:gd name="connsiteY44" fmla="*/ 1263720 h 6858000"/>
              <a:gd name="connsiteX45" fmla="*/ 9007143 w 9144000"/>
              <a:gd name="connsiteY45" fmla="*/ 1257300 h 6858000"/>
              <a:gd name="connsiteX46" fmla="*/ 8955780 w 9144000"/>
              <a:gd name="connsiteY46" fmla="*/ 1218777 h 6858000"/>
              <a:gd name="connsiteX47" fmla="*/ 8949360 w 9144000"/>
              <a:gd name="connsiteY47" fmla="*/ 1212357 h 6858000"/>
              <a:gd name="connsiteX48" fmla="*/ 8901208 w 9144000"/>
              <a:gd name="connsiteY48" fmla="*/ 1170625 h 6858000"/>
              <a:gd name="connsiteX49" fmla="*/ 8856265 w 9144000"/>
              <a:gd name="connsiteY49" fmla="*/ 1125682 h 6858000"/>
              <a:gd name="connsiteX50" fmla="*/ 8846634 w 9144000"/>
              <a:gd name="connsiteY50" fmla="*/ 1112841 h 6858000"/>
              <a:gd name="connsiteX51" fmla="*/ 8808112 w 9144000"/>
              <a:gd name="connsiteY51" fmla="*/ 1067898 h 6858000"/>
              <a:gd name="connsiteX52" fmla="*/ 8795272 w 9144000"/>
              <a:gd name="connsiteY52" fmla="*/ 1051847 h 6858000"/>
              <a:gd name="connsiteX53" fmla="*/ 8769590 w 9144000"/>
              <a:gd name="connsiteY53" fmla="*/ 1013325 h 6858000"/>
              <a:gd name="connsiteX54" fmla="*/ 8750329 w 9144000"/>
              <a:gd name="connsiteY54" fmla="*/ 984434 h 6858000"/>
              <a:gd name="connsiteX55" fmla="*/ 8727858 w 9144000"/>
              <a:gd name="connsiteY55" fmla="*/ 949121 h 6858000"/>
              <a:gd name="connsiteX56" fmla="*/ 8711807 w 9144000"/>
              <a:gd name="connsiteY56" fmla="*/ 920230 h 6858000"/>
              <a:gd name="connsiteX57" fmla="*/ 8698967 w 9144000"/>
              <a:gd name="connsiteY57" fmla="*/ 894548 h 6858000"/>
              <a:gd name="connsiteX58" fmla="*/ 8670075 w 9144000"/>
              <a:gd name="connsiteY58" fmla="*/ 836765 h 6858000"/>
              <a:gd name="connsiteX59" fmla="*/ 8663655 w 9144000"/>
              <a:gd name="connsiteY59" fmla="*/ 820714 h 6858000"/>
              <a:gd name="connsiteX60" fmla="*/ 8628343 w 9144000"/>
              <a:gd name="connsiteY60" fmla="*/ 734039 h 6858000"/>
              <a:gd name="connsiteX61" fmla="*/ 8503146 w 9144000"/>
              <a:gd name="connsiteY61" fmla="*/ 111262 h 6858000"/>
              <a:gd name="connsiteX62" fmla="*/ 8345848 w 9144000"/>
              <a:gd name="connsiteY62" fmla="*/ 769351 h 6858000"/>
              <a:gd name="connsiteX63" fmla="*/ 7864323 w 9144000"/>
              <a:gd name="connsiteY63" fmla="*/ 1327924 h 6858000"/>
              <a:gd name="connsiteX64" fmla="*/ 8124346 w 9144000"/>
              <a:gd name="connsiteY64" fmla="*/ 1334344 h 6858000"/>
              <a:gd name="connsiteX65" fmla="*/ 8130767 w 9144000"/>
              <a:gd name="connsiteY65" fmla="*/ 1324714 h 6858000"/>
              <a:gd name="connsiteX66" fmla="*/ 8133977 w 9144000"/>
              <a:gd name="connsiteY66" fmla="*/ 1331134 h 6858000"/>
              <a:gd name="connsiteX67" fmla="*/ 8223862 w 9144000"/>
              <a:gd name="connsiteY67" fmla="*/ 1295822 h 6858000"/>
              <a:gd name="connsiteX68" fmla="*/ 8153238 w 9144000"/>
              <a:gd name="connsiteY68" fmla="*/ 1453121 h 6858000"/>
              <a:gd name="connsiteX69" fmla="*/ 8223862 w 9144000"/>
              <a:gd name="connsiteY69" fmla="*/ 1427440 h 6858000"/>
              <a:gd name="connsiteX70" fmla="*/ 7673845 w 9144000"/>
              <a:gd name="connsiteY70" fmla="*/ 2177289 h 6858000"/>
              <a:gd name="connsiteX71" fmla="*/ 7623915 w 9144000"/>
              <a:gd name="connsiteY71" fmla="*/ 2222401 h 6858000"/>
              <a:gd name="connsiteX72" fmla="*/ 7593009 w 9144000"/>
              <a:gd name="connsiteY72" fmla="*/ 2191494 h 6858000"/>
              <a:gd name="connsiteX73" fmla="*/ 7585307 w 9144000"/>
              <a:gd name="connsiteY73" fmla="*/ 2181225 h 6858000"/>
              <a:gd name="connsiteX74" fmla="*/ 7554501 w 9144000"/>
              <a:gd name="connsiteY74" fmla="*/ 2145284 h 6858000"/>
              <a:gd name="connsiteX75" fmla="*/ 7544232 w 9144000"/>
              <a:gd name="connsiteY75" fmla="*/ 2132448 h 6858000"/>
              <a:gd name="connsiteX76" fmla="*/ 7523694 w 9144000"/>
              <a:gd name="connsiteY76" fmla="*/ 2101641 h 6858000"/>
              <a:gd name="connsiteX77" fmla="*/ 7508291 w 9144000"/>
              <a:gd name="connsiteY77" fmla="*/ 2078536 h 6858000"/>
              <a:gd name="connsiteX78" fmla="*/ 7490321 w 9144000"/>
              <a:gd name="connsiteY78" fmla="*/ 2050297 h 6858000"/>
              <a:gd name="connsiteX79" fmla="*/ 7477484 w 9144000"/>
              <a:gd name="connsiteY79" fmla="*/ 2027192 h 6858000"/>
              <a:gd name="connsiteX80" fmla="*/ 7467216 w 9144000"/>
              <a:gd name="connsiteY80" fmla="*/ 2006654 h 6858000"/>
              <a:gd name="connsiteX81" fmla="*/ 7444111 w 9144000"/>
              <a:gd name="connsiteY81" fmla="*/ 1960444 h 6858000"/>
              <a:gd name="connsiteX82" fmla="*/ 7438976 w 9144000"/>
              <a:gd name="connsiteY82" fmla="*/ 1947608 h 6858000"/>
              <a:gd name="connsiteX83" fmla="*/ 7410737 w 9144000"/>
              <a:gd name="connsiteY83" fmla="*/ 1878292 h 6858000"/>
              <a:gd name="connsiteX84" fmla="*/ 7310616 w 9144000"/>
              <a:gd name="connsiteY84" fmla="*/ 1380250 h 6858000"/>
              <a:gd name="connsiteX85" fmla="*/ 7184823 w 9144000"/>
              <a:gd name="connsiteY85" fmla="*/ 1906532 h 6858000"/>
              <a:gd name="connsiteX86" fmla="*/ 6799741 w 9144000"/>
              <a:gd name="connsiteY86" fmla="*/ 2353230 h 6858000"/>
              <a:gd name="connsiteX87" fmla="*/ 7007685 w 9144000"/>
              <a:gd name="connsiteY87" fmla="*/ 2358364 h 6858000"/>
              <a:gd name="connsiteX88" fmla="*/ 7012820 w 9144000"/>
              <a:gd name="connsiteY88" fmla="*/ 2350663 h 6858000"/>
              <a:gd name="connsiteX89" fmla="*/ 7015387 w 9144000"/>
              <a:gd name="connsiteY89" fmla="*/ 2355797 h 6858000"/>
              <a:gd name="connsiteX90" fmla="*/ 7087269 w 9144000"/>
              <a:gd name="connsiteY90" fmla="*/ 2327558 h 6858000"/>
              <a:gd name="connsiteX91" fmla="*/ 7030790 w 9144000"/>
              <a:gd name="connsiteY91" fmla="*/ 2453352 h 6858000"/>
              <a:gd name="connsiteX92" fmla="*/ 7087269 w 9144000"/>
              <a:gd name="connsiteY92" fmla="*/ 2432814 h 6858000"/>
              <a:gd name="connsiteX93" fmla="*/ 6560991 w 9144000"/>
              <a:gd name="connsiteY93" fmla="*/ 3110562 h 6858000"/>
              <a:gd name="connsiteX94" fmla="*/ 6545588 w 9144000"/>
              <a:gd name="connsiteY94" fmla="*/ 3123399 h 6858000"/>
              <a:gd name="connsiteX95" fmla="*/ 6563558 w 9144000"/>
              <a:gd name="connsiteY95" fmla="*/ 3128533 h 6858000"/>
              <a:gd name="connsiteX96" fmla="*/ 6568693 w 9144000"/>
              <a:gd name="connsiteY96" fmla="*/ 3131100 h 6858000"/>
              <a:gd name="connsiteX97" fmla="*/ 6584096 w 9144000"/>
              <a:gd name="connsiteY97" fmla="*/ 3136235 h 6858000"/>
              <a:gd name="connsiteX98" fmla="*/ 6604633 w 9144000"/>
              <a:gd name="connsiteY98" fmla="*/ 3141369 h 6858000"/>
              <a:gd name="connsiteX99" fmla="*/ 6612335 w 9144000"/>
              <a:gd name="connsiteY99" fmla="*/ 3143936 h 6858000"/>
              <a:gd name="connsiteX100" fmla="*/ 6789472 w 9144000"/>
              <a:gd name="connsiteY100" fmla="*/ 3154205 h 6858000"/>
              <a:gd name="connsiteX101" fmla="*/ 6792040 w 9144000"/>
              <a:gd name="connsiteY101" fmla="*/ 3154205 h 6858000"/>
              <a:gd name="connsiteX102" fmla="*/ 6810010 w 9144000"/>
              <a:gd name="connsiteY102" fmla="*/ 3151638 h 6858000"/>
              <a:gd name="connsiteX103" fmla="*/ 6620037 w 9144000"/>
              <a:gd name="connsiteY103" fmla="*/ 3398092 h 6858000"/>
              <a:gd name="connsiteX104" fmla="*/ 6889594 w 9144000"/>
              <a:gd name="connsiteY104" fmla="*/ 3354449 h 6858000"/>
              <a:gd name="connsiteX105" fmla="*/ 6299136 w 9144000"/>
              <a:gd name="connsiteY105" fmla="*/ 4052736 h 6858000"/>
              <a:gd name="connsiteX106" fmla="*/ 6273464 w 9144000"/>
              <a:gd name="connsiteY106" fmla="*/ 4075841 h 6858000"/>
              <a:gd name="connsiteX107" fmla="*/ 6283732 w 9144000"/>
              <a:gd name="connsiteY107" fmla="*/ 4078408 h 6858000"/>
              <a:gd name="connsiteX108" fmla="*/ 6296568 w 9144000"/>
              <a:gd name="connsiteY108" fmla="*/ 4086109 h 6858000"/>
              <a:gd name="connsiteX109" fmla="*/ 6607201 w 9144000"/>
              <a:gd name="connsiteY109" fmla="*/ 4116916 h 6858000"/>
              <a:gd name="connsiteX110" fmla="*/ 6691919 w 9144000"/>
              <a:gd name="connsiteY110" fmla="*/ 4104080 h 6858000"/>
              <a:gd name="connsiteX111" fmla="*/ 6761233 w 9144000"/>
              <a:gd name="connsiteY111" fmla="*/ 4088677 h 6858000"/>
              <a:gd name="connsiteX112" fmla="*/ 6188746 w 9144000"/>
              <a:gd name="connsiteY112" fmla="*/ 4720215 h 6858000"/>
              <a:gd name="connsiteX113" fmla="*/ 6376152 w 9144000"/>
              <a:gd name="connsiteY113" fmla="*/ 4758723 h 6858000"/>
              <a:gd name="connsiteX114" fmla="*/ 5970533 w 9144000"/>
              <a:gd name="connsiteY114" fmla="*/ 5089896 h 6858000"/>
              <a:gd name="connsiteX115" fmla="*/ 5973100 w 9144000"/>
              <a:gd name="connsiteY115" fmla="*/ 5089896 h 6858000"/>
              <a:gd name="connsiteX116" fmla="*/ 5991071 w 9144000"/>
              <a:gd name="connsiteY116" fmla="*/ 5100165 h 6858000"/>
              <a:gd name="connsiteX117" fmla="*/ 6401824 w 9144000"/>
              <a:gd name="connsiteY117" fmla="*/ 5141241 h 6858000"/>
              <a:gd name="connsiteX118" fmla="*/ 6460870 w 9144000"/>
              <a:gd name="connsiteY118" fmla="*/ 5128405 h 6858000"/>
              <a:gd name="connsiteX119" fmla="*/ 5588019 w 9144000"/>
              <a:gd name="connsiteY119" fmla="*/ 6001263 h 6858000"/>
              <a:gd name="connsiteX120" fmla="*/ 5903786 w 9144000"/>
              <a:gd name="connsiteY120" fmla="*/ 6060309 h 6858000"/>
              <a:gd name="connsiteX121" fmla="*/ 5672737 w 9144000"/>
              <a:gd name="connsiteY121" fmla="*/ 6204074 h 6858000"/>
              <a:gd name="connsiteX122" fmla="*/ 6129700 w 9144000"/>
              <a:gd name="connsiteY122" fmla="*/ 6317032 h 6858000"/>
              <a:gd name="connsiteX123" fmla="*/ 5521271 w 9144000"/>
              <a:gd name="connsiteY123" fmla="*/ 6822776 h 6858000"/>
              <a:gd name="connsiteX124" fmla="*/ 5703945 w 9144000"/>
              <a:gd name="connsiteY124" fmla="*/ 6853101 h 6858000"/>
              <a:gd name="connsiteX125" fmla="*/ 5739054 w 9144000"/>
              <a:gd name="connsiteY125" fmla="*/ 6858000 h 6858000"/>
              <a:gd name="connsiteX126" fmla="*/ 0 w 9144000"/>
              <a:gd name="connsiteY1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144000" h="6858000">
                <a:moveTo>
                  <a:pt x="9113079" y="3745196"/>
                </a:moveTo>
                <a:lnTo>
                  <a:pt x="9144000" y="3758264"/>
                </a:lnTo>
                <a:lnTo>
                  <a:pt x="9144000" y="3787246"/>
                </a:lnTo>
                <a:close/>
                <a:moveTo>
                  <a:pt x="7816170" y="3498012"/>
                </a:moveTo>
                <a:lnTo>
                  <a:pt x="7786135" y="3538679"/>
                </a:lnTo>
                <a:lnTo>
                  <a:pt x="7767767" y="3508769"/>
                </a:lnTo>
                <a:close/>
                <a:moveTo>
                  <a:pt x="8962201" y="2589528"/>
                </a:moveTo>
                <a:cubicBezTo>
                  <a:pt x="8993500" y="2599159"/>
                  <a:pt x="9025401" y="2606382"/>
                  <a:pt x="9057804" y="2610595"/>
                </a:cubicBezTo>
                <a:lnTo>
                  <a:pt x="9144000" y="2613226"/>
                </a:lnTo>
                <a:lnTo>
                  <a:pt x="9144000" y="2882358"/>
                </a:lnTo>
                <a:lnTo>
                  <a:pt x="9133744" y="2868865"/>
                </a:lnTo>
                <a:cubicBezTo>
                  <a:pt x="9072350" y="2782140"/>
                  <a:pt x="9015169" y="2689044"/>
                  <a:pt x="8962201" y="2589528"/>
                </a:cubicBezTo>
                <a:close/>
                <a:moveTo>
                  <a:pt x="9094490" y="2352036"/>
                </a:moveTo>
                <a:lnTo>
                  <a:pt x="9144000" y="2356586"/>
                </a:lnTo>
                <a:lnTo>
                  <a:pt x="9144000" y="2393753"/>
                </a:lnTo>
                <a:close/>
                <a:moveTo>
                  <a:pt x="9090607" y="2348764"/>
                </a:moveTo>
                <a:lnTo>
                  <a:pt x="9094490" y="2352036"/>
                </a:lnTo>
                <a:lnTo>
                  <a:pt x="9093818" y="2351974"/>
                </a:lnTo>
                <a:cubicBezTo>
                  <a:pt x="9093818" y="2348764"/>
                  <a:pt x="9090607" y="2348764"/>
                  <a:pt x="9090607" y="2348764"/>
                </a:cubicBezTo>
                <a:close/>
                <a:moveTo>
                  <a:pt x="7877163" y="2326293"/>
                </a:moveTo>
                <a:cubicBezTo>
                  <a:pt x="7803329" y="2406548"/>
                  <a:pt x="7726285" y="2560637"/>
                  <a:pt x="7639611" y="2634471"/>
                </a:cubicBezTo>
                <a:cubicBezTo>
                  <a:pt x="7755177" y="2676203"/>
                  <a:pt x="7867532" y="2602369"/>
                  <a:pt x="7976679" y="2579898"/>
                </a:cubicBezTo>
                <a:cubicBezTo>
                  <a:pt x="7930132" y="2657745"/>
                  <a:pt x="7880174" y="2734388"/>
                  <a:pt x="7826554" y="2809778"/>
                </a:cubicBezTo>
                <a:lnTo>
                  <a:pt x="7774721" y="2876748"/>
                </a:lnTo>
                <a:lnTo>
                  <a:pt x="7654301" y="2720344"/>
                </a:lnTo>
                <a:cubicBezTo>
                  <a:pt x="7612263" y="2656163"/>
                  <a:pt x="7573755" y="2586848"/>
                  <a:pt x="7539098" y="2512398"/>
                </a:cubicBezTo>
                <a:cubicBezTo>
                  <a:pt x="7551934" y="2517532"/>
                  <a:pt x="7562202" y="2520100"/>
                  <a:pt x="7572471" y="2522667"/>
                </a:cubicBezTo>
                <a:cubicBezTo>
                  <a:pt x="7569904" y="2520100"/>
                  <a:pt x="7569904" y="2517532"/>
                  <a:pt x="7569904" y="2517532"/>
                </a:cubicBezTo>
                <a:cubicBezTo>
                  <a:pt x="7546799" y="2461054"/>
                  <a:pt x="7523694" y="2404574"/>
                  <a:pt x="7503157" y="2342961"/>
                </a:cubicBezTo>
                <a:cubicBezTo>
                  <a:pt x="7570546" y="2385321"/>
                  <a:pt x="7619162" y="2391578"/>
                  <a:pt x="7686913" y="2366066"/>
                </a:cubicBezTo>
                <a:lnTo>
                  <a:pt x="7760241" y="2331174"/>
                </a:lnTo>
                <a:lnTo>
                  <a:pt x="7851482" y="2329503"/>
                </a:lnTo>
                <a:cubicBezTo>
                  <a:pt x="7851482" y="2329503"/>
                  <a:pt x="7854692" y="2329503"/>
                  <a:pt x="7854692" y="2329503"/>
                </a:cubicBezTo>
                <a:cubicBezTo>
                  <a:pt x="7861112" y="2329503"/>
                  <a:pt x="7870743" y="2329503"/>
                  <a:pt x="7877163" y="2326293"/>
                </a:cubicBezTo>
                <a:close/>
                <a:moveTo>
                  <a:pt x="0" y="0"/>
                </a:moveTo>
                <a:lnTo>
                  <a:pt x="9144000" y="0"/>
                </a:lnTo>
                <a:lnTo>
                  <a:pt x="9144000" y="2049036"/>
                </a:lnTo>
                <a:lnTo>
                  <a:pt x="9106658" y="2011694"/>
                </a:lnTo>
                <a:cubicBezTo>
                  <a:pt x="9106658" y="2011694"/>
                  <a:pt x="9103448" y="2008484"/>
                  <a:pt x="9103448" y="2008484"/>
                </a:cubicBezTo>
                <a:cubicBezTo>
                  <a:pt x="8981462" y="1873656"/>
                  <a:pt x="8875526" y="1713147"/>
                  <a:pt x="8788852" y="1526956"/>
                </a:cubicBezTo>
                <a:cubicBezTo>
                  <a:pt x="8804902" y="1533376"/>
                  <a:pt x="8817743" y="1536586"/>
                  <a:pt x="8830583" y="1539796"/>
                </a:cubicBezTo>
                <a:cubicBezTo>
                  <a:pt x="8827374" y="1536586"/>
                  <a:pt x="8827374" y="1533376"/>
                  <a:pt x="8827374" y="1533376"/>
                </a:cubicBezTo>
                <a:cubicBezTo>
                  <a:pt x="8798482" y="1462752"/>
                  <a:pt x="8769590" y="1392128"/>
                  <a:pt x="8743909" y="1315083"/>
                </a:cubicBezTo>
                <a:cubicBezTo>
                  <a:pt x="8856265" y="1385707"/>
                  <a:pt x="8926889" y="1376077"/>
                  <a:pt x="9068136" y="1299032"/>
                </a:cubicBezTo>
                <a:cubicBezTo>
                  <a:pt x="9048875" y="1289402"/>
                  <a:pt x="9029614" y="1276561"/>
                  <a:pt x="9013564" y="1263720"/>
                </a:cubicBezTo>
                <a:cubicBezTo>
                  <a:pt x="9010353" y="1260510"/>
                  <a:pt x="9007143" y="1260510"/>
                  <a:pt x="9007143" y="1257300"/>
                </a:cubicBezTo>
                <a:cubicBezTo>
                  <a:pt x="8991092" y="1244459"/>
                  <a:pt x="8971831" y="1231618"/>
                  <a:pt x="8955780" y="1218777"/>
                </a:cubicBezTo>
                <a:cubicBezTo>
                  <a:pt x="8952570" y="1215567"/>
                  <a:pt x="8952570" y="1215567"/>
                  <a:pt x="8949360" y="1212357"/>
                </a:cubicBezTo>
                <a:cubicBezTo>
                  <a:pt x="8933309" y="1199516"/>
                  <a:pt x="8917258" y="1183465"/>
                  <a:pt x="8901208" y="1170625"/>
                </a:cubicBezTo>
                <a:cubicBezTo>
                  <a:pt x="8885157" y="1157784"/>
                  <a:pt x="8872316" y="1141733"/>
                  <a:pt x="8856265" y="1125682"/>
                </a:cubicBezTo>
                <a:cubicBezTo>
                  <a:pt x="8853055" y="1122472"/>
                  <a:pt x="8849845" y="1119261"/>
                  <a:pt x="8846634" y="1112841"/>
                </a:cubicBezTo>
                <a:cubicBezTo>
                  <a:pt x="8833794" y="1096790"/>
                  <a:pt x="8820953" y="1083949"/>
                  <a:pt x="8808112" y="1067898"/>
                </a:cubicBezTo>
                <a:cubicBezTo>
                  <a:pt x="8804902" y="1061478"/>
                  <a:pt x="8798482" y="1058268"/>
                  <a:pt x="8795272" y="1051847"/>
                </a:cubicBezTo>
                <a:cubicBezTo>
                  <a:pt x="8785641" y="1039007"/>
                  <a:pt x="8776011" y="1026166"/>
                  <a:pt x="8769590" y="1013325"/>
                </a:cubicBezTo>
                <a:cubicBezTo>
                  <a:pt x="8763170" y="1003695"/>
                  <a:pt x="8756750" y="994064"/>
                  <a:pt x="8750329" y="984434"/>
                </a:cubicBezTo>
                <a:cubicBezTo>
                  <a:pt x="8743909" y="971593"/>
                  <a:pt x="8737489" y="961962"/>
                  <a:pt x="8727858" y="949121"/>
                </a:cubicBezTo>
                <a:cubicBezTo>
                  <a:pt x="8721438" y="939491"/>
                  <a:pt x="8715018" y="929860"/>
                  <a:pt x="8711807" y="920230"/>
                </a:cubicBezTo>
                <a:cubicBezTo>
                  <a:pt x="8708597" y="910599"/>
                  <a:pt x="8702177" y="900969"/>
                  <a:pt x="8698967" y="894548"/>
                </a:cubicBezTo>
                <a:cubicBezTo>
                  <a:pt x="8689336" y="875287"/>
                  <a:pt x="8679706" y="856026"/>
                  <a:pt x="8670075" y="836765"/>
                </a:cubicBezTo>
                <a:cubicBezTo>
                  <a:pt x="8666865" y="830344"/>
                  <a:pt x="8666865" y="827134"/>
                  <a:pt x="8663655" y="820714"/>
                </a:cubicBezTo>
                <a:cubicBezTo>
                  <a:pt x="8650814" y="791822"/>
                  <a:pt x="8641184" y="766141"/>
                  <a:pt x="8628343" y="734039"/>
                </a:cubicBezTo>
                <a:cubicBezTo>
                  <a:pt x="8564140" y="560688"/>
                  <a:pt x="8522407" y="355236"/>
                  <a:pt x="8503146" y="111262"/>
                </a:cubicBezTo>
                <a:cubicBezTo>
                  <a:pt x="8490306" y="339185"/>
                  <a:pt x="8442153" y="560688"/>
                  <a:pt x="8345848" y="769351"/>
                </a:cubicBezTo>
                <a:cubicBezTo>
                  <a:pt x="8246333" y="965172"/>
                  <a:pt x="8050513" y="1167414"/>
                  <a:pt x="7864323" y="1327924"/>
                </a:cubicBezTo>
                <a:cubicBezTo>
                  <a:pt x="7954207" y="1360026"/>
                  <a:pt x="8044092" y="1356815"/>
                  <a:pt x="8124346" y="1334344"/>
                </a:cubicBezTo>
                <a:cubicBezTo>
                  <a:pt x="8127556" y="1331134"/>
                  <a:pt x="8127556" y="1327924"/>
                  <a:pt x="8130767" y="1324714"/>
                </a:cubicBezTo>
                <a:cubicBezTo>
                  <a:pt x="8133977" y="1327924"/>
                  <a:pt x="8133977" y="1331134"/>
                  <a:pt x="8133977" y="1331134"/>
                </a:cubicBezTo>
                <a:cubicBezTo>
                  <a:pt x="8162869" y="1321503"/>
                  <a:pt x="8194970" y="1311873"/>
                  <a:pt x="8223862" y="1295822"/>
                </a:cubicBezTo>
                <a:cubicBezTo>
                  <a:pt x="8201390" y="1347185"/>
                  <a:pt x="8178919" y="1401758"/>
                  <a:pt x="8153238" y="1453121"/>
                </a:cubicBezTo>
                <a:cubicBezTo>
                  <a:pt x="8172499" y="1446701"/>
                  <a:pt x="8198180" y="1437070"/>
                  <a:pt x="8223862" y="1427440"/>
                </a:cubicBezTo>
                <a:cubicBezTo>
                  <a:pt x="8097462" y="1694287"/>
                  <a:pt x="7916990" y="1946387"/>
                  <a:pt x="7673845" y="2177289"/>
                </a:cubicBezTo>
                <a:lnTo>
                  <a:pt x="7623915" y="2222401"/>
                </a:lnTo>
                <a:lnTo>
                  <a:pt x="7593009" y="2191494"/>
                </a:lnTo>
                <a:cubicBezTo>
                  <a:pt x="7590442" y="2188927"/>
                  <a:pt x="7587875" y="2186360"/>
                  <a:pt x="7585307" y="2181225"/>
                </a:cubicBezTo>
                <a:cubicBezTo>
                  <a:pt x="7575038" y="2168389"/>
                  <a:pt x="7564770" y="2158120"/>
                  <a:pt x="7554501" y="2145284"/>
                </a:cubicBezTo>
                <a:cubicBezTo>
                  <a:pt x="7551934" y="2140150"/>
                  <a:pt x="7546799" y="2137583"/>
                  <a:pt x="7544232" y="2132448"/>
                </a:cubicBezTo>
                <a:cubicBezTo>
                  <a:pt x="7536530" y="2122179"/>
                  <a:pt x="7528829" y="2111910"/>
                  <a:pt x="7523694" y="2101641"/>
                </a:cubicBezTo>
                <a:cubicBezTo>
                  <a:pt x="7518560" y="2093940"/>
                  <a:pt x="7513426" y="2086238"/>
                  <a:pt x="7508291" y="2078536"/>
                </a:cubicBezTo>
                <a:cubicBezTo>
                  <a:pt x="7503157" y="2068267"/>
                  <a:pt x="7498022" y="2060566"/>
                  <a:pt x="7490321" y="2050297"/>
                </a:cubicBezTo>
                <a:cubicBezTo>
                  <a:pt x="7485186" y="2042595"/>
                  <a:pt x="7480052" y="2034893"/>
                  <a:pt x="7477484" y="2027192"/>
                </a:cubicBezTo>
                <a:cubicBezTo>
                  <a:pt x="7474917" y="2019490"/>
                  <a:pt x="7469783" y="2011788"/>
                  <a:pt x="7467216" y="2006654"/>
                </a:cubicBezTo>
                <a:cubicBezTo>
                  <a:pt x="7459514" y="1991251"/>
                  <a:pt x="7451812" y="1975847"/>
                  <a:pt x="7444111" y="1960444"/>
                </a:cubicBezTo>
                <a:cubicBezTo>
                  <a:pt x="7441544" y="1955309"/>
                  <a:pt x="7441544" y="1952742"/>
                  <a:pt x="7438976" y="1947608"/>
                </a:cubicBezTo>
                <a:cubicBezTo>
                  <a:pt x="7428708" y="1924503"/>
                  <a:pt x="7421006" y="1903965"/>
                  <a:pt x="7410737" y="1878292"/>
                </a:cubicBezTo>
                <a:cubicBezTo>
                  <a:pt x="7359393" y="1739662"/>
                  <a:pt x="7326019" y="1575359"/>
                  <a:pt x="7310616" y="1380250"/>
                </a:cubicBezTo>
                <a:cubicBezTo>
                  <a:pt x="7300347" y="1562523"/>
                  <a:pt x="7261839" y="1739662"/>
                  <a:pt x="7184823" y="1906532"/>
                </a:cubicBezTo>
                <a:cubicBezTo>
                  <a:pt x="7105239" y="2063133"/>
                  <a:pt x="6948640" y="2224868"/>
                  <a:pt x="6799741" y="2353230"/>
                </a:cubicBezTo>
                <a:cubicBezTo>
                  <a:pt x="6871623" y="2378902"/>
                  <a:pt x="6943505" y="2376335"/>
                  <a:pt x="7007685" y="2358364"/>
                </a:cubicBezTo>
                <a:cubicBezTo>
                  <a:pt x="7010253" y="2355797"/>
                  <a:pt x="7010253" y="2353230"/>
                  <a:pt x="7012820" y="2350663"/>
                </a:cubicBezTo>
                <a:cubicBezTo>
                  <a:pt x="7015387" y="2353230"/>
                  <a:pt x="7015387" y="2355797"/>
                  <a:pt x="7015387" y="2355797"/>
                </a:cubicBezTo>
                <a:cubicBezTo>
                  <a:pt x="7038492" y="2348095"/>
                  <a:pt x="7064164" y="2340394"/>
                  <a:pt x="7087269" y="2327558"/>
                </a:cubicBezTo>
                <a:cubicBezTo>
                  <a:pt x="7069298" y="2368633"/>
                  <a:pt x="7051328" y="2412276"/>
                  <a:pt x="7030790" y="2453352"/>
                </a:cubicBezTo>
                <a:cubicBezTo>
                  <a:pt x="7046193" y="2448217"/>
                  <a:pt x="7066731" y="2440516"/>
                  <a:pt x="7087269" y="2432814"/>
                </a:cubicBezTo>
                <a:cubicBezTo>
                  <a:pt x="6971744" y="2676701"/>
                  <a:pt x="6799741" y="2905184"/>
                  <a:pt x="6560991" y="3110562"/>
                </a:cubicBezTo>
                <a:cubicBezTo>
                  <a:pt x="6555857" y="3115697"/>
                  <a:pt x="6550722" y="3120831"/>
                  <a:pt x="6545588" y="3123399"/>
                </a:cubicBezTo>
                <a:cubicBezTo>
                  <a:pt x="6550722" y="3125966"/>
                  <a:pt x="6558424" y="3125966"/>
                  <a:pt x="6563558" y="3128533"/>
                </a:cubicBezTo>
                <a:cubicBezTo>
                  <a:pt x="6566125" y="3128533"/>
                  <a:pt x="6568693" y="3128533"/>
                  <a:pt x="6568693" y="3131100"/>
                </a:cubicBezTo>
                <a:cubicBezTo>
                  <a:pt x="6573827" y="3133667"/>
                  <a:pt x="6578961" y="3133667"/>
                  <a:pt x="6584096" y="3136235"/>
                </a:cubicBezTo>
                <a:cubicBezTo>
                  <a:pt x="6591797" y="3138802"/>
                  <a:pt x="6599499" y="3138802"/>
                  <a:pt x="6604633" y="3141369"/>
                </a:cubicBezTo>
                <a:cubicBezTo>
                  <a:pt x="6607201" y="3141369"/>
                  <a:pt x="6609768" y="3143936"/>
                  <a:pt x="6612335" y="3143936"/>
                </a:cubicBezTo>
                <a:cubicBezTo>
                  <a:pt x="6671381" y="3156773"/>
                  <a:pt x="6732994" y="3159340"/>
                  <a:pt x="6789472" y="3154205"/>
                </a:cubicBezTo>
                <a:cubicBezTo>
                  <a:pt x="6789472" y="3154205"/>
                  <a:pt x="6792040" y="3154205"/>
                  <a:pt x="6792040" y="3154205"/>
                </a:cubicBezTo>
                <a:cubicBezTo>
                  <a:pt x="6797174" y="3154205"/>
                  <a:pt x="6804876" y="3154205"/>
                  <a:pt x="6810010" y="3151638"/>
                </a:cubicBezTo>
                <a:cubicBezTo>
                  <a:pt x="6750964" y="3215819"/>
                  <a:pt x="6689351" y="3339046"/>
                  <a:pt x="6620037" y="3398092"/>
                </a:cubicBezTo>
                <a:cubicBezTo>
                  <a:pt x="6712456" y="3431466"/>
                  <a:pt x="6802308" y="3372420"/>
                  <a:pt x="6889594" y="3354449"/>
                </a:cubicBezTo>
                <a:cubicBezTo>
                  <a:pt x="6740696" y="3603471"/>
                  <a:pt x="6548155" y="3837088"/>
                  <a:pt x="6299136" y="4052736"/>
                </a:cubicBezTo>
                <a:cubicBezTo>
                  <a:pt x="6291434" y="4060437"/>
                  <a:pt x="6281165" y="4068139"/>
                  <a:pt x="6273464" y="4075841"/>
                </a:cubicBezTo>
                <a:cubicBezTo>
                  <a:pt x="6276031" y="4075841"/>
                  <a:pt x="6278598" y="4078408"/>
                  <a:pt x="6283732" y="4078408"/>
                </a:cubicBezTo>
                <a:cubicBezTo>
                  <a:pt x="6288867" y="4080975"/>
                  <a:pt x="6291434" y="4083542"/>
                  <a:pt x="6296568" y="4086109"/>
                </a:cubicBezTo>
                <a:cubicBezTo>
                  <a:pt x="6401824" y="4119484"/>
                  <a:pt x="6507079" y="4127185"/>
                  <a:pt x="6607201" y="4116916"/>
                </a:cubicBezTo>
                <a:cubicBezTo>
                  <a:pt x="6632873" y="4114349"/>
                  <a:pt x="6661112" y="4111782"/>
                  <a:pt x="6691919" y="4104080"/>
                </a:cubicBezTo>
                <a:cubicBezTo>
                  <a:pt x="6715023" y="4098946"/>
                  <a:pt x="6738128" y="4093811"/>
                  <a:pt x="6761233" y="4088677"/>
                </a:cubicBezTo>
                <a:cubicBezTo>
                  <a:pt x="6607201" y="4312026"/>
                  <a:pt x="6419794" y="4522538"/>
                  <a:pt x="6188746" y="4720215"/>
                </a:cubicBezTo>
                <a:cubicBezTo>
                  <a:pt x="6250359" y="4743320"/>
                  <a:pt x="6311972" y="4753589"/>
                  <a:pt x="6376152" y="4758723"/>
                </a:cubicBezTo>
                <a:cubicBezTo>
                  <a:pt x="6255493" y="4874249"/>
                  <a:pt x="6119431" y="4984640"/>
                  <a:pt x="5970533" y="5089896"/>
                </a:cubicBezTo>
                <a:cubicBezTo>
                  <a:pt x="5970533" y="5089896"/>
                  <a:pt x="5973100" y="5089896"/>
                  <a:pt x="5973100" y="5089896"/>
                </a:cubicBezTo>
                <a:cubicBezTo>
                  <a:pt x="5967966" y="5092463"/>
                  <a:pt x="5985936" y="5095031"/>
                  <a:pt x="5991071" y="5100165"/>
                </a:cubicBezTo>
                <a:cubicBezTo>
                  <a:pt x="6129700" y="5143808"/>
                  <a:pt x="6268329" y="5154077"/>
                  <a:pt x="6401824" y="5141241"/>
                </a:cubicBezTo>
                <a:cubicBezTo>
                  <a:pt x="6422362" y="5136106"/>
                  <a:pt x="6442899" y="5133539"/>
                  <a:pt x="6460870" y="5128405"/>
                </a:cubicBezTo>
                <a:cubicBezTo>
                  <a:pt x="6268329" y="5459577"/>
                  <a:pt x="6014175" y="5795884"/>
                  <a:pt x="5588019" y="6001263"/>
                </a:cubicBezTo>
                <a:cubicBezTo>
                  <a:pt x="5700976" y="6037204"/>
                  <a:pt x="5803664" y="6055174"/>
                  <a:pt x="5903786" y="6060309"/>
                </a:cubicBezTo>
                <a:cubicBezTo>
                  <a:pt x="5829336" y="6111654"/>
                  <a:pt x="5752320" y="6160431"/>
                  <a:pt x="5672737" y="6204074"/>
                </a:cubicBezTo>
                <a:cubicBezTo>
                  <a:pt x="5783127" y="6260553"/>
                  <a:pt x="5955130" y="6306763"/>
                  <a:pt x="6129700" y="6317032"/>
                </a:cubicBezTo>
                <a:cubicBezTo>
                  <a:pt x="5949995" y="6491603"/>
                  <a:pt x="5749753" y="6661040"/>
                  <a:pt x="5521271" y="6822776"/>
                </a:cubicBezTo>
                <a:cubicBezTo>
                  <a:pt x="5559780" y="6834328"/>
                  <a:pt x="5638722" y="6844437"/>
                  <a:pt x="5703945" y="6853101"/>
                </a:cubicBezTo>
                <a:lnTo>
                  <a:pt x="573905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endParaRPr lang="en-US" sz="1800"/>
          </a:p>
        </p:txBody>
      </p:sp>
      <p:grpSp>
        <p:nvGrpSpPr>
          <p:cNvPr id="36" name="Group 35">
            <a:extLst>
              <a:ext uri="{FF2B5EF4-FFF2-40B4-BE49-F238E27FC236}">
                <a16:creationId xmlns:a16="http://schemas.microsoft.com/office/drawing/2014/main" id="{3BC540A6-5FB0-8E48-87BD-33A6FE0B5448}"/>
              </a:ext>
            </a:extLst>
          </p:cNvPr>
          <p:cNvGrpSpPr/>
          <p:nvPr/>
        </p:nvGrpSpPr>
        <p:grpSpPr>
          <a:xfrm>
            <a:off x="0" y="6453015"/>
            <a:ext cx="12192000" cy="416560"/>
            <a:chOff x="0" y="660400"/>
            <a:chExt cx="9144000" cy="406400"/>
          </a:xfrm>
        </p:grpSpPr>
        <p:sp>
          <p:nvSpPr>
            <p:cNvPr id="7" name="Rectangle 6">
              <a:extLst>
                <a:ext uri="{FF2B5EF4-FFF2-40B4-BE49-F238E27FC236}">
                  <a16:creationId xmlns:a16="http://schemas.microsoft.com/office/drawing/2014/main" id="{A7BA583B-B99B-804A-A5F7-A254025B1881}"/>
                </a:ext>
              </a:extLst>
            </p:cNvPr>
            <p:cNvSpPr/>
            <p:nvPr userDrawn="1"/>
          </p:nvSpPr>
          <p:spPr>
            <a:xfrm>
              <a:off x="1117600" y="660400"/>
              <a:ext cx="8026400" cy="40640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5AC7D13-2669-2A4E-BDE5-6A18D53619B2}"/>
                </a:ext>
              </a:extLst>
            </p:cNvPr>
            <p:cNvSpPr/>
            <p:nvPr userDrawn="1"/>
          </p:nvSpPr>
          <p:spPr>
            <a:xfrm>
              <a:off x="0" y="660400"/>
              <a:ext cx="1137920" cy="40640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6" name="Slide Number Placeholder 15">
            <a:extLst>
              <a:ext uri="{FF2B5EF4-FFF2-40B4-BE49-F238E27FC236}">
                <a16:creationId xmlns:a16="http://schemas.microsoft.com/office/drawing/2014/main" id="{E48492DF-7B35-6848-9D74-79607226AD3A}"/>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5" name="Title 38">
            <a:extLst>
              <a:ext uri="{FF2B5EF4-FFF2-40B4-BE49-F238E27FC236}">
                <a16:creationId xmlns:a16="http://schemas.microsoft.com/office/drawing/2014/main" id="{3FFE8B58-AEDB-8748-879E-2EFF36176357}"/>
              </a:ext>
            </a:extLst>
          </p:cNvPr>
          <p:cNvSpPr>
            <a:spLocks noGrp="1"/>
          </p:cNvSpPr>
          <p:nvPr>
            <p:ph type="title" hasCustomPrompt="1"/>
          </p:nvPr>
        </p:nvSpPr>
        <p:spPr>
          <a:xfrm>
            <a:off x="1450695" y="1157469"/>
            <a:ext cx="6543555" cy="1040359"/>
          </a:xfrm>
        </p:spPr>
        <p:txBody>
          <a:bodyPr anchor="b"/>
          <a:lstStyle>
            <a:lvl1pPr algn="l">
              <a:defRPr/>
            </a:lvl1pPr>
          </a:lstStyle>
          <a:p>
            <a:r>
              <a:rPr lang="en-US" dirty="0"/>
              <a:t>Click to Edit Title</a:t>
            </a:r>
          </a:p>
        </p:txBody>
      </p:sp>
      <p:sp>
        <p:nvSpPr>
          <p:cNvPr id="21" name="Text Placeholder 2">
            <a:extLst>
              <a:ext uri="{FF2B5EF4-FFF2-40B4-BE49-F238E27FC236}">
                <a16:creationId xmlns:a16="http://schemas.microsoft.com/office/drawing/2014/main" id="{4918317B-E409-144F-99F2-2C51EAC0EF59}"/>
              </a:ext>
            </a:extLst>
          </p:cNvPr>
          <p:cNvSpPr>
            <a:spLocks noGrp="1"/>
          </p:cNvSpPr>
          <p:nvPr>
            <p:ph type="body" sz="quarter" idx="15" hasCustomPrompt="1"/>
          </p:nvPr>
        </p:nvSpPr>
        <p:spPr>
          <a:xfrm>
            <a:off x="1517651" y="4302144"/>
            <a:ext cx="5672667" cy="1641456"/>
          </a:xfrm>
        </p:spPr>
        <p:txBody>
          <a:bodyPr wrap="square" lIns="0" tIns="0" rIns="0" bIns="0">
            <a:noAutofit/>
          </a:bodyPr>
          <a:lstStyle>
            <a:lvl1pPr marL="0" indent="0">
              <a:lnSpc>
                <a:spcPct val="150000"/>
              </a:lnSpc>
              <a:spcBef>
                <a:spcPts val="0"/>
              </a:spcBef>
              <a:buNone/>
              <a:defRPr lang="en-US" sz="1200" kern="1200" dirty="0" smtClean="0">
                <a:solidFill>
                  <a:srgbClr val="4D788B"/>
                </a:solidFill>
                <a:latin typeface="Verdana" panose="020B0604030504040204" pitchFamily="34" charset="0"/>
                <a:ea typeface="Verdana" panose="020B0604030504040204" pitchFamily="34" charset="0"/>
                <a:cs typeface="Verdana" panose="020B0604030504040204" pitchFamily="34" charset="0"/>
              </a:defRPr>
            </a:lvl1pPr>
            <a:lvl2pPr>
              <a:buNone/>
              <a:defRPr lang="en-US" sz="1800" dirty="0" smtClean="0">
                <a:latin typeface="+mn-lt"/>
                <a:ea typeface="+mn-ea"/>
                <a:cs typeface="+mn-cs"/>
              </a:defRPr>
            </a:lvl2pPr>
            <a:lvl3pPr>
              <a:buNone/>
              <a:defRPr lang="en-US" sz="1800" dirty="0" smtClean="0">
                <a:latin typeface="+mn-lt"/>
                <a:ea typeface="+mn-ea"/>
                <a:cs typeface="+mn-cs"/>
              </a:defRPr>
            </a:lvl3pPr>
            <a:lvl4pPr>
              <a:buNone/>
              <a:defRPr lang="en-US" dirty="0" smtClean="0">
                <a:latin typeface="+mn-lt"/>
                <a:ea typeface="+mn-ea"/>
                <a:cs typeface="+mn-cs"/>
              </a:defRPr>
            </a:lvl4pPr>
            <a:lvl5pPr>
              <a:buNone/>
              <a:defRPr lang="en-US" dirty="0">
                <a:latin typeface="+mn-lt"/>
                <a:ea typeface="+mn-ea"/>
                <a:cs typeface="+mn-cs"/>
              </a:defRPr>
            </a:lvl5pPr>
          </a:lstStyle>
          <a:p>
            <a:pPr marL="0" lvl="0" defTabSz="457200">
              <a:lnSpc>
                <a:spcPct val="150000"/>
              </a:lnSpc>
            </a:pPr>
            <a:r>
              <a:rPr lang="en-US" dirty="0"/>
              <a:t>Click to edit text</a:t>
            </a:r>
          </a:p>
        </p:txBody>
      </p:sp>
      <p:sp>
        <p:nvSpPr>
          <p:cNvPr id="18" name="Text Placeholder 3">
            <a:extLst>
              <a:ext uri="{FF2B5EF4-FFF2-40B4-BE49-F238E27FC236}">
                <a16:creationId xmlns:a16="http://schemas.microsoft.com/office/drawing/2014/main" id="{D27F65C3-520A-4F48-876A-DEB34798A6E5}"/>
              </a:ext>
            </a:extLst>
          </p:cNvPr>
          <p:cNvSpPr>
            <a:spLocks noGrp="1"/>
          </p:cNvSpPr>
          <p:nvPr>
            <p:ph type="body" sz="quarter" idx="16" hasCustomPrompt="1"/>
          </p:nvPr>
        </p:nvSpPr>
        <p:spPr>
          <a:xfrm>
            <a:off x="12429560" y="1569561"/>
            <a:ext cx="7158921" cy="3718877"/>
          </a:xfrm>
        </p:spPr>
        <p:txBody>
          <a:bodyPr>
            <a:noAutofit/>
          </a:bodyPr>
          <a:lstStyle>
            <a:lvl1pPr marL="342900" indent="-342900">
              <a:buFont typeface="+mj-lt"/>
              <a:buAutoNum type="arabicPeriod"/>
              <a:tabLst/>
              <a:defRPr sz="1600" b="0"/>
            </a:lvl1pPr>
          </a:lstStyle>
          <a:p>
            <a:r>
              <a:rPr lang="en-US" dirty="0">
                <a:solidFill>
                  <a:srgbClr val="FF0000"/>
                </a:solidFill>
              </a:rPr>
              <a:t>To change image:</a:t>
            </a:r>
          </a:p>
          <a:p>
            <a:pPr marL="342900" indent="-342900">
              <a:buFont typeface="+mj-lt"/>
              <a:buAutoNum type="arabicPeriod"/>
            </a:pPr>
            <a:r>
              <a:rPr lang="en-US" dirty="0">
                <a:solidFill>
                  <a:srgbClr val="FF0000"/>
                </a:solidFill>
              </a:rPr>
              <a:t>RIGHT-click near the RIGHT edge of the image</a:t>
            </a:r>
          </a:p>
          <a:p>
            <a:pPr marL="342900" indent="-342900">
              <a:buFont typeface="+mj-lt"/>
              <a:buAutoNum type="arabicPeriod"/>
            </a:pPr>
            <a:r>
              <a:rPr lang="en-US" dirty="0">
                <a:solidFill>
                  <a:srgbClr val="FF0000"/>
                </a:solidFill>
              </a:rPr>
              <a:t>Select </a:t>
            </a:r>
            <a:r>
              <a:rPr lang="en-US" b="1" dirty="0">
                <a:solidFill>
                  <a:srgbClr val="FF0000"/>
                </a:solidFill>
              </a:rPr>
              <a:t>Change Picture</a:t>
            </a:r>
            <a:r>
              <a:rPr lang="en-US" dirty="0">
                <a:solidFill>
                  <a:srgbClr val="FF0000"/>
                </a:solidFill>
              </a:rPr>
              <a:t> &gt; </a:t>
            </a:r>
            <a:r>
              <a:rPr lang="en-US" b="1" dirty="0">
                <a:solidFill>
                  <a:srgbClr val="FF0000"/>
                </a:solidFill>
              </a:rPr>
              <a:t>From File…</a:t>
            </a:r>
          </a:p>
          <a:p>
            <a:pPr marL="342900" indent="-342900">
              <a:buFont typeface="+mj-lt"/>
              <a:buAutoNum type="arabicPeriod"/>
            </a:pPr>
            <a:r>
              <a:rPr lang="en-US" dirty="0">
                <a:solidFill>
                  <a:srgbClr val="FF0000"/>
                </a:solidFill>
              </a:rPr>
              <a:t>Browse and select new image within the pop-up file browser.</a:t>
            </a:r>
          </a:p>
          <a:p>
            <a:pPr marL="342900" indent="-342900">
              <a:buFont typeface="+mj-lt"/>
              <a:buAutoNum type="arabicPeriod"/>
            </a:pPr>
            <a:r>
              <a:rPr lang="en-US" dirty="0">
                <a:solidFill>
                  <a:srgbClr val="FF0000"/>
                </a:solidFill>
              </a:rPr>
              <a:t>Select </a:t>
            </a:r>
            <a:r>
              <a:rPr lang="en-US" b="1" dirty="0">
                <a:solidFill>
                  <a:srgbClr val="FF0000"/>
                </a:solidFill>
              </a:rPr>
              <a:t>Insert</a:t>
            </a:r>
          </a:p>
          <a:p>
            <a:pPr marL="342900" indent="-342900">
              <a:buFont typeface="+mj-lt"/>
              <a:buAutoNum type="arabicPeriod"/>
            </a:pPr>
            <a:r>
              <a:rPr lang="en-US" dirty="0">
                <a:solidFill>
                  <a:srgbClr val="FF0000"/>
                </a:solidFill>
              </a:rPr>
              <a:t>Resize / Reposition new image within space as desired</a:t>
            </a:r>
            <a:br>
              <a:rPr lang="en-US" dirty="0">
                <a:solidFill>
                  <a:srgbClr val="FF0000"/>
                </a:solidFill>
              </a:rPr>
            </a:br>
            <a:endParaRPr lang="en-US" dirty="0">
              <a:solidFill>
                <a:srgbClr val="FF0000"/>
              </a:solidFill>
            </a:endParaRPr>
          </a:p>
          <a:p>
            <a:r>
              <a:rPr lang="en-US" dirty="0">
                <a:solidFill>
                  <a:srgbClr val="FF0000"/>
                </a:solidFill>
              </a:rPr>
              <a:t>Note: The image is cropped. You will need to use the CROP tool in order to adjust the image within the cropped space</a:t>
            </a:r>
          </a:p>
        </p:txBody>
      </p:sp>
      <p:pic>
        <p:nvPicPr>
          <p:cNvPr id="19" name="Graphic 18">
            <a:extLst>
              <a:ext uri="{FF2B5EF4-FFF2-40B4-BE49-F238E27FC236}">
                <a16:creationId xmlns:a16="http://schemas.microsoft.com/office/drawing/2014/main" id="{11DAABB1-6D26-FD45-9795-F9F1DD8BB981}"/>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87" y="6457644"/>
            <a:ext cx="1471507" cy="400357"/>
          </a:xfrm>
          <a:prstGeom prst="rect">
            <a:avLst/>
          </a:prstGeom>
        </p:spPr>
      </p:pic>
      <p:pic>
        <p:nvPicPr>
          <p:cNvPr id="13" name="Graphic 12">
            <a:extLst>
              <a:ext uri="{FF2B5EF4-FFF2-40B4-BE49-F238E27FC236}">
                <a16:creationId xmlns:a16="http://schemas.microsoft.com/office/drawing/2014/main" id="{FBEFBA97-CDFB-9F47-84B8-8A0218E7403E}"/>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5008" y="6472925"/>
            <a:ext cx="487680" cy="365760"/>
          </a:xfrm>
          <a:prstGeom prst="rect">
            <a:avLst/>
          </a:prstGeom>
        </p:spPr>
      </p:pic>
    </p:spTree>
    <p:extLst>
      <p:ext uri="{BB962C8B-B14F-4D97-AF65-F5344CB8AC3E}">
        <p14:creationId xmlns:p14="http://schemas.microsoft.com/office/powerpoint/2010/main" val="291525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5710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63C34FB1-31D6-724F-979A-E71B27DE257A}"/>
              </a:ext>
            </a:extLst>
          </p:cNvPr>
          <p:cNvSpPr>
            <a:spLocks noGrp="1"/>
          </p:cNvSpPr>
          <p:nvPr>
            <p:ph type="title"/>
          </p:nvPr>
        </p:nvSpPr>
        <p:spPr>
          <a:xfrm>
            <a:off x="838200" y="61810"/>
            <a:ext cx="10515600" cy="984435"/>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6489140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lang="en-US" sz="2800" b="1" i="0" kern="1200" smtClean="0">
          <a:solidFill>
            <a:srgbClr val="2F3449"/>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ildfireweb-prod-media-bucket.s3.us-gov-west-1.amazonaws.com/s3fs-public/2025-05/Diesel%20Fuel%20Instructions.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1.emf"/><Relationship Id="rId4" Type="http://schemas.openxmlformats.org/officeDocument/2006/relationships/package" Target="../embeddings/Microsoft_PowerPoint_Presentation.pptx"/></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ildfireweb-prod-media-bucket.s3.us-gov-west-1.amazonaws.com/s3fs-public/2026-02/Vehicle%20Inspection%20Sheet%20V2.pdf"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D83120-3AA1-C77A-7D9E-9DF2903127E5}"/>
              </a:ext>
            </a:extLst>
          </p:cNvPr>
          <p:cNvSpPr txBox="1"/>
          <p:nvPr/>
        </p:nvSpPr>
        <p:spPr>
          <a:xfrm>
            <a:off x="6987396" y="146649"/>
            <a:ext cx="3175100" cy="646331"/>
          </a:xfrm>
          <a:prstGeom prst="rect">
            <a:avLst/>
          </a:prstGeom>
          <a:noFill/>
        </p:spPr>
        <p:txBody>
          <a:bodyPr wrap="none" rtlCol="0">
            <a:spAutoFit/>
          </a:bodyPr>
          <a:lstStyle/>
          <a:p>
            <a:r>
              <a:rPr lang="en-US" dirty="0">
                <a:solidFill>
                  <a:schemeClr val="bg1"/>
                </a:solidFill>
              </a:rPr>
              <a:t>Equipment Service Branch (ESB)</a:t>
            </a:r>
          </a:p>
          <a:p>
            <a:r>
              <a:rPr lang="en-US" dirty="0">
                <a:solidFill>
                  <a:schemeClr val="bg1"/>
                </a:solidFill>
              </a:rPr>
              <a:t>National Zone (NZ)</a:t>
            </a:r>
          </a:p>
        </p:txBody>
      </p:sp>
      <p:pic>
        <p:nvPicPr>
          <p:cNvPr id="3" name="Picture 2">
            <a:extLst>
              <a:ext uri="{FF2B5EF4-FFF2-40B4-BE49-F238E27FC236}">
                <a16:creationId xmlns:a16="http://schemas.microsoft.com/office/drawing/2014/main" id="{EBB7AEC3-D3A5-8A37-4E60-251FA12581A3}"/>
              </a:ext>
            </a:extLst>
          </p:cNvPr>
          <p:cNvPicPr>
            <a:picLocks noChangeAspect="1"/>
          </p:cNvPicPr>
          <p:nvPr/>
        </p:nvPicPr>
        <p:blipFill>
          <a:blip r:embed="rId2"/>
          <a:stretch>
            <a:fillRect/>
          </a:stretch>
        </p:blipFill>
        <p:spPr>
          <a:xfrm>
            <a:off x="475497" y="5333121"/>
            <a:ext cx="10835234" cy="1123757"/>
          </a:xfrm>
          <a:prstGeom prst="rect">
            <a:avLst/>
          </a:prstGeom>
        </p:spPr>
      </p:pic>
    </p:spTree>
    <p:extLst>
      <p:ext uri="{BB962C8B-B14F-4D97-AF65-F5344CB8AC3E}">
        <p14:creationId xmlns:p14="http://schemas.microsoft.com/office/powerpoint/2010/main" val="294732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32F-28AF-C065-1C89-9FE84605CEEC}"/>
              </a:ext>
            </a:extLst>
          </p:cNvPr>
          <p:cNvSpPr>
            <a:spLocks noGrp="1"/>
          </p:cNvSpPr>
          <p:nvPr>
            <p:ph type="title"/>
          </p:nvPr>
        </p:nvSpPr>
        <p:spPr/>
        <p:txBody>
          <a:bodyPr>
            <a:noAutofit/>
          </a:bodyPr>
          <a:lstStyle/>
          <a:p>
            <a:pPr algn="ctr"/>
            <a:r>
              <a:rPr lang="en-US" sz="4000" b="0" dirty="0">
                <a:solidFill>
                  <a:schemeClr val="tx1"/>
                </a:solidFill>
              </a:rPr>
              <a:t>Damage/Accident Liability</a:t>
            </a:r>
            <a:endParaRPr lang="en-US" sz="4000" b="0" dirty="0"/>
          </a:p>
        </p:txBody>
      </p:sp>
      <p:sp>
        <p:nvSpPr>
          <p:cNvPr id="3" name="Text Placeholder 2">
            <a:extLst>
              <a:ext uri="{FF2B5EF4-FFF2-40B4-BE49-F238E27FC236}">
                <a16:creationId xmlns:a16="http://schemas.microsoft.com/office/drawing/2014/main" id="{AAF64A4C-3DA2-9895-E3A3-4A5929FFFA2B}"/>
              </a:ext>
            </a:extLst>
          </p:cNvPr>
          <p:cNvSpPr>
            <a:spLocks noGrp="1"/>
          </p:cNvSpPr>
          <p:nvPr>
            <p:ph type="body" sz="quarter" idx="15"/>
          </p:nvPr>
        </p:nvSpPr>
        <p:spPr>
          <a:xfrm>
            <a:off x="446618" y="1066801"/>
            <a:ext cx="11192104" cy="5407170"/>
          </a:xfrm>
        </p:spPr>
        <p:txBody>
          <a:bodyPr>
            <a:normAutofit fontScale="92500" lnSpcReduction="10000"/>
          </a:bodyPr>
          <a:lstStyle/>
          <a:p>
            <a:pPr algn="l">
              <a:lnSpc>
                <a:spcPct val="110000"/>
              </a:lnSpc>
              <a:spcBef>
                <a:spcPts val="0"/>
              </a:spcBef>
            </a:pPr>
            <a:r>
              <a:rPr lang="en-US" sz="2600" dirty="0">
                <a:solidFill>
                  <a:schemeClr val="tx1"/>
                </a:solidFill>
                <a:latin typeface="+mn-lt"/>
              </a:rPr>
              <a:t>Please be aware that Operator’s could be held financially responsible for the damage to the NERV Vehicle and to a 3</a:t>
            </a:r>
            <a:r>
              <a:rPr lang="en-US" sz="2600" baseline="30000" dirty="0">
                <a:solidFill>
                  <a:schemeClr val="tx1"/>
                </a:solidFill>
                <a:latin typeface="+mn-lt"/>
              </a:rPr>
              <a:t>rd</a:t>
            </a:r>
            <a:r>
              <a:rPr lang="en-US" sz="2600" dirty="0">
                <a:solidFill>
                  <a:schemeClr val="tx1"/>
                </a:solidFill>
                <a:latin typeface="+mn-lt"/>
              </a:rPr>
              <a:t> party if determined to be gross negligence or non-official use of the vehicle</a:t>
            </a:r>
            <a:r>
              <a:rPr lang="en-US" sz="2600" dirty="0">
                <a:latin typeface="+mn-lt"/>
              </a:rPr>
              <a:t>.</a:t>
            </a:r>
          </a:p>
          <a:p>
            <a:pPr marL="0" indent="0" algn="l">
              <a:lnSpc>
                <a:spcPct val="110000"/>
              </a:lnSpc>
              <a:spcBef>
                <a:spcPts val="0"/>
              </a:spcBef>
              <a:buNone/>
            </a:pPr>
            <a:endParaRPr lang="en-US" sz="2600" dirty="0">
              <a:latin typeface="+mn-lt"/>
            </a:endParaRPr>
          </a:p>
          <a:p>
            <a:pPr algn="l">
              <a:lnSpc>
                <a:spcPct val="110000"/>
              </a:lnSpc>
              <a:spcBef>
                <a:spcPts val="0"/>
              </a:spcBef>
            </a:pPr>
            <a:r>
              <a:rPr lang="en-US" sz="2600" dirty="0">
                <a:solidFill>
                  <a:schemeClr val="tx1"/>
                </a:solidFill>
                <a:latin typeface="+mn-lt"/>
              </a:rPr>
              <a:t>NERV is considered a Fleet Vehicle of the Operators agency. Self-Insured (meaning no insurance) and does not have GARS like a vehicle rented from ETS2/Concur! </a:t>
            </a:r>
            <a:r>
              <a:rPr lang="en-US" sz="2600" b="1" i="1" dirty="0">
                <a:latin typeface="+mn-lt"/>
              </a:rPr>
              <a:t>3</a:t>
            </a:r>
            <a:r>
              <a:rPr lang="en-US" sz="2600" b="1" i="1" baseline="30000" dirty="0">
                <a:latin typeface="+mn-lt"/>
              </a:rPr>
              <a:t>rd</a:t>
            </a:r>
            <a:r>
              <a:rPr lang="en-US" sz="2600" b="1" i="1" dirty="0">
                <a:latin typeface="+mn-lt"/>
              </a:rPr>
              <a:t> Party Claims must be submitted to the Operator’s agency. Claims are </a:t>
            </a:r>
            <a:r>
              <a:rPr lang="en-US" sz="2600" b="1" i="1" u="sng" dirty="0">
                <a:latin typeface="+mn-lt"/>
              </a:rPr>
              <a:t>not </a:t>
            </a:r>
            <a:r>
              <a:rPr lang="en-US" sz="2600" b="1" i="1" dirty="0">
                <a:latin typeface="+mn-lt"/>
              </a:rPr>
              <a:t>handled by the Incident or the NERV Office! </a:t>
            </a:r>
          </a:p>
          <a:p>
            <a:pPr marR="0">
              <a:lnSpc>
                <a:spcPct val="110000"/>
              </a:lnSpc>
              <a:spcBef>
                <a:spcPts val="0"/>
              </a:spcBef>
            </a:pPr>
            <a:endParaRPr lang="en-US" sz="2600" dirty="0">
              <a:latin typeface="+mn-lt"/>
            </a:endParaRPr>
          </a:p>
          <a:p>
            <a:pPr marR="0">
              <a:lnSpc>
                <a:spcPct val="110000"/>
              </a:lnSpc>
              <a:spcBef>
                <a:spcPts val="0"/>
              </a:spcBef>
            </a:pPr>
            <a:r>
              <a:rPr lang="en-US" sz="2600" dirty="0">
                <a:latin typeface="+mn-lt"/>
              </a:rPr>
              <a:t>Make sure all accident documentation is turned into </a:t>
            </a:r>
            <a:r>
              <a:rPr lang="en-US" sz="2600" dirty="0">
                <a:latin typeface="+mn-lt"/>
                <a:hlinkClick r:id="rId3"/>
              </a:rPr>
              <a:t>sm.fs.nerv@usda.gov</a:t>
            </a:r>
            <a:r>
              <a:rPr lang="en-US" sz="2600" dirty="0">
                <a:latin typeface="+mn-lt"/>
              </a:rPr>
              <a:t> .  Please keep a copy. Do not leave with Enterprise or Comp/Claims/FSC to process. </a:t>
            </a:r>
          </a:p>
          <a:p>
            <a:pPr marL="0" marR="0" indent="0">
              <a:lnSpc>
                <a:spcPct val="110000"/>
              </a:lnSpc>
              <a:spcBef>
                <a:spcPts val="0"/>
              </a:spcBef>
              <a:buNone/>
            </a:pPr>
            <a:r>
              <a:rPr lang="en-US" sz="2600" dirty="0">
                <a:latin typeface="+mn-lt"/>
              </a:rPr>
              <a:t>	</a:t>
            </a:r>
            <a:r>
              <a:rPr lang="en-US" sz="2600" u="sng" dirty="0">
                <a:latin typeface="+mn-lt"/>
              </a:rPr>
              <a:t>Accident/Major Damage</a:t>
            </a:r>
            <a:r>
              <a:rPr lang="en-US" sz="2600" dirty="0">
                <a:latin typeface="+mn-lt"/>
              </a:rPr>
              <a:t>: SF-91, SF-94, Photo’s, Police Report. SF-91 needs 	to be fully filled out and signed!</a:t>
            </a:r>
          </a:p>
          <a:p>
            <a:pPr marL="0" marR="0" indent="0">
              <a:lnSpc>
                <a:spcPct val="110000"/>
              </a:lnSpc>
              <a:spcBef>
                <a:spcPts val="0"/>
              </a:spcBef>
              <a:buNone/>
            </a:pPr>
            <a:r>
              <a:rPr lang="en-US" sz="2600" dirty="0">
                <a:latin typeface="+mn-lt"/>
              </a:rPr>
              <a:t>	</a:t>
            </a:r>
            <a:r>
              <a:rPr lang="en-US" sz="2600" u="sng" dirty="0">
                <a:latin typeface="+mn-lt"/>
              </a:rPr>
              <a:t>Damage Only</a:t>
            </a:r>
            <a:r>
              <a:rPr lang="en-US" sz="2600" dirty="0">
                <a:latin typeface="+mn-lt"/>
              </a:rPr>
              <a:t>: Statement and Photo’s</a:t>
            </a:r>
          </a:p>
          <a:p>
            <a:pPr marR="0">
              <a:spcBef>
                <a:spcPts val="0"/>
              </a:spcBef>
            </a:pPr>
            <a:endParaRPr lang="en-US" sz="2600" dirty="0">
              <a:latin typeface="+mn-lt"/>
            </a:endParaRPr>
          </a:p>
        </p:txBody>
      </p:sp>
      <p:sp>
        <p:nvSpPr>
          <p:cNvPr id="4" name="Slide Number Placeholder 3">
            <a:extLst>
              <a:ext uri="{FF2B5EF4-FFF2-40B4-BE49-F238E27FC236}">
                <a16:creationId xmlns:a16="http://schemas.microsoft.com/office/drawing/2014/main" id="{E7128BDE-ED23-3BE7-7458-E9CD78A295D5}"/>
              </a:ext>
            </a:extLst>
          </p:cNvPr>
          <p:cNvSpPr>
            <a:spLocks noGrp="1"/>
          </p:cNvSpPr>
          <p:nvPr>
            <p:ph type="sldNum" sz="quarter" idx="12"/>
          </p:nvPr>
        </p:nvSpPr>
        <p:spPr/>
        <p:txBody>
          <a:bodyPr/>
          <a:lstStyle/>
          <a:p>
            <a:fld id="{7AFBEB2D-7C10-43D9-9C43-7938A93A20F3}" type="slidenum">
              <a:rPr lang="en-US" smtClean="0"/>
              <a:t>10</a:t>
            </a:fld>
            <a:endParaRPr lang="en-US"/>
          </a:p>
        </p:txBody>
      </p:sp>
    </p:spTree>
    <p:extLst>
      <p:ext uri="{BB962C8B-B14F-4D97-AF65-F5344CB8AC3E}">
        <p14:creationId xmlns:p14="http://schemas.microsoft.com/office/powerpoint/2010/main" val="292682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39AA-DE13-ADB9-2A0B-F329A2FB6B2E}"/>
              </a:ext>
            </a:extLst>
          </p:cNvPr>
          <p:cNvSpPr>
            <a:spLocks noGrp="1"/>
          </p:cNvSpPr>
          <p:nvPr>
            <p:ph type="title"/>
          </p:nvPr>
        </p:nvSpPr>
        <p:spPr/>
        <p:txBody>
          <a:bodyPr>
            <a:normAutofit/>
          </a:bodyPr>
          <a:lstStyle/>
          <a:p>
            <a:pPr algn="ctr"/>
            <a:r>
              <a:rPr lang="en-US" dirty="0"/>
              <a:t>	</a:t>
            </a:r>
            <a:r>
              <a:rPr lang="en-US" sz="4400" b="0" dirty="0"/>
              <a:t>Tires</a:t>
            </a:r>
          </a:p>
        </p:txBody>
      </p:sp>
      <p:sp>
        <p:nvSpPr>
          <p:cNvPr id="3" name="Text Placeholder 2">
            <a:extLst>
              <a:ext uri="{FF2B5EF4-FFF2-40B4-BE49-F238E27FC236}">
                <a16:creationId xmlns:a16="http://schemas.microsoft.com/office/drawing/2014/main" id="{8918DE8D-B184-B9E2-9B6A-248A2CBD775E}"/>
              </a:ext>
            </a:extLst>
          </p:cNvPr>
          <p:cNvSpPr>
            <a:spLocks noGrp="1"/>
          </p:cNvSpPr>
          <p:nvPr>
            <p:ph type="body" sz="quarter" idx="15"/>
          </p:nvPr>
        </p:nvSpPr>
        <p:spPr/>
        <p:txBody>
          <a:bodyPr>
            <a:normAutofit/>
          </a:bodyPr>
          <a:lstStyle/>
          <a:p>
            <a:r>
              <a:rPr lang="en-US" dirty="0"/>
              <a:t> Contact the Enterprise branch where the vehicle was picked-up from for an auto/tire retail establishment affiliated with Enterprise. </a:t>
            </a:r>
          </a:p>
          <a:p>
            <a:r>
              <a:rPr lang="en-US" dirty="0"/>
              <a:t>If this is not an option (distance, small town) you will need to request an S# and pay with a purchase card or have a local micro-purchaser pay for it. </a:t>
            </a:r>
            <a:r>
              <a:rPr lang="en-US" dirty="0">
                <a:solidFill>
                  <a:srgbClr val="FF0000"/>
                </a:solidFill>
              </a:rPr>
              <a:t>Do not put the cost on a travel card.</a:t>
            </a:r>
          </a:p>
          <a:p>
            <a:endParaRPr lang="en-US" dirty="0"/>
          </a:p>
        </p:txBody>
      </p:sp>
    </p:spTree>
    <p:extLst>
      <p:ext uri="{BB962C8B-B14F-4D97-AF65-F5344CB8AC3E}">
        <p14:creationId xmlns:p14="http://schemas.microsoft.com/office/powerpoint/2010/main" val="267392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943-FB7E-40C8-A48C-343D98221645}"/>
              </a:ext>
            </a:extLst>
          </p:cNvPr>
          <p:cNvSpPr>
            <a:spLocks noGrp="1"/>
          </p:cNvSpPr>
          <p:nvPr>
            <p:ph type="title"/>
          </p:nvPr>
        </p:nvSpPr>
        <p:spPr/>
        <p:txBody>
          <a:bodyPr>
            <a:noAutofit/>
          </a:bodyPr>
          <a:lstStyle/>
          <a:p>
            <a:pPr algn="ctr"/>
            <a:br>
              <a:rPr lang="en-US" sz="4000" dirty="0">
                <a:latin typeface="Aptos Black" panose="020B0004020202020204" pitchFamily="34" charset="0"/>
              </a:rPr>
            </a:br>
            <a:r>
              <a:rPr lang="en-US" sz="4000" b="0" dirty="0"/>
              <a:t>Fuel - NERV</a:t>
            </a:r>
          </a:p>
        </p:txBody>
      </p:sp>
      <p:sp>
        <p:nvSpPr>
          <p:cNvPr id="3" name="Text Placeholder 2">
            <a:extLst>
              <a:ext uri="{FF2B5EF4-FFF2-40B4-BE49-F238E27FC236}">
                <a16:creationId xmlns:a16="http://schemas.microsoft.com/office/drawing/2014/main" id="{01758B28-9FF8-806A-199A-4C2F1B1397C6}"/>
              </a:ext>
            </a:extLst>
          </p:cNvPr>
          <p:cNvSpPr>
            <a:spLocks noGrp="1"/>
          </p:cNvSpPr>
          <p:nvPr>
            <p:ph type="body" sz="quarter" idx="15"/>
          </p:nvPr>
        </p:nvSpPr>
        <p:spPr>
          <a:xfrm>
            <a:off x="446617" y="1066801"/>
            <a:ext cx="10784599" cy="4859741"/>
          </a:xfrm>
        </p:spPr>
        <p:txBody>
          <a:bodyPr>
            <a:normAutofit/>
          </a:bodyPr>
          <a:lstStyle/>
          <a:p>
            <a:pPr marL="0" indent="0">
              <a:buNone/>
            </a:pPr>
            <a:endParaRPr lang="en-US" dirty="0">
              <a:latin typeface="Aparajita" panose="020B0502040204020203" pitchFamily="18" charset="0"/>
              <a:cs typeface="Aparajita" panose="020B0502040204020203" pitchFamily="18" charset="0"/>
            </a:endParaRPr>
          </a:p>
          <a:p>
            <a:pPr marL="0" indent="0">
              <a:spcBef>
                <a:spcPts val="0"/>
              </a:spcBef>
            </a:pPr>
            <a:r>
              <a:rPr lang="en-US" sz="4000" dirty="0">
                <a:latin typeface="Aparajita" panose="02020603050405020304" pitchFamily="18" charset="0"/>
                <a:cs typeface="Aparajita" panose="02020603050405020304" pitchFamily="18" charset="0"/>
              </a:rPr>
              <a:t>NERV users are required to refuel their vehicles prior to returning the vehicle back to Enterprise!</a:t>
            </a:r>
          </a:p>
          <a:p>
            <a:pPr marL="457200" lvl="2" indent="0">
              <a:spcBef>
                <a:spcPts val="0"/>
              </a:spcBef>
            </a:pPr>
            <a:r>
              <a:rPr lang="en-US" dirty="0">
                <a:latin typeface="Aparajita" panose="02020603050405020304" pitchFamily="18" charset="0"/>
                <a:cs typeface="Aparajita" panose="02020603050405020304" pitchFamily="18" charset="0"/>
              </a:rPr>
              <a:t>Refueling can be done while in travel status and helps to avoid the fuel charge by Enterprise.</a:t>
            </a:r>
          </a:p>
          <a:p>
            <a:pPr marL="0" lvl="1" indent="0">
              <a:spcBef>
                <a:spcPts val="0"/>
              </a:spcBef>
              <a:buNone/>
            </a:pPr>
            <a:endParaRPr lang="en-US" dirty="0">
              <a:latin typeface="Aparajita" panose="02020603050405020304" pitchFamily="18" charset="0"/>
              <a:cs typeface="Aparajita" panose="02020603050405020304" pitchFamily="18" charset="0"/>
            </a:endParaRPr>
          </a:p>
          <a:p>
            <a:pPr marL="0" indent="0">
              <a:spcBef>
                <a:spcPts val="0"/>
              </a:spcBef>
            </a:pPr>
            <a:r>
              <a:rPr lang="en-US" sz="4000" dirty="0">
                <a:latin typeface="Aparajita" panose="020B0502040204020203" pitchFamily="18" charset="0"/>
                <a:cs typeface="Aparajita" panose="020B0502040204020203" pitchFamily="18" charset="0"/>
                <a:hlinkClick r:id="rId3"/>
              </a:rPr>
              <a:t>NERV users must be cognizant of the type of fuel required for the vehicle they are driving. </a:t>
            </a:r>
            <a:endParaRPr lang="en-US" sz="4000" dirty="0">
              <a:latin typeface="Aparajita" panose="020B0502040204020203" pitchFamily="18" charset="0"/>
              <a:cs typeface="Aparajita" panose="020B0502040204020203" pitchFamily="18" charset="0"/>
            </a:endParaRPr>
          </a:p>
          <a:p>
            <a:pPr marL="457200" lvl="2" indent="0">
              <a:spcBef>
                <a:spcPts val="0"/>
              </a:spcBef>
            </a:pPr>
            <a:r>
              <a:rPr lang="en-US" dirty="0">
                <a:latin typeface="Aparajita" panose="020B0502040204020203" pitchFamily="18" charset="0"/>
                <a:cs typeface="Aparajita" panose="020B0502040204020203" pitchFamily="18" charset="0"/>
              </a:rPr>
              <a:t>Not all HD Trucks are Diesel! </a:t>
            </a:r>
          </a:p>
          <a:p>
            <a:pPr marL="457200" lvl="2" indent="0">
              <a:spcBef>
                <a:spcPts val="0"/>
              </a:spcBef>
            </a:pPr>
            <a:r>
              <a:rPr lang="en-US" dirty="0">
                <a:latin typeface="Aparajita" panose="020B0502040204020203" pitchFamily="18" charset="0"/>
                <a:cs typeface="Aparajita" panose="020B0502040204020203" pitchFamily="18" charset="0"/>
              </a:rPr>
              <a:t>Watch out for BP Gas stations and the color of their handles.. Green is Gas and Black is Diesel!</a:t>
            </a:r>
            <a:endParaRPr lang="en-US" dirty="0"/>
          </a:p>
        </p:txBody>
      </p:sp>
      <p:sp>
        <p:nvSpPr>
          <p:cNvPr id="5" name="Slide Number Placeholder 4">
            <a:extLst>
              <a:ext uri="{FF2B5EF4-FFF2-40B4-BE49-F238E27FC236}">
                <a16:creationId xmlns:a16="http://schemas.microsoft.com/office/drawing/2014/main" id="{36EB740F-7C44-F589-66B2-24CC676B4D63}"/>
              </a:ext>
            </a:extLst>
          </p:cNvPr>
          <p:cNvSpPr>
            <a:spLocks noGrp="1"/>
          </p:cNvSpPr>
          <p:nvPr>
            <p:ph type="sldNum" sz="quarter" idx="12"/>
          </p:nvPr>
        </p:nvSpPr>
        <p:spPr/>
        <p:txBody>
          <a:bodyPr/>
          <a:lstStyle/>
          <a:p>
            <a:fld id="{7AFBEB2D-7C10-43D9-9C43-7938A93A20F3}" type="slidenum">
              <a:rPr lang="en-US" smtClean="0"/>
              <a:t>12</a:t>
            </a:fld>
            <a:endParaRPr lang="en-US"/>
          </a:p>
        </p:txBody>
      </p:sp>
      <p:graphicFrame>
        <p:nvGraphicFramePr>
          <p:cNvPr id="4" name="Object 3">
            <a:hlinkClick r:id="" action="ppaction://ole?verb=0"/>
            <a:extLst>
              <a:ext uri="{FF2B5EF4-FFF2-40B4-BE49-F238E27FC236}">
                <a16:creationId xmlns:a16="http://schemas.microsoft.com/office/drawing/2014/main" id="{888A7228-985F-5B09-91D8-9E9344EACDBD}"/>
              </a:ext>
            </a:extLst>
          </p:cNvPr>
          <p:cNvGraphicFramePr>
            <a:graphicFrameLocks noChangeAspect="1"/>
          </p:cNvGraphicFramePr>
          <p:nvPr>
            <p:extLst>
              <p:ext uri="{D42A27DB-BD31-4B8C-83A1-F6EECF244321}">
                <p14:modId xmlns:p14="http://schemas.microsoft.com/office/powerpoint/2010/main" val="69363064"/>
              </p:ext>
            </p:extLst>
          </p:nvPr>
        </p:nvGraphicFramePr>
        <p:xfrm>
          <a:off x="11845925" y="1997075"/>
          <a:ext cx="6096000" cy="3429000"/>
        </p:xfrm>
        <a:graphic>
          <a:graphicData uri="http://schemas.openxmlformats.org/presentationml/2006/ole">
            <mc:AlternateContent xmlns:mc="http://schemas.openxmlformats.org/markup-compatibility/2006">
              <mc:Choice xmlns:v="urn:schemas-microsoft-com:vml" Requires="v">
                <p:oleObj name="Presentation" r:id="rId4" imgW="6096296" imgH="3429229" progId="PowerPoint.Show.12">
                  <p:embed/>
                </p:oleObj>
              </mc:Choice>
              <mc:Fallback>
                <p:oleObj name="Presentation" r:id="rId4" imgW="6096296" imgH="3429229" progId="PowerPoint.Show.12">
                  <p:embed/>
                  <p:pic>
                    <p:nvPicPr>
                      <p:cNvPr id="0" name=""/>
                      <p:cNvPicPr/>
                      <p:nvPr/>
                    </p:nvPicPr>
                    <p:blipFill>
                      <a:blip r:embed="rId5"/>
                      <a:stretch>
                        <a:fillRect/>
                      </a:stretch>
                    </p:blipFill>
                    <p:spPr>
                      <a:xfrm>
                        <a:off x="11845925" y="199707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143569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12A7-68E3-5E4D-D801-CD1A1DD3FF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34A2A-B5A2-AC2F-2C61-48C09067C2F3}"/>
              </a:ext>
            </a:extLst>
          </p:cNvPr>
          <p:cNvSpPr>
            <a:spLocks noGrp="1"/>
          </p:cNvSpPr>
          <p:nvPr>
            <p:ph type="sldNum" sz="quarter" idx="12"/>
          </p:nvPr>
        </p:nvSpPr>
        <p:spPr/>
        <p:txBody>
          <a:bodyPr/>
          <a:lstStyle/>
          <a:p>
            <a:fld id="{95214565-2B75-CE4C-9F18-61B769DAF3D4}" type="slidenum">
              <a:rPr lang="en-US" smtClean="0"/>
              <a:pPr/>
              <a:t>13</a:t>
            </a:fld>
            <a:endParaRPr lang="en-US" dirty="0"/>
          </a:p>
        </p:txBody>
      </p:sp>
      <p:sp>
        <p:nvSpPr>
          <p:cNvPr id="6" name="Title 5">
            <a:extLst>
              <a:ext uri="{FF2B5EF4-FFF2-40B4-BE49-F238E27FC236}">
                <a16:creationId xmlns:a16="http://schemas.microsoft.com/office/drawing/2014/main" id="{FCA83EDE-F82B-C9A9-52B5-30450E10F91F}"/>
              </a:ext>
            </a:extLst>
          </p:cNvPr>
          <p:cNvSpPr>
            <a:spLocks noGrp="1"/>
          </p:cNvSpPr>
          <p:nvPr>
            <p:ph type="title"/>
          </p:nvPr>
        </p:nvSpPr>
        <p:spPr>
          <a:xfrm>
            <a:off x="447554" y="269506"/>
            <a:ext cx="11102761" cy="529391"/>
          </a:xfrm>
        </p:spPr>
        <p:txBody>
          <a:bodyPr>
            <a:noAutofit/>
          </a:bodyPr>
          <a:lstStyle/>
          <a:p>
            <a:pPr algn="ctr"/>
            <a:r>
              <a:rPr lang="en-US" sz="4000" b="0" dirty="0"/>
              <a:t>Pool Vehicle Custody Log</a:t>
            </a:r>
          </a:p>
        </p:txBody>
      </p:sp>
      <p:sp>
        <p:nvSpPr>
          <p:cNvPr id="4" name="Text Placeholder 3">
            <a:extLst>
              <a:ext uri="{FF2B5EF4-FFF2-40B4-BE49-F238E27FC236}">
                <a16:creationId xmlns:a16="http://schemas.microsoft.com/office/drawing/2014/main" id="{DA6A1C37-703E-9552-3657-D782A25DE0FA}"/>
              </a:ext>
            </a:extLst>
          </p:cNvPr>
          <p:cNvSpPr>
            <a:spLocks noGrp="1"/>
          </p:cNvSpPr>
          <p:nvPr>
            <p:ph type="body" sz="quarter" idx="15"/>
          </p:nvPr>
        </p:nvSpPr>
        <p:spPr>
          <a:xfrm>
            <a:off x="927332" y="1979355"/>
            <a:ext cx="4680990" cy="4859741"/>
          </a:xfrm>
        </p:spPr>
        <p:txBody>
          <a:bodyPr>
            <a:normAutofit/>
          </a:bodyPr>
          <a:lstStyle/>
          <a:p>
            <a:pPr marL="0" indent="0">
              <a:buNone/>
            </a:pPr>
            <a:r>
              <a:rPr lang="en-US" sz="2000" dirty="0"/>
              <a:t>Pool Vehicles need to have a Pool Vehicle Custody Log when being used on the </a:t>
            </a:r>
            <a:r>
              <a:rPr lang="en-US" sz="2000" u="sng" dirty="0"/>
              <a:t>same incident </a:t>
            </a:r>
            <a:r>
              <a:rPr lang="en-US" sz="2000" dirty="0"/>
              <a:t>with multiple drivers.  </a:t>
            </a:r>
          </a:p>
          <a:p>
            <a:pPr marL="0" indent="0">
              <a:buNone/>
            </a:pPr>
            <a:r>
              <a:rPr lang="en-US" sz="2000" dirty="0"/>
              <a:t>This becomes very important when with regards to claims and camera citations.</a:t>
            </a:r>
          </a:p>
        </p:txBody>
      </p:sp>
      <p:pic>
        <p:nvPicPr>
          <p:cNvPr id="3" name="Picture 2">
            <a:extLst>
              <a:ext uri="{FF2B5EF4-FFF2-40B4-BE49-F238E27FC236}">
                <a16:creationId xmlns:a16="http://schemas.microsoft.com/office/drawing/2014/main" id="{42253109-CBB4-EF68-7DC6-2DCF09B8103E}"/>
              </a:ext>
            </a:extLst>
          </p:cNvPr>
          <p:cNvPicPr>
            <a:picLocks noChangeAspect="1"/>
          </p:cNvPicPr>
          <p:nvPr/>
        </p:nvPicPr>
        <p:blipFill>
          <a:blip r:embed="rId3"/>
          <a:stretch>
            <a:fillRect/>
          </a:stretch>
        </p:blipFill>
        <p:spPr>
          <a:xfrm>
            <a:off x="6343047" y="921372"/>
            <a:ext cx="4004954" cy="5552599"/>
          </a:xfrm>
          <a:prstGeom prst="rect">
            <a:avLst/>
          </a:prstGeom>
        </p:spPr>
      </p:pic>
    </p:spTree>
    <p:extLst>
      <p:ext uri="{BB962C8B-B14F-4D97-AF65-F5344CB8AC3E}">
        <p14:creationId xmlns:p14="http://schemas.microsoft.com/office/powerpoint/2010/main" val="1133373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2868-95B0-FD88-5BE2-98EB0B500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3EDE-10EA-441A-D0AE-059323C09C6E}"/>
              </a:ext>
            </a:extLst>
          </p:cNvPr>
          <p:cNvSpPr>
            <a:spLocks noGrp="1"/>
          </p:cNvSpPr>
          <p:nvPr>
            <p:ph type="sldNum" sz="quarter" idx="12"/>
          </p:nvPr>
        </p:nvSpPr>
        <p:spPr/>
        <p:txBody>
          <a:bodyPr/>
          <a:lstStyle/>
          <a:p>
            <a:fld id="{95214565-2B75-CE4C-9F18-61B769DAF3D4}" type="slidenum">
              <a:rPr lang="en-US" smtClean="0"/>
              <a:pPr/>
              <a:t>14</a:t>
            </a:fld>
            <a:endParaRPr lang="en-US" dirty="0"/>
          </a:p>
        </p:txBody>
      </p:sp>
      <p:sp>
        <p:nvSpPr>
          <p:cNvPr id="6" name="Title 5">
            <a:extLst>
              <a:ext uri="{FF2B5EF4-FFF2-40B4-BE49-F238E27FC236}">
                <a16:creationId xmlns:a16="http://schemas.microsoft.com/office/drawing/2014/main" id="{FD14FBD8-0000-0BA8-24DC-B46FA69B6988}"/>
              </a:ext>
            </a:extLst>
          </p:cNvPr>
          <p:cNvSpPr>
            <a:spLocks noGrp="1"/>
          </p:cNvSpPr>
          <p:nvPr>
            <p:ph type="title"/>
          </p:nvPr>
        </p:nvSpPr>
        <p:spPr>
          <a:xfrm>
            <a:off x="447554" y="269506"/>
            <a:ext cx="11102761" cy="529391"/>
          </a:xfrm>
        </p:spPr>
        <p:txBody>
          <a:bodyPr>
            <a:noAutofit/>
          </a:bodyPr>
          <a:lstStyle/>
          <a:p>
            <a:pPr algn="ctr"/>
            <a:r>
              <a:rPr lang="en-US" sz="4000" b="0" kern="1200" dirty="0">
                <a:solidFill>
                  <a:schemeClr val="tx1"/>
                </a:solidFill>
                <a:cs typeface="+mj-cs"/>
              </a:rPr>
              <a:t>Who do I contact?</a:t>
            </a:r>
            <a:endParaRPr lang="en-US" sz="4000" b="0" dirty="0"/>
          </a:p>
        </p:txBody>
      </p:sp>
      <p:sp>
        <p:nvSpPr>
          <p:cNvPr id="4" name="Text Placeholder 3">
            <a:extLst>
              <a:ext uri="{FF2B5EF4-FFF2-40B4-BE49-F238E27FC236}">
                <a16:creationId xmlns:a16="http://schemas.microsoft.com/office/drawing/2014/main" id="{EC3F1AF9-6B4F-4D58-35CC-70B44E86FAE1}"/>
              </a:ext>
            </a:extLst>
          </p:cNvPr>
          <p:cNvSpPr>
            <a:spLocks noGrp="1"/>
          </p:cNvSpPr>
          <p:nvPr>
            <p:ph type="body" sz="quarter" idx="15"/>
          </p:nvPr>
        </p:nvSpPr>
        <p:spPr>
          <a:xfrm>
            <a:off x="793128" y="1124554"/>
            <a:ext cx="9661940" cy="4859741"/>
          </a:xfrm>
        </p:spPr>
        <p:txBody>
          <a:bodyPr>
            <a:normAutofit/>
          </a:bodyPr>
          <a:lstStyle/>
          <a:p>
            <a:pPr indent="-228600">
              <a:lnSpc>
                <a:spcPct val="90000"/>
              </a:lnSpc>
              <a:buFont typeface="Arial" panose="020B0604020202020204" pitchFamily="34" charset="0"/>
              <a:buChar char="•"/>
            </a:pPr>
            <a:endParaRPr lang="en-US" sz="1500" dirty="0">
              <a:effectLst/>
            </a:endParaRPr>
          </a:p>
          <a:p>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graphicFrame>
        <p:nvGraphicFramePr>
          <p:cNvPr id="5" name="Table 4">
            <a:extLst>
              <a:ext uri="{FF2B5EF4-FFF2-40B4-BE49-F238E27FC236}">
                <a16:creationId xmlns:a16="http://schemas.microsoft.com/office/drawing/2014/main" id="{4EB837F1-674C-9899-1902-872785E0997E}"/>
              </a:ext>
            </a:extLst>
          </p:cNvPr>
          <p:cNvGraphicFramePr>
            <a:graphicFrameLocks noGrp="1"/>
          </p:cNvGraphicFramePr>
          <p:nvPr>
            <p:extLst>
              <p:ext uri="{D42A27DB-BD31-4B8C-83A1-F6EECF244321}">
                <p14:modId xmlns:p14="http://schemas.microsoft.com/office/powerpoint/2010/main" val="2838632248"/>
              </p:ext>
            </p:extLst>
          </p:nvPr>
        </p:nvGraphicFramePr>
        <p:xfrm>
          <a:off x="251039" y="944217"/>
          <a:ext cx="11626222" cy="4859741"/>
        </p:xfrm>
        <a:graphic>
          <a:graphicData uri="http://schemas.openxmlformats.org/drawingml/2006/table">
            <a:tbl>
              <a:tblPr firstRow="1" firstCol="1" bandRow="1">
                <a:tableStyleId>{5C22544A-7EE6-4342-B048-85BDC9FD1C3A}</a:tableStyleId>
              </a:tblPr>
              <a:tblGrid>
                <a:gridCol w="2326290">
                  <a:extLst>
                    <a:ext uri="{9D8B030D-6E8A-4147-A177-3AD203B41FA5}">
                      <a16:colId xmlns:a16="http://schemas.microsoft.com/office/drawing/2014/main" val="1825353629"/>
                    </a:ext>
                  </a:extLst>
                </a:gridCol>
                <a:gridCol w="2992801">
                  <a:extLst>
                    <a:ext uri="{9D8B030D-6E8A-4147-A177-3AD203B41FA5}">
                      <a16:colId xmlns:a16="http://schemas.microsoft.com/office/drawing/2014/main" val="234515981"/>
                    </a:ext>
                  </a:extLst>
                </a:gridCol>
                <a:gridCol w="6307131">
                  <a:extLst>
                    <a:ext uri="{9D8B030D-6E8A-4147-A177-3AD203B41FA5}">
                      <a16:colId xmlns:a16="http://schemas.microsoft.com/office/drawing/2014/main" val="116815076"/>
                    </a:ext>
                  </a:extLst>
                </a:gridCol>
              </a:tblGrid>
              <a:tr h="607467">
                <a:tc>
                  <a:txBody>
                    <a:bodyPr/>
                    <a:lstStyle/>
                    <a:p>
                      <a:pPr marL="0" marR="356870" algn="ctr">
                        <a:buNone/>
                        <a:tabLst>
                          <a:tab pos="533400" algn="l"/>
                        </a:tabLst>
                      </a:pPr>
                      <a:br>
                        <a:rPr lang="en-US" sz="1000">
                          <a:effectLst/>
                        </a:rPr>
                      </a:br>
                      <a:r>
                        <a:rPr lang="en-US" sz="1000">
                          <a:effectLst/>
                        </a:rPr>
                        <a:t>NERV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IROC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Vendor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900828620"/>
                  </a:ext>
                </a:extLst>
              </a:tr>
              <a:tr h="4252274">
                <a:tc>
                  <a:txBody>
                    <a:bodyPr/>
                    <a:lstStyle/>
                    <a:p>
                      <a:pPr marL="0" marR="356870">
                        <a:buNone/>
                        <a:tabLst>
                          <a:tab pos="533400" algn="l"/>
                        </a:tabLst>
                      </a:pPr>
                      <a:br>
                        <a:rPr lang="en-US" sz="1000" dirty="0">
                          <a:effectLst/>
                        </a:rPr>
                      </a:br>
                      <a:r>
                        <a:rPr lang="en-US" sz="2400" dirty="0">
                          <a:solidFill>
                            <a:schemeClr val="tx1"/>
                          </a:solidFill>
                          <a:effectLst/>
                        </a:rPr>
                        <a:t>NERV : </a:t>
                      </a:r>
                      <a:br>
                        <a:rPr lang="en-US" sz="2400" dirty="0">
                          <a:solidFill>
                            <a:schemeClr val="tx1"/>
                          </a:solidFill>
                          <a:effectLst/>
                        </a:rPr>
                      </a:br>
                      <a:r>
                        <a:rPr lang="en-US" sz="2400" dirty="0">
                          <a:solidFill>
                            <a:schemeClr val="tx1"/>
                          </a:solidFill>
                          <a:effectLst/>
                        </a:rPr>
                        <a:t>208-390-4868</a:t>
                      </a:r>
                      <a:br>
                        <a:rPr lang="en-US" sz="2400" dirty="0">
                          <a:solidFill>
                            <a:schemeClr val="tx1"/>
                          </a:solidFill>
                          <a:effectLst/>
                        </a:rPr>
                      </a:br>
                      <a:br>
                        <a:rPr lang="en-US" sz="2400" dirty="0">
                          <a:solidFill>
                            <a:schemeClr val="tx1"/>
                          </a:solidFill>
                          <a:effectLst/>
                        </a:rPr>
                      </a:br>
                      <a:r>
                        <a:rPr lang="en-US" sz="2400" dirty="0">
                          <a:solidFill>
                            <a:schemeClr val="tx1"/>
                          </a:solidFill>
                          <a:effectLst/>
                        </a:rPr>
                        <a:t>NERV Email:  </a:t>
                      </a:r>
                      <a:r>
                        <a:rPr lang="en-US" sz="2400" u="sng" dirty="0">
                          <a:solidFill>
                            <a:schemeClr val="tx1"/>
                          </a:solidFill>
                          <a:effectLst/>
                          <a:hlinkClick r:id="rId3">
                            <a:extLst>
                              <a:ext uri="{A12FA001-AC4F-418D-AE19-62706E023703}">
                                <ahyp:hlinkClr xmlns:ahyp="http://schemas.microsoft.com/office/drawing/2018/hyperlinkcolor" val="tx"/>
                              </a:ext>
                            </a:extLst>
                          </a:hlinkClick>
                        </a:rPr>
                        <a:t>sm.fs.nerv@usda.gov</a:t>
                      </a:r>
                      <a:endParaRPr lang="en-US" sz="2400" dirty="0">
                        <a:solidFill>
                          <a:schemeClr val="tx1"/>
                        </a:solidFill>
                        <a:effectLst/>
                      </a:endParaRPr>
                    </a:p>
                    <a:p>
                      <a:pPr marL="0" marR="356870">
                        <a:buNone/>
                        <a:tabLst>
                          <a:tab pos="533400" algn="l"/>
                        </a:tabLst>
                      </a:pPr>
                      <a:r>
                        <a:rPr lang="en-US" sz="1000" dirty="0">
                          <a:effectLst/>
                        </a:rPr>
                        <a:t> </a:t>
                      </a:r>
                    </a:p>
                    <a:p>
                      <a:pPr marL="0" marR="356870">
                        <a:buNone/>
                        <a:tabLst>
                          <a:tab pos="533400" algn="l"/>
                        </a:tabLs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2000" dirty="0">
                          <a:effectLst/>
                        </a:rPr>
                        <a:t> </a:t>
                      </a:r>
                    </a:p>
                    <a:p>
                      <a:pPr marL="228600" marR="356870">
                        <a:buNone/>
                        <a:tabLst>
                          <a:tab pos="533400" algn="l"/>
                        </a:tabLst>
                      </a:pPr>
                      <a:r>
                        <a:rPr lang="en-US" sz="2000" dirty="0">
                          <a:effectLst/>
                        </a:rPr>
                        <a:t>Issues with IROC: </a:t>
                      </a:r>
                      <a:br>
                        <a:rPr lang="en-US" sz="2000" dirty="0">
                          <a:effectLst/>
                        </a:rPr>
                      </a:br>
                      <a:r>
                        <a:rPr lang="en-US" sz="2000" dirty="0">
                          <a:effectLst/>
                        </a:rPr>
                        <a:t>IIA Help Desk 866-224-7677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1000" dirty="0">
                          <a:effectLst/>
                        </a:rPr>
                        <a:t> </a:t>
                      </a:r>
                    </a:p>
                    <a:p>
                      <a:pPr marL="228600" marR="356870">
                        <a:buNone/>
                        <a:tabLst>
                          <a:tab pos="533400" algn="l"/>
                        </a:tabLst>
                      </a:pPr>
                      <a:r>
                        <a:rPr lang="en-US" sz="1800" dirty="0">
                          <a:effectLst/>
                        </a:rPr>
                        <a:t>Additional Enterprise Support: </a:t>
                      </a:r>
                      <a:br>
                        <a:rPr lang="en-US" sz="1800" dirty="0">
                          <a:effectLst/>
                        </a:rPr>
                      </a:br>
                      <a:r>
                        <a:rPr lang="en-US" sz="1800" dirty="0">
                          <a:effectLst/>
                        </a:rPr>
                        <a:t>enterprisesupport-usfs@em.com</a:t>
                      </a:r>
                    </a:p>
                    <a:p>
                      <a:pPr marL="228600" marR="356870">
                        <a:buNone/>
                        <a:tabLst>
                          <a:tab pos="533400" algn="l"/>
                        </a:tabLst>
                      </a:pPr>
                      <a:r>
                        <a:rPr lang="en-US" sz="1800" dirty="0">
                          <a:effectLst/>
                        </a:rPr>
                        <a:t> </a:t>
                      </a:r>
                    </a:p>
                    <a:p>
                      <a:pPr marL="228600" marR="356870">
                        <a:buNone/>
                        <a:tabLst>
                          <a:tab pos="533400" algn="l"/>
                        </a:tabLst>
                      </a:pPr>
                      <a:r>
                        <a:rPr lang="en-US" sz="1800" dirty="0">
                          <a:effectLst/>
                        </a:rPr>
                        <a:t>Reservations </a:t>
                      </a:r>
                    </a:p>
                    <a:p>
                      <a:pPr marL="342900" marR="356870" lvl="0" indent="-342900">
                        <a:buFont typeface="Symbol" panose="05050102010706020507" pitchFamily="18" charset="2"/>
                        <a:buChar char=""/>
                        <a:tabLst>
                          <a:tab pos="533400" algn="l"/>
                        </a:tabLst>
                      </a:pPr>
                      <a:r>
                        <a:rPr lang="en-US" sz="1800" dirty="0">
                          <a:effectLst/>
                        </a:rPr>
                        <a:t>Enterprise Standard Reservations/Cancelations 855-266-9565</a:t>
                      </a:r>
                    </a:p>
                    <a:p>
                      <a:pPr marL="342900" marR="356870" lvl="0" indent="-342900">
                        <a:buFont typeface="Symbol" panose="05050102010706020507" pitchFamily="18" charset="2"/>
                        <a:buChar char=""/>
                        <a:tabLst>
                          <a:tab pos="533400" algn="l"/>
                        </a:tabLst>
                      </a:pPr>
                      <a:r>
                        <a:rPr lang="en-US" sz="1800" dirty="0">
                          <a:effectLst/>
                        </a:rPr>
                        <a:t>HD Vehicle Rental Support Reservations </a:t>
                      </a:r>
                      <a:br>
                        <a:rPr lang="en-US" sz="1800" dirty="0">
                          <a:effectLst/>
                        </a:rPr>
                      </a:br>
                      <a:r>
                        <a:rPr lang="en-US" sz="1800" dirty="0">
                          <a:effectLst/>
                        </a:rPr>
                        <a:t>844-665-4702 </a:t>
                      </a:r>
                    </a:p>
                    <a:p>
                      <a:pPr marL="742950" marR="356870" lvl="1" indent="-285750">
                        <a:buFont typeface="Wingdings" panose="05000000000000000000" pitchFamily="2" charset="2"/>
                        <a:buChar char=""/>
                        <a:tabLst>
                          <a:tab pos="533400" algn="l"/>
                        </a:tabLst>
                      </a:pPr>
                      <a:r>
                        <a:rPr lang="en-US" sz="1800" dirty="0">
                          <a:effectLst/>
                        </a:rPr>
                        <a:t>(Mon - Fri 8:00 - 17:00 CST)</a:t>
                      </a:r>
                    </a:p>
                    <a:p>
                      <a:pPr marL="228600" marR="356870">
                        <a:buNone/>
                        <a:tabLst>
                          <a:tab pos="533400" algn="l"/>
                        </a:tabLst>
                      </a:pPr>
                      <a:r>
                        <a:rPr lang="en-US" sz="1800" dirty="0">
                          <a:effectLst/>
                        </a:rPr>
                        <a:t>Roadside Assistance Phone Numbers</a:t>
                      </a:r>
                    </a:p>
                    <a:p>
                      <a:pPr marL="342900" marR="356870" lvl="0" indent="-342900">
                        <a:buFont typeface="Symbol" panose="05050102010706020507" pitchFamily="18" charset="2"/>
                        <a:buChar char=""/>
                        <a:tabLst>
                          <a:tab pos="533400" algn="l"/>
                        </a:tabLst>
                      </a:pPr>
                      <a:r>
                        <a:rPr lang="en-US" sz="1800" dirty="0">
                          <a:effectLst/>
                        </a:rPr>
                        <a:t>1/2-ton trucks, SUV's, mini vans and sedans: </a:t>
                      </a:r>
                      <a:br>
                        <a:rPr lang="en-US" sz="1800" dirty="0">
                          <a:effectLst/>
                        </a:rPr>
                      </a:br>
                      <a:r>
                        <a:rPr lang="en-US" sz="1800" dirty="0">
                          <a:effectLst/>
                        </a:rPr>
                        <a:t>1-800-307-6666</a:t>
                      </a:r>
                    </a:p>
                    <a:p>
                      <a:pPr marL="342900" marR="356870" lvl="0" indent="-342900">
                        <a:buFont typeface="Symbol" panose="05050102010706020507" pitchFamily="18" charset="2"/>
                        <a:buChar char=""/>
                        <a:tabLst>
                          <a:tab pos="533400" algn="l"/>
                        </a:tabLst>
                      </a:pPr>
                      <a:r>
                        <a:rPr lang="en-US" sz="1800" dirty="0">
                          <a:effectLst/>
                        </a:rPr>
                        <a:t>HD Pick-up Trucks and Box Trucks: </a:t>
                      </a:r>
                      <a:br>
                        <a:rPr lang="en-US" sz="1800" dirty="0">
                          <a:effectLst/>
                        </a:rPr>
                      </a:br>
                      <a:r>
                        <a:rPr lang="en-US" sz="1800" dirty="0">
                          <a:effectLst/>
                        </a:rPr>
                        <a:t>1-888-736-8287 ext.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81804418"/>
                  </a:ext>
                </a:extLst>
              </a:tr>
            </a:tbl>
          </a:graphicData>
        </a:graphic>
      </p:graphicFrame>
    </p:spTree>
    <p:extLst>
      <p:ext uri="{BB962C8B-B14F-4D97-AF65-F5344CB8AC3E}">
        <p14:creationId xmlns:p14="http://schemas.microsoft.com/office/powerpoint/2010/main" val="4134352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C0A4-D75F-09AF-AE54-6513574176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E5708-03B6-6007-14C7-5839F50E4AFC}"/>
              </a:ext>
            </a:extLst>
          </p:cNvPr>
          <p:cNvSpPr>
            <a:spLocks noGrp="1"/>
          </p:cNvSpPr>
          <p:nvPr>
            <p:ph type="sldNum" sz="quarter" idx="12"/>
          </p:nvPr>
        </p:nvSpPr>
        <p:spPr/>
        <p:txBody>
          <a:bodyPr/>
          <a:lstStyle/>
          <a:p>
            <a:fld id="{95214565-2B75-CE4C-9F18-61B769DAF3D4}" type="slidenum">
              <a:rPr lang="en-US" smtClean="0"/>
              <a:pPr/>
              <a:t>2</a:t>
            </a:fld>
            <a:endParaRPr lang="en-US" dirty="0"/>
          </a:p>
        </p:txBody>
      </p:sp>
      <p:sp>
        <p:nvSpPr>
          <p:cNvPr id="6" name="Title 5">
            <a:extLst>
              <a:ext uri="{FF2B5EF4-FFF2-40B4-BE49-F238E27FC236}">
                <a16:creationId xmlns:a16="http://schemas.microsoft.com/office/drawing/2014/main" id="{C3C04500-423F-4CB9-ECEF-4E3C5CCE00F1}"/>
              </a:ext>
            </a:extLst>
          </p:cNvPr>
          <p:cNvSpPr>
            <a:spLocks noGrp="1"/>
          </p:cNvSpPr>
          <p:nvPr>
            <p:ph type="title"/>
          </p:nvPr>
        </p:nvSpPr>
        <p:spPr>
          <a:xfrm>
            <a:off x="447554" y="269506"/>
            <a:ext cx="11102761" cy="529391"/>
          </a:xfrm>
        </p:spPr>
        <p:txBody>
          <a:bodyPr>
            <a:noAutofit/>
          </a:bodyPr>
          <a:lstStyle/>
          <a:p>
            <a:pPr algn="ctr"/>
            <a:r>
              <a:rPr lang="en-US" sz="4000" b="0" dirty="0"/>
              <a:t>NERV Facts</a:t>
            </a:r>
          </a:p>
        </p:txBody>
      </p:sp>
      <p:sp>
        <p:nvSpPr>
          <p:cNvPr id="4" name="Text Placeholder 3">
            <a:extLst>
              <a:ext uri="{FF2B5EF4-FFF2-40B4-BE49-F238E27FC236}">
                <a16:creationId xmlns:a16="http://schemas.microsoft.com/office/drawing/2014/main" id="{9D7CC843-624E-D793-4B65-502C96D8E866}"/>
              </a:ext>
            </a:extLst>
          </p:cNvPr>
          <p:cNvSpPr>
            <a:spLocks noGrp="1"/>
          </p:cNvSpPr>
          <p:nvPr>
            <p:ph type="body" sz="quarter" idx="15"/>
          </p:nvPr>
        </p:nvSpPr>
        <p:spPr>
          <a:xfrm>
            <a:off x="446618" y="1066801"/>
            <a:ext cx="9661940" cy="5407170"/>
          </a:xfrm>
        </p:spPr>
        <p:txBody>
          <a:bodyPr>
            <a:normAutofit/>
          </a:bodyPr>
          <a:lstStyle/>
          <a:p>
            <a:pPr>
              <a:lnSpc>
                <a:spcPct val="90000"/>
              </a:lnSpc>
              <a:spcAft>
                <a:spcPts val="600"/>
              </a:spcAft>
            </a:pPr>
            <a:endParaRPr lang="en-US" dirty="0"/>
          </a:p>
          <a:p>
            <a:pPr>
              <a:lnSpc>
                <a:spcPct val="90000"/>
              </a:lnSpc>
              <a:spcAft>
                <a:spcPts val="600"/>
              </a:spcAft>
            </a:pPr>
            <a:r>
              <a:rPr lang="en-US" dirty="0"/>
              <a:t>The National Emergency Vehicle Rental (NERV)     I-BPA is for Emergency Use Rental Cars managed by USFS Equipment Service Branch (ESB) - National Zone (NZ). </a:t>
            </a:r>
          </a:p>
          <a:p>
            <a:pPr>
              <a:lnSpc>
                <a:spcPct val="90000"/>
              </a:lnSpc>
              <a:spcAft>
                <a:spcPts val="600"/>
              </a:spcAft>
            </a:pPr>
            <a:r>
              <a:rPr lang="en-US" dirty="0"/>
              <a:t>Oversite by USFS Fire and Aviation Management (WO FAM).</a:t>
            </a:r>
          </a:p>
          <a:p>
            <a:pPr>
              <a:lnSpc>
                <a:spcPct val="90000"/>
              </a:lnSpc>
              <a:spcAft>
                <a:spcPts val="600"/>
              </a:spcAft>
            </a:pPr>
            <a:r>
              <a:rPr lang="en-US" dirty="0"/>
              <a:t>Enterprise is the vendor. </a:t>
            </a:r>
            <a:r>
              <a:rPr lang="en-US" b="1" dirty="0"/>
              <a:t>They are not NERV.  </a:t>
            </a:r>
          </a:p>
        </p:txBody>
      </p:sp>
    </p:spTree>
    <p:extLst>
      <p:ext uri="{BB962C8B-B14F-4D97-AF65-F5344CB8AC3E}">
        <p14:creationId xmlns:p14="http://schemas.microsoft.com/office/powerpoint/2010/main" val="82600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4C0A-46B1-8E5E-FDE7-8D0D004555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DCA39-751A-7008-C1BA-D7D4BFD1EE31}"/>
              </a:ext>
            </a:extLst>
          </p:cNvPr>
          <p:cNvSpPr>
            <a:spLocks noGrp="1"/>
          </p:cNvSpPr>
          <p:nvPr>
            <p:ph type="sldNum" sz="quarter" idx="12"/>
          </p:nvPr>
        </p:nvSpPr>
        <p:spPr/>
        <p:txBody>
          <a:bodyPr/>
          <a:lstStyle/>
          <a:p>
            <a:fld id="{95214565-2B75-CE4C-9F18-61B769DAF3D4}" type="slidenum">
              <a:rPr lang="en-US" smtClean="0"/>
              <a:pPr/>
              <a:t>3</a:t>
            </a:fld>
            <a:endParaRPr lang="en-US" dirty="0"/>
          </a:p>
        </p:txBody>
      </p:sp>
      <p:sp>
        <p:nvSpPr>
          <p:cNvPr id="6" name="Title 5">
            <a:extLst>
              <a:ext uri="{FF2B5EF4-FFF2-40B4-BE49-F238E27FC236}">
                <a16:creationId xmlns:a16="http://schemas.microsoft.com/office/drawing/2014/main" id="{3E1DF031-6B55-693A-A3B0-99019957FA6D}"/>
              </a:ext>
            </a:extLst>
          </p:cNvPr>
          <p:cNvSpPr>
            <a:spLocks noGrp="1"/>
          </p:cNvSpPr>
          <p:nvPr>
            <p:ph type="title"/>
          </p:nvPr>
        </p:nvSpPr>
        <p:spPr>
          <a:xfrm>
            <a:off x="447554" y="269506"/>
            <a:ext cx="11102761" cy="529391"/>
          </a:xfrm>
        </p:spPr>
        <p:txBody>
          <a:bodyPr>
            <a:noAutofit/>
          </a:bodyPr>
          <a:lstStyle/>
          <a:p>
            <a:pPr algn="ctr"/>
            <a:r>
              <a:rPr lang="en-US" sz="4000" b="0" dirty="0"/>
              <a:t>Scope and Utilization of the I-BPA</a:t>
            </a:r>
          </a:p>
        </p:txBody>
      </p:sp>
      <p:sp>
        <p:nvSpPr>
          <p:cNvPr id="4" name="Text Placeholder 3">
            <a:extLst>
              <a:ext uri="{FF2B5EF4-FFF2-40B4-BE49-F238E27FC236}">
                <a16:creationId xmlns:a16="http://schemas.microsoft.com/office/drawing/2014/main" id="{D0D437F0-3A48-134A-7C34-334790975D29}"/>
              </a:ext>
            </a:extLst>
          </p:cNvPr>
          <p:cNvSpPr>
            <a:spLocks noGrp="1"/>
          </p:cNvSpPr>
          <p:nvPr>
            <p:ph type="body" sz="quarter" idx="15"/>
          </p:nvPr>
        </p:nvSpPr>
        <p:spPr>
          <a:xfrm>
            <a:off x="447554" y="883921"/>
            <a:ext cx="9661940" cy="5526023"/>
          </a:xfrm>
        </p:spPr>
        <p:txBody>
          <a:bodyPr>
            <a:noAutofit/>
          </a:bodyPr>
          <a:lstStyle/>
          <a:p>
            <a:pPr marL="0" indent="0" algn="ctr">
              <a:spcBef>
                <a:spcPts val="0"/>
              </a:spcBef>
              <a:buNone/>
            </a:pPr>
            <a:r>
              <a:rPr lang="en-US" sz="2000" b="0" i="0" dirty="0">
                <a:solidFill>
                  <a:srgbClr val="000000"/>
                </a:solidFill>
                <a:effectLst/>
                <a:latin typeface="Verdana" panose="020B0604030504040204" pitchFamily="34" charset="0"/>
              </a:rPr>
              <a:t>The NERV I-BPA is intended to be utilized on incidents by personnel from the NWCG agencies which include:‌</a:t>
            </a:r>
          </a:p>
          <a:p>
            <a:pPr marL="0" indent="0" algn="ctr">
              <a:spcBef>
                <a:spcPts val="0"/>
              </a:spcBef>
              <a:buNone/>
            </a:pPr>
            <a:r>
              <a:rPr lang="en-US" sz="2000" b="0" i="0" dirty="0">
                <a:solidFill>
                  <a:srgbClr val="000000"/>
                </a:solidFill>
                <a:effectLst/>
                <a:latin typeface="Public Sans"/>
              </a:rPr>
              <a:t>Bureau of Indian Affairs</a:t>
            </a:r>
            <a:br>
              <a:rPr lang="en-US" sz="2000" b="0" i="0" dirty="0">
                <a:solidFill>
                  <a:srgbClr val="000000"/>
                </a:solidFill>
                <a:effectLst/>
                <a:latin typeface="Public Sans"/>
              </a:rPr>
            </a:br>
            <a:r>
              <a:rPr lang="en-US" sz="2000" b="0" i="0" dirty="0">
                <a:solidFill>
                  <a:srgbClr val="000000"/>
                </a:solidFill>
                <a:effectLst/>
                <a:latin typeface="Public Sans"/>
              </a:rPr>
              <a:t>‌Bureau of Land Management</a:t>
            </a:r>
          </a:p>
          <a:p>
            <a:pPr marL="0" indent="0" algn="ctr">
              <a:spcBef>
                <a:spcPts val="0"/>
              </a:spcBef>
              <a:buNone/>
            </a:pPr>
            <a:r>
              <a:rPr lang="en-US" sz="2000" b="0" i="0" dirty="0">
                <a:solidFill>
                  <a:srgbClr val="000000"/>
                </a:solidFill>
                <a:effectLst/>
                <a:latin typeface="Public Sans"/>
              </a:rPr>
              <a:t>U.S. Fish &amp; Wildlife Service</a:t>
            </a:r>
            <a:br>
              <a:rPr lang="en-US" sz="2000" b="0" i="0" dirty="0">
                <a:solidFill>
                  <a:srgbClr val="000000"/>
                </a:solidFill>
                <a:effectLst/>
                <a:latin typeface="Public Sans"/>
              </a:rPr>
            </a:br>
            <a:r>
              <a:rPr lang="en-US" sz="2000" b="0" i="0" dirty="0">
                <a:solidFill>
                  <a:srgbClr val="000000"/>
                </a:solidFill>
                <a:effectLst/>
                <a:latin typeface="Public Sans"/>
              </a:rPr>
              <a:t>‌National Park Service</a:t>
            </a:r>
          </a:p>
          <a:p>
            <a:pPr marL="0" indent="0" algn="ctr">
              <a:spcBef>
                <a:spcPts val="0"/>
              </a:spcBef>
              <a:buNone/>
            </a:pPr>
            <a:r>
              <a:rPr lang="en-US" sz="2000" dirty="0">
                <a:solidFill>
                  <a:srgbClr val="000000"/>
                </a:solidFill>
                <a:latin typeface="Public Sans"/>
              </a:rPr>
              <a:t>U.S. Wildland Fire Service</a:t>
            </a:r>
            <a:endParaRPr lang="en-US" sz="2000" b="0" i="0" dirty="0">
              <a:solidFill>
                <a:srgbClr val="000000"/>
              </a:solidFill>
              <a:effectLst/>
              <a:latin typeface="Public Sans"/>
            </a:endParaRPr>
          </a:p>
          <a:p>
            <a:pPr marL="0" indent="0" algn="ctr">
              <a:spcBef>
                <a:spcPts val="0"/>
              </a:spcBef>
              <a:buNone/>
            </a:pPr>
            <a:r>
              <a:rPr lang="en-US" sz="2000" b="0" i="0" dirty="0">
                <a:solidFill>
                  <a:srgbClr val="000000"/>
                </a:solidFill>
                <a:effectLst/>
                <a:latin typeface="Public Sans"/>
              </a:rPr>
              <a:t>USDA - Forest Service</a:t>
            </a:r>
          </a:p>
          <a:p>
            <a:pPr marL="0" indent="0" algn="ctr">
              <a:spcBef>
                <a:spcPts val="0"/>
              </a:spcBef>
              <a:buNone/>
            </a:pPr>
            <a:r>
              <a:rPr lang="en-US" sz="2000" b="0" i="0" dirty="0">
                <a:solidFill>
                  <a:srgbClr val="000000"/>
                </a:solidFill>
                <a:effectLst/>
                <a:latin typeface="Public Sans"/>
              </a:rPr>
              <a:t>The National Association of State Foresters</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State and Local Cooperators are authorized to use NERV.  </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AD/Casual Hires are authorized to use NERV.</a:t>
            </a:r>
          </a:p>
          <a:p>
            <a:pPr marL="0" indent="0">
              <a:spcBef>
                <a:spcPts val="0"/>
              </a:spcBef>
              <a:buNone/>
            </a:pPr>
            <a:endParaRPr lang="en-US" sz="2000" dirty="0"/>
          </a:p>
          <a:p>
            <a:pPr marL="0" indent="0">
              <a:spcBef>
                <a:spcPts val="0"/>
              </a:spcBef>
              <a:buNone/>
            </a:pPr>
            <a:r>
              <a:rPr lang="en-US" sz="2000" dirty="0"/>
              <a:t>Contractors</a:t>
            </a:r>
            <a:r>
              <a:rPr lang="en-US" sz="2000" spc="-25" dirty="0"/>
              <a:t> </a:t>
            </a:r>
            <a:r>
              <a:rPr lang="en-US" sz="2000" dirty="0"/>
              <a:t>(VIPR,</a:t>
            </a:r>
            <a:r>
              <a:rPr lang="en-US" sz="2000" spc="-25" dirty="0"/>
              <a:t> </a:t>
            </a:r>
            <a:r>
              <a:rPr lang="en-US" sz="2000" dirty="0"/>
              <a:t>EERA,</a:t>
            </a:r>
            <a:r>
              <a:rPr lang="en-US" sz="2000" spc="-20" dirty="0"/>
              <a:t> </a:t>
            </a:r>
            <a:r>
              <a:rPr lang="en-US" sz="2000" dirty="0"/>
              <a:t>etc.)</a:t>
            </a:r>
            <a:r>
              <a:rPr lang="en-US" sz="2000" spc="-30" dirty="0"/>
              <a:t> </a:t>
            </a:r>
            <a:r>
              <a:rPr lang="en-US" sz="2000" dirty="0"/>
              <a:t>are</a:t>
            </a:r>
            <a:r>
              <a:rPr lang="en-US" sz="2000" spc="-25" dirty="0"/>
              <a:t> </a:t>
            </a:r>
            <a:r>
              <a:rPr lang="en-US" sz="2000" dirty="0"/>
              <a:t>prohibited from NERV rental use to include operating NERV</a:t>
            </a:r>
            <a:r>
              <a:rPr lang="en-US" sz="2000" spc="-30" dirty="0"/>
              <a:t> </a:t>
            </a:r>
            <a:r>
              <a:rPr lang="en-US" sz="2000" spc="-10" dirty="0"/>
              <a:t>vehicles.</a:t>
            </a:r>
            <a:endParaRPr lang="en-US" sz="2000" dirty="0"/>
          </a:p>
        </p:txBody>
      </p:sp>
    </p:spTree>
    <p:extLst>
      <p:ext uri="{BB962C8B-B14F-4D97-AF65-F5344CB8AC3E}">
        <p14:creationId xmlns:p14="http://schemas.microsoft.com/office/powerpoint/2010/main" val="24728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9412-508A-B795-F609-1AE27F9C02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33FD8-A876-F31D-388E-84D7CDC1B33E}"/>
              </a:ext>
            </a:extLst>
          </p:cNvPr>
          <p:cNvSpPr>
            <a:spLocks noGrp="1"/>
          </p:cNvSpPr>
          <p:nvPr>
            <p:ph type="sldNum" sz="quarter" idx="12"/>
          </p:nvPr>
        </p:nvSpPr>
        <p:spPr/>
        <p:txBody>
          <a:bodyPr/>
          <a:lstStyle/>
          <a:p>
            <a:fld id="{95214565-2B75-CE4C-9F18-61B769DAF3D4}" type="slidenum">
              <a:rPr lang="en-US" smtClean="0"/>
              <a:pPr/>
              <a:t>4</a:t>
            </a:fld>
            <a:endParaRPr lang="en-US" dirty="0"/>
          </a:p>
        </p:txBody>
      </p:sp>
      <p:sp>
        <p:nvSpPr>
          <p:cNvPr id="4" name="Text Placeholder 3">
            <a:extLst>
              <a:ext uri="{FF2B5EF4-FFF2-40B4-BE49-F238E27FC236}">
                <a16:creationId xmlns:a16="http://schemas.microsoft.com/office/drawing/2014/main" id="{683788D6-1B1B-DD8E-3922-557F2DC2CFF5}"/>
              </a:ext>
            </a:extLst>
          </p:cNvPr>
          <p:cNvSpPr>
            <a:spLocks noGrp="1"/>
          </p:cNvSpPr>
          <p:nvPr>
            <p:ph type="body" sz="quarter" idx="15"/>
          </p:nvPr>
        </p:nvSpPr>
        <p:spPr>
          <a:xfrm>
            <a:off x="913758" y="961068"/>
            <a:ext cx="9661940" cy="5512903"/>
          </a:xfrm>
        </p:spPr>
        <p:txBody>
          <a:bodyPr>
            <a:normAutofit fontScale="92500"/>
          </a:bodyPr>
          <a:lstStyle/>
          <a:p>
            <a:pPr>
              <a:spcBef>
                <a:spcPts val="0"/>
              </a:spcBef>
            </a:pPr>
            <a:r>
              <a:rPr lang="en-US" sz="2400" dirty="0">
                <a:latin typeface="Calibri" panose="020F0502020204030204" pitchFamily="34" charset="0"/>
                <a:ea typeface="Calibri" panose="020F0502020204030204" pitchFamily="34" charset="0"/>
              </a:rPr>
              <a:t>NERV must be reserved via IROC by a Dispatch.  </a:t>
            </a:r>
            <a:r>
              <a:rPr lang="en-US" sz="2400" b="1" dirty="0">
                <a:solidFill>
                  <a:srgbClr val="FF0000"/>
                </a:solidFill>
                <a:latin typeface="Calibri" panose="020F0502020204030204" pitchFamily="34" charset="0"/>
                <a:ea typeface="Calibri" panose="020F0502020204030204" pitchFamily="34" charset="0"/>
              </a:rPr>
              <a:t>NERV is not authorized as a counter walk-up and will not be covered!</a:t>
            </a:r>
          </a:p>
          <a:p>
            <a:pPr>
              <a:spcBef>
                <a:spcPts val="0"/>
              </a:spcBef>
            </a:pPr>
            <a:endParaRPr lang="en-US" sz="2400" dirty="0"/>
          </a:p>
          <a:p>
            <a:pPr>
              <a:spcBef>
                <a:spcPts val="0"/>
              </a:spcBef>
            </a:pPr>
            <a:r>
              <a:rPr lang="en-US" sz="2400" dirty="0"/>
              <a:t>The NERV program is an acquisition tool for </a:t>
            </a:r>
            <a:r>
              <a:rPr lang="en-US" sz="2400" b="1" u="sng" dirty="0"/>
              <a:t>emergency </a:t>
            </a:r>
            <a:r>
              <a:rPr lang="en-US" sz="2400" dirty="0"/>
              <a:t>(Incidents, Support, Severity, All Hazard) incident rental vehicles. </a:t>
            </a:r>
            <a:r>
              <a:rPr lang="en-US" sz="2400" spc="-15" dirty="0"/>
              <a:t>NERV is </a:t>
            </a:r>
            <a:r>
              <a:rPr lang="en-US" sz="2400" u="sng" spc="-15" dirty="0">
                <a:solidFill>
                  <a:srgbClr val="FF0000"/>
                </a:solidFill>
              </a:rPr>
              <a:t>not</a:t>
            </a:r>
            <a:r>
              <a:rPr lang="en-US" sz="2400" spc="-15" dirty="0"/>
              <a:t> to be used, for example, </a:t>
            </a:r>
            <a:r>
              <a:rPr lang="en-US" sz="2400" dirty="0"/>
              <a:t>training (including </a:t>
            </a:r>
            <a:r>
              <a:rPr lang="en-US" sz="2400"/>
              <a:t>instructing), </a:t>
            </a:r>
            <a:r>
              <a:rPr lang="en-US" sz="2400" dirty="0"/>
              <a:t>staff rides, etc. even if on a Resource Order (RO). </a:t>
            </a:r>
          </a:p>
          <a:p>
            <a:pPr marL="0" indent="0">
              <a:spcBef>
                <a:spcPts val="0"/>
              </a:spcBef>
              <a:buNone/>
            </a:pPr>
            <a:endParaRPr lang="en-US" sz="2400" dirty="0"/>
          </a:p>
          <a:p>
            <a:pPr>
              <a:spcBef>
                <a:spcPts val="0"/>
              </a:spcBef>
            </a:pPr>
            <a:r>
              <a:rPr lang="en-US" sz="2400" dirty="0"/>
              <a:t>NERV is intended for emergency response situations when one or more of the following needs exist:</a:t>
            </a:r>
          </a:p>
          <a:p>
            <a:pPr lvl="1">
              <a:spcBef>
                <a:spcPts val="0"/>
              </a:spcBef>
            </a:pPr>
            <a:r>
              <a:rPr lang="en-US" sz="2000" b="1" dirty="0"/>
              <a:t>Standard vehicles </a:t>
            </a:r>
            <a:r>
              <a:rPr lang="en-US" sz="2000" dirty="0"/>
              <a:t>for personnel who do not have a Government Travel Card</a:t>
            </a:r>
          </a:p>
          <a:p>
            <a:pPr lvl="1">
              <a:spcBef>
                <a:spcPts val="0"/>
              </a:spcBef>
            </a:pPr>
            <a:r>
              <a:rPr lang="en-US" sz="2000" b="1" dirty="0"/>
              <a:t>Incident Pool </a:t>
            </a:r>
            <a:r>
              <a:rPr lang="en-US" sz="2000" dirty="0"/>
              <a:t>vehicle requirements</a:t>
            </a:r>
          </a:p>
          <a:p>
            <a:pPr lvl="1">
              <a:spcBef>
                <a:spcPts val="0"/>
              </a:spcBef>
            </a:pPr>
            <a:r>
              <a:rPr lang="en-US" sz="2000" b="1" dirty="0"/>
              <a:t>Heavy-Duty (HD)</a:t>
            </a:r>
            <a:r>
              <a:rPr lang="en-US" sz="2000" dirty="0"/>
              <a:t> vehicles including:</a:t>
            </a:r>
          </a:p>
          <a:p>
            <a:pPr lvl="2">
              <a:spcBef>
                <a:spcPts val="0"/>
              </a:spcBef>
            </a:pPr>
            <a:r>
              <a:rPr lang="en-US" sz="1600" dirty="0"/>
              <a:t>Trucks requiring higher ground clearance and higher-rated tires such as ¾ and 1 Tons</a:t>
            </a:r>
          </a:p>
          <a:p>
            <a:pPr lvl="2">
              <a:spcBef>
                <a:spcPts val="0"/>
              </a:spcBef>
            </a:pPr>
            <a:r>
              <a:rPr lang="en-US" sz="1600" dirty="0"/>
              <a:t>Large SUVs and ½-ton trucks</a:t>
            </a:r>
          </a:p>
          <a:p>
            <a:pPr lvl="3">
              <a:spcBef>
                <a:spcPts val="0"/>
              </a:spcBef>
            </a:pPr>
            <a:r>
              <a:rPr lang="en-US" sz="1400" dirty="0"/>
              <a:t>Note: These are ordered under “Standard” in IROC. In addition, will most likely not have the higher clearance or higher rated tires.	</a:t>
            </a:r>
          </a:p>
          <a:p>
            <a:pPr marL="0" indent="0">
              <a:spcBef>
                <a:spcPts val="0"/>
              </a:spcBef>
              <a:buNone/>
            </a:pPr>
            <a:endParaRPr lang="en-US" sz="2400" b="1" dirty="0"/>
          </a:p>
          <a:p>
            <a:pPr marL="0" indent="0">
              <a:buNone/>
            </a:pPr>
            <a:endParaRPr lang="en-US" dirty="0"/>
          </a:p>
        </p:txBody>
      </p:sp>
      <p:sp>
        <p:nvSpPr>
          <p:cNvPr id="3" name="TextBox 2">
            <a:extLst>
              <a:ext uri="{FF2B5EF4-FFF2-40B4-BE49-F238E27FC236}">
                <a16:creationId xmlns:a16="http://schemas.microsoft.com/office/drawing/2014/main" id="{1B01B33D-D215-A70B-0D25-5192ADE6A6A4}"/>
              </a:ext>
            </a:extLst>
          </p:cNvPr>
          <p:cNvSpPr txBox="1"/>
          <p:nvPr/>
        </p:nvSpPr>
        <p:spPr>
          <a:xfrm>
            <a:off x="4287955" y="0"/>
            <a:ext cx="2730235" cy="707886"/>
          </a:xfrm>
          <a:prstGeom prst="rect">
            <a:avLst/>
          </a:prstGeom>
          <a:noFill/>
        </p:spPr>
        <p:txBody>
          <a:bodyPr wrap="none" rtlCol="0">
            <a:spAutoFit/>
          </a:bodyPr>
          <a:lstStyle/>
          <a:p>
            <a:r>
              <a:rPr lang="en-US" sz="4000" dirty="0">
                <a:latin typeface="Verdana" panose="020B0604030504040204" pitchFamily="34" charset="0"/>
                <a:ea typeface="Verdana" panose="020B0604030504040204" pitchFamily="34" charset="0"/>
              </a:rPr>
              <a:t>NERV Use</a:t>
            </a:r>
          </a:p>
        </p:txBody>
      </p:sp>
    </p:spTree>
    <p:extLst>
      <p:ext uri="{BB962C8B-B14F-4D97-AF65-F5344CB8AC3E}">
        <p14:creationId xmlns:p14="http://schemas.microsoft.com/office/powerpoint/2010/main" val="15516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BC4B-1F66-64E6-E86D-8A526A5E17D2}"/>
              </a:ext>
            </a:extLst>
          </p:cNvPr>
          <p:cNvSpPr>
            <a:spLocks noGrp="1"/>
          </p:cNvSpPr>
          <p:nvPr>
            <p:ph type="title"/>
          </p:nvPr>
        </p:nvSpPr>
        <p:spPr/>
        <p:txBody>
          <a:bodyPr>
            <a:noAutofit/>
          </a:bodyPr>
          <a:lstStyle/>
          <a:p>
            <a:pPr algn="ctr"/>
            <a:r>
              <a:rPr lang="en-US" sz="4000" b="0" dirty="0"/>
              <a:t>NERV Use (Cont.)</a:t>
            </a:r>
          </a:p>
        </p:txBody>
      </p:sp>
      <p:sp>
        <p:nvSpPr>
          <p:cNvPr id="3" name="Text Placeholder 2">
            <a:extLst>
              <a:ext uri="{FF2B5EF4-FFF2-40B4-BE49-F238E27FC236}">
                <a16:creationId xmlns:a16="http://schemas.microsoft.com/office/drawing/2014/main" id="{AE185C50-6426-6E74-7470-F29C9C2585E9}"/>
              </a:ext>
            </a:extLst>
          </p:cNvPr>
          <p:cNvSpPr>
            <a:spLocks noGrp="1"/>
          </p:cNvSpPr>
          <p:nvPr>
            <p:ph type="body" sz="quarter" idx="15"/>
          </p:nvPr>
        </p:nvSpPr>
        <p:spPr/>
        <p:txBody>
          <a:bodyPr>
            <a:noAutofit/>
          </a:bodyPr>
          <a:lstStyle/>
          <a:p>
            <a:pPr marL="0" indent="0">
              <a:lnSpc>
                <a:spcPct val="120000"/>
              </a:lnSpc>
              <a:spcBef>
                <a:spcPts val="0"/>
              </a:spcBef>
            </a:pPr>
            <a:r>
              <a:rPr lang="en-US" sz="2000" dirty="0"/>
              <a:t>  </a:t>
            </a:r>
            <a:r>
              <a:rPr lang="en-US" sz="1600" b="1" dirty="0"/>
              <a:t>NERV must be on an IROC Request the duration of the rental with no gaps. </a:t>
            </a:r>
          </a:p>
          <a:p>
            <a:pPr marL="0" indent="0">
              <a:lnSpc>
                <a:spcPct val="120000"/>
              </a:lnSpc>
              <a:spcBef>
                <a:spcPts val="0"/>
              </a:spcBef>
              <a:buNone/>
            </a:pPr>
            <a:endParaRPr lang="en-US" sz="1600" dirty="0"/>
          </a:p>
          <a:p>
            <a:pPr marL="0" indent="0">
              <a:lnSpc>
                <a:spcPct val="120000"/>
              </a:lnSpc>
              <a:spcBef>
                <a:spcPts val="0"/>
              </a:spcBef>
            </a:pPr>
            <a:r>
              <a:rPr lang="en-US" sz="1600" dirty="0"/>
              <a:t>Rx’s: NERV is currently only open to single resources in support on </a:t>
            </a:r>
          </a:p>
          <a:p>
            <a:pPr marL="0" indent="0">
              <a:lnSpc>
                <a:spcPct val="120000"/>
              </a:lnSpc>
              <a:spcBef>
                <a:spcPts val="0"/>
              </a:spcBef>
              <a:buNone/>
            </a:pPr>
            <a:r>
              <a:rPr lang="en-US" sz="1600" dirty="0"/>
              <a:t>USFS land. </a:t>
            </a:r>
          </a:p>
          <a:p>
            <a:pPr marL="0" indent="0">
              <a:lnSpc>
                <a:spcPct val="120000"/>
              </a:lnSpc>
              <a:spcBef>
                <a:spcPts val="0"/>
              </a:spcBef>
            </a:pPr>
            <a:endParaRPr lang="en-US" sz="1600" dirty="0"/>
          </a:p>
          <a:p>
            <a:pPr marL="0" indent="0">
              <a:lnSpc>
                <a:spcPct val="120000"/>
              </a:lnSpc>
              <a:spcBef>
                <a:spcPts val="0"/>
              </a:spcBef>
            </a:pPr>
            <a:r>
              <a:rPr lang="en-US" sz="1600" dirty="0"/>
              <a:t> The NERV I-BPA prohibits rentals in Canada/Mexico or to be driven to Canada/Mexico!</a:t>
            </a:r>
          </a:p>
          <a:p>
            <a:pPr marL="0" indent="0">
              <a:lnSpc>
                <a:spcPct val="120000"/>
              </a:lnSpc>
              <a:spcBef>
                <a:spcPts val="0"/>
              </a:spcBef>
            </a:pPr>
            <a:endParaRPr lang="en-US" sz="1600" dirty="0"/>
          </a:p>
          <a:p>
            <a:pPr marL="0" indent="0">
              <a:lnSpc>
                <a:spcPct val="120000"/>
              </a:lnSpc>
              <a:spcBef>
                <a:spcPts val="0"/>
              </a:spcBef>
            </a:pPr>
            <a:r>
              <a:rPr lang="en-US" sz="1600" dirty="0"/>
              <a:t>Cannot be kept beyond 120 days! Around the 90 day mark start the process to turn in and if needed, request a NERV.</a:t>
            </a:r>
          </a:p>
          <a:p>
            <a:pPr marL="0" indent="0">
              <a:lnSpc>
                <a:spcPct val="120000"/>
              </a:lnSpc>
              <a:spcBef>
                <a:spcPts val="0"/>
              </a:spcBef>
            </a:pPr>
            <a:endParaRPr lang="en-US" sz="1600" dirty="0"/>
          </a:p>
          <a:p>
            <a:pPr marL="0" indent="0">
              <a:lnSpc>
                <a:spcPct val="120000"/>
              </a:lnSpc>
              <a:spcBef>
                <a:spcPts val="0"/>
              </a:spcBef>
            </a:pPr>
            <a:r>
              <a:rPr lang="en-US" sz="1600" dirty="0"/>
              <a:t> Do not reserve or have operator accept a 2-door coupe or a luxury Car. The one below was $4700 in damages!</a:t>
            </a:r>
          </a:p>
          <a:p>
            <a:pPr marL="0" indent="0">
              <a:lnSpc>
                <a:spcPct val="120000"/>
              </a:lnSpc>
              <a:spcBef>
                <a:spcPts val="0"/>
              </a:spcBef>
              <a:buNone/>
            </a:pPr>
            <a:endParaRPr lang="en-US" sz="1600" dirty="0"/>
          </a:p>
        </p:txBody>
      </p:sp>
      <p:pic>
        <p:nvPicPr>
          <p:cNvPr id="5" name="Picture 4">
            <a:extLst>
              <a:ext uri="{FF2B5EF4-FFF2-40B4-BE49-F238E27FC236}">
                <a16:creationId xmlns:a16="http://schemas.microsoft.com/office/drawing/2014/main" id="{87302427-7F12-13E7-5BF5-9676B80385BD}"/>
              </a:ext>
            </a:extLst>
          </p:cNvPr>
          <p:cNvPicPr>
            <a:picLocks noChangeAspect="1"/>
          </p:cNvPicPr>
          <p:nvPr/>
        </p:nvPicPr>
        <p:blipFill>
          <a:blip r:embed="rId3"/>
          <a:stretch>
            <a:fillRect/>
          </a:stretch>
        </p:blipFill>
        <p:spPr>
          <a:xfrm>
            <a:off x="4204252" y="4506967"/>
            <a:ext cx="2868801" cy="1957328"/>
          </a:xfrm>
          <a:prstGeom prst="rect">
            <a:avLst/>
          </a:prstGeom>
        </p:spPr>
      </p:pic>
    </p:spTree>
    <p:extLst>
      <p:ext uri="{BB962C8B-B14F-4D97-AF65-F5344CB8AC3E}">
        <p14:creationId xmlns:p14="http://schemas.microsoft.com/office/powerpoint/2010/main" val="79633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D2B5-E07C-D9FE-8A16-4CB6BE3E18BC}"/>
              </a:ext>
            </a:extLst>
          </p:cNvPr>
          <p:cNvSpPr>
            <a:spLocks noGrp="1"/>
          </p:cNvSpPr>
          <p:nvPr>
            <p:ph type="title"/>
          </p:nvPr>
        </p:nvSpPr>
        <p:spPr/>
        <p:txBody>
          <a:bodyPr>
            <a:noAutofit/>
          </a:bodyPr>
          <a:lstStyle/>
          <a:p>
            <a:pPr algn="ctr"/>
            <a:r>
              <a:rPr lang="en-US" sz="4000" b="0" dirty="0"/>
              <a:t>NERV SOP</a:t>
            </a:r>
          </a:p>
        </p:txBody>
      </p:sp>
      <p:sp>
        <p:nvSpPr>
          <p:cNvPr id="3" name="Text Placeholder 2">
            <a:extLst>
              <a:ext uri="{FF2B5EF4-FFF2-40B4-BE49-F238E27FC236}">
                <a16:creationId xmlns:a16="http://schemas.microsoft.com/office/drawing/2014/main" id="{8BA03A19-4328-D4EF-3B9B-E63BEB325B94}"/>
              </a:ext>
            </a:extLst>
          </p:cNvPr>
          <p:cNvSpPr>
            <a:spLocks noGrp="1"/>
          </p:cNvSpPr>
          <p:nvPr>
            <p:ph type="body" sz="quarter" idx="15"/>
          </p:nvPr>
        </p:nvSpPr>
        <p:spPr>
          <a:xfrm>
            <a:off x="647171" y="806184"/>
            <a:ext cx="10897657" cy="1085848"/>
          </a:xfrm>
        </p:spPr>
        <p:txBody>
          <a:bodyPr>
            <a:normAutofit fontScale="70000" lnSpcReduction="20000"/>
          </a:bodyPr>
          <a:lstStyle/>
          <a:p>
            <a:pPr marL="0" indent="0">
              <a:spcBef>
                <a:spcPts val="0"/>
              </a:spcBef>
              <a:buNone/>
            </a:pPr>
            <a:endParaRPr lang="en-US" b="1" u="sng" dirty="0">
              <a:latin typeface="+mn-lt"/>
            </a:endParaRPr>
          </a:p>
          <a:p>
            <a:pPr marL="0" indent="0">
              <a:spcBef>
                <a:spcPts val="0"/>
              </a:spcBef>
              <a:buNone/>
            </a:pPr>
            <a:endParaRPr lang="en-US" b="1" u="sng" dirty="0">
              <a:latin typeface="+mn-lt"/>
            </a:endParaRPr>
          </a:p>
          <a:p>
            <a:pPr marL="0" indent="0">
              <a:spcBef>
                <a:spcPts val="0"/>
              </a:spcBef>
              <a:buNone/>
            </a:pPr>
            <a:r>
              <a:rPr lang="en-US" dirty="0">
                <a:latin typeface="+mn-lt"/>
              </a:rPr>
              <a:t>2026 SOP Available on the NERV website: </a:t>
            </a:r>
            <a:r>
              <a:rPr lang="en-US" b="1" u="sng" dirty="0">
                <a:latin typeface="+mn-lt"/>
                <a:hlinkClick r:id="" action="ppaction://noaction"/>
              </a:rPr>
              <a:t>https://www.wildfire.gov/page/national</a:t>
            </a:r>
          </a:p>
          <a:p>
            <a:pPr marL="0" indent="0">
              <a:spcBef>
                <a:spcPts val="0"/>
              </a:spcBef>
              <a:buNone/>
            </a:pPr>
            <a:r>
              <a:rPr lang="en-US" b="1" u="sng" dirty="0">
                <a:latin typeface="+mn-lt"/>
                <a:hlinkClick r:id="" action="ppaction://noaction"/>
              </a:rPr>
              <a:t>-emergency-rental-vehicle-nerv</a:t>
            </a:r>
            <a:endParaRPr lang="en-US" b="1" u="sng" dirty="0">
              <a:latin typeface="+mn-lt"/>
            </a:endParaRPr>
          </a:p>
          <a:p>
            <a:pPr marL="0" indent="0">
              <a:spcBef>
                <a:spcPts val="0"/>
              </a:spcBef>
              <a:buNone/>
            </a:pPr>
            <a:endParaRPr lang="en-US" b="1" u="sng" dirty="0">
              <a:latin typeface="+mn-lt"/>
            </a:endParaRPr>
          </a:p>
          <a:p>
            <a:pPr marL="0" indent="0">
              <a:spcBef>
                <a:spcPts val="0"/>
              </a:spcBef>
              <a:buNone/>
            </a:pPr>
            <a:endParaRPr lang="en-US" b="1" dirty="0">
              <a:latin typeface="+mn-lt"/>
            </a:endParaRPr>
          </a:p>
          <a:p>
            <a:pPr>
              <a:spcBef>
                <a:spcPts val="0"/>
              </a:spcBef>
            </a:pPr>
            <a:endParaRPr lang="en-US" b="1" u="sng" dirty="0">
              <a:latin typeface="+mn-lt"/>
            </a:endParaRPr>
          </a:p>
          <a:p>
            <a:pPr>
              <a:spcBef>
                <a:spcPts val="0"/>
              </a:spcBef>
            </a:pPr>
            <a:endParaRPr lang="en-US" dirty="0">
              <a:latin typeface="+mn-lt"/>
            </a:endParaRPr>
          </a:p>
        </p:txBody>
      </p:sp>
      <p:sp>
        <p:nvSpPr>
          <p:cNvPr id="5" name="Slide Number Placeholder 4">
            <a:extLst>
              <a:ext uri="{FF2B5EF4-FFF2-40B4-BE49-F238E27FC236}">
                <a16:creationId xmlns:a16="http://schemas.microsoft.com/office/drawing/2014/main" id="{5C7A31A4-4F1E-B9AC-B7FB-E788A12F0F48}"/>
              </a:ext>
            </a:extLst>
          </p:cNvPr>
          <p:cNvSpPr>
            <a:spLocks noGrp="1"/>
          </p:cNvSpPr>
          <p:nvPr>
            <p:ph type="sldNum" sz="quarter" idx="12"/>
          </p:nvPr>
        </p:nvSpPr>
        <p:spPr/>
        <p:txBody>
          <a:bodyPr/>
          <a:lstStyle/>
          <a:p>
            <a:fld id="{7AFBEB2D-7C10-43D9-9C43-7938A93A20F3}" type="slidenum">
              <a:rPr lang="en-US" smtClean="0"/>
              <a:t>6</a:t>
            </a:fld>
            <a:endParaRPr lang="en-US"/>
          </a:p>
        </p:txBody>
      </p:sp>
      <p:pic>
        <p:nvPicPr>
          <p:cNvPr id="8" name="Picture 7">
            <a:extLst>
              <a:ext uri="{FF2B5EF4-FFF2-40B4-BE49-F238E27FC236}">
                <a16:creationId xmlns:a16="http://schemas.microsoft.com/office/drawing/2014/main" id="{FC62D9E8-9AE1-7F5A-6B89-855899B5C2E0}"/>
              </a:ext>
            </a:extLst>
          </p:cNvPr>
          <p:cNvPicPr>
            <a:picLocks noChangeAspect="1"/>
          </p:cNvPicPr>
          <p:nvPr/>
        </p:nvPicPr>
        <p:blipFill>
          <a:blip r:embed="rId2"/>
          <a:stretch>
            <a:fillRect/>
          </a:stretch>
        </p:blipFill>
        <p:spPr>
          <a:xfrm>
            <a:off x="1844869" y="1981948"/>
            <a:ext cx="7209679" cy="4069868"/>
          </a:xfrm>
          <a:prstGeom prst="rect">
            <a:avLst/>
          </a:prstGeom>
        </p:spPr>
      </p:pic>
      <p:sp>
        <p:nvSpPr>
          <p:cNvPr id="9" name="Rectangle 8">
            <a:extLst>
              <a:ext uri="{FF2B5EF4-FFF2-40B4-BE49-F238E27FC236}">
                <a16:creationId xmlns:a16="http://schemas.microsoft.com/office/drawing/2014/main" id="{D330C12A-1FA4-2D77-6104-76A4E9046E56}"/>
              </a:ext>
            </a:extLst>
          </p:cNvPr>
          <p:cNvSpPr/>
          <p:nvPr/>
        </p:nvSpPr>
        <p:spPr>
          <a:xfrm>
            <a:off x="2445026" y="4104861"/>
            <a:ext cx="4840357" cy="3776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45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F669-8F05-C7E2-CA96-1158569CA4D4}"/>
              </a:ext>
            </a:extLst>
          </p:cNvPr>
          <p:cNvSpPr>
            <a:spLocks noGrp="1"/>
          </p:cNvSpPr>
          <p:nvPr>
            <p:ph type="title"/>
          </p:nvPr>
        </p:nvSpPr>
        <p:spPr>
          <a:xfrm>
            <a:off x="447555" y="0"/>
            <a:ext cx="10585630" cy="716268"/>
          </a:xfrm>
        </p:spPr>
        <p:txBody>
          <a:bodyPr>
            <a:noAutofit/>
          </a:bodyPr>
          <a:lstStyle/>
          <a:p>
            <a:pPr algn="ctr"/>
            <a:r>
              <a:rPr lang="en-US" sz="4000" b="0" dirty="0">
                <a:solidFill>
                  <a:schemeClr val="tx1"/>
                </a:solidFill>
              </a:rPr>
              <a:t>NERV Inspections</a:t>
            </a:r>
            <a:endParaRPr lang="en-US" sz="4000" b="0" dirty="0"/>
          </a:p>
        </p:txBody>
      </p:sp>
      <p:sp>
        <p:nvSpPr>
          <p:cNvPr id="3" name="Text Placeholder 2">
            <a:extLst>
              <a:ext uri="{FF2B5EF4-FFF2-40B4-BE49-F238E27FC236}">
                <a16:creationId xmlns:a16="http://schemas.microsoft.com/office/drawing/2014/main" id="{FE5C5E0F-6831-7D87-F6A6-CEBDEDAFF520}"/>
              </a:ext>
            </a:extLst>
          </p:cNvPr>
          <p:cNvSpPr>
            <a:spLocks noGrp="1"/>
          </p:cNvSpPr>
          <p:nvPr>
            <p:ph type="body" sz="quarter" idx="15"/>
          </p:nvPr>
        </p:nvSpPr>
        <p:spPr>
          <a:xfrm>
            <a:off x="446618" y="1066801"/>
            <a:ext cx="8572254" cy="5218496"/>
          </a:xfrm>
        </p:spPr>
        <p:txBody>
          <a:bodyPr>
            <a:normAutofit/>
          </a:bodyPr>
          <a:lstStyle/>
          <a:p>
            <a:r>
              <a:rPr lang="en-US" sz="2400" dirty="0">
                <a:latin typeface="+mn-lt"/>
              </a:rPr>
              <a:t>Per the 2025 NMAC memo, Vehicle/Heavy Equipment Safety Inspection Checklist (OF-296) are required for all NERV.  Local forms are acceptable. </a:t>
            </a:r>
            <a:r>
              <a:rPr lang="en-US" sz="2400" dirty="0">
                <a:latin typeface="+mn-lt"/>
                <a:hlinkClick r:id="rId3"/>
              </a:rPr>
              <a:t>NERV Team developed a NERV Inspection Sheet located on the Website. </a:t>
            </a:r>
            <a:endParaRPr lang="en-US" sz="2400" dirty="0">
              <a:latin typeface="+mn-lt"/>
            </a:endParaRPr>
          </a:p>
          <a:p>
            <a:pPr marL="0" indent="0">
              <a:buNone/>
            </a:pPr>
            <a:endParaRPr lang="en-US" sz="2400" dirty="0">
              <a:latin typeface="+mn-lt"/>
            </a:endParaRPr>
          </a:p>
          <a:p>
            <a:r>
              <a:rPr lang="en-US" sz="2400" dirty="0">
                <a:latin typeface="+mn-lt"/>
              </a:rPr>
              <a:t>Main purpose is to document damage so the NERV office can determine whether we should or should not pay a claim based on possible pre-existing damage. </a:t>
            </a:r>
          </a:p>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9131788C-E6DC-41BF-B774-D29BFE28663B}"/>
              </a:ext>
            </a:extLst>
          </p:cNvPr>
          <p:cNvSpPr>
            <a:spLocks noGrp="1"/>
          </p:cNvSpPr>
          <p:nvPr>
            <p:ph type="sldNum" sz="quarter" idx="12"/>
          </p:nvPr>
        </p:nvSpPr>
        <p:spPr/>
        <p:txBody>
          <a:bodyPr/>
          <a:lstStyle/>
          <a:p>
            <a:fld id="{7AFBEB2D-7C10-43D9-9C43-7938A93A20F3}" type="slidenum">
              <a:rPr lang="en-US" smtClean="0"/>
              <a:t>7</a:t>
            </a:fld>
            <a:endParaRPr lang="en-US"/>
          </a:p>
        </p:txBody>
      </p:sp>
    </p:spTree>
    <p:extLst>
      <p:ext uri="{BB962C8B-B14F-4D97-AF65-F5344CB8AC3E}">
        <p14:creationId xmlns:p14="http://schemas.microsoft.com/office/powerpoint/2010/main" val="120415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23D6-425F-BC9C-09ED-FF57A5E0002B}"/>
              </a:ext>
            </a:extLst>
          </p:cNvPr>
          <p:cNvPicPr>
            <a:picLocks noChangeAspect="1"/>
          </p:cNvPicPr>
          <p:nvPr/>
        </p:nvPicPr>
        <p:blipFill>
          <a:blip r:embed="rId2"/>
          <a:stretch>
            <a:fillRect/>
          </a:stretch>
        </p:blipFill>
        <p:spPr>
          <a:xfrm>
            <a:off x="955497" y="0"/>
            <a:ext cx="4875274" cy="6858000"/>
          </a:xfrm>
          <a:prstGeom prst="rect">
            <a:avLst/>
          </a:prstGeom>
        </p:spPr>
      </p:pic>
      <p:pic>
        <p:nvPicPr>
          <p:cNvPr id="5" name="Picture 4">
            <a:extLst>
              <a:ext uri="{FF2B5EF4-FFF2-40B4-BE49-F238E27FC236}">
                <a16:creationId xmlns:a16="http://schemas.microsoft.com/office/drawing/2014/main" id="{D72FCF7C-F7C3-FB4A-ED04-CC071F0AC3AF}"/>
              </a:ext>
            </a:extLst>
          </p:cNvPr>
          <p:cNvPicPr>
            <a:picLocks noChangeAspect="1"/>
          </p:cNvPicPr>
          <p:nvPr/>
        </p:nvPicPr>
        <p:blipFill>
          <a:blip r:embed="rId3"/>
          <a:stretch>
            <a:fillRect/>
          </a:stretch>
        </p:blipFill>
        <p:spPr>
          <a:xfrm>
            <a:off x="6096000" y="0"/>
            <a:ext cx="5285464" cy="6858000"/>
          </a:xfrm>
          <a:prstGeom prst="rect">
            <a:avLst/>
          </a:prstGeom>
        </p:spPr>
      </p:pic>
    </p:spTree>
    <p:extLst>
      <p:ext uri="{BB962C8B-B14F-4D97-AF65-F5344CB8AC3E}">
        <p14:creationId xmlns:p14="http://schemas.microsoft.com/office/powerpoint/2010/main" val="63248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87E0-E376-ADAA-C27D-E080F6298887}"/>
              </a:ext>
            </a:extLst>
          </p:cNvPr>
          <p:cNvSpPr>
            <a:spLocks noGrp="1"/>
          </p:cNvSpPr>
          <p:nvPr>
            <p:ph type="title"/>
          </p:nvPr>
        </p:nvSpPr>
        <p:spPr/>
        <p:txBody>
          <a:bodyPr>
            <a:normAutofit/>
          </a:bodyPr>
          <a:lstStyle/>
          <a:p>
            <a:pPr algn="ctr"/>
            <a:r>
              <a:rPr lang="en-US" sz="4000" b="0" dirty="0"/>
              <a:t>NERV Inspection – Helpful Tips</a:t>
            </a:r>
          </a:p>
        </p:txBody>
      </p:sp>
      <p:sp>
        <p:nvSpPr>
          <p:cNvPr id="3" name="Text Placeholder 2">
            <a:extLst>
              <a:ext uri="{FF2B5EF4-FFF2-40B4-BE49-F238E27FC236}">
                <a16:creationId xmlns:a16="http://schemas.microsoft.com/office/drawing/2014/main" id="{B151AE83-3FF6-F801-7BFB-FA15D269D985}"/>
              </a:ext>
            </a:extLst>
          </p:cNvPr>
          <p:cNvSpPr>
            <a:spLocks noGrp="1"/>
          </p:cNvSpPr>
          <p:nvPr>
            <p:ph type="body" sz="quarter" idx="15"/>
          </p:nvPr>
        </p:nvSpPr>
        <p:spPr>
          <a:xfrm>
            <a:off x="159025" y="1066801"/>
            <a:ext cx="11459817" cy="4859741"/>
          </a:xfrm>
        </p:spPr>
        <p:txBody>
          <a:bodyPr>
            <a:normAutofit/>
          </a:bodyPr>
          <a:lstStyle/>
          <a:p>
            <a:pPr marL="457200" lvl="1" indent="0">
              <a:buNone/>
            </a:pPr>
            <a:r>
              <a:rPr lang="en-US" sz="1600" dirty="0"/>
              <a:t>Helpful tips:</a:t>
            </a:r>
          </a:p>
          <a:p>
            <a:pPr marL="800100" lvl="1" indent="-342900">
              <a:buAutoNum type="arabicPeriod"/>
            </a:pPr>
            <a:r>
              <a:rPr lang="en-US" sz="1600" dirty="0"/>
              <a:t>Looking for damage to be documented.  If a safety issue (windshield, brakes, light etc.), please contact Enterprise to get a replacement if the rental has already been accepted.</a:t>
            </a:r>
          </a:p>
          <a:p>
            <a:pPr marL="457200" lvl="1" indent="0">
              <a:buNone/>
            </a:pPr>
            <a:endParaRPr lang="en-US" sz="1600" dirty="0"/>
          </a:p>
          <a:p>
            <a:pPr marL="800100" lvl="1" indent="-342900">
              <a:buAutoNum type="arabicPeriod" startAt="2"/>
            </a:pPr>
            <a:r>
              <a:rPr lang="en-US" sz="1600" dirty="0"/>
              <a:t>Make sure it is easy to determine which is pre-use/existing and which is release damage if using the OF-296.</a:t>
            </a:r>
          </a:p>
          <a:p>
            <a:pPr marL="800100" lvl="1" indent="-342900">
              <a:buAutoNum type="arabicPeriod" startAt="2"/>
            </a:pPr>
            <a:endParaRPr lang="en-US" sz="1600" dirty="0"/>
          </a:p>
          <a:p>
            <a:pPr marL="457200" lvl="1" indent="0">
              <a:buNone/>
            </a:pPr>
            <a:endParaRPr lang="en-US" sz="1600" dirty="0"/>
          </a:p>
          <a:p>
            <a:pPr marL="457200" lvl="1" indent="0">
              <a:buNone/>
            </a:pPr>
            <a:endParaRPr lang="en-US" sz="1600" dirty="0"/>
          </a:p>
          <a:p>
            <a:pPr marL="457200" lvl="1" indent="0">
              <a:buNone/>
            </a:pPr>
            <a:r>
              <a:rPr lang="en-US" sz="1600" dirty="0"/>
              <a:t>3.	</a:t>
            </a:r>
            <a:r>
              <a:rPr lang="en-US" sz="1600" b="1" u="sng" dirty="0"/>
              <a:t>Fire Extinguishers/Reflectors are not required per the NERV BPA with Enterprise. </a:t>
            </a:r>
          </a:p>
          <a:p>
            <a:pPr marL="457200" lvl="1" indent="0">
              <a:buNone/>
            </a:pPr>
            <a:endParaRPr lang="en-US" sz="1600" dirty="0"/>
          </a:p>
          <a:p>
            <a:pPr marL="800100" lvl="1" indent="-342900">
              <a:buAutoNum type="arabicPeriod" startAt="4"/>
            </a:pPr>
            <a:r>
              <a:rPr lang="en-US" sz="1600" dirty="0"/>
              <a:t>Always turn in a clean vehicle. This will help on cleaning charges!</a:t>
            </a:r>
          </a:p>
          <a:p>
            <a:pPr lvl="2">
              <a:buFont typeface="Wingdings" panose="05000000000000000000" pitchFamily="2" charset="2"/>
              <a:buChar char="v"/>
            </a:pPr>
            <a:r>
              <a:rPr lang="en-US" sz="1200" b="1" dirty="0"/>
              <a:t>Cleaning can be done while you’re still in travel status</a:t>
            </a:r>
            <a:r>
              <a:rPr lang="en-US" sz="1200" dirty="0"/>
              <a:t>.</a:t>
            </a:r>
          </a:p>
          <a:p>
            <a:endParaRPr lang="en-US" dirty="0"/>
          </a:p>
        </p:txBody>
      </p:sp>
      <p:pic>
        <p:nvPicPr>
          <p:cNvPr id="5" name="Picture 4">
            <a:extLst>
              <a:ext uri="{FF2B5EF4-FFF2-40B4-BE49-F238E27FC236}">
                <a16:creationId xmlns:a16="http://schemas.microsoft.com/office/drawing/2014/main" id="{D093A836-209E-7F25-4C91-62DAC09112D1}"/>
              </a:ext>
            </a:extLst>
          </p:cNvPr>
          <p:cNvPicPr>
            <a:picLocks noChangeAspect="1"/>
          </p:cNvPicPr>
          <p:nvPr/>
        </p:nvPicPr>
        <p:blipFill>
          <a:blip r:embed="rId3"/>
          <a:stretch>
            <a:fillRect/>
          </a:stretch>
        </p:blipFill>
        <p:spPr>
          <a:xfrm>
            <a:off x="765158" y="2862145"/>
            <a:ext cx="8272732" cy="716268"/>
          </a:xfrm>
          <a:prstGeom prst="rect">
            <a:avLst/>
          </a:prstGeom>
        </p:spPr>
      </p:pic>
    </p:spTree>
    <p:extLst>
      <p:ext uri="{BB962C8B-B14F-4D97-AF65-F5344CB8AC3E}">
        <p14:creationId xmlns:p14="http://schemas.microsoft.com/office/powerpoint/2010/main" val="1305852618"/>
      </p:ext>
    </p:extLst>
  </p:cSld>
  <p:clrMapOvr>
    <a:masterClrMapping/>
  </p:clrMapOvr>
</p:sld>
</file>

<file path=ppt/theme/theme1.xml><?xml version="1.0" encoding="utf-8"?>
<a:theme xmlns:a="http://schemas.openxmlformats.org/drawingml/2006/main" name="PPS PowerPoint Template_Nov 20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3078</TotalTime>
  <Words>1926</Words>
  <Application>Microsoft Office PowerPoint</Application>
  <PresentationFormat>Widescreen</PresentationFormat>
  <Paragraphs>158</Paragraphs>
  <Slides>14</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4" baseType="lpstr">
      <vt:lpstr>Aparajita</vt:lpstr>
      <vt:lpstr>Aptos Black</vt:lpstr>
      <vt:lpstr>Arial</vt:lpstr>
      <vt:lpstr>Calibri</vt:lpstr>
      <vt:lpstr>Public Sans</vt:lpstr>
      <vt:lpstr>Symbol</vt:lpstr>
      <vt:lpstr>Verdana</vt:lpstr>
      <vt:lpstr>Wingdings</vt:lpstr>
      <vt:lpstr>PPS PowerPoint Template_Nov 2020</vt:lpstr>
      <vt:lpstr>Microsoft PowerPoint Presentation</vt:lpstr>
      <vt:lpstr>PowerPoint Presentation</vt:lpstr>
      <vt:lpstr>NERV Facts</vt:lpstr>
      <vt:lpstr>Scope and Utilization of the I-BPA</vt:lpstr>
      <vt:lpstr>PowerPoint Presentation</vt:lpstr>
      <vt:lpstr>NERV Use (Cont.)</vt:lpstr>
      <vt:lpstr>NERV SOP</vt:lpstr>
      <vt:lpstr>NERV Inspections</vt:lpstr>
      <vt:lpstr>PowerPoint Presentation</vt:lpstr>
      <vt:lpstr>NERV Inspection – Helpful Tips</vt:lpstr>
      <vt:lpstr>Damage/Accident Liability</vt:lpstr>
      <vt:lpstr> Tires</vt:lpstr>
      <vt:lpstr> Fuel - NERV</vt:lpstr>
      <vt:lpstr>Pool Vehicle Custody Log</vt:lpstr>
      <vt:lpstr>Who do I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Emergency  Rental Vehicle  Program  -NERV</dc:title>
  <dc:creator>Cash, Celina - FS, NM</dc:creator>
  <cp:lastModifiedBy>Devall, Wesley - FS, AZ</cp:lastModifiedBy>
  <cp:revision>148</cp:revision>
  <dcterms:created xsi:type="dcterms:W3CDTF">2024-01-04T13:58:42Z</dcterms:created>
  <dcterms:modified xsi:type="dcterms:W3CDTF">2026-04-21T13:45:09Z</dcterms:modified>
</cp:coreProperties>
</file>