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441" r:id="rId3"/>
    <p:sldId id="402" r:id="rId4"/>
    <p:sldId id="409" r:id="rId5"/>
    <p:sldId id="393" r:id="rId6"/>
    <p:sldId id="305" r:id="rId7"/>
    <p:sldId id="424" r:id="rId8"/>
    <p:sldId id="426" r:id="rId9"/>
    <p:sldId id="401" r:id="rId10"/>
    <p:sldId id="339" r:id="rId11"/>
    <p:sldId id="309" r:id="rId12"/>
    <p:sldId id="299" r:id="rId13"/>
    <p:sldId id="421" r:id="rId14"/>
    <p:sldId id="400" r:id="rId15"/>
    <p:sldId id="417" r:id="rId16"/>
    <p:sldId id="428" r:id="rId17"/>
    <p:sldId id="419" r:id="rId18"/>
    <p:sldId id="420" r:id="rId19"/>
    <p:sldId id="39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4504" autoAdjust="0"/>
  </p:normalViewPr>
  <p:slideViewPr>
    <p:cSldViewPr snapToGrid="0">
      <p:cViewPr varScale="1">
        <p:scale>
          <a:sx n="93" d="100"/>
          <a:sy n="93" d="100"/>
        </p:scale>
        <p:origin x="121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A094DF-F49F-4FAD-81B7-2FE617BCCCC8}" type="datetimeFigureOut">
              <a:rPr lang="en-US" smtClean="0"/>
              <a:t>4/21/2026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F8C76B-9418-4D5B-AEB2-9BBABA250896}" type="slidenum">
              <a:rPr lang="en-US" smtClean="0"/>
              <a:t>‹#›</a:t>
            </a:fld>
            <a:endParaRPr lang="en-US"/>
          </a:p>
        </p:txBody>
      </p:sp>
    </p:spTree>
    <p:extLst>
      <p:ext uri="{BB962C8B-B14F-4D97-AF65-F5344CB8AC3E}">
        <p14:creationId xmlns:p14="http://schemas.microsoft.com/office/powerpoint/2010/main" val="3891339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mailto:sm.fs.nerv@usda.gov"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u="sng" spc="-15" dirty="0">
                <a:effectLst/>
                <a:latin typeface="Calibri" panose="020F0502020204030204" pitchFamily="34" charset="0"/>
                <a:ea typeface="Calibri" panose="020F0502020204030204" pitchFamily="34" charset="0"/>
              </a:rPr>
              <a:t>Ground Support Managing Pool Vehicles</a:t>
            </a:r>
          </a:p>
          <a:p>
            <a:pPr marL="0" indent="0">
              <a:buNone/>
            </a:pPr>
            <a:r>
              <a:rPr lang="en-US" sz="1200" spc="-15" dirty="0">
                <a:effectLst/>
                <a:latin typeface="Calibri" panose="020F0502020204030204" pitchFamily="34" charset="0"/>
                <a:ea typeface="Calibri" panose="020F0502020204030204" pitchFamily="34" charset="0"/>
              </a:rPr>
              <a:t>Equipment Resource Pool </a:t>
            </a:r>
            <a:r>
              <a:rPr lang="en-US" sz="1200" dirty="0">
                <a:effectLst/>
                <a:latin typeface="Calibri" panose="020F0502020204030204" pitchFamily="34" charset="0"/>
                <a:ea typeface="Calibri" panose="020F0502020204030204" pitchFamily="34" charset="0"/>
              </a:rPr>
              <a:t>vehicle(s)</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needed</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will</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be</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managed by</a:t>
            </a:r>
            <a:r>
              <a:rPr lang="en-US" sz="1200" spc="-15" dirty="0">
                <a:effectLst/>
                <a:latin typeface="Calibri" panose="020F0502020204030204" pitchFamily="34" charset="0"/>
                <a:ea typeface="Calibri" panose="020F0502020204030204" pitchFamily="34" charset="0"/>
              </a:rPr>
              <a:t> </a:t>
            </a:r>
            <a:r>
              <a:rPr lang="en-US" sz="1200" dirty="0">
                <a:solidFill>
                  <a:srgbClr val="000000"/>
                </a:solidFill>
                <a:effectLst/>
                <a:latin typeface="Calibri" panose="020F0502020204030204" pitchFamily="34" charset="0"/>
                <a:ea typeface="Calibri" panose="020F0502020204030204" pitchFamily="34" charset="0"/>
              </a:rPr>
              <a:t>a</a:t>
            </a:r>
            <a:r>
              <a:rPr lang="en-US" sz="1200" spc="-15" dirty="0">
                <a:solidFill>
                  <a:srgbClr val="000000"/>
                </a:solidFill>
                <a:effectLst/>
                <a:latin typeface="Calibri" panose="020F0502020204030204" pitchFamily="34" charset="0"/>
                <a:ea typeface="Calibri" panose="020F0502020204030204" pitchFamily="34" charset="0"/>
              </a:rPr>
              <a:t> </a:t>
            </a:r>
            <a:r>
              <a:rPr lang="en-US" sz="1200" dirty="0">
                <a:solidFill>
                  <a:srgbClr val="000000"/>
                </a:solidFill>
                <a:effectLst/>
                <a:latin typeface="Calibri" panose="020F0502020204030204" pitchFamily="34" charset="0"/>
                <a:ea typeface="Calibri" panose="020F0502020204030204" pitchFamily="34" charset="0"/>
              </a:rPr>
              <a:t>ground</a:t>
            </a:r>
            <a:r>
              <a:rPr lang="en-US" sz="1200" spc="-20" dirty="0">
                <a:solidFill>
                  <a:srgbClr val="000000"/>
                </a:solidFill>
                <a:effectLst/>
                <a:latin typeface="Calibri" panose="020F0502020204030204" pitchFamily="34" charset="0"/>
                <a:ea typeface="Calibri" panose="020F0502020204030204" pitchFamily="34" charset="0"/>
              </a:rPr>
              <a:t> </a:t>
            </a:r>
            <a:r>
              <a:rPr lang="en-US" sz="1200" dirty="0">
                <a:solidFill>
                  <a:srgbClr val="000000"/>
                </a:solidFill>
                <a:effectLst/>
                <a:latin typeface="Calibri" panose="020F0502020204030204" pitchFamily="34" charset="0"/>
                <a:ea typeface="Calibri" panose="020F0502020204030204" pitchFamily="34" charset="0"/>
              </a:rPr>
              <a:t>support,</a:t>
            </a:r>
            <a:r>
              <a:rPr lang="en-US" sz="1200" spc="-10" dirty="0">
                <a:solidFill>
                  <a:srgbClr val="000000"/>
                </a:solidFill>
                <a:effectLst/>
                <a:latin typeface="Calibri" panose="020F0502020204030204" pitchFamily="34" charset="0"/>
                <a:ea typeface="Calibri" panose="020F0502020204030204" pitchFamily="34" charset="0"/>
              </a:rPr>
              <a:t> </a:t>
            </a:r>
            <a:r>
              <a:rPr lang="en-US" sz="1200" dirty="0">
                <a:solidFill>
                  <a:srgbClr val="000000"/>
                </a:solidFill>
                <a:effectLst/>
                <a:latin typeface="Calibri" panose="020F0502020204030204" pitchFamily="34" charset="0"/>
                <a:ea typeface="Calibri" panose="020F0502020204030204" pitchFamily="34" charset="0"/>
              </a:rPr>
              <a:t>or dispatch if ground support not established. Pool Vehicle are generally operated by multiple resources. </a:t>
            </a:r>
          </a:p>
          <a:p>
            <a:pPr marL="0" indent="0">
              <a:buNone/>
            </a:pPr>
            <a:endParaRPr lang="en-US" sz="1200" dirty="0">
              <a:effectLst/>
              <a:latin typeface="Calibri" panose="020F0502020204030204" pitchFamily="34" charset="0"/>
              <a:ea typeface="Calibri" panose="020F0502020204030204" pitchFamily="34" charset="0"/>
            </a:endParaRPr>
          </a:p>
          <a:p>
            <a:pPr marL="0" indent="0">
              <a:buNone/>
            </a:pPr>
            <a:r>
              <a:rPr lang="en-US" sz="1200" dirty="0">
                <a:effectLst/>
                <a:latin typeface="Calibri" panose="020F0502020204030204" pitchFamily="34" charset="0"/>
                <a:ea typeface="Calibri" panose="020F0502020204030204" pitchFamily="34" charset="0"/>
              </a:rPr>
              <a:t>Ground Support Unit Leader (GSUL) requesting the NERV vehicles must be listed as the renter. Please do not use generic information as the renter such as: Big Fire E-15 or Smokey Bear. GSUL will be the renter of and will be responsible for tracking the NERV pool vehicles until such time that the vehicles are either returned to Enterprise or the current GSUL transfers the vehicles to the incoming GSUL. </a:t>
            </a:r>
          </a:p>
          <a:p>
            <a:endParaRPr lang="en-US" dirty="0"/>
          </a:p>
        </p:txBody>
      </p:sp>
      <p:sp>
        <p:nvSpPr>
          <p:cNvPr id="4" name="Slide Number Placeholder 3"/>
          <p:cNvSpPr>
            <a:spLocks noGrp="1"/>
          </p:cNvSpPr>
          <p:nvPr>
            <p:ph type="sldNum" sz="quarter" idx="5"/>
          </p:nvPr>
        </p:nvSpPr>
        <p:spPr/>
        <p:txBody>
          <a:bodyPr/>
          <a:lstStyle/>
          <a:p>
            <a:fld id="{7FF8C76B-9418-4D5B-AEB2-9BBABA250896}" type="slidenum">
              <a:rPr lang="en-US" smtClean="0"/>
              <a:t>3</a:t>
            </a:fld>
            <a:endParaRPr lang="en-US"/>
          </a:p>
        </p:txBody>
      </p:sp>
    </p:spTree>
    <p:extLst>
      <p:ext uri="{BB962C8B-B14F-4D97-AF65-F5344CB8AC3E}">
        <p14:creationId xmlns:p14="http://schemas.microsoft.com/office/powerpoint/2010/main" val="2808898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5E428-BD6B-7BCE-A16E-BB3B0A623F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CCB5DE-5FD4-DDE3-60A3-74C1F1E69A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CA19C1-8775-0DFA-1F39-3436F499CC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3BA8804-1187-8A47-54A3-77D4A46C3BAC}"/>
              </a:ext>
            </a:extLst>
          </p:cNvPr>
          <p:cNvSpPr>
            <a:spLocks noGrp="1"/>
          </p:cNvSpPr>
          <p:nvPr>
            <p:ph type="sldNum" sz="quarter" idx="5"/>
          </p:nvPr>
        </p:nvSpPr>
        <p:spPr/>
        <p:txBody>
          <a:bodyPr/>
          <a:lstStyle/>
          <a:p>
            <a:fld id="{7FF8C76B-9418-4D5B-AEB2-9BBABA250896}" type="slidenum">
              <a:rPr lang="en-US" smtClean="0"/>
              <a:t>16</a:t>
            </a:fld>
            <a:endParaRPr lang="en-US"/>
          </a:p>
        </p:txBody>
      </p:sp>
    </p:spTree>
    <p:extLst>
      <p:ext uri="{BB962C8B-B14F-4D97-AF65-F5344CB8AC3E}">
        <p14:creationId xmlns:p14="http://schemas.microsoft.com/office/powerpoint/2010/main" val="3668749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BA870-6751-8A33-D25D-DD49944DA7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F7BA8E-0649-9EF1-1CD7-79AEC9C60A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2E8796-149A-C7D3-E10B-607A495BE19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pPr marL="228600" marR="120650" lvl="1">
              <a:lnSpc>
                <a:spcPct val="90000"/>
              </a:lnSpc>
              <a:spcBef>
                <a:spcPts val="110"/>
              </a:spcBef>
              <a:tabLst>
                <a:tab pos="532765" algn="l"/>
              </a:tabLst>
            </a:pPr>
            <a:endParaRPr lang="en-US" sz="1200" i="1" dirty="0">
              <a:effectLst/>
            </a:endParaRPr>
          </a:p>
          <a:p>
            <a:endParaRPr lang="en-US" dirty="0"/>
          </a:p>
        </p:txBody>
      </p:sp>
      <p:sp>
        <p:nvSpPr>
          <p:cNvPr id="4" name="Slide Number Placeholder 3">
            <a:extLst>
              <a:ext uri="{FF2B5EF4-FFF2-40B4-BE49-F238E27FC236}">
                <a16:creationId xmlns:a16="http://schemas.microsoft.com/office/drawing/2014/main" id="{4D898443-07AB-97BB-565A-BAE731B05D1A}"/>
              </a:ext>
            </a:extLst>
          </p:cNvPr>
          <p:cNvSpPr>
            <a:spLocks noGrp="1"/>
          </p:cNvSpPr>
          <p:nvPr>
            <p:ph type="sldNum" sz="quarter" idx="5"/>
          </p:nvPr>
        </p:nvSpPr>
        <p:spPr/>
        <p:txBody>
          <a:bodyPr/>
          <a:lstStyle/>
          <a:p>
            <a:fld id="{2EEDBD23-0619-1A48-B1FC-2E73CB0A8EA0}" type="slidenum">
              <a:rPr lang="en-US" smtClean="0"/>
              <a:t>18</a:t>
            </a:fld>
            <a:endParaRPr lang="en-US" dirty="0"/>
          </a:p>
        </p:txBody>
      </p:sp>
    </p:spTree>
    <p:extLst>
      <p:ext uri="{BB962C8B-B14F-4D97-AF65-F5344CB8AC3E}">
        <p14:creationId xmlns:p14="http://schemas.microsoft.com/office/powerpoint/2010/main" val="3785020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11BE0-4598-FB2B-D1CB-730EC1A6D6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317CAA-2CFD-557A-A00C-4BEF9818F3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19FBCE-4D19-1096-7CE2-77D82E3B76E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 </a:t>
            </a:r>
            <a:endParaRPr lang="en-US" dirty="0"/>
          </a:p>
          <a:p>
            <a:pPr marL="285750" marR="156845">
              <a:lnSpc>
                <a:spcPct val="90000"/>
              </a:lnSpc>
              <a:spcBef>
                <a:spcPts val="110"/>
              </a:spcBef>
              <a:tabLst>
                <a:tab pos="532765" algn="l"/>
              </a:tabLst>
            </a:pPr>
            <a:r>
              <a:rPr lang="en-US" dirty="0"/>
              <a:t> </a:t>
            </a:r>
          </a:p>
        </p:txBody>
      </p:sp>
      <p:sp>
        <p:nvSpPr>
          <p:cNvPr id="4" name="Slide Number Placeholder 3">
            <a:extLst>
              <a:ext uri="{FF2B5EF4-FFF2-40B4-BE49-F238E27FC236}">
                <a16:creationId xmlns:a16="http://schemas.microsoft.com/office/drawing/2014/main" id="{9D9387D3-8786-1E6D-C917-C116BA18AF2D}"/>
              </a:ext>
            </a:extLst>
          </p:cNvPr>
          <p:cNvSpPr>
            <a:spLocks noGrp="1"/>
          </p:cNvSpPr>
          <p:nvPr>
            <p:ph type="sldNum" sz="quarter" idx="5"/>
          </p:nvPr>
        </p:nvSpPr>
        <p:spPr/>
        <p:txBody>
          <a:bodyPr/>
          <a:lstStyle/>
          <a:p>
            <a:fld id="{2EEDBD23-0619-1A48-B1FC-2E73CB0A8EA0}" type="slidenum">
              <a:rPr lang="en-US" smtClean="0"/>
              <a:t>19</a:t>
            </a:fld>
            <a:endParaRPr lang="en-US" dirty="0"/>
          </a:p>
        </p:txBody>
      </p:sp>
    </p:spTree>
    <p:extLst>
      <p:ext uri="{BB962C8B-B14F-4D97-AF65-F5344CB8AC3E}">
        <p14:creationId xmlns:p14="http://schemas.microsoft.com/office/powerpoint/2010/main" val="3298321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D755B-D7F3-6014-F5CE-883094DB53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65ED33-F093-935D-9F8C-E9795B750E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A8DBC9-CD2A-6677-32E7-3A6DEB2263A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a:extLst>
              <a:ext uri="{FF2B5EF4-FFF2-40B4-BE49-F238E27FC236}">
                <a16:creationId xmlns:a16="http://schemas.microsoft.com/office/drawing/2014/main" id="{AC0913C1-F2A6-0652-7297-C8B10CC8F9A6}"/>
              </a:ext>
            </a:extLst>
          </p:cNvPr>
          <p:cNvSpPr>
            <a:spLocks noGrp="1"/>
          </p:cNvSpPr>
          <p:nvPr>
            <p:ph type="sldNum" sz="quarter" idx="5"/>
          </p:nvPr>
        </p:nvSpPr>
        <p:spPr/>
        <p:txBody>
          <a:bodyPr/>
          <a:lstStyle/>
          <a:p>
            <a:fld id="{2EEDBD23-0619-1A48-B1FC-2E73CB0A8EA0}" type="slidenum">
              <a:rPr lang="en-US" smtClean="0"/>
              <a:t>4</a:t>
            </a:fld>
            <a:endParaRPr lang="en-US" dirty="0"/>
          </a:p>
        </p:txBody>
      </p:sp>
    </p:spTree>
    <p:extLst>
      <p:ext uri="{BB962C8B-B14F-4D97-AF65-F5344CB8AC3E}">
        <p14:creationId xmlns:p14="http://schemas.microsoft.com/office/powerpoint/2010/main" val="2880270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pc="-15" dirty="0">
                <a:latin typeface="Calibri" panose="020F0502020204030204" pitchFamily="34" charset="0"/>
                <a:ea typeface="Calibri" panose="020F0502020204030204" pitchFamily="34" charset="0"/>
              </a:rPr>
              <a:t>Once you are handed the keys to the rental at the Enterprise Location or if delivered by Enterprise, you will have accepted the rental.  If an inspection can’t be done prior to accepting the rental, then please at least do a quick walk around and note any damage. Photo’s are the best way! If possible, make sure any damage is listed on the Rental Agreement (RA) (may not be possible if the rental is being delivered). If safety issues are discovered during the walk-around, do not except rental.</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7FF8C76B-9418-4D5B-AEB2-9BBABA250896}" type="slidenum">
              <a:rPr lang="en-US" smtClean="0"/>
              <a:t>5</a:t>
            </a:fld>
            <a:endParaRPr lang="en-US"/>
          </a:p>
        </p:txBody>
      </p:sp>
    </p:spTree>
    <p:extLst>
      <p:ext uri="{BB962C8B-B14F-4D97-AF65-F5344CB8AC3E}">
        <p14:creationId xmlns:p14="http://schemas.microsoft.com/office/powerpoint/2010/main" val="484749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Please ensure Enterprise captures pre-existing damage on the rental agreement when picked up at Enterprise or delivered to the Incident. We realize that when being delivered you don’t always get the rental agreement.  In that case just do the best you can to capture and pre-existing damage.</a:t>
            </a:r>
          </a:p>
          <a:p>
            <a:endParaRPr lang="en-US" dirty="0"/>
          </a:p>
        </p:txBody>
      </p:sp>
      <p:sp>
        <p:nvSpPr>
          <p:cNvPr id="4" name="Slide Number Placeholder 3"/>
          <p:cNvSpPr>
            <a:spLocks noGrp="1"/>
          </p:cNvSpPr>
          <p:nvPr>
            <p:ph type="sldNum" sz="quarter" idx="5"/>
          </p:nvPr>
        </p:nvSpPr>
        <p:spPr/>
        <p:txBody>
          <a:bodyPr/>
          <a:lstStyle/>
          <a:p>
            <a:fld id="{7FF8C76B-9418-4D5B-AEB2-9BBABA250896}" type="slidenum">
              <a:rPr lang="en-US" smtClean="0"/>
              <a:t>6</a:t>
            </a:fld>
            <a:endParaRPr lang="en-US"/>
          </a:p>
        </p:txBody>
      </p:sp>
    </p:spTree>
    <p:extLst>
      <p:ext uri="{BB962C8B-B14F-4D97-AF65-F5344CB8AC3E}">
        <p14:creationId xmlns:p14="http://schemas.microsoft.com/office/powerpoint/2010/main" val="3310775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Make sure any dents, scratches, windshield crack and missing parts are noted in walk around at the Enterprise Location or at the incident/dispatch if delivered. Please take Photo’s!!! The minimum would be of any pre-existing damage. Make sure any damage is documented by Enterprise also. Inspect the vehicle again when you turn in the vehicle or if you take custody of the vehicle from someone else. </a:t>
            </a:r>
            <a:br>
              <a:rPr lang="en-US" sz="1200" dirty="0">
                <a:latin typeface="+mn-lt"/>
              </a:rPr>
            </a:br>
            <a:endParaRPr lang="en-US" sz="1200" dirty="0">
              <a:latin typeface="+mn-lt"/>
            </a:endParaRPr>
          </a:p>
          <a:p>
            <a:endParaRPr lang="en-US" dirty="0"/>
          </a:p>
        </p:txBody>
      </p:sp>
      <p:sp>
        <p:nvSpPr>
          <p:cNvPr id="4" name="Slide Number Placeholder 3"/>
          <p:cNvSpPr>
            <a:spLocks noGrp="1"/>
          </p:cNvSpPr>
          <p:nvPr>
            <p:ph type="sldNum" sz="quarter" idx="5"/>
          </p:nvPr>
        </p:nvSpPr>
        <p:spPr/>
        <p:txBody>
          <a:bodyPr/>
          <a:lstStyle/>
          <a:p>
            <a:fld id="{7FF8C76B-9418-4D5B-AEB2-9BBABA250896}" type="slidenum">
              <a:rPr lang="en-US" smtClean="0"/>
              <a:t>7</a:t>
            </a:fld>
            <a:endParaRPr lang="en-US"/>
          </a:p>
        </p:txBody>
      </p:sp>
    </p:spTree>
    <p:extLst>
      <p:ext uri="{BB962C8B-B14F-4D97-AF65-F5344CB8AC3E}">
        <p14:creationId xmlns:p14="http://schemas.microsoft.com/office/powerpoint/2010/main" val="5708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is different than with VIPR/National Contracts, which are not generally accepted until after they passed an inspection. For NERV, once Operators/Ground Support/Dispatch have the keys and drive off with the Rental, it has been accepted!</a:t>
            </a:r>
          </a:p>
          <a:p>
            <a:endParaRPr lang="en-US" dirty="0"/>
          </a:p>
        </p:txBody>
      </p:sp>
      <p:sp>
        <p:nvSpPr>
          <p:cNvPr id="4" name="Slide Number Placeholder 3"/>
          <p:cNvSpPr>
            <a:spLocks noGrp="1"/>
          </p:cNvSpPr>
          <p:nvPr>
            <p:ph type="sldNum" sz="quarter" idx="5"/>
          </p:nvPr>
        </p:nvSpPr>
        <p:spPr/>
        <p:txBody>
          <a:bodyPr/>
          <a:lstStyle/>
          <a:p>
            <a:fld id="{7FF8C76B-9418-4D5B-AEB2-9BBABA250896}" type="slidenum">
              <a:rPr lang="en-US" smtClean="0"/>
              <a:t>9</a:t>
            </a:fld>
            <a:endParaRPr lang="en-US"/>
          </a:p>
        </p:txBody>
      </p:sp>
    </p:spTree>
    <p:extLst>
      <p:ext uri="{BB962C8B-B14F-4D97-AF65-F5344CB8AC3E}">
        <p14:creationId xmlns:p14="http://schemas.microsoft.com/office/powerpoint/2010/main" val="866830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When the 3</a:t>
            </a:r>
            <a:r>
              <a:rPr lang="en-US" sz="1200" baseline="30000" dirty="0">
                <a:latin typeface="+mn-lt"/>
              </a:rPr>
              <a:t>rd</a:t>
            </a:r>
            <a:r>
              <a:rPr lang="en-US" sz="1200" dirty="0">
                <a:latin typeface="+mn-lt"/>
              </a:rPr>
              <a:t> Party is deemed at fault. NERV will work with Enterprise to have the 3</a:t>
            </a:r>
            <a:r>
              <a:rPr lang="en-US" sz="1200" baseline="30000" dirty="0">
                <a:latin typeface="+mn-lt"/>
              </a:rPr>
              <a:t>rd</a:t>
            </a:r>
            <a:r>
              <a:rPr lang="en-US" sz="1200" dirty="0">
                <a:latin typeface="+mn-lt"/>
              </a:rPr>
              <a:t> party pay damage for the Enterprise Vehicle rented under the NERV BPA. </a:t>
            </a:r>
            <a:endParaRPr lang="en-US" sz="1200" dirty="0">
              <a:solidFill>
                <a:srgbClr val="00B0F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However, they must have information on the 3</a:t>
            </a:r>
            <a:r>
              <a:rPr lang="en-US" sz="1200" baseline="30000" dirty="0">
                <a:latin typeface="+mn-lt"/>
              </a:rPr>
              <a:t>rd</a:t>
            </a:r>
            <a:r>
              <a:rPr lang="en-US" sz="1200" dirty="0">
                <a:latin typeface="+mn-lt"/>
              </a:rPr>
              <a:t> Party (i.e. Name, address, Phone number, Vehicle/Insurance). Also, need a police report whenever possible. </a:t>
            </a:r>
            <a:r>
              <a:rPr lang="en-US" sz="1200" u="sng" dirty="0">
                <a:latin typeface="+mn-lt"/>
              </a:rPr>
              <a:t>Never admit fault or promise anything.</a:t>
            </a:r>
            <a:r>
              <a:rPr lang="en-US" sz="1200" dirty="0">
                <a:latin typeface="+mn-lt"/>
              </a:rPr>
              <a:t>  Govt. (Federal/State) Solicitor will make determination. </a:t>
            </a:r>
            <a:r>
              <a:rPr lang="en-US" sz="1200" u="sng" dirty="0">
                <a:latin typeface="+mn-lt"/>
              </a:rPr>
              <a:t>We do pay for brush scratches and hail damage!</a:t>
            </a:r>
            <a:r>
              <a:rPr lang="en-US" sz="1200" dirty="0">
                <a:latin typeface="+mn-lt"/>
              </a:rPr>
              <a:t>  Please submit statements and photos like you would for other damage! In addition, if you hear/feel anything odd with the vehicle, please stop and inspect to make sure you didn’t hit anything. We get claims frequently where the operator was unaware of any damage. </a:t>
            </a:r>
            <a:r>
              <a:rPr lang="en-US" sz="1200" dirty="0">
                <a:solidFill>
                  <a:schemeClr val="tx1"/>
                </a:solidFill>
                <a:latin typeface="+mn-lt"/>
              </a:rPr>
              <a:t>If an Operator, Dispatch or Ground Support receives an Enterprise Damage Claim from Enterprise please forward to </a:t>
            </a:r>
            <a:r>
              <a:rPr lang="en-US" sz="1200" dirty="0">
                <a:solidFill>
                  <a:schemeClr val="tx1"/>
                </a:solidFill>
                <a:latin typeface="+mn-lt"/>
                <a:hlinkClick r:id="rId3"/>
              </a:rPr>
              <a:t>sm.fs.nerv@usda.gov</a:t>
            </a:r>
            <a:r>
              <a:rPr lang="en-US" sz="1200" dirty="0">
                <a:solidFill>
                  <a:schemeClr val="tx1"/>
                </a:solidFill>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R="0">
              <a:spcBef>
                <a:spcPts val="0"/>
              </a:spcBef>
            </a:pPr>
            <a:endParaRPr lang="en-US" sz="1200" dirty="0">
              <a:latin typeface="+mn-lt"/>
            </a:endParaRPr>
          </a:p>
          <a:p>
            <a:pPr marR="0">
              <a:spcBef>
                <a:spcPts val="0"/>
              </a:spcBef>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p:txBody>
      </p:sp>
      <p:sp>
        <p:nvSpPr>
          <p:cNvPr id="4" name="Slide Number Placeholder 3"/>
          <p:cNvSpPr>
            <a:spLocks noGrp="1"/>
          </p:cNvSpPr>
          <p:nvPr>
            <p:ph type="sldNum" sz="quarter" idx="5"/>
          </p:nvPr>
        </p:nvSpPr>
        <p:spPr/>
        <p:txBody>
          <a:bodyPr/>
          <a:lstStyle/>
          <a:p>
            <a:fld id="{7FF8C76B-9418-4D5B-AEB2-9BBABA250896}" type="slidenum">
              <a:rPr lang="en-US" smtClean="0"/>
              <a:t>11</a:t>
            </a:fld>
            <a:endParaRPr lang="en-US"/>
          </a:p>
        </p:txBody>
      </p:sp>
    </p:spTree>
    <p:extLst>
      <p:ext uri="{BB962C8B-B14F-4D97-AF65-F5344CB8AC3E}">
        <p14:creationId xmlns:p14="http://schemas.microsoft.com/office/powerpoint/2010/main" val="260314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parajita" panose="02020603050405020304" pitchFamily="18" charset="0"/>
                <a:cs typeface="Aparajita" panose="02020603050405020304" pitchFamily="18" charset="0"/>
              </a:rPr>
              <a:t>NERV Receives on average of 10 claims a year for Diesel in Gas/Gas in Diesel/DEF in Fuel tank (DEF has it’s own tank). Repairs are $1200 for a fuel tank drain to $35,000 for a blown engine.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Rental Cars.</a:t>
            </a:r>
            <a:r>
              <a:rPr lang="en-US" sz="1200" b="0" i="0" kern="1200" dirty="0">
                <a:solidFill>
                  <a:schemeClr val="tx1"/>
                </a:solidFill>
                <a:effectLst/>
                <a:latin typeface="+mn-lt"/>
                <a:ea typeface="+mn-ea"/>
                <a:cs typeface="+mn-cs"/>
              </a:rPr>
              <a:t> Employees will not be reimbursed for purchasing pre-paid refueling options when renting a vehicle for official travel. Therefore, employees should refuel prior to returning the vehicle to the drop-off location. </a:t>
            </a:r>
            <a:r>
              <a:rPr lang="en-US" sz="1200" b="1" i="0" u="sng" kern="1200" dirty="0">
                <a:solidFill>
                  <a:schemeClr val="tx1"/>
                </a:solidFill>
                <a:effectLst/>
                <a:latin typeface="+mn-lt"/>
                <a:ea typeface="+mn-ea"/>
                <a:cs typeface="+mn-cs"/>
              </a:rPr>
              <a:t>If it is not possible to refuel completely prior to returning the vehicle because of safety issues or the location of closest fueling station, the employee can request reimbursement for vendor refueling charges. </a:t>
            </a:r>
            <a:r>
              <a:rPr lang="en-US" sz="1200" b="0" i="0" kern="1200" dirty="0">
                <a:solidFill>
                  <a:schemeClr val="tx1"/>
                </a:solidFill>
                <a:effectLst/>
                <a:latin typeface="+mn-lt"/>
                <a:ea typeface="+mn-ea"/>
                <a:cs typeface="+mn-cs"/>
              </a:rPr>
              <a:t>The employee should submit proper supporting documentation for this reimbursement.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For NERV the fuel would be added to the Invoice.</a:t>
            </a:r>
            <a:endParaRPr lang="en-US" dirty="0">
              <a:latin typeface="Aparajita" panose="02020603050405020304" pitchFamily="18" charset="0"/>
              <a:cs typeface="Aparajita"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FF8C76B-9418-4D5B-AEB2-9BBABA250896}" type="slidenum">
              <a:rPr lang="en-US" smtClean="0"/>
              <a:t>12</a:t>
            </a:fld>
            <a:endParaRPr lang="en-US"/>
          </a:p>
        </p:txBody>
      </p:sp>
    </p:spTree>
    <p:extLst>
      <p:ext uri="{BB962C8B-B14F-4D97-AF65-F5344CB8AC3E}">
        <p14:creationId xmlns:p14="http://schemas.microsoft.com/office/powerpoint/2010/main" val="981225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auto/tire retail establishment affiliated with Enterprise will replace the tire and bill NERV for the tire. See NERV SOP for more Guidance.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effectLst/>
              </a:rPr>
              <a:t>Do</a:t>
            </a:r>
            <a:r>
              <a:rPr lang="en-US" sz="1200" i="1" spc="-25" dirty="0">
                <a:effectLst/>
              </a:rPr>
              <a:t> </a:t>
            </a:r>
            <a:r>
              <a:rPr lang="en-US" sz="1200" i="1" dirty="0">
                <a:effectLst/>
              </a:rPr>
              <a:t>not</a:t>
            </a:r>
            <a:r>
              <a:rPr lang="en-US" sz="1200" i="1" spc="-25" dirty="0">
                <a:effectLst/>
              </a:rPr>
              <a:t> </a:t>
            </a:r>
            <a:r>
              <a:rPr lang="en-US" sz="1200" i="1" dirty="0">
                <a:effectLst/>
              </a:rPr>
              <a:t>take</a:t>
            </a:r>
            <a:r>
              <a:rPr lang="en-US" sz="1200" i="1" spc="-30" dirty="0">
                <a:effectLst/>
              </a:rPr>
              <a:t> </a:t>
            </a:r>
            <a:r>
              <a:rPr lang="en-US" sz="1200" i="1" dirty="0">
                <a:effectLst/>
              </a:rPr>
              <a:t>the</a:t>
            </a:r>
            <a:r>
              <a:rPr lang="en-US" sz="1200" i="1" spc="-25" dirty="0">
                <a:effectLst/>
              </a:rPr>
              <a:t> </a:t>
            </a:r>
            <a:r>
              <a:rPr lang="en-US" sz="1200" i="1" dirty="0">
                <a:effectLst/>
              </a:rPr>
              <a:t>vehicle</a:t>
            </a:r>
            <a:r>
              <a:rPr lang="en-US" sz="1200" i="1" spc="-20" dirty="0">
                <a:effectLst/>
              </a:rPr>
              <a:t> </a:t>
            </a:r>
            <a:r>
              <a:rPr lang="en-US" sz="1200" i="1" dirty="0">
                <a:effectLst/>
              </a:rPr>
              <a:t>to</a:t>
            </a:r>
            <a:r>
              <a:rPr lang="en-US" sz="1200" i="1" spc="-20" dirty="0">
                <a:effectLst/>
              </a:rPr>
              <a:t> </a:t>
            </a:r>
            <a:r>
              <a:rPr lang="en-US" sz="1200" i="1" dirty="0">
                <a:effectLst/>
              </a:rPr>
              <a:t>a</a:t>
            </a:r>
            <a:r>
              <a:rPr lang="en-US" sz="1200" i="1" spc="-25" dirty="0">
                <a:effectLst/>
              </a:rPr>
              <a:t> </a:t>
            </a:r>
            <a:r>
              <a:rPr lang="en-US" sz="1200" i="1" dirty="0">
                <a:effectLst/>
              </a:rPr>
              <a:t>mechanic</a:t>
            </a:r>
            <a:r>
              <a:rPr lang="en-US" sz="1200" i="1" spc="-30" dirty="0">
                <a:effectLst/>
              </a:rPr>
              <a:t> </a:t>
            </a:r>
            <a:r>
              <a:rPr lang="en-US" sz="1200" i="1" dirty="0">
                <a:effectLst/>
              </a:rPr>
              <a:t>or</a:t>
            </a:r>
            <a:r>
              <a:rPr lang="en-US" sz="1200" i="1" spc="-25" dirty="0">
                <a:effectLst/>
              </a:rPr>
              <a:t> </a:t>
            </a:r>
            <a:r>
              <a:rPr lang="en-US" sz="1200" i="1" dirty="0">
                <a:effectLst/>
              </a:rPr>
              <a:t>repair</a:t>
            </a:r>
            <a:r>
              <a:rPr lang="en-US" sz="1200" i="1" spc="-25" dirty="0">
                <a:effectLst/>
              </a:rPr>
              <a:t> </a:t>
            </a:r>
            <a:r>
              <a:rPr lang="en-US" sz="1200" i="1" dirty="0">
                <a:effectLst/>
              </a:rPr>
              <a:t>facility unless authorized by Enterprise. If</a:t>
            </a:r>
            <a:r>
              <a:rPr lang="en-US" sz="1200" i="1" spc="-15" dirty="0">
                <a:effectLst/>
              </a:rPr>
              <a:t> </a:t>
            </a:r>
            <a:r>
              <a:rPr lang="en-US" sz="1200" i="1" dirty="0">
                <a:effectLst/>
              </a:rPr>
              <a:t>it</a:t>
            </a:r>
            <a:r>
              <a:rPr lang="en-US" sz="1200" i="1" spc="-10" dirty="0">
                <a:effectLst/>
              </a:rPr>
              <a:t> </a:t>
            </a:r>
            <a:r>
              <a:rPr lang="en-US" sz="1200" i="1" dirty="0">
                <a:effectLst/>
              </a:rPr>
              <a:t>is</a:t>
            </a:r>
            <a:r>
              <a:rPr lang="en-US" sz="1200" i="1" spc="-10" dirty="0">
                <a:effectLst/>
              </a:rPr>
              <a:t> </a:t>
            </a:r>
            <a:r>
              <a:rPr lang="en-US" sz="1200" i="1" dirty="0">
                <a:effectLst/>
              </a:rPr>
              <a:t>an</a:t>
            </a:r>
            <a:r>
              <a:rPr lang="en-US" sz="1200" i="1" spc="-10" dirty="0">
                <a:effectLst/>
              </a:rPr>
              <a:t> </a:t>
            </a:r>
            <a:r>
              <a:rPr lang="en-US" sz="1200" i="1" dirty="0">
                <a:effectLst/>
              </a:rPr>
              <a:t>emergency,</a:t>
            </a:r>
            <a:r>
              <a:rPr lang="en-US" sz="1200" i="1" spc="-20" dirty="0">
                <a:effectLst/>
              </a:rPr>
              <a:t> and </a:t>
            </a:r>
            <a:r>
              <a:rPr lang="en-US" sz="1200" i="1" dirty="0">
                <a:effectLst/>
              </a:rPr>
              <a:t>you</a:t>
            </a:r>
            <a:r>
              <a:rPr lang="en-US" sz="1200" i="1" spc="-10" dirty="0">
                <a:effectLst/>
              </a:rPr>
              <a:t> </a:t>
            </a:r>
            <a:r>
              <a:rPr lang="en-US" sz="1200" i="1" dirty="0">
                <a:effectLst/>
              </a:rPr>
              <a:t>are</a:t>
            </a:r>
            <a:r>
              <a:rPr lang="en-US" sz="1200" i="1" spc="-15" dirty="0">
                <a:effectLst/>
              </a:rPr>
              <a:t> </a:t>
            </a:r>
            <a:r>
              <a:rPr lang="en-US" sz="1200" i="1" dirty="0">
                <a:effectLst/>
              </a:rPr>
              <a:t>stranded,</a:t>
            </a:r>
            <a:r>
              <a:rPr lang="en-US" sz="1200" i="1" spc="-5" dirty="0">
                <a:effectLst/>
              </a:rPr>
              <a:t> </a:t>
            </a:r>
            <a:r>
              <a:rPr lang="en-US" sz="1200" i="1" dirty="0">
                <a:effectLst/>
              </a:rPr>
              <a:t>or</a:t>
            </a:r>
            <a:r>
              <a:rPr lang="en-US" sz="1200" i="1" spc="-15" dirty="0">
                <a:effectLst/>
              </a:rPr>
              <a:t> </a:t>
            </a:r>
            <a:r>
              <a:rPr lang="en-US" sz="1200" i="1" dirty="0">
                <a:effectLst/>
              </a:rPr>
              <a:t>are</a:t>
            </a:r>
            <a:r>
              <a:rPr lang="en-US" sz="1200" i="1" spc="-15" dirty="0">
                <a:effectLst/>
              </a:rPr>
              <a:t> </a:t>
            </a:r>
            <a:r>
              <a:rPr lang="en-US" sz="1200" i="1" dirty="0">
                <a:effectLst/>
              </a:rPr>
              <a:t>no</a:t>
            </a:r>
            <a:r>
              <a:rPr lang="en-US" sz="1200" i="1" spc="-10" dirty="0">
                <a:effectLst/>
              </a:rPr>
              <a:t> </a:t>
            </a:r>
            <a:r>
              <a:rPr lang="en-US" sz="1200" i="1" dirty="0">
                <a:effectLst/>
              </a:rPr>
              <a:t>longer</a:t>
            </a:r>
            <a:r>
              <a:rPr lang="en-US" sz="1200" i="1" spc="-10" dirty="0">
                <a:effectLst/>
              </a:rPr>
              <a:t> </a:t>
            </a:r>
            <a:r>
              <a:rPr lang="en-US" sz="1200" i="1" dirty="0">
                <a:effectLst/>
              </a:rPr>
              <a:t>on</a:t>
            </a:r>
            <a:r>
              <a:rPr lang="en-US" sz="1200" i="1" spc="-10" dirty="0">
                <a:effectLst/>
              </a:rPr>
              <a:t> </a:t>
            </a:r>
            <a:r>
              <a:rPr lang="en-US" sz="1200" i="1" dirty="0">
                <a:effectLst/>
              </a:rPr>
              <a:t>the</a:t>
            </a:r>
            <a:r>
              <a:rPr lang="en-US" sz="1200" i="1" spc="-10" dirty="0">
                <a:effectLst/>
              </a:rPr>
              <a:t> </a:t>
            </a:r>
            <a:r>
              <a:rPr lang="en-US" sz="1200" i="1" dirty="0">
                <a:effectLst/>
              </a:rPr>
              <a:t>incident</a:t>
            </a:r>
            <a:r>
              <a:rPr lang="en-US" sz="1200" i="1" spc="-15" dirty="0">
                <a:effectLst/>
              </a:rPr>
              <a:t> </a:t>
            </a:r>
            <a:r>
              <a:rPr lang="en-US" sz="1200" i="1" dirty="0">
                <a:effectLst/>
              </a:rPr>
              <a:t>(traveling</a:t>
            </a:r>
            <a:r>
              <a:rPr lang="en-US" sz="1200" i="1" spc="-10" dirty="0">
                <a:effectLst/>
              </a:rPr>
              <a:t> </a:t>
            </a:r>
            <a:r>
              <a:rPr lang="en-US" sz="1200" i="1" dirty="0">
                <a:effectLst/>
              </a:rPr>
              <a:t>home,</a:t>
            </a:r>
            <a:r>
              <a:rPr lang="en-US" sz="1200" i="1" spc="-15" dirty="0">
                <a:effectLst/>
              </a:rPr>
              <a:t> </a:t>
            </a:r>
            <a:r>
              <a:rPr lang="en-US" sz="1200" i="1" dirty="0">
                <a:effectLst/>
              </a:rPr>
              <a:t>etc.),</a:t>
            </a:r>
            <a:r>
              <a:rPr lang="en-US" sz="1200" i="1" spc="-15" dirty="0">
                <a:effectLst/>
              </a:rPr>
              <a:t> </a:t>
            </a:r>
            <a:r>
              <a:rPr lang="en-US" sz="1200" i="1" dirty="0">
                <a:effectLst/>
              </a:rPr>
              <a:t>please</a:t>
            </a:r>
            <a:r>
              <a:rPr lang="en-US" sz="1200" i="1" spc="-15" dirty="0">
                <a:effectLst/>
              </a:rPr>
              <a:t> </a:t>
            </a:r>
            <a:r>
              <a:rPr lang="en-US" sz="1200" i="1" dirty="0">
                <a:effectLst/>
              </a:rPr>
              <a:t>contact Enterprise and they will coordinate a tow or replacement vehicle as necessary.</a:t>
            </a:r>
          </a:p>
          <a:p>
            <a:endParaRPr lang="en-US" dirty="0"/>
          </a:p>
        </p:txBody>
      </p:sp>
      <p:sp>
        <p:nvSpPr>
          <p:cNvPr id="4" name="Slide Number Placeholder 3"/>
          <p:cNvSpPr>
            <a:spLocks noGrp="1"/>
          </p:cNvSpPr>
          <p:nvPr>
            <p:ph type="sldNum" sz="quarter" idx="5"/>
          </p:nvPr>
        </p:nvSpPr>
        <p:spPr/>
        <p:txBody>
          <a:bodyPr/>
          <a:lstStyle/>
          <a:p>
            <a:fld id="{7FF8C76B-9418-4D5B-AEB2-9BBABA250896}" type="slidenum">
              <a:rPr lang="en-US" smtClean="0"/>
              <a:t>13</a:t>
            </a:fld>
            <a:endParaRPr lang="en-US"/>
          </a:p>
        </p:txBody>
      </p:sp>
    </p:spTree>
    <p:extLst>
      <p:ext uri="{BB962C8B-B14F-4D97-AF65-F5344CB8AC3E}">
        <p14:creationId xmlns:p14="http://schemas.microsoft.com/office/powerpoint/2010/main" val="1900312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svg"/><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36F4E-ADCF-E1B9-D125-E12528178F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245637-BEF7-BAD3-6CE3-3F5429C477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A796AB-48F8-3C67-A7CF-8AEAE5EE5144}"/>
              </a:ext>
            </a:extLst>
          </p:cNvPr>
          <p:cNvSpPr>
            <a:spLocks noGrp="1"/>
          </p:cNvSpPr>
          <p:nvPr>
            <p:ph type="dt" sz="half" idx="10"/>
          </p:nvPr>
        </p:nvSpPr>
        <p:spPr/>
        <p:txBody>
          <a:bodyPr/>
          <a:lstStyle/>
          <a:p>
            <a:fld id="{4015F8AD-896F-475D-82F5-AF0777973E65}" type="datetimeFigureOut">
              <a:rPr lang="en-US" smtClean="0"/>
              <a:t>4/21/2026</a:t>
            </a:fld>
            <a:endParaRPr lang="en-US"/>
          </a:p>
        </p:txBody>
      </p:sp>
      <p:sp>
        <p:nvSpPr>
          <p:cNvPr id="5" name="Footer Placeholder 4">
            <a:extLst>
              <a:ext uri="{FF2B5EF4-FFF2-40B4-BE49-F238E27FC236}">
                <a16:creationId xmlns:a16="http://schemas.microsoft.com/office/drawing/2014/main" id="{EB4568C6-0A17-6B6C-4135-92DD5C83DB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808AF4-30AE-4A18-6144-8D1D7A7597B1}"/>
              </a:ext>
            </a:extLst>
          </p:cNvPr>
          <p:cNvSpPr>
            <a:spLocks noGrp="1"/>
          </p:cNvSpPr>
          <p:nvPr>
            <p:ph type="sldNum" sz="quarter" idx="12"/>
          </p:nvPr>
        </p:nvSpPr>
        <p:spPr/>
        <p:txBody>
          <a:bodyPr/>
          <a:lstStyle/>
          <a:p>
            <a:fld id="{7AFBEB2D-7C10-43D9-9C43-7938A93A20F3}" type="slidenum">
              <a:rPr lang="en-US" smtClean="0"/>
              <a:t>‹#›</a:t>
            </a:fld>
            <a:endParaRPr lang="en-US"/>
          </a:p>
        </p:txBody>
      </p:sp>
    </p:spTree>
    <p:extLst>
      <p:ext uri="{BB962C8B-B14F-4D97-AF65-F5344CB8AC3E}">
        <p14:creationId xmlns:p14="http://schemas.microsoft.com/office/powerpoint/2010/main" val="2410163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D8996-42AC-72A1-A83F-1D009BE4B8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CE9209-86AD-C57C-473F-77C65C3163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37C808-D416-F360-1220-E68E37A3CBDB}"/>
              </a:ext>
            </a:extLst>
          </p:cNvPr>
          <p:cNvSpPr>
            <a:spLocks noGrp="1"/>
          </p:cNvSpPr>
          <p:nvPr>
            <p:ph type="dt" sz="half" idx="10"/>
          </p:nvPr>
        </p:nvSpPr>
        <p:spPr/>
        <p:txBody>
          <a:bodyPr/>
          <a:lstStyle/>
          <a:p>
            <a:fld id="{4015F8AD-896F-475D-82F5-AF0777973E65}" type="datetimeFigureOut">
              <a:rPr lang="en-US" smtClean="0"/>
              <a:t>4/21/2026</a:t>
            </a:fld>
            <a:endParaRPr lang="en-US"/>
          </a:p>
        </p:txBody>
      </p:sp>
      <p:sp>
        <p:nvSpPr>
          <p:cNvPr id="5" name="Footer Placeholder 4">
            <a:extLst>
              <a:ext uri="{FF2B5EF4-FFF2-40B4-BE49-F238E27FC236}">
                <a16:creationId xmlns:a16="http://schemas.microsoft.com/office/drawing/2014/main" id="{72880000-D927-E92C-9A19-A1633A1617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8DD72C-18F1-0EA8-307E-4FDF0A332A27}"/>
              </a:ext>
            </a:extLst>
          </p:cNvPr>
          <p:cNvSpPr>
            <a:spLocks noGrp="1"/>
          </p:cNvSpPr>
          <p:nvPr>
            <p:ph type="sldNum" sz="quarter" idx="12"/>
          </p:nvPr>
        </p:nvSpPr>
        <p:spPr/>
        <p:txBody>
          <a:bodyPr/>
          <a:lstStyle/>
          <a:p>
            <a:fld id="{7AFBEB2D-7C10-43D9-9C43-7938A93A20F3}" type="slidenum">
              <a:rPr lang="en-US" smtClean="0"/>
              <a:t>‹#›</a:t>
            </a:fld>
            <a:endParaRPr lang="en-US"/>
          </a:p>
        </p:txBody>
      </p:sp>
    </p:spTree>
    <p:extLst>
      <p:ext uri="{BB962C8B-B14F-4D97-AF65-F5344CB8AC3E}">
        <p14:creationId xmlns:p14="http://schemas.microsoft.com/office/powerpoint/2010/main" val="223809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55BD03-3DFB-B131-3FB1-B59F59A5C7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37A94F-6844-9E96-0969-43A792CF58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F8D376-8137-4154-C682-12A4369FC5CE}"/>
              </a:ext>
            </a:extLst>
          </p:cNvPr>
          <p:cNvSpPr>
            <a:spLocks noGrp="1"/>
          </p:cNvSpPr>
          <p:nvPr>
            <p:ph type="dt" sz="half" idx="10"/>
          </p:nvPr>
        </p:nvSpPr>
        <p:spPr/>
        <p:txBody>
          <a:bodyPr/>
          <a:lstStyle/>
          <a:p>
            <a:fld id="{4015F8AD-896F-475D-82F5-AF0777973E65}" type="datetimeFigureOut">
              <a:rPr lang="en-US" smtClean="0"/>
              <a:t>4/21/2026</a:t>
            </a:fld>
            <a:endParaRPr lang="en-US"/>
          </a:p>
        </p:txBody>
      </p:sp>
      <p:sp>
        <p:nvSpPr>
          <p:cNvPr id="5" name="Footer Placeholder 4">
            <a:extLst>
              <a:ext uri="{FF2B5EF4-FFF2-40B4-BE49-F238E27FC236}">
                <a16:creationId xmlns:a16="http://schemas.microsoft.com/office/drawing/2014/main" id="{94923BD9-BB66-012A-79B2-AF1DAD501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8D9DCC-BF43-E1C4-9BB6-30103EA517E0}"/>
              </a:ext>
            </a:extLst>
          </p:cNvPr>
          <p:cNvSpPr>
            <a:spLocks noGrp="1"/>
          </p:cNvSpPr>
          <p:nvPr>
            <p:ph type="sldNum" sz="quarter" idx="12"/>
          </p:nvPr>
        </p:nvSpPr>
        <p:spPr/>
        <p:txBody>
          <a:bodyPr/>
          <a:lstStyle/>
          <a:p>
            <a:fld id="{7AFBEB2D-7C10-43D9-9C43-7938A93A20F3}" type="slidenum">
              <a:rPr lang="en-US" smtClean="0"/>
              <a:t>‹#›</a:t>
            </a:fld>
            <a:endParaRPr lang="en-US"/>
          </a:p>
        </p:txBody>
      </p:sp>
    </p:spTree>
    <p:extLst>
      <p:ext uri="{BB962C8B-B14F-4D97-AF65-F5344CB8AC3E}">
        <p14:creationId xmlns:p14="http://schemas.microsoft.com/office/powerpoint/2010/main" val="17016202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descr="Angeles National Forest, Los Angeles California">
            <a:extLst>
              <a:ext uri="{FF2B5EF4-FFF2-40B4-BE49-F238E27FC236}">
                <a16:creationId xmlns:a16="http://schemas.microsoft.com/office/drawing/2014/main" id="{2D4CA79A-B21D-384A-AFF9-808F4CA3DD57}"/>
              </a:ext>
              <a:ext uri="{C183D7F6-B498-43B3-948B-1728B52AA6E4}">
                <adec:decorative xmlns:adec="http://schemas.microsoft.com/office/drawing/2017/decorative" val="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097280"/>
            <a:ext cx="12192000" cy="3058160"/>
          </a:xfrm>
          <a:prstGeom prst="rect">
            <a:avLst/>
          </a:prstGeom>
        </p:spPr>
      </p:pic>
      <p:pic>
        <p:nvPicPr>
          <p:cNvPr id="18" name="Graphic 17">
            <a:extLst>
              <a:ext uri="{FF2B5EF4-FFF2-40B4-BE49-F238E27FC236}">
                <a16:creationId xmlns:a16="http://schemas.microsoft.com/office/drawing/2014/main" id="{A26ADB5C-DB52-9F40-842E-FCE1919BB770}"/>
              </a:ext>
            </a:extLst>
          </p:cNvPr>
          <p:cNvPicPr>
            <a:picLocks noChangeAspect="1"/>
          </p:cNvPicPr>
          <p:nvPr userDrawn="1"/>
        </p:nvPicPr>
        <p:blipFill rotWithShape="1">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50000" b="30685"/>
          <a:stretch/>
        </p:blipFill>
        <p:spPr>
          <a:xfrm>
            <a:off x="9591040" y="1547686"/>
            <a:ext cx="2600960" cy="2704275"/>
          </a:xfrm>
          <a:prstGeom prst="rect">
            <a:avLst/>
          </a:prstGeom>
        </p:spPr>
      </p:pic>
      <p:pic>
        <p:nvPicPr>
          <p:cNvPr id="19" name="Graphic 18">
            <a:extLst>
              <a:ext uri="{FF2B5EF4-FFF2-40B4-BE49-F238E27FC236}">
                <a16:creationId xmlns:a16="http://schemas.microsoft.com/office/drawing/2014/main" id="{EFE41F06-CA67-884F-B80E-F47D671B5877}"/>
              </a:ext>
            </a:extLst>
          </p:cNvPr>
          <p:cNvPicPr>
            <a:picLocks noChangeAspect="1"/>
          </p:cNvPicPr>
          <p:nvPr userDrawn="1"/>
        </p:nvPicPr>
        <p:blipFill rotWithShape="1">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 r="35536" b="43426"/>
          <a:stretch/>
        </p:blipFill>
        <p:spPr>
          <a:xfrm>
            <a:off x="8838629" y="2044758"/>
            <a:ext cx="3353372" cy="2207202"/>
          </a:xfrm>
          <a:prstGeom prst="rect">
            <a:avLst/>
          </a:prstGeom>
        </p:spPr>
      </p:pic>
      <p:sp>
        <p:nvSpPr>
          <p:cNvPr id="24" name="Rectangle 23">
            <a:extLst>
              <a:ext uri="{FF2B5EF4-FFF2-40B4-BE49-F238E27FC236}">
                <a16:creationId xmlns:a16="http://schemas.microsoft.com/office/drawing/2014/main" id="{58160A45-9B9A-7642-A05D-BC4D94FCA63B}"/>
              </a:ext>
            </a:extLst>
          </p:cNvPr>
          <p:cNvSpPr/>
          <p:nvPr userDrawn="1"/>
        </p:nvSpPr>
        <p:spPr>
          <a:xfrm>
            <a:off x="0" y="986530"/>
            <a:ext cx="12192000" cy="283470"/>
          </a:xfrm>
          <a:prstGeom prst="rect">
            <a:avLst/>
          </a:prstGeom>
          <a:solidFill>
            <a:srgbClr val="2F3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6" name="Title 25">
            <a:extLst>
              <a:ext uri="{FF2B5EF4-FFF2-40B4-BE49-F238E27FC236}">
                <a16:creationId xmlns:a16="http://schemas.microsoft.com/office/drawing/2014/main" id="{32B7C065-AF7D-E14D-A712-5AF24449D508}"/>
              </a:ext>
            </a:extLst>
          </p:cNvPr>
          <p:cNvSpPr>
            <a:spLocks noGrp="1"/>
          </p:cNvSpPr>
          <p:nvPr>
            <p:ph type="title"/>
          </p:nvPr>
        </p:nvSpPr>
        <p:spPr>
          <a:xfrm>
            <a:off x="838200" y="4484783"/>
            <a:ext cx="10515600" cy="1106046"/>
          </a:xfrm>
          <a:prstGeom prst="rect">
            <a:avLst/>
          </a:prstGeom>
        </p:spPr>
        <p:txBody>
          <a:bodyPr>
            <a:normAutofit/>
          </a:bodyPr>
          <a:lstStyle>
            <a:lvl1pPr>
              <a:defRPr sz="3600" b="1" i="0">
                <a:solidFill>
                  <a:srgbClr val="2F3449"/>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27" name="Rectangle 26">
            <a:extLst>
              <a:ext uri="{FF2B5EF4-FFF2-40B4-BE49-F238E27FC236}">
                <a16:creationId xmlns:a16="http://schemas.microsoft.com/office/drawing/2014/main" id="{BB9ACF4F-F910-9E40-B1E9-F813AF0148FB}"/>
              </a:ext>
            </a:extLst>
          </p:cNvPr>
          <p:cNvSpPr/>
          <p:nvPr userDrawn="1"/>
        </p:nvSpPr>
        <p:spPr>
          <a:xfrm>
            <a:off x="0" y="0"/>
            <a:ext cx="12192000" cy="1067786"/>
          </a:xfrm>
          <a:prstGeom prst="rect">
            <a:avLst/>
          </a:prstGeom>
          <a:solidFill>
            <a:srgbClr val="4D78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2F3449"/>
              </a:solidFill>
            </a:endParaRPr>
          </a:p>
        </p:txBody>
      </p:sp>
      <p:sp>
        <p:nvSpPr>
          <p:cNvPr id="30" name="Text Placeholder 29">
            <a:extLst>
              <a:ext uri="{FF2B5EF4-FFF2-40B4-BE49-F238E27FC236}">
                <a16:creationId xmlns:a16="http://schemas.microsoft.com/office/drawing/2014/main" id="{5E80A8B7-5522-0743-AC27-CCBB9BAD048D}"/>
              </a:ext>
            </a:extLst>
          </p:cNvPr>
          <p:cNvSpPr>
            <a:spLocks noGrp="1"/>
          </p:cNvSpPr>
          <p:nvPr>
            <p:ph type="body" sz="quarter" idx="10" hasCustomPrompt="1"/>
          </p:nvPr>
        </p:nvSpPr>
        <p:spPr>
          <a:xfrm>
            <a:off x="838200" y="5590829"/>
            <a:ext cx="8000429" cy="561282"/>
          </a:xfrm>
        </p:spPr>
        <p:txBody>
          <a:bodyPr>
            <a:normAutofit/>
          </a:bodyPr>
          <a:lstStyle>
            <a:lvl1pPr marL="0" indent="0">
              <a:buNone/>
              <a:defRPr sz="2400">
                <a:solidFill>
                  <a:srgbClr val="2F3449"/>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Subtitle here</a:t>
            </a:r>
          </a:p>
        </p:txBody>
      </p:sp>
      <p:sp>
        <p:nvSpPr>
          <p:cNvPr id="31" name="Date Placeholder 3">
            <a:extLst>
              <a:ext uri="{FF2B5EF4-FFF2-40B4-BE49-F238E27FC236}">
                <a16:creationId xmlns:a16="http://schemas.microsoft.com/office/drawing/2014/main" id="{0669F273-F69A-AC4F-971A-F8A3BD27EBD0}"/>
              </a:ext>
            </a:extLst>
          </p:cNvPr>
          <p:cNvSpPr>
            <a:spLocks noGrp="1"/>
          </p:cNvSpPr>
          <p:nvPr>
            <p:ph type="dt" sz="half" idx="11"/>
          </p:nvPr>
        </p:nvSpPr>
        <p:spPr>
          <a:xfrm>
            <a:off x="838200" y="6166948"/>
            <a:ext cx="3279987" cy="365125"/>
          </a:xfrm>
          <a:prstGeom prst="rect">
            <a:avLst/>
          </a:prstGeom>
        </p:spPr>
        <p:txBody>
          <a:bodyPr/>
          <a:lstStyle>
            <a:lvl1pPr algn="l">
              <a:defRPr sz="1400" b="1" i="0">
                <a:solidFill>
                  <a:srgbClr val="2F3449"/>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cxnSp>
        <p:nvCxnSpPr>
          <p:cNvPr id="33" name="Straight Connector 32">
            <a:extLst>
              <a:ext uri="{FF2B5EF4-FFF2-40B4-BE49-F238E27FC236}">
                <a16:creationId xmlns:a16="http://schemas.microsoft.com/office/drawing/2014/main" id="{8F8AE0F2-EABC-714F-9FB3-FFA8E15832E1}"/>
              </a:ext>
            </a:extLst>
          </p:cNvPr>
          <p:cNvCxnSpPr>
            <a:cxnSpLocks/>
          </p:cNvCxnSpPr>
          <p:nvPr userDrawn="1"/>
        </p:nvCxnSpPr>
        <p:spPr>
          <a:xfrm>
            <a:off x="838201" y="5590829"/>
            <a:ext cx="8000428" cy="0"/>
          </a:xfrm>
          <a:prstGeom prst="line">
            <a:avLst/>
          </a:prstGeom>
          <a:ln>
            <a:solidFill>
              <a:srgbClr val="2F3449"/>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2AF666CA-490C-B842-9FEE-9B1A2CC6B457}"/>
              </a:ext>
            </a:extLst>
          </p:cNvPr>
          <p:cNvSpPr/>
          <p:nvPr userDrawn="1"/>
        </p:nvSpPr>
        <p:spPr>
          <a:xfrm flipV="1">
            <a:off x="0" y="6858000"/>
            <a:ext cx="12192000" cy="45719"/>
          </a:xfrm>
          <a:prstGeom prst="rect">
            <a:avLst/>
          </a:prstGeom>
          <a:solidFill>
            <a:srgbClr val="8E1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3" name="Graphic 2">
            <a:extLst>
              <a:ext uri="{FF2B5EF4-FFF2-40B4-BE49-F238E27FC236}">
                <a16:creationId xmlns:a16="http://schemas.microsoft.com/office/drawing/2014/main" id="{8175384C-F34F-8540-B82C-D9D047278A9B}"/>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26346" y="102756"/>
            <a:ext cx="4890347" cy="875261"/>
          </a:xfrm>
          <a:prstGeom prst="rect">
            <a:avLst/>
          </a:prstGeom>
        </p:spPr>
      </p:pic>
      <p:pic>
        <p:nvPicPr>
          <p:cNvPr id="13" name="Graphic 12">
            <a:extLst>
              <a:ext uri="{FF2B5EF4-FFF2-40B4-BE49-F238E27FC236}">
                <a16:creationId xmlns:a16="http://schemas.microsoft.com/office/drawing/2014/main" id="{BF735F61-2659-B24F-96B7-FD6D7066AC2F}"/>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654971" y="6498772"/>
            <a:ext cx="522515" cy="391886"/>
          </a:xfrm>
          <a:prstGeom prst="rect">
            <a:avLst/>
          </a:prstGeom>
        </p:spPr>
      </p:pic>
    </p:spTree>
    <p:extLst>
      <p:ext uri="{BB962C8B-B14F-4D97-AF65-F5344CB8AC3E}">
        <p14:creationId xmlns:p14="http://schemas.microsoft.com/office/powerpoint/2010/main" val="4239077295"/>
      </p:ext>
    </p:extLst>
  </p:cSld>
  <p:clrMapOvr>
    <a:masterClrMapping/>
  </p:clrMapOvr>
  <p:extLst>
    <p:ext uri="{DCECCB84-F9BA-43D5-87BE-67443E8EF086}">
      <p15:sldGuideLst xmlns:p15="http://schemas.microsoft.com/office/powerpoint/2012/main">
        <p15:guide id="1" orient="horz" pos="2616">
          <p15:clr>
            <a:srgbClr val="FBAE40"/>
          </p15:clr>
        </p15:guide>
        <p15:guide id="2" pos="2880">
          <p15:clr>
            <a:srgbClr val="FBAE40"/>
          </p15:clr>
        </p15:guide>
        <p15:guide id="3" orient="horz" pos="79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CD36DF7-F79D-3544-B905-F7124A7F990F}"/>
              </a:ext>
            </a:extLst>
          </p:cNvPr>
          <p:cNvPicPr>
            <a:picLocks noChangeAspect="1"/>
          </p:cNvPicPr>
          <p:nvPr/>
        </p:nvPicPr>
        <p:blipFill rotWithShape="1">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l="-1" r="44539" b="43426"/>
          <a:stretch/>
        </p:blipFill>
        <p:spPr>
          <a:xfrm>
            <a:off x="10768058" y="5717898"/>
            <a:ext cx="1437489" cy="1099740"/>
          </a:xfrm>
          <a:prstGeom prst="rect">
            <a:avLst/>
          </a:prstGeom>
        </p:spPr>
      </p:pic>
      <p:pic>
        <p:nvPicPr>
          <p:cNvPr id="9" name="Graphic 8">
            <a:extLst>
              <a:ext uri="{FF2B5EF4-FFF2-40B4-BE49-F238E27FC236}">
                <a16:creationId xmlns:a16="http://schemas.microsoft.com/office/drawing/2014/main" id="{38C351E8-F66F-C84A-A845-5838ED6CA8E7}"/>
              </a:ext>
            </a:extLst>
          </p:cNvPr>
          <p:cNvPicPr>
            <a:picLocks noChangeAspect="1"/>
          </p:cNvPicPr>
          <p:nvPr/>
        </p:nvPicPr>
        <p:blipFill rotWithShape="1">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l="-1" r="35083" b="43426"/>
          <a:stretch/>
        </p:blipFill>
        <p:spPr>
          <a:xfrm>
            <a:off x="10676661" y="5938162"/>
            <a:ext cx="1345576" cy="879476"/>
          </a:xfrm>
          <a:prstGeom prst="rect">
            <a:avLst/>
          </a:prstGeom>
        </p:spPr>
      </p:pic>
      <p:sp>
        <p:nvSpPr>
          <p:cNvPr id="10" name="Rectangle 9">
            <a:extLst>
              <a:ext uri="{FF2B5EF4-FFF2-40B4-BE49-F238E27FC236}">
                <a16:creationId xmlns:a16="http://schemas.microsoft.com/office/drawing/2014/main" id="{BCEB6800-F6D4-E545-9985-641B069EEC8B}"/>
              </a:ext>
            </a:extLst>
          </p:cNvPr>
          <p:cNvSpPr/>
          <p:nvPr/>
        </p:nvSpPr>
        <p:spPr>
          <a:xfrm>
            <a:off x="0" y="6782765"/>
            <a:ext cx="12192000" cy="86810"/>
          </a:xfrm>
          <a:prstGeom prst="rect">
            <a:avLst/>
          </a:prstGeom>
          <a:solidFill>
            <a:srgbClr val="4D78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Slide Number Placeholder 15">
            <a:extLst>
              <a:ext uri="{FF2B5EF4-FFF2-40B4-BE49-F238E27FC236}">
                <a16:creationId xmlns:a16="http://schemas.microsoft.com/office/drawing/2014/main" id="{BFE75857-DCA0-4D4C-8B7C-9D5278AB5BEF}"/>
              </a:ext>
            </a:extLst>
          </p:cNvPr>
          <p:cNvSpPr>
            <a:spLocks noGrp="1"/>
          </p:cNvSpPr>
          <p:nvPr>
            <p:ph type="sldNum" sz="quarter" idx="12"/>
          </p:nvPr>
        </p:nvSpPr>
        <p:spPr>
          <a:xfrm>
            <a:off x="11411200" y="6473971"/>
            <a:ext cx="740160" cy="365125"/>
          </a:xfrm>
          <a:prstGeom prst="rect">
            <a:avLst/>
          </a:prstGeom>
        </p:spPr>
        <p:txBody>
          <a:bodyPr anchor="ctr"/>
          <a:lstStyle>
            <a:lvl1pPr algn="r">
              <a:defRPr sz="12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7AFBEB2D-7C10-43D9-9C43-7938A93A20F3}" type="slidenum">
              <a:rPr lang="en-US" smtClean="0"/>
              <a:t>‹#›</a:t>
            </a:fld>
            <a:endParaRPr lang="en-US"/>
          </a:p>
        </p:txBody>
      </p:sp>
      <p:sp>
        <p:nvSpPr>
          <p:cNvPr id="17" name="Title 38">
            <a:extLst>
              <a:ext uri="{FF2B5EF4-FFF2-40B4-BE49-F238E27FC236}">
                <a16:creationId xmlns:a16="http://schemas.microsoft.com/office/drawing/2014/main" id="{DEEAB740-9A77-DC42-9888-BB6A9D78A372}"/>
              </a:ext>
            </a:extLst>
          </p:cNvPr>
          <p:cNvSpPr>
            <a:spLocks noGrp="1"/>
          </p:cNvSpPr>
          <p:nvPr>
            <p:ph type="title" hasCustomPrompt="1"/>
          </p:nvPr>
        </p:nvSpPr>
        <p:spPr>
          <a:xfrm>
            <a:off x="447555" y="0"/>
            <a:ext cx="9691868" cy="716268"/>
          </a:xfrm>
        </p:spPr>
        <p:txBody>
          <a:bodyPr anchor="b"/>
          <a:lstStyle>
            <a:lvl1pPr algn="l">
              <a:defRPr/>
            </a:lvl1pPr>
          </a:lstStyle>
          <a:p>
            <a:r>
              <a:rPr lang="en-US" dirty="0"/>
              <a:t>Click to Edit Title</a:t>
            </a:r>
          </a:p>
        </p:txBody>
      </p:sp>
      <p:sp>
        <p:nvSpPr>
          <p:cNvPr id="23" name="Text Placeholder 22">
            <a:extLst>
              <a:ext uri="{FF2B5EF4-FFF2-40B4-BE49-F238E27FC236}">
                <a16:creationId xmlns:a16="http://schemas.microsoft.com/office/drawing/2014/main" id="{629B5D59-8C62-2F40-B646-BAA7228B766D}"/>
              </a:ext>
            </a:extLst>
          </p:cNvPr>
          <p:cNvSpPr>
            <a:spLocks noGrp="1"/>
          </p:cNvSpPr>
          <p:nvPr>
            <p:ph type="body" sz="quarter" idx="15"/>
          </p:nvPr>
        </p:nvSpPr>
        <p:spPr>
          <a:xfrm>
            <a:off x="446618" y="1066801"/>
            <a:ext cx="9661940" cy="4859741"/>
          </a:xfrm>
        </p:spPr>
        <p:txBody>
          <a:bodyPr/>
          <a:lstStyle>
            <a:lvl1pPr marL="228600" indent="-228600">
              <a:lnSpc>
                <a:spcPct val="100000"/>
              </a:lnSpc>
              <a:buClr>
                <a:srgbClr val="4D788B"/>
              </a:buClr>
              <a:buFont typeface="Wingdings" pitchFamily="2" charset="2"/>
              <a:buChar char="§"/>
              <a:defRPr/>
            </a:lvl1pPr>
            <a:lvl2pPr marL="685800" indent="-228600">
              <a:lnSpc>
                <a:spcPct val="100000"/>
              </a:lnSpc>
              <a:buClr>
                <a:schemeClr val="tx1"/>
              </a:buClr>
              <a:buFont typeface="Wingdings" pitchFamily="2" charset="2"/>
              <a:buChar char="§"/>
              <a:defRPr/>
            </a:lvl2pPr>
            <a:lvl3pPr marL="1143000" indent="-228600">
              <a:lnSpc>
                <a:spcPct val="100000"/>
              </a:lnSpc>
              <a:buClr>
                <a:schemeClr val="tx1"/>
              </a:buClr>
              <a:buFont typeface="Wingdings" pitchFamily="2" charset="2"/>
              <a:buChar char="§"/>
              <a:defRPr/>
            </a:lvl3pPr>
            <a:lvl4pPr marL="1600200" indent="-228600">
              <a:lnSpc>
                <a:spcPct val="100000"/>
              </a:lnSpc>
              <a:buClr>
                <a:schemeClr val="tx1"/>
              </a:buClr>
              <a:buFont typeface="Wingdings" pitchFamily="2" charset="2"/>
              <a:buChar char="§"/>
              <a:defRPr/>
            </a:lvl4pPr>
            <a:lvl5pPr marL="2057400" indent="-228600">
              <a:lnSpc>
                <a:spcPct val="100000"/>
              </a:lnSpc>
              <a:buClr>
                <a:schemeClr val="tx1"/>
              </a:buClr>
              <a:buFont typeface="Wingdings"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3" name="Straight Connector 2">
            <a:extLst>
              <a:ext uri="{FF2B5EF4-FFF2-40B4-BE49-F238E27FC236}">
                <a16:creationId xmlns:a16="http://schemas.microsoft.com/office/drawing/2014/main" id="{03AC8267-341C-5C41-B99E-C4A544238444}"/>
              </a:ext>
            </a:extLst>
          </p:cNvPr>
          <p:cNvCxnSpPr>
            <a:cxnSpLocks/>
          </p:cNvCxnSpPr>
          <p:nvPr/>
        </p:nvCxnSpPr>
        <p:spPr>
          <a:xfrm>
            <a:off x="555413" y="741680"/>
            <a:ext cx="11636587" cy="0"/>
          </a:xfrm>
          <a:prstGeom prst="line">
            <a:avLst/>
          </a:prstGeom>
          <a:ln w="28575">
            <a:solidFill>
              <a:srgbClr val="4B788B"/>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251DDB5A-586F-8F4E-8CFF-7F12DD4EC38E}"/>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128355" y="6400800"/>
            <a:ext cx="1367684" cy="372110"/>
          </a:xfrm>
          <a:prstGeom prst="rect">
            <a:avLst/>
          </a:prstGeom>
        </p:spPr>
      </p:pic>
      <p:pic>
        <p:nvPicPr>
          <p:cNvPr id="11" name="Graphic 10">
            <a:extLst>
              <a:ext uri="{FF2B5EF4-FFF2-40B4-BE49-F238E27FC236}">
                <a16:creationId xmlns:a16="http://schemas.microsoft.com/office/drawing/2014/main" id="{86645990-B215-9A41-99E2-7EDF251CB437}"/>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4936" y="6407320"/>
            <a:ext cx="480477" cy="360358"/>
          </a:xfrm>
          <a:prstGeom prst="rect">
            <a:avLst/>
          </a:prstGeom>
        </p:spPr>
      </p:pic>
    </p:spTree>
    <p:extLst>
      <p:ext uri="{BB962C8B-B14F-4D97-AF65-F5344CB8AC3E}">
        <p14:creationId xmlns:p14="http://schemas.microsoft.com/office/powerpoint/2010/main" val="151545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CD36DF7-F79D-3544-B905-F7124A7F990F}"/>
              </a:ext>
            </a:extLst>
          </p:cNvPr>
          <p:cNvPicPr>
            <a:picLocks noChangeAspect="1"/>
          </p:cNvPicPr>
          <p:nvPr/>
        </p:nvPicPr>
        <p:blipFill rotWithShape="1">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l="-1" r="44539" b="43426"/>
          <a:stretch/>
        </p:blipFill>
        <p:spPr>
          <a:xfrm>
            <a:off x="10768058" y="5717898"/>
            <a:ext cx="1437489" cy="1099740"/>
          </a:xfrm>
          <a:prstGeom prst="rect">
            <a:avLst/>
          </a:prstGeom>
        </p:spPr>
      </p:pic>
      <p:pic>
        <p:nvPicPr>
          <p:cNvPr id="9" name="Graphic 8">
            <a:extLst>
              <a:ext uri="{FF2B5EF4-FFF2-40B4-BE49-F238E27FC236}">
                <a16:creationId xmlns:a16="http://schemas.microsoft.com/office/drawing/2014/main" id="{38C351E8-F66F-C84A-A845-5838ED6CA8E7}"/>
              </a:ext>
            </a:extLst>
          </p:cNvPr>
          <p:cNvPicPr>
            <a:picLocks noChangeAspect="1"/>
          </p:cNvPicPr>
          <p:nvPr/>
        </p:nvPicPr>
        <p:blipFill rotWithShape="1">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l="-1" r="35083" b="43426"/>
          <a:stretch/>
        </p:blipFill>
        <p:spPr>
          <a:xfrm>
            <a:off x="10676661" y="5938162"/>
            <a:ext cx="1345576" cy="879476"/>
          </a:xfrm>
          <a:prstGeom prst="rect">
            <a:avLst/>
          </a:prstGeom>
        </p:spPr>
      </p:pic>
      <p:sp>
        <p:nvSpPr>
          <p:cNvPr id="10" name="Rectangle 9">
            <a:extLst>
              <a:ext uri="{FF2B5EF4-FFF2-40B4-BE49-F238E27FC236}">
                <a16:creationId xmlns:a16="http://schemas.microsoft.com/office/drawing/2014/main" id="{BCEB6800-F6D4-E545-9985-641B069EEC8B}"/>
              </a:ext>
            </a:extLst>
          </p:cNvPr>
          <p:cNvSpPr/>
          <p:nvPr/>
        </p:nvSpPr>
        <p:spPr>
          <a:xfrm>
            <a:off x="0" y="6782765"/>
            <a:ext cx="12192000" cy="86810"/>
          </a:xfrm>
          <a:prstGeom prst="rect">
            <a:avLst/>
          </a:prstGeom>
          <a:solidFill>
            <a:srgbClr val="4D78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Slide Number Placeholder 15">
            <a:extLst>
              <a:ext uri="{FF2B5EF4-FFF2-40B4-BE49-F238E27FC236}">
                <a16:creationId xmlns:a16="http://schemas.microsoft.com/office/drawing/2014/main" id="{BFE75857-DCA0-4D4C-8B7C-9D5278AB5BEF}"/>
              </a:ext>
            </a:extLst>
          </p:cNvPr>
          <p:cNvSpPr>
            <a:spLocks noGrp="1"/>
          </p:cNvSpPr>
          <p:nvPr>
            <p:ph type="sldNum" sz="quarter" idx="12"/>
          </p:nvPr>
        </p:nvSpPr>
        <p:spPr>
          <a:xfrm>
            <a:off x="11411200" y="6473971"/>
            <a:ext cx="740160" cy="365125"/>
          </a:xfrm>
          <a:prstGeom prst="rect">
            <a:avLst/>
          </a:prstGeom>
        </p:spPr>
        <p:txBody>
          <a:bodyPr anchor="ctr"/>
          <a:lstStyle>
            <a:lvl1pPr algn="r">
              <a:defRPr sz="12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7AFBEB2D-7C10-43D9-9C43-7938A93A20F3}" type="slidenum">
              <a:rPr lang="en-US" smtClean="0"/>
              <a:t>‹#›</a:t>
            </a:fld>
            <a:endParaRPr lang="en-US"/>
          </a:p>
        </p:txBody>
      </p:sp>
      <p:sp>
        <p:nvSpPr>
          <p:cNvPr id="17" name="Title 38">
            <a:extLst>
              <a:ext uri="{FF2B5EF4-FFF2-40B4-BE49-F238E27FC236}">
                <a16:creationId xmlns:a16="http://schemas.microsoft.com/office/drawing/2014/main" id="{DEEAB740-9A77-DC42-9888-BB6A9D78A372}"/>
              </a:ext>
            </a:extLst>
          </p:cNvPr>
          <p:cNvSpPr>
            <a:spLocks noGrp="1"/>
          </p:cNvSpPr>
          <p:nvPr>
            <p:ph type="title" hasCustomPrompt="1"/>
          </p:nvPr>
        </p:nvSpPr>
        <p:spPr>
          <a:xfrm>
            <a:off x="447555" y="0"/>
            <a:ext cx="9691868" cy="716268"/>
          </a:xfrm>
        </p:spPr>
        <p:txBody>
          <a:bodyPr anchor="b"/>
          <a:lstStyle>
            <a:lvl1pPr algn="l">
              <a:defRPr/>
            </a:lvl1pPr>
          </a:lstStyle>
          <a:p>
            <a:r>
              <a:rPr lang="en-US" dirty="0"/>
              <a:t>Click to Edit Title</a:t>
            </a:r>
          </a:p>
        </p:txBody>
      </p:sp>
      <p:sp>
        <p:nvSpPr>
          <p:cNvPr id="18" name="Text Placeholder 78">
            <a:extLst>
              <a:ext uri="{FF2B5EF4-FFF2-40B4-BE49-F238E27FC236}">
                <a16:creationId xmlns:a16="http://schemas.microsoft.com/office/drawing/2014/main" id="{8A4C1CB4-61C9-6D43-BB55-F5EE75E60627}"/>
              </a:ext>
            </a:extLst>
          </p:cNvPr>
          <p:cNvSpPr>
            <a:spLocks noGrp="1"/>
          </p:cNvSpPr>
          <p:nvPr>
            <p:ph type="body" sz="quarter" idx="14" hasCustomPrompt="1"/>
          </p:nvPr>
        </p:nvSpPr>
        <p:spPr>
          <a:xfrm>
            <a:off x="447555" y="775284"/>
            <a:ext cx="9691868" cy="520700"/>
          </a:xfrm>
        </p:spPr>
        <p:txBody>
          <a:bodyPr>
            <a:normAutofit/>
          </a:bodyPr>
          <a:lstStyle>
            <a:lvl1pPr marL="0" indent="0">
              <a:buNone/>
              <a:defRPr sz="2000">
                <a:solidFill>
                  <a:srgbClr val="4D788B"/>
                </a:solidFill>
              </a:defRPr>
            </a:lvl1pPr>
          </a:lstStyle>
          <a:p>
            <a:pPr lvl="0"/>
            <a:r>
              <a:rPr lang="en-US" dirty="0"/>
              <a:t>Click to Edit Subtitle</a:t>
            </a:r>
          </a:p>
        </p:txBody>
      </p:sp>
      <p:sp>
        <p:nvSpPr>
          <p:cNvPr id="23" name="Text Placeholder 22">
            <a:extLst>
              <a:ext uri="{FF2B5EF4-FFF2-40B4-BE49-F238E27FC236}">
                <a16:creationId xmlns:a16="http://schemas.microsoft.com/office/drawing/2014/main" id="{629B5D59-8C62-2F40-B646-BAA7228B766D}"/>
              </a:ext>
            </a:extLst>
          </p:cNvPr>
          <p:cNvSpPr>
            <a:spLocks noGrp="1"/>
          </p:cNvSpPr>
          <p:nvPr>
            <p:ph type="body" sz="quarter" idx="15"/>
          </p:nvPr>
        </p:nvSpPr>
        <p:spPr>
          <a:xfrm>
            <a:off x="446618" y="1632031"/>
            <a:ext cx="9661940" cy="4294510"/>
          </a:xfrm>
        </p:spPr>
        <p:txBody>
          <a:bodyPr/>
          <a:lstStyle>
            <a:lvl1pPr marL="228600" indent="-228600">
              <a:lnSpc>
                <a:spcPct val="100000"/>
              </a:lnSpc>
              <a:buClr>
                <a:srgbClr val="4D788B"/>
              </a:buClr>
              <a:buFont typeface="Wingdings" pitchFamily="2" charset="2"/>
              <a:buChar char="§"/>
              <a:defRPr/>
            </a:lvl1pPr>
            <a:lvl2pPr marL="685800" indent="-228600">
              <a:lnSpc>
                <a:spcPct val="100000"/>
              </a:lnSpc>
              <a:buClr>
                <a:schemeClr val="tx1"/>
              </a:buClr>
              <a:buFont typeface="Wingdings" pitchFamily="2" charset="2"/>
              <a:buChar char="§"/>
              <a:defRPr/>
            </a:lvl2pPr>
            <a:lvl3pPr marL="1143000" indent="-228600">
              <a:lnSpc>
                <a:spcPct val="100000"/>
              </a:lnSpc>
              <a:buClr>
                <a:schemeClr val="tx1"/>
              </a:buClr>
              <a:buFont typeface="Wingdings" pitchFamily="2" charset="2"/>
              <a:buChar char="§"/>
              <a:defRPr/>
            </a:lvl3pPr>
            <a:lvl4pPr marL="1600200" indent="-228600">
              <a:lnSpc>
                <a:spcPct val="100000"/>
              </a:lnSpc>
              <a:buClr>
                <a:schemeClr val="tx1"/>
              </a:buClr>
              <a:buFont typeface="Wingdings" pitchFamily="2" charset="2"/>
              <a:buChar char="§"/>
              <a:defRPr/>
            </a:lvl4pPr>
            <a:lvl5pPr marL="2057400" indent="-228600">
              <a:lnSpc>
                <a:spcPct val="100000"/>
              </a:lnSpc>
              <a:buClr>
                <a:schemeClr val="tx1"/>
              </a:buClr>
              <a:buFont typeface="Wingdings"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Graphic 2">
            <a:extLst>
              <a:ext uri="{FF2B5EF4-FFF2-40B4-BE49-F238E27FC236}">
                <a16:creationId xmlns:a16="http://schemas.microsoft.com/office/drawing/2014/main" id="{DEB0F2EC-A031-FE42-85F0-672BA9A3BCD3}"/>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128355" y="6400800"/>
            <a:ext cx="1367684" cy="372110"/>
          </a:xfrm>
          <a:prstGeom prst="rect">
            <a:avLst/>
          </a:prstGeom>
        </p:spPr>
      </p:pic>
      <p:pic>
        <p:nvPicPr>
          <p:cNvPr id="11" name="Graphic 10">
            <a:extLst>
              <a:ext uri="{FF2B5EF4-FFF2-40B4-BE49-F238E27FC236}">
                <a16:creationId xmlns:a16="http://schemas.microsoft.com/office/drawing/2014/main" id="{7CF4B88E-2A1B-8245-A74C-FC2AC0A7D8C1}"/>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4936" y="6407320"/>
            <a:ext cx="480477" cy="360358"/>
          </a:xfrm>
          <a:prstGeom prst="rect">
            <a:avLst/>
          </a:prstGeom>
        </p:spPr>
      </p:pic>
    </p:spTree>
    <p:extLst>
      <p:ext uri="{BB962C8B-B14F-4D97-AF65-F5344CB8AC3E}">
        <p14:creationId xmlns:p14="http://schemas.microsoft.com/office/powerpoint/2010/main" val="1235210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66BE0-2DF3-0A17-F6E0-1495FB25EA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6DE5CA-77EB-6F77-97EA-841516EC26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875EC4-FD28-7B54-8BBF-7E0279103853}"/>
              </a:ext>
            </a:extLst>
          </p:cNvPr>
          <p:cNvSpPr>
            <a:spLocks noGrp="1"/>
          </p:cNvSpPr>
          <p:nvPr>
            <p:ph type="dt" sz="half" idx="10"/>
          </p:nvPr>
        </p:nvSpPr>
        <p:spPr/>
        <p:txBody>
          <a:bodyPr/>
          <a:lstStyle/>
          <a:p>
            <a:fld id="{4015F8AD-896F-475D-82F5-AF0777973E65}" type="datetimeFigureOut">
              <a:rPr lang="en-US" smtClean="0"/>
              <a:t>4/21/2026</a:t>
            </a:fld>
            <a:endParaRPr lang="en-US"/>
          </a:p>
        </p:txBody>
      </p:sp>
      <p:sp>
        <p:nvSpPr>
          <p:cNvPr id="5" name="Footer Placeholder 4">
            <a:extLst>
              <a:ext uri="{FF2B5EF4-FFF2-40B4-BE49-F238E27FC236}">
                <a16:creationId xmlns:a16="http://schemas.microsoft.com/office/drawing/2014/main" id="{3572219E-936D-3DA6-8F70-1CEE0A52E1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0BF60D-B86B-5FC4-6B09-484F57C2747A}"/>
              </a:ext>
            </a:extLst>
          </p:cNvPr>
          <p:cNvSpPr>
            <a:spLocks noGrp="1"/>
          </p:cNvSpPr>
          <p:nvPr>
            <p:ph type="sldNum" sz="quarter" idx="12"/>
          </p:nvPr>
        </p:nvSpPr>
        <p:spPr/>
        <p:txBody>
          <a:bodyPr/>
          <a:lstStyle/>
          <a:p>
            <a:fld id="{7AFBEB2D-7C10-43D9-9C43-7938A93A20F3}" type="slidenum">
              <a:rPr lang="en-US" smtClean="0"/>
              <a:t>‹#›</a:t>
            </a:fld>
            <a:endParaRPr lang="en-US"/>
          </a:p>
        </p:txBody>
      </p:sp>
    </p:spTree>
    <p:extLst>
      <p:ext uri="{BB962C8B-B14F-4D97-AF65-F5344CB8AC3E}">
        <p14:creationId xmlns:p14="http://schemas.microsoft.com/office/powerpoint/2010/main" val="3952670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0786E-1385-BF6D-8799-B9BF075FC7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844A81-6DD6-D36B-7DC7-091D1D786A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219F1C-5167-11D8-31D5-608957D5100A}"/>
              </a:ext>
            </a:extLst>
          </p:cNvPr>
          <p:cNvSpPr>
            <a:spLocks noGrp="1"/>
          </p:cNvSpPr>
          <p:nvPr>
            <p:ph type="dt" sz="half" idx="10"/>
          </p:nvPr>
        </p:nvSpPr>
        <p:spPr/>
        <p:txBody>
          <a:bodyPr/>
          <a:lstStyle/>
          <a:p>
            <a:fld id="{4015F8AD-896F-475D-82F5-AF0777973E65}" type="datetimeFigureOut">
              <a:rPr lang="en-US" smtClean="0"/>
              <a:t>4/21/2026</a:t>
            </a:fld>
            <a:endParaRPr lang="en-US"/>
          </a:p>
        </p:txBody>
      </p:sp>
      <p:sp>
        <p:nvSpPr>
          <p:cNvPr id="5" name="Footer Placeholder 4">
            <a:extLst>
              <a:ext uri="{FF2B5EF4-FFF2-40B4-BE49-F238E27FC236}">
                <a16:creationId xmlns:a16="http://schemas.microsoft.com/office/drawing/2014/main" id="{861EADF6-C5B1-DD28-3B92-C875D2BD26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6D017-E373-1DC6-5F2E-3E1E17115DFD}"/>
              </a:ext>
            </a:extLst>
          </p:cNvPr>
          <p:cNvSpPr>
            <a:spLocks noGrp="1"/>
          </p:cNvSpPr>
          <p:nvPr>
            <p:ph type="sldNum" sz="quarter" idx="12"/>
          </p:nvPr>
        </p:nvSpPr>
        <p:spPr/>
        <p:txBody>
          <a:bodyPr/>
          <a:lstStyle/>
          <a:p>
            <a:fld id="{7AFBEB2D-7C10-43D9-9C43-7938A93A20F3}" type="slidenum">
              <a:rPr lang="en-US" smtClean="0"/>
              <a:t>‹#›</a:t>
            </a:fld>
            <a:endParaRPr lang="en-US"/>
          </a:p>
        </p:txBody>
      </p:sp>
    </p:spTree>
    <p:extLst>
      <p:ext uri="{BB962C8B-B14F-4D97-AF65-F5344CB8AC3E}">
        <p14:creationId xmlns:p14="http://schemas.microsoft.com/office/powerpoint/2010/main" val="3063731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7A988-3B06-3876-ED87-5126EF2625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2F54E3-BF85-7D49-9588-0016F44BFE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2BBC9D-4A01-BB39-4445-9199C6A9B2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0D55E9-70F1-2C34-1E07-A2184E8A9922}"/>
              </a:ext>
            </a:extLst>
          </p:cNvPr>
          <p:cNvSpPr>
            <a:spLocks noGrp="1"/>
          </p:cNvSpPr>
          <p:nvPr>
            <p:ph type="dt" sz="half" idx="10"/>
          </p:nvPr>
        </p:nvSpPr>
        <p:spPr/>
        <p:txBody>
          <a:bodyPr/>
          <a:lstStyle/>
          <a:p>
            <a:fld id="{4015F8AD-896F-475D-82F5-AF0777973E65}" type="datetimeFigureOut">
              <a:rPr lang="en-US" smtClean="0"/>
              <a:t>4/21/2026</a:t>
            </a:fld>
            <a:endParaRPr lang="en-US"/>
          </a:p>
        </p:txBody>
      </p:sp>
      <p:sp>
        <p:nvSpPr>
          <p:cNvPr id="6" name="Footer Placeholder 5">
            <a:extLst>
              <a:ext uri="{FF2B5EF4-FFF2-40B4-BE49-F238E27FC236}">
                <a16:creationId xmlns:a16="http://schemas.microsoft.com/office/drawing/2014/main" id="{6F00D7A1-BF75-CA20-F688-F3BAB5ED28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919073-A556-C845-10BF-C9394442B8FC}"/>
              </a:ext>
            </a:extLst>
          </p:cNvPr>
          <p:cNvSpPr>
            <a:spLocks noGrp="1"/>
          </p:cNvSpPr>
          <p:nvPr>
            <p:ph type="sldNum" sz="quarter" idx="12"/>
          </p:nvPr>
        </p:nvSpPr>
        <p:spPr/>
        <p:txBody>
          <a:bodyPr/>
          <a:lstStyle/>
          <a:p>
            <a:fld id="{7AFBEB2D-7C10-43D9-9C43-7938A93A20F3}" type="slidenum">
              <a:rPr lang="en-US" smtClean="0"/>
              <a:t>‹#›</a:t>
            </a:fld>
            <a:endParaRPr lang="en-US"/>
          </a:p>
        </p:txBody>
      </p:sp>
    </p:spTree>
    <p:extLst>
      <p:ext uri="{BB962C8B-B14F-4D97-AF65-F5344CB8AC3E}">
        <p14:creationId xmlns:p14="http://schemas.microsoft.com/office/powerpoint/2010/main" val="79273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FABBA-389F-C579-7B34-2449BC74A6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50D516-FB2D-EAEF-6E69-1377432666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48F6A4-9D70-239E-FD46-29E63AF785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775DF7-2968-1942-CE05-8C7101A9A1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4B728C-B0B3-FE20-AC3F-07EE835844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04E67D-D5D7-05F9-D2CC-C077376FCDD3}"/>
              </a:ext>
            </a:extLst>
          </p:cNvPr>
          <p:cNvSpPr>
            <a:spLocks noGrp="1"/>
          </p:cNvSpPr>
          <p:nvPr>
            <p:ph type="dt" sz="half" idx="10"/>
          </p:nvPr>
        </p:nvSpPr>
        <p:spPr/>
        <p:txBody>
          <a:bodyPr/>
          <a:lstStyle/>
          <a:p>
            <a:fld id="{4015F8AD-896F-475D-82F5-AF0777973E65}" type="datetimeFigureOut">
              <a:rPr lang="en-US" smtClean="0"/>
              <a:t>4/21/2026</a:t>
            </a:fld>
            <a:endParaRPr lang="en-US"/>
          </a:p>
        </p:txBody>
      </p:sp>
      <p:sp>
        <p:nvSpPr>
          <p:cNvPr id="8" name="Footer Placeholder 7">
            <a:extLst>
              <a:ext uri="{FF2B5EF4-FFF2-40B4-BE49-F238E27FC236}">
                <a16:creationId xmlns:a16="http://schemas.microsoft.com/office/drawing/2014/main" id="{00AC569B-0970-51ED-E8F1-E88C1F351C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F4CD70-89C7-8BE2-1BEE-85D486F077D7}"/>
              </a:ext>
            </a:extLst>
          </p:cNvPr>
          <p:cNvSpPr>
            <a:spLocks noGrp="1"/>
          </p:cNvSpPr>
          <p:nvPr>
            <p:ph type="sldNum" sz="quarter" idx="12"/>
          </p:nvPr>
        </p:nvSpPr>
        <p:spPr/>
        <p:txBody>
          <a:bodyPr/>
          <a:lstStyle/>
          <a:p>
            <a:fld id="{7AFBEB2D-7C10-43D9-9C43-7938A93A20F3}" type="slidenum">
              <a:rPr lang="en-US" smtClean="0"/>
              <a:t>‹#›</a:t>
            </a:fld>
            <a:endParaRPr lang="en-US"/>
          </a:p>
        </p:txBody>
      </p:sp>
    </p:spTree>
    <p:extLst>
      <p:ext uri="{BB962C8B-B14F-4D97-AF65-F5344CB8AC3E}">
        <p14:creationId xmlns:p14="http://schemas.microsoft.com/office/powerpoint/2010/main" val="54307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65E5C-8FF4-0D21-C4D0-2E39596CF0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EDFA36-2A6A-7AA8-F340-B01ADAB84D9B}"/>
              </a:ext>
            </a:extLst>
          </p:cNvPr>
          <p:cNvSpPr>
            <a:spLocks noGrp="1"/>
          </p:cNvSpPr>
          <p:nvPr>
            <p:ph type="dt" sz="half" idx="10"/>
          </p:nvPr>
        </p:nvSpPr>
        <p:spPr/>
        <p:txBody>
          <a:bodyPr/>
          <a:lstStyle/>
          <a:p>
            <a:fld id="{4015F8AD-896F-475D-82F5-AF0777973E65}" type="datetimeFigureOut">
              <a:rPr lang="en-US" smtClean="0"/>
              <a:t>4/21/2026</a:t>
            </a:fld>
            <a:endParaRPr lang="en-US"/>
          </a:p>
        </p:txBody>
      </p:sp>
      <p:sp>
        <p:nvSpPr>
          <p:cNvPr id="4" name="Footer Placeholder 3">
            <a:extLst>
              <a:ext uri="{FF2B5EF4-FFF2-40B4-BE49-F238E27FC236}">
                <a16:creationId xmlns:a16="http://schemas.microsoft.com/office/drawing/2014/main" id="{C7DE23AC-24C6-052D-579C-15C3986B4B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E3D9B7-B590-AD89-DFBC-0E8EB483A37E}"/>
              </a:ext>
            </a:extLst>
          </p:cNvPr>
          <p:cNvSpPr>
            <a:spLocks noGrp="1"/>
          </p:cNvSpPr>
          <p:nvPr>
            <p:ph type="sldNum" sz="quarter" idx="12"/>
          </p:nvPr>
        </p:nvSpPr>
        <p:spPr/>
        <p:txBody>
          <a:bodyPr/>
          <a:lstStyle/>
          <a:p>
            <a:fld id="{7AFBEB2D-7C10-43D9-9C43-7938A93A20F3}" type="slidenum">
              <a:rPr lang="en-US" smtClean="0"/>
              <a:t>‹#›</a:t>
            </a:fld>
            <a:endParaRPr lang="en-US"/>
          </a:p>
        </p:txBody>
      </p:sp>
    </p:spTree>
    <p:extLst>
      <p:ext uri="{BB962C8B-B14F-4D97-AF65-F5344CB8AC3E}">
        <p14:creationId xmlns:p14="http://schemas.microsoft.com/office/powerpoint/2010/main" val="1720445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915D5E-F9B5-000F-6440-976916D8FC1E}"/>
              </a:ext>
            </a:extLst>
          </p:cNvPr>
          <p:cNvSpPr>
            <a:spLocks noGrp="1"/>
          </p:cNvSpPr>
          <p:nvPr>
            <p:ph type="dt" sz="half" idx="10"/>
          </p:nvPr>
        </p:nvSpPr>
        <p:spPr/>
        <p:txBody>
          <a:bodyPr/>
          <a:lstStyle/>
          <a:p>
            <a:fld id="{4015F8AD-896F-475D-82F5-AF0777973E65}" type="datetimeFigureOut">
              <a:rPr lang="en-US" smtClean="0"/>
              <a:t>4/21/2026</a:t>
            </a:fld>
            <a:endParaRPr lang="en-US"/>
          </a:p>
        </p:txBody>
      </p:sp>
      <p:sp>
        <p:nvSpPr>
          <p:cNvPr id="3" name="Footer Placeholder 2">
            <a:extLst>
              <a:ext uri="{FF2B5EF4-FFF2-40B4-BE49-F238E27FC236}">
                <a16:creationId xmlns:a16="http://schemas.microsoft.com/office/drawing/2014/main" id="{E5AD3EFD-CB2B-F4B3-B325-2CE1EC36B9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4E1893-6431-82D3-8C71-EE9131F56C23}"/>
              </a:ext>
            </a:extLst>
          </p:cNvPr>
          <p:cNvSpPr>
            <a:spLocks noGrp="1"/>
          </p:cNvSpPr>
          <p:nvPr>
            <p:ph type="sldNum" sz="quarter" idx="12"/>
          </p:nvPr>
        </p:nvSpPr>
        <p:spPr/>
        <p:txBody>
          <a:bodyPr/>
          <a:lstStyle/>
          <a:p>
            <a:fld id="{7AFBEB2D-7C10-43D9-9C43-7938A93A20F3}" type="slidenum">
              <a:rPr lang="en-US" smtClean="0"/>
              <a:t>‹#›</a:t>
            </a:fld>
            <a:endParaRPr lang="en-US"/>
          </a:p>
        </p:txBody>
      </p:sp>
    </p:spTree>
    <p:extLst>
      <p:ext uri="{BB962C8B-B14F-4D97-AF65-F5344CB8AC3E}">
        <p14:creationId xmlns:p14="http://schemas.microsoft.com/office/powerpoint/2010/main" val="1202894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9D8CF-8C1C-A493-DC3F-5863A2BE20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260E10-D05F-7525-D475-1C8DB276A1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F2CD00-C3FC-CA55-69C2-671236089C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E4D21C-A6DD-2B89-3E01-BA9D0A47C78C}"/>
              </a:ext>
            </a:extLst>
          </p:cNvPr>
          <p:cNvSpPr>
            <a:spLocks noGrp="1"/>
          </p:cNvSpPr>
          <p:nvPr>
            <p:ph type="dt" sz="half" idx="10"/>
          </p:nvPr>
        </p:nvSpPr>
        <p:spPr/>
        <p:txBody>
          <a:bodyPr/>
          <a:lstStyle/>
          <a:p>
            <a:fld id="{4015F8AD-896F-475D-82F5-AF0777973E65}" type="datetimeFigureOut">
              <a:rPr lang="en-US" smtClean="0"/>
              <a:t>4/21/2026</a:t>
            </a:fld>
            <a:endParaRPr lang="en-US"/>
          </a:p>
        </p:txBody>
      </p:sp>
      <p:sp>
        <p:nvSpPr>
          <p:cNvPr id="6" name="Footer Placeholder 5">
            <a:extLst>
              <a:ext uri="{FF2B5EF4-FFF2-40B4-BE49-F238E27FC236}">
                <a16:creationId xmlns:a16="http://schemas.microsoft.com/office/drawing/2014/main" id="{593B1681-8537-5B5D-4334-2BF9D56D19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74E59D-8060-3473-FE71-DCDF21867A51}"/>
              </a:ext>
            </a:extLst>
          </p:cNvPr>
          <p:cNvSpPr>
            <a:spLocks noGrp="1"/>
          </p:cNvSpPr>
          <p:nvPr>
            <p:ph type="sldNum" sz="quarter" idx="12"/>
          </p:nvPr>
        </p:nvSpPr>
        <p:spPr/>
        <p:txBody>
          <a:bodyPr/>
          <a:lstStyle/>
          <a:p>
            <a:fld id="{7AFBEB2D-7C10-43D9-9C43-7938A93A20F3}" type="slidenum">
              <a:rPr lang="en-US" smtClean="0"/>
              <a:t>‹#›</a:t>
            </a:fld>
            <a:endParaRPr lang="en-US"/>
          </a:p>
        </p:txBody>
      </p:sp>
    </p:spTree>
    <p:extLst>
      <p:ext uri="{BB962C8B-B14F-4D97-AF65-F5344CB8AC3E}">
        <p14:creationId xmlns:p14="http://schemas.microsoft.com/office/powerpoint/2010/main" val="2716157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A8C6C-724B-839E-2D6C-9D6A93DBD0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16948F-4EEA-5163-8DE1-5B478CDF9A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830987-8F1D-B9FD-70E0-68A958816D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E2C4C6-0E73-3B53-E7EB-C1B96E592C25}"/>
              </a:ext>
            </a:extLst>
          </p:cNvPr>
          <p:cNvSpPr>
            <a:spLocks noGrp="1"/>
          </p:cNvSpPr>
          <p:nvPr>
            <p:ph type="dt" sz="half" idx="10"/>
          </p:nvPr>
        </p:nvSpPr>
        <p:spPr/>
        <p:txBody>
          <a:bodyPr/>
          <a:lstStyle/>
          <a:p>
            <a:fld id="{4015F8AD-896F-475D-82F5-AF0777973E65}" type="datetimeFigureOut">
              <a:rPr lang="en-US" smtClean="0"/>
              <a:t>4/21/2026</a:t>
            </a:fld>
            <a:endParaRPr lang="en-US"/>
          </a:p>
        </p:txBody>
      </p:sp>
      <p:sp>
        <p:nvSpPr>
          <p:cNvPr id="6" name="Footer Placeholder 5">
            <a:extLst>
              <a:ext uri="{FF2B5EF4-FFF2-40B4-BE49-F238E27FC236}">
                <a16:creationId xmlns:a16="http://schemas.microsoft.com/office/drawing/2014/main" id="{D9F006B3-57C3-1AB5-A4D4-3C4063B7AF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268F86-B151-1328-B4BD-09C754E9AA51}"/>
              </a:ext>
            </a:extLst>
          </p:cNvPr>
          <p:cNvSpPr>
            <a:spLocks noGrp="1"/>
          </p:cNvSpPr>
          <p:nvPr>
            <p:ph type="sldNum" sz="quarter" idx="12"/>
          </p:nvPr>
        </p:nvSpPr>
        <p:spPr/>
        <p:txBody>
          <a:bodyPr/>
          <a:lstStyle/>
          <a:p>
            <a:fld id="{7AFBEB2D-7C10-43D9-9C43-7938A93A20F3}" type="slidenum">
              <a:rPr lang="en-US" smtClean="0"/>
              <a:t>‹#›</a:t>
            </a:fld>
            <a:endParaRPr lang="en-US"/>
          </a:p>
        </p:txBody>
      </p:sp>
    </p:spTree>
    <p:extLst>
      <p:ext uri="{BB962C8B-B14F-4D97-AF65-F5344CB8AC3E}">
        <p14:creationId xmlns:p14="http://schemas.microsoft.com/office/powerpoint/2010/main" val="1112673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B32543-204D-0995-F933-6E99AA3897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309319-3D58-2281-F8E7-C56237EE84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EFDECD-6B34-24DE-6F06-E4641450D3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15F8AD-896F-475D-82F5-AF0777973E65}" type="datetimeFigureOut">
              <a:rPr lang="en-US" smtClean="0"/>
              <a:t>4/21/2026</a:t>
            </a:fld>
            <a:endParaRPr lang="en-US"/>
          </a:p>
        </p:txBody>
      </p:sp>
      <p:sp>
        <p:nvSpPr>
          <p:cNvPr id="5" name="Footer Placeholder 4">
            <a:extLst>
              <a:ext uri="{FF2B5EF4-FFF2-40B4-BE49-F238E27FC236}">
                <a16:creationId xmlns:a16="http://schemas.microsoft.com/office/drawing/2014/main" id="{15E82D0C-01A4-1E16-B83F-0670865DDE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19B8707-C087-CB35-587A-1675E42741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FBEB2D-7C10-43D9-9C43-7938A93A20F3}" type="slidenum">
              <a:rPr lang="en-US" smtClean="0"/>
              <a:t>‹#›</a:t>
            </a:fld>
            <a:endParaRPr lang="en-US"/>
          </a:p>
        </p:txBody>
      </p:sp>
    </p:spTree>
    <p:extLst>
      <p:ext uri="{BB962C8B-B14F-4D97-AF65-F5344CB8AC3E}">
        <p14:creationId xmlns:p14="http://schemas.microsoft.com/office/powerpoint/2010/main" val="2830198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5" r:id="rId12"/>
    <p:sldLayoutId id="2147483666" r:id="rId13"/>
    <p:sldLayoutId id="214748366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www.wildfire.gov/page/national-emergency-rental-vehicle-nerv" TargetMode="External"/><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hyperlink" Target="mailto:sm.fs.nerv@usda.gov"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s://wildfireweb-prod-media-bucket.s3.us-gov-west-1.amazonaws.com/s3fs-public/2025-05/Diesel%20Fuel%20Instructions.pdf"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hyperlink" Target="mailto:enterpriseSupport-USFS@ehi.com" TargetMode="Externa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mailto:sm.fs.nerv@usda.gov"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image" Target="../media/image12.emf"/></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hyperlink" Target="mailto:sm.fs.nerv@usda.gov"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AD314A1-AA75-6C47-B910-D623488DEED7}"/>
              </a:ext>
            </a:extLst>
          </p:cNvPr>
          <p:cNvSpPr>
            <a:spLocks noGrp="1"/>
          </p:cNvSpPr>
          <p:nvPr>
            <p:ph type="title"/>
          </p:nvPr>
        </p:nvSpPr>
        <p:spPr>
          <a:xfrm>
            <a:off x="1843137" y="4295002"/>
            <a:ext cx="8749565" cy="1106046"/>
          </a:xfrm>
        </p:spPr>
        <p:txBody>
          <a:bodyPr anchor="b">
            <a:normAutofit/>
          </a:bodyPr>
          <a:lstStyle/>
          <a:p>
            <a:pPr algn="ctr"/>
            <a:r>
              <a:rPr lang="en-US" sz="1600" dirty="0"/>
              <a:t>Logistics/Ground Support Presentation</a:t>
            </a:r>
          </a:p>
        </p:txBody>
      </p:sp>
      <p:sp>
        <p:nvSpPr>
          <p:cNvPr id="4" name="TextBox 3">
            <a:extLst>
              <a:ext uri="{FF2B5EF4-FFF2-40B4-BE49-F238E27FC236}">
                <a16:creationId xmlns:a16="http://schemas.microsoft.com/office/drawing/2014/main" id="{3829252C-ECA8-2F79-6123-D29D0B7AE3E7}"/>
              </a:ext>
            </a:extLst>
          </p:cNvPr>
          <p:cNvSpPr txBox="1"/>
          <p:nvPr/>
        </p:nvSpPr>
        <p:spPr>
          <a:xfrm>
            <a:off x="6217920" y="211756"/>
            <a:ext cx="3821430" cy="646331"/>
          </a:xfrm>
          <a:prstGeom prst="rect">
            <a:avLst/>
          </a:prstGeom>
          <a:noFill/>
        </p:spPr>
        <p:txBody>
          <a:bodyPr wrap="square" rtlCol="0">
            <a:spAutoFit/>
          </a:bodyPr>
          <a:lstStyle/>
          <a:p>
            <a:r>
              <a:rPr lang="en-US" dirty="0">
                <a:solidFill>
                  <a:schemeClr val="bg1"/>
                </a:solidFill>
              </a:rPr>
              <a:t>Equipment Service Branch (ESB) National Zone (NZ)</a:t>
            </a:r>
          </a:p>
        </p:txBody>
      </p:sp>
      <p:pic>
        <p:nvPicPr>
          <p:cNvPr id="3" name="Picture 2">
            <a:extLst>
              <a:ext uri="{FF2B5EF4-FFF2-40B4-BE49-F238E27FC236}">
                <a16:creationId xmlns:a16="http://schemas.microsoft.com/office/drawing/2014/main" id="{D67973C6-7083-3749-5906-E512C91286CB}"/>
              </a:ext>
            </a:extLst>
          </p:cNvPr>
          <p:cNvPicPr>
            <a:picLocks noChangeAspect="1"/>
          </p:cNvPicPr>
          <p:nvPr/>
        </p:nvPicPr>
        <p:blipFill>
          <a:blip r:embed="rId2"/>
          <a:stretch>
            <a:fillRect/>
          </a:stretch>
        </p:blipFill>
        <p:spPr>
          <a:xfrm>
            <a:off x="2186187" y="4147364"/>
            <a:ext cx="7440063" cy="771633"/>
          </a:xfrm>
          <a:prstGeom prst="rect">
            <a:avLst/>
          </a:prstGeom>
        </p:spPr>
      </p:pic>
    </p:spTree>
    <p:extLst>
      <p:ext uri="{BB962C8B-B14F-4D97-AF65-F5344CB8AC3E}">
        <p14:creationId xmlns:p14="http://schemas.microsoft.com/office/powerpoint/2010/main" val="1164686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D80F9D-8402-3566-25B8-645A90115C41}"/>
              </a:ext>
            </a:extLst>
          </p:cNvPr>
          <p:cNvSpPr>
            <a:spLocks noGrp="1"/>
          </p:cNvSpPr>
          <p:nvPr>
            <p:ph type="sldNum" sz="quarter" idx="12"/>
          </p:nvPr>
        </p:nvSpPr>
        <p:spPr/>
        <p:txBody>
          <a:bodyPr/>
          <a:lstStyle/>
          <a:p>
            <a:fld id="{44C03942-F178-4CE9-882B-861990986819}" type="slidenum">
              <a:rPr lang="en-US" smtClean="0"/>
              <a:t>10</a:t>
            </a:fld>
            <a:endParaRPr lang="en-US"/>
          </a:p>
        </p:txBody>
      </p:sp>
      <p:sp>
        <p:nvSpPr>
          <p:cNvPr id="3" name="Title 2">
            <a:extLst>
              <a:ext uri="{FF2B5EF4-FFF2-40B4-BE49-F238E27FC236}">
                <a16:creationId xmlns:a16="http://schemas.microsoft.com/office/drawing/2014/main" id="{255AE482-B99F-9BDD-B5F6-8120DF0BFE51}"/>
              </a:ext>
            </a:extLst>
          </p:cNvPr>
          <p:cNvSpPr>
            <a:spLocks noGrp="1"/>
          </p:cNvSpPr>
          <p:nvPr>
            <p:ph type="title"/>
          </p:nvPr>
        </p:nvSpPr>
        <p:spPr/>
        <p:txBody>
          <a:bodyPr/>
          <a:lstStyle/>
          <a:p>
            <a:r>
              <a:rPr lang="en-US" dirty="0"/>
              <a:t>Enterprise Daily Open Ticket Report (OTR)</a:t>
            </a:r>
          </a:p>
        </p:txBody>
      </p:sp>
      <p:pic>
        <p:nvPicPr>
          <p:cNvPr id="7" name="Picture 6">
            <a:extLst>
              <a:ext uri="{FF2B5EF4-FFF2-40B4-BE49-F238E27FC236}">
                <a16:creationId xmlns:a16="http://schemas.microsoft.com/office/drawing/2014/main" id="{580E64AD-0EDA-0816-6294-972030389B62}"/>
              </a:ext>
            </a:extLst>
          </p:cNvPr>
          <p:cNvPicPr>
            <a:picLocks noChangeAspect="1"/>
          </p:cNvPicPr>
          <p:nvPr/>
        </p:nvPicPr>
        <p:blipFill>
          <a:blip r:embed="rId2"/>
          <a:stretch>
            <a:fillRect/>
          </a:stretch>
        </p:blipFill>
        <p:spPr>
          <a:xfrm>
            <a:off x="0" y="824491"/>
            <a:ext cx="12192000" cy="4239753"/>
          </a:xfrm>
          <a:prstGeom prst="rect">
            <a:avLst/>
          </a:prstGeom>
        </p:spPr>
      </p:pic>
      <p:sp>
        <p:nvSpPr>
          <p:cNvPr id="9" name="TextBox 8">
            <a:extLst>
              <a:ext uri="{FF2B5EF4-FFF2-40B4-BE49-F238E27FC236}">
                <a16:creationId xmlns:a16="http://schemas.microsoft.com/office/drawing/2014/main" id="{909F75F0-C050-3F6D-85B5-DEF110271C17}"/>
              </a:ext>
            </a:extLst>
          </p:cNvPr>
          <p:cNvSpPr txBox="1"/>
          <p:nvPr/>
        </p:nvSpPr>
        <p:spPr>
          <a:xfrm>
            <a:off x="447555" y="5178108"/>
            <a:ext cx="10469494" cy="646331"/>
          </a:xfrm>
          <a:prstGeom prst="rect">
            <a:avLst/>
          </a:prstGeom>
          <a:noFill/>
        </p:spPr>
        <p:txBody>
          <a:bodyPr wrap="square">
            <a:spAutoFit/>
          </a:bodyPr>
          <a:lstStyle/>
          <a:p>
            <a:r>
              <a:rPr lang="en-US" i="1" dirty="0"/>
              <a:t>The NERV Daily report is found on </a:t>
            </a:r>
            <a:r>
              <a:rPr lang="en-US" i="1" dirty="0">
                <a:hlinkClick r:id="rId3"/>
              </a:rPr>
              <a:t>https://www.wildfire.gov/page/national-emergency-rental-vehicle-nerv</a:t>
            </a:r>
            <a:r>
              <a:rPr lang="en-US" i="1" dirty="0"/>
              <a:t> Remember, vehicle is listed as what it was originally ordered on. </a:t>
            </a:r>
          </a:p>
        </p:txBody>
      </p:sp>
    </p:spTree>
    <p:extLst>
      <p:ext uri="{BB962C8B-B14F-4D97-AF65-F5344CB8AC3E}">
        <p14:creationId xmlns:p14="http://schemas.microsoft.com/office/powerpoint/2010/main" val="4048098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E332F-28AF-C065-1C89-9FE84605CEEC}"/>
              </a:ext>
            </a:extLst>
          </p:cNvPr>
          <p:cNvSpPr>
            <a:spLocks noGrp="1"/>
          </p:cNvSpPr>
          <p:nvPr>
            <p:ph type="title"/>
          </p:nvPr>
        </p:nvSpPr>
        <p:spPr/>
        <p:txBody>
          <a:bodyPr>
            <a:noAutofit/>
          </a:bodyPr>
          <a:lstStyle/>
          <a:p>
            <a:pPr algn="ctr"/>
            <a:r>
              <a:rPr lang="en-US" sz="4000" b="0" dirty="0">
                <a:solidFill>
                  <a:schemeClr val="tx1"/>
                </a:solidFill>
              </a:rPr>
              <a:t>Damage/Accident Liability</a:t>
            </a:r>
            <a:endParaRPr lang="en-US" sz="4000" b="0" dirty="0"/>
          </a:p>
        </p:txBody>
      </p:sp>
      <p:sp>
        <p:nvSpPr>
          <p:cNvPr id="3" name="Text Placeholder 2">
            <a:extLst>
              <a:ext uri="{FF2B5EF4-FFF2-40B4-BE49-F238E27FC236}">
                <a16:creationId xmlns:a16="http://schemas.microsoft.com/office/drawing/2014/main" id="{AAF64A4C-3DA2-9895-E3A3-4A5929FFFA2B}"/>
              </a:ext>
            </a:extLst>
          </p:cNvPr>
          <p:cNvSpPr>
            <a:spLocks noGrp="1"/>
          </p:cNvSpPr>
          <p:nvPr>
            <p:ph type="body" sz="quarter" idx="15"/>
          </p:nvPr>
        </p:nvSpPr>
        <p:spPr>
          <a:xfrm>
            <a:off x="446618" y="1066801"/>
            <a:ext cx="11192104" cy="5407170"/>
          </a:xfrm>
        </p:spPr>
        <p:txBody>
          <a:bodyPr>
            <a:normAutofit fontScale="92500" lnSpcReduction="10000"/>
          </a:bodyPr>
          <a:lstStyle/>
          <a:p>
            <a:pPr algn="l">
              <a:lnSpc>
                <a:spcPct val="110000"/>
              </a:lnSpc>
              <a:spcBef>
                <a:spcPts val="0"/>
              </a:spcBef>
            </a:pPr>
            <a:r>
              <a:rPr lang="en-US" sz="2600" dirty="0">
                <a:solidFill>
                  <a:schemeClr val="tx1"/>
                </a:solidFill>
                <a:latin typeface="+mn-lt"/>
              </a:rPr>
              <a:t>Please be aware that Operator’s could be held financially responsible for the damage to the NERV Vehicle and to a 3</a:t>
            </a:r>
            <a:r>
              <a:rPr lang="en-US" sz="2600" baseline="30000" dirty="0">
                <a:solidFill>
                  <a:schemeClr val="tx1"/>
                </a:solidFill>
                <a:latin typeface="+mn-lt"/>
              </a:rPr>
              <a:t>rd</a:t>
            </a:r>
            <a:r>
              <a:rPr lang="en-US" sz="2600" dirty="0">
                <a:solidFill>
                  <a:schemeClr val="tx1"/>
                </a:solidFill>
                <a:latin typeface="+mn-lt"/>
              </a:rPr>
              <a:t> party if determined to be gross negligence or non-official use of the vehicle</a:t>
            </a:r>
            <a:r>
              <a:rPr lang="en-US" sz="2600" dirty="0">
                <a:latin typeface="+mn-lt"/>
              </a:rPr>
              <a:t>.</a:t>
            </a:r>
          </a:p>
          <a:p>
            <a:pPr marL="0" indent="0" algn="l">
              <a:lnSpc>
                <a:spcPct val="110000"/>
              </a:lnSpc>
              <a:spcBef>
                <a:spcPts val="0"/>
              </a:spcBef>
              <a:buNone/>
            </a:pPr>
            <a:endParaRPr lang="en-US" sz="2600" dirty="0">
              <a:latin typeface="+mn-lt"/>
            </a:endParaRPr>
          </a:p>
          <a:p>
            <a:pPr algn="l">
              <a:lnSpc>
                <a:spcPct val="110000"/>
              </a:lnSpc>
              <a:spcBef>
                <a:spcPts val="0"/>
              </a:spcBef>
            </a:pPr>
            <a:r>
              <a:rPr lang="en-US" sz="2600" dirty="0">
                <a:solidFill>
                  <a:schemeClr val="tx1"/>
                </a:solidFill>
                <a:latin typeface="+mn-lt"/>
              </a:rPr>
              <a:t>NERV is considered a Fleet Vehicle of the Operators agency. Self-Insured (meaning no insurance) and does not have GARS like a vehicle rented from ETS2/Concur! </a:t>
            </a:r>
            <a:r>
              <a:rPr lang="en-US" sz="2600" b="1" i="1" dirty="0">
                <a:latin typeface="+mn-lt"/>
              </a:rPr>
              <a:t>3</a:t>
            </a:r>
            <a:r>
              <a:rPr lang="en-US" sz="2600" b="1" i="1" baseline="30000" dirty="0">
                <a:latin typeface="+mn-lt"/>
              </a:rPr>
              <a:t>rd</a:t>
            </a:r>
            <a:r>
              <a:rPr lang="en-US" sz="2600" b="1" i="1" dirty="0">
                <a:latin typeface="+mn-lt"/>
              </a:rPr>
              <a:t> Party Claims must be submitted to the Operator’s agency. Claims are </a:t>
            </a:r>
            <a:r>
              <a:rPr lang="en-US" sz="2600" b="1" i="1" u="sng" dirty="0">
                <a:latin typeface="+mn-lt"/>
              </a:rPr>
              <a:t>not </a:t>
            </a:r>
            <a:r>
              <a:rPr lang="en-US" sz="2600" b="1" i="1" dirty="0">
                <a:latin typeface="+mn-lt"/>
              </a:rPr>
              <a:t>handled by the Incident or the NERV Office! </a:t>
            </a:r>
          </a:p>
          <a:p>
            <a:pPr marR="0">
              <a:lnSpc>
                <a:spcPct val="110000"/>
              </a:lnSpc>
              <a:spcBef>
                <a:spcPts val="0"/>
              </a:spcBef>
            </a:pPr>
            <a:endParaRPr lang="en-US" sz="2600" dirty="0">
              <a:latin typeface="+mn-lt"/>
            </a:endParaRPr>
          </a:p>
          <a:p>
            <a:pPr marR="0">
              <a:lnSpc>
                <a:spcPct val="110000"/>
              </a:lnSpc>
              <a:spcBef>
                <a:spcPts val="0"/>
              </a:spcBef>
            </a:pPr>
            <a:r>
              <a:rPr lang="en-US" sz="2600" dirty="0">
                <a:latin typeface="+mn-lt"/>
              </a:rPr>
              <a:t>Make sure all accident documentation is turned into </a:t>
            </a:r>
            <a:r>
              <a:rPr lang="en-US" sz="2600" dirty="0">
                <a:latin typeface="+mn-lt"/>
                <a:hlinkClick r:id="rId3"/>
              </a:rPr>
              <a:t>sm.fs.nerv@usda.gov</a:t>
            </a:r>
            <a:r>
              <a:rPr lang="en-US" sz="2600" dirty="0">
                <a:latin typeface="+mn-lt"/>
              </a:rPr>
              <a:t> .  Please keep a copy. Do not leave with Enterprise or Comp/Claims/FSC to process. </a:t>
            </a:r>
          </a:p>
          <a:p>
            <a:pPr marL="0" marR="0" indent="0">
              <a:lnSpc>
                <a:spcPct val="110000"/>
              </a:lnSpc>
              <a:spcBef>
                <a:spcPts val="0"/>
              </a:spcBef>
              <a:buNone/>
            </a:pPr>
            <a:r>
              <a:rPr lang="en-US" sz="2600" dirty="0">
                <a:latin typeface="+mn-lt"/>
              </a:rPr>
              <a:t>	</a:t>
            </a:r>
            <a:r>
              <a:rPr lang="en-US" sz="2600" u="sng" dirty="0">
                <a:latin typeface="+mn-lt"/>
              </a:rPr>
              <a:t>Accident/Major Damage</a:t>
            </a:r>
            <a:r>
              <a:rPr lang="en-US" sz="2600" dirty="0">
                <a:latin typeface="+mn-lt"/>
              </a:rPr>
              <a:t>: SF-91, SF-94, Photo’s, Police Report. SF-91 needs 	to be fully filled out and signed!</a:t>
            </a:r>
          </a:p>
          <a:p>
            <a:pPr marL="0" marR="0" indent="0">
              <a:lnSpc>
                <a:spcPct val="110000"/>
              </a:lnSpc>
              <a:spcBef>
                <a:spcPts val="0"/>
              </a:spcBef>
              <a:buNone/>
            </a:pPr>
            <a:r>
              <a:rPr lang="en-US" sz="2600" dirty="0">
                <a:latin typeface="+mn-lt"/>
              </a:rPr>
              <a:t>	</a:t>
            </a:r>
            <a:r>
              <a:rPr lang="en-US" sz="2600" u="sng" dirty="0">
                <a:latin typeface="+mn-lt"/>
              </a:rPr>
              <a:t>Damage Only</a:t>
            </a:r>
            <a:r>
              <a:rPr lang="en-US" sz="2600" dirty="0">
                <a:latin typeface="+mn-lt"/>
              </a:rPr>
              <a:t>: Statement and Photo’s</a:t>
            </a:r>
          </a:p>
          <a:p>
            <a:pPr marR="0">
              <a:spcBef>
                <a:spcPts val="0"/>
              </a:spcBef>
            </a:pPr>
            <a:endParaRPr lang="en-US" sz="2600" dirty="0">
              <a:latin typeface="+mn-lt"/>
            </a:endParaRPr>
          </a:p>
        </p:txBody>
      </p:sp>
      <p:sp>
        <p:nvSpPr>
          <p:cNvPr id="4" name="Slide Number Placeholder 3">
            <a:extLst>
              <a:ext uri="{FF2B5EF4-FFF2-40B4-BE49-F238E27FC236}">
                <a16:creationId xmlns:a16="http://schemas.microsoft.com/office/drawing/2014/main" id="{E7128BDE-ED23-3BE7-7458-E9CD78A295D5}"/>
              </a:ext>
            </a:extLst>
          </p:cNvPr>
          <p:cNvSpPr>
            <a:spLocks noGrp="1"/>
          </p:cNvSpPr>
          <p:nvPr>
            <p:ph type="sldNum" sz="quarter" idx="12"/>
          </p:nvPr>
        </p:nvSpPr>
        <p:spPr/>
        <p:txBody>
          <a:bodyPr/>
          <a:lstStyle/>
          <a:p>
            <a:fld id="{7AFBEB2D-7C10-43D9-9C43-7938A93A20F3}" type="slidenum">
              <a:rPr lang="en-US" smtClean="0"/>
              <a:t>11</a:t>
            </a:fld>
            <a:endParaRPr lang="en-US"/>
          </a:p>
        </p:txBody>
      </p:sp>
    </p:spTree>
    <p:extLst>
      <p:ext uri="{BB962C8B-B14F-4D97-AF65-F5344CB8AC3E}">
        <p14:creationId xmlns:p14="http://schemas.microsoft.com/office/powerpoint/2010/main" val="2926825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0C943-FB7E-40C8-A48C-343D98221645}"/>
              </a:ext>
            </a:extLst>
          </p:cNvPr>
          <p:cNvSpPr>
            <a:spLocks noGrp="1"/>
          </p:cNvSpPr>
          <p:nvPr>
            <p:ph type="title"/>
          </p:nvPr>
        </p:nvSpPr>
        <p:spPr/>
        <p:txBody>
          <a:bodyPr>
            <a:noAutofit/>
          </a:bodyPr>
          <a:lstStyle/>
          <a:p>
            <a:pPr algn="ctr"/>
            <a:br>
              <a:rPr lang="en-US" sz="4000" dirty="0">
                <a:latin typeface="Aptos Black" panose="020B0004020202020204" pitchFamily="34" charset="0"/>
              </a:rPr>
            </a:br>
            <a:r>
              <a:rPr lang="en-US" sz="4000" b="0" dirty="0"/>
              <a:t>Fuel - NERV</a:t>
            </a:r>
          </a:p>
        </p:txBody>
      </p:sp>
      <p:sp>
        <p:nvSpPr>
          <p:cNvPr id="3" name="Text Placeholder 2">
            <a:extLst>
              <a:ext uri="{FF2B5EF4-FFF2-40B4-BE49-F238E27FC236}">
                <a16:creationId xmlns:a16="http://schemas.microsoft.com/office/drawing/2014/main" id="{01758B28-9FF8-806A-199A-4C2F1B1397C6}"/>
              </a:ext>
            </a:extLst>
          </p:cNvPr>
          <p:cNvSpPr>
            <a:spLocks noGrp="1"/>
          </p:cNvSpPr>
          <p:nvPr>
            <p:ph type="body" sz="quarter" idx="15"/>
          </p:nvPr>
        </p:nvSpPr>
        <p:spPr>
          <a:xfrm>
            <a:off x="446617" y="1066801"/>
            <a:ext cx="10784599" cy="4859741"/>
          </a:xfrm>
        </p:spPr>
        <p:txBody>
          <a:bodyPr>
            <a:normAutofit/>
          </a:bodyPr>
          <a:lstStyle/>
          <a:p>
            <a:pPr marL="0" indent="0">
              <a:buNone/>
            </a:pPr>
            <a:endParaRPr lang="en-US" dirty="0">
              <a:latin typeface="Aparajita" panose="020B0502040204020203" pitchFamily="18" charset="0"/>
              <a:cs typeface="Aparajita" panose="020B0502040204020203" pitchFamily="18" charset="0"/>
            </a:endParaRPr>
          </a:p>
          <a:p>
            <a:pPr marL="0" indent="0">
              <a:spcBef>
                <a:spcPts val="0"/>
              </a:spcBef>
            </a:pPr>
            <a:r>
              <a:rPr lang="en-US" sz="4000" dirty="0">
                <a:latin typeface="Aparajita" panose="02020603050405020304" pitchFamily="18" charset="0"/>
                <a:cs typeface="Aparajita" panose="02020603050405020304" pitchFamily="18" charset="0"/>
              </a:rPr>
              <a:t>NERV users are required to refuel their vehicles prior to returning the vehicle back to Enterprise!</a:t>
            </a:r>
          </a:p>
          <a:p>
            <a:pPr marL="457200" lvl="2" indent="0">
              <a:spcBef>
                <a:spcPts val="0"/>
              </a:spcBef>
            </a:pPr>
            <a:r>
              <a:rPr lang="en-US" dirty="0">
                <a:latin typeface="Aparajita" panose="02020603050405020304" pitchFamily="18" charset="0"/>
                <a:cs typeface="Aparajita" panose="02020603050405020304" pitchFamily="18" charset="0"/>
              </a:rPr>
              <a:t>Refueling can be done while in travel status and helps to avoid the fuel charge by Enterprise.</a:t>
            </a:r>
          </a:p>
          <a:p>
            <a:pPr marL="0" lvl="1" indent="0">
              <a:spcBef>
                <a:spcPts val="0"/>
              </a:spcBef>
              <a:buNone/>
            </a:pPr>
            <a:endParaRPr lang="en-US" dirty="0">
              <a:latin typeface="Aparajita" panose="02020603050405020304" pitchFamily="18" charset="0"/>
              <a:cs typeface="Aparajita" panose="02020603050405020304" pitchFamily="18" charset="0"/>
            </a:endParaRPr>
          </a:p>
          <a:p>
            <a:pPr marL="0" indent="0">
              <a:spcBef>
                <a:spcPts val="0"/>
              </a:spcBef>
            </a:pPr>
            <a:r>
              <a:rPr lang="en-US" sz="4000" dirty="0">
                <a:latin typeface="Aparajita" panose="020B0502040204020203" pitchFamily="18" charset="0"/>
                <a:cs typeface="Aparajita" panose="020B0502040204020203" pitchFamily="18" charset="0"/>
                <a:hlinkClick r:id="rId3"/>
              </a:rPr>
              <a:t>NERV users must be cognizant of the type of fuel required for the vehicle they are driving. </a:t>
            </a:r>
            <a:endParaRPr lang="en-US" sz="4000" dirty="0">
              <a:latin typeface="Aparajita" panose="020B0502040204020203" pitchFamily="18" charset="0"/>
              <a:cs typeface="Aparajita" panose="020B0502040204020203" pitchFamily="18" charset="0"/>
            </a:endParaRPr>
          </a:p>
          <a:p>
            <a:pPr marL="457200" lvl="2" indent="0">
              <a:spcBef>
                <a:spcPts val="0"/>
              </a:spcBef>
            </a:pPr>
            <a:r>
              <a:rPr lang="en-US" dirty="0">
                <a:latin typeface="Aparajita" panose="020B0502040204020203" pitchFamily="18" charset="0"/>
                <a:cs typeface="Aparajita" panose="020B0502040204020203" pitchFamily="18" charset="0"/>
              </a:rPr>
              <a:t>Not all HD Trucks are Diesel! </a:t>
            </a:r>
          </a:p>
          <a:p>
            <a:pPr marL="457200" lvl="2" indent="0">
              <a:spcBef>
                <a:spcPts val="0"/>
              </a:spcBef>
            </a:pPr>
            <a:r>
              <a:rPr lang="en-US" dirty="0">
                <a:latin typeface="Aparajita" panose="020B0502040204020203" pitchFamily="18" charset="0"/>
                <a:cs typeface="Aparajita" panose="020B0502040204020203" pitchFamily="18" charset="0"/>
              </a:rPr>
              <a:t>Watch out for BP Gas stations and the color of their handles.. Green is Gas and Black is Diesel!</a:t>
            </a:r>
            <a:endParaRPr lang="en-US" dirty="0"/>
          </a:p>
        </p:txBody>
      </p:sp>
      <p:sp>
        <p:nvSpPr>
          <p:cNvPr id="5" name="Slide Number Placeholder 4">
            <a:extLst>
              <a:ext uri="{FF2B5EF4-FFF2-40B4-BE49-F238E27FC236}">
                <a16:creationId xmlns:a16="http://schemas.microsoft.com/office/drawing/2014/main" id="{36EB740F-7C44-F589-66B2-24CC676B4D63}"/>
              </a:ext>
            </a:extLst>
          </p:cNvPr>
          <p:cNvSpPr>
            <a:spLocks noGrp="1"/>
          </p:cNvSpPr>
          <p:nvPr>
            <p:ph type="sldNum" sz="quarter" idx="12"/>
          </p:nvPr>
        </p:nvSpPr>
        <p:spPr/>
        <p:txBody>
          <a:bodyPr/>
          <a:lstStyle/>
          <a:p>
            <a:fld id="{7AFBEB2D-7C10-43D9-9C43-7938A93A20F3}" type="slidenum">
              <a:rPr lang="en-US" smtClean="0"/>
              <a:t>12</a:t>
            </a:fld>
            <a:endParaRPr lang="en-US"/>
          </a:p>
        </p:txBody>
      </p:sp>
    </p:spTree>
    <p:extLst>
      <p:ext uri="{BB962C8B-B14F-4D97-AF65-F5344CB8AC3E}">
        <p14:creationId xmlns:p14="http://schemas.microsoft.com/office/powerpoint/2010/main" val="1435690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D39AA-DE13-ADB9-2A0B-F329A2FB6B2E}"/>
              </a:ext>
            </a:extLst>
          </p:cNvPr>
          <p:cNvSpPr>
            <a:spLocks noGrp="1"/>
          </p:cNvSpPr>
          <p:nvPr>
            <p:ph type="title"/>
          </p:nvPr>
        </p:nvSpPr>
        <p:spPr/>
        <p:txBody>
          <a:bodyPr>
            <a:normAutofit/>
          </a:bodyPr>
          <a:lstStyle/>
          <a:p>
            <a:pPr algn="ctr"/>
            <a:r>
              <a:rPr lang="en-US" dirty="0"/>
              <a:t>	</a:t>
            </a:r>
            <a:r>
              <a:rPr lang="en-US" sz="4400" b="0" dirty="0"/>
              <a:t>Tires</a:t>
            </a:r>
          </a:p>
        </p:txBody>
      </p:sp>
      <p:sp>
        <p:nvSpPr>
          <p:cNvPr id="3" name="Text Placeholder 2">
            <a:extLst>
              <a:ext uri="{FF2B5EF4-FFF2-40B4-BE49-F238E27FC236}">
                <a16:creationId xmlns:a16="http://schemas.microsoft.com/office/drawing/2014/main" id="{8918DE8D-B184-B9E2-9B6A-248A2CBD775E}"/>
              </a:ext>
            </a:extLst>
          </p:cNvPr>
          <p:cNvSpPr>
            <a:spLocks noGrp="1"/>
          </p:cNvSpPr>
          <p:nvPr>
            <p:ph type="body" sz="quarter" idx="15"/>
          </p:nvPr>
        </p:nvSpPr>
        <p:spPr/>
        <p:txBody>
          <a:bodyPr>
            <a:normAutofit/>
          </a:bodyPr>
          <a:lstStyle/>
          <a:p>
            <a:r>
              <a:rPr lang="en-US" dirty="0"/>
              <a:t> Contact the Enterprise branch where the vehicle was picked-up from for an auto/tire retail establishment affiliated with Enterprise. </a:t>
            </a:r>
          </a:p>
          <a:p>
            <a:r>
              <a:rPr lang="en-US" dirty="0"/>
              <a:t>If this is not an option (distance, small town) you will need to request an S# and pay with a purchase card or have a local micro-purchaser pay for it. </a:t>
            </a:r>
            <a:r>
              <a:rPr lang="en-US" dirty="0">
                <a:solidFill>
                  <a:srgbClr val="FF0000"/>
                </a:solidFill>
              </a:rPr>
              <a:t>Do not put the cost on a travel card.</a:t>
            </a:r>
          </a:p>
          <a:p>
            <a:endParaRPr lang="en-US" dirty="0"/>
          </a:p>
        </p:txBody>
      </p:sp>
    </p:spTree>
    <p:extLst>
      <p:ext uri="{BB962C8B-B14F-4D97-AF65-F5344CB8AC3E}">
        <p14:creationId xmlns:p14="http://schemas.microsoft.com/office/powerpoint/2010/main" val="2673924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26F0F-72D2-3C49-30AB-593B86D34E17}"/>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89D2E389-B230-7E9B-EC11-3048CCC5AEED}"/>
              </a:ext>
            </a:extLst>
          </p:cNvPr>
          <p:cNvSpPr txBox="1"/>
          <p:nvPr/>
        </p:nvSpPr>
        <p:spPr>
          <a:xfrm>
            <a:off x="479394" y="1070800"/>
            <a:ext cx="3939688" cy="5583126"/>
          </a:xfrm>
          <a:prstGeom prst="rect">
            <a:avLst/>
          </a:prstGeom>
        </p:spPr>
        <p:txBody>
          <a:bodyPr vert="horz" lIns="91440" tIns="45720" rIns="91440" bIns="45720" rtlCol="0" anchor="ctr">
            <a:normAutofit/>
          </a:bodyPr>
          <a:lstStyle/>
          <a:p>
            <a:pPr algn="r">
              <a:lnSpc>
                <a:spcPct val="90000"/>
              </a:lnSpc>
              <a:spcBef>
                <a:spcPct val="0"/>
              </a:spcBef>
              <a:spcAft>
                <a:spcPts val="600"/>
              </a:spcAft>
            </a:pPr>
            <a:endParaRPr lang="en-US" sz="8000" kern="1200" dirty="0">
              <a:solidFill>
                <a:schemeClr val="tx1"/>
              </a:solidFill>
              <a:latin typeface="+mj-lt"/>
              <a:ea typeface="+mj-ea"/>
              <a:cs typeface="+mj-cs"/>
            </a:endParaRPr>
          </a:p>
        </p:txBody>
      </p:sp>
      <p:sp>
        <p:nvSpPr>
          <p:cNvPr id="2" name="Title 1">
            <a:extLst>
              <a:ext uri="{FF2B5EF4-FFF2-40B4-BE49-F238E27FC236}">
                <a16:creationId xmlns:a16="http://schemas.microsoft.com/office/drawing/2014/main" id="{2FFFD7D5-3A9B-19BF-B7B5-F6F0095B437D}"/>
              </a:ext>
            </a:extLst>
          </p:cNvPr>
          <p:cNvSpPr>
            <a:spLocks noGrp="1"/>
          </p:cNvSpPr>
          <p:nvPr>
            <p:ph type="title"/>
          </p:nvPr>
        </p:nvSpPr>
        <p:spPr>
          <a:xfrm>
            <a:off x="826082" y="75492"/>
            <a:ext cx="9691868" cy="716268"/>
          </a:xfrm>
        </p:spPr>
        <p:txBody>
          <a:bodyPr>
            <a:normAutofit fontScale="90000"/>
          </a:bodyPr>
          <a:lstStyle/>
          <a:p>
            <a:br>
              <a:rPr lang="en-US" sz="4400" kern="1200" dirty="0">
                <a:solidFill>
                  <a:schemeClr val="tx1"/>
                </a:solidFill>
                <a:latin typeface="+mj-lt"/>
                <a:ea typeface="+mj-ea"/>
                <a:cs typeface="+mj-cs"/>
              </a:rPr>
            </a:br>
            <a:br>
              <a:rPr lang="en-US" sz="4400" kern="1200" dirty="0">
                <a:solidFill>
                  <a:schemeClr val="tx1"/>
                </a:solidFill>
                <a:latin typeface="+mj-lt"/>
                <a:ea typeface="+mj-ea"/>
                <a:cs typeface="+mj-cs"/>
              </a:rPr>
            </a:br>
            <a:br>
              <a:rPr lang="en-US" sz="4400" kern="1200" dirty="0">
                <a:solidFill>
                  <a:schemeClr val="tx1"/>
                </a:solidFill>
                <a:latin typeface="+mj-lt"/>
                <a:ea typeface="+mj-ea"/>
                <a:cs typeface="+mj-cs"/>
              </a:rPr>
            </a:br>
            <a:br>
              <a:rPr lang="en-US" sz="2800" kern="1200" dirty="0">
                <a:solidFill>
                  <a:schemeClr val="tx1"/>
                </a:solidFill>
                <a:latin typeface="+mj-lt"/>
                <a:ea typeface="+mj-ea"/>
                <a:cs typeface="+mj-cs"/>
              </a:rPr>
            </a:br>
            <a:r>
              <a:rPr lang="en-US" sz="4400" kern="1200" dirty="0">
                <a:solidFill>
                  <a:schemeClr val="tx1"/>
                </a:solidFill>
                <a:latin typeface="+mj-lt"/>
                <a:ea typeface="+mj-ea"/>
                <a:cs typeface="+mj-cs"/>
              </a:rPr>
              <a:t>Getting the NERV Vehicle Towed</a:t>
            </a:r>
            <a:endParaRPr lang="en-US" dirty="0"/>
          </a:p>
        </p:txBody>
      </p:sp>
      <p:sp>
        <p:nvSpPr>
          <p:cNvPr id="3" name="Text Placeholder 2">
            <a:extLst>
              <a:ext uri="{FF2B5EF4-FFF2-40B4-BE49-F238E27FC236}">
                <a16:creationId xmlns:a16="http://schemas.microsoft.com/office/drawing/2014/main" id="{5C3FBCC4-FFC4-C728-B4E5-74D38E2046FE}"/>
              </a:ext>
            </a:extLst>
          </p:cNvPr>
          <p:cNvSpPr>
            <a:spLocks noGrp="1"/>
          </p:cNvSpPr>
          <p:nvPr>
            <p:ph type="body" sz="quarter" idx="15"/>
          </p:nvPr>
        </p:nvSpPr>
        <p:spPr>
          <a:xfrm>
            <a:off x="479394" y="1214132"/>
            <a:ext cx="9550774" cy="3980687"/>
          </a:xfrm>
        </p:spPr>
        <p:txBody>
          <a:bodyPr/>
          <a:lstStyle/>
          <a:p>
            <a:pPr marL="0" indent="0">
              <a:buNone/>
            </a:pPr>
            <a:endParaRPr lang="en-US" dirty="0"/>
          </a:p>
          <a:p>
            <a:pPr marL="0" indent="0">
              <a:buNone/>
            </a:pPr>
            <a:r>
              <a:rPr lang="en-US" dirty="0"/>
              <a:t>If you have any issues with getting a vehicle towed by Enterprise and it will be delayed or if it’s not in a good location (i.e. on </a:t>
            </a:r>
            <a:r>
              <a:rPr lang="en-US" dirty="0" err="1"/>
              <a:t>fireline</a:t>
            </a:r>
            <a:r>
              <a:rPr lang="en-US" dirty="0"/>
              <a:t>, rugged road etc.), just get it to a secure location.</a:t>
            </a:r>
          </a:p>
        </p:txBody>
      </p:sp>
      <p:sp>
        <p:nvSpPr>
          <p:cNvPr id="4" name="Slide Number Placeholder 3">
            <a:extLst>
              <a:ext uri="{FF2B5EF4-FFF2-40B4-BE49-F238E27FC236}">
                <a16:creationId xmlns:a16="http://schemas.microsoft.com/office/drawing/2014/main" id="{86DFC4CD-4811-149A-DDAD-8E110069ED89}"/>
              </a:ext>
            </a:extLst>
          </p:cNvPr>
          <p:cNvSpPr>
            <a:spLocks noGrp="1"/>
          </p:cNvSpPr>
          <p:nvPr>
            <p:ph type="sldNum" sz="quarter" idx="12"/>
          </p:nvPr>
        </p:nvSpPr>
        <p:spPr/>
        <p:txBody>
          <a:bodyPr/>
          <a:lstStyle/>
          <a:p>
            <a:fld id="{44C03942-F178-4CE9-882B-861990986819}" type="slidenum">
              <a:rPr lang="en-US" smtClean="0"/>
              <a:t>14</a:t>
            </a:fld>
            <a:endParaRPr lang="en-US"/>
          </a:p>
        </p:txBody>
      </p:sp>
    </p:spTree>
    <p:extLst>
      <p:ext uri="{BB962C8B-B14F-4D97-AF65-F5344CB8AC3E}">
        <p14:creationId xmlns:p14="http://schemas.microsoft.com/office/powerpoint/2010/main" val="1217111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6073D-5270-348F-60CE-A2EEAC9AA975}"/>
              </a:ext>
            </a:extLst>
          </p:cNvPr>
          <p:cNvSpPr>
            <a:spLocks noGrp="1"/>
          </p:cNvSpPr>
          <p:nvPr>
            <p:ph type="title"/>
          </p:nvPr>
        </p:nvSpPr>
        <p:spPr/>
        <p:txBody>
          <a:bodyPr/>
          <a:lstStyle/>
          <a:p>
            <a:r>
              <a:rPr lang="en-US" dirty="0"/>
              <a:t>Towing</a:t>
            </a:r>
          </a:p>
        </p:txBody>
      </p:sp>
      <p:sp>
        <p:nvSpPr>
          <p:cNvPr id="3" name="Text Placeholder 2">
            <a:extLst>
              <a:ext uri="{FF2B5EF4-FFF2-40B4-BE49-F238E27FC236}">
                <a16:creationId xmlns:a16="http://schemas.microsoft.com/office/drawing/2014/main" id="{75FAD145-C268-26DE-514D-C5AA4717D449}"/>
              </a:ext>
            </a:extLst>
          </p:cNvPr>
          <p:cNvSpPr>
            <a:spLocks noGrp="1"/>
          </p:cNvSpPr>
          <p:nvPr>
            <p:ph type="body" sz="quarter" idx="15"/>
          </p:nvPr>
        </p:nvSpPr>
        <p:spPr/>
        <p:txBody>
          <a:bodyPr/>
          <a:lstStyle/>
          <a:p>
            <a:r>
              <a:rPr lang="en-US" dirty="0"/>
              <a:t>Even if the towing was arranged by Roadside Assistance, send an email to </a:t>
            </a:r>
            <a:r>
              <a:rPr lang="en-US" dirty="0">
                <a:hlinkClick r:id="rId2"/>
              </a:rPr>
              <a:t>enterpriseSupport-USFS@ehi.com</a:t>
            </a:r>
            <a:r>
              <a:rPr lang="en-US" dirty="0"/>
              <a:t> with the following information:</a:t>
            </a:r>
          </a:p>
          <a:p>
            <a:pPr lvl="1">
              <a:buFont typeface="Arial" panose="020B0604020202020204" pitchFamily="34" charset="0"/>
              <a:buChar char="•"/>
            </a:pPr>
            <a:r>
              <a:rPr lang="en-US" dirty="0"/>
              <a:t>Incident Number (example: AB-CDE-000001)</a:t>
            </a:r>
          </a:p>
          <a:p>
            <a:pPr lvl="1">
              <a:buFont typeface="Arial" panose="020B0604020202020204" pitchFamily="34" charset="0"/>
              <a:buChar char="•"/>
            </a:pPr>
            <a:r>
              <a:rPr lang="en-US" dirty="0"/>
              <a:t>Request Number (example: E-1)</a:t>
            </a:r>
          </a:p>
          <a:p>
            <a:pPr lvl="1">
              <a:buFont typeface="Arial" panose="020B0604020202020204" pitchFamily="34" charset="0"/>
              <a:buChar char="•"/>
            </a:pPr>
            <a:r>
              <a:rPr lang="en-US" dirty="0"/>
              <a:t>License Plate Number</a:t>
            </a:r>
          </a:p>
          <a:p>
            <a:pPr lvl="1">
              <a:buFont typeface="Arial" panose="020B0604020202020204" pitchFamily="34" charset="0"/>
              <a:buChar char="•"/>
            </a:pPr>
            <a:r>
              <a:rPr lang="en-US" dirty="0"/>
              <a:t>Date and Time Towed</a:t>
            </a:r>
          </a:p>
          <a:p>
            <a:pPr lvl="1">
              <a:buFont typeface="Arial" panose="020B0604020202020204" pitchFamily="34" charset="0"/>
              <a:buChar char="•"/>
            </a:pPr>
            <a:r>
              <a:rPr lang="en-US" dirty="0"/>
              <a:t>Tow Company Name/Phone Number</a:t>
            </a:r>
          </a:p>
          <a:p>
            <a:pPr lvl="1">
              <a:buFont typeface="Arial" panose="020B0604020202020204" pitchFamily="34" charset="0"/>
              <a:buChar char="•"/>
            </a:pPr>
            <a:r>
              <a:rPr lang="en-US" dirty="0"/>
              <a:t>Location Towed to</a:t>
            </a:r>
          </a:p>
          <a:p>
            <a:pPr lvl="1">
              <a:buFont typeface="Arial" panose="020B0604020202020204" pitchFamily="34" charset="0"/>
              <a:buChar char="•"/>
            </a:pPr>
            <a:r>
              <a:rPr lang="en-US" dirty="0"/>
              <a:t>Govt POC Name, Phone Number and Email address</a:t>
            </a:r>
          </a:p>
          <a:p>
            <a:pPr marL="0" indent="0">
              <a:buNone/>
            </a:pPr>
            <a:endParaRPr lang="en-US" dirty="0"/>
          </a:p>
        </p:txBody>
      </p:sp>
    </p:spTree>
    <p:extLst>
      <p:ext uri="{BB962C8B-B14F-4D97-AF65-F5344CB8AC3E}">
        <p14:creationId xmlns:p14="http://schemas.microsoft.com/office/powerpoint/2010/main" val="3483179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16E77-9792-3E9A-E03C-2DFF5511E1B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EF2FEFC-FC92-7DF8-DAB4-19F61A2C10E8}"/>
              </a:ext>
            </a:extLst>
          </p:cNvPr>
          <p:cNvSpPr txBox="1"/>
          <p:nvPr/>
        </p:nvSpPr>
        <p:spPr>
          <a:xfrm>
            <a:off x="823190" y="1265182"/>
            <a:ext cx="11350522" cy="1200329"/>
          </a:xfrm>
          <a:prstGeom prst="rect">
            <a:avLst/>
          </a:prstGeom>
          <a:noFill/>
        </p:spPr>
        <p:txBody>
          <a:bodyPr wrap="square" rtlCol="0">
            <a:spAutoFit/>
          </a:bodyPr>
          <a:lstStyle/>
          <a:p>
            <a:r>
              <a:rPr lang="en-US" dirty="0"/>
              <a:t>We do see OF 289s and would prefer that they would not be done for NERV Claims. </a:t>
            </a:r>
          </a:p>
          <a:p>
            <a:r>
              <a:rPr lang="en-US" dirty="0"/>
              <a:t>Don’t want anyone to get a false sense that an approved OF 289 does something. </a:t>
            </a:r>
          </a:p>
          <a:p>
            <a:r>
              <a:rPr lang="en-US" dirty="0"/>
              <a:t>As you can imagine it doesn’t do anything since it is up to the NERV Contact Specialist. </a:t>
            </a:r>
          </a:p>
          <a:p>
            <a:r>
              <a:rPr lang="en-US" dirty="0"/>
              <a:t>Only Exception is for Tire’s that need an S#!</a:t>
            </a:r>
          </a:p>
        </p:txBody>
      </p:sp>
      <p:sp>
        <p:nvSpPr>
          <p:cNvPr id="3" name="TextBox 2">
            <a:extLst>
              <a:ext uri="{FF2B5EF4-FFF2-40B4-BE49-F238E27FC236}">
                <a16:creationId xmlns:a16="http://schemas.microsoft.com/office/drawing/2014/main" id="{65786827-EF37-6117-A885-2D0B5C1620F0}"/>
              </a:ext>
            </a:extLst>
          </p:cNvPr>
          <p:cNvSpPr txBox="1"/>
          <p:nvPr/>
        </p:nvSpPr>
        <p:spPr>
          <a:xfrm>
            <a:off x="356160" y="18904"/>
            <a:ext cx="11817552" cy="1107996"/>
          </a:xfrm>
          <a:prstGeom prst="rect">
            <a:avLst/>
          </a:prstGeom>
          <a:noFill/>
        </p:spPr>
        <p:txBody>
          <a:bodyPr wrap="square" rtlCol="0">
            <a:spAutoFit/>
          </a:bodyPr>
          <a:lstStyle/>
          <a:p>
            <a:r>
              <a:rPr lang="en-US" sz="6600" dirty="0"/>
              <a:t>  </a:t>
            </a:r>
            <a:r>
              <a:rPr lang="en-US" sz="3600" dirty="0"/>
              <a:t>Property Loss and Damage Report (OF-289)</a:t>
            </a:r>
          </a:p>
        </p:txBody>
      </p:sp>
      <p:sp>
        <p:nvSpPr>
          <p:cNvPr id="5" name="TextBox 4">
            <a:extLst>
              <a:ext uri="{FF2B5EF4-FFF2-40B4-BE49-F238E27FC236}">
                <a16:creationId xmlns:a16="http://schemas.microsoft.com/office/drawing/2014/main" id="{E5E0CCF4-1340-A4A2-A75C-2AA0EC2DE4C1}"/>
              </a:ext>
            </a:extLst>
          </p:cNvPr>
          <p:cNvSpPr txBox="1"/>
          <p:nvPr/>
        </p:nvSpPr>
        <p:spPr>
          <a:xfrm>
            <a:off x="823190" y="2648115"/>
            <a:ext cx="9882335" cy="646331"/>
          </a:xfrm>
          <a:prstGeom prst="rect">
            <a:avLst/>
          </a:prstGeom>
          <a:noFill/>
        </p:spPr>
        <p:txBody>
          <a:bodyPr wrap="square">
            <a:spAutoFit/>
          </a:bodyPr>
          <a:lstStyle/>
          <a:p>
            <a:r>
              <a:rPr lang="en-US" sz="3600" dirty="0"/>
              <a:t>Repair of the NERV</a:t>
            </a:r>
          </a:p>
        </p:txBody>
      </p:sp>
      <p:sp>
        <p:nvSpPr>
          <p:cNvPr id="7" name="TextBox 6">
            <a:extLst>
              <a:ext uri="{FF2B5EF4-FFF2-40B4-BE49-F238E27FC236}">
                <a16:creationId xmlns:a16="http://schemas.microsoft.com/office/drawing/2014/main" id="{A5218941-DAB3-642C-DB65-95D6EBECEA2A}"/>
              </a:ext>
            </a:extLst>
          </p:cNvPr>
          <p:cNvSpPr txBox="1"/>
          <p:nvPr/>
        </p:nvSpPr>
        <p:spPr>
          <a:xfrm>
            <a:off x="823190" y="3563555"/>
            <a:ext cx="8505646" cy="1477328"/>
          </a:xfrm>
          <a:prstGeom prst="rect">
            <a:avLst/>
          </a:prstGeom>
          <a:noFill/>
        </p:spPr>
        <p:txBody>
          <a:bodyPr wrap="square">
            <a:spAutoFit/>
          </a:bodyPr>
          <a:lstStyle/>
          <a:p>
            <a:r>
              <a:rPr lang="en-US" dirty="0"/>
              <a:t>If the rental needs repaired (including oil changes and filters) or swapped out, please call the locations that it was picked up or dropped off from and they will guide you. In addition, except for needing to get it off the line, don’t have a Mechanic repair or authorize repairs. Enterprise will need to be contacted and most likely will get the rental swapped out.</a:t>
            </a:r>
          </a:p>
        </p:txBody>
      </p:sp>
      <p:sp>
        <p:nvSpPr>
          <p:cNvPr id="9" name="Slide Number Placeholder 8">
            <a:extLst>
              <a:ext uri="{FF2B5EF4-FFF2-40B4-BE49-F238E27FC236}">
                <a16:creationId xmlns:a16="http://schemas.microsoft.com/office/drawing/2014/main" id="{49354AB5-4EC5-D443-5595-3A32B3486053}"/>
              </a:ext>
            </a:extLst>
          </p:cNvPr>
          <p:cNvSpPr>
            <a:spLocks noGrp="1"/>
          </p:cNvSpPr>
          <p:nvPr>
            <p:ph type="sldNum" sz="quarter" idx="12"/>
          </p:nvPr>
        </p:nvSpPr>
        <p:spPr/>
        <p:txBody>
          <a:bodyPr/>
          <a:lstStyle/>
          <a:p>
            <a:fld id="{44C03942-F178-4CE9-882B-861990986819}" type="slidenum">
              <a:rPr lang="en-US" smtClean="0"/>
              <a:t>16</a:t>
            </a:fld>
            <a:endParaRPr lang="en-US"/>
          </a:p>
        </p:txBody>
      </p:sp>
    </p:spTree>
    <p:extLst>
      <p:ext uri="{BB962C8B-B14F-4D97-AF65-F5344CB8AC3E}">
        <p14:creationId xmlns:p14="http://schemas.microsoft.com/office/powerpoint/2010/main" val="7611748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0F266-C658-2E78-B77E-C1EBB76BF25C}"/>
              </a:ext>
            </a:extLst>
          </p:cNvPr>
          <p:cNvSpPr>
            <a:spLocks noGrp="1"/>
          </p:cNvSpPr>
          <p:nvPr>
            <p:ph type="title"/>
          </p:nvPr>
        </p:nvSpPr>
        <p:spPr/>
        <p:txBody>
          <a:bodyPr>
            <a:normAutofit/>
          </a:bodyPr>
          <a:lstStyle/>
          <a:p>
            <a:r>
              <a:rPr lang="en-US" dirty="0"/>
              <a:t>Drop off at a Different Enterprise Location</a:t>
            </a:r>
          </a:p>
        </p:txBody>
      </p:sp>
      <p:sp>
        <p:nvSpPr>
          <p:cNvPr id="3" name="Text Placeholder 2">
            <a:extLst>
              <a:ext uri="{FF2B5EF4-FFF2-40B4-BE49-F238E27FC236}">
                <a16:creationId xmlns:a16="http://schemas.microsoft.com/office/drawing/2014/main" id="{0B818B94-FCC4-5215-5A38-1804E5245BF3}"/>
              </a:ext>
            </a:extLst>
          </p:cNvPr>
          <p:cNvSpPr>
            <a:spLocks noGrp="1"/>
          </p:cNvSpPr>
          <p:nvPr>
            <p:ph type="body" sz="quarter" idx="15"/>
          </p:nvPr>
        </p:nvSpPr>
        <p:spPr/>
        <p:txBody>
          <a:bodyPr>
            <a:normAutofit/>
          </a:bodyPr>
          <a:lstStyle/>
          <a:p>
            <a:r>
              <a:rPr lang="en-US" dirty="0"/>
              <a:t>If circumstances require a different drop-off location, a drop fee will be incurred. </a:t>
            </a:r>
          </a:p>
          <a:p>
            <a:r>
              <a:rPr lang="en-US" dirty="0"/>
              <a:t>$1 per mile from pickup to drop location. Example if the difference is 100 miles, a $100 will be added to the NERV Invoice.</a:t>
            </a:r>
          </a:p>
          <a:p>
            <a:r>
              <a:rPr lang="en-US" dirty="0"/>
              <a:t>The general rule is standard vehicle to Enterprise Locations and HD Vehicle to Enterprise Truck Locations. Remember there are fewer Enterprise Truck Locations, and they tend to be in bigger areas. </a:t>
            </a:r>
          </a:p>
        </p:txBody>
      </p:sp>
    </p:spTree>
    <p:extLst>
      <p:ext uri="{BB962C8B-B14F-4D97-AF65-F5344CB8AC3E}">
        <p14:creationId xmlns:p14="http://schemas.microsoft.com/office/powerpoint/2010/main" val="28519084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82868-95B0-FD88-5BE2-98EB0B50096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253EDE-10EA-441A-D0AE-059323C09C6E}"/>
              </a:ext>
            </a:extLst>
          </p:cNvPr>
          <p:cNvSpPr>
            <a:spLocks noGrp="1"/>
          </p:cNvSpPr>
          <p:nvPr>
            <p:ph type="sldNum" sz="quarter" idx="12"/>
          </p:nvPr>
        </p:nvSpPr>
        <p:spPr/>
        <p:txBody>
          <a:bodyPr/>
          <a:lstStyle/>
          <a:p>
            <a:fld id="{95214565-2B75-CE4C-9F18-61B769DAF3D4}" type="slidenum">
              <a:rPr lang="en-US" smtClean="0"/>
              <a:pPr/>
              <a:t>18</a:t>
            </a:fld>
            <a:endParaRPr lang="en-US" dirty="0"/>
          </a:p>
        </p:txBody>
      </p:sp>
      <p:sp>
        <p:nvSpPr>
          <p:cNvPr id="6" name="Title 5">
            <a:extLst>
              <a:ext uri="{FF2B5EF4-FFF2-40B4-BE49-F238E27FC236}">
                <a16:creationId xmlns:a16="http://schemas.microsoft.com/office/drawing/2014/main" id="{FD14FBD8-0000-0BA8-24DC-B46FA69B6988}"/>
              </a:ext>
            </a:extLst>
          </p:cNvPr>
          <p:cNvSpPr>
            <a:spLocks noGrp="1"/>
          </p:cNvSpPr>
          <p:nvPr>
            <p:ph type="title"/>
          </p:nvPr>
        </p:nvSpPr>
        <p:spPr>
          <a:xfrm>
            <a:off x="447554" y="269506"/>
            <a:ext cx="11102761" cy="529391"/>
          </a:xfrm>
        </p:spPr>
        <p:txBody>
          <a:bodyPr>
            <a:noAutofit/>
          </a:bodyPr>
          <a:lstStyle/>
          <a:p>
            <a:pPr algn="ctr"/>
            <a:r>
              <a:rPr lang="en-US" sz="4000" b="0" kern="1200" dirty="0">
                <a:solidFill>
                  <a:schemeClr val="tx1"/>
                </a:solidFill>
                <a:cs typeface="+mj-cs"/>
              </a:rPr>
              <a:t>Who do I contact?</a:t>
            </a:r>
            <a:endParaRPr lang="en-US" sz="4000" b="0" dirty="0"/>
          </a:p>
        </p:txBody>
      </p:sp>
      <p:sp>
        <p:nvSpPr>
          <p:cNvPr id="4" name="Text Placeholder 3">
            <a:extLst>
              <a:ext uri="{FF2B5EF4-FFF2-40B4-BE49-F238E27FC236}">
                <a16:creationId xmlns:a16="http://schemas.microsoft.com/office/drawing/2014/main" id="{EC3F1AF9-6B4F-4D58-35CC-70B44E86FAE1}"/>
              </a:ext>
            </a:extLst>
          </p:cNvPr>
          <p:cNvSpPr>
            <a:spLocks noGrp="1"/>
          </p:cNvSpPr>
          <p:nvPr>
            <p:ph type="body" sz="quarter" idx="15"/>
          </p:nvPr>
        </p:nvSpPr>
        <p:spPr>
          <a:xfrm>
            <a:off x="793128" y="1124554"/>
            <a:ext cx="9661940" cy="4859741"/>
          </a:xfrm>
        </p:spPr>
        <p:txBody>
          <a:bodyPr>
            <a:normAutofit/>
          </a:bodyPr>
          <a:lstStyle/>
          <a:p>
            <a:pPr indent="-228600">
              <a:lnSpc>
                <a:spcPct val="90000"/>
              </a:lnSpc>
              <a:buFont typeface="Arial" panose="020B0604020202020204" pitchFamily="34" charset="0"/>
              <a:buChar char="•"/>
            </a:pPr>
            <a:endParaRPr lang="en-US" sz="1500" dirty="0">
              <a:effectLst/>
            </a:endParaRPr>
          </a:p>
          <a:p>
            <a:endParaRPr lang="en-US" sz="1600" dirty="0">
              <a:effectLst/>
              <a:latin typeface="Calibri" panose="020F0502020204030204" pitchFamily="34" charset="0"/>
              <a:ea typeface="Calibri" panose="020F0502020204030204" pitchFamily="34" charset="0"/>
            </a:endParaRPr>
          </a:p>
          <a:p>
            <a:pPr marL="0" indent="0">
              <a:buNone/>
            </a:pPr>
            <a:endParaRPr lang="en-US" dirty="0"/>
          </a:p>
        </p:txBody>
      </p:sp>
      <p:graphicFrame>
        <p:nvGraphicFramePr>
          <p:cNvPr id="5" name="Table 4">
            <a:extLst>
              <a:ext uri="{FF2B5EF4-FFF2-40B4-BE49-F238E27FC236}">
                <a16:creationId xmlns:a16="http://schemas.microsoft.com/office/drawing/2014/main" id="{4EB837F1-674C-9899-1902-872785E0997E}"/>
              </a:ext>
            </a:extLst>
          </p:cNvPr>
          <p:cNvGraphicFramePr>
            <a:graphicFrameLocks noGrp="1"/>
          </p:cNvGraphicFramePr>
          <p:nvPr>
            <p:extLst>
              <p:ext uri="{D42A27DB-BD31-4B8C-83A1-F6EECF244321}">
                <p14:modId xmlns:p14="http://schemas.microsoft.com/office/powerpoint/2010/main" val="678325578"/>
              </p:ext>
            </p:extLst>
          </p:nvPr>
        </p:nvGraphicFramePr>
        <p:xfrm>
          <a:off x="267128" y="944217"/>
          <a:ext cx="11610133" cy="4859741"/>
        </p:xfrm>
        <a:graphic>
          <a:graphicData uri="http://schemas.openxmlformats.org/drawingml/2006/table">
            <a:tbl>
              <a:tblPr firstRow="1" firstCol="1" bandRow="1">
                <a:tableStyleId>{5C22544A-7EE6-4342-B048-85BDC9FD1C3A}</a:tableStyleId>
              </a:tblPr>
              <a:tblGrid>
                <a:gridCol w="2310201">
                  <a:extLst>
                    <a:ext uri="{9D8B030D-6E8A-4147-A177-3AD203B41FA5}">
                      <a16:colId xmlns:a16="http://schemas.microsoft.com/office/drawing/2014/main" val="1825353629"/>
                    </a:ext>
                  </a:extLst>
                </a:gridCol>
                <a:gridCol w="2992801">
                  <a:extLst>
                    <a:ext uri="{9D8B030D-6E8A-4147-A177-3AD203B41FA5}">
                      <a16:colId xmlns:a16="http://schemas.microsoft.com/office/drawing/2014/main" val="234515981"/>
                    </a:ext>
                  </a:extLst>
                </a:gridCol>
                <a:gridCol w="6307131">
                  <a:extLst>
                    <a:ext uri="{9D8B030D-6E8A-4147-A177-3AD203B41FA5}">
                      <a16:colId xmlns:a16="http://schemas.microsoft.com/office/drawing/2014/main" val="116815076"/>
                    </a:ext>
                  </a:extLst>
                </a:gridCol>
              </a:tblGrid>
              <a:tr h="607467">
                <a:tc>
                  <a:txBody>
                    <a:bodyPr/>
                    <a:lstStyle/>
                    <a:p>
                      <a:pPr marL="0" marR="356870" algn="ctr">
                        <a:buNone/>
                        <a:tabLst>
                          <a:tab pos="533400" algn="l"/>
                        </a:tabLst>
                      </a:pPr>
                      <a:br>
                        <a:rPr lang="en-US" sz="1000">
                          <a:effectLst/>
                        </a:rPr>
                      </a:br>
                      <a:r>
                        <a:rPr lang="en-US" sz="1000">
                          <a:effectLst/>
                        </a:rPr>
                        <a:t>NERV Support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758" marR="60758" marT="0" marB="0"/>
                </a:tc>
                <a:tc>
                  <a:txBody>
                    <a:bodyPr/>
                    <a:lstStyle/>
                    <a:p>
                      <a:pPr marL="0" marR="356870" algn="ctr">
                        <a:buNone/>
                        <a:tabLst>
                          <a:tab pos="533400" algn="l"/>
                        </a:tabLst>
                      </a:pPr>
                      <a:r>
                        <a:rPr lang="en-US" sz="1000">
                          <a:effectLst/>
                        </a:rPr>
                        <a:t>IROC Support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758" marR="60758" marT="0" marB="0"/>
                </a:tc>
                <a:tc>
                  <a:txBody>
                    <a:bodyPr/>
                    <a:lstStyle/>
                    <a:p>
                      <a:pPr marL="0" marR="356870" algn="ctr">
                        <a:buNone/>
                        <a:tabLst>
                          <a:tab pos="533400" algn="l"/>
                        </a:tabLst>
                      </a:pPr>
                      <a:r>
                        <a:rPr lang="en-US" sz="1000">
                          <a:effectLst/>
                        </a:rPr>
                        <a:t>Vendor Support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758" marR="60758" marT="0" marB="0"/>
                </a:tc>
                <a:extLst>
                  <a:ext uri="{0D108BD9-81ED-4DB2-BD59-A6C34878D82A}">
                    <a16:rowId xmlns:a16="http://schemas.microsoft.com/office/drawing/2014/main" val="3900828620"/>
                  </a:ext>
                </a:extLst>
              </a:tr>
              <a:tr h="4252274">
                <a:tc>
                  <a:txBody>
                    <a:bodyPr/>
                    <a:lstStyle/>
                    <a:p>
                      <a:pPr marL="0" marR="356870">
                        <a:buNone/>
                        <a:tabLst>
                          <a:tab pos="533400" algn="l"/>
                        </a:tabLst>
                      </a:pPr>
                      <a:br>
                        <a:rPr lang="en-US" sz="1000" dirty="0">
                          <a:effectLst/>
                        </a:rPr>
                      </a:br>
                      <a:r>
                        <a:rPr lang="en-US" sz="2400" b="0" dirty="0">
                          <a:solidFill>
                            <a:schemeClr val="tx1"/>
                          </a:solidFill>
                          <a:effectLst/>
                        </a:rPr>
                        <a:t>NERV : </a:t>
                      </a:r>
                      <a:br>
                        <a:rPr lang="en-US" sz="2400" b="0" dirty="0">
                          <a:solidFill>
                            <a:schemeClr val="tx1"/>
                          </a:solidFill>
                          <a:effectLst/>
                        </a:rPr>
                      </a:br>
                      <a:r>
                        <a:rPr lang="en-US" sz="2400" b="0" dirty="0">
                          <a:solidFill>
                            <a:schemeClr val="tx1"/>
                          </a:solidFill>
                          <a:effectLst/>
                        </a:rPr>
                        <a:t>208-390-4868</a:t>
                      </a:r>
                      <a:br>
                        <a:rPr lang="en-US" sz="2400" b="0" dirty="0">
                          <a:effectLst/>
                        </a:rPr>
                      </a:br>
                      <a:br>
                        <a:rPr lang="en-US" sz="2400" b="0" dirty="0">
                          <a:effectLst/>
                        </a:rPr>
                      </a:br>
                      <a:r>
                        <a:rPr lang="en-US" sz="2400" b="0" dirty="0">
                          <a:solidFill>
                            <a:schemeClr val="tx1"/>
                          </a:solidFill>
                          <a:effectLst/>
                        </a:rPr>
                        <a:t>NERV Email:  </a:t>
                      </a:r>
                      <a:r>
                        <a:rPr lang="en-US" sz="2400" b="0" u="sng" dirty="0">
                          <a:solidFill>
                            <a:schemeClr val="tx1"/>
                          </a:solidFill>
                          <a:effectLst/>
                          <a:hlinkClick r:id="rId3">
                            <a:extLst>
                              <a:ext uri="{A12FA001-AC4F-418D-AE19-62706E023703}">
                                <ahyp:hlinkClr xmlns:ahyp="http://schemas.microsoft.com/office/drawing/2018/hyperlinkcolor" val="tx"/>
                              </a:ext>
                            </a:extLst>
                          </a:hlinkClick>
                        </a:rPr>
                        <a:t>sm.fs.nerv@usda.gov</a:t>
                      </a:r>
                      <a:endParaRPr lang="en-US" sz="2400" b="0" dirty="0">
                        <a:solidFill>
                          <a:schemeClr val="tx1"/>
                        </a:solidFill>
                        <a:effectLst/>
                      </a:endParaRPr>
                    </a:p>
                    <a:p>
                      <a:pPr marL="0" marR="356870">
                        <a:buNone/>
                        <a:tabLst>
                          <a:tab pos="533400" algn="l"/>
                        </a:tabLst>
                      </a:pPr>
                      <a:r>
                        <a:rPr lang="en-US" sz="1000" dirty="0">
                          <a:effectLst/>
                        </a:rPr>
                        <a:t> </a:t>
                      </a:r>
                    </a:p>
                    <a:p>
                      <a:pPr marL="0" marR="356870">
                        <a:buNone/>
                        <a:tabLst>
                          <a:tab pos="533400" algn="l"/>
                        </a:tabLst>
                      </a:pPr>
                      <a:r>
                        <a:rPr lang="en-US" sz="10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758" marR="60758" marT="0" marB="0"/>
                </a:tc>
                <a:tc>
                  <a:txBody>
                    <a:bodyPr/>
                    <a:lstStyle/>
                    <a:p>
                      <a:pPr marL="228600" marR="356870">
                        <a:buNone/>
                        <a:tabLst>
                          <a:tab pos="533400" algn="l"/>
                        </a:tabLst>
                      </a:pPr>
                      <a:r>
                        <a:rPr lang="en-US" sz="2000" dirty="0">
                          <a:effectLst/>
                        </a:rPr>
                        <a:t> </a:t>
                      </a:r>
                    </a:p>
                    <a:p>
                      <a:pPr marL="228600" marR="356870">
                        <a:buNone/>
                        <a:tabLst>
                          <a:tab pos="533400" algn="l"/>
                        </a:tabLst>
                      </a:pPr>
                      <a:r>
                        <a:rPr lang="en-US" sz="2000" dirty="0">
                          <a:effectLst/>
                        </a:rPr>
                        <a:t>Issues with IROC: </a:t>
                      </a:r>
                      <a:br>
                        <a:rPr lang="en-US" sz="2000" dirty="0">
                          <a:effectLst/>
                        </a:rPr>
                      </a:br>
                      <a:r>
                        <a:rPr lang="en-US" sz="2000" dirty="0">
                          <a:effectLst/>
                        </a:rPr>
                        <a:t>IIA Help Desk 866-224-7677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758" marR="60758" marT="0" marB="0"/>
                </a:tc>
                <a:tc>
                  <a:txBody>
                    <a:bodyPr/>
                    <a:lstStyle/>
                    <a:p>
                      <a:pPr marL="228600" marR="356870">
                        <a:buNone/>
                        <a:tabLst>
                          <a:tab pos="533400" algn="l"/>
                        </a:tabLst>
                      </a:pPr>
                      <a:r>
                        <a:rPr lang="en-US" sz="1000" dirty="0">
                          <a:effectLst/>
                        </a:rPr>
                        <a:t> </a:t>
                      </a:r>
                    </a:p>
                    <a:p>
                      <a:pPr marL="228600" marR="356870">
                        <a:buNone/>
                        <a:tabLst>
                          <a:tab pos="533400" algn="l"/>
                        </a:tabLst>
                      </a:pPr>
                      <a:r>
                        <a:rPr lang="en-US" sz="1800" dirty="0">
                          <a:effectLst/>
                        </a:rPr>
                        <a:t>Additional Enterprise Support: </a:t>
                      </a:r>
                      <a:br>
                        <a:rPr lang="en-US" sz="1800" dirty="0">
                          <a:effectLst/>
                        </a:rPr>
                      </a:br>
                      <a:r>
                        <a:rPr lang="en-US" sz="1800" dirty="0">
                          <a:effectLst/>
                        </a:rPr>
                        <a:t>enterprisesupport-usfs@em.com</a:t>
                      </a:r>
                    </a:p>
                    <a:p>
                      <a:pPr marL="228600" marR="356870">
                        <a:buNone/>
                        <a:tabLst>
                          <a:tab pos="533400" algn="l"/>
                        </a:tabLst>
                      </a:pPr>
                      <a:r>
                        <a:rPr lang="en-US" sz="1800" dirty="0">
                          <a:effectLst/>
                        </a:rPr>
                        <a:t> </a:t>
                      </a:r>
                    </a:p>
                    <a:p>
                      <a:pPr marL="228600" marR="356870">
                        <a:buNone/>
                        <a:tabLst>
                          <a:tab pos="533400" algn="l"/>
                        </a:tabLst>
                      </a:pPr>
                      <a:r>
                        <a:rPr lang="en-US" sz="1800" dirty="0">
                          <a:effectLst/>
                        </a:rPr>
                        <a:t>Reservations </a:t>
                      </a:r>
                    </a:p>
                    <a:p>
                      <a:pPr marL="342900" marR="356870" lvl="0" indent="-342900">
                        <a:buFont typeface="Symbol" panose="05050102010706020507" pitchFamily="18" charset="2"/>
                        <a:buChar char=""/>
                        <a:tabLst>
                          <a:tab pos="533400" algn="l"/>
                        </a:tabLst>
                      </a:pPr>
                      <a:r>
                        <a:rPr lang="en-US" sz="1800" dirty="0">
                          <a:effectLst/>
                        </a:rPr>
                        <a:t>Enterprise Standard Reservations/Cancelations 855-266-9565</a:t>
                      </a:r>
                    </a:p>
                    <a:p>
                      <a:pPr marL="342900" marR="356870" lvl="0" indent="-342900">
                        <a:buFont typeface="Symbol" panose="05050102010706020507" pitchFamily="18" charset="2"/>
                        <a:buChar char=""/>
                        <a:tabLst>
                          <a:tab pos="533400" algn="l"/>
                        </a:tabLst>
                      </a:pPr>
                      <a:r>
                        <a:rPr lang="en-US" sz="1800" dirty="0">
                          <a:effectLst/>
                        </a:rPr>
                        <a:t>HD Vehicle Rental Support Reservations </a:t>
                      </a:r>
                      <a:br>
                        <a:rPr lang="en-US" sz="1800" dirty="0">
                          <a:effectLst/>
                        </a:rPr>
                      </a:br>
                      <a:r>
                        <a:rPr lang="en-US" sz="1800" dirty="0">
                          <a:effectLst/>
                        </a:rPr>
                        <a:t>844-665-4702 </a:t>
                      </a:r>
                    </a:p>
                    <a:p>
                      <a:pPr marL="742950" marR="356870" lvl="1" indent="-285750">
                        <a:buFont typeface="Wingdings" panose="05000000000000000000" pitchFamily="2" charset="2"/>
                        <a:buChar char=""/>
                        <a:tabLst>
                          <a:tab pos="533400" algn="l"/>
                        </a:tabLst>
                      </a:pPr>
                      <a:r>
                        <a:rPr lang="en-US" sz="1800" dirty="0">
                          <a:effectLst/>
                        </a:rPr>
                        <a:t>(Mon - Fri 8:00 - 17:00 CST)</a:t>
                      </a:r>
                    </a:p>
                    <a:p>
                      <a:pPr marL="228600" marR="356870">
                        <a:buNone/>
                        <a:tabLst>
                          <a:tab pos="533400" algn="l"/>
                        </a:tabLst>
                      </a:pPr>
                      <a:r>
                        <a:rPr lang="en-US" sz="1800" dirty="0">
                          <a:effectLst/>
                        </a:rPr>
                        <a:t>Roadside Assistance Phone Numbers</a:t>
                      </a:r>
                    </a:p>
                    <a:p>
                      <a:pPr marL="342900" marR="356870" lvl="0" indent="-342900">
                        <a:buFont typeface="Symbol" panose="05050102010706020507" pitchFamily="18" charset="2"/>
                        <a:buChar char=""/>
                        <a:tabLst>
                          <a:tab pos="533400" algn="l"/>
                        </a:tabLst>
                      </a:pPr>
                      <a:r>
                        <a:rPr lang="en-US" sz="1800" dirty="0">
                          <a:effectLst/>
                        </a:rPr>
                        <a:t>1/2-ton trucks, SUV's, mini vans and sedans: </a:t>
                      </a:r>
                      <a:br>
                        <a:rPr lang="en-US" sz="1800" dirty="0">
                          <a:effectLst/>
                        </a:rPr>
                      </a:br>
                      <a:r>
                        <a:rPr lang="en-US" sz="1800" dirty="0">
                          <a:effectLst/>
                        </a:rPr>
                        <a:t>1-800-307-6666</a:t>
                      </a:r>
                    </a:p>
                    <a:p>
                      <a:pPr marL="342900" marR="356870" lvl="0" indent="-342900">
                        <a:buFont typeface="Symbol" panose="05050102010706020507" pitchFamily="18" charset="2"/>
                        <a:buChar char=""/>
                        <a:tabLst>
                          <a:tab pos="533400" algn="l"/>
                        </a:tabLst>
                      </a:pPr>
                      <a:r>
                        <a:rPr lang="en-US" sz="1800" dirty="0">
                          <a:effectLst/>
                        </a:rPr>
                        <a:t>HD Pick-up Trucks and Box Trucks: </a:t>
                      </a:r>
                      <a:br>
                        <a:rPr lang="en-US" sz="1800" dirty="0">
                          <a:effectLst/>
                        </a:rPr>
                      </a:br>
                      <a:r>
                        <a:rPr lang="en-US" sz="1800" dirty="0">
                          <a:effectLst/>
                        </a:rPr>
                        <a:t>1-888-736-8287 ext. 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0758" marR="60758" marT="0" marB="0"/>
                </a:tc>
                <a:extLst>
                  <a:ext uri="{0D108BD9-81ED-4DB2-BD59-A6C34878D82A}">
                    <a16:rowId xmlns:a16="http://schemas.microsoft.com/office/drawing/2014/main" val="381804418"/>
                  </a:ext>
                </a:extLst>
              </a:tr>
            </a:tbl>
          </a:graphicData>
        </a:graphic>
      </p:graphicFrame>
    </p:spTree>
    <p:extLst>
      <p:ext uri="{BB962C8B-B14F-4D97-AF65-F5344CB8AC3E}">
        <p14:creationId xmlns:p14="http://schemas.microsoft.com/office/powerpoint/2010/main" val="36831369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1B847-EF75-B1C0-00EC-860BCE54726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43B3C7-54E2-BA9E-20E7-B37A850DEBF0}"/>
              </a:ext>
            </a:extLst>
          </p:cNvPr>
          <p:cNvSpPr>
            <a:spLocks noGrp="1"/>
          </p:cNvSpPr>
          <p:nvPr>
            <p:ph type="sldNum" sz="quarter" idx="12"/>
          </p:nvPr>
        </p:nvSpPr>
        <p:spPr/>
        <p:txBody>
          <a:bodyPr/>
          <a:lstStyle/>
          <a:p>
            <a:fld id="{95214565-2B75-CE4C-9F18-61B769DAF3D4}" type="slidenum">
              <a:rPr lang="en-US" smtClean="0"/>
              <a:pPr/>
              <a:t>19</a:t>
            </a:fld>
            <a:endParaRPr lang="en-US" dirty="0"/>
          </a:p>
        </p:txBody>
      </p:sp>
      <p:sp>
        <p:nvSpPr>
          <p:cNvPr id="4" name="Text Placeholder 3">
            <a:extLst>
              <a:ext uri="{FF2B5EF4-FFF2-40B4-BE49-F238E27FC236}">
                <a16:creationId xmlns:a16="http://schemas.microsoft.com/office/drawing/2014/main" id="{504F8C1F-E28C-01FB-7A2C-9CB15CA9C60D}"/>
              </a:ext>
            </a:extLst>
          </p:cNvPr>
          <p:cNvSpPr>
            <a:spLocks noGrp="1"/>
          </p:cNvSpPr>
          <p:nvPr>
            <p:ph type="body" sz="quarter" idx="15"/>
          </p:nvPr>
        </p:nvSpPr>
        <p:spPr>
          <a:xfrm>
            <a:off x="3093566" y="3031958"/>
            <a:ext cx="9661940" cy="3943738"/>
          </a:xfrm>
        </p:spPr>
        <p:txBody>
          <a:bodyPr>
            <a:normAutofit/>
          </a:bodyPr>
          <a:lstStyle/>
          <a:p>
            <a:pPr marL="0" indent="0">
              <a:buNone/>
            </a:pPr>
            <a:r>
              <a:rPr lang="en-US" sz="8800" dirty="0"/>
              <a:t>Questions?</a:t>
            </a:r>
          </a:p>
        </p:txBody>
      </p:sp>
    </p:spTree>
    <p:extLst>
      <p:ext uri="{BB962C8B-B14F-4D97-AF65-F5344CB8AC3E}">
        <p14:creationId xmlns:p14="http://schemas.microsoft.com/office/powerpoint/2010/main" val="1072083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2D2B5-E07C-D9FE-8A16-4CB6BE3E18BC}"/>
              </a:ext>
            </a:extLst>
          </p:cNvPr>
          <p:cNvSpPr>
            <a:spLocks noGrp="1"/>
          </p:cNvSpPr>
          <p:nvPr>
            <p:ph type="title"/>
          </p:nvPr>
        </p:nvSpPr>
        <p:spPr/>
        <p:txBody>
          <a:bodyPr>
            <a:noAutofit/>
          </a:bodyPr>
          <a:lstStyle/>
          <a:p>
            <a:pPr algn="ctr"/>
            <a:r>
              <a:rPr lang="en-US" sz="4000" b="0" dirty="0"/>
              <a:t>NERV SOP</a:t>
            </a:r>
          </a:p>
        </p:txBody>
      </p:sp>
      <p:sp>
        <p:nvSpPr>
          <p:cNvPr id="3" name="Text Placeholder 2">
            <a:extLst>
              <a:ext uri="{FF2B5EF4-FFF2-40B4-BE49-F238E27FC236}">
                <a16:creationId xmlns:a16="http://schemas.microsoft.com/office/drawing/2014/main" id="{8BA03A19-4328-D4EF-3B9B-E63BEB325B94}"/>
              </a:ext>
            </a:extLst>
          </p:cNvPr>
          <p:cNvSpPr>
            <a:spLocks noGrp="1"/>
          </p:cNvSpPr>
          <p:nvPr>
            <p:ph type="body" sz="quarter" idx="15"/>
          </p:nvPr>
        </p:nvSpPr>
        <p:spPr>
          <a:xfrm>
            <a:off x="647171" y="806184"/>
            <a:ext cx="10897657" cy="1085848"/>
          </a:xfrm>
        </p:spPr>
        <p:txBody>
          <a:bodyPr>
            <a:normAutofit fontScale="70000" lnSpcReduction="20000"/>
          </a:bodyPr>
          <a:lstStyle/>
          <a:p>
            <a:pPr marL="0" indent="0">
              <a:spcBef>
                <a:spcPts val="0"/>
              </a:spcBef>
              <a:buNone/>
            </a:pPr>
            <a:endParaRPr lang="en-US" b="1" u="sng" dirty="0">
              <a:latin typeface="+mn-lt"/>
            </a:endParaRPr>
          </a:p>
          <a:p>
            <a:pPr marL="0" indent="0">
              <a:spcBef>
                <a:spcPts val="0"/>
              </a:spcBef>
              <a:buNone/>
            </a:pPr>
            <a:endParaRPr lang="en-US" b="1" u="sng" dirty="0">
              <a:latin typeface="+mn-lt"/>
            </a:endParaRPr>
          </a:p>
          <a:p>
            <a:pPr marL="0" indent="0">
              <a:spcBef>
                <a:spcPts val="0"/>
              </a:spcBef>
              <a:buNone/>
            </a:pPr>
            <a:r>
              <a:rPr lang="en-US" dirty="0">
                <a:latin typeface="+mn-lt"/>
              </a:rPr>
              <a:t>2026 SOP Available on the NERV website: </a:t>
            </a:r>
            <a:r>
              <a:rPr lang="en-US" b="1" u="sng" dirty="0">
                <a:latin typeface="+mn-lt"/>
                <a:hlinkClick r:id="" action="ppaction://noaction"/>
              </a:rPr>
              <a:t>https://www.wildfire.gov/page/national</a:t>
            </a:r>
          </a:p>
          <a:p>
            <a:pPr marL="0" indent="0">
              <a:spcBef>
                <a:spcPts val="0"/>
              </a:spcBef>
              <a:buNone/>
            </a:pPr>
            <a:r>
              <a:rPr lang="en-US" b="1" u="sng" dirty="0">
                <a:latin typeface="+mn-lt"/>
                <a:hlinkClick r:id="" action="ppaction://noaction"/>
              </a:rPr>
              <a:t>-emergency-rental-vehicle-nerv</a:t>
            </a:r>
            <a:endParaRPr lang="en-US" b="1" u="sng" dirty="0">
              <a:latin typeface="+mn-lt"/>
            </a:endParaRPr>
          </a:p>
          <a:p>
            <a:pPr marL="0" indent="0">
              <a:spcBef>
                <a:spcPts val="0"/>
              </a:spcBef>
              <a:buNone/>
            </a:pPr>
            <a:endParaRPr lang="en-US" b="1" u="sng" dirty="0">
              <a:latin typeface="+mn-lt"/>
            </a:endParaRPr>
          </a:p>
          <a:p>
            <a:pPr marL="0" indent="0">
              <a:spcBef>
                <a:spcPts val="0"/>
              </a:spcBef>
              <a:buNone/>
            </a:pPr>
            <a:endParaRPr lang="en-US" b="1" dirty="0">
              <a:latin typeface="+mn-lt"/>
            </a:endParaRPr>
          </a:p>
          <a:p>
            <a:pPr>
              <a:spcBef>
                <a:spcPts val="0"/>
              </a:spcBef>
            </a:pPr>
            <a:endParaRPr lang="en-US" b="1" u="sng" dirty="0">
              <a:latin typeface="+mn-lt"/>
            </a:endParaRPr>
          </a:p>
          <a:p>
            <a:pPr>
              <a:spcBef>
                <a:spcPts val="0"/>
              </a:spcBef>
            </a:pPr>
            <a:endParaRPr lang="en-US" dirty="0">
              <a:latin typeface="+mn-lt"/>
            </a:endParaRPr>
          </a:p>
        </p:txBody>
      </p:sp>
      <p:sp>
        <p:nvSpPr>
          <p:cNvPr id="5" name="Slide Number Placeholder 4">
            <a:extLst>
              <a:ext uri="{FF2B5EF4-FFF2-40B4-BE49-F238E27FC236}">
                <a16:creationId xmlns:a16="http://schemas.microsoft.com/office/drawing/2014/main" id="{5C7A31A4-4F1E-B9AC-B7FB-E788A12F0F48}"/>
              </a:ext>
            </a:extLst>
          </p:cNvPr>
          <p:cNvSpPr>
            <a:spLocks noGrp="1"/>
          </p:cNvSpPr>
          <p:nvPr>
            <p:ph type="sldNum" sz="quarter" idx="12"/>
          </p:nvPr>
        </p:nvSpPr>
        <p:spPr/>
        <p:txBody>
          <a:bodyPr/>
          <a:lstStyle/>
          <a:p>
            <a:fld id="{7AFBEB2D-7C10-43D9-9C43-7938A93A20F3}" type="slidenum">
              <a:rPr lang="en-US" smtClean="0"/>
              <a:t>2</a:t>
            </a:fld>
            <a:endParaRPr lang="en-US"/>
          </a:p>
        </p:txBody>
      </p:sp>
      <p:pic>
        <p:nvPicPr>
          <p:cNvPr id="4" name="Picture 3">
            <a:extLst>
              <a:ext uri="{FF2B5EF4-FFF2-40B4-BE49-F238E27FC236}">
                <a16:creationId xmlns:a16="http://schemas.microsoft.com/office/drawing/2014/main" id="{59EDFD0C-1C03-2CC9-9824-DDF38DB148FD}"/>
              </a:ext>
            </a:extLst>
          </p:cNvPr>
          <p:cNvPicPr>
            <a:picLocks noChangeAspect="1"/>
          </p:cNvPicPr>
          <p:nvPr/>
        </p:nvPicPr>
        <p:blipFill>
          <a:blip r:embed="rId2"/>
          <a:stretch>
            <a:fillRect/>
          </a:stretch>
        </p:blipFill>
        <p:spPr>
          <a:xfrm>
            <a:off x="2389399" y="1981948"/>
            <a:ext cx="7209679" cy="4069868"/>
          </a:xfrm>
          <a:prstGeom prst="rect">
            <a:avLst/>
          </a:prstGeom>
        </p:spPr>
      </p:pic>
      <p:sp>
        <p:nvSpPr>
          <p:cNvPr id="8" name="Rectangle 7">
            <a:extLst>
              <a:ext uri="{FF2B5EF4-FFF2-40B4-BE49-F238E27FC236}">
                <a16:creationId xmlns:a16="http://schemas.microsoft.com/office/drawing/2014/main" id="{DF88E995-5F68-B579-86E6-9B7F603F0E5F}"/>
              </a:ext>
            </a:extLst>
          </p:cNvPr>
          <p:cNvSpPr/>
          <p:nvPr/>
        </p:nvSpPr>
        <p:spPr>
          <a:xfrm>
            <a:off x="2969231" y="4016882"/>
            <a:ext cx="4777484" cy="45237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4604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0A986-B485-9BFB-D665-355C9ACE5F9B}"/>
              </a:ext>
            </a:extLst>
          </p:cNvPr>
          <p:cNvSpPr>
            <a:spLocks noGrp="1"/>
          </p:cNvSpPr>
          <p:nvPr>
            <p:ph type="title"/>
          </p:nvPr>
        </p:nvSpPr>
        <p:spPr/>
        <p:txBody>
          <a:bodyPr/>
          <a:lstStyle/>
          <a:p>
            <a:r>
              <a:rPr lang="en-US" dirty="0"/>
              <a:t>NERV Pool Vehicle Definitions</a:t>
            </a:r>
          </a:p>
        </p:txBody>
      </p:sp>
      <p:sp>
        <p:nvSpPr>
          <p:cNvPr id="3" name="Text Placeholder 2">
            <a:extLst>
              <a:ext uri="{FF2B5EF4-FFF2-40B4-BE49-F238E27FC236}">
                <a16:creationId xmlns:a16="http://schemas.microsoft.com/office/drawing/2014/main" id="{E9E56BE2-DBBD-D816-CF04-4AC6DFAE2673}"/>
              </a:ext>
            </a:extLst>
          </p:cNvPr>
          <p:cNvSpPr>
            <a:spLocks noGrp="1"/>
          </p:cNvSpPr>
          <p:nvPr>
            <p:ph type="body" sz="quarter" idx="15"/>
          </p:nvPr>
        </p:nvSpPr>
        <p:spPr>
          <a:xfrm>
            <a:off x="446617" y="1066801"/>
            <a:ext cx="11506843" cy="4859741"/>
          </a:xfrm>
        </p:spPr>
        <p:txBody>
          <a:bodyPr>
            <a:normAutofit fontScale="85000" lnSpcReduction="20000"/>
          </a:bodyPr>
          <a:lstStyle/>
          <a:p>
            <a:pPr marL="0" indent="0">
              <a:buNone/>
            </a:pPr>
            <a:r>
              <a:rPr lang="en-US" b="1" u="sng" dirty="0"/>
              <a:t>Reassignment</a:t>
            </a:r>
            <a:r>
              <a:rPr lang="en-US" dirty="0"/>
              <a:t> is when NERV is released from one Incident and reassigned to another via IROC. Example: </a:t>
            </a:r>
          </a:p>
          <a:p>
            <a:pPr marL="0" indent="0">
              <a:buNone/>
            </a:pPr>
            <a:r>
              <a:rPr lang="en-US" dirty="0"/>
              <a:t>Ordered on South E-1 reassigned to North E-2.  </a:t>
            </a:r>
          </a:p>
          <a:p>
            <a:pPr marL="0" indent="0">
              <a:buNone/>
            </a:pPr>
            <a:r>
              <a:rPr lang="en-US" dirty="0"/>
              <a:t>           	</a:t>
            </a:r>
          </a:p>
          <a:p>
            <a:pPr marL="0" indent="0">
              <a:buNone/>
            </a:pPr>
            <a:r>
              <a:rPr lang="en-US" b="1" u="sng" dirty="0"/>
              <a:t>Transfer/Transition</a:t>
            </a:r>
            <a:r>
              <a:rPr lang="en-US" dirty="0"/>
              <a:t> is when Current GSUL is de-</a:t>
            </a:r>
            <a:r>
              <a:rPr lang="en-US" dirty="0" err="1"/>
              <a:t>mobing</a:t>
            </a:r>
            <a:r>
              <a:rPr lang="en-US" dirty="0"/>
              <a:t> and is </a:t>
            </a:r>
            <a:r>
              <a:rPr lang="en-US" b="1" dirty="0"/>
              <a:t>transferring</a:t>
            </a:r>
            <a:r>
              <a:rPr lang="en-US" dirty="0"/>
              <a:t> responsibility to new GSUL. This will be done via General Message (GM) to dispatch.  Dispatch needs to make a note in IROC documentation under the NERV Request since the Enterprise Open Ticket (OTR) will not change.  The GM can be attached to the IROC NERV Request. </a:t>
            </a:r>
          </a:p>
          <a:p>
            <a:pPr marL="0" indent="0">
              <a:buNone/>
            </a:pPr>
            <a:endParaRPr lang="en-US" dirty="0"/>
          </a:p>
          <a:p>
            <a:pPr marL="0" indent="0">
              <a:buNone/>
            </a:pPr>
            <a:r>
              <a:rPr lang="en-US" b="1" u="sng" dirty="0"/>
              <a:t>Custody</a:t>
            </a:r>
            <a:r>
              <a:rPr lang="en-US" dirty="0"/>
              <a:t> is who is operating and has the NERV. GSUL needs to have the Pool Custody Vehicle log in each Pool Vehicle. Every Operator will need to log in when they drive it.  Do not give Custody to a Contractor (i.e.. VIPR, EERA, etc.).  They are not authorized to operate NERV!</a:t>
            </a:r>
          </a:p>
        </p:txBody>
      </p:sp>
    </p:spTree>
    <p:extLst>
      <p:ext uri="{BB962C8B-B14F-4D97-AF65-F5344CB8AC3E}">
        <p14:creationId xmlns:p14="http://schemas.microsoft.com/office/powerpoint/2010/main" val="24335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112A7-68E3-5E4D-D801-CD1A1DD3FF7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834A2A-B5A2-AC2F-2C61-48C09067C2F3}"/>
              </a:ext>
            </a:extLst>
          </p:cNvPr>
          <p:cNvSpPr>
            <a:spLocks noGrp="1"/>
          </p:cNvSpPr>
          <p:nvPr>
            <p:ph type="sldNum" sz="quarter" idx="12"/>
          </p:nvPr>
        </p:nvSpPr>
        <p:spPr/>
        <p:txBody>
          <a:bodyPr/>
          <a:lstStyle/>
          <a:p>
            <a:fld id="{95214565-2B75-CE4C-9F18-61B769DAF3D4}" type="slidenum">
              <a:rPr lang="en-US" smtClean="0"/>
              <a:pPr/>
              <a:t>4</a:t>
            </a:fld>
            <a:endParaRPr lang="en-US" dirty="0"/>
          </a:p>
        </p:txBody>
      </p:sp>
      <p:sp>
        <p:nvSpPr>
          <p:cNvPr id="6" name="Title 5">
            <a:extLst>
              <a:ext uri="{FF2B5EF4-FFF2-40B4-BE49-F238E27FC236}">
                <a16:creationId xmlns:a16="http://schemas.microsoft.com/office/drawing/2014/main" id="{FCA83EDE-F82B-C9A9-52B5-30450E10F91F}"/>
              </a:ext>
            </a:extLst>
          </p:cNvPr>
          <p:cNvSpPr>
            <a:spLocks noGrp="1"/>
          </p:cNvSpPr>
          <p:nvPr>
            <p:ph type="title"/>
          </p:nvPr>
        </p:nvSpPr>
        <p:spPr>
          <a:xfrm>
            <a:off x="447554" y="269506"/>
            <a:ext cx="11102761" cy="529391"/>
          </a:xfrm>
        </p:spPr>
        <p:txBody>
          <a:bodyPr>
            <a:normAutofit fontScale="90000"/>
          </a:bodyPr>
          <a:lstStyle/>
          <a:p>
            <a:pPr algn="ctr"/>
            <a:r>
              <a:rPr lang="en-US" dirty="0"/>
              <a:t>Pool Vehicle Custody Log</a:t>
            </a:r>
          </a:p>
        </p:txBody>
      </p:sp>
      <p:sp>
        <p:nvSpPr>
          <p:cNvPr id="4" name="Text Placeholder 3">
            <a:extLst>
              <a:ext uri="{FF2B5EF4-FFF2-40B4-BE49-F238E27FC236}">
                <a16:creationId xmlns:a16="http://schemas.microsoft.com/office/drawing/2014/main" id="{DA6A1C37-703E-9552-3657-D782A25DE0FA}"/>
              </a:ext>
            </a:extLst>
          </p:cNvPr>
          <p:cNvSpPr>
            <a:spLocks noGrp="1"/>
          </p:cNvSpPr>
          <p:nvPr>
            <p:ph type="body" sz="quarter" idx="15"/>
          </p:nvPr>
        </p:nvSpPr>
        <p:spPr>
          <a:xfrm>
            <a:off x="927332" y="1979355"/>
            <a:ext cx="4680990" cy="4859741"/>
          </a:xfrm>
        </p:spPr>
        <p:txBody>
          <a:bodyPr>
            <a:normAutofit/>
          </a:bodyPr>
          <a:lstStyle/>
          <a:p>
            <a:pPr marL="0" indent="0">
              <a:buNone/>
            </a:pPr>
            <a:r>
              <a:rPr lang="en-US" dirty="0"/>
              <a:t>Pool Vehicles need to have a Pool Vehicle Custody Log when being used on the </a:t>
            </a:r>
            <a:r>
              <a:rPr lang="en-US" u="sng" dirty="0"/>
              <a:t>same incident </a:t>
            </a:r>
            <a:r>
              <a:rPr lang="en-US" dirty="0"/>
              <a:t>with multiple drivers.  </a:t>
            </a:r>
          </a:p>
          <a:p>
            <a:pPr marL="0" indent="0">
              <a:buNone/>
            </a:pPr>
            <a:endParaRPr lang="en-US" dirty="0"/>
          </a:p>
          <a:p>
            <a:pPr marL="0" indent="0">
              <a:buNone/>
            </a:pPr>
            <a:r>
              <a:rPr lang="en-US" dirty="0"/>
              <a:t>This becomes very important when with regards to </a:t>
            </a:r>
            <a:r>
              <a:rPr lang="en-US" u="sng" dirty="0"/>
              <a:t>claims</a:t>
            </a:r>
            <a:r>
              <a:rPr lang="en-US" dirty="0"/>
              <a:t> and </a:t>
            </a:r>
            <a:r>
              <a:rPr lang="en-US" u="sng" dirty="0"/>
              <a:t>camera citations</a:t>
            </a:r>
            <a:r>
              <a:rPr lang="en-US" dirty="0"/>
              <a:t>.</a:t>
            </a:r>
          </a:p>
        </p:txBody>
      </p:sp>
      <p:pic>
        <p:nvPicPr>
          <p:cNvPr id="3" name="Picture 2">
            <a:extLst>
              <a:ext uri="{FF2B5EF4-FFF2-40B4-BE49-F238E27FC236}">
                <a16:creationId xmlns:a16="http://schemas.microsoft.com/office/drawing/2014/main" id="{42253109-CBB4-EF68-7DC6-2DCF09B8103E}"/>
              </a:ext>
            </a:extLst>
          </p:cNvPr>
          <p:cNvPicPr>
            <a:picLocks noChangeAspect="1"/>
          </p:cNvPicPr>
          <p:nvPr/>
        </p:nvPicPr>
        <p:blipFill>
          <a:blip r:embed="rId3"/>
          <a:stretch>
            <a:fillRect/>
          </a:stretch>
        </p:blipFill>
        <p:spPr>
          <a:xfrm>
            <a:off x="6343047" y="921372"/>
            <a:ext cx="4004954" cy="5552599"/>
          </a:xfrm>
          <a:prstGeom prst="rect">
            <a:avLst/>
          </a:prstGeom>
        </p:spPr>
      </p:pic>
    </p:spTree>
    <p:extLst>
      <p:ext uri="{BB962C8B-B14F-4D97-AF65-F5344CB8AC3E}">
        <p14:creationId xmlns:p14="http://schemas.microsoft.com/office/powerpoint/2010/main" val="814454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2C02A-F093-82F1-B5A9-13F0208732A1}"/>
              </a:ext>
            </a:extLst>
          </p:cNvPr>
          <p:cNvSpPr>
            <a:spLocks noGrp="1"/>
          </p:cNvSpPr>
          <p:nvPr>
            <p:ph type="title"/>
          </p:nvPr>
        </p:nvSpPr>
        <p:spPr/>
        <p:txBody>
          <a:bodyPr/>
          <a:lstStyle/>
          <a:p>
            <a:r>
              <a:rPr lang="en-US" dirty="0"/>
              <a:t>Examples of Pre-Existing Photo’s</a:t>
            </a:r>
          </a:p>
        </p:txBody>
      </p:sp>
      <p:pic>
        <p:nvPicPr>
          <p:cNvPr id="5" name="Picture 4">
            <a:extLst>
              <a:ext uri="{FF2B5EF4-FFF2-40B4-BE49-F238E27FC236}">
                <a16:creationId xmlns:a16="http://schemas.microsoft.com/office/drawing/2014/main" id="{48EA6680-403B-937A-726E-3C6BCA6704D7}"/>
              </a:ext>
            </a:extLst>
          </p:cNvPr>
          <p:cNvPicPr>
            <a:picLocks noChangeAspect="1"/>
          </p:cNvPicPr>
          <p:nvPr/>
        </p:nvPicPr>
        <p:blipFill>
          <a:blip r:embed="rId3"/>
          <a:stretch>
            <a:fillRect/>
          </a:stretch>
        </p:blipFill>
        <p:spPr>
          <a:xfrm>
            <a:off x="846456" y="845700"/>
            <a:ext cx="3199334" cy="2341681"/>
          </a:xfrm>
          <a:prstGeom prst="rect">
            <a:avLst/>
          </a:prstGeom>
        </p:spPr>
      </p:pic>
      <p:pic>
        <p:nvPicPr>
          <p:cNvPr id="6" name="Picture 5">
            <a:extLst>
              <a:ext uri="{FF2B5EF4-FFF2-40B4-BE49-F238E27FC236}">
                <a16:creationId xmlns:a16="http://schemas.microsoft.com/office/drawing/2014/main" id="{417949A4-C133-53A9-6E8B-9BD37CA8AEF4}"/>
              </a:ext>
            </a:extLst>
          </p:cNvPr>
          <p:cNvPicPr>
            <a:picLocks noChangeAspect="1"/>
          </p:cNvPicPr>
          <p:nvPr/>
        </p:nvPicPr>
        <p:blipFill>
          <a:blip r:embed="rId4"/>
          <a:stretch>
            <a:fillRect/>
          </a:stretch>
        </p:blipFill>
        <p:spPr>
          <a:xfrm>
            <a:off x="5293489" y="845700"/>
            <a:ext cx="3823058" cy="2320636"/>
          </a:xfrm>
          <a:prstGeom prst="rect">
            <a:avLst/>
          </a:prstGeom>
        </p:spPr>
      </p:pic>
      <p:pic>
        <p:nvPicPr>
          <p:cNvPr id="8" name="Picture 7">
            <a:extLst>
              <a:ext uri="{FF2B5EF4-FFF2-40B4-BE49-F238E27FC236}">
                <a16:creationId xmlns:a16="http://schemas.microsoft.com/office/drawing/2014/main" id="{BABC4801-39D8-C756-8167-21F6CA80FEC7}"/>
              </a:ext>
            </a:extLst>
          </p:cNvPr>
          <p:cNvPicPr>
            <a:picLocks noChangeAspect="1"/>
          </p:cNvPicPr>
          <p:nvPr/>
        </p:nvPicPr>
        <p:blipFill>
          <a:blip r:embed="rId5"/>
          <a:stretch>
            <a:fillRect/>
          </a:stretch>
        </p:blipFill>
        <p:spPr>
          <a:xfrm>
            <a:off x="846456" y="3670620"/>
            <a:ext cx="3388332" cy="2480014"/>
          </a:xfrm>
          <a:prstGeom prst="rect">
            <a:avLst/>
          </a:prstGeom>
        </p:spPr>
      </p:pic>
      <p:pic>
        <p:nvPicPr>
          <p:cNvPr id="10" name="Picture 9">
            <a:extLst>
              <a:ext uri="{FF2B5EF4-FFF2-40B4-BE49-F238E27FC236}">
                <a16:creationId xmlns:a16="http://schemas.microsoft.com/office/drawing/2014/main" id="{AB1F012E-3907-308A-131E-2D083CAC9315}"/>
              </a:ext>
            </a:extLst>
          </p:cNvPr>
          <p:cNvPicPr>
            <a:picLocks noChangeAspect="1"/>
          </p:cNvPicPr>
          <p:nvPr/>
        </p:nvPicPr>
        <p:blipFill>
          <a:blip r:embed="rId6"/>
          <a:stretch>
            <a:fillRect/>
          </a:stretch>
        </p:blipFill>
        <p:spPr>
          <a:xfrm>
            <a:off x="5293489" y="3573983"/>
            <a:ext cx="3766402" cy="2809565"/>
          </a:xfrm>
          <a:prstGeom prst="rect">
            <a:avLst/>
          </a:prstGeom>
        </p:spPr>
      </p:pic>
      <p:sp>
        <p:nvSpPr>
          <p:cNvPr id="7" name="Slide Number Placeholder 6">
            <a:extLst>
              <a:ext uri="{FF2B5EF4-FFF2-40B4-BE49-F238E27FC236}">
                <a16:creationId xmlns:a16="http://schemas.microsoft.com/office/drawing/2014/main" id="{156A5410-6768-2778-5A6B-ECC288085B5F}"/>
              </a:ext>
            </a:extLst>
          </p:cNvPr>
          <p:cNvSpPr>
            <a:spLocks noGrp="1"/>
          </p:cNvSpPr>
          <p:nvPr>
            <p:ph type="sldNum" sz="quarter" idx="12"/>
          </p:nvPr>
        </p:nvSpPr>
        <p:spPr/>
        <p:txBody>
          <a:bodyPr/>
          <a:lstStyle/>
          <a:p>
            <a:fld id="{7AFBEB2D-7C10-43D9-9C43-7938A93A20F3}" type="slidenum">
              <a:rPr lang="en-US" smtClean="0"/>
              <a:t>5</a:t>
            </a:fld>
            <a:endParaRPr lang="en-US"/>
          </a:p>
        </p:txBody>
      </p:sp>
    </p:spTree>
    <p:extLst>
      <p:ext uri="{BB962C8B-B14F-4D97-AF65-F5344CB8AC3E}">
        <p14:creationId xmlns:p14="http://schemas.microsoft.com/office/powerpoint/2010/main" val="4284357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9BCDF4-BE55-983E-CD29-27C7E4E39759}"/>
              </a:ext>
            </a:extLst>
          </p:cNvPr>
          <p:cNvPicPr>
            <a:picLocks noChangeAspect="1"/>
          </p:cNvPicPr>
          <p:nvPr/>
        </p:nvPicPr>
        <p:blipFill>
          <a:blip r:embed="rId3"/>
          <a:stretch>
            <a:fillRect/>
          </a:stretch>
        </p:blipFill>
        <p:spPr>
          <a:xfrm>
            <a:off x="4042306" y="1027752"/>
            <a:ext cx="3068104" cy="4802495"/>
          </a:xfrm>
          <a:prstGeom prst="rect">
            <a:avLst/>
          </a:prstGeom>
        </p:spPr>
      </p:pic>
      <p:sp>
        <p:nvSpPr>
          <p:cNvPr id="13" name="Slide Number Placeholder 12">
            <a:extLst>
              <a:ext uri="{FF2B5EF4-FFF2-40B4-BE49-F238E27FC236}">
                <a16:creationId xmlns:a16="http://schemas.microsoft.com/office/drawing/2014/main" id="{50002E09-EAFC-B144-2E72-048511F75142}"/>
              </a:ext>
            </a:extLst>
          </p:cNvPr>
          <p:cNvSpPr>
            <a:spLocks noGrp="1"/>
          </p:cNvSpPr>
          <p:nvPr>
            <p:ph type="sldNum" sz="quarter" idx="12"/>
          </p:nvPr>
        </p:nvSpPr>
        <p:spPr/>
        <p:txBody>
          <a:bodyPr/>
          <a:lstStyle/>
          <a:p>
            <a:fld id="{7AFBEB2D-7C10-43D9-9C43-7938A93A20F3}" type="slidenum">
              <a:rPr lang="en-US" smtClean="0"/>
              <a:t>6</a:t>
            </a:fld>
            <a:endParaRPr lang="en-US"/>
          </a:p>
        </p:txBody>
      </p:sp>
    </p:spTree>
    <p:extLst>
      <p:ext uri="{BB962C8B-B14F-4D97-AF65-F5344CB8AC3E}">
        <p14:creationId xmlns:p14="http://schemas.microsoft.com/office/powerpoint/2010/main" val="2085228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FF669-8F05-C7E2-CA96-1158569CA4D4}"/>
              </a:ext>
            </a:extLst>
          </p:cNvPr>
          <p:cNvSpPr>
            <a:spLocks noGrp="1"/>
          </p:cNvSpPr>
          <p:nvPr>
            <p:ph type="title"/>
          </p:nvPr>
        </p:nvSpPr>
        <p:spPr>
          <a:xfrm>
            <a:off x="447555" y="0"/>
            <a:ext cx="10585630" cy="716268"/>
          </a:xfrm>
        </p:spPr>
        <p:txBody>
          <a:bodyPr>
            <a:noAutofit/>
          </a:bodyPr>
          <a:lstStyle/>
          <a:p>
            <a:pPr algn="ctr"/>
            <a:r>
              <a:rPr lang="en-US" sz="4000" b="0" dirty="0">
                <a:solidFill>
                  <a:schemeClr val="tx1"/>
                </a:solidFill>
              </a:rPr>
              <a:t>NERV Inspections</a:t>
            </a:r>
            <a:endParaRPr lang="en-US" sz="4000" b="0" dirty="0"/>
          </a:p>
        </p:txBody>
      </p:sp>
      <p:sp>
        <p:nvSpPr>
          <p:cNvPr id="3" name="Text Placeholder 2">
            <a:extLst>
              <a:ext uri="{FF2B5EF4-FFF2-40B4-BE49-F238E27FC236}">
                <a16:creationId xmlns:a16="http://schemas.microsoft.com/office/drawing/2014/main" id="{FE5C5E0F-6831-7D87-F6A6-CEBDEDAFF520}"/>
              </a:ext>
            </a:extLst>
          </p:cNvPr>
          <p:cNvSpPr>
            <a:spLocks noGrp="1"/>
          </p:cNvSpPr>
          <p:nvPr>
            <p:ph type="body" sz="quarter" idx="15"/>
          </p:nvPr>
        </p:nvSpPr>
        <p:spPr>
          <a:xfrm>
            <a:off x="446618" y="1066801"/>
            <a:ext cx="8572254" cy="5218496"/>
          </a:xfrm>
        </p:spPr>
        <p:txBody>
          <a:bodyPr>
            <a:normAutofit/>
          </a:bodyPr>
          <a:lstStyle/>
          <a:p>
            <a:r>
              <a:rPr lang="en-US" sz="2400" dirty="0">
                <a:latin typeface="+mn-lt"/>
              </a:rPr>
              <a:t>Per the 2025 NMAC memo, Vehicle/Heavy Equipment Safety Inspection Checklist (OF-296) are required for all NERV.  NERV has developed an Inspection Sheet that can be used.</a:t>
            </a:r>
          </a:p>
          <a:p>
            <a:endParaRPr lang="en-US" sz="2400" dirty="0">
              <a:latin typeface="+mn-lt"/>
            </a:endParaRPr>
          </a:p>
          <a:p>
            <a:r>
              <a:rPr lang="en-US" sz="2400" dirty="0">
                <a:latin typeface="+mn-lt"/>
              </a:rPr>
              <a:t>Main purpose is to document damage so the NERV office can determine whether we should or should not pay a claim based on possible pre-existing damage. </a:t>
            </a:r>
          </a:p>
          <a:p>
            <a:endParaRPr lang="en-US" sz="2400" dirty="0"/>
          </a:p>
          <a:p>
            <a:r>
              <a:rPr lang="en-US" sz="2400" dirty="0">
                <a:latin typeface="+mn-lt"/>
              </a:rPr>
              <a:t>Please forward inspections to </a:t>
            </a:r>
            <a:r>
              <a:rPr lang="en-US" sz="2400" dirty="0">
                <a:latin typeface="+mn-lt"/>
                <a:hlinkClick r:id="rId3"/>
              </a:rPr>
              <a:t>sm.fs.nerv@usda.gov</a:t>
            </a:r>
            <a:r>
              <a:rPr lang="en-US" sz="2400" dirty="0">
                <a:latin typeface="+mn-lt"/>
              </a:rPr>
              <a:t> with license plate or Incident Number ordered on.</a:t>
            </a:r>
          </a:p>
          <a:p>
            <a:pPr lvl="1"/>
            <a:endParaRPr lang="en-US" dirty="0">
              <a:latin typeface="+mn-lt"/>
            </a:endParaRPr>
          </a:p>
          <a:p>
            <a:endParaRPr lang="en-US" dirty="0"/>
          </a:p>
        </p:txBody>
      </p:sp>
      <p:sp>
        <p:nvSpPr>
          <p:cNvPr id="4" name="Slide Number Placeholder 3">
            <a:extLst>
              <a:ext uri="{FF2B5EF4-FFF2-40B4-BE49-F238E27FC236}">
                <a16:creationId xmlns:a16="http://schemas.microsoft.com/office/drawing/2014/main" id="{9131788C-E6DC-41BF-B774-D29BFE28663B}"/>
              </a:ext>
            </a:extLst>
          </p:cNvPr>
          <p:cNvSpPr>
            <a:spLocks noGrp="1"/>
          </p:cNvSpPr>
          <p:nvPr>
            <p:ph type="sldNum" sz="quarter" idx="12"/>
          </p:nvPr>
        </p:nvSpPr>
        <p:spPr/>
        <p:txBody>
          <a:bodyPr/>
          <a:lstStyle/>
          <a:p>
            <a:fld id="{7AFBEB2D-7C10-43D9-9C43-7938A93A20F3}" type="slidenum">
              <a:rPr lang="en-US" smtClean="0"/>
              <a:t>7</a:t>
            </a:fld>
            <a:endParaRPr lang="en-US"/>
          </a:p>
        </p:txBody>
      </p:sp>
    </p:spTree>
    <p:extLst>
      <p:ext uri="{BB962C8B-B14F-4D97-AF65-F5344CB8AC3E}">
        <p14:creationId xmlns:p14="http://schemas.microsoft.com/office/powerpoint/2010/main" val="211051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D323D6-425F-BC9C-09ED-FF57A5E0002B}"/>
              </a:ext>
            </a:extLst>
          </p:cNvPr>
          <p:cNvPicPr>
            <a:picLocks noChangeAspect="1"/>
          </p:cNvPicPr>
          <p:nvPr/>
        </p:nvPicPr>
        <p:blipFill>
          <a:blip r:embed="rId2"/>
          <a:stretch>
            <a:fillRect/>
          </a:stretch>
        </p:blipFill>
        <p:spPr>
          <a:xfrm>
            <a:off x="955497" y="0"/>
            <a:ext cx="4875274" cy="6858000"/>
          </a:xfrm>
          <a:prstGeom prst="rect">
            <a:avLst/>
          </a:prstGeom>
        </p:spPr>
      </p:pic>
      <p:pic>
        <p:nvPicPr>
          <p:cNvPr id="5" name="Picture 4">
            <a:extLst>
              <a:ext uri="{FF2B5EF4-FFF2-40B4-BE49-F238E27FC236}">
                <a16:creationId xmlns:a16="http://schemas.microsoft.com/office/drawing/2014/main" id="{D72FCF7C-F7C3-FB4A-ED04-CC071F0AC3AF}"/>
              </a:ext>
            </a:extLst>
          </p:cNvPr>
          <p:cNvPicPr>
            <a:picLocks noChangeAspect="1"/>
          </p:cNvPicPr>
          <p:nvPr/>
        </p:nvPicPr>
        <p:blipFill>
          <a:blip r:embed="rId3"/>
          <a:stretch>
            <a:fillRect/>
          </a:stretch>
        </p:blipFill>
        <p:spPr>
          <a:xfrm>
            <a:off x="6096000" y="0"/>
            <a:ext cx="5285464" cy="6858000"/>
          </a:xfrm>
          <a:prstGeom prst="rect">
            <a:avLst/>
          </a:prstGeom>
        </p:spPr>
      </p:pic>
    </p:spTree>
    <p:extLst>
      <p:ext uri="{BB962C8B-B14F-4D97-AF65-F5344CB8AC3E}">
        <p14:creationId xmlns:p14="http://schemas.microsoft.com/office/powerpoint/2010/main" val="632481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C87E0-E376-ADAA-C27D-E080F6298887}"/>
              </a:ext>
            </a:extLst>
          </p:cNvPr>
          <p:cNvSpPr>
            <a:spLocks noGrp="1"/>
          </p:cNvSpPr>
          <p:nvPr>
            <p:ph type="title"/>
          </p:nvPr>
        </p:nvSpPr>
        <p:spPr/>
        <p:txBody>
          <a:bodyPr>
            <a:normAutofit/>
          </a:bodyPr>
          <a:lstStyle/>
          <a:p>
            <a:pPr algn="ctr"/>
            <a:r>
              <a:rPr lang="en-US" sz="4000" b="0" dirty="0"/>
              <a:t>NERV Inspection – Helpful Tips</a:t>
            </a:r>
          </a:p>
        </p:txBody>
      </p:sp>
      <p:sp>
        <p:nvSpPr>
          <p:cNvPr id="3" name="Text Placeholder 2">
            <a:extLst>
              <a:ext uri="{FF2B5EF4-FFF2-40B4-BE49-F238E27FC236}">
                <a16:creationId xmlns:a16="http://schemas.microsoft.com/office/drawing/2014/main" id="{B151AE83-3FF6-F801-7BFB-FA15D269D985}"/>
              </a:ext>
            </a:extLst>
          </p:cNvPr>
          <p:cNvSpPr>
            <a:spLocks noGrp="1"/>
          </p:cNvSpPr>
          <p:nvPr>
            <p:ph type="body" sz="quarter" idx="15"/>
          </p:nvPr>
        </p:nvSpPr>
        <p:spPr>
          <a:xfrm>
            <a:off x="159025" y="1066801"/>
            <a:ext cx="11459817" cy="4859741"/>
          </a:xfrm>
        </p:spPr>
        <p:txBody>
          <a:bodyPr>
            <a:normAutofit/>
          </a:bodyPr>
          <a:lstStyle/>
          <a:p>
            <a:pPr marL="457200" lvl="1" indent="0">
              <a:buNone/>
            </a:pPr>
            <a:r>
              <a:rPr lang="en-US" sz="1600" dirty="0"/>
              <a:t>Helpful tips:</a:t>
            </a:r>
          </a:p>
          <a:p>
            <a:pPr marL="800100" lvl="1" indent="-342900">
              <a:buAutoNum type="arabicPeriod"/>
            </a:pPr>
            <a:r>
              <a:rPr lang="en-US" sz="1600" dirty="0"/>
              <a:t>Looking for damage to be documented.  If a safety issue (windshield, brakes, light etc.), please contact Enterprise to get a replacement if the rental has already been accepted.</a:t>
            </a:r>
          </a:p>
          <a:p>
            <a:pPr marL="457200" lvl="1" indent="0">
              <a:buNone/>
            </a:pPr>
            <a:endParaRPr lang="en-US" sz="1600" dirty="0"/>
          </a:p>
          <a:p>
            <a:pPr marL="800100" lvl="1" indent="-342900">
              <a:buAutoNum type="arabicPeriod" startAt="2"/>
            </a:pPr>
            <a:r>
              <a:rPr lang="en-US" sz="1600" dirty="0"/>
              <a:t>Make sure it is easy to determine which is pre-use/existing and which is release damage.</a:t>
            </a:r>
          </a:p>
          <a:p>
            <a:pPr marL="800100" lvl="1" indent="-342900">
              <a:buAutoNum type="arabicPeriod" startAt="2"/>
            </a:pPr>
            <a:endParaRPr lang="en-US" sz="1600" dirty="0"/>
          </a:p>
          <a:p>
            <a:pPr marL="457200" lvl="1" indent="0">
              <a:buNone/>
            </a:pPr>
            <a:endParaRPr lang="en-US" sz="1600" dirty="0"/>
          </a:p>
          <a:p>
            <a:pPr marL="457200" lvl="1" indent="0">
              <a:buNone/>
            </a:pPr>
            <a:endParaRPr lang="en-US" sz="1600" dirty="0"/>
          </a:p>
          <a:p>
            <a:pPr marL="457200" lvl="1" indent="0">
              <a:buNone/>
            </a:pPr>
            <a:r>
              <a:rPr lang="en-US" sz="1600" dirty="0"/>
              <a:t>3.	</a:t>
            </a:r>
            <a:r>
              <a:rPr lang="en-US" sz="1600" b="1" u="sng" dirty="0"/>
              <a:t>Fire Extinguishers/Reflectors are not required per the NERV agreement with Enterprise. </a:t>
            </a:r>
          </a:p>
          <a:p>
            <a:pPr marL="457200" lvl="1" indent="0">
              <a:buNone/>
            </a:pPr>
            <a:endParaRPr lang="en-US" sz="1600" dirty="0"/>
          </a:p>
          <a:p>
            <a:pPr marL="457200" lvl="1" indent="0">
              <a:buNone/>
            </a:pPr>
            <a:r>
              <a:rPr lang="en-US" sz="1600" dirty="0"/>
              <a:t>4.	Always turn in a clean vehicle. This will help on cleaning charges!</a:t>
            </a:r>
          </a:p>
          <a:p>
            <a:endParaRPr lang="en-US" dirty="0"/>
          </a:p>
        </p:txBody>
      </p:sp>
      <p:pic>
        <p:nvPicPr>
          <p:cNvPr id="5" name="Picture 4">
            <a:extLst>
              <a:ext uri="{FF2B5EF4-FFF2-40B4-BE49-F238E27FC236}">
                <a16:creationId xmlns:a16="http://schemas.microsoft.com/office/drawing/2014/main" id="{D093A836-209E-7F25-4C91-62DAC09112D1}"/>
              </a:ext>
            </a:extLst>
          </p:cNvPr>
          <p:cNvPicPr>
            <a:picLocks noChangeAspect="1"/>
          </p:cNvPicPr>
          <p:nvPr/>
        </p:nvPicPr>
        <p:blipFill>
          <a:blip r:embed="rId3"/>
          <a:stretch>
            <a:fillRect/>
          </a:stretch>
        </p:blipFill>
        <p:spPr>
          <a:xfrm>
            <a:off x="735340" y="2712732"/>
            <a:ext cx="8272732" cy="716268"/>
          </a:xfrm>
          <a:prstGeom prst="rect">
            <a:avLst/>
          </a:prstGeom>
        </p:spPr>
      </p:pic>
    </p:spTree>
    <p:extLst>
      <p:ext uri="{BB962C8B-B14F-4D97-AF65-F5344CB8AC3E}">
        <p14:creationId xmlns:p14="http://schemas.microsoft.com/office/powerpoint/2010/main" val="13058526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1853</TotalTime>
  <Words>2045</Words>
  <Application>Microsoft Office PowerPoint</Application>
  <PresentationFormat>Widescreen</PresentationFormat>
  <Paragraphs>149</Paragraphs>
  <Slides>19</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Aparajita</vt:lpstr>
      <vt:lpstr>Aptos Black</vt:lpstr>
      <vt:lpstr>Arial</vt:lpstr>
      <vt:lpstr>Calibri</vt:lpstr>
      <vt:lpstr>Calibri Light</vt:lpstr>
      <vt:lpstr>Symbol</vt:lpstr>
      <vt:lpstr>Verdana</vt:lpstr>
      <vt:lpstr>Wingdings</vt:lpstr>
      <vt:lpstr>Office Theme</vt:lpstr>
      <vt:lpstr>Logistics/Ground Support Presentation</vt:lpstr>
      <vt:lpstr>NERV SOP</vt:lpstr>
      <vt:lpstr>NERV Pool Vehicle Definitions</vt:lpstr>
      <vt:lpstr>Pool Vehicle Custody Log</vt:lpstr>
      <vt:lpstr>Examples of Pre-Existing Photo’s</vt:lpstr>
      <vt:lpstr>PowerPoint Presentation</vt:lpstr>
      <vt:lpstr>NERV Inspections</vt:lpstr>
      <vt:lpstr>PowerPoint Presentation</vt:lpstr>
      <vt:lpstr>NERV Inspection – Helpful Tips</vt:lpstr>
      <vt:lpstr>Enterprise Daily Open Ticket Report (OTR)</vt:lpstr>
      <vt:lpstr>Damage/Accident Liability</vt:lpstr>
      <vt:lpstr> Fuel - NERV</vt:lpstr>
      <vt:lpstr> Tires</vt:lpstr>
      <vt:lpstr>    Getting the NERV Vehicle Towed</vt:lpstr>
      <vt:lpstr>Towing</vt:lpstr>
      <vt:lpstr>PowerPoint Presentation</vt:lpstr>
      <vt:lpstr>Drop off at a Different Enterprise Location</vt:lpstr>
      <vt:lpstr>Who do I contact?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Emergency  Rental Vehicle  Program  -NERV</dc:title>
  <dc:creator>Cash, Celina - FS, NM</dc:creator>
  <cp:lastModifiedBy>Devall, Wesley - FS, AZ</cp:lastModifiedBy>
  <cp:revision>118</cp:revision>
  <dcterms:created xsi:type="dcterms:W3CDTF">2024-01-04T13:58:42Z</dcterms:created>
  <dcterms:modified xsi:type="dcterms:W3CDTF">2026-04-21T13:32:33Z</dcterms:modified>
</cp:coreProperties>
</file>