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301" r:id="rId3"/>
    <p:sldId id="422" r:id="rId4"/>
    <p:sldId id="378" r:id="rId5"/>
    <p:sldId id="381" r:id="rId6"/>
    <p:sldId id="403" r:id="rId7"/>
    <p:sldId id="309" r:id="rId8"/>
    <p:sldId id="340" r:id="rId9"/>
    <p:sldId id="306" r:id="rId10"/>
    <p:sldId id="426" r:id="rId11"/>
    <p:sldId id="401" r:id="rId12"/>
    <p:sldId id="339" r:id="rId13"/>
    <p:sldId id="421" r:id="rId14"/>
    <p:sldId id="398" r:id="rId15"/>
    <p:sldId id="428" r:id="rId16"/>
    <p:sldId id="333" r:id="rId17"/>
    <p:sldId id="402" r:id="rId18"/>
    <p:sldId id="400" r:id="rId19"/>
    <p:sldId id="427"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94660"/>
  </p:normalViewPr>
  <p:slideViewPr>
    <p:cSldViewPr snapToGrid="0">
      <p:cViewPr varScale="1">
        <p:scale>
          <a:sx n="105" d="100"/>
          <a:sy n="105" d="100"/>
        </p:scale>
        <p:origin x="82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7E17A-85F6-4EF4-9548-5CC01D0312D4}" type="datetimeFigureOut">
              <a:rPr lang="en-US" smtClean="0"/>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E4DCB-8C5B-431B-9050-BBEE1AC46FEE}" type="slidenum">
              <a:rPr lang="en-US" smtClean="0"/>
              <a:t>‹#›</a:t>
            </a:fld>
            <a:endParaRPr lang="en-US"/>
          </a:p>
        </p:txBody>
      </p:sp>
    </p:spTree>
    <p:extLst>
      <p:ext uri="{BB962C8B-B14F-4D97-AF65-F5344CB8AC3E}">
        <p14:creationId xmlns:p14="http://schemas.microsoft.com/office/powerpoint/2010/main" val="240443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sm.fs.nerv@usda.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E419-3389-C9EF-3454-D44DB9055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3EC52-63F1-5CF3-362A-9AB59DA1A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5DAB9-F78E-F18F-94B7-D51E6D96D2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call NERV Support you are talking with USFS! There are no separate NERV Rentals, they are all Enterprise Rentals! We hear, “I have a NERV Vehicle”…you have an Enterprise Rental on the NERV I-BPA.</a:t>
            </a:r>
          </a:p>
          <a:p>
            <a:endParaRPr lang="en-US" dirty="0"/>
          </a:p>
        </p:txBody>
      </p:sp>
      <p:sp>
        <p:nvSpPr>
          <p:cNvPr id="4" name="Slide Number Placeholder 3">
            <a:extLst>
              <a:ext uri="{FF2B5EF4-FFF2-40B4-BE49-F238E27FC236}">
                <a16:creationId xmlns:a16="http://schemas.microsoft.com/office/drawing/2014/main" id="{B7AA6E53-8F97-5714-F881-7949B1FC9EAA}"/>
              </a:ext>
            </a:extLst>
          </p:cNvPr>
          <p:cNvSpPr>
            <a:spLocks noGrp="1"/>
          </p:cNvSpPr>
          <p:nvPr>
            <p:ph type="sldNum" sz="quarter" idx="5"/>
          </p:nvPr>
        </p:nvSpPr>
        <p:spPr/>
        <p:txBody>
          <a:bodyPr/>
          <a:lstStyle/>
          <a:p>
            <a:fld id="{2EEDBD23-0619-1A48-B1FC-2E73CB0A8EA0}" type="slidenum">
              <a:rPr lang="en-US" smtClean="0"/>
              <a:t>3</a:t>
            </a:fld>
            <a:endParaRPr lang="en-US" dirty="0"/>
          </a:p>
        </p:txBody>
      </p:sp>
    </p:spTree>
    <p:extLst>
      <p:ext uri="{BB962C8B-B14F-4D97-AF65-F5344CB8AC3E}">
        <p14:creationId xmlns:p14="http://schemas.microsoft.com/office/powerpoint/2010/main" val="874395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BA870-6751-8A33-D25D-DD49944DA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7BA8E-0649-9EF1-1CD7-79AEC9C60A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2E8796-149A-C7D3-E10B-607A495BE1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228600" marR="120650" lvl="1">
              <a:lnSpc>
                <a:spcPct val="90000"/>
              </a:lnSpc>
              <a:spcBef>
                <a:spcPts val="110"/>
              </a:spcBef>
              <a:tabLst>
                <a:tab pos="532765" algn="l"/>
              </a:tabLst>
            </a:pPr>
            <a:endParaRPr lang="en-US" sz="1200" i="1" dirty="0">
              <a:effectLst/>
            </a:endParaRPr>
          </a:p>
          <a:p>
            <a:endParaRPr lang="en-US" dirty="0"/>
          </a:p>
        </p:txBody>
      </p:sp>
      <p:sp>
        <p:nvSpPr>
          <p:cNvPr id="4" name="Slide Number Placeholder 3">
            <a:extLst>
              <a:ext uri="{FF2B5EF4-FFF2-40B4-BE49-F238E27FC236}">
                <a16:creationId xmlns:a16="http://schemas.microsoft.com/office/drawing/2014/main" id="{4D898443-07AB-97BB-565A-BAE731B05D1A}"/>
              </a:ext>
            </a:extLst>
          </p:cNvPr>
          <p:cNvSpPr>
            <a:spLocks noGrp="1"/>
          </p:cNvSpPr>
          <p:nvPr>
            <p:ph type="sldNum" sz="quarter" idx="5"/>
          </p:nvPr>
        </p:nvSpPr>
        <p:spPr/>
        <p:txBody>
          <a:bodyPr/>
          <a:lstStyle/>
          <a:p>
            <a:fld id="{2EEDBD23-0619-1A48-B1FC-2E73CB0A8EA0}" type="slidenum">
              <a:rPr lang="en-US" smtClean="0"/>
              <a:t>19</a:t>
            </a:fld>
            <a:endParaRPr lang="en-US" dirty="0"/>
          </a:p>
        </p:txBody>
      </p:sp>
    </p:spTree>
    <p:extLst>
      <p:ext uri="{BB962C8B-B14F-4D97-AF65-F5344CB8AC3E}">
        <p14:creationId xmlns:p14="http://schemas.microsoft.com/office/powerpoint/2010/main" val="378502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02E6A-BCEA-B573-0171-10264E7D1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58DCE-84B6-BC87-FDA0-7CAFC64C78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4EAB1-34DF-12EE-9554-04BFA63639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and Local governments must be aware of the liability associated with the use of NERV for 3</a:t>
            </a:r>
            <a:r>
              <a:rPr lang="en-US" baseline="30000" dirty="0"/>
              <a:t>rd</a:t>
            </a:r>
            <a:r>
              <a:rPr lang="en-US" dirty="0"/>
              <a:t> party claims. NERV only covers the damage to the Enterprise Rental vehicles when in the performance of their official duties. Contractors: </a:t>
            </a:r>
            <a:r>
              <a:rPr lang="en-US" spc="-10" dirty="0"/>
              <a:t>Ground Support needs to make sure they </a:t>
            </a:r>
            <a:r>
              <a:rPr lang="en-US" b="1" u="sng" spc="-10" dirty="0"/>
              <a:t>do not </a:t>
            </a:r>
            <a:r>
              <a:rPr lang="en-US" spc="-10" dirty="0"/>
              <a:t>hand pool vehicle keys over to Contractors!</a:t>
            </a:r>
          </a:p>
          <a:p>
            <a:endParaRPr lang="en-US" dirty="0"/>
          </a:p>
        </p:txBody>
      </p:sp>
      <p:sp>
        <p:nvSpPr>
          <p:cNvPr id="4" name="Slide Number Placeholder 3">
            <a:extLst>
              <a:ext uri="{FF2B5EF4-FFF2-40B4-BE49-F238E27FC236}">
                <a16:creationId xmlns:a16="http://schemas.microsoft.com/office/drawing/2014/main" id="{8F2CE3F1-E8F0-F175-56AB-3CC04DFBCE71}"/>
              </a:ext>
            </a:extLst>
          </p:cNvPr>
          <p:cNvSpPr>
            <a:spLocks noGrp="1"/>
          </p:cNvSpPr>
          <p:nvPr>
            <p:ph type="sldNum" sz="quarter" idx="5"/>
          </p:nvPr>
        </p:nvSpPr>
        <p:spPr/>
        <p:txBody>
          <a:bodyPr/>
          <a:lstStyle/>
          <a:p>
            <a:fld id="{2EEDBD23-0619-1A48-B1FC-2E73CB0A8EA0}" type="slidenum">
              <a:rPr lang="en-US" smtClean="0"/>
              <a:t>4</a:t>
            </a:fld>
            <a:endParaRPr lang="en-US" dirty="0"/>
          </a:p>
        </p:txBody>
      </p:sp>
    </p:spTree>
    <p:extLst>
      <p:ext uri="{BB962C8B-B14F-4D97-AF65-F5344CB8AC3E}">
        <p14:creationId xmlns:p14="http://schemas.microsoft.com/office/powerpoint/2010/main" val="411272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4DE91-9BA9-0E3D-8AB2-617979882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C7EA9-51C6-6E15-9A1C-986899B35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AD773-1A35-3533-929A-560F039813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 </a:t>
            </a:r>
            <a:endParaRPr lang="en-US" dirty="0"/>
          </a:p>
          <a:p>
            <a:endParaRPr lang="en-US" dirty="0"/>
          </a:p>
        </p:txBody>
      </p:sp>
      <p:sp>
        <p:nvSpPr>
          <p:cNvPr id="4" name="Slide Number Placeholder 3">
            <a:extLst>
              <a:ext uri="{FF2B5EF4-FFF2-40B4-BE49-F238E27FC236}">
                <a16:creationId xmlns:a16="http://schemas.microsoft.com/office/drawing/2014/main" id="{7DDB9392-75FE-1EFD-D2D7-ADA9ECFDE425}"/>
              </a:ext>
            </a:extLst>
          </p:cNvPr>
          <p:cNvSpPr>
            <a:spLocks noGrp="1"/>
          </p:cNvSpPr>
          <p:nvPr>
            <p:ph type="sldNum" sz="quarter" idx="5"/>
          </p:nvPr>
        </p:nvSpPr>
        <p:spPr/>
        <p:txBody>
          <a:bodyPr/>
          <a:lstStyle/>
          <a:p>
            <a:fld id="{2EEDBD23-0619-1A48-B1FC-2E73CB0A8EA0}" type="slidenum">
              <a:rPr lang="en-US" smtClean="0"/>
              <a:t>5</a:t>
            </a:fld>
            <a:endParaRPr lang="en-US" dirty="0"/>
          </a:p>
        </p:txBody>
      </p:sp>
    </p:spTree>
    <p:extLst>
      <p:ext uri="{BB962C8B-B14F-4D97-AF65-F5344CB8AC3E}">
        <p14:creationId xmlns:p14="http://schemas.microsoft.com/office/powerpoint/2010/main" val="225957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 FY26 FAM Programmatic &amp; Budget Toolbox, project funds must be used to pay for the NERV rental.  WFSE, WISXR and NISXR not authorized!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Coupes: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a:t>
            </a:r>
            <a:r>
              <a:rPr lang="en-US" dirty="0">
                <a:latin typeface="Calibri" panose="020F0502020204030204" pitchFamily="34" charset="0"/>
                <a:ea typeface="Calibri" panose="020F0502020204030204" pitchFamily="34" charset="0"/>
              </a:rPr>
              <a:t>(i.e. Mustang, Challenger, Camaro etc.), convertible (i.e. Mustang, Camaro etc.) or Luxury Car (i.e. Alfa Romeo, BMW, Mercedes Benz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6</a:t>
            </a:fld>
            <a:endParaRPr lang="en-US"/>
          </a:p>
        </p:txBody>
      </p:sp>
    </p:spTree>
    <p:extLst>
      <p:ext uri="{BB962C8B-B14F-4D97-AF65-F5344CB8AC3E}">
        <p14:creationId xmlns:p14="http://schemas.microsoft.com/office/powerpoint/2010/main" val="2253973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When the 3</a:t>
            </a:r>
            <a:r>
              <a:rPr lang="en-US" sz="1200" baseline="30000" dirty="0">
                <a:latin typeface="+mn-lt"/>
              </a:rPr>
              <a:t>rd</a:t>
            </a:r>
            <a:r>
              <a:rPr lang="en-US" sz="1200" dirty="0">
                <a:latin typeface="+mn-lt"/>
              </a:rPr>
              <a:t> Party is deemed at fault. NERV will work with Enterprise to have the 3</a:t>
            </a:r>
            <a:r>
              <a:rPr lang="en-US" sz="1200" baseline="30000" dirty="0">
                <a:latin typeface="+mn-lt"/>
              </a:rPr>
              <a:t>rd</a:t>
            </a:r>
            <a:r>
              <a:rPr lang="en-US" sz="1200" dirty="0">
                <a:latin typeface="+mn-lt"/>
              </a:rPr>
              <a:t> party pay damage for the Enterprise Vehicle rented under the NERV BPA. </a:t>
            </a:r>
            <a:endParaRPr lang="en-US" sz="1200" dirty="0">
              <a:solidFill>
                <a:srgbClr val="00B0F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However, they must have information on the 3</a:t>
            </a:r>
            <a:r>
              <a:rPr lang="en-US" sz="1200" baseline="30000" dirty="0">
                <a:latin typeface="+mn-lt"/>
              </a:rPr>
              <a:t>rd</a:t>
            </a:r>
            <a:r>
              <a:rPr lang="en-US" sz="1200" dirty="0">
                <a:latin typeface="+mn-lt"/>
              </a:rPr>
              <a:t> Party (i.e. Name, address, Phone number, Vehicle/Insurance). Also, need a police report whenever possible. </a:t>
            </a:r>
            <a:r>
              <a:rPr lang="en-US" sz="1200" u="sng" dirty="0">
                <a:latin typeface="+mn-lt"/>
              </a:rPr>
              <a:t>Never admit fault or promise anything.</a:t>
            </a:r>
            <a:r>
              <a:rPr lang="en-US" sz="1200" dirty="0">
                <a:latin typeface="+mn-lt"/>
              </a:rPr>
              <a:t>  Govt. (Federal/State) Solicitor will make determination. </a:t>
            </a:r>
            <a:r>
              <a:rPr lang="en-US" sz="1200" u="sng" dirty="0">
                <a:latin typeface="+mn-lt"/>
              </a:rPr>
              <a:t>We do pay for brush scratches and hail damage!</a:t>
            </a:r>
            <a:r>
              <a:rPr lang="en-US" sz="1200" dirty="0">
                <a:latin typeface="+mn-lt"/>
              </a:rPr>
              <a:t>  Please submit statements and photos like you would for other damage! In addition, if you hear/feel anything odd with the vehicle, please stop and inspect to make sure you didn’t hit anything. We get claims frequently where the operator was unaware of any damage. </a:t>
            </a:r>
            <a:r>
              <a:rPr lang="en-US" sz="1200" dirty="0">
                <a:solidFill>
                  <a:schemeClr val="tx1"/>
                </a:solidFill>
                <a:latin typeface="+mn-lt"/>
              </a:rPr>
              <a:t>If an Operator, Dispatch or Ground Support receives an Enterprise Damage Claim from Enterprise please forward to </a:t>
            </a:r>
            <a:r>
              <a:rPr lang="en-US" sz="1200" dirty="0">
                <a:solidFill>
                  <a:schemeClr val="tx1"/>
                </a:solidFill>
                <a:latin typeface="+mn-lt"/>
                <a:hlinkClick r:id="rId3"/>
              </a:rPr>
              <a:t>sm.fs.nerv@usda.gov</a:t>
            </a:r>
            <a:r>
              <a:rPr lang="en-US" sz="1200" dirty="0">
                <a:solidFill>
                  <a:schemeClr val="tx1"/>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R="0">
              <a:spcBef>
                <a:spcPts val="0"/>
              </a:spcBef>
            </a:pPr>
            <a:endParaRPr lang="en-US" sz="1200" dirty="0">
              <a:latin typeface="+mn-lt"/>
            </a:endParaRPr>
          </a:p>
          <a:p>
            <a:pPr marR="0">
              <a:spcBef>
                <a:spcPts val="0"/>
              </a:spcBef>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7</a:t>
            </a:fld>
            <a:endParaRPr lang="en-US"/>
          </a:p>
        </p:txBody>
      </p:sp>
    </p:spTree>
    <p:extLst>
      <p:ext uri="{BB962C8B-B14F-4D97-AF65-F5344CB8AC3E}">
        <p14:creationId xmlns:p14="http://schemas.microsoft.com/office/powerpoint/2010/main" val="26031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Make sure any dents, scratches, windshield crack and missing parts are noted in walk around at the Enterprise Location or at the incident/dispatch if delivered. Please take Photo’s!!! The minimum would be of any pre-existing damage. Make sure any damage is documented by Enterprise also. Inspect the vehicle again when you turn in the vehicle or if you take custody of the vehicle from someone else. </a:t>
            </a:r>
            <a:br>
              <a:rPr lang="en-US" sz="1200" dirty="0">
                <a:latin typeface="+mn-lt"/>
              </a:rPr>
            </a:b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9</a:t>
            </a:fld>
            <a:endParaRPr lang="en-US"/>
          </a:p>
        </p:txBody>
      </p:sp>
    </p:spTree>
    <p:extLst>
      <p:ext uri="{BB962C8B-B14F-4D97-AF65-F5344CB8AC3E}">
        <p14:creationId xmlns:p14="http://schemas.microsoft.com/office/powerpoint/2010/main" val="5708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different than with VIPR/National Contracts, which are not generally accepted until after they passed an inspection. For NERV, once Operators/Ground Support/Dispatch have the keys and drive off with the Rental, it has been accepted!</a:t>
            </a: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11</a:t>
            </a:fld>
            <a:endParaRPr lang="en-US"/>
          </a:p>
        </p:txBody>
      </p:sp>
    </p:spTree>
    <p:extLst>
      <p:ext uri="{BB962C8B-B14F-4D97-AF65-F5344CB8AC3E}">
        <p14:creationId xmlns:p14="http://schemas.microsoft.com/office/powerpoint/2010/main" val="866830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15</a:t>
            </a:fld>
            <a:endParaRPr lang="en-US"/>
          </a:p>
        </p:txBody>
      </p:sp>
    </p:spTree>
    <p:extLst>
      <p:ext uri="{BB962C8B-B14F-4D97-AF65-F5344CB8AC3E}">
        <p14:creationId xmlns:p14="http://schemas.microsoft.com/office/powerpoint/2010/main" val="283225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auto/tire retail establishment affiliated with Enterprise will replace the tire and bill NERV for the tire. See NERV SOP for more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rPr>
              <a:t>Do</a:t>
            </a:r>
            <a:r>
              <a:rPr lang="en-US" sz="1200" i="1" spc="-25" dirty="0">
                <a:effectLst/>
              </a:rPr>
              <a:t> </a:t>
            </a:r>
            <a:r>
              <a:rPr lang="en-US" sz="1200" i="1" dirty="0">
                <a:effectLst/>
              </a:rPr>
              <a:t>not</a:t>
            </a:r>
            <a:r>
              <a:rPr lang="en-US" sz="1200" i="1" spc="-25" dirty="0">
                <a:effectLst/>
              </a:rPr>
              <a:t> </a:t>
            </a:r>
            <a:r>
              <a:rPr lang="en-US" sz="1200" i="1" dirty="0">
                <a:effectLst/>
              </a:rPr>
              <a:t>take</a:t>
            </a:r>
            <a:r>
              <a:rPr lang="en-US" sz="1200" i="1" spc="-30" dirty="0">
                <a:effectLst/>
              </a:rPr>
              <a:t> </a:t>
            </a:r>
            <a:r>
              <a:rPr lang="en-US" sz="1200" i="1" dirty="0">
                <a:effectLst/>
              </a:rPr>
              <a:t>the</a:t>
            </a:r>
            <a:r>
              <a:rPr lang="en-US" sz="1200" i="1" spc="-25" dirty="0">
                <a:effectLst/>
              </a:rPr>
              <a:t> </a:t>
            </a:r>
            <a:r>
              <a:rPr lang="en-US" sz="1200" i="1" dirty="0">
                <a:effectLst/>
              </a:rPr>
              <a:t>vehicle</a:t>
            </a:r>
            <a:r>
              <a:rPr lang="en-US" sz="1200" i="1" spc="-20" dirty="0">
                <a:effectLst/>
              </a:rPr>
              <a:t> </a:t>
            </a:r>
            <a:r>
              <a:rPr lang="en-US" sz="1200" i="1" dirty="0">
                <a:effectLst/>
              </a:rPr>
              <a:t>to</a:t>
            </a:r>
            <a:r>
              <a:rPr lang="en-US" sz="1200" i="1" spc="-20" dirty="0">
                <a:effectLst/>
              </a:rPr>
              <a:t> </a:t>
            </a:r>
            <a:r>
              <a:rPr lang="en-US" sz="1200" i="1" dirty="0">
                <a:effectLst/>
              </a:rPr>
              <a:t>a</a:t>
            </a:r>
            <a:r>
              <a:rPr lang="en-US" sz="1200" i="1" spc="-25" dirty="0">
                <a:effectLst/>
              </a:rPr>
              <a:t> </a:t>
            </a:r>
            <a:r>
              <a:rPr lang="en-US" sz="1200" i="1" dirty="0">
                <a:effectLst/>
              </a:rPr>
              <a:t>mechanic</a:t>
            </a:r>
            <a:r>
              <a:rPr lang="en-US" sz="1200" i="1" spc="-30" dirty="0">
                <a:effectLst/>
              </a:rPr>
              <a:t> </a:t>
            </a:r>
            <a:r>
              <a:rPr lang="en-US" sz="1200" i="1" dirty="0">
                <a:effectLst/>
              </a:rPr>
              <a:t>or</a:t>
            </a:r>
            <a:r>
              <a:rPr lang="en-US" sz="1200" i="1" spc="-25" dirty="0">
                <a:effectLst/>
              </a:rPr>
              <a:t> </a:t>
            </a:r>
            <a:r>
              <a:rPr lang="en-US" sz="1200" i="1" dirty="0">
                <a:effectLst/>
              </a:rPr>
              <a:t>repair</a:t>
            </a:r>
            <a:r>
              <a:rPr lang="en-US" sz="1200" i="1" spc="-25" dirty="0">
                <a:effectLst/>
              </a:rPr>
              <a:t> </a:t>
            </a:r>
            <a:r>
              <a:rPr lang="en-US" sz="1200" i="1" dirty="0">
                <a:effectLst/>
              </a:rPr>
              <a:t>facility unless authorized by Enterprise. If</a:t>
            </a:r>
            <a:r>
              <a:rPr lang="en-US" sz="1200" i="1" spc="-15" dirty="0">
                <a:effectLst/>
              </a:rPr>
              <a:t> </a:t>
            </a:r>
            <a:r>
              <a:rPr lang="en-US" sz="1200" i="1" dirty="0">
                <a:effectLst/>
              </a:rPr>
              <a:t>it</a:t>
            </a:r>
            <a:r>
              <a:rPr lang="en-US" sz="1200" i="1" spc="-10" dirty="0">
                <a:effectLst/>
              </a:rPr>
              <a:t> </a:t>
            </a:r>
            <a:r>
              <a:rPr lang="en-US" sz="1200" i="1" dirty="0">
                <a:effectLst/>
              </a:rPr>
              <a:t>is</a:t>
            </a:r>
            <a:r>
              <a:rPr lang="en-US" sz="1200" i="1" spc="-10" dirty="0">
                <a:effectLst/>
              </a:rPr>
              <a:t> </a:t>
            </a:r>
            <a:r>
              <a:rPr lang="en-US" sz="1200" i="1" dirty="0">
                <a:effectLst/>
              </a:rPr>
              <a:t>an</a:t>
            </a:r>
            <a:r>
              <a:rPr lang="en-US" sz="1200" i="1" spc="-10" dirty="0">
                <a:effectLst/>
              </a:rPr>
              <a:t> </a:t>
            </a:r>
            <a:r>
              <a:rPr lang="en-US" sz="1200" i="1" dirty="0">
                <a:effectLst/>
              </a:rPr>
              <a:t>emergency,</a:t>
            </a:r>
            <a:r>
              <a:rPr lang="en-US" sz="1200" i="1" spc="-20" dirty="0">
                <a:effectLst/>
              </a:rPr>
              <a:t> and </a:t>
            </a:r>
            <a:r>
              <a:rPr lang="en-US" sz="1200" i="1" dirty="0">
                <a:effectLst/>
              </a:rPr>
              <a:t>you</a:t>
            </a:r>
            <a:r>
              <a:rPr lang="en-US" sz="1200" i="1" spc="-10" dirty="0">
                <a:effectLst/>
              </a:rPr>
              <a:t> </a:t>
            </a:r>
            <a:r>
              <a:rPr lang="en-US" sz="1200" i="1" dirty="0">
                <a:effectLst/>
              </a:rPr>
              <a:t>are</a:t>
            </a:r>
            <a:r>
              <a:rPr lang="en-US" sz="1200" i="1" spc="-15" dirty="0">
                <a:effectLst/>
              </a:rPr>
              <a:t> </a:t>
            </a:r>
            <a:r>
              <a:rPr lang="en-US" sz="1200" i="1" dirty="0">
                <a:effectLst/>
              </a:rPr>
              <a:t>stranded,</a:t>
            </a:r>
            <a:r>
              <a:rPr lang="en-US" sz="1200" i="1" spc="-5" dirty="0">
                <a:effectLst/>
              </a:rPr>
              <a:t> </a:t>
            </a:r>
            <a:r>
              <a:rPr lang="en-US" sz="1200" i="1" dirty="0">
                <a:effectLst/>
              </a:rPr>
              <a:t>or</a:t>
            </a:r>
            <a:r>
              <a:rPr lang="en-US" sz="1200" i="1" spc="-15" dirty="0">
                <a:effectLst/>
              </a:rPr>
              <a:t> </a:t>
            </a:r>
            <a:r>
              <a:rPr lang="en-US" sz="1200" i="1" dirty="0">
                <a:effectLst/>
              </a:rPr>
              <a:t>are</a:t>
            </a:r>
            <a:r>
              <a:rPr lang="en-US" sz="1200" i="1" spc="-15" dirty="0">
                <a:effectLst/>
              </a:rPr>
              <a:t> </a:t>
            </a:r>
            <a:r>
              <a:rPr lang="en-US" sz="1200" i="1" dirty="0">
                <a:effectLst/>
              </a:rPr>
              <a:t>no</a:t>
            </a:r>
            <a:r>
              <a:rPr lang="en-US" sz="1200" i="1" spc="-10" dirty="0">
                <a:effectLst/>
              </a:rPr>
              <a:t> </a:t>
            </a:r>
            <a:r>
              <a:rPr lang="en-US" sz="1200" i="1" dirty="0">
                <a:effectLst/>
              </a:rPr>
              <a:t>longer</a:t>
            </a:r>
            <a:r>
              <a:rPr lang="en-US" sz="1200" i="1" spc="-10" dirty="0">
                <a:effectLst/>
              </a:rPr>
              <a:t> </a:t>
            </a:r>
            <a:r>
              <a:rPr lang="en-US" sz="1200" i="1" dirty="0">
                <a:effectLst/>
              </a:rPr>
              <a:t>on</a:t>
            </a:r>
            <a:r>
              <a:rPr lang="en-US" sz="1200" i="1" spc="-10" dirty="0">
                <a:effectLst/>
              </a:rPr>
              <a:t> </a:t>
            </a:r>
            <a:r>
              <a:rPr lang="en-US" sz="1200" i="1" dirty="0">
                <a:effectLst/>
              </a:rPr>
              <a:t>the</a:t>
            </a:r>
            <a:r>
              <a:rPr lang="en-US" sz="1200" i="1" spc="-10" dirty="0">
                <a:effectLst/>
              </a:rPr>
              <a:t> </a:t>
            </a:r>
            <a:r>
              <a:rPr lang="en-US" sz="1200" i="1" dirty="0">
                <a:effectLst/>
              </a:rPr>
              <a:t>incident</a:t>
            </a:r>
            <a:r>
              <a:rPr lang="en-US" sz="1200" i="1" spc="-15" dirty="0">
                <a:effectLst/>
              </a:rPr>
              <a:t> </a:t>
            </a:r>
            <a:r>
              <a:rPr lang="en-US" sz="1200" i="1" dirty="0">
                <a:effectLst/>
              </a:rPr>
              <a:t>(traveling</a:t>
            </a:r>
            <a:r>
              <a:rPr lang="en-US" sz="1200" i="1" spc="-10" dirty="0">
                <a:effectLst/>
              </a:rPr>
              <a:t> </a:t>
            </a:r>
            <a:r>
              <a:rPr lang="en-US" sz="1200" i="1" dirty="0">
                <a:effectLst/>
              </a:rPr>
              <a:t>home,</a:t>
            </a:r>
            <a:r>
              <a:rPr lang="en-US" sz="1200" i="1" spc="-15" dirty="0">
                <a:effectLst/>
              </a:rPr>
              <a:t> </a:t>
            </a:r>
            <a:r>
              <a:rPr lang="en-US" sz="1200" i="1" dirty="0">
                <a:effectLst/>
              </a:rPr>
              <a:t>etc.),</a:t>
            </a:r>
            <a:r>
              <a:rPr lang="en-US" sz="1200" i="1" spc="-15" dirty="0">
                <a:effectLst/>
              </a:rPr>
              <a:t> </a:t>
            </a:r>
            <a:r>
              <a:rPr lang="en-US" sz="1200" i="1" dirty="0">
                <a:effectLst/>
              </a:rPr>
              <a:t>please</a:t>
            </a:r>
            <a:r>
              <a:rPr lang="en-US" sz="1200" i="1" spc="-15" dirty="0">
                <a:effectLst/>
              </a:rPr>
              <a:t> </a:t>
            </a:r>
            <a:r>
              <a:rPr lang="en-US" sz="1200" i="1" dirty="0">
                <a:effectLst/>
              </a:rPr>
              <a:t>contact Enterprise and they will coordinate a tow or replacement vehicle as necessary.</a:t>
            </a:r>
          </a:p>
          <a:p>
            <a:endParaRPr lang="en-US" dirty="0"/>
          </a:p>
        </p:txBody>
      </p:sp>
      <p:sp>
        <p:nvSpPr>
          <p:cNvPr id="4" name="Slide Number Placeholder 3"/>
          <p:cNvSpPr>
            <a:spLocks noGrp="1"/>
          </p:cNvSpPr>
          <p:nvPr>
            <p:ph type="sldNum" sz="quarter" idx="5"/>
          </p:nvPr>
        </p:nvSpPr>
        <p:spPr/>
        <p:txBody>
          <a:bodyPr/>
          <a:lstStyle/>
          <a:p>
            <a:fld id="{7FF8C76B-9418-4D5B-AEB2-9BBABA250896}" type="slidenum">
              <a:rPr lang="en-US" smtClean="0"/>
              <a:t>18</a:t>
            </a:fld>
            <a:endParaRPr lang="en-US"/>
          </a:p>
        </p:txBody>
      </p:sp>
    </p:spTree>
    <p:extLst>
      <p:ext uri="{BB962C8B-B14F-4D97-AF65-F5344CB8AC3E}">
        <p14:creationId xmlns:p14="http://schemas.microsoft.com/office/powerpoint/2010/main" val="19003123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9.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9.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Angeles National Forest, Los Angeles California">
            <a:extLst>
              <a:ext uri="{FF2B5EF4-FFF2-40B4-BE49-F238E27FC236}">
                <a16:creationId xmlns:a16="http://schemas.microsoft.com/office/drawing/2014/main" id="{2D4CA79A-B21D-384A-AFF9-808F4CA3DD57}"/>
              </a:ext>
              <a:ext uri="{C183D7F6-B498-43B3-948B-1728B52AA6E4}">
                <adec:decorative xmlns:adec="http://schemas.microsoft.com/office/drawing/2017/decorative" val="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97280"/>
            <a:ext cx="12192000" cy="3058160"/>
          </a:xfrm>
          <a:prstGeom prst="rect">
            <a:avLst/>
          </a:prstGeom>
        </p:spPr>
      </p:pic>
      <p:pic>
        <p:nvPicPr>
          <p:cNvPr id="18" name="Graphic 17">
            <a:extLst>
              <a:ext uri="{FF2B5EF4-FFF2-40B4-BE49-F238E27FC236}">
                <a16:creationId xmlns:a16="http://schemas.microsoft.com/office/drawing/2014/main" id="{A26ADB5C-DB52-9F40-842E-FCE1919BB770}"/>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r="50000" b="30685"/>
          <a:stretch/>
        </p:blipFill>
        <p:spPr>
          <a:xfrm>
            <a:off x="9591040" y="1547686"/>
            <a:ext cx="2600960" cy="2704275"/>
          </a:xfrm>
          <a:prstGeom prst="rect">
            <a:avLst/>
          </a:prstGeom>
        </p:spPr>
      </p:pic>
      <p:pic>
        <p:nvPicPr>
          <p:cNvPr id="19" name="Graphic 18">
            <a:extLst>
              <a:ext uri="{FF2B5EF4-FFF2-40B4-BE49-F238E27FC236}">
                <a16:creationId xmlns:a16="http://schemas.microsoft.com/office/drawing/2014/main" id="{EFE41F06-CA67-884F-B80E-F47D671B5877}"/>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 r="35536" b="43426"/>
          <a:stretch/>
        </p:blipFill>
        <p:spPr>
          <a:xfrm>
            <a:off x="8838629" y="2044758"/>
            <a:ext cx="3353372" cy="2207202"/>
          </a:xfrm>
          <a:prstGeom prst="rect">
            <a:avLst/>
          </a:prstGeom>
        </p:spPr>
      </p:pic>
      <p:sp>
        <p:nvSpPr>
          <p:cNvPr id="24" name="Rectangle 23">
            <a:extLst>
              <a:ext uri="{FF2B5EF4-FFF2-40B4-BE49-F238E27FC236}">
                <a16:creationId xmlns:a16="http://schemas.microsoft.com/office/drawing/2014/main" id="{58160A45-9B9A-7642-A05D-BC4D94FCA63B}"/>
              </a:ext>
            </a:extLst>
          </p:cNvPr>
          <p:cNvSpPr/>
          <p:nvPr/>
        </p:nvSpPr>
        <p:spPr>
          <a:xfrm>
            <a:off x="0" y="986530"/>
            <a:ext cx="12192000" cy="28347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itle 25">
            <a:extLst>
              <a:ext uri="{FF2B5EF4-FFF2-40B4-BE49-F238E27FC236}">
                <a16:creationId xmlns:a16="http://schemas.microsoft.com/office/drawing/2014/main" id="{32B7C065-AF7D-E14D-A712-5AF24449D508}"/>
              </a:ext>
            </a:extLst>
          </p:cNvPr>
          <p:cNvSpPr>
            <a:spLocks noGrp="1"/>
          </p:cNvSpPr>
          <p:nvPr>
            <p:ph type="title"/>
          </p:nvPr>
        </p:nvSpPr>
        <p:spPr>
          <a:xfrm>
            <a:off x="838200" y="4484783"/>
            <a:ext cx="10515600" cy="1106046"/>
          </a:xfrm>
          <a:prstGeom prst="rect">
            <a:avLst/>
          </a:prstGeom>
        </p:spPr>
        <p:txBody>
          <a:bodyPr>
            <a:normAutofit/>
          </a:bodyPr>
          <a:lstStyle>
            <a:lvl1pPr>
              <a:defRPr sz="3600" b="1" i="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27" name="Rectangle 26">
            <a:extLst>
              <a:ext uri="{FF2B5EF4-FFF2-40B4-BE49-F238E27FC236}">
                <a16:creationId xmlns:a16="http://schemas.microsoft.com/office/drawing/2014/main" id="{BB9ACF4F-F910-9E40-B1E9-F813AF0148FB}"/>
              </a:ext>
            </a:extLst>
          </p:cNvPr>
          <p:cNvSpPr/>
          <p:nvPr/>
        </p:nvSpPr>
        <p:spPr>
          <a:xfrm>
            <a:off x="0" y="0"/>
            <a:ext cx="12192000" cy="1067786"/>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2F3449"/>
              </a:solidFill>
            </a:endParaRPr>
          </a:p>
        </p:txBody>
      </p:sp>
      <p:sp>
        <p:nvSpPr>
          <p:cNvPr id="30" name="Text Placeholder 29">
            <a:extLst>
              <a:ext uri="{FF2B5EF4-FFF2-40B4-BE49-F238E27FC236}">
                <a16:creationId xmlns:a16="http://schemas.microsoft.com/office/drawing/2014/main" id="{5E80A8B7-5522-0743-AC27-CCBB9BAD048D}"/>
              </a:ext>
            </a:extLst>
          </p:cNvPr>
          <p:cNvSpPr>
            <a:spLocks noGrp="1"/>
          </p:cNvSpPr>
          <p:nvPr>
            <p:ph type="body" sz="quarter" idx="10" hasCustomPrompt="1"/>
          </p:nvPr>
        </p:nvSpPr>
        <p:spPr>
          <a:xfrm>
            <a:off x="838200" y="5590829"/>
            <a:ext cx="8000429" cy="561282"/>
          </a:xfrm>
        </p:spPr>
        <p:txBody>
          <a:bodyPr>
            <a:normAutofit/>
          </a:bodyPr>
          <a:lstStyle>
            <a:lvl1pPr marL="0" indent="0">
              <a:buNone/>
              <a:defRPr sz="240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Subtitle here</a:t>
            </a:r>
          </a:p>
        </p:txBody>
      </p:sp>
      <p:sp>
        <p:nvSpPr>
          <p:cNvPr id="31" name="Date Placeholder 3">
            <a:extLst>
              <a:ext uri="{FF2B5EF4-FFF2-40B4-BE49-F238E27FC236}">
                <a16:creationId xmlns:a16="http://schemas.microsoft.com/office/drawing/2014/main" id="{0669F273-F69A-AC4F-971A-F8A3BD27EBD0}"/>
              </a:ext>
            </a:extLst>
          </p:cNvPr>
          <p:cNvSpPr>
            <a:spLocks noGrp="1"/>
          </p:cNvSpPr>
          <p:nvPr>
            <p:ph type="dt" sz="half" idx="11"/>
          </p:nvPr>
        </p:nvSpPr>
        <p:spPr>
          <a:xfrm>
            <a:off x="838200" y="6166948"/>
            <a:ext cx="3279987" cy="365125"/>
          </a:xfrm>
          <a:prstGeom prst="rect">
            <a:avLst/>
          </a:prstGeom>
        </p:spPr>
        <p:txBody>
          <a:bodyPr/>
          <a:lstStyle>
            <a:lvl1pPr algn="l">
              <a:defRPr sz="1400" b="1" i="0">
                <a:solidFill>
                  <a:srgbClr val="2F3449"/>
                </a:solidFill>
                <a:latin typeface="Verdana" panose="020B0604030504040204" pitchFamily="34" charset="0"/>
                <a:ea typeface="Verdana" panose="020B0604030504040204" pitchFamily="34" charset="0"/>
                <a:cs typeface="Verdana" panose="020B0604030504040204" pitchFamily="34" charset="0"/>
              </a:defRPr>
            </a:lvl1pPr>
          </a:lstStyle>
          <a:p>
            <a:fld id="{A65DE95C-7698-4E87-9560-206C3CDDD4C4}" type="datetime1">
              <a:rPr lang="en-US" smtClean="0"/>
              <a:t>4/9/2026</a:t>
            </a:fld>
            <a:endParaRPr lang="en-US"/>
          </a:p>
        </p:txBody>
      </p:sp>
      <p:cxnSp>
        <p:nvCxnSpPr>
          <p:cNvPr id="33" name="Straight Connector 32">
            <a:extLst>
              <a:ext uri="{FF2B5EF4-FFF2-40B4-BE49-F238E27FC236}">
                <a16:creationId xmlns:a16="http://schemas.microsoft.com/office/drawing/2014/main" id="{8F8AE0F2-EABC-714F-9FB3-FFA8E15832E1}"/>
              </a:ext>
            </a:extLst>
          </p:cNvPr>
          <p:cNvCxnSpPr>
            <a:cxnSpLocks/>
          </p:cNvCxnSpPr>
          <p:nvPr/>
        </p:nvCxnSpPr>
        <p:spPr>
          <a:xfrm>
            <a:off x="838201" y="5590829"/>
            <a:ext cx="8000428" cy="0"/>
          </a:xfrm>
          <a:prstGeom prst="line">
            <a:avLst/>
          </a:prstGeom>
          <a:ln>
            <a:solidFill>
              <a:srgbClr val="2F3449"/>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AF666CA-490C-B842-9FEE-9B1A2CC6B457}"/>
              </a:ext>
            </a:extLst>
          </p:cNvPr>
          <p:cNvSpPr/>
          <p:nvPr/>
        </p:nvSpPr>
        <p:spPr>
          <a:xfrm flipV="1">
            <a:off x="0" y="6858000"/>
            <a:ext cx="12192000" cy="45719"/>
          </a:xfrm>
          <a:prstGeom prst="rect">
            <a:avLst/>
          </a:prstGeom>
          <a:solidFill>
            <a:srgbClr val="8E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 name="Graphic 2">
            <a:extLst>
              <a:ext uri="{FF2B5EF4-FFF2-40B4-BE49-F238E27FC236}">
                <a16:creationId xmlns:a16="http://schemas.microsoft.com/office/drawing/2014/main" id="{8175384C-F34F-8540-B82C-D9D047278A9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26346" y="102756"/>
            <a:ext cx="4890347" cy="875261"/>
          </a:xfrm>
          <a:prstGeom prst="rect">
            <a:avLst/>
          </a:prstGeom>
        </p:spPr>
      </p:pic>
      <p:pic>
        <p:nvPicPr>
          <p:cNvPr id="13" name="Graphic 12">
            <a:extLst>
              <a:ext uri="{FF2B5EF4-FFF2-40B4-BE49-F238E27FC236}">
                <a16:creationId xmlns:a16="http://schemas.microsoft.com/office/drawing/2014/main" id="{BF735F61-2659-B24F-96B7-FD6D7066AC2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654971" y="6498772"/>
            <a:ext cx="522515" cy="391886"/>
          </a:xfrm>
          <a:prstGeom prst="rect">
            <a:avLst/>
          </a:prstGeom>
        </p:spPr>
      </p:pic>
    </p:spTree>
    <p:extLst>
      <p:ext uri="{BB962C8B-B14F-4D97-AF65-F5344CB8AC3E}">
        <p14:creationId xmlns:p14="http://schemas.microsoft.com/office/powerpoint/2010/main" val="3574210837"/>
      </p:ext>
    </p:extLst>
  </p:cSld>
  <p:clrMapOvr>
    <a:masterClrMapping/>
  </p:clrMapOvr>
  <p:extLst>
    <p:ext uri="{DCECCB84-F9BA-43D5-87BE-67443E8EF086}">
      <p15:sldGuideLst xmlns:p15="http://schemas.microsoft.com/office/powerpoint/2012/main">
        <p15:guide id="1" orient="horz" pos="2616">
          <p15:clr>
            <a:srgbClr val="FBAE40"/>
          </p15:clr>
        </p15:guide>
        <p15:guide id="2" pos="2880">
          <p15:clr>
            <a:srgbClr val="FBAE40"/>
          </p15:clr>
        </p15:guide>
        <p15:guide id="3"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D36DF7-F79D-3544-B905-F7124A7F990F}"/>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44539" b="43426"/>
          <a:stretch/>
        </p:blipFill>
        <p:spPr>
          <a:xfrm>
            <a:off x="10768058" y="5717898"/>
            <a:ext cx="1437489" cy="1099740"/>
          </a:xfrm>
          <a:prstGeom prst="rect">
            <a:avLst/>
          </a:prstGeom>
        </p:spPr>
      </p:pic>
      <p:pic>
        <p:nvPicPr>
          <p:cNvPr id="9" name="Graphic 8">
            <a:extLst>
              <a:ext uri="{FF2B5EF4-FFF2-40B4-BE49-F238E27FC236}">
                <a16:creationId xmlns:a16="http://schemas.microsoft.com/office/drawing/2014/main" id="{38C351E8-F66F-C84A-A845-5838ED6CA8E7}"/>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35083" b="43426"/>
          <a:stretch/>
        </p:blipFill>
        <p:spPr>
          <a:xfrm>
            <a:off x="10676661" y="5938162"/>
            <a:ext cx="1345576" cy="879476"/>
          </a:xfrm>
          <a:prstGeom prst="rect">
            <a:avLst/>
          </a:prstGeom>
        </p:spPr>
      </p:pic>
      <p:sp>
        <p:nvSpPr>
          <p:cNvPr id="10" name="Rectangle 9">
            <a:extLst>
              <a:ext uri="{FF2B5EF4-FFF2-40B4-BE49-F238E27FC236}">
                <a16:creationId xmlns:a16="http://schemas.microsoft.com/office/drawing/2014/main" id="{BCEB6800-F6D4-E545-9985-641B069EEC8B}"/>
              </a:ext>
            </a:extLst>
          </p:cNvPr>
          <p:cNvSpPr/>
          <p:nvPr/>
        </p:nvSpPr>
        <p:spPr>
          <a:xfrm>
            <a:off x="0" y="6782765"/>
            <a:ext cx="12192000" cy="8681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15">
            <a:extLst>
              <a:ext uri="{FF2B5EF4-FFF2-40B4-BE49-F238E27FC236}">
                <a16:creationId xmlns:a16="http://schemas.microsoft.com/office/drawing/2014/main" id="{BFE75857-DCA0-4D4C-8B7C-9D5278AB5BEF}"/>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17" name="Title 38">
            <a:extLst>
              <a:ext uri="{FF2B5EF4-FFF2-40B4-BE49-F238E27FC236}">
                <a16:creationId xmlns:a16="http://schemas.microsoft.com/office/drawing/2014/main" id="{DEEAB740-9A77-DC42-9888-BB6A9D78A372}"/>
              </a:ext>
            </a:extLst>
          </p:cNvPr>
          <p:cNvSpPr>
            <a:spLocks noGrp="1"/>
          </p:cNvSpPr>
          <p:nvPr>
            <p:ph type="title" hasCustomPrompt="1"/>
          </p:nvPr>
        </p:nvSpPr>
        <p:spPr>
          <a:xfrm>
            <a:off x="447555" y="0"/>
            <a:ext cx="9691868" cy="716268"/>
          </a:xfrm>
        </p:spPr>
        <p:txBody>
          <a:bodyPr anchor="b"/>
          <a:lstStyle>
            <a:lvl1pPr algn="l">
              <a:defRPr/>
            </a:lvl1pPr>
          </a:lstStyle>
          <a:p>
            <a:r>
              <a:rPr lang="en-US" dirty="0"/>
              <a:t>Click to Edit Title</a:t>
            </a:r>
          </a:p>
        </p:txBody>
      </p:sp>
      <p:sp>
        <p:nvSpPr>
          <p:cNvPr id="18" name="Text Placeholder 78">
            <a:extLst>
              <a:ext uri="{FF2B5EF4-FFF2-40B4-BE49-F238E27FC236}">
                <a16:creationId xmlns:a16="http://schemas.microsoft.com/office/drawing/2014/main" id="{8A4C1CB4-61C9-6D43-BB55-F5EE75E60627}"/>
              </a:ext>
            </a:extLst>
          </p:cNvPr>
          <p:cNvSpPr>
            <a:spLocks noGrp="1"/>
          </p:cNvSpPr>
          <p:nvPr>
            <p:ph type="body" sz="quarter" idx="14" hasCustomPrompt="1"/>
          </p:nvPr>
        </p:nvSpPr>
        <p:spPr>
          <a:xfrm>
            <a:off x="447555" y="775284"/>
            <a:ext cx="9691868" cy="520700"/>
          </a:xfrm>
        </p:spPr>
        <p:txBody>
          <a:bodyPr>
            <a:normAutofit/>
          </a:bodyPr>
          <a:lstStyle>
            <a:lvl1pPr marL="0" indent="0">
              <a:buNone/>
              <a:defRPr sz="2000">
                <a:solidFill>
                  <a:srgbClr val="4D788B"/>
                </a:solidFill>
              </a:defRPr>
            </a:lvl1pPr>
          </a:lstStyle>
          <a:p>
            <a:pPr lvl="0"/>
            <a:r>
              <a:rPr lang="en-US" dirty="0"/>
              <a:t>Click to Edit Subtitle</a:t>
            </a:r>
          </a:p>
        </p:txBody>
      </p:sp>
      <p:sp>
        <p:nvSpPr>
          <p:cNvPr id="23" name="Text Placeholder 22">
            <a:extLst>
              <a:ext uri="{FF2B5EF4-FFF2-40B4-BE49-F238E27FC236}">
                <a16:creationId xmlns:a16="http://schemas.microsoft.com/office/drawing/2014/main" id="{629B5D59-8C62-2F40-B646-BAA7228B766D}"/>
              </a:ext>
            </a:extLst>
          </p:cNvPr>
          <p:cNvSpPr>
            <a:spLocks noGrp="1"/>
          </p:cNvSpPr>
          <p:nvPr>
            <p:ph type="body" sz="quarter" idx="15"/>
          </p:nvPr>
        </p:nvSpPr>
        <p:spPr>
          <a:xfrm>
            <a:off x="446618" y="1632031"/>
            <a:ext cx="9661940" cy="4294510"/>
          </a:xfrm>
        </p:spPr>
        <p:txBody>
          <a:bodyPr/>
          <a:lstStyle>
            <a:lvl1pPr marL="228600" indent="-228600">
              <a:lnSpc>
                <a:spcPct val="100000"/>
              </a:lnSpc>
              <a:buClr>
                <a:srgbClr val="4D788B"/>
              </a:buClr>
              <a:buFont typeface="Wingdings" pitchFamily="2" charset="2"/>
              <a:buChar char="§"/>
              <a:defRPr/>
            </a:lvl1pPr>
            <a:lvl2pPr marL="685800" indent="-228600">
              <a:lnSpc>
                <a:spcPct val="100000"/>
              </a:lnSpc>
              <a:buClr>
                <a:schemeClr val="tx1"/>
              </a:buClr>
              <a:buFont typeface="Wingdings" pitchFamily="2" charset="2"/>
              <a:buChar char="§"/>
              <a:defRPr/>
            </a:lvl2pPr>
            <a:lvl3pPr marL="1143000" indent="-228600">
              <a:lnSpc>
                <a:spcPct val="100000"/>
              </a:lnSpc>
              <a:buClr>
                <a:schemeClr val="tx1"/>
              </a:buClr>
              <a:buFont typeface="Wingdings" pitchFamily="2" charset="2"/>
              <a:buChar char="§"/>
              <a:defRPr/>
            </a:lvl3pPr>
            <a:lvl4pPr marL="1600200" indent="-228600">
              <a:lnSpc>
                <a:spcPct val="100000"/>
              </a:lnSpc>
              <a:buClr>
                <a:schemeClr val="tx1"/>
              </a:buClr>
              <a:buFont typeface="Wingdings" pitchFamily="2" charset="2"/>
              <a:buChar char="§"/>
              <a:defRPr/>
            </a:lvl4pPr>
            <a:lvl5pPr marL="2057400" indent="-228600">
              <a:lnSpc>
                <a:spcPct val="100000"/>
              </a:lnSpc>
              <a:buClr>
                <a:schemeClr val="tx1"/>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Graphic 2">
            <a:extLst>
              <a:ext uri="{FF2B5EF4-FFF2-40B4-BE49-F238E27FC236}">
                <a16:creationId xmlns:a16="http://schemas.microsoft.com/office/drawing/2014/main" id="{DEB0F2EC-A031-FE42-85F0-672BA9A3BCD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8355" y="6400800"/>
            <a:ext cx="1367684" cy="372110"/>
          </a:xfrm>
          <a:prstGeom prst="rect">
            <a:avLst/>
          </a:prstGeom>
        </p:spPr>
      </p:pic>
      <p:pic>
        <p:nvPicPr>
          <p:cNvPr id="11" name="Graphic 10">
            <a:extLst>
              <a:ext uri="{FF2B5EF4-FFF2-40B4-BE49-F238E27FC236}">
                <a16:creationId xmlns:a16="http://schemas.microsoft.com/office/drawing/2014/main" id="{7CF4B88E-2A1B-8245-A74C-FC2AC0A7D8C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936" y="6407320"/>
            <a:ext cx="480477" cy="360358"/>
          </a:xfrm>
          <a:prstGeom prst="rect">
            <a:avLst/>
          </a:prstGeom>
        </p:spPr>
      </p:pic>
    </p:spTree>
    <p:extLst>
      <p:ext uri="{BB962C8B-B14F-4D97-AF65-F5344CB8AC3E}">
        <p14:creationId xmlns:p14="http://schemas.microsoft.com/office/powerpoint/2010/main" val="166454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D36DF7-F79D-3544-B905-F7124A7F990F}"/>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44539" b="43426"/>
          <a:stretch/>
        </p:blipFill>
        <p:spPr>
          <a:xfrm>
            <a:off x="10768058" y="5717898"/>
            <a:ext cx="1437489" cy="1099740"/>
          </a:xfrm>
          <a:prstGeom prst="rect">
            <a:avLst/>
          </a:prstGeom>
        </p:spPr>
      </p:pic>
      <p:pic>
        <p:nvPicPr>
          <p:cNvPr id="9" name="Graphic 8">
            <a:extLst>
              <a:ext uri="{FF2B5EF4-FFF2-40B4-BE49-F238E27FC236}">
                <a16:creationId xmlns:a16="http://schemas.microsoft.com/office/drawing/2014/main" id="{38C351E8-F66F-C84A-A845-5838ED6CA8E7}"/>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35083" b="43426"/>
          <a:stretch/>
        </p:blipFill>
        <p:spPr>
          <a:xfrm>
            <a:off x="10676661" y="5938162"/>
            <a:ext cx="1345576" cy="879476"/>
          </a:xfrm>
          <a:prstGeom prst="rect">
            <a:avLst/>
          </a:prstGeom>
        </p:spPr>
      </p:pic>
      <p:sp>
        <p:nvSpPr>
          <p:cNvPr id="10" name="Rectangle 9">
            <a:extLst>
              <a:ext uri="{FF2B5EF4-FFF2-40B4-BE49-F238E27FC236}">
                <a16:creationId xmlns:a16="http://schemas.microsoft.com/office/drawing/2014/main" id="{BCEB6800-F6D4-E545-9985-641B069EEC8B}"/>
              </a:ext>
            </a:extLst>
          </p:cNvPr>
          <p:cNvSpPr/>
          <p:nvPr/>
        </p:nvSpPr>
        <p:spPr>
          <a:xfrm>
            <a:off x="0" y="6782765"/>
            <a:ext cx="12192000" cy="8681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15">
            <a:extLst>
              <a:ext uri="{FF2B5EF4-FFF2-40B4-BE49-F238E27FC236}">
                <a16:creationId xmlns:a16="http://schemas.microsoft.com/office/drawing/2014/main" id="{BFE75857-DCA0-4D4C-8B7C-9D5278AB5BEF}"/>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17" name="Title 38">
            <a:extLst>
              <a:ext uri="{FF2B5EF4-FFF2-40B4-BE49-F238E27FC236}">
                <a16:creationId xmlns:a16="http://schemas.microsoft.com/office/drawing/2014/main" id="{DEEAB740-9A77-DC42-9888-BB6A9D78A372}"/>
              </a:ext>
            </a:extLst>
          </p:cNvPr>
          <p:cNvSpPr>
            <a:spLocks noGrp="1"/>
          </p:cNvSpPr>
          <p:nvPr>
            <p:ph type="title" hasCustomPrompt="1"/>
          </p:nvPr>
        </p:nvSpPr>
        <p:spPr>
          <a:xfrm>
            <a:off x="447555" y="0"/>
            <a:ext cx="9691868" cy="716268"/>
          </a:xfrm>
        </p:spPr>
        <p:txBody>
          <a:bodyPr anchor="b"/>
          <a:lstStyle>
            <a:lvl1pPr algn="l">
              <a:defRPr/>
            </a:lvl1pPr>
          </a:lstStyle>
          <a:p>
            <a:r>
              <a:rPr lang="en-US" dirty="0"/>
              <a:t>Click to Edit Title</a:t>
            </a:r>
          </a:p>
        </p:txBody>
      </p:sp>
      <p:sp>
        <p:nvSpPr>
          <p:cNvPr id="23" name="Text Placeholder 22">
            <a:extLst>
              <a:ext uri="{FF2B5EF4-FFF2-40B4-BE49-F238E27FC236}">
                <a16:creationId xmlns:a16="http://schemas.microsoft.com/office/drawing/2014/main" id="{629B5D59-8C62-2F40-B646-BAA7228B766D}"/>
              </a:ext>
            </a:extLst>
          </p:cNvPr>
          <p:cNvSpPr>
            <a:spLocks noGrp="1"/>
          </p:cNvSpPr>
          <p:nvPr>
            <p:ph type="body" sz="quarter" idx="15"/>
          </p:nvPr>
        </p:nvSpPr>
        <p:spPr>
          <a:xfrm>
            <a:off x="446618" y="1066801"/>
            <a:ext cx="9661940" cy="4859741"/>
          </a:xfrm>
        </p:spPr>
        <p:txBody>
          <a:bodyPr/>
          <a:lstStyle>
            <a:lvl1pPr marL="228600" indent="-228600">
              <a:lnSpc>
                <a:spcPct val="100000"/>
              </a:lnSpc>
              <a:buClr>
                <a:srgbClr val="4D788B"/>
              </a:buClr>
              <a:buFont typeface="Wingdings" pitchFamily="2" charset="2"/>
              <a:buChar char="§"/>
              <a:defRPr/>
            </a:lvl1pPr>
            <a:lvl2pPr marL="685800" indent="-228600">
              <a:lnSpc>
                <a:spcPct val="100000"/>
              </a:lnSpc>
              <a:buClr>
                <a:schemeClr val="tx1"/>
              </a:buClr>
              <a:buFont typeface="Wingdings" pitchFamily="2" charset="2"/>
              <a:buChar char="§"/>
              <a:defRPr/>
            </a:lvl2pPr>
            <a:lvl3pPr marL="1143000" indent="-228600">
              <a:lnSpc>
                <a:spcPct val="100000"/>
              </a:lnSpc>
              <a:buClr>
                <a:schemeClr val="tx1"/>
              </a:buClr>
              <a:buFont typeface="Wingdings" pitchFamily="2" charset="2"/>
              <a:buChar char="§"/>
              <a:defRPr/>
            </a:lvl3pPr>
            <a:lvl4pPr marL="1600200" indent="-228600">
              <a:lnSpc>
                <a:spcPct val="100000"/>
              </a:lnSpc>
              <a:buClr>
                <a:schemeClr val="tx1"/>
              </a:buClr>
              <a:buFont typeface="Wingdings" pitchFamily="2" charset="2"/>
              <a:buChar char="§"/>
              <a:defRPr/>
            </a:lvl4pPr>
            <a:lvl5pPr marL="2057400" indent="-228600">
              <a:lnSpc>
                <a:spcPct val="100000"/>
              </a:lnSpc>
              <a:buClr>
                <a:schemeClr val="tx1"/>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a:extLst>
              <a:ext uri="{FF2B5EF4-FFF2-40B4-BE49-F238E27FC236}">
                <a16:creationId xmlns:a16="http://schemas.microsoft.com/office/drawing/2014/main" id="{03AC8267-341C-5C41-B99E-C4A544238444}"/>
              </a:ext>
            </a:extLst>
          </p:cNvPr>
          <p:cNvCxnSpPr>
            <a:cxnSpLocks/>
          </p:cNvCxnSpPr>
          <p:nvPr/>
        </p:nvCxnSpPr>
        <p:spPr>
          <a:xfrm>
            <a:off x="555413" y="741680"/>
            <a:ext cx="11636587" cy="0"/>
          </a:xfrm>
          <a:prstGeom prst="line">
            <a:avLst/>
          </a:prstGeom>
          <a:ln w="28575">
            <a:solidFill>
              <a:srgbClr val="4B788B"/>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251DDB5A-586F-8F4E-8CFF-7F12DD4EC38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28355" y="6400800"/>
            <a:ext cx="1367684" cy="372110"/>
          </a:xfrm>
          <a:prstGeom prst="rect">
            <a:avLst/>
          </a:prstGeom>
        </p:spPr>
      </p:pic>
      <p:pic>
        <p:nvPicPr>
          <p:cNvPr id="11" name="Graphic 10">
            <a:extLst>
              <a:ext uri="{FF2B5EF4-FFF2-40B4-BE49-F238E27FC236}">
                <a16:creationId xmlns:a16="http://schemas.microsoft.com/office/drawing/2014/main" id="{86645990-B215-9A41-99E2-7EDF251CB43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936" y="6407320"/>
            <a:ext cx="480477" cy="360358"/>
          </a:xfrm>
          <a:prstGeom prst="rect">
            <a:avLst/>
          </a:prstGeom>
        </p:spPr>
      </p:pic>
    </p:spTree>
    <p:extLst>
      <p:ext uri="{BB962C8B-B14F-4D97-AF65-F5344CB8AC3E}">
        <p14:creationId xmlns:p14="http://schemas.microsoft.com/office/powerpoint/2010/main" val="3163522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87EC8B-553D-B8CD-70ED-14507D7C725B}"/>
              </a:ext>
            </a:extLst>
          </p:cNvPr>
          <p:cNvSpPr>
            <a:spLocks noGrp="1"/>
          </p:cNvSpPr>
          <p:nvPr>
            <p:ph type="dt" sz="half" idx="10"/>
          </p:nvPr>
        </p:nvSpPr>
        <p:spPr/>
        <p:txBody>
          <a:bodyPr/>
          <a:lstStyle/>
          <a:p>
            <a:fld id="{7799CF3C-B9EE-452A-BFBF-25B93BBA2BB7}" type="datetime1">
              <a:rPr lang="en-US" smtClean="0"/>
              <a:t>4/9/2026</a:t>
            </a:fld>
            <a:endParaRPr lang="en-US"/>
          </a:p>
        </p:txBody>
      </p:sp>
      <p:sp>
        <p:nvSpPr>
          <p:cNvPr id="3" name="Footer Placeholder 2">
            <a:extLst>
              <a:ext uri="{FF2B5EF4-FFF2-40B4-BE49-F238E27FC236}">
                <a16:creationId xmlns:a16="http://schemas.microsoft.com/office/drawing/2014/main" id="{E80E97E1-BA3F-1FE9-D3E3-C1F0BC999A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2846F8-91D3-5EC7-DAA0-506E3EEC86F3}"/>
              </a:ext>
            </a:extLst>
          </p:cNvPr>
          <p:cNvSpPr>
            <a:spLocks noGrp="1"/>
          </p:cNvSpPr>
          <p:nvPr>
            <p:ph type="sldNum" sz="quarter" idx="12"/>
          </p:nvPr>
        </p:nvSpPr>
        <p:spPr/>
        <p:txBody>
          <a:bodyPr/>
          <a:lstStyle/>
          <a:p>
            <a:fld id="{06D44AA1-3FC4-4B04-8D2A-FFE3DBE58365}" type="slidenum">
              <a:rPr lang="en-US" smtClean="0"/>
              <a:t>‹#›</a:t>
            </a:fld>
            <a:endParaRPr lang="en-US"/>
          </a:p>
        </p:txBody>
      </p:sp>
    </p:spTree>
    <p:extLst>
      <p:ext uri="{BB962C8B-B14F-4D97-AF65-F5344CB8AC3E}">
        <p14:creationId xmlns:p14="http://schemas.microsoft.com/office/powerpoint/2010/main" val="1195986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4C679-579D-1ECC-D196-F9DBD7959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544C7D-174A-272C-DA7B-E08BA4B2A66B}"/>
              </a:ext>
            </a:extLst>
          </p:cNvPr>
          <p:cNvSpPr>
            <a:spLocks noGrp="1"/>
          </p:cNvSpPr>
          <p:nvPr>
            <p:ph type="dt" sz="half" idx="10"/>
          </p:nvPr>
        </p:nvSpPr>
        <p:spPr/>
        <p:txBody>
          <a:bodyPr/>
          <a:lstStyle/>
          <a:p>
            <a:fld id="{327CB9F6-143F-4AD0-9B32-40163C7DD38E}" type="datetime1">
              <a:rPr lang="en-US" smtClean="0"/>
              <a:t>4/9/2026</a:t>
            </a:fld>
            <a:endParaRPr lang="en-US"/>
          </a:p>
        </p:txBody>
      </p:sp>
      <p:sp>
        <p:nvSpPr>
          <p:cNvPr id="4" name="Footer Placeholder 3">
            <a:extLst>
              <a:ext uri="{FF2B5EF4-FFF2-40B4-BE49-F238E27FC236}">
                <a16:creationId xmlns:a16="http://schemas.microsoft.com/office/drawing/2014/main" id="{4DBC182C-92A8-A5E7-8F77-D2DEC21EE7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1E78E6-71C8-110F-5FB5-26EFB12C2670}"/>
              </a:ext>
            </a:extLst>
          </p:cNvPr>
          <p:cNvSpPr>
            <a:spLocks noGrp="1"/>
          </p:cNvSpPr>
          <p:nvPr>
            <p:ph type="sldNum" sz="quarter" idx="12"/>
          </p:nvPr>
        </p:nvSpPr>
        <p:spPr/>
        <p:txBody>
          <a:bodyPr/>
          <a:lstStyle/>
          <a:p>
            <a:fld id="{06D44AA1-3FC4-4B04-8D2A-FFE3DBE58365}" type="slidenum">
              <a:rPr lang="en-US" smtClean="0"/>
              <a:t>‹#›</a:t>
            </a:fld>
            <a:endParaRPr lang="en-US"/>
          </a:p>
        </p:txBody>
      </p:sp>
    </p:spTree>
    <p:extLst>
      <p:ext uri="{BB962C8B-B14F-4D97-AF65-F5344CB8AC3E}">
        <p14:creationId xmlns:p14="http://schemas.microsoft.com/office/powerpoint/2010/main" val="3659336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551C2-2ACC-F443-9C61-6D0728FE7A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1999" cy="4175760"/>
          </a:xfrm>
          <a:prstGeom prst="rect">
            <a:avLst/>
          </a:prstGeom>
          <a:noFill/>
          <a:ln>
            <a:noFill/>
          </a:ln>
        </p:spPr>
      </p:pic>
      <p:sp>
        <p:nvSpPr>
          <p:cNvPr id="6" name="Rectangle 5" descr="Monongahela National Forest, West Virginia">
            <a:extLst>
              <a:ext uri="{FF2B5EF4-FFF2-40B4-BE49-F238E27FC236}">
                <a16:creationId xmlns:a16="http://schemas.microsoft.com/office/drawing/2014/main" id="{D967F78A-B2C5-0243-AAB9-A3870D18EC55}"/>
              </a:ext>
            </a:extLst>
          </p:cNvPr>
          <p:cNvSpPr/>
          <p:nvPr/>
        </p:nvSpPr>
        <p:spPr>
          <a:xfrm>
            <a:off x="230293" y="0"/>
            <a:ext cx="11961707" cy="4166886"/>
          </a:xfrm>
          <a:prstGeom prst="rect">
            <a:avLst/>
          </a:prstGeom>
          <a:gradFill>
            <a:gsLst>
              <a:gs pos="100000">
                <a:schemeClr val="bg1">
                  <a:alpha val="70000"/>
                </a:schemeClr>
              </a:gs>
              <a:gs pos="19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527858" y="4236335"/>
            <a:ext cx="9522105" cy="589327"/>
          </a:xfrm>
        </p:spPr>
        <p:txBody>
          <a:bodyPr anchor="b"/>
          <a:lstStyle>
            <a:lvl1pPr algn="l">
              <a:defRPr/>
            </a:lvl1pPr>
          </a:lstStyle>
          <a:p>
            <a:r>
              <a:rPr lang="en-US" dirty="0"/>
              <a:t>Click to Edit Title</a:t>
            </a:r>
          </a:p>
        </p:txBody>
      </p:sp>
      <p:sp>
        <p:nvSpPr>
          <p:cNvPr id="79" name="Text Placeholder 78">
            <a:extLst>
              <a:ext uri="{FF2B5EF4-FFF2-40B4-BE49-F238E27FC236}">
                <a16:creationId xmlns:a16="http://schemas.microsoft.com/office/drawing/2014/main" id="{4483A73C-DA1D-0945-A71F-1E264512947B}"/>
              </a:ext>
            </a:extLst>
          </p:cNvPr>
          <p:cNvSpPr>
            <a:spLocks noGrp="1"/>
          </p:cNvSpPr>
          <p:nvPr>
            <p:ph type="body" sz="quarter" idx="14" hasCustomPrompt="1"/>
          </p:nvPr>
        </p:nvSpPr>
        <p:spPr>
          <a:xfrm>
            <a:off x="1543855" y="4884677"/>
            <a:ext cx="9566943" cy="520700"/>
          </a:xfrm>
        </p:spPr>
        <p:txBody>
          <a:bodyPr>
            <a:normAutofit/>
          </a:bodyPr>
          <a:lstStyle>
            <a:lvl1pPr marL="0" indent="0">
              <a:buNone/>
              <a:defRPr sz="2000">
                <a:solidFill>
                  <a:srgbClr val="4D788B"/>
                </a:solidFill>
              </a:defRPr>
            </a:lvl1pPr>
          </a:lstStyle>
          <a:p>
            <a:pPr lvl="0"/>
            <a:r>
              <a:rPr lang="en-US" dirty="0"/>
              <a:t>Click to Edit Subtitle</a:t>
            </a:r>
          </a:p>
        </p:txBody>
      </p:sp>
      <p:grpSp>
        <p:nvGrpSpPr>
          <p:cNvPr id="17" name="Group 16">
            <a:extLst>
              <a:ext uri="{FF2B5EF4-FFF2-40B4-BE49-F238E27FC236}">
                <a16:creationId xmlns:a16="http://schemas.microsoft.com/office/drawing/2014/main" id="{E855CBB5-4E22-734F-B861-A679EE2F94D7}"/>
              </a:ext>
            </a:extLst>
          </p:cNvPr>
          <p:cNvGrpSpPr/>
          <p:nvPr/>
        </p:nvGrpSpPr>
        <p:grpSpPr>
          <a:xfrm>
            <a:off x="0" y="4137949"/>
            <a:ext cx="12192000" cy="98385"/>
            <a:chOff x="0" y="660400"/>
            <a:chExt cx="9144000" cy="406400"/>
          </a:xfrm>
        </p:grpSpPr>
        <p:sp>
          <p:nvSpPr>
            <p:cNvPr id="18" name="Rectangle 17">
              <a:extLst>
                <a:ext uri="{FF2B5EF4-FFF2-40B4-BE49-F238E27FC236}">
                  <a16:creationId xmlns:a16="http://schemas.microsoft.com/office/drawing/2014/main" id="{DC7E87C5-BA13-AF4C-B070-C1C1119ADE6B}"/>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AAA0456B-FFA7-8442-BCD8-A2157F44B519}"/>
                </a:ext>
              </a:extLst>
            </p:cNvPr>
            <p:cNvSpPr/>
            <p:nvPr userDrawn="1"/>
          </p:nvSpPr>
          <p:spPr>
            <a:xfrm>
              <a:off x="0" y="660400"/>
              <a:ext cx="1137920" cy="406400"/>
            </a:xfrm>
            <a:prstGeom prst="rect">
              <a:avLst/>
            </a:prstGeom>
            <a:solidFill>
              <a:srgbClr val="8E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1" name="Group 20">
            <a:extLst>
              <a:ext uri="{FF2B5EF4-FFF2-40B4-BE49-F238E27FC236}">
                <a16:creationId xmlns:a16="http://schemas.microsoft.com/office/drawing/2014/main" id="{F33A32E5-945D-D14F-86FB-A365F5460E3C}"/>
              </a:ext>
            </a:extLst>
          </p:cNvPr>
          <p:cNvGrpSpPr/>
          <p:nvPr/>
        </p:nvGrpSpPr>
        <p:grpSpPr>
          <a:xfrm>
            <a:off x="10661228" y="3044146"/>
            <a:ext cx="1528885" cy="1099740"/>
            <a:chOff x="8007496" y="5717898"/>
            <a:chExt cx="1146664" cy="1099740"/>
          </a:xfrm>
        </p:grpSpPr>
        <p:pic>
          <p:nvPicPr>
            <p:cNvPr id="22" name="Graphic 21">
              <a:extLst>
                <a:ext uri="{FF2B5EF4-FFF2-40B4-BE49-F238E27FC236}">
                  <a16:creationId xmlns:a16="http://schemas.microsoft.com/office/drawing/2014/main" id="{71E4B969-5C41-CA45-8464-86BF916A2B71}"/>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44539" b="43426"/>
            <a:stretch/>
          </p:blipFill>
          <p:spPr>
            <a:xfrm>
              <a:off x="8076043" y="5717898"/>
              <a:ext cx="1078117" cy="1099740"/>
            </a:xfrm>
            <a:prstGeom prst="rect">
              <a:avLst/>
            </a:prstGeom>
          </p:spPr>
        </p:pic>
        <p:pic>
          <p:nvPicPr>
            <p:cNvPr id="23" name="Graphic 22">
              <a:extLst>
                <a:ext uri="{FF2B5EF4-FFF2-40B4-BE49-F238E27FC236}">
                  <a16:creationId xmlns:a16="http://schemas.microsoft.com/office/drawing/2014/main" id="{1261F876-AF8D-1B4D-9D90-638B4826605D}"/>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44539" b="43426"/>
            <a:stretch/>
          </p:blipFill>
          <p:spPr>
            <a:xfrm>
              <a:off x="8007496" y="5938162"/>
              <a:ext cx="862184" cy="879476"/>
            </a:xfrm>
            <a:prstGeom prst="rect">
              <a:avLst/>
            </a:prstGeom>
          </p:spPr>
        </p:pic>
      </p:grpSp>
      <p:pic>
        <p:nvPicPr>
          <p:cNvPr id="4" name="Graphic 3">
            <a:extLst>
              <a:ext uri="{FF2B5EF4-FFF2-40B4-BE49-F238E27FC236}">
                <a16:creationId xmlns:a16="http://schemas.microsoft.com/office/drawing/2014/main" id="{BDF5E51B-D70A-E04D-B798-48A43DB6C48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187" y="6457644"/>
            <a:ext cx="1471507" cy="400357"/>
          </a:xfrm>
          <a:prstGeom prst="rect">
            <a:avLst/>
          </a:prstGeom>
        </p:spPr>
      </p:pic>
      <p:pic>
        <p:nvPicPr>
          <p:cNvPr id="20" name="Graphic 19">
            <a:extLst>
              <a:ext uri="{FF2B5EF4-FFF2-40B4-BE49-F238E27FC236}">
                <a16:creationId xmlns:a16="http://schemas.microsoft.com/office/drawing/2014/main" id="{0AC98E43-7F77-8741-BF65-A2446B60571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30811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Title and Conten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551C2-2ACC-F443-9C61-6D0728FE7A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4166888"/>
          </a:xfrm>
          <a:prstGeom prst="rect">
            <a:avLst/>
          </a:prstGeom>
        </p:spPr>
      </p:pic>
      <p:sp>
        <p:nvSpPr>
          <p:cNvPr id="24" name="Rectangle 23" descr="Cherokee National Forest, Tennessee / North Carolina">
            <a:extLst>
              <a:ext uri="{FF2B5EF4-FFF2-40B4-BE49-F238E27FC236}">
                <a16:creationId xmlns:a16="http://schemas.microsoft.com/office/drawing/2014/main" id="{195524E6-1A5C-2248-BD19-01932BB41132}"/>
              </a:ext>
            </a:extLst>
          </p:cNvPr>
          <p:cNvSpPr/>
          <p:nvPr/>
        </p:nvSpPr>
        <p:spPr>
          <a:xfrm>
            <a:off x="365760" y="0"/>
            <a:ext cx="11826240" cy="4166886"/>
          </a:xfrm>
          <a:prstGeom prst="rect">
            <a:avLst/>
          </a:prstGeom>
          <a:gradFill>
            <a:gsLst>
              <a:gs pos="100000">
                <a:schemeClr val="bg1">
                  <a:alpha val="70000"/>
                </a:schemeClr>
              </a:gs>
              <a:gs pos="19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527858" y="4236335"/>
            <a:ext cx="9522105" cy="589327"/>
          </a:xfrm>
        </p:spPr>
        <p:txBody>
          <a:bodyPr anchor="b"/>
          <a:lstStyle>
            <a:lvl1pPr algn="l">
              <a:defRPr/>
            </a:lvl1pPr>
          </a:lstStyle>
          <a:p>
            <a:r>
              <a:rPr lang="en-US" dirty="0"/>
              <a:t>Click to Edit Title</a:t>
            </a:r>
          </a:p>
        </p:txBody>
      </p:sp>
      <p:sp>
        <p:nvSpPr>
          <p:cNvPr id="79" name="Text Placeholder 78">
            <a:extLst>
              <a:ext uri="{FF2B5EF4-FFF2-40B4-BE49-F238E27FC236}">
                <a16:creationId xmlns:a16="http://schemas.microsoft.com/office/drawing/2014/main" id="{4483A73C-DA1D-0945-A71F-1E264512947B}"/>
              </a:ext>
            </a:extLst>
          </p:cNvPr>
          <p:cNvSpPr>
            <a:spLocks noGrp="1"/>
          </p:cNvSpPr>
          <p:nvPr>
            <p:ph type="body" sz="quarter" idx="14" hasCustomPrompt="1"/>
          </p:nvPr>
        </p:nvSpPr>
        <p:spPr>
          <a:xfrm>
            <a:off x="1543855" y="4884677"/>
            <a:ext cx="9566943" cy="520700"/>
          </a:xfrm>
        </p:spPr>
        <p:txBody>
          <a:bodyPr>
            <a:normAutofit/>
          </a:bodyPr>
          <a:lstStyle>
            <a:lvl1pPr marL="0" indent="0">
              <a:buNone/>
              <a:defRPr sz="2000">
                <a:solidFill>
                  <a:srgbClr val="4D788B"/>
                </a:solidFill>
              </a:defRPr>
            </a:lvl1pPr>
          </a:lstStyle>
          <a:p>
            <a:pPr lvl="0"/>
            <a:r>
              <a:rPr lang="en-US" dirty="0"/>
              <a:t>Click to Edit Subtitle</a:t>
            </a:r>
          </a:p>
        </p:txBody>
      </p:sp>
      <p:grpSp>
        <p:nvGrpSpPr>
          <p:cNvPr id="17" name="Group 16">
            <a:extLst>
              <a:ext uri="{FF2B5EF4-FFF2-40B4-BE49-F238E27FC236}">
                <a16:creationId xmlns:a16="http://schemas.microsoft.com/office/drawing/2014/main" id="{E855CBB5-4E22-734F-B861-A679EE2F94D7}"/>
              </a:ext>
            </a:extLst>
          </p:cNvPr>
          <p:cNvGrpSpPr/>
          <p:nvPr/>
        </p:nvGrpSpPr>
        <p:grpSpPr>
          <a:xfrm>
            <a:off x="0" y="4137949"/>
            <a:ext cx="12192000" cy="98385"/>
            <a:chOff x="0" y="660400"/>
            <a:chExt cx="9144000" cy="406400"/>
          </a:xfrm>
        </p:grpSpPr>
        <p:sp>
          <p:nvSpPr>
            <p:cNvPr id="18" name="Rectangle 17">
              <a:extLst>
                <a:ext uri="{FF2B5EF4-FFF2-40B4-BE49-F238E27FC236}">
                  <a16:creationId xmlns:a16="http://schemas.microsoft.com/office/drawing/2014/main" id="{DC7E87C5-BA13-AF4C-B070-C1C1119ADE6B}"/>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a:extLst>
                <a:ext uri="{FF2B5EF4-FFF2-40B4-BE49-F238E27FC236}">
                  <a16:creationId xmlns:a16="http://schemas.microsoft.com/office/drawing/2014/main" id="{AAA0456B-FFA7-8442-BCD8-A2157F44B519}"/>
                </a:ext>
              </a:extLst>
            </p:cNvPr>
            <p:cNvSpPr/>
            <p:nvPr userDrawn="1"/>
          </p:nvSpPr>
          <p:spPr>
            <a:xfrm>
              <a:off x="0" y="660400"/>
              <a:ext cx="1137920" cy="406400"/>
            </a:xfrm>
            <a:prstGeom prst="rect">
              <a:avLst/>
            </a:prstGeom>
            <a:solidFill>
              <a:srgbClr val="8E1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 name="Group 1">
            <a:extLst>
              <a:ext uri="{FF2B5EF4-FFF2-40B4-BE49-F238E27FC236}">
                <a16:creationId xmlns:a16="http://schemas.microsoft.com/office/drawing/2014/main" id="{11E28A43-CCFA-2C4C-B131-278AC9B4607E}"/>
              </a:ext>
            </a:extLst>
          </p:cNvPr>
          <p:cNvGrpSpPr/>
          <p:nvPr/>
        </p:nvGrpSpPr>
        <p:grpSpPr>
          <a:xfrm>
            <a:off x="10661228" y="3044146"/>
            <a:ext cx="1528885" cy="1099740"/>
            <a:chOff x="8007496" y="5717898"/>
            <a:chExt cx="1146664" cy="1099740"/>
          </a:xfrm>
        </p:grpSpPr>
        <p:pic>
          <p:nvPicPr>
            <p:cNvPr id="20" name="Graphic 19">
              <a:extLst>
                <a:ext uri="{FF2B5EF4-FFF2-40B4-BE49-F238E27FC236}">
                  <a16:creationId xmlns:a16="http://schemas.microsoft.com/office/drawing/2014/main" id="{15D0A643-2B84-0547-9BE0-F6F25BEE0BE9}"/>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44539" b="43426"/>
            <a:stretch/>
          </p:blipFill>
          <p:spPr>
            <a:xfrm>
              <a:off x="8076043" y="5717898"/>
              <a:ext cx="1078117" cy="1099740"/>
            </a:xfrm>
            <a:prstGeom prst="rect">
              <a:avLst/>
            </a:prstGeom>
          </p:spPr>
        </p:pic>
        <p:pic>
          <p:nvPicPr>
            <p:cNvPr id="21" name="Graphic 20">
              <a:extLst>
                <a:ext uri="{FF2B5EF4-FFF2-40B4-BE49-F238E27FC236}">
                  <a16:creationId xmlns:a16="http://schemas.microsoft.com/office/drawing/2014/main" id="{B14412FC-7E00-F74E-89FE-03CDAAD70369}"/>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 r="44539" b="43426"/>
            <a:stretch/>
          </p:blipFill>
          <p:spPr>
            <a:xfrm>
              <a:off x="8007496" y="5938162"/>
              <a:ext cx="862184" cy="879476"/>
            </a:xfrm>
            <a:prstGeom prst="rect">
              <a:avLst/>
            </a:prstGeom>
          </p:spPr>
        </p:pic>
      </p:grpSp>
      <p:pic>
        <p:nvPicPr>
          <p:cNvPr id="22" name="Graphic 21">
            <a:extLst>
              <a:ext uri="{FF2B5EF4-FFF2-40B4-BE49-F238E27FC236}">
                <a16:creationId xmlns:a16="http://schemas.microsoft.com/office/drawing/2014/main" id="{9E830E3B-14B4-4C47-B61E-B0D5DCC6BAB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187" y="6457644"/>
            <a:ext cx="1471507" cy="400357"/>
          </a:xfrm>
          <a:prstGeom prst="rect">
            <a:avLst/>
          </a:prstGeom>
        </p:spPr>
      </p:pic>
      <p:pic>
        <p:nvPicPr>
          <p:cNvPr id="23" name="Graphic 22">
            <a:extLst>
              <a:ext uri="{FF2B5EF4-FFF2-40B4-BE49-F238E27FC236}">
                <a16:creationId xmlns:a16="http://schemas.microsoft.com/office/drawing/2014/main" id="{3CCAE0F6-2AE7-7D40-B8BF-BC96C394058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204006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4576" b="-215"/>
          <a:stretch/>
        </p:blipFill>
        <p:spPr>
          <a:xfrm>
            <a:off x="4107042" y="16494"/>
            <a:ext cx="8071412" cy="6825013"/>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79" name="Text Placeholder 78">
            <a:extLst>
              <a:ext uri="{FF2B5EF4-FFF2-40B4-BE49-F238E27FC236}">
                <a16:creationId xmlns:a16="http://schemas.microsoft.com/office/drawing/2014/main" id="{4483A73C-DA1D-0945-A71F-1E264512947B}"/>
              </a:ext>
            </a:extLst>
          </p:cNvPr>
          <p:cNvSpPr>
            <a:spLocks noGrp="1"/>
          </p:cNvSpPr>
          <p:nvPr>
            <p:ph type="body" sz="quarter" idx="14" hasCustomPrompt="1"/>
          </p:nvPr>
        </p:nvSpPr>
        <p:spPr>
          <a:xfrm>
            <a:off x="1466691" y="2256843"/>
            <a:ext cx="6574367" cy="520700"/>
          </a:xfrm>
        </p:spPr>
        <p:txBody>
          <a:bodyPr>
            <a:normAutofit/>
          </a:bodyPr>
          <a:lstStyle>
            <a:lvl1pPr marL="0" indent="0">
              <a:buNone/>
              <a:defRPr sz="2000">
                <a:solidFill>
                  <a:srgbClr val="4D788B"/>
                </a:solidFill>
              </a:defRPr>
            </a:lvl1pPr>
          </a:lstStyle>
          <a:p>
            <a:pPr lvl="0"/>
            <a:r>
              <a:rPr lang="en-US" dirty="0"/>
              <a:t>Click to Edit Subtitle</a:t>
            </a:r>
          </a:p>
        </p:txBody>
      </p:sp>
      <p:cxnSp>
        <p:nvCxnSpPr>
          <p:cNvPr id="81" name="Straight Connector 80">
            <a:extLst>
              <a:ext uri="{FF2B5EF4-FFF2-40B4-BE49-F238E27FC236}">
                <a16:creationId xmlns:a16="http://schemas.microsoft.com/office/drawing/2014/main" id="{0C034B12-AA70-314A-8C63-950F69E852B6}"/>
              </a:ext>
            </a:extLst>
          </p:cNvPr>
          <p:cNvCxnSpPr>
            <a:cxnSpLocks/>
          </p:cNvCxnSpPr>
          <p:nvPr/>
        </p:nvCxnSpPr>
        <p:spPr>
          <a:xfrm>
            <a:off x="1450694" y="2801073"/>
            <a:ext cx="6605287" cy="0"/>
          </a:xfrm>
          <a:prstGeom prst="line">
            <a:avLst/>
          </a:prstGeom>
          <a:ln w="12700">
            <a:solidFill>
              <a:srgbClr val="2F3449"/>
            </a:solidFill>
          </a:ln>
        </p:spPr>
        <p:style>
          <a:lnRef idx="1">
            <a:schemeClr val="accent1"/>
          </a:lnRef>
          <a:fillRef idx="0">
            <a:schemeClr val="accent1"/>
          </a:fillRef>
          <a:effectRef idx="0">
            <a:schemeClr val="accent1"/>
          </a:effectRef>
          <a:fontRef idx="minor">
            <a:schemeClr val="tx1"/>
          </a:fontRef>
        </p:style>
      </p:cxnSp>
      <p:sp>
        <p:nvSpPr>
          <p:cNvPr id="86" name="Text Placeholder 85">
            <a:extLst>
              <a:ext uri="{FF2B5EF4-FFF2-40B4-BE49-F238E27FC236}">
                <a16:creationId xmlns:a16="http://schemas.microsoft.com/office/drawing/2014/main" id="{0A5B9496-8E4D-3B48-B6F5-6EFE315921F1}"/>
              </a:ext>
            </a:extLst>
          </p:cNvPr>
          <p:cNvSpPr>
            <a:spLocks noGrp="1"/>
          </p:cNvSpPr>
          <p:nvPr>
            <p:ph type="body" sz="quarter" idx="15"/>
          </p:nvPr>
        </p:nvSpPr>
        <p:spPr>
          <a:xfrm>
            <a:off x="1449918" y="2939831"/>
            <a:ext cx="6606116" cy="2905385"/>
          </a:xfrm>
        </p:spPr>
        <p:txBody>
          <a:bodyPr>
            <a:normAutofit/>
          </a:bodyPr>
          <a:lstStyle>
            <a:lvl1pPr marL="228600" indent="-228600">
              <a:lnSpc>
                <a:spcPct val="100000"/>
              </a:lnSpc>
              <a:buClr>
                <a:srgbClr val="4D788B"/>
              </a:buClr>
              <a:buFont typeface="Wingdings" pitchFamily="2" charset="2"/>
              <a:buChar char="§"/>
              <a:defRPr sz="2400"/>
            </a:lvl1pPr>
            <a:lvl2pPr marL="685800" indent="-228600">
              <a:lnSpc>
                <a:spcPct val="100000"/>
              </a:lnSpc>
              <a:buClr>
                <a:srgbClr val="4D788B"/>
              </a:buClr>
              <a:buFont typeface="Wingdings" pitchFamily="2" charset="2"/>
              <a:buChar char="§"/>
              <a:defRPr sz="2000"/>
            </a:lvl2pPr>
            <a:lvl3pPr marL="1143000" indent="-228600">
              <a:lnSpc>
                <a:spcPct val="100000"/>
              </a:lnSpc>
              <a:buClr>
                <a:srgbClr val="4D788B"/>
              </a:buClr>
              <a:buFont typeface="Wingdings" pitchFamily="2" charset="2"/>
              <a:buChar char="§"/>
              <a:defRPr sz="1800"/>
            </a:lvl3pPr>
            <a:lvl4pPr marL="1600200" indent="-228600">
              <a:lnSpc>
                <a:spcPct val="100000"/>
              </a:lnSpc>
              <a:buClr>
                <a:srgbClr val="4D788B"/>
              </a:buClr>
              <a:buFont typeface="Wingdings" pitchFamily="2" charset="2"/>
              <a:buChar char="§"/>
              <a:defRPr sz="1600"/>
            </a:lvl4pPr>
            <a:lvl5pPr marL="2057400" indent="-228600">
              <a:lnSpc>
                <a:spcPct val="100000"/>
              </a:lnSpc>
              <a:buClr>
                <a:srgbClr val="4D788B"/>
              </a:buClr>
              <a:buFont typeface="Wingdings"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01D4C4C-AF8A-A04A-A055-29EDF38FFEDC}"/>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7" name="Graphic 16">
            <a:extLst>
              <a:ext uri="{FF2B5EF4-FFF2-40B4-BE49-F238E27FC236}">
                <a16:creationId xmlns:a16="http://schemas.microsoft.com/office/drawing/2014/main" id="{F06BBA47-5039-614D-9CB1-37BBBF6DAAC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5" name="Graphic 14">
            <a:extLst>
              <a:ext uri="{FF2B5EF4-FFF2-40B4-BE49-F238E27FC236}">
                <a16:creationId xmlns:a16="http://schemas.microsoft.com/office/drawing/2014/main" id="{685AF1EF-1529-9D47-985F-6198D8B0AF7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2614794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7_Title and Content">
    <p:bg>
      <p:bgPr>
        <a:solidFill>
          <a:schemeClr val="bg1"/>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4576" b="-215"/>
          <a:stretch/>
        </p:blipFill>
        <p:spPr>
          <a:xfrm>
            <a:off x="4107042" y="16494"/>
            <a:ext cx="8071412" cy="6825013"/>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39" name="Title 38">
            <a:extLst>
              <a:ext uri="{FF2B5EF4-FFF2-40B4-BE49-F238E27FC236}">
                <a16:creationId xmlns:a16="http://schemas.microsoft.com/office/drawing/2014/main" id="{FEA10E5F-C8C8-114E-9F64-71EAE26E5F62}"/>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cxnSp>
        <p:nvCxnSpPr>
          <p:cNvPr id="81" name="Straight Connector 80">
            <a:extLst>
              <a:ext uri="{FF2B5EF4-FFF2-40B4-BE49-F238E27FC236}">
                <a16:creationId xmlns:a16="http://schemas.microsoft.com/office/drawing/2014/main" id="{0C034B12-AA70-314A-8C63-950F69E852B6}"/>
              </a:ext>
            </a:extLst>
          </p:cNvPr>
          <p:cNvCxnSpPr>
            <a:cxnSpLocks/>
          </p:cNvCxnSpPr>
          <p:nvPr/>
        </p:nvCxnSpPr>
        <p:spPr>
          <a:xfrm>
            <a:off x="1450694" y="2211793"/>
            <a:ext cx="6605287" cy="0"/>
          </a:xfrm>
          <a:prstGeom prst="line">
            <a:avLst/>
          </a:prstGeom>
          <a:ln w="12700">
            <a:solidFill>
              <a:srgbClr val="2F3449"/>
            </a:solidFill>
          </a:ln>
        </p:spPr>
        <p:style>
          <a:lnRef idx="1">
            <a:schemeClr val="accent1"/>
          </a:lnRef>
          <a:fillRef idx="0">
            <a:schemeClr val="accent1"/>
          </a:fillRef>
          <a:effectRef idx="0">
            <a:schemeClr val="accent1"/>
          </a:effectRef>
          <a:fontRef idx="minor">
            <a:schemeClr val="tx1"/>
          </a:fontRef>
        </p:style>
      </p:cxnSp>
      <p:sp>
        <p:nvSpPr>
          <p:cNvPr id="86" name="Text Placeholder 85">
            <a:extLst>
              <a:ext uri="{FF2B5EF4-FFF2-40B4-BE49-F238E27FC236}">
                <a16:creationId xmlns:a16="http://schemas.microsoft.com/office/drawing/2014/main" id="{0A5B9496-8E4D-3B48-B6F5-6EFE315921F1}"/>
              </a:ext>
            </a:extLst>
          </p:cNvPr>
          <p:cNvSpPr>
            <a:spLocks noGrp="1"/>
          </p:cNvSpPr>
          <p:nvPr>
            <p:ph type="body" sz="quarter" idx="15"/>
          </p:nvPr>
        </p:nvSpPr>
        <p:spPr>
          <a:xfrm>
            <a:off x="1449918" y="2346960"/>
            <a:ext cx="6606116" cy="3498255"/>
          </a:xfrm>
        </p:spPr>
        <p:txBody>
          <a:bodyPr>
            <a:normAutofit/>
          </a:bodyPr>
          <a:lstStyle>
            <a:lvl1pPr marL="228600" indent="-228600">
              <a:lnSpc>
                <a:spcPct val="100000"/>
              </a:lnSpc>
              <a:buClr>
                <a:srgbClr val="4D788B"/>
              </a:buClr>
              <a:buFont typeface="Wingdings" pitchFamily="2" charset="2"/>
              <a:buChar char="§"/>
              <a:defRPr sz="2400"/>
            </a:lvl1pPr>
            <a:lvl2pPr marL="685800" indent="-228600">
              <a:lnSpc>
                <a:spcPct val="100000"/>
              </a:lnSpc>
              <a:buClr>
                <a:srgbClr val="4D788B"/>
              </a:buClr>
              <a:buFont typeface="Wingdings" pitchFamily="2" charset="2"/>
              <a:buChar char="§"/>
              <a:defRPr sz="2000"/>
            </a:lvl2pPr>
            <a:lvl3pPr marL="1143000" indent="-228600">
              <a:lnSpc>
                <a:spcPct val="100000"/>
              </a:lnSpc>
              <a:buClr>
                <a:srgbClr val="4D788B"/>
              </a:buClr>
              <a:buFont typeface="Wingdings" pitchFamily="2" charset="2"/>
              <a:buChar char="§"/>
              <a:defRPr sz="1800"/>
            </a:lvl3pPr>
            <a:lvl4pPr marL="1600200" indent="-228600">
              <a:lnSpc>
                <a:spcPct val="100000"/>
              </a:lnSpc>
              <a:buClr>
                <a:srgbClr val="4D788B"/>
              </a:buClr>
              <a:buFont typeface="Wingdings" pitchFamily="2" charset="2"/>
              <a:buChar char="§"/>
              <a:defRPr sz="1600"/>
            </a:lvl4pPr>
            <a:lvl5pPr marL="2057400" indent="-228600">
              <a:lnSpc>
                <a:spcPct val="100000"/>
              </a:lnSpc>
              <a:buClr>
                <a:srgbClr val="4D788B"/>
              </a:buClr>
              <a:buFont typeface="Wingdings" pitchFamily="2" charset="2"/>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01D4C4C-AF8A-A04A-A055-29EDF38FFEDC}"/>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7" name="Graphic 16">
            <a:extLst>
              <a:ext uri="{FF2B5EF4-FFF2-40B4-BE49-F238E27FC236}">
                <a16:creationId xmlns:a16="http://schemas.microsoft.com/office/drawing/2014/main" id="{F06BBA47-5039-614D-9CB1-37BBBF6DAAC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4" name="Graphic 13">
            <a:extLst>
              <a:ext uri="{FF2B5EF4-FFF2-40B4-BE49-F238E27FC236}">
                <a16:creationId xmlns:a16="http://schemas.microsoft.com/office/drawing/2014/main" id="{0D8A12C9-F90F-8D40-B683-4AC25C4FD48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1156267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Dixie National Forest, Cedar City, Uah">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77"/>
          <a:stretch/>
        </p:blipFill>
        <p:spPr>
          <a:xfrm>
            <a:off x="3887896" y="4876"/>
            <a:ext cx="8304105" cy="6459357"/>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17" name="Title 38">
            <a:extLst>
              <a:ext uri="{FF2B5EF4-FFF2-40B4-BE49-F238E27FC236}">
                <a16:creationId xmlns:a16="http://schemas.microsoft.com/office/drawing/2014/main" id="{C624750A-2C07-2240-8489-9C06089047A8}"/>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18" name="Text Placeholder 78">
            <a:extLst>
              <a:ext uri="{FF2B5EF4-FFF2-40B4-BE49-F238E27FC236}">
                <a16:creationId xmlns:a16="http://schemas.microsoft.com/office/drawing/2014/main" id="{B78A7C32-843D-9949-9B1E-AF07ED5ABC20}"/>
              </a:ext>
            </a:extLst>
          </p:cNvPr>
          <p:cNvSpPr>
            <a:spLocks noGrp="1"/>
          </p:cNvSpPr>
          <p:nvPr>
            <p:ph type="body" sz="quarter" idx="14" hasCustomPrompt="1"/>
          </p:nvPr>
        </p:nvSpPr>
        <p:spPr>
          <a:xfrm>
            <a:off x="1466691" y="2256843"/>
            <a:ext cx="6574367" cy="520700"/>
          </a:xfrm>
        </p:spPr>
        <p:txBody>
          <a:bodyPr>
            <a:normAutofit/>
          </a:bodyPr>
          <a:lstStyle>
            <a:lvl1pPr marL="0" indent="0">
              <a:buNone/>
              <a:defRPr sz="2000">
                <a:solidFill>
                  <a:srgbClr val="4D788B"/>
                </a:solidFill>
              </a:defRPr>
            </a:lvl1pPr>
          </a:lstStyle>
          <a:p>
            <a:pPr lvl="0"/>
            <a:r>
              <a:rPr lang="en-US" dirty="0"/>
              <a:t>Click to Edit Subtitle</a:t>
            </a:r>
          </a:p>
        </p:txBody>
      </p:sp>
      <p:sp>
        <p:nvSpPr>
          <p:cNvPr id="14" name="Text Placeholder 3">
            <a:extLst>
              <a:ext uri="{FF2B5EF4-FFF2-40B4-BE49-F238E27FC236}">
                <a16:creationId xmlns:a16="http://schemas.microsoft.com/office/drawing/2014/main" id="{21C29120-7203-6443-9237-D7BA41F4B023}"/>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5" name="Graphic 14">
            <a:extLst>
              <a:ext uri="{FF2B5EF4-FFF2-40B4-BE49-F238E27FC236}">
                <a16:creationId xmlns:a16="http://schemas.microsoft.com/office/drawing/2014/main" id="{20F9642C-3841-E64A-A828-D413342F72E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3" name="Graphic 12">
            <a:extLst>
              <a:ext uri="{FF2B5EF4-FFF2-40B4-BE49-F238E27FC236}">
                <a16:creationId xmlns:a16="http://schemas.microsoft.com/office/drawing/2014/main" id="{F1145C53-EAB7-484E-B829-9047985C5C4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232672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Dixie National Forest, Cedar City, Uah">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677"/>
          <a:stretch/>
        </p:blipFill>
        <p:spPr>
          <a:xfrm>
            <a:off x="3887896" y="4876"/>
            <a:ext cx="8304105" cy="6459357"/>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17" name="Title 38">
            <a:extLst>
              <a:ext uri="{FF2B5EF4-FFF2-40B4-BE49-F238E27FC236}">
                <a16:creationId xmlns:a16="http://schemas.microsoft.com/office/drawing/2014/main" id="{C624750A-2C07-2240-8489-9C06089047A8}"/>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14" name="Text Placeholder 3">
            <a:extLst>
              <a:ext uri="{FF2B5EF4-FFF2-40B4-BE49-F238E27FC236}">
                <a16:creationId xmlns:a16="http://schemas.microsoft.com/office/drawing/2014/main" id="{21C29120-7203-6443-9237-D7BA41F4B023}"/>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5" name="Graphic 14">
            <a:extLst>
              <a:ext uri="{FF2B5EF4-FFF2-40B4-BE49-F238E27FC236}">
                <a16:creationId xmlns:a16="http://schemas.microsoft.com/office/drawing/2014/main" id="{20F9642C-3841-E64A-A828-D413342F72E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2" name="Graphic 11">
            <a:extLst>
              <a:ext uri="{FF2B5EF4-FFF2-40B4-BE49-F238E27FC236}">
                <a16:creationId xmlns:a16="http://schemas.microsoft.com/office/drawing/2014/main" id="{140AF355-7E13-B44A-9FC2-76C92FCD3A1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112434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Chippewa National Forest, Minnesota">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0261" y="4875"/>
            <a:ext cx="6609440" cy="6448140"/>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15" name="Title 38">
            <a:extLst>
              <a:ext uri="{FF2B5EF4-FFF2-40B4-BE49-F238E27FC236}">
                <a16:creationId xmlns:a16="http://schemas.microsoft.com/office/drawing/2014/main" id="{3FFE8B58-AEDB-8748-879E-2EFF36176357}"/>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17" name="Text Placeholder 78">
            <a:extLst>
              <a:ext uri="{FF2B5EF4-FFF2-40B4-BE49-F238E27FC236}">
                <a16:creationId xmlns:a16="http://schemas.microsoft.com/office/drawing/2014/main" id="{F1EE4842-D084-2C41-9300-61BACB6492EC}"/>
              </a:ext>
            </a:extLst>
          </p:cNvPr>
          <p:cNvSpPr>
            <a:spLocks noGrp="1"/>
          </p:cNvSpPr>
          <p:nvPr>
            <p:ph type="body" sz="quarter" idx="14" hasCustomPrompt="1"/>
          </p:nvPr>
        </p:nvSpPr>
        <p:spPr>
          <a:xfrm>
            <a:off x="1466691" y="2256843"/>
            <a:ext cx="6574367" cy="520700"/>
          </a:xfrm>
        </p:spPr>
        <p:txBody>
          <a:bodyPr>
            <a:normAutofit/>
          </a:bodyPr>
          <a:lstStyle>
            <a:lvl1pPr marL="0" indent="0">
              <a:buNone/>
              <a:defRPr sz="2000">
                <a:solidFill>
                  <a:srgbClr val="4D788B"/>
                </a:solidFill>
              </a:defRPr>
            </a:lvl1pPr>
          </a:lstStyle>
          <a:p>
            <a:pPr lvl="0"/>
            <a:r>
              <a:rPr lang="en-US" dirty="0"/>
              <a:t>Click to Edit Subtitle</a:t>
            </a:r>
          </a:p>
        </p:txBody>
      </p:sp>
      <p:sp>
        <p:nvSpPr>
          <p:cNvPr id="21" name="Text Placeholder 2">
            <a:extLst>
              <a:ext uri="{FF2B5EF4-FFF2-40B4-BE49-F238E27FC236}">
                <a16:creationId xmlns:a16="http://schemas.microsoft.com/office/drawing/2014/main" id="{4918317B-E409-144F-99F2-2C51EAC0EF59}"/>
              </a:ext>
            </a:extLst>
          </p:cNvPr>
          <p:cNvSpPr>
            <a:spLocks noGrp="1"/>
          </p:cNvSpPr>
          <p:nvPr>
            <p:ph type="body" sz="quarter" idx="15" hasCustomPrompt="1"/>
          </p:nvPr>
        </p:nvSpPr>
        <p:spPr>
          <a:xfrm>
            <a:off x="1517651" y="4302144"/>
            <a:ext cx="5672667" cy="1641456"/>
          </a:xfrm>
        </p:spPr>
        <p:txBody>
          <a:bodyPr wrap="square" lIns="0" tIns="0" rIns="0" bIns="0">
            <a:noAutofit/>
          </a:bodyPr>
          <a:lstStyle>
            <a:lvl1pPr marL="0" indent="0">
              <a:lnSpc>
                <a:spcPct val="150000"/>
              </a:lnSpc>
              <a:spcBef>
                <a:spcPts val="0"/>
              </a:spcBef>
              <a:buNone/>
              <a:defRPr lang="en-US" sz="1200" kern="1200" dirty="0" smtClean="0">
                <a:solidFill>
                  <a:srgbClr val="4D788B"/>
                </a:solidFill>
                <a:latin typeface="Verdana" panose="020B0604030504040204" pitchFamily="34" charset="0"/>
                <a:ea typeface="Verdana" panose="020B0604030504040204" pitchFamily="34" charset="0"/>
                <a:cs typeface="Verdana" panose="020B0604030504040204" pitchFamily="34" charset="0"/>
              </a:defRPr>
            </a:lvl1pPr>
            <a:lvl2pPr>
              <a:buNone/>
              <a:defRPr lang="en-US" sz="1800" dirty="0" smtClean="0">
                <a:latin typeface="+mn-lt"/>
                <a:ea typeface="+mn-ea"/>
                <a:cs typeface="+mn-cs"/>
              </a:defRPr>
            </a:lvl2pPr>
            <a:lvl3pPr>
              <a:buNone/>
              <a:defRPr lang="en-US" sz="1800" dirty="0" smtClean="0">
                <a:latin typeface="+mn-lt"/>
                <a:ea typeface="+mn-ea"/>
                <a:cs typeface="+mn-cs"/>
              </a:defRPr>
            </a:lvl3pPr>
            <a:lvl4pPr>
              <a:buNone/>
              <a:defRPr lang="en-US" dirty="0" smtClean="0">
                <a:latin typeface="+mn-lt"/>
                <a:ea typeface="+mn-ea"/>
                <a:cs typeface="+mn-cs"/>
              </a:defRPr>
            </a:lvl4pPr>
            <a:lvl5pPr>
              <a:buNone/>
              <a:defRPr lang="en-US" dirty="0">
                <a:latin typeface="+mn-lt"/>
                <a:ea typeface="+mn-ea"/>
                <a:cs typeface="+mn-cs"/>
              </a:defRPr>
            </a:lvl5pPr>
          </a:lstStyle>
          <a:p>
            <a:pPr marL="0" lvl="0" defTabSz="457200">
              <a:lnSpc>
                <a:spcPct val="150000"/>
              </a:lnSpc>
            </a:pPr>
            <a:r>
              <a:rPr lang="en-US" dirty="0"/>
              <a:t>Click to edit text</a:t>
            </a:r>
          </a:p>
        </p:txBody>
      </p:sp>
      <p:sp>
        <p:nvSpPr>
          <p:cNvPr id="18" name="Text Placeholder 3">
            <a:extLst>
              <a:ext uri="{FF2B5EF4-FFF2-40B4-BE49-F238E27FC236}">
                <a16:creationId xmlns:a16="http://schemas.microsoft.com/office/drawing/2014/main" id="{D27F65C3-520A-4F48-876A-DEB34798A6E5}"/>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9" name="Graphic 18">
            <a:extLst>
              <a:ext uri="{FF2B5EF4-FFF2-40B4-BE49-F238E27FC236}">
                <a16:creationId xmlns:a16="http://schemas.microsoft.com/office/drawing/2014/main" id="{11DAABB1-6D26-FD45-9795-F9F1DD8BB98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4" name="Graphic 13">
            <a:extLst>
              <a:ext uri="{FF2B5EF4-FFF2-40B4-BE49-F238E27FC236}">
                <a16:creationId xmlns:a16="http://schemas.microsoft.com/office/drawing/2014/main" id="{09BE58D7-16F2-B542-9B25-E674FA414E6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357684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Title and Content">
    <p:bg>
      <p:bgPr>
        <a:solidFill>
          <a:schemeClr val="bg1"/>
        </a:solidFill>
        <a:effectLst/>
      </p:bgPr>
    </p:bg>
    <p:spTree>
      <p:nvGrpSpPr>
        <p:cNvPr id="1" name=""/>
        <p:cNvGrpSpPr/>
        <p:nvPr/>
      </p:nvGrpSpPr>
      <p:grpSpPr>
        <a:xfrm>
          <a:off x="0" y="0"/>
          <a:ext cx="0" cy="0"/>
          <a:chOff x="0" y="0"/>
          <a:chExt cx="0" cy="0"/>
        </a:xfrm>
      </p:grpSpPr>
      <p:pic>
        <p:nvPicPr>
          <p:cNvPr id="53" name="Picture 52" descr="Chippewa National Forest, Minnesota">
            <a:extLst>
              <a:ext uri="{FF2B5EF4-FFF2-40B4-BE49-F238E27FC236}">
                <a16:creationId xmlns:a16="http://schemas.microsoft.com/office/drawing/2014/main" id="{BA33A290-D2DF-AC48-B63E-70302C789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0261" y="4875"/>
            <a:ext cx="6609440" cy="6448140"/>
          </a:xfrm>
          <a:prstGeom prst="rect">
            <a:avLst/>
          </a:prstGeom>
        </p:spPr>
      </p:pic>
      <p:sp>
        <p:nvSpPr>
          <p:cNvPr id="76" name="Freeform 75">
            <a:extLst>
              <a:ext uri="{FF2B5EF4-FFF2-40B4-BE49-F238E27FC236}">
                <a16:creationId xmlns:a16="http://schemas.microsoft.com/office/drawing/2014/main" id="{4E6C8946-8ADA-3546-9472-3E00B60BCABB}"/>
              </a:ext>
            </a:extLst>
          </p:cNvPr>
          <p:cNvSpPr/>
          <p:nvPr/>
        </p:nvSpPr>
        <p:spPr>
          <a:xfrm>
            <a:off x="7189695" y="914400"/>
            <a:ext cx="3496235" cy="5943600"/>
          </a:xfrm>
          <a:custGeom>
            <a:avLst/>
            <a:gdLst>
              <a:gd name="connsiteX0" fmla="*/ 0 w 2622176"/>
              <a:gd name="connsiteY0" fmla="*/ 0 h 5943600"/>
              <a:gd name="connsiteX1" fmla="*/ 2622176 w 2622176"/>
              <a:gd name="connsiteY1" fmla="*/ 0 h 5943600"/>
              <a:gd name="connsiteX2" fmla="*/ 2622176 w 2622176"/>
              <a:gd name="connsiteY2" fmla="*/ 281242 h 5943600"/>
              <a:gd name="connsiteX3" fmla="*/ 2614173 w 2622176"/>
              <a:gd name="connsiteY3" fmla="*/ 289552 h 5943600"/>
              <a:gd name="connsiteX4" fmla="*/ 2474473 w 2622176"/>
              <a:gd name="connsiteY4" fmla="*/ 416922 h 5943600"/>
              <a:gd name="connsiteX5" fmla="*/ 2608008 w 2622176"/>
              <a:gd name="connsiteY5" fmla="*/ 440581 h 5943600"/>
              <a:gd name="connsiteX6" fmla="*/ 2622176 w 2622176"/>
              <a:gd name="connsiteY6" fmla="*/ 438647 h 5943600"/>
              <a:gd name="connsiteX7" fmla="*/ 2622176 w 2622176"/>
              <a:gd name="connsiteY7" fmla="*/ 871592 h 5943600"/>
              <a:gd name="connsiteX8" fmla="*/ 2562695 w 2622176"/>
              <a:gd name="connsiteY8" fmla="*/ 957881 h 5943600"/>
              <a:gd name="connsiteX9" fmla="*/ 2176126 w 2622176"/>
              <a:gd name="connsiteY9" fmla="*/ 1363299 h 5943600"/>
              <a:gd name="connsiteX10" fmla="*/ 2156878 w 2622176"/>
              <a:gd name="connsiteY10" fmla="*/ 1379339 h 5943600"/>
              <a:gd name="connsiteX11" fmla="*/ 2179334 w 2622176"/>
              <a:gd name="connsiteY11" fmla="*/ 1385756 h 5943600"/>
              <a:gd name="connsiteX12" fmla="*/ 2185750 w 2622176"/>
              <a:gd name="connsiteY12" fmla="*/ 1388964 h 5943600"/>
              <a:gd name="connsiteX13" fmla="*/ 2204998 w 2622176"/>
              <a:gd name="connsiteY13" fmla="*/ 1395380 h 5943600"/>
              <a:gd name="connsiteX14" fmla="*/ 2230663 w 2622176"/>
              <a:gd name="connsiteY14" fmla="*/ 1401796 h 5943600"/>
              <a:gd name="connsiteX15" fmla="*/ 2240287 w 2622176"/>
              <a:gd name="connsiteY15" fmla="*/ 1405004 h 5943600"/>
              <a:gd name="connsiteX16" fmla="*/ 2461641 w 2622176"/>
              <a:gd name="connsiteY16" fmla="*/ 1417836 h 5943600"/>
              <a:gd name="connsiteX17" fmla="*/ 2464849 w 2622176"/>
              <a:gd name="connsiteY17" fmla="*/ 1417836 h 5943600"/>
              <a:gd name="connsiteX18" fmla="*/ 2487305 w 2622176"/>
              <a:gd name="connsiteY18" fmla="*/ 1414628 h 5943600"/>
              <a:gd name="connsiteX19" fmla="*/ 2249911 w 2622176"/>
              <a:gd name="connsiteY19" fmla="*/ 1722602 h 5943600"/>
              <a:gd name="connsiteX20" fmla="*/ 2586755 w 2622176"/>
              <a:gd name="connsiteY20" fmla="*/ 1668065 h 5943600"/>
              <a:gd name="connsiteX21" fmla="*/ 1848907 w 2622176"/>
              <a:gd name="connsiteY21" fmla="*/ 2540657 h 5943600"/>
              <a:gd name="connsiteX22" fmla="*/ 1816826 w 2622176"/>
              <a:gd name="connsiteY22" fmla="*/ 2569530 h 5943600"/>
              <a:gd name="connsiteX23" fmla="*/ 1829658 w 2622176"/>
              <a:gd name="connsiteY23" fmla="*/ 2572738 h 5943600"/>
              <a:gd name="connsiteX24" fmla="*/ 1845698 w 2622176"/>
              <a:gd name="connsiteY24" fmla="*/ 2582362 h 5943600"/>
              <a:gd name="connsiteX25" fmla="*/ 2233871 w 2622176"/>
              <a:gd name="connsiteY25" fmla="*/ 2620858 h 5943600"/>
              <a:gd name="connsiteX26" fmla="*/ 2339736 w 2622176"/>
              <a:gd name="connsiteY26" fmla="*/ 2604818 h 5943600"/>
              <a:gd name="connsiteX27" fmla="*/ 2426353 w 2622176"/>
              <a:gd name="connsiteY27" fmla="*/ 2585570 h 5943600"/>
              <a:gd name="connsiteX28" fmla="*/ 1710961 w 2622176"/>
              <a:gd name="connsiteY28" fmla="*/ 3374752 h 5943600"/>
              <a:gd name="connsiteX29" fmla="*/ 1945148 w 2622176"/>
              <a:gd name="connsiteY29" fmla="*/ 3422873 h 5943600"/>
              <a:gd name="connsiteX30" fmla="*/ 1438278 w 2622176"/>
              <a:gd name="connsiteY30" fmla="*/ 3836713 h 5943600"/>
              <a:gd name="connsiteX31" fmla="*/ 1441486 w 2622176"/>
              <a:gd name="connsiteY31" fmla="*/ 3836713 h 5943600"/>
              <a:gd name="connsiteX32" fmla="*/ 1463943 w 2622176"/>
              <a:gd name="connsiteY32" fmla="*/ 3849545 h 5943600"/>
              <a:gd name="connsiteX33" fmla="*/ 1977228 w 2622176"/>
              <a:gd name="connsiteY33" fmla="*/ 3900874 h 5943600"/>
              <a:gd name="connsiteX34" fmla="*/ 2051013 w 2622176"/>
              <a:gd name="connsiteY34" fmla="*/ 3884834 h 5943600"/>
              <a:gd name="connsiteX35" fmla="*/ 960281 w 2622176"/>
              <a:gd name="connsiteY35" fmla="*/ 4975574 h 5943600"/>
              <a:gd name="connsiteX36" fmla="*/ 1354869 w 2622176"/>
              <a:gd name="connsiteY36" fmla="*/ 5049360 h 5943600"/>
              <a:gd name="connsiteX37" fmla="*/ 1066146 w 2622176"/>
              <a:gd name="connsiteY37" fmla="*/ 5229011 h 5943600"/>
              <a:gd name="connsiteX38" fmla="*/ 1637176 w 2622176"/>
              <a:gd name="connsiteY38" fmla="*/ 5370166 h 5943600"/>
              <a:gd name="connsiteX39" fmla="*/ 1084542 w 2622176"/>
              <a:gd name="connsiteY39" fmla="*/ 5848818 h 5943600"/>
              <a:gd name="connsiteX40" fmla="*/ 956174 w 2622176"/>
              <a:gd name="connsiteY40" fmla="*/ 5943600 h 5943600"/>
              <a:gd name="connsiteX41" fmla="*/ 0 w 2622176"/>
              <a:gd name="connsiteY41" fmla="*/ 594360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22176" h="5943600">
                <a:moveTo>
                  <a:pt x="0" y="0"/>
                </a:moveTo>
                <a:lnTo>
                  <a:pt x="2622176" y="0"/>
                </a:lnTo>
                <a:lnTo>
                  <a:pt x="2622176" y="281242"/>
                </a:lnTo>
                <a:lnTo>
                  <a:pt x="2614173" y="289552"/>
                </a:lnTo>
                <a:cubicBezTo>
                  <a:pt x="2568108" y="334114"/>
                  <a:pt x="2520990" y="376821"/>
                  <a:pt x="2474473" y="416922"/>
                </a:cubicBezTo>
                <a:cubicBezTo>
                  <a:pt x="2519386" y="432962"/>
                  <a:pt x="2564298" y="440180"/>
                  <a:pt x="2608008" y="440581"/>
                </a:cubicBezTo>
                <a:lnTo>
                  <a:pt x="2622176" y="438647"/>
                </a:lnTo>
                <a:lnTo>
                  <a:pt x="2622176" y="871592"/>
                </a:lnTo>
                <a:lnTo>
                  <a:pt x="2562695" y="957881"/>
                </a:lnTo>
                <a:cubicBezTo>
                  <a:pt x="2453621" y="1099436"/>
                  <a:pt x="2325300" y="1234977"/>
                  <a:pt x="2176126" y="1363299"/>
                </a:cubicBezTo>
                <a:cubicBezTo>
                  <a:pt x="2169710" y="1369715"/>
                  <a:pt x="2163294" y="1376131"/>
                  <a:pt x="2156878" y="1379339"/>
                </a:cubicBezTo>
                <a:cubicBezTo>
                  <a:pt x="2163294" y="1382548"/>
                  <a:pt x="2172918" y="1382548"/>
                  <a:pt x="2179334" y="1385756"/>
                </a:cubicBezTo>
                <a:cubicBezTo>
                  <a:pt x="2182542" y="1385756"/>
                  <a:pt x="2185750" y="1385756"/>
                  <a:pt x="2185750" y="1388964"/>
                </a:cubicBezTo>
                <a:cubicBezTo>
                  <a:pt x="2192166" y="1392172"/>
                  <a:pt x="2198582" y="1392172"/>
                  <a:pt x="2204998" y="1395380"/>
                </a:cubicBezTo>
                <a:cubicBezTo>
                  <a:pt x="2214622" y="1398588"/>
                  <a:pt x="2224247" y="1398588"/>
                  <a:pt x="2230663" y="1401796"/>
                </a:cubicBezTo>
                <a:cubicBezTo>
                  <a:pt x="2233871" y="1401796"/>
                  <a:pt x="2237079" y="1405004"/>
                  <a:pt x="2240287" y="1405004"/>
                </a:cubicBezTo>
                <a:cubicBezTo>
                  <a:pt x="2314072" y="1421044"/>
                  <a:pt x="2391064" y="1424252"/>
                  <a:pt x="2461641" y="1417836"/>
                </a:cubicBezTo>
                <a:cubicBezTo>
                  <a:pt x="2461641" y="1417836"/>
                  <a:pt x="2464849" y="1417836"/>
                  <a:pt x="2464849" y="1417836"/>
                </a:cubicBezTo>
                <a:cubicBezTo>
                  <a:pt x="2471265" y="1417836"/>
                  <a:pt x="2480889" y="1417836"/>
                  <a:pt x="2487305" y="1414628"/>
                </a:cubicBezTo>
                <a:cubicBezTo>
                  <a:pt x="2413520" y="1494830"/>
                  <a:pt x="2336528" y="1648816"/>
                  <a:pt x="2249911" y="1722602"/>
                </a:cubicBezTo>
                <a:cubicBezTo>
                  <a:pt x="2365400" y="1764306"/>
                  <a:pt x="2477681" y="1690521"/>
                  <a:pt x="2586755" y="1668065"/>
                </a:cubicBezTo>
                <a:cubicBezTo>
                  <a:pt x="2400688" y="1979247"/>
                  <a:pt x="2160086" y="2271180"/>
                  <a:pt x="1848907" y="2540657"/>
                </a:cubicBezTo>
                <a:cubicBezTo>
                  <a:pt x="1839282" y="2550281"/>
                  <a:pt x="1826451" y="2559905"/>
                  <a:pt x="1816826" y="2569530"/>
                </a:cubicBezTo>
                <a:cubicBezTo>
                  <a:pt x="1820034" y="2569530"/>
                  <a:pt x="1823242" y="2572738"/>
                  <a:pt x="1829658" y="2572738"/>
                </a:cubicBezTo>
                <a:cubicBezTo>
                  <a:pt x="1836074" y="2575946"/>
                  <a:pt x="1839282" y="2579154"/>
                  <a:pt x="1845698" y="2582362"/>
                </a:cubicBezTo>
                <a:cubicBezTo>
                  <a:pt x="1977228" y="2624066"/>
                  <a:pt x="2108757" y="2633691"/>
                  <a:pt x="2233871" y="2620858"/>
                </a:cubicBezTo>
                <a:cubicBezTo>
                  <a:pt x="2265951" y="2617650"/>
                  <a:pt x="2301239" y="2614442"/>
                  <a:pt x="2339736" y="2604818"/>
                </a:cubicBezTo>
                <a:cubicBezTo>
                  <a:pt x="2368608" y="2598402"/>
                  <a:pt x="2397480" y="2591986"/>
                  <a:pt x="2426353" y="2585570"/>
                </a:cubicBezTo>
                <a:cubicBezTo>
                  <a:pt x="2233871" y="2864671"/>
                  <a:pt x="1999684" y="3127732"/>
                  <a:pt x="1710961" y="3374752"/>
                </a:cubicBezTo>
                <a:cubicBezTo>
                  <a:pt x="1787954" y="3403625"/>
                  <a:pt x="1864947" y="3416457"/>
                  <a:pt x="1945148" y="3422873"/>
                </a:cubicBezTo>
                <a:cubicBezTo>
                  <a:pt x="1794370" y="3567236"/>
                  <a:pt x="1624344" y="3705182"/>
                  <a:pt x="1438278" y="3836713"/>
                </a:cubicBezTo>
                <a:cubicBezTo>
                  <a:pt x="1438278" y="3836713"/>
                  <a:pt x="1441486" y="3836713"/>
                  <a:pt x="1441486" y="3836713"/>
                </a:cubicBezTo>
                <a:cubicBezTo>
                  <a:pt x="1435070" y="3839921"/>
                  <a:pt x="1457527" y="3843129"/>
                  <a:pt x="1463943" y="3849545"/>
                </a:cubicBezTo>
                <a:cubicBezTo>
                  <a:pt x="1637176" y="3904082"/>
                  <a:pt x="1810410" y="3916915"/>
                  <a:pt x="1977228" y="3900874"/>
                </a:cubicBezTo>
                <a:cubicBezTo>
                  <a:pt x="2002892" y="3894458"/>
                  <a:pt x="2028556" y="3891250"/>
                  <a:pt x="2051013" y="3884834"/>
                </a:cubicBezTo>
                <a:cubicBezTo>
                  <a:pt x="1810410" y="4298673"/>
                  <a:pt x="1492815" y="4718929"/>
                  <a:pt x="960281" y="4975574"/>
                </a:cubicBezTo>
                <a:cubicBezTo>
                  <a:pt x="1101435" y="5020487"/>
                  <a:pt x="1229756" y="5042943"/>
                  <a:pt x="1354869" y="5049360"/>
                </a:cubicBezTo>
                <a:cubicBezTo>
                  <a:pt x="1261836" y="5113521"/>
                  <a:pt x="1165595" y="5174474"/>
                  <a:pt x="1066146" y="5229011"/>
                </a:cubicBezTo>
                <a:cubicBezTo>
                  <a:pt x="1204092" y="5299588"/>
                  <a:pt x="1419030" y="5357333"/>
                  <a:pt x="1637176" y="5370166"/>
                </a:cubicBezTo>
                <a:cubicBezTo>
                  <a:pt x="1468755" y="5533777"/>
                  <a:pt x="1285897" y="5693778"/>
                  <a:pt x="1084542" y="5848818"/>
                </a:cubicBezTo>
                <a:lnTo>
                  <a:pt x="956174" y="5943600"/>
                </a:lnTo>
                <a:lnTo>
                  <a:pt x="0" y="59436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65" name="Freeform 64">
            <a:extLst>
              <a:ext uri="{FF2B5EF4-FFF2-40B4-BE49-F238E27FC236}">
                <a16:creationId xmlns:a16="http://schemas.microsoft.com/office/drawing/2014/main" id="{4763B1F9-ACB5-DF47-853D-FFCDB62D028C}"/>
              </a:ext>
            </a:extLst>
          </p:cNvPr>
          <p:cNvSpPr/>
          <p:nvPr/>
        </p:nvSpPr>
        <p:spPr>
          <a:xfrm>
            <a:off x="0" y="0"/>
            <a:ext cx="12192000" cy="6858000"/>
          </a:xfrm>
          <a:custGeom>
            <a:avLst/>
            <a:gdLst>
              <a:gd name="connsiteX0" fmla="*/ 9113079 w 9144000"/>
              <a:gd name="connsiteY0" fmla="*/ 3745196 h 6858000"/>
              <a:gd name="connsiteX1" fmla="*/ 9144000 w 9144000"/>
              <a:gd name="connsiteY1" fmla="*/ 3758264 h 6858000"/>
              <a:gd name="connsiteX2" fmla="*/ 9144000 w 9144000"/>
              <a:gd name="connsiteY2" fmla="*/ 3787246 h 6858000"/>
              <a:gd name="connsiteX3" fmla="*/ 7816170 w 9144000"/>
              <a:gd name="connsiteY3" fmla="*/ 3498012 h 6858000"/>
              <a:gd name="connsiteX4" fmla="*/ 7786135 w 9144000"/>
              <a:gd name="connsiteY4" fmla="*/ 3538679 h 6858000"/>
              <a:gd name="connsiteX5" fmla="*/ 7767767 w 9144000"/>
              <a:gd name="connsiteY5" fmla="*/ 3508769 h 6858000"/>
              <a:gd name="connsiteX6" fmla="*/ 8962201 w 9144000"/>
              <a:gd name="connsiteY6" fmla="*/ 2589528 h 6858000"/>
              <a:gd name="connsiteX7" fmla="*/ 9057804 w 9144000"/>
              <a:gd name="connsiteY7" fmla="*/ 2610595 h 6858000"/>
              <a:gd name="connsiteX8" fmla="*/ 9144000 w 9144000"/>
              <a:gd name="connsiteY8" fmla="*/ 2613226 h 6858000"/>
              <a:gd name="connsiteX9" fmla="*/ 9144000 w 9144000"/>
              <a:gd name="connsiteY9" fmla="*/ 2882358 h 6858000"/>
              <a:gd name="connsiteX10" fmla="*/ 9133744 w 9144000"/>
              <a:gd name="connsiteY10" fmla="*/ 2868865 h 6858000"/>
              <a:gd name="connsiteX11" fmla="*/ 8962201 w 9144000"/>
              <a:gd name="connsiteY11" fmla="*/ 2589528 h 6858000"/>
              <a:gd name="connsiteX12" fmla="*/ 9094490 w 9144000"/>
              <a:gd name="connsiteY12" fmla="*/ 2352036 h 6858000"/>
              <a:gd name="connsiteX13" fmla="*/ 9144000 w 9144000"/>
              <a:gd name="connsiteY13" fmla="*/ 2356586 h 6858000"/>
              <a:gd name="connsiteX14" fmla="*/ 9144000 w 9144000"/>
              <a:gd name="connsiteY14" fmla="*/ 2393753 h 6858000"/>
              <a:gd name="connsiteX15" fmla="*/ 9090607 w 9144000"/>
              <a:gd name="connsiteY15" fmla="*/ 2348764 h 6858000"/>
              <a:gd name="connsiteX16" fmla="*/ 9094490 w 9144000"/>
              <a:gd name="connsiteY16" fmla="*/ 2352036 h 6858000"/>
              <a:gd name="connsiteX17" fmla="*/ 9093818 w 9144000"/>
              <a:gd name="connsiteY17" fmla="*/ 2351974 h 6858000"/>
              <a:gd name="connsiteX18" fmla="*/ 9090607 w 9144000"/>
              <a:gd name="connsiteY18" fmla="*/ 2348764 h 6858000"/>
              <a:gd name="connsiteX19" fmla="*/ 7877163 w 9144000"/>
              <a:gd name="connsiteY19" fmla="*/ 2326293 h 6858000"/>
              <a:gd name="connsiteX20" fmla="*/ 7639611 w 9144000"/>
              <a:gd name="connsiteY20" fmla="*/ 2634471 h 6858000"/>
              <a:gd name="connsiteX21" fmla="*/ 7976679 w 9144000"/>
              <a:gd name="connsiteY21" fmla="*/ 2579898 h 6858000"/>
              <a:gd name="connsiteX22" fmla="*/ 7826554 w 9144000"/>
              <a:gd name="connsiteY22" fmla="*/ 2809778 h 6858000"/>
              <a:gd name="connsiteX23" fmla="*/ 7774721 w 9144000"/>
              <a:gd name="connsiteY23" fmla="*/ 2876748 h 6858000"/>
              <a:gd name="connsiteX24" fmla="*/ 7654301 w 9144000"/>
              <a:gd name="connsiteY24" fmla="*/ 2720344 h 6858000"/>
              <a:gd name="connsiteX25" fmla="*/ 7539098 w 9144000"/>
              <a:gd name="connsiteY25" fmla="*/ 2512398 h 6858000"/>
              <a:gd name="connsiteX26" fmla="*/ 7572471 w 9144000"/>
              <a:gd name="connsiteY26" fmla="*/ 2522667 h 6858000"/>
              <a:gd name="connsiteX27" fmla="*/ 7569904 w 9144000"/>
              <a:gd name="connsiteY27" fmla="*/ 2517532 h 6858000"/>
              <a:gd name="connsiteX28" fmla="*/ 7503157 w 9144000"/>
              <a:gd name="connsiteY28" fmla="*/ 2342961 h 6858000"/>
              <a:gd name="connsiteX29" fmla="*/ 7686913 w 9144000"/>
              <a:gd name="connsiteY29" fmla="*/ 2366066 h 6858000"/>
              <a:gd name="connsiteX30" fmla="*/ 7760241 w 9144000"/>
              <a:gd name="connsiteY30" fmla="*/ 2331174 h 6858000"/>
              <a:gd name="connsiteX31" fmla="*/ 7851482 w 9144000"/>
              <a:gd name="connsiteY31" fmla="*/ 2329503 h 6858000"/>
              <a:gd name="connsiteX32" fmla="*/ 7854692 w 9144000"/>
              <a:gd name="connsiteY32" fmla="*/ 2329503 h 6858000"/>
              <a:gd name="connsiteX33" fmla="*/ 7877163 w 9144000"/>
              <a:gd name="connsiteY33" fmla="*/ 2326293 h 6858000"/>
              <a:gd name="connsiteX34" fmla="*/ 0 w 9144000"/>
              <a:gd name="connsiteY34" fmla="*/ 0 h 6858000"/>
              <a:gd name="connsiteX35" fmla="*/ 9144000 w 9144000"/>
              <a:gd name="connsiteY35" fmla="*/ 0 h 6858000"/>
              <a:gd name="connsiteX36" fmla="*/ 9144000 w 9144000"/>
              <a:gd name="connsiteY36" fmla="*/ 2049036 h 6858000"/>
              <a:gd name="connsiteX37" fmla="*/ 9106658 w 9144000"/>
              <a:gd name="connsiteY37" fmla="*/ 2011694 h 6858000"/>
              <a:gd name="connsiteX38" fmla="*/ 9103448 w 9144000"/>
              <a:gd name="connsiteY38" fmla="*/ 2008484 h 6858000"/>
              <a:gd name="connsiteX39" fmla="*/ 8788852 w 9144000"/>
              <a:gd name="connsiteY39" fmla="*/ 1526956 h 6858000"/>
              <a:gd name="connsiteX40" fmla="*/ 8830583 w 9144000"/>
              <a:gd name="connsiteY40" fmla="*/ 1539796 h 6858000"/>
              <a:gd name="connsiteX41" fmla="*/ 8827374 w 9144000"/>
              <a:gd name="connsiteY41" fmla="*/ 1533376 h 6858000"/>
              <a:gd name="connsiteX42" fmla="*/ 8743909 w 9144000"/>
              <a:gd name="connsiteY42" fmla="*/ 1315083 h 6858000"/>
              <a:gd name="connsiteX43" fmla="*/ 9068136 w 9144000"/>
              <a:gd name="connsiteY43" fmla="*/ 1299032 h 6858000"/>
              <a:gd name="connsiteX44" fmla="*/ 9013564 w 9144000"/>
              <a:gd name="connsiteY44" fmla="*/ 1263720 h 6858000"/>
              <a:gd name="connsiteX45" fmla="*/ 9007143 w 9144000"/>
              <a:gd name="connsiteY45" fmla="*/ 1257300 h 6858000"/>
              <a:gd name="connsiteX46" fmla="*/ 8955780 w 9144000"/>
              <a:gd name="connsiteY46" fmla="*/ 1218777 h 6858000"/>
              <a:gd name="connsiteX47" fmla="*/ 8949360 w 9144000"/>
              <a:gd name="connsiteY47" fmla="*/ 1212357 h 6858000"/>
              <a:gd name="connsiteX48" fmla="*/ 8901208 w 9144000"/>
              <a:gd name="connsiteY48" fmla="*/ 1170625 h 6858000"/>
              <a:gd name="connsiteX49" fmla="*/ 8856265 w 9144000"/>
              <a:gd name="connsiteY49" fmla="*/ 1125682 h 6858000"/>
              <a:gd name="connsiteX50" fmla="*/ 8846634 w 9144000"/>
              <a:gd name="connsiteY50" fmla="*/ 1112841 h 6858000"/>
              <a:gd name="connsiteX51" fmla="*/ 8808112 w 9144000"/>
              <a:gd name="connsiteY51" fmla="*/ 1067898 h 6858000"/>
              <a:gd name="connsiteX52" fmla="*/ 8795272 w 9144000"/>
              <a:gd name="connsiteY52" fmla="*/ 1051847 h 6858000"/>
              <a:gd name="connsiteX53" fmla="*/ 8769590 w 9144000"/>
              <a:gd name="connsiteY53" fmla="*/ 1013325 h 6858000"/>
              <a:gd name="connsiteX54" fmla="*/ 8750329 w 9144000"/>
              <a:gd name="connsiteY54" fmla="*/ 984434 h 6858000"/>
              <a:gd name="connsiteX55" fmla="*/ 8727858 w 9144000"/>
              <a:gd name="connsiteY55" fmla="*/ 949121 h 6858000"/>
              <a:gd name="connsiteX56" fmla="*/ 8711807 w 9144000"/>
              <a:gd name="connsiteY56" fmla="*/ 920230 h 6858000"/>
              <a:gd name="connsiteX57" fmla="*/ 8698967 w 9144000"/>
              <a:gd name="connsiteY57" fmla="*/ 894548 h 6858000"/>
              <a:gd name="connsiteX58" fmla="*/ 8670075 w 9144000"/>
              <a:gd name="connsiteY58" fmla="*/ 836765 h 6858000"/>
              <a:gd name="connsiteX59" fmla="*/ 8663655 w 9144000"/>
              <a:gd name="connsiteY59" fmla="*/ 820714 h 6858000"/>
              <a:gd name="connsiteX60" fmla="*/ 8628343 w 9144000"/>
              <a:gd name="connsiteY60" fmla="*/ 734039 h 6858000"/>
              <a:gd name="connsiteX61" fmla="*/ 8503146 w 9144000"/>
              <a:gd name="connsiteY61" fmla="*/ 111262 h 6858000"/>
              <a:gd name="connsiteX62" fmla="*/ 8345848 w 9144000"/>
              <a:gd name="connsiteY62" fmla="*/ 769351 h 6858000"/>
              <a:gd name="connsiteX63" fmla="*/ 7864323 w 9144000"/>
              <a:gd name="connsiteY63" fmla="*/ 1327924 h 6858000"/>
              <a:gd name="connsiteX64" fmla="*/ 8124346 w 9144000"/>
              <a:gd name="connsiteY64" fmla="*/ 1334344 h 6858000"/>
              <a:gd name="connsiteX65" fmla="*/ 8130767 w 9144000"/>
              <a:gd name="connsiteY65" fmla="*/ 1324714 h 6858000"/>
              <a:gd name="connsiteX66" fmla="*/ 8133977 w 9144000"/>
              <a:gd name="connsiteY66" fmla="*/ 1331134 h 6858000"/>
              <a:gd name="connsiteX67" fmla="*/ 8223862 w 9144000"/>
              <a:gd name="connsiteY67" fmla="*/ 1295822 h 6858000"/>
              <a:gd name="connsiteX68" fmla="*/ 8153238 w 9144000"/>
              <a:gd name="connsiteY68" fmla="*/ 1453121 h 6858000"/>
              <a:gd name="connsiteX69" fmla="*/ 8223862 w 9144000"/>
              <a:gd name="connsiteY69" fmla="*/ 1427440 h 6858000"/>
              <a:gd name="connsiteX70" fmla="*/ 7673845 w 9144000"/>
              <a:gd name="connsiteY70" fmla="*/ 2177289 h 6858000"/>
              <a:gd name="connsiteX71" fmla="*/ 7623915 w 9144000"/>
              <a:gd name="connsiteY71" fmla="*/ 2222401 h 6858000"/>
              <a:gd name="connsiteX72" fmla="*/ 7593009 w 9144000"/>
              <a:gd name="connsiteY72" fmla="*/ 2191494 h 6858000"/>
              <a:gd name="connsiteX73" fmla="*/ 7585307 w 9144000"/>
              <a:gd name="connsiteY73" fmla="*/ 2181225 h 6858000"/>
              <a:gd name="connsiteX74" fmla="*/ 7554501 w 9144000"/>
              <a:gd name="connsiteY74" fmla="*/ 2145284 h 6858000"/>
              <a:gd name="connsiteX75" fmla="*/ 7544232 w 9144000"/>
              <a:gd name="connsiteY75" fmla="*/ 2132448 h 6858000"/>
              <a:gd name="connsiteX76" fmla="*/ 7523694 w 9144000"/>
              <a:gd name="connsiteY76" fmla="*/ 2101641 h 6858000"/>
              <a:gd name="connsiteX77" fmla="*/ 7508291 w 9144000"/>
              <a:gd name="connsiteY77" fmla="*/ 2078536 h 6858000"/>
              <a:gd name="connsiteX78" fmla="*/ 7490321 w 9144000"/>
              <a:gd name="connsiteY78" fmla="*/ 2050297 h 6858000"/>
              <a:gd name="connsiteX79" fmla="*/ 7477484 w 9144000"/>
              <a:gd name="connsiteY79" fmla="*/ 2027192 h 6858000"/>
              <a:gd name="connsiteX80" fmla="*/ 7467216 w 9144000"/>
              <a:gd name="connsiteY80" fmla="*/ 2006654 h 6858000"/>
              <a:gd name="connsiteX81" fmla="*/ 7444111 w 9144000"/>
              <a:gd name="connsiteY81" fmla="*/ 1960444 h 6858000"/>
              <a:gd name="connsiteX82" fmla="*/ 7438976 w 9144000"/>
              <a:gd name="connsiteY82" fmla="*/ 1947608 h 6858000"/>
              <a:gd name="connsiteX83" fmla="*/ 7410737 w 9144000"/>
              <a:gd name="connsiteY83" fmla="*/ 1878292 h 6858000"/>
              <a:gd name="connsiteX84" fmla="*/ 7310616 w 9144000"/>
              <a:gd name="connsiteY84" fmla="*/ 1380250 h 6858000"/>
              <a:gd name="connsiteX85" fmla="*/ 7184823 w 9144000"/>
              <a:gd name="connsiteY85" fmla="*/ 1906532 h 6858000"/>
              <a:gd name="connsiteX86" fmla="*/ 6799741 w 9144000"/>
              <a:gd name="connsiteY86" fmla="*/ 2353230 h 6858000"/>
              <a:gd name="connsiteX87" fmla="*/ 7007685 w 9144000"/>
              <a:gd name="connsiteY87" fmla="*/ 2358364 h 6858000"/>
              <a:gd name="connsiteX88" fmla="*/ 7012820 w 9144000"/>
              <a:gd name="connsiteY88" fmla="*/ 2350663 h 6858000"/>
              <a:gd name="connsiteX89" fmla="*/ 7015387 w 9144000"/>
              <a:gd name="connsiteY89" fmla="*/ 2355797 h 6858000"/>
              <a:gd name="connsiteX90" fmla="*/ 7087269 w 9144000"/>
              <a:gd name="connsiteY90" fmla="*/ 2327558 h 6858000"/>
              <a:gd name="connsiteX91" fmla="*/ 7030790 w 9144000"/>
              <a:gd name="connsiteY91" fmla="*/ 2453352 h 6858000"/>
              <a:gd name="connsiteX92" fmla="*/ 7087269 w 9144000"/>
              <a:gd name="connsiteY92" fmla="*/ 2432814 h 6858000"/>
              <a:gd name="connsiteX93" fmla="*/ 6560991 w 9144000"/>
              <a:gd name="connsiteY93" fmla="*/ 3110562 h 6858000"/>
              <a:gd name="connsiteX94" fmla="*/ 6545588 w 9144000"/>
              <a:gd name="connsiteY94" fmla="*/ 3123399 h 6858000"/>
              <a:gd name="connsiteX95" fmla="*/ 6563558 w 9144000"/>
              <a:gd name="connsiteY95" fmla="*/ 3128533 h 6858000"/>
              <a:gd name="connsiteX96" fmla="*/ 6568693 w 9144000"/>
              <a:gd name="connsiteY96" fmla="*/ 3131100 h 6858000"/>
              <a:gd name="connsiteX97" fmla="*/ 6584096 w 9144000"/>
              <a:gd name="connsiteY97" fmla="*/ 3136235 h 6858000"/>
              <a:gd name="connsiteX98" fmla="*/ 6604633 w 9144000"/>
              <a:gd name="connsiteY98" fmla="*/ 3141369 h 6858000"/>
              <a:gd name="connsiteX99" fmla="*/ 6612335 w 9144000"/>
              <a:gd name="connsiteY99" fmla="*/ 3143936 h 6858000"/>
              <a:gd name="connsiteX100" fmla="*/ 6789472 w 9144000"/>
              <a:gd name="connsiteY100" fmla="*/ 3154205 h 6858000"/>
              <a:gd name="connsiteX101" fmla="*/ 6792040 w 9144000"/>
              <a:gd name="connsiteY101" fmla="*/ 3154205 h 6858000"/>
              <a:gd name="connsiteX102" fmla="*/ 6810010 w 9144000"/>
              <a:gd name="connsiteY102" fmla="*/ 3151638 h 6858000"/>
              <a:gd name="connsiteX103" fmla="*/ 6620037 w 9144000"/>
              <a:gd name="connsiteY103" fmla="*/ 3398092 h 6858000"/>
              <a:gd name="connsiteX104" fmla="*/ 6889594 w 9144000"/>
              <a:gd name="connsiteY104" fmla="*/ 3354449 h 6858000"/>
              <a:gd name="connsiteX105" fmla="*/ 6299136 w 9144000"/>
              <a:gd name="connsiteY105" fmla="*/ 4052736 h 6858000"/>
              <a:gd name="connsiteX106" fmla="*/ 6273464 w 9144000"/>
              <a:gd name="connsiteY106" fmla="*/ 4075841 h 6858000"/>
              <a:gd name="connsiteX107" fmla="*/ 6283732 w 9144000"/>
              <a:gd name="connsiteY107" fmla="*/ 4078408 h 6858000"/>
              <a:gd name="connsiteX108" fmla="*/ 6296568 w 9144000"/>
              <a:gd name="connsiteY108" fmla="*/ 4086109 h 6858000"/>
              <a:gd name="connsiteX109" fmla="*/ 6607201 w 9144000"/>
              <a:gd name="connsiteY109" fmla="*/ 4116916 h 6858000"/>
              <a:gd name="connsiteX110" fmla="*/ 6691919 w 9144000"/>
              <a:gd name="connsiteY110" fmla="*/ 4104080 h 6858000"/>
              <a:gd name="connsiteX111" fmla="*/ 6761233 w 9144000"/>
              <a:gd name="connsiteY111" fmla="*/ 4088677 h 6858000"/>
              <a:gd name="connsiteX112" fmla="*/ 6188746 w 9144000"/>
              <a:gd name="connsiteY112" fmla="*/ 4720215 h 6858000"/>
              <a:gd name="connsiteX113" fmla="*/ 6376152 w 9144000"/>
              <a:gd name="connsiteY113" fmla="*/ 4758723 h 6858000"/>
              <a:gd name="connsiteX114" fmla="*/ 5970533 w 9144000"/>
              <a:gd name="connsiteY114" fmla="*/ 5089896 h 6858000"/>
              <a:gd name="connsiteX115" fmla="*/ 5973100 w 9144000"/>
              <a:gd name="connsiteY115" fmla="*/ 5089896 h 6858000"/>
              <a:gd name="connsiteX116" fmla="*/ 5991071 w 9144000"/>
              <a:gd name="connsiteY116" fmla="*/ 5100165 h 6858000"/>
              <a:gd name="connsiteX117" fmla="*/ 6401824 w 9144000"/>
              <a:gd name="connsiteY117" fmla="*/ 5141241 h 6858000"/>
              <a:gd name="connsiteX118" fmla="*/ 6460870 w 9144000"/>
              <a:gd name="connsiteY118" fmla="*/ 5128405 h 6858000"/>
              <a:gd name="connsiteX119" fmla="*/ 5588019 w 9144000"/>
              <a:gd name="connsiteY119" fmla="*/ 6001263 h 6858000"/>
              <a:gd name="connsiteX120" fmla="*/ 5903786 w 9144000"/>
              <a:gd name="connsiteY120" fmla="*/ 6060309 h 6858000"/>
              <a:gd name="connsiteX121" fmla="*/ 5672737 w 9144000"/>
              <a:gd name="connsiteY121" fmla="*/ 6204074 h 6858000"/>
              <a:gd name="connsiteX122" fmla="*/ 6129700 w 9144000"/>
              <a:gd name="connsiteY122" fmla="*/ 6317032 h 6858000"/>
              <a:gd name="connsiteX123" fmla="*/ 5521271 w 9144000"/>
              <a:gd name="connsiteY123" fmla="*/ 6822776 h 6858000"/>
              <a:gd name="connsiteX124" fmla="*/ 5703945 w 9144000"/>
              <a:gd name="connsiteY124" fmla="*/ 6853101 h 6858000"/>
              <a:gd name="connsiteX125" fmla="*/ 5739054 w 9144000"/>
              <a:gd name="connsiteY125" fmla="*/ 6858000 h 6858000"/>
              <a:gd name="connsiteX126" fmla="*/ 0 w 9144000"/>
              <a:gd name="connsiteY1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144000" h="6858000">
                <a:moveTo>
                  <a:pt x="9113079" y="3745196"/>
                </a:moveTo>
                <a:lnTo>
                  <a:pt x="9144000" y="3758264"/>
                </a:lnTo>
                <a:lnTo>
                  <a:pt x="9144000" y="3787246"/>
                </a:lnTo>
                <a:close/>
                <a:moveTo>
                  <a:pt x="7816170" y="3498012"/>
                </a:moveTo>
                <a:lnTo>
                  <a:pt x="7786135" y="3538679"/>
                </a:lnTo>
                <a:lnTo>
                  <a:pt x="7767767" y="3508769"/>
                </a:lnTo>
                <a:close/>
                <a:moveTo>
                  <a:pt x="8962201" y="2589528"/>
                </a:moveTo>
                <a:cubicBezTo>
                  <a:pt x="8993500" y="2599159"/>
                  <a:pt x="9025401" y="2606382"/>
                  <a:pt x="9057804" y="2610595"/>
                </a:cubicBezTo>
                <a:lnTo>
                  <a:pt x="9144000" y="2613226"/>
                </a:lnTo>
                <a:lnTo>
                  <a:pt x="9144000" y="2882358"/>
                </a:lnTo>
                <a:lnTo>
                  <a:pt x="9133744" y="2868865"/>
                </a:lnTo>
                <a:cubicBezTo>
                  <a:pt x="9072350" y="2782140"/>
                  <a:pt x="9015169" y="2689044"/>
                  <a:pt x="8962201" y="2589528"/>
                </a:cubicBezTo>
                <a:close/>
                <a:moveTo>
                  <a:pt x="9094490" y="2352036"/>
                </a:moveTo>
                <a:lnTo>
                  <a:pt x="9144000" y="2356586"/>
                </a:lnTo>
                <a:lnTo>
                  <a:pt x="9144000" y="2393753"/>
                </a:lnTo>
                <a:close/>
                <a:moveTo>
                  <a:pt x="9090607" y="2348764"/>
                </a:moveTo>
                <a:lnTo>
                  <a:pt x="9094490" y="2352036"/>
                </a:lnTo>
                <a:lnTo>
                  <a:pt x="9093818" y="2351974"/>
                </a:lnTo>
                <a:cubicBezTo>
                  <a:pt x="9093818" y="2348764"/>
                  <a:pt x="9090607" y="2348764"/>
                  <a:pt x="9090607" y="2348764"/>
                </a:cubicBezTo>
                <a:close/>
                <a:moveTo>
                  <a:pt x="7877163" y="2326293"/>
                </a:moveTo>
                <a:cubicBezTo>
                  <a:pt x="7803329" y="2406548"/>
                  <a:pt x="7726285" y="2560637"/>
                  <a:pt x="7639611" y="2634471"/>
                </a:cubicBezTo>
                <a:cubicBezTo>
                  <a:pt x="7755177" y="2676203"/>
                  <a:pt x="7867532" y="2602369"/>
                  <a:pt x="7976679" y="2579898"/>
                </a:cubicBezTo>
                <a:cubicBezTo>
                  <a:pt x="7930132" y="2657745"/>
                  <a:pt x="7880174" y="2734388"/>
                  <a:pt x="7826554" y="2809778"/>
                </a:cubicBezTo>
                <a:lnTo>
                  <a:pt x="7774721" y="2876748"/>
                </a:lnTo>
                <a:lnTo>
                  <a:pt x="7654301" y="2720344"/>
                </a:lnTo>
                <a:cubicBezTo>
                  <a:pt x="7612263" y="2656163"/>
                  <a:pt x="7573755" y="2586848"/>
                  <a:pt x="7539098" y="2512398"/>
                </a:cubicBezTo>
                <a:cubicBezTo>
                  <a:pt x="7551934" y="2517532"/>
                  <a:pt x="7562202" y="2520100"/>
                  <a:pt x="7572471" y="2522667"/>
                </a:cubicBezTo>
                <a:cubicBezTo>
                  <a:pt x="7569904" y="2520100"/>
                  <a:pt x="7569904" y="2517532"/>
                  <a:pt x="7569904" y="2517532"/>
                </a:cubicBezTo>
                <a:cubicBezTo>
                  <a:pt x="7546799" y="2461054"/>
                  <a:pt x="7523694" y="2404574"/>
                  <a:pt x="7503157" y="2342961"/>
                </a:cubicBezTo>
                <a:cubicBezTo>
                  <a:pt x="7570546" y="2385321"/>
                  <a:pt x="7619162" y="2391578"/>
                  <a:pt x="7686913" y="2366066"/>
                </a:cubicBezTo>
                <a:lnTo>
                  <a:pt x="7760241" y="2331174"/>
                </a:lnTo>
                <a:lnTo>
                  <a:pt x="7851482" y="2329503"/>
                </a:lnTo>
                <a:cubicBezTo>
                  <a:pt x="7851482" y="2329503"/>
                  <a:pt x="7854692" y="2329503"/>
                  <a:pt x="7854692" y="2329503"/>
                </a:cubicBezTo>
                <a:cubicBezTo>
                  <a:pt x="7861112" y="2329503"/>
                  <a:pt x="7870743" y="2329503"/>
                  <a:pt x="7877163" y="2326293"/>
                </a:cubicBezTo>
                <a:close/>
                <a:moveTo>
                  <a:pt x="0" y="0"/>
                </a:moveTo>
                <a:lnTo>
                  <a:pt x="9144000" y="0"/>
                </a:lnTo>
                <a:lnTo>
                  <a:pt x="9144000" y="2049036"/>
                </a:lnTo>
                <a:lnTo>
                  <a:pt x="9106658" y="2011694"/>
                </a:lnTo>
                <a:cubicBezTo>
                  <a:pt x="9106658" y="2011694"/>
                  <a:pt x="9103448" y="2008484"/>
                  <a:pt x="9103448" y="2008484"/>
                </a:cubicBezTo>
                <a:cubicBezTo>
                  <a:pt x="8981462" y="1873656"/>
                  <a:pt x="8875526" y="1713147"/>
                  <a:pt x="8788852" y="1526956"/>
                </a:cubicBezTo>
                <a:cubicBezTo>
                  <a:pt x="8804902" y="1533376"/>
                  <a:pt x="8817743" y="1536586"/>
                  <a:pt x="8830583" y="1539796"/>
                </a:cubicBezTo>
                <a:cubicBezTo>
                  <a:pt x="8827374" y="1536586"/>
                  <a:pt x="8827374" y="1533376"/>
                  <a:pt x="8827374" y="1533376"/>
                </a:cubicBezTo>
                <a:cubicBezTo>
                  <a:pt x="8798482" y="1462752"/>
                  <a:pt x="8769590" y="1392128"/>
                  <a:pt x="8743909" y="1315083"/>
                </a:cubicBezTo>
                <a:cubicBezTo>
                  <a:pt x="8856265" y="1385707"/>
                  <a:pt x="8926889" y="1376077"/>
                  <a:pt x="9068136" y="1299032"/>
                </a:cubicBezTo>
                <a:cubicBezTo>
                  <a:pt x="9048875" y="1289402"/>
                  <a:pt x="9029614" y="1276561"/>
                  <a:pt x="9013564" y="1263720"/>
                </a:cubicBezTo>
                <a:cubicBezTo>
                  <a:pt x="9010353" y="1260510"/>
                  <a:pt x="9007143" y="1260510"/>
                  <a:pt x="9007143" y="1257300"/>
                </a:cubicBezTo>
                <a:cubicBezTo>
                  <a:pt x="8991092" y="1244459"/>
                  <a:pt x="8971831" y="1231618"/>
                  <a:pt x="8955780" y="1218777"/>
                </a:cubicBezTo>
                <a:cubicBezTo>
                  <a:pt x="8952570" y="1215567"/>
                  <a:pt x="8952570" y="1215567"/>
                  <a:pt x="8949360" y="1212357"/>
                </a:cubicBezTo>
                <a:cubicBezTo>
                  <a:pt x="8933309" y="1199516"/>
                  <a:pt x="8917258" y="1183465"/>
                  <a:pt x="8901208" y="1170625"/>
                </a:cubicBezTo>
                <a:cubicBezTo>
                  <a:pt x="8885157" y="1157784"/>
                  <a:pt x="8872316" y="1141733"/>
                  <a:pt x="8856265" y="1125682"/>
                </a:cubicBezTo>
                <a:cubicBezTo>
                  <a:pt x="8853055" y="1122472"/>
                  <a:pt x="8849845" y="1119261"/>
                  <a:pt x="8846634" y="1112841"/>
                </a:cubicBezTo>
                <a:cubicBezTo>
                  <a:pt x="8833794" y="1096790"/>
                  <a:pt x="8820953" y="1083949"/>
                  <a:pt x="8808112" y="1067898"/>
                </a:cubicBezTo>
                <a:cubicBezTo>
                  <a:pt x="8804902" y="1061478"/>
                  <a:pt x="8798482" y="1058268"/>
                  <a:pt x="8795272" y="1051847"/>
                </a:cubicBezTo>
                <a:cubicBezTo>
                  <a:pt x="8785641" y="1039007"/>
                  <a:pt x="8776011" y="1026166"/>
                  <a:pt x="8769590" y="1013325"/>
                </a:cubicBezTo>
                <a:cubicBezTo>
                  <a:pt x="8763170" y="1003695"/>
                  <a:pt x="8756750" y="994064"/>
                  <a:pt x="8750329" y="984434"/>
                </a:cubicBezTo>
                <a:cubicBezTo>
                  <a:pt x="8743909" y="971593"/>
                  <a:pt x="8737489" y="961962"/>
                  <a:pt x="8727858" y="949121"/>
                </a:cubicBezTo>
                <a:cubicBezTo>
                  <a:pt x="8721438" y="939491"/>
                  <a:pt x="8715018" y="929860"/>
                  <a:pt x="8711807" y="920230"/>
                </a:cubicBezTo>
                <a:cubicBezTo>
                  <a:pt x="8708597" y="910599"/>
                  <a:pt x="8702177" y="900969"/>
                  <a:pt x="8698967" y="894548"/>
                </a:cubicBezTo>
                <a:cubicBezTo>
                  <a:pt x="8689336" y="875287"/>
                  <a:pt x="8679706" y="856026"/>
                  <a:pt x="8670075" y="836765"/>
                </a:cubicBezTo>
                <a:cubicBezTo>
                  <a:pt x="8666865" y="830344"/>
                  <a:pt x="8666865" y="827134"/>
                  <a:pt x="8663655" y="820714"/>
                </a:cubicBezTo>
                <a:cubicBezTo>
                  <a:pt x="8650814" y="791822"/>
                  <a:pt x="8641184" y="766141"/>
                  <a:pt x="8628343" y="734039"/>
                </a:cubicBezTo>
                <a:cubicBezTo>
                  <a:pt x="8564140" y="560688"/>
                  <a:pt x="8522407" y="355236"/>
                  <a:pt x="8503146" y="111262"/>
                </a:cubicBezTo>
                <a:cubicBezTo>
                  <a:pt x="8490306" y="339185"/>
                  <a:pt x="8442153" y="560688"/>
                  <a:pt x="8345848" y="769351"/>
                </a:cubicBezTo>
                <a:cubicBezTo>
                  <a:pt x="8246333" y="965172"/>
                  <a:pt x="8050513" y="1167414"/>
                  <a:pt x="7864323" y="1327924"/>
                </a:cubicBezTo>
                <a:cubicBezTo>
                  <a:pt x="7954207" y="1360026"/>
                  <a:pt x="8044092" y="1356815"/>
                  <a:pt x="8124346" y="1334344"/>
                </a:cubicBezTo>
                <a:cubicBezTo>
                  <a:pt x="8127556" y="1331134"/>
                  <a:pt x="8127556" y="1327924"/>
                  <a:pt x="8130767" y="1324714"/>
                </a:cubicBezTo>
                <a:cubicBezTo>
                  <a:pt x="8133977" y="1327924"/>
                  <a:pt x="8133977" y="1331134"/>
                  <a:pt x="8133977" y="1331134"/>
                </a:cubicBezTo>
                <a:cubicBezTo>
                  <a:pt x="8162869" y="1321503"/>
                  <a:pt x="8194970" y="1311873"/>
                  <a:pt x="8223862" y="1295822"/>
                </a:cubicBezTo>
                <a:cubicBezTo>
                  <a:pt x="8201390" y="1347185"/>
                  <a:pt x="8178919" y="1401758"/>
                  <a:pt x="8153238" y="1453121"/>
                </a:cubicBezTo>
                <a:cubicBezTo>
                  <a:pt x="8172499" y="1446701"/>
                  <a:pt x="8198180" y="1437070"/>
                  <a:pt x="8223862" y="1427440"/>
                </a:cubicBezTo>
                <a:cubicBezTo>
                  <a:pt x="8097462" y="1694287"/>
                  <a:pt x="7916990" y="1946387"/>
                  <a:pt x="7673845" y="2177289"/>
                </a:cubicBezTo>
                <a:lnTo>
                  <a:pt x="7623915" y="2222401"/>
                </a:lnTo>
                <a:lnTo>
                  <a:pt x="7593009" y="2191494"/>
                </a:lnTo>
                <a:cubicBezTo>
                  <a:pt x="7590442" y="2188927"/>
                  <a:pt x="7587875" y="2186360"/>
                  <a:pt x="7585307" y="2181225"/>
                </a:cubicBezTo>
                <a:cubicBezTo>
                  <a:pt x="7575038" y="2168389"/>
                  <a:pt x="7564770" y="2158120"/>
                  <a:pt x="7554501" y="2145284"/>
                </a:cubicBezTo>
                <a:cubicBezTo>
                  <a:pt x="7551934" y="2140150"/>
                  <a:pt x="7546799" y="2137583"/>
                  <a:pt x="7544232" y="2132448"/>
                </a:cubicBezTo>
                <a:cubicBezTo>
                  <a:pt x="7536530" y="2122179"/>
                  <a:pt x="7528829" y="2111910"/>
                  <a:pt x="7523694" y="2101641"/>
                </a:cubicBezTo>
                <a:cubicBezTo>
                  <a:pt x="7518560" y="2093940"/>
                  <a:pt x="7513426" y="2086238"/>
                  <a:pt x="7508291" y="2078536"/>
                </a:cubicBezTo>
                <a:cubicBezTo>
                  <a:pt x="7503157" y="2068267"/>
                  <a:pt x="7498022" y="2060566"/>
                  <a:pt x="7490321" y="2050297"/>
                </a:cubicBezTo>
                <a:cubicBezTo>
                  <a:pt x="7485186" y="2042595"/>
                  <a:pt x="7480052" y="2034893"/>
                  <a:pt x="7477484" y="2027192"/>
                </a:cubicBezTo>
                <a:cubicBezTo>
                  <a:pt x="7474917" y="2019490"/>
                  <a:pt x="7469783" y="2011788"/>
                  <a:pt x="7467216" y="2006654"/>
                </a:cubicBezTo>
                <a:cubicBezTo>
                  <a:pt x="7459514" y="1991251"/>
                  <a:pt x="7451812" y="1975847"/>
                  <a:pt x="7444111" y="1960444"/>
                </a:cubicBezTo>
                <a:cubicBezTo>
                  <a:pt x="7441544" y="1955309"/>
                  <a:pt x="7441544" y="1952742"/>
                  <a:pt x="7438976" y="1947608"/>
                </a:cubicBezTo>
                <a:cubicBezTo>
                  <a:pt x="7428708" y="1924503"/>
                  <a:pt x="7421006" y="1903965"/>
                  <a:pt x="7410737" y="1878292"/>
                </a:cubicBezTo>
                <a:cubicBezTo>
                  <a:pt x="7359393" y="1739662"/>
                  <a:pt x="7326019" y="1575359"/>
                  <a:pt x="7310616" y="1380250"/>
                </a:cubicBezTo>
                <a:cubicBezTo>
                  <a:pt x="7300347" y="1562523"/>
                  <a:pt x="7261839" y="1739662"/>
                  <a:pt x="7184823" y="1906532"/>
                </a:cubicBezTo>
                <a:cubicBezTo>
                  <a:pt x="7105239" y="2063133"/>
                  <a:pt x="6948640" y="2224868"/>
                  <a:pt x="6799741" y="2353230"/>
                </a:cubicBezTo>
                <a:cubicBezTo>
                  <a:pt x="6871623" y="2378902"/>
                  <a:pt x="6943505" y="2376335"/>
                  <a:pt x="7007685" y="2358364"/>
                </a:cubicBezTo>
                <a:cubicBezTo>
                  <a:pt x="7010253" y="2355797"/>
                  <a:pt x="7010253" y="2353230"/>
                  <a:pt x="7012820" y="2350663"/>
                </a:cubicBezTo>
                <a:cubicBezTo>
                  <a:pt x="7015387" y="2353230"/>
                  <a:pt x="7015387" y="2355797"/>
                  <a:pt x="7015387" y="2355797"/>
                </a:cubicBezTo>
                <a:cubicBezTo>
                  <a:pt x="7038492" y="2348095"/>
                  <a:pt x="7064164" y="2340394"/>
                  <a:pt x="7087269" y="2327558"/>
                </a:cubicBezTo>
                <a:cubicBezTo>
                  <a:pt x="7069298" y="2368633"/>
                  <a:pt x="7051328" y="2412276"/>
                  <a:pt x="7030790" y="2453352"/>
                </a:cubicBezTo>
                <a:cubicBezTo>
                  <a:pt x="7046193" y="2448217"/>
                  <a:pt x="7066731" y="2440516"/>
                  <a:pt x="7087269" y="2432814"/>
                </a:cubicBezTo>
                <a:cubicBezTo>
                  <a:pt x="6971744" y="2676701"/>
                  <a:pt x="6799741" y="2905184"/>
                  <a:pt x="6560991" y="3110562"/>
                </a:cubicBezTo>
                <a:cubicBezTo>
                  <a:pt x="6555857" y="3115697"/>
                  <a:pt x="6550722" y="3120831"/>
                  <a:pt x="6545588" y="3123399"/>
                </a:cubicBezTo>
                <a:cubicBezTo>
                  <a:pt x="6550722" y="3125966"/>
                  <a:pt x="6558424" y="3125966"/>
                  <a:pt x="6563558" y="3128533"/>
                </a:cubicBezTo>
                <a:cubicBezTo>
                  <a:pt x="6566125" y="3128533"/>
                  <a:pt x="6568693" y="3128533"/>
                  <a:pt x="6568693" y="3131100"/>
                </a:cubicBezTo>
                <a:cubicBezTo>
                  <a:pt x="6573827" y="3133667"/>
                  <a:pt x="6578961" y="3133667"/>
                  <a:pt x="6584096" y="3136235"/>
                </a:cubicBezTo>
                <a:cubicBezTo>
                  <a:pt x="6591797" y="3138802"/>
                  <a:pt x="6599499" y="3138802"/>
                  <a:pt x="6604633" y="3141369"/>
                </a:cubicBezTo>
                <a:cubicBezTo>
                  <a:pt x="6607201" y="3141369"/>
                  <a:pt x="6609768" y="3143936"/>
                  <a:pt x="6612335" y="3143936"/>
                </a:cubicBezTo>
                <a:cubicBezTo>
                  <a:pt x="6671381" y="3156773"/>
                  <a:pt x="6732994" y="3159340"/>
                  <a:pt x="6789472" y="3154205"/>
                </a:cubicBezTo>
                <a:cubicBezTo>
                  <a:pt x="6789472" y="3154205"/>
                  <a:pt x="6792040" y="3154205"/>
                  <a:pt x="6792040" y="3154205"/>
                </a:cubicBezTo>
                <a:cubicBezTo>
                  <a:pt x="6797174" y="3154205"/>
                  <a:pt x="6804876" y="3154205"/>
                  <a:pt x="6810010" y="3151638"/>
                </a:cubicBezTo>
                <a:cubicBezTo>
                  <a:pt x="6750964" y="3215819"/>
                  <a:pt x="6689351" y="3339046"/>
                  <a:pt x="6620037" y="3398092"/>
                </a:cubicBezTo>
                <a:cubicBezTo>
                  <a:pt x="6712456" y="3431466"/>
                  <a:pt x="6802308" y="3372420"/>
                  <a:pt x="6889594" y="3354449"/>
                </a:cubicBezTo>
                <a:cubicBezTo>
                  <a:pt x="6740696" y="3603471"/>
                  <a:pt x="6548155" y="3837088"/>
                  <a:pt x="6299136" y="4052736"/>
                </a:cubicBezTo>
                <a:cubicBezTo>
                  <a:pt x="6291434" y="4060437"/>
                  <a:pt x="6281165" y="4068139"/>
                  <a:pt x="6273464" y="4075841"/>
                </a:cubicBezTo>
                <a:cubicBezTo>
                  <a:pt x="6276031" y="4075841"/>
                  <a:pt x="6278598" y="4078408"/>
                  <a:pt x="6283732" y="4078408"/>
                </a:cubicBezTo>
                <a:cubicBezTo>
                  <a:pt x="6288867" y="4080975"/>
                  <a:pt x="6291434" y="4083542"/>
                  <a:pt x="6296568" y="4086109"/>
                </a:cubicBezTo>
                <a:cubicBezTo>
                  <a:pt x="6401824" y="4119484"/>
                  <a:pt x="6507079" y="4127185"/>
                  <a:pt x="6607201" y="4116916"/>
                </a:cubicBezTo>
                <a:cubicBezTo>
                  <a:pt x="6632873" y="4114349"/>
                  <a:pt x="6661112" y="4111782"/>
                  <a:pt x="6691919" y="4104080"/>
                </a:cubicBezTo>
                <a:cubicBezTo>
                  <a:pt x="6715023" y="4098946"/>
                  <a:pt x="6738128" y="4093811"/>
                  <a:pt x="6761233" y="4088677"/>
                </a:cubicBezTo>
                <a:cubicBezTo>
                  <a:pt x="6607201" y="4312026"/>
                  <a:pt x="6419794" y="4522538"/>
                  <a:pt x="6188746" y="4720215"/>
                </a:cubicBezTo>
                <a:cubicBezTo>
                  <a:pt x="6250359" y="4743320"/>
                  <a:pt x="6311972" y="4753589"/>
                  <a:pt x="6376152" y="4758723"/>
                </a:cubicBezTo>
                <a:cubicBezTo>
                  <a:pt x="6255493" y="4874249"/>
                  <a:pt x="6119431" y="4984640"/>
                  <a:pt x="5970533" y="5089896"/>
                </a:cubicBezTo>
                <a:cubicBezTo>
                  <a:pt x="5970533" y="5089896"/>
                  <a:pt x="5973100" y="5089896"/>
                  <a:pt x="5973100" y="5089896"/>
                </a:cubicBezTo>
                <a:cubicBezTo>
                  <a:pt x="5967966" y="5092463"/>
                  <a:pt x="5985936" y="5095031"/>
                  <a:pt x="5991071" y="5100165"/>
                </a:cubicBezTo>
                <a:cubicBezTo>
                  <a:pt x="6129700" y="5143808"/>
                  <a:pt x="6268329" y="5154077"/>
                  <a:pt x="6401824" y="5141241"/>
                </a:cubicBezTo>
                <a:cubicBezTo>
                  <a:pt x="6422362" y="5136106"/>
                  <a:pt x="6442899" y="5133539"/>
                  <a:pt x="6460870" y="5128405"/>
                </a:cubicBezTo>
                <a:cubicBezTo>
                  <a:pt x="6268329" y="5459577"/>
                  <a:pt x="6014175" y="5795884"/>
                  <a:pt x="5588019" y="6001263"/>
                </a:cubicBezTo>
                <a:cubicBezTo>
                  <a:pt x="5700976" y="6037204"/>
                  <a:pt x="5803664" y="6055174"/>
                  <a:pt x="5903786" y="6060309"/>
                </a:cubicBezTo>
                <a:cubicBezTo>
                  <a:pt x="5829336" y="6111654"/>
                  <a:pt x="5752320" y="6160431"/>
                  <a:pt x="5672737" y="6204074"/>
                </a:cubicBezTo>
                <a:cubicBezTo>
                  <a:pt x="5783127" y="6260553"/>
                  <a:pt x="5955130" y="6306763"/>
                  <a:pt x="6129700" y="6317032"/>
                </a:cubicBezTo>
                <a:cubicBezTo>
                  <a:pt x="5949995" y="6491603"/>
                  <a:pt x="5749753" y="6661040"/>
                  <a:pt x="5521271" y="6822776"/>
                </a:cubicBezTo>
                <a:cubicBezTo>
                  <a:pt x="5559780" y="6834328"/>
                  <a:pt x="5638722" y="6844437"/>
                  <a:pt x="5703945" y="6853101"/>
                </a:cubicBezTo>
                <a:lnTo>
                  <a:pt x="573905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en-US" sz="1800"/>
          </a:p>
        </p:txBody>
      </p:sp>
      <p:grpSp>
        <p:nvGrpSpPr>
          <p:cNvPr id="36" name="Group 35">
            <a:extLst>
              <a:ext uri="{FF2B5EF4-FFF2-40B4-BE49-F238E27FC236}">
                <a16:creationId xmlns:a16="http://schemas.microsoft.com/office/drawing/2014/main" id="{3BC540A6-5FB0-8E48-87BD-33A6FE0B5448}"/>
              </a:ext>
            </a:extLst>
          </p:cNvPr>
          <p:cNvGrpSpPr/>
          <p:nvPr/>
        </p:nvGrpSpPr>
        <p:grpSpPr>
          <a:xfrm>
            <a:off x="0" y="6453015"/>
            <a:ext cx="12192000" cy="416560"/>
            <a:chOff x="0" y="660400"/>
            <a:chExt cx="9144000" cy="406400"/>
          </a:xfrm>
        </p:grpSpPr>
        <p:sp>
          <p:nvSpPr>
            <p:cNvPr id="7" name="Rectangle 6">
              <a:extLst>
                <a:ext uri="{FF2B5EF4-FFF2-40B4-BE49-F238E27FC236}">
                  <a16:creationId xmlns:a16="http://schemas.microsoft.com/office/drawing/2014/main" id="{A7BA583B-B99B-804A-A5F7-A254025B1881}"/>
                </a:ext>
              </a:extLst>
            </p:cNvPr>
            <p:cNvSpPr/>
            <p:nvPr userDrawn="1"/>
          </p:nvSpPr>
          <p:spPr>
            <a:xfrm>
              <a:off x="1117600" y="660400"/>
              <a:ext cx="8026400" cy="406400"/>
            </a:xfrm>
            <a:prstGeom prst="rect">
              <a:avLst/>
            </a:prstGeom>
            <a:solidFill>
              <a:srgbClr val="4D7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Rectangle 34">
              <a:extLst>
                <a:ext uri="{FF2B5EF4-FFF2-40B4-BE49-F238E27FC236}">
                  <a16:creationId xmlns:a16="http://schemas.microsoft.com/office/drawing/2014/main" id="{85AC7D13-2669-2A4E-BDE5-6A18D53619B2}"/>
                </a:ext>
              </a:extLst>
            </p:cNvPr>
            <p:cNvSpPr/>
            <p:nvPr userDrawn="1"/>
          </p:nvSpPr>
          <p:spPr>
            <a:xfrm>
              <a:off x="0" y="660400"/>
              <a:ext cx="1137920" cy="406400"/>
            </a:xfrm>
            <a:prstGeom prst="rect">
              <a:avLst/>
            </a:prstGeom>
            <a:solidFill>
              <a:srgbClr val="2F3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6" name="Slide Number Placeholder 15">
            <a:extLst>
              <a:ext uri="{FF2B5EF4-FFF2-40B4-BE49-F238E27FC236}">
                <a16:creationId xmlns:a16="http://schemas.microsoft.com/office/drawing/2014/main" id="{E48492DF-7B35-6848-9D74-79607226AD3A}"/>
              </a:ext>
            </a:extLst>
          </p:cNvPr>
          <p:cNvSpPr>
            <a:spLocks noGrp="1"/>
          </p:cNvSpPr>
          <p:nvPr>
            <p:ph type="sldNum" sz="quarter" idx="12"/>
          </p:nvPr>
        </p:nvSpPr>
        <p:spPr>
          <a:xfrm>
            <a:off x="11411200" y="6473971"/>
            <a:ext cx="740160" cy="365125"/>
          </a:xfrm>
          <a:prstGeom prst="rect">
            <a:avLst/>
          </a:prstGeom>
        </p:spPr>
        <p:txBody>
          <a:bodyPr anchor="ctr"/>
          <a:lstStyle>
            <a:lvl1pPr algn="r">
              <a:defRPr sz="1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4C03942-F178-4CE9-882B-861990986819}" type="slidenum">
              <a:rPr lang="en-US" smtClean="0"/>
              <a:t>‹#›</a:t>
            </a:fld>
            <a:endParaRPr lang="en-US"/>
          </a:p>
        </p:txBody>
      </p:sp>
      <p:sp>
        <p:nvSpPr>
          <p:cNvPr id="15" name="Title 38">
            <a:extLst>
              <a:ext uri="{FF2B5EF4-FFF2-40B4-BE49-F238E27FC236}">
                <a16:creationId xmlns:a16="http://schemas.microsoft.com/office/drawing/2014/main" id="{3FFE8B58-AEDB-8748-879E-2EFF36176357}"/>
              </a:ext>
            </a:extLst>
          </p:cNvPr>
          <p:cNvSpPr>
            <a:spLocks noGrp="1"/>
          </p:cNvSpPr>
          <p:nvPr>
            <p:ph type="title" hasCustomPrompt="1"/>
          </p:nvPr>
        </p:nvSpPr>
        <p:spPr>
          <a:xfrm>
            <a:off x="1450695" y="1157469"/>
            <a:ext cx="6543555" cy="1040359"/>
          </a:xfrm>
        </p:spPr>
        <p:txBody>
          <a:bodyPr anchor="b"/>
          <a:lstStyle>
            <a:lvl1pPr algn="l">
              <a:defRPr/>
            </a:lvl1pPr>
          </a:lstStyle>
          <a:p>
            <a:r>
              <a:rPr lang="en-US" dirty="0"/>
              <a:t>Click to Edit Title</a:t>
            </a:r>
          </a:p>
        </p:txBody>
      </p:sp>
      <p:sp>
        <p:nvSpPr>
          <p:cNvPr id="21" name="Text Placeholder 2">
            <a:extLst>
              <a:ext uri="{FF2B5EF4-FFF2-40B4-BE49-F238E27FC236}">
                <a16:creationId xmlns:a16="http://schemas.microsoft.com/office/drawing/2014/main" id="{4918317B-E409-144F-99F2-2C51EAC0EF59}"/>
              </a:ext>
            </a:extLst>
          </p:cNvPr>
          <p:cNvSpPr>
            <a:spLocks noGrp="1"/>
          </p:cNvSpPr>
          <p:nvPr>
            <p:ph type="body" sz="quarter" idx="15" hasCustomPrompt="1"/>
          </p:nvPr>
        </p:nvSpPr>
        <p:spPr>
          <a:xfrm>
            <a:off x="1517651" y="4302144"/>
            <a:ext cx="5672667" cy="1641456"/>
          </a:xfrm>
        </p:spPr>
        <p:txBody>
          <a:bodyPr wrap="square" lIns="0" tIns="0" rIns="0" bIns="0">
            <a:noAutofit/>
          </a:bodyPr>
          <a:lstStyle>
            <a:lvl1pPr marL="0" indent="0">
              <a:lnSpc>
                <a:spcPct val="150000"/>
              </a:lnSpc>
              <a:spcBef>
                <a:spcPts val="0"/>
              </a:spcBef>
              <a:buNone/>
              <a:defRPr lang="en-US" sz="1200" kern="1200" dirty="0" smtClean="0">
                <a:solidFill>
                  <a:srgbClr val="4D788B"/>
                </a:solidFill>
                <a:latin typeface="Verdana" panose="020B0604030504040204" pitchFamily="34" charset="0"/>
                <a:ea typeface="Verdana" panose="020B0604030504040204" pitchFamily="34" charset="0"/>
                <a:cs typeface="Verdana" panose="020B0604030504040204" pitchFamily="34" charset="0"/>
              </a:defRPr>
            </a:lvl1pPr>
            <a:lvl2pPr>
              <a:buNone/>
              <a:defRPr lang="en-US" sz="1800" dirty="0" smtClean="0">
                <a:latin typeface="+mn-lt"/>
                <a:ea typeface="+mn-ea"/>
                <a:cs typeface="+mn-cs"/>
              </a:defRPr>
            </a:lvl2pPr>
            <a:lvl3pPr>
              <a:buNone/>
              <a:defRPr lang="en-US" sz="1800" dirty="0" smtClean="0">
                <a:latin typeface="+mn-lt"/>
                <a:ea typeface="+mn-ea"/>
                <a:cs typeface="+mn-cs"/>
              </a:defRPr>
            </a:lvl3pPr>
            <a:lvl4pPr>
              <a:buNone/>
              <a:defRPr lang="en-US" dirty="0" smtClean="0">
                <a:latin typeface="+mn-lt"/>
                <a:ea typeface="+mn-ea"/>
                <a:cs typeface="+mn-cs"/>
              </a:defRPr>
            </a:lvl4pPr>
            <a:lvl5pPr>
              <a:buNone/>
              <a:defRPr lang="en-US" dirty="0">
                <a:latin typeface="+mn-lt"/>
                <a:ea typeface="+mn-ea"/>
                <a:cs typeface="+mn-cs"/>
              </a:defRPr>
            </a:lvl5pPr>
          </a:lstStyle>
          <a:p>
            <a:pPr marL="0" lvl="0" defTabSz="457200">
              <a:lnSpc>
                <a:spcPct val="150000"/>
              </a:lnSpc>
            </a:pPr>
            <a:r>
              <a:rPr lang="en-US" dirty="0"/>
              <a:t>Click to edit text</a:t>
            </a:r>
          </a:p>
        </p:txBody>
      </p:sp>
      <p:sp>
        <p:nvSpPr>
          <p:cNvPr id="18" name="Text Placeholder 3">
            <a:extLst>
              <a:ext uri="{FF2B5EF4-FFF2-40B4-BE49-F238E27FC236}">
                <a16:creationId xmlns:a16="http://schemas.microsoft.com/office/drawing/2014/main" id="{D27F65C3-520A-4F48-876A-DEB34798A6E5}"/>
              </a:ext>
            </a:extLst>
          </p:cNvPr>
          <p:cNvSpPr>
            <a:spLocks noGrp="1"/>
          </p:cNvSpPr>
          <p:nvPr>
            <p:ph type="body" sz="quarter" idx="16" hasCustomPrompt="1"/>
          </p:nvPr>
        </p:nvSpPr>
        <p:spPr>
          <a:xfrm>
            <a:off x="12429560" y="1569561"/>
            <a:ext cx="7158921" cy="3718877"/>
          </a:xfrm>
        </p:spPr>
        <p:txBody>
          <a:bodyPr>
            <a:noAutofit/>
          </a:bodyPr>
          <a:lstStyle>
            <a:lvl1pPr marL="342900" indent="-342900">
              <a:buFont typeface="+mj-lt"/>
              <a:buAutoNum type="arabicPeriod"/>
              <a:tabLst/>
              <a:defRPr sz="1600" b="0"/>
            </a:lvl1pPr>
          </a:lstStyle>
          <a:p>
            <a:r>
              <a:rPr lang="en-US" dirty="0">
                <a:solidFill>
                  <a:srgbClr val="FF0000"/>
                </a:solidFill>
              </a:rPr>
              <a:t>To change image:</a:t>
            </a:r>
          </a:p>
          <a:p>
            <a:pPr marL="342900" indent="-342900">
              <a:buFont typeface="+mj-lt"/>
              <a:buAutoNum type="arabicPeriod"/>
            </a:pPr>
            <a:r>
              <a:rPr lang="en-US" dirty="0">
                <a:solidFill>
                  <a:srgbClr val="FF0000"/>
                </a:solidFill>
              </a:rPr>
              <a:t>RIGHT-click near the RIGHT edge of the image</a:t>
            </a:r>
          </a:p>
          <a:p>
            <a:pPr marL="342900" indent="-342900">
              <a:buFont typeface="+mj-lt"/>
              <a:buAutoNum type="arabicPeriod"/>
            </a:pPr>
            <a:r>
              <a:rPr lang="en-US" dirty="0">
                <a:solidFill>
                  <a:srgbClr val="FF0000"/>
                </a:solidFill>
              </a:rPr>
              <a:t>Select </a:t>
            </a:r>
            <a:r>
              <a:rPr lang="en-US" b="1" dirty="0">
                <a:solidFill>
                  <a:srgbClr val="FF0000"/>
                </a:solidFill>
              </a:rPr>
              <a:t>Change Picture</a:t>
            </a:r>
            <a:r>
              <a:rPr lang="en-US" dirty="0">
                <a:solidFill>
                  <a:srgbClr val="FF0000"/>
                </a:solidFill>
              </a:rPr>
              <a:t> &gt; </a:t>
            </a:r>
            <a:r>
              <a:rPr lang="en-US" b="1" dirty="0">
                <a:solidFill>
                  <a:srgbClr val="FF0000"/>
                </a:solidFill>
              </a:rPr>
              <a:t>From File…</a:t>
            </a:r>
          </a:p>
          <a:p>
            <a:pPr marL="342900" indent="-342900">
              <a:buFont typeface="+mj-lt"/>
              <a:buAutoNum type="arabicPeriod"/>
            </a:pPr>
            <a:r>
              <a:rPr lang="en-US" dirty="0">
                <a:solidFill>
                  <a:srgbClr val="FF0000"/>
                </a:solidFill>
              </a:rPr>
              <a:t>Browse and select new image within the pop-up file browser.</a:t>
            </a:r>
          </a:p>
          <a:p>
            <a:pPr marL="342900" indent="-342900">
              <a:buFont typeface="+mj-lt"/>
              <a:buAutoNum type="arabicPeriod"/>
            </a:pPr>
            <a:r>
              <a:rPr lang="en-US" dirty="0">
                <a:solidFill>
                  <a:srgbClr val="FF0000"/>
                </a:solidFill>
              </a:rPr>
              <a:t>Select </a:t>
            </a:r>
            <a:r>
              <a:rPr lang="en-US" b="1" dirty="0">
                <a:solidFill>
                  <a:srgbClr val="FF0000"/>
                </a:solidFill>
              </a:rPr>
              <a:t>Insert</a:t>
            </a:r>
          </a:p>
          <a:p>
            <a:pPr marL="342900" indent="-342900">
              <a:buFont typeface="+mj-lt"/>
              <a:buAutoNum type="arabicPeriod"/>
            </a:pPr>
            <a:r>
              <a:rPr lang="en-US" dirty="0">
                <a:solidFill>
                  <a:srgbClr val="FF0000"/>
                </a:solidFill>
              </a:rPr>
              <a:t>Resize / Reposition new image within space as desired</a:t>
            </a:r>
            <a:br>
              <a:rPr lang="en-US" dirty="0">
                <a:solidFill>
                  <a:srgbClr val="FF0000"/>
                </a:solidFill>
              </a:rPr>
            </a:br>
            <a:endParaRPr lang="en-US" dirty="0">
              <a:solidFill>
                <a:srgbClr val="FF0000"/>
              </a:solidFill>
            </a:endParaRPr>
          </a:p>
          <a:p>
            <a:r>
              <a:rPr lang="en-US" dirty="0">
                <a:solidFill>
                  <a:srgbClr val="FF0000"/>
                </a:solidFill>
              </a:rPr>
              <a:t>Note: The image is cropped. You will need to use the CROP tool in order to adjust the image within the cropped space</a:t>
            </a:r>
          </a:p>
        </p:txBody>
      </p:sp>
      <p:pic>
        <p:nvPicPr>
          <p:cNvPr id="19" name="Graphic 18">
            <a:extLst>
              <a:ext uri="{FF2B5EF4-FFF2-40B4-BE49-F238E27FC236}">
                <a16:creationId xmlns:a16="http://schemas.microsoft.com/office/drawing/2014/main" id="{11DAABB1-6D26-FD45-9795-F9F1DD8BB98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187" y="6457644"/>
            <a:ext cx="1471507" cy="400357"/>
          </a:xfrm>
          <a:prstGeom prst="rect">
            <a:avLst/>
          </a:prstGeom>
        </p:spPr>
      </p:pic>
      <p:pic>
        <p:nvPicPr>
          <p:cNvPr id="13" name="Graphic 12">
            <a:extLst>
              <a:ext uri="{FF2B5EF4-FFF2-40B4-BE49-F238E27FC236}">
                <a16:creationId xmlns:a16="http://schemas.microsoft.com/office/drawing/2014/main" id="{FBEFBA97-CDFB-9F47-84B8-8A0218E7403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15008" y="6472925"/>
            <a:ext cx="487680" cy="365760"/>
          </a:xfrm>
          <a:prstGeom prst="rect">
            <a:avLst/>
          </a:prstGeom>
        </p:spPr>
      </p:pic>
    </p:spTree>
    <p:extLst>
      <p:ext uri="{BB962C8B-B14F-4D97-AF65-F5344CB8AC3E}">
        <p14:creationId xmlns:p14="http://schemas.microsoft.com/office/powerpoint/2010/main" val="130606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5710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a:extLst>
              <a:ext uri="{FF2B5EF4-FFF2-40B4-BE49-F238E27FC236}">
                <a16:creationId xmlns:a16="http://schemas.microsoft.com/office/drawing/2014/main" id="{63C34FB1-31D6-724F-979A-E71B27DE257A}"/>
              </a:ext>
            </a:extLst>
          </p:cNvPr>
          <p:cNvSpPr>
            <a:spLocks noGrp="1"/>
          </p:cNvSpPr>
          <p:nvPr>
            <p:ph type="title"/>
          </p:nvPr>
        </p:nvSpPr>
        <p:spPr>
          <a:xfrm>
            <a:off x="838200" y="61810"/>
            <a:ext cx="10515600" cy="984435"/>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93644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lang="en-US" sz="2800" b="1" i="0" kern="1200" smtClean="0">
          <a:solidFill>
            <a:srgbClr val="2F3449"/>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wildfire.gov/page/national-emergency-rental-vehicle-nerv" TargetMode="External"/><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wildfire.gov/page/national-emergency-rental-vehicle-nerv" TargetMode="Externa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mailto:sm.fs.nerv@usda.gov"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mailto:sm.fs.nerv@usda.gov"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ildfireweb-prod-media-bucket.s3.us-gov-west-1.amazonaws.com/s3fs-public/2026-02/Vehicle%20Inspection%20Sheet%20V2.pdf"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DA1DB-7440-58AC-A55A-60BC6A129538}"/>
              </a:ext>
            </a:extLst>
          </p:cNvPr>
          <p:cNvSpPr>
            <a:spLocks noGrp="1"/>
          </p:cNvSpPr>
          <p:nvPr>
            <p:ph type="title"/>
          </p:nvPr>
        </p:nvSpPr>
        <p:spPr>
          <a:xfrm>
            <a:off x="1021080" y="4466495"/>
            <a:ext cx="10515600" cy="1106046"/>
          </a:xfrm>
        </p:spPr>
        <p:txBody>
          <a:bodyPr>
            <a:normAutofit/>
          </a:bodyPr>
          <a:lstStyle/>
          <a:p>
            <a:pPr algn="ctr"/>
            <a:br>
              <a:rPr lang="en-US" sz="3600" dirty="0">
                <a:solidFill>
                  <a:srgbClr val="080808"/>
                </a:solidFill>
              </a:rPr>
            </a:br>
            <a:r>
              <a:rPr lang="en-US" sz="1800" dirty="0">
                <a:solidFill>
                  <a:srgbClr val="080808"/>
                </a:solidFill>
              </a:rPr>
              <a:t>Finance Presentation</a:t>
            </a:r>
            <a:endParaRPr lang="en-US" sz="1800" dirty="0"/>
          </a:p>
        </p:txBody>
      </p:sp>
      <p:sp>
        <p:nvSpPr>
          <p:cNvPr id="3" name="Text Placeholder 2">
            <a:extLst>
              <a:ext uri="{FF2B5EF4-FFF2-40B4-BE49-F238E27FC236}">
                <a16:creationId xmlns:a16="http://schemas.microsoft.com/office/drawing/2014/main" id="{0ED59923-1E9A-B633-2FC3-0466605331A2}"/>
              </a:ext>
            </a:extLst>
          </p:cNvPr>
          <p:cNvSpPr>
            <a:spLocks noGrp="1"/>
          </p:cNvSpPr>
          <p:nvPr>
            <p:ph type="body" sz="quarter" idx="10"/>
          </p:nvPr>
        </p:nvSpPr>
        <p:spPr>
          <a:xfrm>
            <a:off x="929640" y="5801141"/>
            <a:ext cx="8000429" cy="561282"/>
          </a:xfrm>
        </p:spPr>
        <p:txBody>
          <a:bodyPr>
            <a:normAutofit fontScale="62500" lnSpcReduction="20000"/>
          </a:bodyPr>
          <a:lstStyle/>
          <a:p>
            <a:r>
              <a:rPr lang="en-US" sz="2400" dirty="0">
                <a:solidFill>
                  <a:srgbClr val="080808"/>
                </a:solidFill>
              </a:rPr>
              <a:t>NERV Support Cell: (208)390-4868</a:t>
            </a:r>
          </a:p>
          <a:p>
            <a:r>
              <a:rPr lang="en-US" sz="2400" dirty="0">
                <a:solidFill>
                  <a:srgbClr val="080808"/>
                </a:solidFill>
              </a:rPr>
              <a:t>sm.fs.nerv@usda.gov</a:t>
            </a:r>
          </a:p>
          <a:p>
            <a:endParaRPr lang="en-US" dirty="0"/>
          </a:p>
        </p:txBody>
      </p:sp>
      <p:sp>
        <p:nvSpPr>
          <p:cNvPr id="4" name="TextBox 3">
            <a:extLst>
              <a:ext uri="{FF2B5EF4-FFF2-40B4-BE49-F238E27FC236}">
                <a16:creationId xmlns:a16="http://schemas.microsoft.com/office/drawing/2014/main" id="{71371565-E326-1985-9577-5DFB96ABA646}"/>
              </a:ext>
            </a:extLst>
          </p:cNvPr>
          <p:cNvSpPr txBox="1"/>
          <p:nvPr/>
        </p:nvSpPr>
        <p:spPr>
          <a:xfrm>
            <a:off x="6829425" y="285750"/>
            <a:ext cx="3228975" cy="646331"/>
          </a:xfrm>
          <a:prstGeom prst="rect">
            <a:avLst/>
          </a:prstGeom>
          <a:noFill/>
        </p:spPr>
        <p:txBody>
          <a:bodyPr wrap="square" rtlCol="0">
            <a:spAutoFit/>
          </a:bodyPr>
          <a:lstStyle/>
          <a:p>
            <a:r>
              <a:rPr lang="en-US" dirty="0">
                <a:solidFill>
                  <a:schemeClr val="bg1"/>
                </a:solidFill>
              </a:rPr>
              <a:t>Equipment Service Branch (ESB)</a:t>
            </a:r>
          </a:p>
          <a:p>
            <a:r>
              <a:rPr lang="en-US" dirty="0">
                <a:solidFill>
                  <a:schemeClr val="bg1"/>
                </a:solidFill>
              </a:rPr>
              <a:t>National Zone (NZ)</a:t>
            </a:r>
          </a:p>
        </p:txBody>
      </p:sp>
      <p:pic>
        <p:nvPicPr>
          <p:cNvPr id="6" name="Picture 5">
            <a:extLst>
              <a:ext uri="{FF2B5EF4-FFF2-40B4-BE49-F238E27FC236}">
                <a16:creationId xmlns:a16="http://schemas.microsoft.com/office/drawing/2014/main" id="{4035530F-76FE-1ECD-50A0-DEC364B2CEBB}"/>
              </a:ext>
            </a:extLst>
          </p:cNvPr>
          <p:cNvPicPr>
            <a:picLocks noChangeAspect="1"/>
          </p:cNvPicPr>
          <p:nvPr/>
        </p:nvPicPr>
        <p:blipFill>
          <a:blip r:embed="rId2"/>
          <a:stretch>
            <a:fillRect/>
          </a:stretch>
        </p:blipFill>
        <p:spPr>
          <a:xfrm>
            <a:off x="2302816" y="4173887"/>
            <a:ext cx="7440063" cy="771633"/>
          </a:xfrm>
          <a:prstGeom prst="rect">
            <a:avLst/>
          </a:prstGeom>
        </p:spPr>
      </p:pic>
    </p:spTree>
    <p:extLst>
      <p:ext uri="{BB962C8B-B14F-4D97-AF65-F5344CB8AC3E}">
        <p14:creationId xmlns:p14="http://schemas.microsoft.com/office/powerpoint/2010/main" val="115984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D323D6-425F-BC9C-09ED-FF57A5E0002B}"/>
              </a:ext>
            </a:extLst>
          </p:cNvPr>
          <p:cNvPicPr>
            <a:picLocks noChangeAspect="1"/>
          </p:cNvPicPr>
          <p:nvPr/>
        </p:nvPicPr>
        <p:blipFill>
          <a:blip r:embed="rId2"/>
          <a:stretch>
            <a:fillRect/>
          </a:stretch>
        </p:blipFill>
        <p:spPr>
          <a:xfrm>
            <a:off x="955497" y="0"/>
            <a:ext cx="4875274" cy="6858000"/>
          </a:xfrm>
          <a:prstGeom prst="rect">
            <a:avLst/>
          </a:prstGeom>
        </p:spPr>
      </p:pic>
      <p:pic>
        <p:nvPicPr>
          <p:cNvPr id="5" name="Picture 4">
            <a:extLst>
              <a:ext uri="{FF2B5EF4-FFF2-40B4-BE49-F238E27FC236}">
                <a16:creationId xmlns:a16="http://schemas.microsoft.com/office/drawing/2014/main" id="{D72FCF7C-F7C3-FB4A-ED04-CC071F0AC3AF}"/>
              </a:ext>
            </a:extLst>
          </p:cNvPr>
          <p:cNvPicPr>
            <a:picLocks noChangeAspect="1"/>
          </p:cNvPicPr>
          <p:nvPr/>
        </p:nvPicPr>
        <p:blipFill>
          <a:blip r:embed="rId3"/>
          <a:stretch>
            <a:fillRect/>
          </a:stretch>
        </p:blipFill>
        <p:spPr>
          <a:xfrm>
            <a:off x="6096000" y="0"/>
            <a:ext cx="5285464" cy="6858000"/>
          </a:xfrm>
          <a:prstGeom prst="rect">
            <a:avLst/>
          </a:prstGeom>
        </p:spPr>
      </p:pic>
    </p:spTree>
    <p:extLst>
      <p:ext uri="{BB962C8B-B14F-4D97-AF65-F5344CB8AC3E}">
        <p14:creationId xmlns:p14="http://schemas.microsoft.com/office/powerpoint/2010/main" val="632481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87E0-E376-ADAA-C27D-E080F6298887}"/>
              </a:ext>
            </a:extLst>
          </p:cNvPr>
          <p:cNvSpPr>
            <a:spLocks noGrp="1"/>
          </p:cNvSpPr>
          <p:nvPr>
            <p:ph type="title"/>
          </p:nvPr>
        </p:nvSpPr>
        <p:spPr/>
        <p:txBody>
          <a:bodyPr>
            <a:normAutofit/>
          </a:bodyPr>
          <a:lstStyle/>
          <a:p>
            <a:pPr algn="ctr"/>
            <a:r>
              <a:rPr lang="en-US" sz="4000" b="0" dirty="0"/>
              <a:t>NERV Inspection – Helpful Tips</a:t>
            </a:r>
          </a:p>
        </p:txBody>
      </p:sp>
      <p:sp>
        <p:nvSpPr>
          <p:cNvPr id="3" name="Text Placeholder 2">
            <a:extLst>
              <a:ext uri="{FF2B5EF4-FFF2-40B4-BE49-F238E27FC236}">
                <a16:creationId xmlns:a16="http://schemas.microsoft.com/office/drawing/2014/main" id="{B151AE83-3FF6-F801-7BFB-FA15D269D985}"/>
              </a:ext>
            </a:extLst>
          </p:cNvPr>
          <p:cNvSpPr>
            <a:spLocks noGrp="1"/>
          </p:cNvSpPr>
          <p:nvPr>
            <p:ph type="body" sz="quarter" idx="15"/>
          </p:nvPr>
        </p:nvSpPr>
        <p:spPr>
          <a:xfrm>
            <a:off x="159025" y="1066801"/>
            <a:ext cx="11459817" cy="4859741"/>
          </a:xfrm>
        </p:spPr>
        <p:txBody>
          <a:bodyPr>
            <a:normAutofit/>
          </a:bodyPr>
          <a:lstStyle/>
          <a:p>
            <a:pPr marL="457200" lvl="1" indent="0">
              <a:buNone/>
            </a:pPr>
            <a:r>
              <a:rPr lang="en-US" sz="1600" dirty="0"/>
              <a:t>Helpful tips:</a:t>
            </a:r>
          </a:p>
          <a:p>
            <a:pPr marL="800100" lvl="1" indent="-342900">
              <a:buAutoNum type="arabicPeriod"/>
            </a:pPr>
            <a:r>
              <a:rPr lang="en-US" sz="1600" dirty="0"/>
              <a:t>Looking for damage to be documented.  If a safety issue (windshield, brakes, light etc.), please contact Enterprise to get a replacement if the rental has already been accepted.</a:t>
            </a:r>
          </a:p>
          <a:p>
            <a:pPr marL="457200" lvl="1" indent="0">
              <a:buNone/>
            </a:pPr>
            <a:endParaRPr lang="en-US" sz="1600" dirty="0"/>
          </a:p>
          <a:p>
            <a:pPr marL="800100" lvl="1" indent="-342900">
              <a:buAutoNum type="arabicPeriod" startAt="2"/>
            </a:pPr>
            <a:r>
              <a:rPr lang="en-US" sz="1600" dirty="0"/>
              <a:t>Make sure it is easy to determine which is pre-use/existing and which is release damage if using the OF-296.</a:t>
            </a:r>
          </a:p>
          <a:p>
            <a:pPr marL="800100" lvl="1" indent="-342900">
              <a:buAutoNum type="arabicPeriod" startAt="2"/>
            </a:pPr>
            <a:endParaRPr lang="en-US" sz="1600" dirty="0"/>
          </a:p>
          <a:p>
            <a:pPr marL="457200" lvl="1" indent="0">
              <a:buNone/>
            </a:pPr>
            <a:endParaRPr lang="en-US" sz="1600" dirty="0"/>
          </a:p>
          <a:p>
            <a:pPr marL="457200" lvl="1" indent="0">
              <a:buNone/>
            </a:pPr>
            <a:endParaRPr lang="en-US" sz="1600" dirty="0"/>
          </a:p>
          <a:p>
            <a:pPr marL="457200" lvl="1" indent="0">
              <a:buNone/>
            </a:pPr>
            <a:r>
              <a:rPr lang="en-US" sz="1600" dirty="0"/>
              <a:t>3.	</a:t>
            </a:r>
            <a:r>
              <a:rPr lang="en-US" sz="1600" b="1" u="sng" dirty="0"/>
              <a:t>Fire Extinguishers/Reflectors are not required per the NERV BPA with Enterprise. </a:t>
            </a:r>
          </a:p>
          <a:p>
            <a:pPr marL="457200" lvl="1" indent="0">
              <a:buNone/>
            </a:pPr>
            <a:endParaRPr lang="en-US" sz="1600" dirty="0"/>
          </a:p>
          <a:p>
            <a:pPr marL="800100" lvl="1" indent="-342900">
              <a:buAutoNum type="arabicPeriod" startAt="4"/>
            </a:pPr>
            <a:r>
              <a:rPr lang="en-US" sz="1600" dirty="0"/>
              <a:t>Always turn in a clean vehicle. This will help on cleaning charges!</a:t>
            </a:r>
          </a:p>
          <a:p>
            <a:pPr lvl="2">
              <a:buFont typeface="Wingdings" panose="05000000000000000000" pitchFamily="2" charset="2"/>
              <a:buChar char="v"/>
            </a:pPr>
            <a:r>
              <a:rPr lang="en-US" sz="1200" b="1" dirty="0"/>
              <a:t>Cleaning can be done while you’re still in travel status</a:t>
            </a:r>
            <a:r>
              <a:rPr lang="en-US" sz="1200" dirty="0"/>
              <a:t>.</a:t>
            </a:r>
          </a:p>
          <a:p>
            <a:endParaRPr lang="en-US" dirty="0"/>
          </a:p>
        </p:txBody>
      </p:sp>
      <p:pic>
        <p:nvPicPr>
          <p:cNvPr id="5" name="Picture 4">
            <a:extLst>
              <a:ext uri="{FF2B5EF4-FFF2-40B4-BE49-F238E27FC236}">
                <a16:creationId xmlns:a16="http://schemas.microsoft.com/office/drawing/2014/main" id="{D093A836-209E-7F25-4C91-62DAC09112D1}"/>
              </a:ext>
            </a:extLst>
          </p:cNvPr>
          <p:cNvPicPr>
            <a:picLocks noChangeAspect="1"/>
          </p:cNvPicPr>
          <p:nvPr/>
        </p:nvPicPr>
        <p:blipFill>
          <a:blip r:embed="rId3"/>
          <a:stretch>
            <a:fillRect/>
          </a:stretch>
        </p:blipFill>
        <p:spPr>
          <a:xfrm>
            <a:off x="765158" y="2862145"/>
            <a:ext cx="8272732" cy="716268"/>
          </a:xfrm>
          <a:prstGeom prst="rect">
            <a:avLst/>
          </a:prstGeom>
        </p:spPr>
      </p:pic>
    </p:spTree>
    <p:extLst>
      <p:ext uri="{BB962C8B-B14F-4D97-AF65-F5344CB8AC3E}">
        <p14:creationId xmlns:p14="http://schemas.microsoft.com/office/powerpoint/2010/main" val="1305852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D80F9D-8402-3566-25B8-645A90115C41}"/>
              </a:ext>
            </a:extLst>
          </p:cNvPr>
          <p:cNvSpPr>
            <a:spLocks noGrp="1"/>
          </p:cNvSpPr>
          <p:nvPr>
            <p:ph type="sldNum" sz="quarter" idx="12"/>
          </p:nvPr>
        </p:nvSpPr>
        <p:spPr/>
        <p:txBody>
          <a:bodyPr/>
          <a:lstStyle/>
          <a:p>
            <a:fld id="{44C03942-F178-4CE9-882B-861990986819}" type="slidenum">
              <a:rPr lang="en-US" smtClean="0"/>
              <a:t>12</a:t>
            </a:fld>
            <a:endParaRPr lang="en-US"/>
          </a:p>
        </p:txBody>
      </p:sp>
      <p:sp>
        <p:nvSpPr>
          <p:cNvPr id="3" name="Title 2">
            <a:extLst>
              <a:ext uri="{FF2B5EF4-FFF2-40B4-BE49-F238E27FC236}">
                <a16:creationId xmlns:a16="http://schemas.microsoft.com/office/drawing/2014/main" id="{255AE482-B99F-9BDD-B5F6-8120DF0BFE51}"/>
              </a:ext>
            </a:extLst>
          </p:cNvPr>
          <p:cNvSpPr>
            <a:spLocks noGrp="1"/>
          </p:cNvSpPr>
          <p:nvPr>
            <p:ph type="title"/>
          </p:nvPr>
        </p:nvSpPr>
        <p:spPr/>
        <p:txBody>
          <a:bodyPr/>
          <a:lstStyle/>
          <a:p>
            <a:r>
              <a:rPr lang="en-US" dirty="0"/>
              <a:t>Enterprise Daily Open Ticket Report (OTR)</a:t>
            </a:r>
          </a:p>
        </p:txBody>
      </p:sp>
      <p:pic>
        <p:nvPicPr>
          <p:cNvPr id="7" name="Picture 6">
            <a:extLst>
              <a:ext uri="{FF2B5EF4-FFF2-40B4-BE49-F238E27FC236}">
                <a16:creationId xmlns:a16="http://schemas.microsoft.com/office/drawing/2014/main" id="{580E64AD-0EDA-0816-6294-972030389B62}"/>
              </a:ext>
            </a:extLst>
          </p:cNvPr>
          <p:cNvPicPr>
            <a:picLocks noChangeAspect="1"/>
          </p:cNvPicPr>
          <p:nvPr/>
        </p:nvPicPr>
        <p:blipFill>
          <a:blip r:embed="rId2"/>
          <a:stretch>
            <a:fillRect/>
          </a:stretch>
        </p:blipFill>
        <p:spPr>
          <a:xfrm>
            <a:off x="0" y="824491"/>
            <a:ext cx="12192000" cy="4239753"/>
          </a:xfrm>
          <a:prstGeom prst="rect">
            <a:avLst/>
          </a:prstGeom>
        </p:spPr>
      </p:pic>
      <p:sp>
        <p:nvSpPr>
          <p:cNvPr id="9" name="TextBox 8">
            <a:extLst>
              <a:ext uri="{FF2B5EF4-FFF2-40B4-BE49-F238E27FC236}">
                <a16:creationId xmlns:a16="http://schemas.microsoft.com/office/drawing/2014/main" id="{909F75F0-C050-3F6D-85B5-DEF110271C17}"/>
              </a:ext>
            </a:extLst>
          </p:cNvPr>
          <p:cNvSpPr txBox="1"/>
          <p:nvPr/>
        </p:nvSpPr>
        <p:spPr>
          <a:xfrm>
            <a:off x="1498729" y="5070566"/>
            <a:ext cx="9418320" cy="646331"/>
          </a:xfrm>
          <a:prstGeom prst="rect">
            <a:avLst/>
          </a:prstGeom>
          <a:noFill/>
        </p:spPr>
        <p:txBody>
          <a:bodyPr wrap="square">
            <a:spAutoFit/>
          </a:bodyPr>
          <a:lstStyle/>
          <a:p>
            <a:r>
              <a:rPr lang="en-US" i="1" dirty="0"/>
              <a:t>Daily Report found on </a:t>
            </a:r>
            <a:r>
              <a:rPr lang="en-US" i="1" dirty="0">
                <a:hlinkClick r:id="rId3"/>
              </a:rPr>
              <a:t>https://www.wildfire.gov/page/national-emergency-rental-vehicle-nerv</a:t>
            </a:r>
            <a:r>
              <a:rPr lang="en-US" i="1" dirty="0"/>
              <a:t> Remember, if the vehicle is listed as what it was originally ordered on. </a:t>
            </a:r>
          </a:p>
        </p:txBody>
      </p:sp>
    </p:spTree>
    <p:extLst>
      <p:ext uri="{BB962C8B-B14F-4D97-AF65-F5344CB8AC3E}">
        <p14:creationId xmlns:p14="http://schemas.microsoft.com/office/powerpoint/2010/main" val="4048098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0C9DE-81EF-9189-3532-75B12A14806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D8D2F11-14A7-35F9-F861-43A151ABBD0E}"/>
              </a:ext>
            </a:extLst>
          </p:cNvPr>
          <p:cNvSpPr txBox="1"/>
          <p:nvPr/>
        </p:nvSpPr>
        <p:spPr>
          <a:xfrm>
            <a:off x="429277" y="306118"/>
            <a:ext cx="6901315" cy="646331"/>
          </a:xfrm>
          <a:prstGeom prst="rect">
            <a:avLst/>
          </a:prstGeom>
          <a:noFill/>
        </p:spPr>
        <p:txBody>
          <a:bodyPr wrap="square" rtlCol="0">
            <a:spAutoFit/>
          </a:bodyPr>
          <a:lstStyle/>
          <a:p>
            <a:r>
              <a:rPr lang="en-US" dirty="0"/>
              <a:t>NERV BPA is on the </a:t>
            </a:r>
            <a:r>
              <a:rPr lang="en-US" dirty="0">
                <a:hlinkClick r:id="rId2"/>
              </a:rPr>
              <a:t>https://www.wildfire.gov/page/national-emergency-rental-vehicle-nerv</a:t>
            </a:r>
            <a:r>
              <a:rPr lang="en-US" dirty="0"/>
              <a:t> BPA towards the bottom of the webpage.</a:t>
            </a:r>
          </a:p>
        </p:txBody>
      </p:sp>
      <p:sp>
        <p:nvSpPr>
          <p:cNvPr id="7" name="Slide Number Placeholder 6">
            <a:extLst>
              <a:ext uri="{FF2B5EF4-FFF2-40B4-BE49-F238E27FC236}">
                <a16:creationId xmlns:a16="http://schemas.microsoft.com/office/drawing/2014/main" id="{41D7E9A0-BD1D-42D9-5BB6-9EE077C48EE5}"/>
              </a:ext>
            </a:extLst>
          </p:cNvPr>
          <p:cNvSpPr>
            <a:spLocks noGrp="1"/>
          </p:cNvSpPr>
          <p:nvPr>
            <p:ph type="sldNum" sz="quarter" idx="12"/>
          </p:nvPr>
        </p:nvSpPr>
        <p:spPr/>
        <p:txBody>
          <a:bodyPr/>
          <a:lstStyle/>
          <a:p>
            <a:fld id="{44C03942-F178-4CE9-882B-861990986819}" type="slidenum">
              <a:rPr lang="en-US" smtClean="0"/>
              <a:t>13</a:t>
            </a:fld>
            <a:endParaRPr lang="en-US"/>
          </a:p>
        </p:txBody>
      </p:sp>
      <p:sp>
        <p:nvSpPr>
          <p:cNvPr id="9" name="TextBox 8">
            <a:extLst>
              <a:ext uri="{FF2B5EF4-FFF2-40B4-BE49-F238E27FC236}">
                <a16:creationId xmlns:a16="http://schemas.microsoft.com/office/drawing/2014/main" id="{9E65CD19-29DF-F579-B0D3-A91B86B4CF18}"/>
              </a:ext>
            </a:extLst>
          </p:cNvPr>
          <p:cNvSpPr txBox="1"/>
          <p:nvPr/>
        </p:nvSpPr>
        <p:spPr>
          <a:xfrm>
            <a:off x="6428549" y="5166887"/>
            <a:ext cx="2931826" cy="1754326"/>
          </a:xfrm>
          <a:prstGeom prst="rect">
            <a:avLst/>
          </a:prstGeom>
          <a:noFill/>
        </p:spPr>
        <p:txBody>
          <a:bodyPr wrap="square" rtlCol="0">
            <a:spAutoFit/>
          </a:bodyPr>
          <a:lstStyle/>
          <a:p>
            <a:r>
              <a:rPr lang="en-US" dirty="0"/>
              <a:t>HD Truck is roughly:</a:t>
            </a:r>
          </a:p>
          <a:p>
            <a:r>
              <a:rPr lang="en-US" dirty="0"/>
              <a:t>$90 + $30=$120 a day. With fees/surcharges suggest $130 a day for an estimate.</a:t>
            </a:r>
          </a:p>
          <a:p>
            <a:endParaRPr lang="en-US" dirty="0"/>
          </a:p>
          <a:p>
            <a:endParaRPr lang="en-US" dirty="0"/>
          </a:p>
        </p:txBody>
      </p:sp>
      <p:cxnSp>
        <p:nvCxnSpPr>
          <p:cNvPr id="11" name="Straight Arrow Connector 10">
            <a:extLst>
              <a:ext uri="{FF2B5EF4-FFF2-40B4-BE49-F238E27FC236}">
                <a16:creationId xmlns:a16="http://schemas.microsoft.com/office/drawing/2014/main" id="{5B29375A-FA29-B83C-4798-3479A69ECF1A}"/>
              </a:ext>
            </a:extLst>
          </p:cNvPr>
          <p:cNvCxnSpPr>
            <a:cxnSpLocks/>
          </p:cNvCxnSpPr>
          <p:nvPr/>
        </p:nvCxnSpPr>
        <p:spPr>
          <a:xfrm flipH="1" flipV="1">
            <a:off x="6096000" y="4704185"/>
            <a:ext cx="460248" cy="558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09AC088-C76E-8E81-058B-1B1C0C7271B0}"/>
              </a:ext>
            </a:extLst>
          </p:cNvPr>
          <p:cNvCxnSpPr>
            <a:cxnSpLocks/>
          </p:cNvCxnSpPr>
          <p:nvPr/>
        </p:nvCxnSpPr>
        <p:spPr>
          <a:xfrm flipH="1" flipV="1">
            <a:off x="5340413" y="4704185"/>
            <a:ext cx="1215835" cy="558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EA8D8C-3E51-0763-2AD6-88D4011CEC52}"/>
              </a:ext>
            </a:extLst>
          </p:cNvPr>
          <p:cNvSpPr txBox="1"/>
          <p:nvPr/>
        </p:nvSpPr>
        <p:spPr>
          <a:xfrm>
            <a:off x="954150" y="3514872"/>
            <a:ext cx="3947034" cy="646331"/>
          </a:xfrm>
          <a:prstGeom prst="rect">
            <a:avLst/>
          </a:prstGeom>
          <a:noFill/>
        </p:spPr>
        <p:txBody>
          <a:bodyPr wrap="square" rtlCol="0">
            <a:spAutoFit/>
          </a:bodyPr>
          <a:lstStyle/>
          <a:p>
            <a:r>
              <a:rPr lang="en-US" dirty="0"/>
              <a:t>Cost Schedule on Page 5!</a:t>
            </a:r>
          </a:p>
          <a:p>
            <a:r>
              <a:rPr lang="en-US" dirty="0"/>
              <a:t>Example of a charge for an HD Truck:</a:t>
            </a:r>
          </a:p>
        </p:txBody>
      </p:sp>
      <p:pic>
        <p:nvPicPr>
          <p:cNvPr id="10" name="Picture 9">
            <a:extLst>
              <a:ext uri="{FF2B5EF4-FFF2-40B4-BE49-F238E27FC236}">
                <a16:creationId xmlns:a16="http://schemas.microsoft.com/office/drawing/2014/main" id="{79226F08-A91C-85A0-A65B-8BD569F5EBF9}"/>
              </a:ext>
            </a:extLst>
          </p:cNvPr>
          <p:cNvPicPr>
            <a:picLocks noChangeAspect="1"/>
          </p:cNvPicPr>
          <p:nvPr/>
        </p:nvPicPr>
        <p:blipFill>
          <a:blip r:embed="rId3"/>
          <a:stretch>
            <a:fillRect/>
          </a:stretch>
        </p:blipFill>
        <p:spPr>
          <a:xfrm>
            <a:off x="1248580" y="4208816"/>
            <a:ext cx="7573432" cy="495369"/>
          </a:xfrm>
          <a:prstGeom prst="rect">
            <a:avLst/>
          </a:prstGeom>
        </p:spPr>
      </p:pic>
      <p:sp>
        <p:nvSpPr>
          <p:cNvPr id="15" name="TextBox 14">
            <a:extLst>
              <a:ext uri="{FF2B5EF4-FFF2-40B4-BE49-F238E27FC236}">
                <a16:creationId xmlns:a16="http://schemas.microsoft.com/office/drawing/2014/main" id="{0F147698-5AC6-2FF8-D800-505EFEB8F37B}"/>
              </a:ext>
            </a:extLst>
          </p:cNvPr>
          <p:cNvSpPr txBox="1"/>
          <p:nvPr/>
        </p:nvSpPr>
        <p:spPr>
          <a:xfrm>
            <a:off x="2286246" y="5171668"/>
            <a:ext cx="4182956" cy="646331"/>
          </a:xfrm>
          <a:prstGeom prst="rect">
            <a:avLst/>
          </a:prstGeom>
          <a:noFill/>
        </p:spPr>
        <p:txBody>
          <a:bodyPr wrap="square" rtlCol="0">
            <a:spAutoFit/>
          </a:bodyPr>
          <a:lstStyle/>
          <a:p>
            <a:r>
              <a:rPr lang="en-US" dirty="0">
                <a:solidFill>
                  <a:schemeClr val="tx1">
                    <a:lumMod val="85000"/>
                    <a:lumOff val="15000"/>
                  </a:schemeClr>
                </a:solidFill>
              </a:rPr>
              <a:t>Fee and Surcharges vary by City/County/State.</a:t>
            </a:r>
          </a:p>
        </p:txBody>
      </p:sp>
      <p:sp>
        <p:nvSpPr>
          <p:cNvPr id="16" name="TextBox 15">
            <a:extLst>
              <a:ext uri="{FF2B5EF4-FFF2-40B4-BE49-F238E27FC236}">
                <a16:creationId xmlns:a16="http://schemas.microsoft.com/office/drawing/2014/main" id="{33BBFE48-3357-7312-7D69-7A71DD964C38}"/>
              </a:ext>
            </a:extLst>
          </p:cNvPr>
          <p:cNvSpPr txBox="1"/>
          <p:nvPr/>
        </p:nvSpPr>
        <p:spPr>
          <a:xfrm>
            <a:off x="9061704" y="4105656"/>
            <a:ext cx="1737360" cy="553998"/>
          </a:xfrm>
          <a:prstGeom prst="rect">
            <a:avLst/>
          </a:prstGeom>
          <a:noFill/>
        </p:spPr>
        <p:txBody>
          <a:bodyPr wrap="square" rtlCol="0">
            <a:spAutoFit/>
          </a:bodyPr>
          <a:lstStyle/>
          <a:p>
            <a:r>
              <a:rPr lang="en-US" sz="1000" dirty="0"/>
              <a:t>Weekly rate is 6 times the daily rate and monthly is 24 times the daily rate.</a:t>
            </a:r>
          </a:p>
        </p:txBody>
      </p:sp>
      <p:pic>
        <p:nvPicPr>
          <p:cNvPr id="3" name="Picture 2">
            <a:extLst>
              <a:ext uri="{FF2B5EF4-FFF2-40B4-BE49-F238E27FC236}">
                <a16:creationId xmlns:a16="http://schemas.microsoft.com/office/drawing/2014/main" id="{7168128E-531E-ACB8-0D74-9445C0A599FF}"/>
              </a:ext>
            </a:extLst>
          </p:cNvPr>
          <p:cNvPicPr>
            <a:picLocks noChangeAspect="1"/>
          </p:cNvPicPr>
          <p:nvPr/>
        </p:nvPicPr>
        <p:blipFill>
          <a:blip r:embed="rId4"/>
          <a:stretch>
            <a:fillRect/>
          </a:stretch>
        </p:blipFill>
        <p:spPr>
          <a:xfrm>
            <a:off x="429277" y="928554"/>
            <a:ext cx="9326277" cy="2610214"/>
          </a:xfrm>
          <a:prstGeom prst="rect">
            <a:avLst/>
          </a:prstGeom>
        </p:spPr>
      </p:pic>
    </p:spTree>
    <p:extLst>
      <p:ext uri="{BB962C8B-B14F-4D97-AF65-F5344CB8AC3E}">
        <p14:creationId xmlns:p14="http://schemas.microsoft.com/office/powerpoint/2010/main" val="2534848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2EACF7-F47A-ED54-6463-D62A2050E90A}"/>
              </a:ext>
            </a:extLst>
          </p:cNvPr>
          <p:cNvSpPr>
            <a:spLocks noGrp="1"/>
          </p:cNvSpPr>
          <p:nvPr>
            <p:ph type="sldNum" sz="quarter" idx="12"/>
          </p:nvPr>
        </p:nvSpPr>
        <p:spPr/>
        <p:txBody>
          <a:bodyPr/>
          <a:lstStyle/>
          <a:p>
            <a:endParaRPr lang="en-US" dirty="0"/>
          </a:p>
        </p:txBody>
      </p:sp>
      <p:pic>
        <p:nvPicPr>
          <p:cNvPr id="6" name="Picture 5">
            <a:extLst>
              <a:ext uri="{FF2B5EF4-FFF2-40B4-BE49-F238E27FC236}">
                <a16:creationId xmlns:a16="http://schemas.microsoft.com/office/drawing/2014/main" id="{5FC35B59-DF16-FB5A-9F55-619842038204}"/>
              </a:ext>
            </a:extLst>
          </p:cNvPr>
          <p:cNvPicPr>
            <a:picLocks noChangeAspect="1"/>
          </p:cNvPicPr>
          <p:nvPr/>
        </p:nvPicPr>
        <p:blipFill>
          <a:blip r:embed="rId2"/>
          <a:stretch>
            <a:fillRect/>
          </a:stretch>
        </p:blipFill>
        <p:spPr>
          <a:xfrm>
            <a:off x="0" y="1071712"/>
            <a:ext cx="6020640" cy="4706007"/>
          </a:xfrm>
          <a:prstGeom prst="rect">
            <a:avLst/>
          </a:prstGeom>
        </p:spPr>
      </p:pic>
      <p:pic>
        <p:nvPicPr>
          <p:cNvPr id="11" name="Picture 10">
            <a:extLst>
              <a:ext uri="{FF2B5EF4-FFF2-40B4-BE49-F238E27FC236}">
                <a16:creationId xmlns:a16="http://schemas.microsoft.com/office/drawing/2014/main" id="{1C3EA703-567A-8267-6159-545CD85334A9}"/>
              </a:ext>
            </a:extLst>
          </p:cNvPr>
          <p:cNvPicPr>
            <a:picLocks noChangeAspect="1"/>
          </p:cNvPicPr>
          <p:nvPr/>
        </p:nvPicPr>
        <p:blipFill>
          <a:blip r:embed="rId3"/>
          <a:stretch>
            <a:fillRect/>
          </a:stretch>
        </p:blipFill>
        <p:spPr>
          <a:xfrm>
            <a:off x="6020640" y="128016"/>
            <a:ext cx="6039693" cy="5115639"/>
          </a:xfrm>
          <a:prstGeom prst="rect">
            <a:avLst/>
          </a:prstGeom>
        </p:spPr>
      </p:pic>
      <p:pic>
        <p:nvPicPr>
          <p:cNvPr id="4" name="Picture 3">
            <a:extLst>
              <a:ext uri="{FF2B5EF4-FFF2-40B4-BE49-F238E27FC236}">
                <a16:creationId xmlns:a16="http://schemas.microsoft.com/office/drawing/2014/main" id="{D60E8DBF-C96B-A76C-554E-CA58CF1F8A2A}"/>
              </a:ext>
            </a:extLst>
          </p:cNvPr>
          <p:cNvPicPr>
            <a:picLocks noChangeAspect="1"/>
          </p:cNvPicPr>
          <p:nvPr/>
        </p:nvPicPr>
        <p:blipFill>
          <a:blip r:embed="rId4"/>
          <a:stretch>
            <a:fillRect/>
          </a:stretch>
        </p:blipFill>
        <p:spPr>
          <a:xfrm>
            <a:off x="6001587" y="5243655"/>
            <a:ext cx="6058746" cy="1324160"/>
          </a:xfrm>
          <a:prstGeom prst="rect">
            <a:avLst/>
          </a:prstGeom>
        </p:spPr>
      </p:pic>
      <p:sp>
        <p:nvSpPr>
          <p:cNvPr id="3" name="Rectangle 2">
            <a:extLst>
              <a:ext uri="{FF2B5EF4-FFF2-40B4-BE49-F238E27FC236}">
                <a16:creationId xmlns:a16="http://schemas.microsoft.com/office/drawing/2014/main" id="{FE88767F-BAF7-1833-6709-345F3535236B}"/>
              </a:ext>
            </a:extLst>
          </p:cNvPr>
          <p:cNvSpPr/>
          <p:nvPr/>
        </p:nvSpPr>
        <p:spPr>
          <a:xfrm>
            <a:off x="0" y="0"/>
            <a:ext cx="1499616" cy="3840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572342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F2BB3C-77DF-F39A-2475-C366EF588335}"/>
              </a:ext>
            </a:extLst>
          </p:cNvPr>
          <p:cNvSpPr txBox="1"/>
          <p:nvPr/>
        </p:nvSpPr>
        <p:spPr>
          <a:xfrm>
            <a:off x="823190" y="1265182"/>
            <a:ext cx="11350522" cy="1200329"/>
          </a:xfrm>
          <a:prstGeom prst="rect">
            <a:avLst/>
          </a:prstGeom>
          <a:noFill/>
        </p:spPr>
        <p:txBody>
          <a:bodyPr wrap="square" rtlCol="0">
            <a:spAutoFit/>
          </a:bodyPr>
          <a:lstStyle/>
          <a:p>
            <a:r>
              <a:rPr lang="en-US" dirty="0"/>
              <a:t>We do see OF 289s and would prefer that they would not be done for NERV Claims. </a:t>
            </a:r>
          </a:p>
          <a:p>
            <a:r>
              <a:rPr lang="en-US" dirty="0"/>
              <a:t>Don’t want anyone to get a false sense that an approved OF 289 does something. </a:t>
            </a:r>
          </a:p>
          <a:p>
            <a:r>
              <a:rPr lang="en-US" dirty="0"/>
              <a:t>As you can imagine it doesn’t do anything since it is up to the NERV Contact Specialist. </a:t>
            </a:r>
          </a:p>
          <a:p>
            <a:r>
              <a:rPr lang="en-US" dirty="0"/>
              <a:t>Only Exception is for Tire’s that need an S#!</a:t>
            </a:r>
          </a:p>
        </p:txBody>
      </p:sp>
      <p:sp>
        <p:nvSpPr>
          <p:cNvPr id="3" name="TextBox 2">
            <a:extLst>
              <a:ext uri="{FF2B5EF4-FFF2-40B4-BE49-F238E27FC236}">
                <a16:creationId xmlns:a16="http://schemas.microsoft.com/office/drawing/2014/main" id="{EED024C5-A630-362B-2D45-60826496014B}"/>
              </a:ext>
            </a:extLst>
          </p:cNvPr>
          <p:cNvSpPr txBox="1"/>
          <p:nvPr/>
        </p:nvSpPr>
        <p:spPr>
          <a:xfrm>
            <a:off x="356160" y="18904"/>
            <a:ext cx="11817552" cy="1107996"/>
          </a:xfrm>
          <a:prstGeom prst="rect">
            <a:avLst/>
          </a:prstGeom>
          <a:noFill/>
        </p:spPr>
        <p:txBody>
          <a:bodyPr wrap="square" rtlCol="0">
            <a:spAutoFit/>
          </a:bodyPr>
          <a:lstStyle/>
          <a:p>
            <a:r>
              <a:rPr lang="en-US" sz="6600" dirty="0"/>
              <a:t>  </a:t>
            </a:r>
            <a:r>
              <a:rPr lang="en-US" sz="3600" dirty="0"/>
              <a:t>Property Loss and Damage Report (OF-289)</a:t>
            </a:r>
          </a:p>
        </p:txBody>
      </p:sp>
      <p:sp>
        <p:nvSpPr>
          <p:cNvPr id="5" name="TextBox 4">
            <a:extLst>
              <a:ext uri="{FF2B5EF4-FFF2-40B4-BE49-F238E27FC236}">
                <a16:creationId xmlns:a16="http://schemas.microsoft.com/office/drawing/2014/main" id="{6105CB66-5C05-5312-4CF9-E50A7FD204AD}"/>
              </a:ext>
            </a:extLst>
          </p:cNvPr>
          <p:cNvSpPr txBox="1"/>
          <p:nvPr/>
        </p:nvSpPr>
        <p:spPr>
          <a:xfrm>
            <a:off x="823190" y="2648115"/>
            <a:ext cx="9882335" cy="646331"/>
          </a:xfrm>
          <a:prstGeom prst="rect">
            <a:avLst/>
          </a:prstGeom>
          <a:noFill/>
        </p:spPr>
        <p:txBody>
          <a:bodyPr wrap="square">
            <a:spAutoFit/>
          </a:bodyPr>
          <a:lstStyle/>
          <a:p>
            <a:r>
              <a:rPr lang="en-US" sz="3600" dirty="0"/>
              <a:t>Repair of the NERV</a:t>
            </a:r>
          </a:p>
        </p:txBody>
      </p:sp>
      <p:sp>
        <p:nvSpPr>
          <p:cNvPr id="7" name="TextBox 6">
            <a:extLst>
              <a:ext uri="{FF2B5EF4-FFF2-40B4-BE49-F238E27FC236}">
                <a16:creationId xmlns:a16="http://schemas.microsoft.com/office/drawing/2014/main" id="{CC942DF3-8F57-9730-9FCD-6E3E796F325D}"/>
              </a:ext>
            </a:extLst>
          </p:cNvPr>
          <p:cNvSpPr txBox="1"/>
          <p:nvPr/>
        </p:nvSpPr>
        <p:spPr>
          <a:xfrm>
            <a:off x="823190" y="3563555"/>
            <a:ext cx="8505646" cy="1477328"/>
          </a:xfrm>
          <a:prstGeom prst="rect">
            <a:avLst/>
          </a:prstGeom>
          <a:noFill/>
        </p:spPr>
        <p:txBody>
          <a:bodyPr wrap="square">
            <a:spAutoFit/>
          </a:bodyPr>
          <a:lstStyle/>
          <a:p>
            <a:r>
              <a:rPr lang="en-US" dirty="0"/>
              <a:t>If the rental needs repaired (including oil changes and filters) or swapped out, please call the locations that it was picked up or dropped off from and they will guide you. In addition, except for needing to get it off the line, don’t have a Mechanic repair or authorize repairs. Enterprise will need to be contacted and most likely will get the rental swapped out.</a:t>
            </a:r>
          </a:p>
        </p:txBody>
      </p:sp>
      <p:sp>
        <p:nvSpPr>
          <p:cNvPr id="9" name="Slide Number Placeholder 8">
            <a:extLst>
              <a:ext uri="{FF2B5EF4-FFF2-40B4-BE49-F238E27FC236}">
                <a16:creationId xmlns:a16="http://schemas.microsoft.com/office/drawing/2014/main" id="{15D9D6E4-0362-67CB-9D5B-EC5F86A5315A}"/>
              </a:ext>
            </a:extLst>
          </p:cNvPr>
          <p:cNvSpPr>
            <a:spLocks noGrp="1"/>
          </p:cNvSpPr>
          <p:nvPr>
            <p:ph type="sldNum" sz="quarter" idx="12"/>
          </p:nvPr>
        </p:nvSpPr>
        <p:spPr/>
        <p:txBody>
          <a:bodyPr/>
          <a:lstStyle/>
          <a:p>
            <a:fld id="{44C03942-F178-4CE9-882B-861990986819}" type="slidenum">
              <a:rPr lang="en-US" smtClean="0"/>
              <a:t>15</a:t>
            </a:fld>
            <a:endParaRPr lang="en-US"/>
          </a:p>
        </p:txBody>
      </p:sp>
    </p:spTree>
    <p:extLst>
      <p:ext uri="{BB962C8B-B14F-4D97-AF65-F5344CB8AC3E}">
        <p14:creationId xmlns:p14="http://schemas.microsoft.com/office/powerpoint/2010/main" val="2885651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FCBAC-3C39-E33F-D0D2-2C72857455D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25B54486-6725-95E6-2F01-D0FD937CC340}"/>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a:solidFill>
                  <a:srgbClr val="FFFFFF"/>
                </a:solidFill>
                <a:latin typeface="+mj-lt"/>
                <a:ea typeface="+mj-ea"/>
                <a:cs typeface="+mj-cs"/>
              </a:rPr>
              <a:t>Dropoff Location</a:t>
            </a:r>
          </a:p>
        </p:txBody>
      </p:sp>
      <p:sp>
        <p:nvSpPr>
          <p:cNvPr id="4" name="TextBox 3">
            <a:extLst>
              <a:ext uri="{FF2B5EF4-FFF2-40B4-BE49-F238E27FC236}">
                <a16:creationId xmlns:a16="http://schemas.microsoft.com/office/drawing/2014/main" id="{E145F525-51E5-451A-6699-30A569B1CD62}"/>
              </a:ext>
            </a:extLst>
          </p:cNvPr>
          <p:cNvSpPr txBox="1"/>
          <p:nvPr/>
        </p:nvSpPr>
        <p:spPr>
          <a:xfrm>
            <a:off x="320555" y="586855"/>
            <a:ext cx="10880845" cy="3991823"/>
          </a:xfrm>
          <a:prstGeom prst="rect">
            <a:avLst/>
          </a:prstGeom>
        </p:spPr>
        <p:txBody>
          <a:bodyPr vert="horz" lIns="91440" tIns="45720" rIns="91440" bIns="45720" rtlCol="0" anchor="ctr">
            <a:normAutofit/>
          </a:bodyPr>
          <a:lstStyle/>
          <a:p>
            <a:pPr>
              <a:lnSpc>
                <a:spcPct val="90000"/>
              </a:lnSpc>
              <a:spcAft>
                <a:spcPts val="600"/>
              </a:spcAft>
            </a:pPr>
            <a:endParaRPr lang="en-US" sz="2000" dirty="0"/>
          </a:p>
          <a:p>
            <a:pPr>
              <a:lnSpc>
                <a:spcPct val="90000"/>
              </a:lnSpc>
              <a:spcAft>
                <a:spcPts val="600"/>
              </a:spcAft>
            </a:pPr>
            <a:r>
              <a:rPr lang="en-US" sz="2000" dirty="0">
                <a:effectLst/>
              </a:rPr>
              <a:t>If there is special circumstance as to why the vehicle cannot be returned to the original location (i.e. Overhead was ordered to another incident in another state, Overhead became ill etc.), a cost analysis will be calculated including the renters M&amp;IE, wages, drop-off fees, fuel, etc.  Drop off fee is $1.00 per mile ca</a:t>
            </a:r>
            <a:r>
              <a:rPr lang="en-US" sz="2000" dirty="0"/>
              <a:t>lculated by distance from the pickup location and drop off location. </a:t>
            </a:r>
            <a:endParaRPr lang="en-US" sz="2000" dirty="0">
              <a:effectLst/>
            </a:endParaRPr>
          </a:p>
          <a:p>
            <a:pPr>
              <a:lnSpc>
                <a:spcPct val="90000"/>
              </a:lnSpc>
              <a:spcAft>
                <a:spcPts val="600"/>
              </a:spcAft>
            </a:pPr>
            <a:endParaRPr lang="en-US" sz="2000" dirty="0"/>
          </a:p>
          <a:p>
            <a:pPr>
              <a:lnSpc>
                <a:spcPct val="90000"/>
              </a:lnSpc>
              <a:spcAft>
                <a:spcPts val="600"/>
              </a:spcAft>
            </a:pPr>
            <a:r>
              <a:rPr lang="en-US" sz="2000" dirty="0">
                <a:effectLst/>
              </a:rPr>
              <a:t>General rule is standard vehicle to Enterprise Locations, HD Vehicle to Enterprise Truck Locations and Pool Vehicles to the appropriate location. Remember there are fewer Enterprise Truck Locations and they tend to be in bigger areas. </a:t>
            </a:r>
            <a:endParaRPr lang="en-US" sz="2000" dirty="0"/>
          </a:p>
        </p:txBody>
      </p:sp>
      <p:sp>
        <p:nvSpPr>
          <p:cNvPr id="2" name="Title 1">
            <a:extLst>
              <a:ext uri="{FF2B5EF4-FFF2-40B4-BE49-F238E27FC236}">
                <a16:creationId xmlns:a16="http://schemas.microsoft.com/office/drawing/2014/main" id="{F01494F1-9E4B-027A-8448-9A95A1B01BC3}"/>
              </a:ext>
            </a:extLst>
          </p:cNvPr>
          <p:cNvSpPr>
            <a:spLocks noGrp="1"/>
          </p:cNvSpPr>
          <p:nvPr>
            <p:ph type="title"/>
          </p:nvPr>
        </p:nvSpPr>
        <p:spPr/>
        <p:txBody>
          <a:bodyPr>
            <a:normAutofit/>
          </a:bodyPr>
          <a:lstStyle/>
          <a:p>
            <a:r>
              <a:rPr lang="en-US" sz="4000" b="0" dirty="0"/>
              <a:t>Drop Office Location</a:t>
            </a:r>
          </a:p>
        </p:txBody>
      </p:sp>
      <p:sp>
        <p:nvSpPr>
          <p:cNvPr id="5" name="Slide Number Placeholder 4">
            <a:extLst>
              <a:ext uri="{FF2B5EF4-FFF2-40B4-BE49-F238E27FC236}">
                <a16:creationId xmlns:a16="http://schemas.microsoft.com/office/drawing/2014/main" id="{FC888006-9567-9519-539A-BCADF24DECFD}"/>
              </a:ext>
            </a:extLst>
          </p:cNvPr>
          <p:cNvSpPr>
            <a:spLocks noGrp="1"/>
          </p:cNvSpPr>
          <p:nvPr>
            <p:ph type="sldNum" sz="quarter" idx="12"/>
          </p:nvPr>
        </p:nvSpPr>
        <p:spPr/>
        <p:txBody>
          <a:bodyPr/>
          <a:lstStyle/>
          <a:p>
            <a:fld id="{44C03942-F178-4CE9-882B-861990986819}" type="slidenum">
              <a:rPr lang="en-US" smtClean="0"/>
              <a:t>16</a:t>
            </a:fld>
            <a:endParaRPr lang="en-US"/>
          </a:p>
        </p:txBody>
      </p:sp>
    </p:spTree>
    <p:extLst>
      <p:ext uri="{BB962C8B-B14F-4D97-AF65-F5344CB8AC3E}">
        <p14:creationId xmlns:p14="http://schemas.microsoft.com/office/powerpoint/2010/main" val="2588083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26F0F-72D2-3C49-30AB-593B86D34E1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9D2E389-B230-7E9B-EC11-3048CCC5AEED}"/>
              </a:ext>
            </a:extLst>
          </p:cNvPr>
          <p:cNvSpPr txBox="1"/>
          <p:nvPr/>
        </p:nvSpPr>
        <p:spPr>
          <a:xfrm>
            <a:off x="479394" y="1070800"/>
            <a:ext cx="3939688" cy="5583126"/>
          </a:xfrm>
          <a:prstGeom prst="rect">
            <a:avLst/>
          </a:prstGeom>
        </p:spPr>
        <p:txBody>
          <a:bodyPr vert="horz" lIns="91440" tIns="45720" rIns="91440" bIns="45720" rtlCol="0" anchor="ctr">
            <a:normAutofit/>
          </a:bodyPr>
          <a:lstStyle/>
          <a:p>
            <a:pPr algn="r">
              <a:lnSpc>
                <a:spcPct val="90000"/>
              </a:lnSpc>
              <a:spcBef>
                <a:spcPct val="0"/>
              </a:spcBef>
              <a:spcAft>
                <a:spcPts val="600"/>
              </a:spcAft>
            </a:pPr>
            <a:endParaRPr lang="en-US" sz="8000" kern="1200" dirty="0">
              <a:solidFill>
                <a:schemeClr val="tx1"/>
              </a:solidFill>
              <a:latin typeface="+mj-lt"/>
              <a:ea typeface="+mj-ea"/>
              <a:cs typeface="+mj-cs"/>
            </a:endParaRPr>
          </a:p>
        </p:txBody>
      </p:sp>
      <p:sp>
        <p:nvSpPr>
          <p:cNvPr id="2" name="Title 1">
            <a:extLst>
              <a:ext uri="{FF2B5EF4-FFF2-40B4-BE49-F238E27FC236}">
                <a16:creationId xmlns:a16="http://schemas.microsoft.com/office/drawing/2014/main" id="{2FFFD7D5-3A9B-19BF-B7B5-F6F0095B437D}"/>
              </a:ext>
            </a:extLst>
          </p:cNvPr>
          <p:cNvSpPr>
            <a:spLocks noGrp="1"/>
          </p:cNvSpPr>
          <p:nvPr>
            <p:ph type="title"/>
          </p:nvPr>
        </p:nvSpPr>
        <p:spPr>
          <a:xfrm>
            <a:off x="826082" y="75492"/>
            <a:ext cx="9691868" cy="716268"/>
          </a:xfrm>
        </p:spPr>
        <p:txBody>
          <a:bodyPr>
            <a:normAutofit fontScale="90000"/>
          </a:bodyPr>
          <a:lstStyle/>
          <a:p>
            <a:br>
              <a:rPr lang="en-US" sz="4400" kern="1200" dirty="0">
                <a:solidFill>
                  <a:schemeClr val="tx1"/>
                </a:solidFill>
                <a:latin typeface="+mj-lt"/>
                <a:ea typeface="+mj-ea"/>
                <a:cs typeface="+mj-cs"/>
              </a:rPr>
            </a:br>
            <a:br>
              <a:rPr lang="en-US" sz="4400" kern="1200" dirty="0">
                <a:solidFill>
                  <a:schemeClr val="tx1"/>
                </a:solidFill>
                <a:latin typeface="+mj-lt"/>
                <a:ea typeface="+mj-ea"/>
                <a:cs typeface="+mj-cs"/>
              </a:rPr>
            </a:br>
            <a:br>
              <a:rPr lang="en-US" sz="4400" kern="1200" dirty="0">
                <a:solidFill>
                  <a:schemeClr val="tx1"/>
                </a:solidFill>
                <a:latin typeface="+mj-lt"/>
                <a:ea typeface="+mj-ea"/>
                <a:cs typeface="+mj-cs"/>
              </a:rPr>
            </a:br>
            <a:br>
              <a:rPr lang="en-US" sz="2800" kern="1200" dirty="0">
                <a:solidFill>
                  <a:schemeClr val="tx1"/>
                </a:solidFill>
                <a:latin typeface="+mj-lt"/>
                <a:ea typeface="+mj-ea"/>
                <a:cs typeface="+mj-cs"/>
              </a:rPr>
            </a:br>
            <a:r>
              <a:rPr lang="en-US" sz="4400" kern="1200" dirty="0">
                <a:solidFill>
                  <a:schemeClr val="tx1"/>
                </a:solidFill>
                <a:latin typeface="+mj-lt"/>
                <a:ea typeface="+mj-ea"/>
                <a:cs typeface="+mj-cs"/>
              </a:rPr>
              <a:t>Getting the NERV Vehicle Towed</a:t>
            </a:r>
            <a:endParaRPr lang="en-US" dirty="0"/>
          </a:p>
        </p:txBody>
      </p:sp>
      <p:sp>
        <p:nvSpPr>
          <p:cNvPr id="3" name="Text Placeholder 2">
            <a:extLst>
              <a:ext uri="{FF2B5EF4-FFF2-40B4-BE49-F238E27FC236}">
                <a16:creationId xmlns:a16="http://schemas.microsoft.com/office/drawing/2014/main" id="{5C3FBCC4-FFC4-C728-B4E5-74D38E2046FE}"/>
              </a:ext>
            </a:extLst>
          </p:cNvPr>
          <p:cNvSpPr>
            <a:spLocks noGrp="1"/>
          </p:cNvSpPr>
          <p:nvPr>
            <p:ph type="body" sz="quarter" idx="15"/>
          </p:nvPr>
        </p:nvSpPr>
        <p:spPr>
          <a:xfrm>
            <a:off x="479394" y="1214132"/>
            <a:ext cx="9550774" cy="3980687"/>
          </a:xfrm>
        </p:spPr>
        <p:txBody>
          <a:bodyPr/>
          <a:lstStyle/>
          <a:p>
            <a:pPr marL="0" indent="0">
              <a:buNone/>
            </a:pPr>
            <a:endParaRPr lang="en-US" dirty="0"/>
          </a:p>
          <a:p>
            <a:pPr marL="0" indent="0">
              <a:buNone/>
            </a:pPr>
            <a:r>
              <a:rPr lang="en-US" dirty="0"/>
              <a:t>If you have any issues with getting a vehicle towed by Enterprise and it will be delayed or if it’s not in a good location (i.e. on </a:t>
            </a:r>
            <a:r>
              <a:rPr lang="en-US" dirty="0" err="1"/>
              <a:t>fireline</a:t>
            </a:r>
            <a:r>
              <a:rPr lang="en-US" dirty="0"/>
              <a:t>, rugged road etc.), just get it to a secure location.</a:t>
            </a:r>
          </a:p>
          <a:p>
            <a:pPr marL="0" indent="0">
              <a:buNone/>
            </a:pPr>
            <a:endParaRPr lang="en-US" dirty="0"/>
          </a:p>
        </p:txBody>
      </p:sp>
      <p:sp>
        <p:nvSpPr>
          <p:cNvPr id="4" name="Slide Number Placeholder 3">
            <a:extLst>
              <a:ext uri="{FF2B5EF4-FFF2-40B4-BE49-F238E27FC236}">
                <a16:creationId xmlns:a16="http://schemas.microsoft.com/office/drawing/2014/main" id="{86DFC4CD-4811-149A-DDAD-8E110069ED89}"/>
              </a:ext>
            </a:extLst>
          </p:cNvPr>
          <p:cNvSpPr>
            <a:spLocks noGrp="1"/>
          </p:cNvSpPr>
          <p:nvPr>
            <p:ph type="sldNum" sz="quarter" idx="12"/>
          </p:nvPr>
        </p:nvSpPr>
        <p:spPr/>
        <p:txBody>
          <a:bodyPr/>
          <a:lstStyle/>
          <a:p>
            <a:fld id="{44C03942-F178-4CE9-882B-861990986819}" type="slidenum">
              <a:rPr lang="en-US" smtClean="0"/>
              <a:t>17</a:t>
            </a:fld>
            <a:endParaRPr lang="en-US"/>
          </a:p>
        </p:txBody>
      </p:sp>
    </p:spTree>
    <p:extLst>
      <p:ext uri="{BB962C8B-B14F-4D97-AF65-F5344CB8AC3E}">
        <p14:creationId xmlns:p14="http://schemas.microsoft.com/office/powerpoint/2010/main" val="1217111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39AA-DE13-ADB9-2A0B-F329A2FB6B2E}"/>
              </a:ext>
            </a:extLst>
          </p:cNvPr>
          <p:cNvSpPr>
            <a:spLocks noGrp="1"/>
          </p:cNvSpPr>
          <p:nvPr>
            <p:ph type="title"/>
          </p:nvPr>
        </p:nvSpPr>
        <p:spPr/>
        <p:txBody>
          <a:bodyPr>
            <a:normAutofit/>
          </a:bodyPr>
          <a:lstStyle/>
          <a:p>
            <a:pPr algn="ctr"/>
            <a:r>
              <a:rPr lang="en-US" dirty="0"/>
              <a:t>	</a:t>
            </a:r>
            <a:r>
              <a:rPr lang="en-US" sz="4400" b="0" dirty="0"/>
              <a:t>Tires</a:t>
            </a:r>
          </a:p>
        </p:txBody>
      </p:sp>
      <p:sp>
        <p:nvSpPr>
          <p:cNvPr id="3" name="Text Placeholder 2">
            <a:extLst>
              <a:ext uri="{FF2B5EF4-FFF2-40B4-BE49-F238E27FC236}">
                <a16:creationId xmlns:a16="http://schemas.microsoft.com/office/drawing/2014/main" id="{8918DE8D-B184-B9E2-9B6A-248A2CBD775E}"/>
              </a:ext>
            </a:extLst>
          </p:cNvPr>
          <p:cNvSpPr>
            <a:spLocks noGrp="1"/>
          </p:cNvSpPr>
          <p:nvPr>
            <p:ph type="body" sz="quarter" idx="15"/>
          </p:nvPr>
        </p:nvSpPr>
        <p:spPr/>
        <p:txBody>
          <a:bodyPr>
            <a:normAutofit/>
          </a:bodyPr>
          <a:lstStyle/>
          <a:p>
            <a:r>
              <a:rPr lang="en-US" dirty="0"/>
              <a:t> Contact the Enterprise branch where the vehicle was picked-up from for an auto/tire retail establishment affiliated with Enterprise. </a:t>
            </a:r>
          </a:p>
          <a:p>
            <a:r>
              <a:rPr lang="en-US" dirty="0"/>
              <a:t>If this is not an option (distance, small town) you will need to request an S# and pay with a purchase card or have a local micro-purchaser pay for it. </a:t>
            </a:r>
            <a:r>
              <a:rPr lang="en-US" dirty="0">
                <a:solidFill>
                  <a:srgbClr val="FF0000"/>
                </a:solidFill>
              </a:rPr>
              <a:t>Do not put the cost on a travel card.</a:t>
            </a:r>
          </a:p>
          <a:p>
            <a:endParaRPr lang="en-US" dirty="0"/>
          </a:p>
        </p:txBody>
      </p:sp>
    </p:spTree>
    <p:extLst>
      <p:ext uri="{BB962C8B-B14F-4D97-AF65-F5344CB8AC3E}">
        <p14:creationId xmlns:p14="http://schemas.microsoft.com/office/powerpoint/2010/main" val="2673924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82868-95B0-FD88-5BE2-98EB0B50096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253EDE-10EA-441A-D0AE-059323C09C6E}"/>
              </a:ext>
            </a:extLst>
          </p:cNvPr>
          <p:cNvSpPr>
            <a:spLocks noGrp="1"/>
          </p:cNvSpPr>
          <p:nvPr>
            <p:ph type="sldNum" sz="quarter" idx="12"/>
          </p:nvPr>
        </p:nvSpPr>
        <p:spPr/>
        <p:txBody>
          <a:bodyPr/>
          <a:lstStyle/>
          <a:p>
            <a:fld id="{95214565-2B75-CE4C-9F18-61B769DAF3D4}" type="slidenum">
              <a:rPr lang="en-US" smtClean="0"/>
              <a:pPr/>
              <a:t>19</a:t>
            </a:fld>
            <a:endParaRPr lang="en-US" dirty="0"/>
          </a:p>
        </p:txBody>
      </p:sp>
      <p:sp>
        <p:nvSpPr>
          <p:cNvPr id="6" name="Title 5">
            <a:extLst>
              <a:ext uri="{FF2B5EF4-FFF2-40B4-BE49-F238E27FC236}">
                <a16:creationId xmlns:a16="http://schemas.microsoft.com/office/drawing/2014/main" id="{FD14FBD8-0000-0BA8-24DC-B46FA69B6988}"/>
              </a:ext>
            </a:extLst>
          </p:cNvPr>
          <p:cNvSpPr>
            <a:spLocks noGrp="1"/>
          </p:cNvSpPr>
          <p:nvPr>
            <p:ph type="title"/>
          </p:nvPr>
        </p:nvSpPr>
        <p:spPr>
          <a:xfrm>
            <a:off x="447554" y="269506"/>
            <a:ext cx="11102761" cy="529391"/>
          </a:xfrm>
        </p:spPr>
        <p:txBody>
          <a:bodyPr>
            <a:noAutofit/>
          </a:bodyPr>
          <a:lstStyle/>
          <a:p>
            <a:pPr algn="ctr"/>
            <a:r>
              <a:rPr lang="en-US" sz="4000" b="0" kern="1200" dirty="0">
                <a:solidFill>
                  <a:schemeClr val="tx1"/>
                </a:solidFill>
                <a:cs typeface="+mj-cs"/>
              </a:rPr>
              <a:t>Who do I contact?</a:t>
            </a:r>
            <a:endParaRPr lang="en-US" sz="4000" b="0" dirty="0"/>
          </a:p>
        </p:txBody>
      </p:sp>
      <p:sp>
        <p:nvSpPr>
          <p:cNvPr id="4" name="Text Placeholder 3">
            <a:extLst>
              <a:ext uri="{FF2B5EF4-FFF2-40B4-BE49-F238E27FC236}">
                <a16:creationId xmlns:a16="http://schemas.microsoft.com/office/drawing/2014/main" id="{EC3F1AF9-6B4F-4D58-35CC-70B44E86FAE1}"/>
              </a:ext>
            </a:extLst>
          </p:cNvPr>
          <p:cNvSpPr>
            <a:spLocks noGrp="1"/>
          </p:cNvSpPr>
          <p:nvPr>
            <p:ph type="body" sz="quarter" idx="15"/>
          </p:nvPr>
        </p:nvSpPr>
        <p:spPr>
          <a:xfrm>
            <a:off x="793128" y="1124554"/>
            <a:ext cx="9661940" cy="4859741"/>
          </a:xfrm>
        </p:spPr>
        <p:txBody>
          <a:bodyPr>
            <a:normAutofit/>
          </a:bodyPr>
          <a:lstStyle/>
          <a:p>
            <a:pPr indent="-228600">
              <a:lnSpc>
                <a:spcPct val="90000"/>
              </a:lnSpc>
              <a:buFont typeface="Arial" panose="020B0604020202020204" pitchFamily="34" charset="0"/>
              <a:buChar char="•"/>
            </a:pPr>
            <a:endParaRPr lang="en-US" sz="1500" dirty="0">
              <a:effectLst/>
            </a:endParaRPr>
          </a:p>
          <a:p>
            <a:endParaRPr lang="en-US" sz="1600" dirty="0">
              <a:effectLst/>
              <a:latin typeface="Calibri" panose="020F0502020204030204" pitchFamily="34" charset="0"/>
              <a:ea typeface="Calibri" panose="020F0502020204030204" pitchFamily="34" charset="0"/>
            </a:endParaRPr>
          </a:p>
          <a:p>
            <a:pPr marL="0" indent="0">
              <a:buNone/>
            </a:pPr>
            <a:endParaRPr lang="en-US" dirty="0"/>
          </a:p>
        </p:txBody>
      </p:sp>
      <p:graphicFrame>
        <p:nvGraphicFramePr>
          <p:cNvPr id="5" name="Table 4">
            <a:extLst>
              <a:ext uri="{FF2B5EF4-FFF2-40B4-BE49-F238E27FC236}">
                <a16:creationId xmlns:a16="http://schemas.microsoft.com/office/drawing/2014/main" id="{4EB837F1-674C-9899-1902-872785E0997E}"/>
              </a:ext>
            </a:extLst>
          </p:cNvPr>
          <p:cNvGraphicFramePr>
            <a:graphicFrameLocks noGrp="1"/>
          </p:cNvGraphicFramePr>
          <p:nvPr/>
        </p:nvGraphicFramePr>
        <p:xfrm>
          <a:off x="267128" y="944217"/>
          <a:ext cx="11610133" cy="4859741"/>
        </p:xfrm>
        <a:graphic>
          <a:graphicData uri="http://schemas.openxmlformats.org/drawingml/2006/table">
            <a:tbl>
              <a:tblPr firstRow="1" firstCol="1" bandRow="1">
                <a:tableStyleId>{5C22544A-7EE6-4342-B048-85BDC9FD1C3A}</a:tableStyleId>
              </a:tblPr>
              <a:tblGrid>
                <a:gridCol w="2310201">
                  <a:extLst>
                    <a:ext uri="{9D8B030D-6E8A-4147-A177-3AD203B41FA5}">
                      <a16:colId xmlns:a16="http://schemas.microsoft.com/office/drawing/2014/main" val="1825353629"/>
                    </a:ext>
                  </a:extLst>
                </a:gridCol>
                <a:gridCol w="2992801">
                  <a:extLst>
                    <a:ext uri="{9D8B030D-6E8A-4147-A177-3AD203B41FA5}">
                      <a16:colId xmlns:a16="http://schemas.microsoft.com/office/drawing/2014/main" val="234515981"/>
                    </a:ext>
                  </a:extLst>
                </a:gridCol>
                <a:gridCol w="6307131">
                  <a:extLst>
                    <a:ext uri="{9D8B030D-6E8A-4147-A177-3AD203B41FA5}">
                      <a16:colId xmlns:a16="http://schemas.microsoft.com/office/drawing/2014/main" val="116815076"/>
                    </a:ext>
                  </a:extLst>
                </a:gridCol>
              </a:tblGrid>
              <a:tr h="607467">
                <a:tc>
                  <a:txBody>
                    <a:bodyPr/>
                    <a:lstStyle/>
                    <a:p>
                      <a:pPr marL="0" marR="356870" algn="ctr">
                        <a:buNone/>
                        <a:tabLst>
                          <a:tab pos="533400" algn="l"/>
                        </a:tabLst>
                      </a:pPr>
                      <a:br>
                        <a:rPr lang="en-US" sz="1000">
                          <a:effectLst/>
                        </a:rPr>
                      </a:br>
                      <a:r>
                        <a:rPr lang="en-US" sz="1000">
                          <a:effectLst/>
                        </a:rPr>
                        <a:t>NERV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0" marR="356870" algn="ctr">
                        <a:buNone/>
                        <a:tabLst>
                          <a:tab pos="533400" algn="l"/>
                        </a:tabLst>
                      </a:pPr>
                      <a:r>
                        <a:rPr lang="en-US" sz="1000">
                          <a:effectLst/>
                        </a:rPr>
                        <a:t>IROC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0" marR="356870" algn="ctr">
                        <a:buNone/>
                        <a:tabLst>
                          <a:tab pos="533400" algn="l"/>
                        </a:tabLst>
                      </a:pPr>
                      <a:r>
                        <a:rPr lang="en-US" sz="1000">
                          <a:effectLst/>
                        </a:rPr>
                        <a:t>Vendor Support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extLst>
                  <a:ext uri="{0D108BD9-81ED-4DB2-BD59-A6C34878D82A}">
                    <a16:rowId xmlns:a16="http://schemas.microsoft.com/office/drawing/2014/main" val="3900828620"/>
                  </a:ext>
                </a:extLst>
              </a:tr>
              <a:tr h="4252274">
                <a:tc>
                  <a:txBody>
                    <a:bodyPr/>
                    <a:lstStyle/>
                    <a:p>
                      <a:pPr marL="0" marR="356870">
                        <a:buNone/>
                        <a:tabLst>
                          <a:tab pos="533400" algn="l"/>
                        </a:tabLst>
                      </a:pPr>
                      <a:br>
                        <a:rPr lang="en-US" sz="1000" dirty="0">
                          <a:effectLst/>
                        </a:rPr>
                      </a:br>
                      <a:r>
                        <a:rPr lang="en-US" sz="2400" b="0" dirty="0">
                          <a:solidFill>
                            <a:schemeClr val="tx1"/>
                          </a:solidFill>
                          <a:effectLst/>
                        </a:rPr>
                        <a:t>NERV : </a:t>
                      </a:r>
                      <a:br>
                        <a:rPr lang="en-US" sz="2400" b="0" dirty="0">
                          <a:solidFill>
                            <a:schemeClr val="tx1"/>
                          </a:solidFill>
                          <a:effectLst/>
                        </a:rPr>
                      </a:br>
                      <a:r>
                        <a:rPr lang="en-US" sz="2400" b="0" dirty="0">
                          <a:solidFill>
                            <a:schemeClr val="tx1"/>
                          </a:solidFill>
                          <a:effectLst/>
                        </a:rPr>
                        <a:t>208-390-4868</a:t>
                      </a:r>
                      <a:br>
                        <a:rPr lang="en-US" sz="2400" b="0" dirty="0">
                          <a:effectLst/>
                        </a:rPr>
                      </a:br>
                      <a:br>
                        <a:rPr lang="en-US" sz="2400" b="0" dirty="0">
                          <a:effectLst/>
                        </a:rPr>
                      </a:br>
                      <a:r>
                        <a:rPr lang="en-US" sz="2400" b="0" dirty="0">
                          <a:solidFill>
                            <a:schemeClr val="tx1"/>
                          </a:solidFill>
                          <a:effectLst/>
                        </a:rPr>
                        <a:t>NERV Email:  </a:t>
                      </a:r>
                      <a:r>
                        <a:rPr lang="en-US" sz="2400" b="0" u="sng" dirty="0">
                          <a:solidFill>
                            <a:schemeClr val="tx1"/>
                          </a:solidFill>
                          <a:effectLst/>
                          <a:hlinkClick r:id="rId3">
                            <a:extLst>
                              <a:ext uri="{A12FA001-AC4F-418D-AE19-62706E023703}">
                                <ahyp:hlinkClr xmlns:ahyp="http://schemas.microsoft.com/office/drawing/2018/hyperlinkcolor" val="tx"/>
                              </a:ext>
                            </a:extLst>
                          </a:hlinkClick>
                        </a:rPr>
                        <a:t>sm.fs.nerv@usda.gov</a:t>
                      </a:r>
                      <a:endParaRPr lang="en-US" sz="2400" b="0" dirty="0">
                        <a:solidFill>
                          <a:schemeClr val="tx1"/>
                        </a:solidFill>
                        <a:effectLst/>
                      </a:endParaRPr>
                    </a:p>
                    <a:p>
                      <a:pPr marL="0" marR="356870">
                        <a:buNone/>
                        <a:tabLst>
                          <a:tab pos="533400" algn="l"/>
                        </a:tabLst>
                      </a:pPr>
                      <a:r>
                        <a:rPr lang="en-US" sz="1000" dirty="0">
                          <a:effectLst/>
                        </a:rPr>
                        <a:t> </a:t>
                      </a:r>
                    </a:p>
                    <a:p>
                      <a:pPr marL="0" marR="356870">
                        <a:buNone/>
                        <a:tabLst>
                          <a:tab pos="533400" algn="l"/>
                        </a:tabLs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228600" marR="356870">
                        <a:buNone/>
                        <a:tabLst>
                          <a:tab pos="533400" algn="l"/>
                        </a:tabLst>
                      </a:pPr>
                      <a:r>
                        <a:rPr lang="en-US" sz="2000" dirty="0">
                          <a:effectLst/>
                        </a:rPr>
                        <a:t> </a:t>
                      </a:r>
                    </a:p>
                    <a:p>
                      <a:pPr marL="228600" marR="356870">
                        <a:buNone/>
                        <a:tabLst>
                          <a:tab pos="533400" algn="l"/>
                        </a:tabLst>
                      </a:pPr>
                      <a:r>
                        <a:rPr lang="en-US" sz="2000" dirty="0">
                          <a:effectLst/>
                        </a:rPr>
                        <a:t>Issues with IROC: </a:t>
                      </a:r>
                      <a:br>
                        <a:rPr lang="en-US" sz="2000" dirty="0">
                          <a:effectLst/>
                        </a:rPr>
                      </a:br>
                      <a:r>
                        <a:rPr lang="en-US" sz="2000" dirty="0">
                          <a:effectLst/>
                        </a:rPr>
                        <a:t>IIA Help Desk 866-224-7677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tc>
                  <a:txBody>
                    <a:bodyPr/>
                    <a:lstStyle/>
                    <a:p>
                      <a:pPr marL="228600" marR="356870">
                        <a:buNone/>
                        <a:tabLst>
                          <a:tab pos="533400" algn="l"/>
                        </a:tabLst>
                      </a:pPr>
                      <a:r>
                        <a:rPr lang="en-US" sz="1000" dirty="0">
                          <a:effectLst/>
                        </a:rPr>
                        <a:t> </a:t>
                      </a:r>
                    </a:p>
                    <a:p>
                      <a:pPr marL="228600" marR="356870">
                        <a:buNone/>
                        <a:tabLst>
                          <a:tab pos="533400" algn="l"/>
                        </a:tabLst>
                      </a:pPr>
                      <a:r>
                        <a:rPr lang="en-US" sz="1800" dirty="0">
                          <a:effectLst/>
                        </a:rPr>
                        <a:t>Additional Enterprise Support: </a:t>
                      </a:r>
                      <a:br>
                        <a:rPr lang="en-US" sz="1800" dirty="0">
                          <a:effectLst/>
                        </a:rPr>
                      </a:br>
                      <a:r>
                        <a:rPr lang="en-US" sz="1800" dirty="0">
                          <a:effectLst/>
                        </a:rPr>
                        <a:t>enterprisesupport-usfs@em.com</a:t>
                      </a:r>
                    </a:p>
                    <a:p>
                      <a:pPr marL="228600" marR="356870">
                        <a:buNone/>
                        <a:tabLst>
                          <a:tab pos="533400" algn="l"/>
                        </a:tabLst>
                      </a:pPr>
                      <a:r>
                        <a:rPr lang="en-US" sz="1800" dirty="0">
                          <a:effectLst/>
                        </a:rPr>
                        <a:t> </a:t>
                      </a:r>
                    </a:p>
                    <a:p>
                      <a:pPr marL="228600" marR="356870">
                        <a:buNone/>
                        <a:tabLst>
                          <a:tab pos="533400" algn="l"/>
                        </a:tabLst>
                      </a:pPr>
                      <a:r>
                        <a:rPr lang="en-US" sz="1800" dirty="0">
                          <a:effectLst/>
                        </a:rPr>
                        <a:t>Reservations </a:t>
                      </a:r>
                    </a:p>
                    <a:p>
                      <a:pPr marL="342900" marR="356870" lvl="0" indent="-342900">
                        <a:buFont typeface="Symbol" panose="05050102010706020507" pitchFamily="18" charset="2"/>
                        <a:buChar char=""/>
                        <a:tabLst>
                          <a:tab pos="533400" algn="l"/>
                        </a:tabLst>
                      </a:pPr>
                      <a:r>
                        <a:rPr lang="en-US" sz="1800" dirty="0">
                          <a:effectLst/>
                        </a:rPr>
                        <a:t>Enterprise Standard Reservations/Cancelations 855-266-9565</a:t>
                      </a:r>
                    </a:p>
                    <a:p>
                      <a:pPr marL="342900" marR="356870" lvl="0" indent="-342900">
                        <a:buFont typeface="Symbol" panose="05050102010706020507" pitchFamily="18" charset="2"/>
                        <a:buChar char=""/>
                        <a:tabLst>
                          <a:tab pos="533400" algn="l"/>
                        </a:tabLst>
                      </a:pPr>
                      <a:r>
                        <a:rPr lang="en-US" sz="1800" dirty="0">
                          <a:effectLst/>
                        </a:rPr>
                        <a:t>HD Vehicle Rental Support Reservations </a:t>
                      </a:r>
                      <a:br>
                        <a:rPr lang="en-US" sz="1800" dirty="0">
                          <a:effectLst/>
                        </a:rPr>
                      </a:br>
                      <a:r>
                        <a:rPr lang="en-US" sz="1800" dirty="0">
                          <a:effectLst/>
                        </a:rPr>
                        <a:t>844-665-4702 </a:t>
                      </a:r>
                    </a:p>
                    <a:p>
                      <a:pPr marL="742950" marR="356870" lvl="1" indent="-285750">
                        <a:buFont typeface="Wingdings" panose="05000000000000000000" pitchFamily="2" charset="2"/>
                        <a:buChar char=""/>
                        <a:tabLst>
                          <a:tab pos="533400" algn="l"/>
                        </a:tabLst>
                      </a:pPr>
                      <a:r>
                        <a:rPr lang="en-US" sz="1800" dirty="0">
                          <a:effectLst/>
                        </a:rPr>
                        <a:t>(Mon - Fri 8:00 - 17:00 CST)</a:t>
                      </a:r>
                    </a:p>
                    <a:p>
                      <a:pPr marL="228600" marR="356870">
                        <a:buNone/>
                        <a:tabLst>
                          <a:tab pos="533400" algn="l"/>
                        </a:tabLst>
                      </a:pPr>
                      <a:r>
                        <a:rPr lang="en-US" sz="1800" dirty="0">
                          <a:effectLst/>
                        </a:rPr>
                        <a:t>Roadside Assistance Phone Numbers</a:t>
                      </a:r>
                    </a:p>
                    <a:p>
                      <a:pPr marL="342900" marR="356870" lvl="0" indent="-342900">
                        <a:buFont typeface="Symbol" panose="05050102010706020507" pitchFamily="18" charset="2"/>
                        <a:buChar char=""/>
                        <a:tabLst>
                          <a:tab pos="533400" algn="l"/>
                        </a:tabLst>
                      </a:pPr>
                      <a:r>
                        <a:rPr lang="en-US" sz="1800" dirty="0">
                          <a:effectLst/>
                        </a:rPr>
                        <a:t>1/2-ton trucks, SUV's, mini vans and sedans: </a:t>
                      </a:r>
                      <a:br>
                        <a:rPr lang="en-US" sz="1800" dirty="0">
                          <a:effectLst/>
                        </a:rPr>
                      </a:br>
                      <a:r>
                        <a:rPr lang="en-US" sz="1800" dirty="0">
                          <a:effectLst/>
                        </a:rPr>
                        <a:t>1-800-307-6666</a:t>
                      </a:r>
                    </a:p>
                    <a:p>
                      <a:pPr marL="342900" marR="356870" lvl="0" indent="-342900">
                        <a:buFont typeface="Symbol" panose="05050102010706020507" pitchFamily="18" charset="2"/>
                        <a:buChar char=""/>
                        <a:tabLst>
                          <a:tab pos="533400" algn="l"/>
                        </a:tabLst>
                      </a:pPr>
                      <a:r>
                        <a:rPr lang="en-US" sz="1800" dirty="0">
                          <a:effectLst/>
                        </a:rPr>
                        <a:t>HD Pick-up Trucks and Box Trucks: </a:t>
                      </a:r>
                      <a:br>
                        <a:rPr lang="en-US" sz="1800" dirty="0">
                          <a:effectLst/>
                        </a:rPr>
                      </a:br>
                      <a:r>
                        <a:rPr lang="en-US" sz="1800" dirty="0">
                          <a:effectLst/>
                        </a:rPr>
                        <a:t>1-888-736-8287 ext.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758" marR="60758" marT="0" marB="0"/>
                </a:tc>
                <a:extLst>
                  <a:ext uri="{0D108BD9-81ED-4DB2-BD59-A6C34878D82A}">
                    <a16:rowId xmlns:a16="http://schemas.microsoft.com/office/drawing/2014/main" val="381804418"/>
                  </a:ext>
                </a:extLst>
              </a:tr>
            </a:tbl>
          </a:graphicData>
        </a:graphic>
      </p:graphicFrame>
    </p:spTree>
    <p:extLst>
      <p:ext uri="{BB962C8B-B14F-4D97-AF65-F5344CB8AC3E}">
        <p14:creationId xmlns:p14="http://schemas.microsoft.com/office/powerpoint/2010/main" val="2508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2D2B5-E07C-D9FE-8A16-4CB6BE3E18BC}"/>
              </a:ext>
            </a:extLst>
          </p:cNvPr>
          <p:cNvSpPr>
            <a:spLocks noGrp="1"/>
          </p:cNvSpPr>
          <p:nvPr>
            <p:ph type="title"/>
          </p:nvPr>
        </p:nvSpPr>
        <p:spPr/>
        <p:txBody>
          <a:bodyPr>
            <a:noAutofit/>
          </a:bodyPr>
          <a:lstStyle/>
          <a:p>
            <a:pPr algn="ctr"/>
            <a:r>
              <a:rPr lang="en-US" sz="4000" b="0" dirty="0"/>
              <a:t>NERV SOP</a:t>
            </a:r>
          </a:p>
        </p:txBody>
      </p:sp>
      <p:sp>
        <p:nvSpPr>
          <p:cNvPr id="3" name="Text Placeholder 2">
            <a:extLst>
              <a:ext uri="{FF2B5EF4-FFF2-40B4-BE49-F238E27FC236}">
                <a16:creationId xmlns:a16="http://schemas.microsoft.com/office/drawing/2014/main" id="{8BA03A19-4328-D4EF-3B9B-E63BEB325B94}"/>
              </a:ext>
            </a:extLst>
          </p:cNvPr>
          <p:cNvSpPr>
            <a:spLocks noGrp="1"/>
          </p:cNvSpPr>
          <p:nvPr>
            <p:ph type="body" sz="quarter" idx="15"/>
          </p:nvPr>
        </p:nvSpPr>
        <p:spPr>
          <a:xfrm>
            <a:off x="647171" y="806184"/>
            <a:ext cx="10897657" cy="1085848"/>
          </a:xfrm>
        </p:spPr>
        <p:txBody>
          <a:bodyPr>
            <a:normAutofit fontScale="70000" lnSpcReduction="20000"/>
          </a:bodyPr>
          <a:lstStyle/>
          <a:p>
            <a:pPr marL="0" indent="0">
              <a:spcBef>
                <a:spcPts val="0"/>
              </a:spcBef>
              <a:buNone/>
            </a:pPr>
            <a:endParaRPr lang="en-US" b="1" u="sng" dirty="0">
              <a:latin typeface="+mn-lt"/>
            </a:endParaRPr>
          </a:p>
          <a:p>
            <a:pPr marL="0" indent="0">
              <a:spcBef>
                <a:spcPts val="0"/>
              </a:spcBef>
              <a:buNone/>
            </a:pPr>
            <a:endParaRPr lang="en-US" b="1" u="sng" dirty="0">
              <a:latin typeface="+mn-lt"/>
            </a:endParaRPr>
          </a:p>
          <a:p>
            <a:pPr marL="0" indent="0">
              <a:spcBef>
                <a:spcPts val="0"/>
              </a:spcBef>
              <a:buNone/>
            </a:pPr>
            <a:r>
              <a:rPr lang="en-US" dirty="0">
                <a:latin typeface="+mn-lt"/>
              </a:rPr>
              <a:t>2026 SOP Available on the NERV website: </a:t>
            </a:r>
            <a:r>
              <a:rPr lang="en-US" b="1" u="sng" dirty="0">
                <a:latin typeface="+mn-lt"/>
                <a:hlinkClick r:id="" action="ppaction://noaction"/>
              </a:rPr>
              <a:t>https://www.wildfire.gov/page/national</a:t>
            </a:r>
          </a:p>
          <a:p>
            <a:pPr marL="0" indent="0">
              <a:spcBef>
                <a:spcPts val="0"/>
              </a:spcBef>
              <a:buNone/>
            </a:pPr>
            <a:r>
              <a:rPr lang="en-US" b="1" u="sng" dirty="0">
                <a:latin typeface="+mn-lt"/>
                <a:hlinkClick r:id="" action="ppaction://noaction"/>
              </a:rPr>
              <a:t>-emergency-rental-vehicle-nerv</a:t>
            </a:r>
            <a:endParaRPr lang="en-US" b="1" u="sng" dirty="0">
              <a:latin typeface="+mn-lt"/>
            </a:endParaRPr>
          </a:p>
          <a:p>
            <a:pPr marL="0" indent="0">
              <a:spcBef>
                <a:spcPts val="0"/>
              </a:spcBef>
              <a:buNone/>
            </a:pPr>
            <a:endParaRPr lang="en-US" b="1" u="sng" dirty="0">
              <a:latin typeface="+mn-lt"/>
            </a:endParaRPr>
          </a:p>
          <a:p>
            <a:pPr marL="0" indent="0">
              <a:spcBef>
                <a:spcPts val="0"/>
              </a:spcBef>
              <a:buNone/>
            </a:pPr>
            <a:endParaRPr lang="en-US" b="1" dirty="0">
              <a:latin typeface="+mn-lt"/>
            </a:endParaRPr>
          </a:p>
          <a:p>
            <a:pPr>
              <a:spcBef>
                <a:spcPts val="0"/>
              </a:spcBef>
            </a:pPr>
            <a:endParaRPr lang="en-US" b="1" u="sng" dirty="0">
              <a:latin typeface="+mn-lt"/>
            </a:endParaRPr>
          </a:p>
          <a:p>
            <a:pPr>
              <a:spcBef>
                <a:spcPts val="0"/>
              </a:spcBef>
            </a:pPr>
            <a:endParaRPr lang="en-US" dirty="0">
              <a:latin typeface="+mn-lt"/>
            </a:endParaRPr>
          </a:p>
        </p:txBody>
      </p:sp>
      <p:sp>
        <p:nvSpPr>
          <p:cNvPr id="5" name="Slide Number Placeholder 4">
            <a:extLst>
              <a:ext uri="{FF2B5EF4-FFF2-40B4-BE49-F238E27FC236}">
                <a16:creationId xmlns:a16="http://schemas.microsoft.com/office/drawing/2014/main" id="{5C7A31A4-4F1E-B9AC-B7FB-E788A12F0F48}"/>
              </a:ext>
            </a:extLst>
          </p:cNvPr>
          <p:cNvSpPr>
            <a:spLocks noGrp="1"/>
          </p:cNvSpPr>
          <p:nvPr>
            <p:ph type="sldNum" sz="quarter" idx="12"/>
          </p:nvPr>
        </p:nvSpPr>
        <p:spPr/>
        <p:txBody>
          <a:bodyPr/>
          <a:lstStyle/>
          <a:p>
            <a:fld id="{7AFBEB2D-7C10-43D9-9C43-7938A93A20F3}" type="slidenum">
              <a:rPr lang="en-US" smtClean="0"/>
              <a:t>2</a:t>
            </a:fld>
            <a:endParaRPr lang="en-US"/>
          </a:p>
        </p:txBody>
      </p:sp>
      <p:pic>
        <p:nvPicPr>
          <p:cNvPr id="6" name="Picture 5">
            <a:extLst>
              <a:ext uri="{FF2B5EF4-FFF2-40B4-BE49-F238E27FC236}">
                <a16:creationId xmlns:a16="http://schemas.microsoft.com/office/drawing/2014/main" id="{2CC15667-0A3E-1D6F-93AB-23D0FBB69EC4}"/>
              </a:ext>
            </a:extLst>
          </p:cNvPr>
          <p:cNvPicPr>
            <a:picLocks noChangeAspect="1"/>
          </p:cNvPicPr>
          <p:nvPr/>
        </p:nvPicPr>
        <p:blipFill>
          <a:blip r:embed="rId2"/>
          <a:stretch>
            <a:fillRect/>
          </a:stretch>
        </p:blipFill>
        <p:spPr>
          <a:xfrm>
            <a:off x="1594492" y="2096735"/>
            <a:ext cx="7611537" cy="41725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05D1B574-4467-FA70-53E1-33DA35DED267}"/>
              </a:ext>
            </a:extLst>
          </p:cNvPr>
          <p:cNvSpPr/>
          <p:nvPr/>
        </p:nvSpPr>
        <p:spPr>
          <a:xfrm>
            <a:off x="2166730" y="4183001"/>
            <a:ext cx="5059018" cy="43869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454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D0453C-D96C-BCDA-E107-A5CE9EA481B6}"/>
              </a:ext>
            </a:extLst>
          </p:cNvPr>
          <p:cNvSpPr txBox="1"/>
          <p:nvPr/>
        </p:nvSpPr>
        <p:spPr>
          <a:xfrm>
            <a:off x="6053667" y="2279018"/>
            <a:ext cx="5314543" cy="3375920"/>
          </a:xfrm>
          <a:prstGeom prst="rect">
            <a:avLst/>
          </a:prstGeom>
        </p:spPr>
        <p:txBody>
          <a:bodyPr vert="horz" lIns="91440" tIns="45720" rIns="91440" bIns="45720" rtlCol="0" anchor="t">
            <a:normAutofit/>
          </a:bodyPr>
          <a:lstStyle/>
          <a:p>
            <a:pPr>
              <a:lnSpc>
                <a:spcPct val="90000"/>
              </a:lnSpc>
              <a:spcAft>
                <a:spcPts val="600"/>
              </a:spcAft>
            </a:pPr>
            <a:endParaRPr lang="en-US" sz="8000" dirty="0"/>
          </a:p>
        </p:txBody>
      </p:sp>
      <p:sp>
        <p:nvSpPr>
          <p:cNvPr id="5" name="Text Placeholder 4">
            <a:extLst>
              <a:ext uri="{FF2B5EF4-FFF2-40B4-BE49-F238E27FC236}">
                <a16:creationId xmlns:a16="http://schemas.microsoft.com/office/drawing/2014/main" id="{25EFC7A1-9217-612B-C2AA-B58432E0FF7A}"/>
              </a:ext>
            </a:extLst>
          </p:cNvPr>
          <p:cNvSpPr>
            <a:spLocks noGrp="1"/>
          </p:cNvSpPr>
          <p:nvPr>
            <p:ph type="body" sz="quarter" idx="15"/>
          </p:nvPr>
        </p:nvSpPr>
        <p:spPr>
          <a:xfrm>
            <a:off x="3537290" y="2743199"/>
            <a:ext cx="5542702" cy="3064469"/>
          </a:xfrm>
        </p:spPr>
        <p:txBody>
          <a:bodyPr/>
          <a:lstStyle/>
          <a:p>
            <a:pPr marL="0" indent="0">
              <a:buNone/>
            </a:pPr>
            <a:r>
              <a:rPr lang="en-US" sz="7200" dirty="0"/>
              <a:t>Questions?</a:t>
            </a:r>
          </a:p>
          <a:p>
            <a:endParaRPr lang="en-US" dirty="0"/>
          </a:p>
        </p:txBody>
      </p:sp>
      <p:sp>
        <p:nvSpPr>
          <p:cNvPr id="7" name="Slide Number Placeholder 6">
            <a:extLst>
              <a:ext uri="{FF2B5EF4-FFF2-40B4-BE49-F238E27FC236}">
                <a16:creationId xmlns:a16="http://schemas.microsoft.com/office/drawing/2014/main" id="{21AC145D-681F-8C20-CEC0-89B38546F49F}"/>
              </a:ext>
            </a:extLst>
          </p:cNvPr>
          <p:cNvSpPr>
            <a:spLocks noGrp="1"/>
          </p:cNvSpPr>
          <p:nvPr>
            <p:ph type="sldNum" sz="quarter" idx="12"/>
          </p:nvPr>
        </p:nvSpPr>
        <p:spPr/>
        <p:txBody>
          <a:bodyPr/>
          <a:lstStyle/>
          <a:p>
            <a:fld id="{44C03942-F178-4CE9-882B-861990986819}" type="slidenum">
              <a:rPr lang="en-US" smtClean="0"/>
              <a:t>20</a:t>
            </a:fld>
            <a:endParaRPr lang="en-US"/>
          </a:p>
        </p:txBody>
      </p:sp>
    </p:spTree>
    <p:extLst>
      <p:ext uri="{BB962C8B-B14F-4D97-AF65-F5344CB8AC3E}">
        <p14:creationId xmlns:p14="http://schemas.microsoft.com/office/powerpoint/2010/main" val="104808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1C0A4-D75F-09AF-AE54-65135741761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CE5708-03B6-6007-14C7-5839F50E4AFC}"/>
              </a:ext>
            </a:extLst>
          </p:cNvPr>
          <p:cNvSpPr>
            <a:spLocks noGrp="1"/>
          </p:cNvSpPr>
          <p:nvPr>
            <p:ph type="sldNum" sz="quarter" idx="12"/>
          </p:nvPr>
        </p:nvSpPr>
        <p:spPr/>
        <p:txBody>
          <a:bodyPr/>
          <a:lstStyle/>
          <a:p>
            <a:fld id="{95214565-2B75-CE4C-9F18-61B769DAF3D4}" type="slidenum">
              <a:rPr lang="en-US" smtClean="0"/>
              <a:pPr/>
              <a:t>3</a:t>
            </a:fld>
            <a:endParaRPr lang="en-US" dirty="0"/>
          </a:p>
        </p:txBody>
      </p:sp>
      <p:sp>
        <p:nvSpPr>
          <p:cNvPr id="6" name="Title 5">
            <a:extLst>
              <a:ext uri="{FF2B5EF4-FFF2-40B4-BE49-F238E27FC236}">
                <a16:creationId xmlns:a16="http://schemas.microsoft.com/office/drawing/2014/main" id="{C3C04500-423F-4CB9-ECEF-4E3C5CCE00F1}"/>
              </a:ext>
            </a:extLst>
          </p:cNvPr>
          <p:cNvSpPr>
            <a:spLocks noGrp="1"/>
          </p:cNvSpPr>
          <p:nvPr>
            <p:ph type="title"/>
          </p:nvPr>
        </p:nvSpPr>
        <p:spPr>
          <a:xfrm>
            <a:off x="447554" y="269506"/>
            <a:ext cx="11102761" cy="529391"/>
          </a:xfrm>
        </p:spPr>
        <p:txBody>
          <a:bodyPr>
            <a:noAutofit/>
          </a:bodyPr>
          <a:lstStyle/>
          <a:p>
            <a:pPr algn="ctr"/>
            <a:r>
              <a:rPr lang="en-US" sz="4000" b="0" dirty="0"/>
              <a:t>NERV Facts</a:t>
            </a:r>
          </a:p>
        </p:txBody>
      </p:sp>
      <p:sp>
        <p:nvSpPr>
          <p:cNvPr id="4" name="Text Placeholder 3">
            <a:extLst>
              <a:ext uri="{FF2B5EF4-FFF2-40B4-BE49-F238E27FC236}">
                <a16:creationId xmlns:a16="http://schemas.microsoft.com/office/drawing/2014/main" id="{9D7CC843-624E-D793-4B65-502C96D8E866}"/>
              </a:ext>
            </a:extLst>
          </p:cNvPr>
          <p:cNvSpPr>
            <a:spLocks noGrp="1"/>
          </p:cNvSpPr>
          <p:nvPr>
            <p:ph type="body" sz="quarter" idx="15"/>
          </p:nvPr>
        </p:nvSpPr>
        <p:spPr>
          <a:xfrm>
            <a:off x="446618" y="1066801"/>
            <a:ext cx="9661940" cy="5407170"/>
          </a:xfrm>
        </p:spPr>
        <p:txBody>
          <a:bodyPr>
            <a:normAutofit/>
          </a:bodyPr>
          <a:lstStyle/>
          <a:p>
            <a:pPr>
              <a:lnSpc>
                <a:spcPct val="90000"/>
              </a:lnSpc>
              <a:spcAft>
                <a:spcPts val="600"/>
              </a:spcAft>
            </a:pPr>
            <a:endParaRPr lang="en-US" dirty="0"/>
          </a:p>
          <a:p>
            <a:pPr>
              <a:lnSpc>
                <a:spcPct val="90000"/>
              </a:lnSpc>
              <a:spcAft>
                <a:spcPts val="600"/>
              </a:spcAft>
            </a:pPr>
            <a:r>
              <a:rPr lang="en-US" dirty="0"/>
              <a:t>The National Emergency Vehicle Rental (NERV)     I-BPA is for Emergency Use Rental Cars managed by USFS Equipment Service Branch (ESB) - National Zone (NZ). </a:t>
            </a:r>
          </a:p>
          <a:p>
            <a:pPr>
              <a:lnSpc>
                <a:spcPct val="90000"/>
              </a:lnSpc>
              <a:spcAft>
                <a:spcPts val="600"/>
              </a:spcAft>
            </a:pPr>
            <a:r>
              <a:rPr lang="en-US" dirty="0"/>
              <a:t>Oversite by USFS Fire and Aviation Management (WO FAM).</a:t>
            </a:r>
          </a:p>
          <a:p>
            <a:pPr>
              <a:lnSpc>
                <a:spcPct val="90000"/>
              </a:lnSpc>
              <a:spcAft>
                <a:spcPts val="600"/>
              </a:spcAft>
            </a:pPr>
            <a:r>
              <a:rPr lang="en-US" dirty="0"/>
              <a:t>Enterprise is the vendor. </a:t>
            </a:r>
            <a:r>
              <a:rPr lang="en-US" b="1" dirty="0"/>
              <a:t>They are not NERV.  </a:t>
            </a:r>
          </a:p>
        </p:txBody>
      </p:sp>
    </p:spTree>
    <p:extLst>
      <p:ext uri="{BB962C8B-B14F-4D97-AF65-F5344CB8AC3E}">
        <p14:creationId xmlns:p14="http://schemas.microsoft.com/office/powerpoint/2010/main" val="46694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04C0A-46B1-8E5E-FDE7-8D0D0045554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1DCA39-751A-7008-C1BA-D7D4BFD1EE31}"/>
              </a:ext>
            </a:extLst>
          </p:cNvPr>
          <p:cNvSpPr>
            <a:spLocks noGrp="1"/>
          </p:cNvSpPr>
          <p:nvPr>
            <p:ph type="sldNum" sz="quarter" idx="12"/>
          </p:nvPr>
        </p:nvSpPr>
        <p:spPr/>
        <p:txBody>
          <a:bodyPr/>
          <a:lstStyle/>
          <a:p>
            <a:fld id="{95214565-2B75-CE4C-9F18-61B769DAF3D4}" type="slidenum">
              <a:rPr lang="en-US" smtClean="0"/>
              <a:pPr/>
              <a:t>4</a:t>
            </a:fld>
            <a:endParaRPr lang="en-US" dirty="0"/>
          </a:p>
        </p:txBody>
      </p:sp>
      <p:sp>
        <p:nvSpPr>
          <p:cNvPr id="6" name="Title 5">
            <a:extLst>
              <a:ext uri="{FF2B5EF4-FFF2-40B4-BE49-F238E27FC236}">
                <a16:creationId xmlns:a16="http://schemas.microsoft.com/office/drawing/2014/main" id="{3E1DF031-6B55-693A-A3B0-99019957FA6D}"/>
              </a:ext>
            </a:extLst>
          </p:cNvPr>
          <p:cNvSpPr>
            <a:spLocks noGrp="1"/>
          </p:cNvSpPr>
          <p:nvPr>
            <p:ph type="title"/>
          </p:nvPr>
        </p:nvSpPr>
        <p:spPr>
          <a:xfrm>
            <a:off x="447554" y="269506"/>
            <a:ext cx="11102761" cy="529391"/>
          </a:xfrm>
        </p:spPr>
        <p:txBody>
          <a:bodyPr>
            <a:noAutofit/>
          </a:bodyPr>
          <a:lstStyle/>
          <a:p>
            <a:pPr algn="ctr"/>
            <a:r>
              <a:rPr lang="en-US" sz="4000" b="0" dirty="0"/>
              <a:t>Scope and Utilization of the I-BPA</a:t>
            </a:r>
          </a:p>
        </p:txBody>
      </p:sp>
      <p:sp>
        <p:nvSpPr>
          <p:cNvPr id="4" name="Text Placeholder 3">
            <a:extLst>
              <a:ext uri="{FF2B5EF4-FFF2-40B4-BE49-F238E27FC236}">
                <a16:creationId xmlns:a16="http://schemas.microsoft.com/office/drawing/2014/main" id="{D0D437F0-3A48-134A-7C34-334790975D29}"/>
              </a:ext>
            </a:extLst>
          </p:cNvPr>
          <p:cNvSpPr>
            <a:spLocks noGrp="1"/>
          </p:cNvSpPr>
          <p:nvPr>
            <p:ph type="body" sz="quarter" idx="15"/>
          </p:nvPr>
        </p:nvSpPr>
        <p:spPr>
          <a:xfrm>
            <a:off x="447554" y="883921"/>
            <a:ext cx="9661940" cy="5526023"/>
          </a:xfrm>
        </p:spPr>
        <p:txBody>
          <a:bodyPr>
            <a:noAutofit/>
          </a:bodyPr>
          <a:lstStyle/>
          <a:p>
            <a:pPr marL="0" indent="0" algn="ctr">
              <a:spcBef>
                <a:spcPts val="0"/>
              </a:spcBef>
              <a:buNone/>
            </a:pPr>
            <a:r>
              <a:rPr lang="en-US" sz="2000" b="0" i="0" dirty="0">
                <a:solidFill>
                  <a:srgbClr val="000000"/>
                </a:solidFill>
                <a:effectLst/>
                <a:latin typeface="Verdana" panose="020B0604030504040204" pitchFamily="34" charset="0"/>
              </a:rPr>
              <a:t>The NERV I-BPA is intended to be utilized on incidents by personnel from the NWCG agencies which include:‌</a:t>
            </a:r>
          </a:p>
          <a:p>
            <a:pPr marL="0" indent="0" algn="ctr">
              <a:spcBef>
                <a:spcPts val="0"/>
              </a:spcBef>
              <a:buNone/>
            </a:pPr>
            <a:r>
              <a:rPr lang="en-US" sz="2000" b="0" i="0" dirty="0">
                <a:solidFill>
                  <a:srgbClr val="000000"/>
                </a:solidFill>
                <a:effectLst/>
                <a:latin typeface="Public Sans"/>
              </a:rPr>
              <a:t>Bureau of Indian Affairs</a:t>
            </a:r>
            <a:br>
              <a:rPr lang="en-US" sz="2000" b="0" i="0" dirty="0">
                <a:solidFill>
                  <a:srgbClr val="000000"/>
                </a:solidFill>
                <a:effectLst/>
                <a:latin typeface="Public Sans"/>
              </a:rPr>
            </a:br>
            <a:r>
              <a:rPr lang="en-US" sz="2000" b="0" i="0" dirty="0">
                <a:solidFill>
                  <a:srgbClr val="000000"/>
                </a:solidFill>
                <a:effectLst/>
                <a:latin typeface="Public Sans"/>
              </a:rPr>
              <a:t>‌Bureau of Land Management</a:t>
            </a:r>
          </a:p>
          <a:p>
            <a:pPr marL="0" indent="0" algn="ctr">
              <a:spcBef>
                <a:spcPts val="0"/>
              </a:spcBef>
              <a:buNone/>
            </a:pPr>
            <a:r>
              <a:rPr lang="en-US" sz="2000" b="0" i="0" dirty="0">
                <a:solidFill>
                  <a:srgbClr val="000000"/>
                </a:solidFill>
                <a:effectLst/>
                <a:latin typeface="Public Sans"/>
              </a:rPr>
              <a:t>U.S. Fish &amp; Wildlife Service</a:t>
            </a:r>
            <a:br>
              <a:rPr lang="en-US" sz="2000" b="0" i="0" dirty="0">
                <a:solidFill>
                  <a:srgbClr val="000000"/>
                </a:solidFill>
                <a:effectLst/>
                <a:latin typeface="Public Sans"/>
              </a:rPr>
            </a:br>
            <a:r>
              <a:rPr lang="en-US" sz="2000" b="0" i="0" dirty="0">
                <a:solidFill>
                  <a:srgbClr val="000000"/>
                </a:solidFill>
                <a:effectLst/>
                <a:latin typeface="Public Sans"/>
              </a:rPr>
              <a:t>‌National Park Service</a:t>
            </a:r>
          </a:p>
          <a:p>
            <a:pPr marL="0" indent="0" algn="ctr">
              <a:spcBef>
                <a:spcPts val="0"/>
              </a:spcBef>
              <a:buNone/>
            </a:pPr>
            <a:r>
              <a:rPr lang="en-US" sz="2000" dirty="0">
                <a:solidFill>
                  <a:srgbClr val="000000"/>
                </a:solidFill>
                <a:latin typeface="Public Sans"/>
              </a:rPr>
              <a:t>U.S. Wildland Fire Service</a:t>
            </a:r>
            <a:endParaRPr lang="en-US" sz="2000" b="0" i="0" dirty="0">
              <a:solidFill>
                <a:srgbClr val="000000"/>
              </a:solidFill>
              <a:effectLst/>
              <a:latin typeface="Public Sans"/>
            </a:endParaRPr>
          </a:p>
          <a:p>
            <a:pPr marL="0" indent="0" algn="ctr">
              <a:spcBef>
                <a:spcPts val="0"/>
              </a:spcBef>
              <a:buNone/>
            </a:pPr>
            <a:r>
              <a:rPr lang="en-US" sz="2000" b="0" i="0" dirty="0">
                <a:solidFill>
                  <a:srgbClr val="000000"/>
                </a:solidFill>
                <a:effectLst/>
                <a:latin typeface="Public Sans"/>
              </a:rPr>
              <a:t>USDA - Forest Service</a:t>
            </a:r>
          </a:p>
          <a:p>
            <a:pPr marL="0" indent="0" algn="ctr">
              <a:spcBef>
                <a:spcPts val="0"/>
              </a:spcBef>
              <a:buNone/>
            </a:pPr>
            <a:r>
              <a:rPr lang="en-US" sz="2000" b="0" i="0" dirty="0">
                <a:solidFill>
                  <a:srgbClr val="000000"/>
                </a:solidFill>
                <a:effectLst/>
                <a:latin typeface="Public Sans"/>
              </a:rPr>
              <a:t>The National Association of State Foresters</a:t>
            </a:r>
            <a:endParaRPr lang="en-US" sz="2000" dirty="0">
              <a:solidFill>
                <a:srgbClr val="000000"/>
              </a:solidFill>
              <a:latin typeface="Public Sans"/>
            </a:endParaRPr>
          </a:p>
          <a:p>
            <a:pPr marL="0" indent="0">
              <a:spcBef>
                <a:spcPts val="0"/>
              </a:spcBef>
              <a:buNone/>
            </a:pPr>
            <a:endParaRPr lang="en-US" sz="2000" dirty="0"/>
          </a:p>
          <a:p>
            <a:pPr marL="0" indent="0">
              <a:spcBef>
                <a:spcPts val="0"/>
              </a:spcBef>
              <a:buNone/>
            </a:pPr>
            <a:r>
              <a:rPr lang="en-US" sz="2000" dirty="0"/>
              <a:t>State and Local Cooperators are authorized to use NERV.  </a:t>
            </a:r>
            <a:endParaRPr lang="en-US" sz="2000" dirty="0">
              <a:solidFill>
                <a:srgbClr val="000000"/>
              </a:solidFill>
              <a:latin typeface="Public Sans"/>
            </a:endParaRPr>
          </a:p>
          <a:p>
            <a:pPr marL="0" indent="0">
              <a:spcBef>
                <a:spcPts val="0"/>
              </a:spcBef>
              <a:buNone/>
            </a:pPr>
            <a:endParaRPr lang="en-US" sz="2000" dirty="0"/>
          </a:p>
          <a:p>
            <a:pPr marL="0" indent="0">
              <a:spcBef>
                <a:spcPts val="0"/>
              </a:spcBef>
              <a:buNone/>
            </a:pPr>
            <a:r>
              <a:rPr lang="en-US" sz="2000" dirty="0"/>
              <a:t>AD/Casual Hires are authorized to use NERV.</a:t>
            </a:r>
          </a:p>
          <a:p>
            <a:pPr marL="0" indent="0">
              <a:spcBef>
                <a:spcPts val="0"/>
              </a:spcBef>
              <a:buNone/>
            </a:pPr>
            <a:endParaRPr lang="en-US" sz="2000" dirty="0"/>
          </a:p>
          <a:p>
            <a:pPr marL="0" indent="0">
              <a:spcBef>
                <a:spcPts val="0"/>
              </a:spcBef>
              <a:buNone/>
            </a:pPr>
            <a:r>
              <a:rPr lang="en-US" sz="2000" dirty="0"/>
              <a:t>Contractors</a:t>
            </a:r>
            <a:r>
              <a:rPr lang="en-US" sz="2000" spc="-25" dirty="0"/>
              <a:t> </a:t>
            </a:r>
            <a:r>
              <a:rPr lang="en-US" sz="2000" dirty="0"/>
              <a:t>(VIPR,</a:t>
            </a:r>
            <a:r>
              <a:rPr lang="en-US" sz="2000" spc="-25" dirty="0"/>
              <a:t> </a:t>
            </a:r>
            <a:r>
              <a:rPr lang="en-US" sz="2000" dirty="0"/>
              <a:t>EERA,</a:t>
            </a:r>
            <a:r>
              <a:rPr lang="en-US" sz="2000" spc="-20" dirty="0"/>
              <a:t> </a:t>
            </a:r>
            <a:r>
              <a:rPr lang="en-US" sz="2000" dirty="0"/>
              <a:t>etc.)</a:t>
            </a:r>
            <a:r>
              <a:rPr lang="en-US" sz="2000" spc="-30" dirty="0"/>
              <a:t> </a:t>
            </a:r>
            <a:r>
              <a:rPr lang="en-US" sz="2000" dirty="0"/>
              <a:t>are</a:t>
            </a:r>
            <a:r>
              <a:rPr lang="en-US" sz="2000" spc="-25" dirty="0"/>
              <a:t> </a:t>
            </a:r>
            <a:r>
              <a:rPr lang="en-US" sz="2000" dirty="0"/>
              <a:t>prohibited from NERV rental use to include operating NERV</a:t>
            </a:r>
            <a:r>
              <a:rPr lang="en-US" sz="2000" spc="-30" dirty="0"/>
              <a:t> </a:t>
            </a:r>
            <a:r>
              <a:rPr lang="en-US" sz="2000" spc="-10" dirty="0"/>
              <a:t>vehicles.</a:t>
            </a:r>
            <a:endParaRPr lang="en-US" sz="2000" dirty="0"/>
          </a:p>
        </p:txBody>
      </p:sp>
    </p:spTree>
    <p:extLst>
      <p:ext uri="{BB962C8B-B14F-4D97-AF65-F5344CB8AC3E}">
        <p14:creationId xmlns:p14="http://schemas.microsoft.com/office/powerpoint/2010/main" val="247283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79412-508A-B795-F609-1AE27F9C02F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A33FD8-A876-F31D-388E-84D7CDC1B33E}"/>
              </a:ext>
            </a:extLst>
          </p:cNvPr>
          <p:cNvSpPr>
            <a:spLocks noGrp="1"/>
          </p:cNvSpPr>
          <p:nvPr>
            <p:ph type="sldNum" sz="quarter" idx="12"/>
          </p:nvPr>
        </p:nvSpPr>
        <p:spPr/>
        <p:txBody>
          <a:bodyPr/>
          <a:lstStyle/>
          <a:p>
            <a:fld id="{95214565-2B75-CE4C-9F18-61B769DAF3D4}" type="slidenum">
              <a:rPr lang="en-US" smtClean="0"/>
              <a:pPr/>
              <a:t>5</a:t>
            </a:fld>
            <a:endParaRPr lang="en-US" dirty="0"/>
          </a:p>
        </p:txBody>
      </p:sp>
      <p:sp>
        <p:nvSpPr>
          <p:cNvPr id="4" name="Text Placeholder 3">
            <a:extLst>
              <a:ext uri="{FF2B5EF4-FFF2-40B4-BE49-F238E27FC236}">
                <a16:creationId xmlns:a16="http://schemas.microsoft.com/office/drawing/2014/main" id="{683788D6-1B1B-DD8E-3922-557F2DC2CFF5}"/>
              </a:ext>
            </a:extLst>
          </p:cNvPr>
          <p:cNvSpPr>
            <a:spLocks noGrp="1"/>
          </p:cNvSpPr>
          <p:nvPr>
            <p:ph type="body" sz="quarter" idx="15"/>
          </p:nvPr>
        </p:nvSpPr>
        <p:spPr>
          <a:xfrm>
            <a:off x="913758" y="961068"/>
            <a:ext cx="9661940" cy="5512903"/>
          </a:xfrm>
        </p:spPr>
        <p:txBody>
          <a:bodyPr>
            <a:normAutofit fontScale="92500" lnSpcReduction="10000"/>
          </a:bodyPr>
          <a:lstStyle/>
          <a:p>
            <a:pPr>
              <a:spcBef>
                <a:spcPts val="0"/>
              </a:spcBef>
            </a:pPr>
            <a:r>
              <a:rPr lang="en-US" sz="2400" dirty="0">
                <a:latin typeface="Calibri" panose="020F0502020204030204" pitchFamily="34" charset="0"/>
                <a:ea typeface="Calibri" panose="020F0502020204030204" pitchFamily="34" charset="0"/>
              </a:rPr>
              <a:t>NERV must be reserved via IROC by a Dispatch.  </a:t>
            </a:r>
            <a:r>
              <a:rPr lang="en-US" sz="2400" b="1" dirty="0">
                <a:solidFill>
                  <a:srgbClr val="FF0000"/>
                </a:solidFill>
                <a:latin typeface="Calibri" panose="020F0502020204030204" pitchFamily="34" charset="0"/>
                <a:ea typeface="Calibri" panose="020F0502020204030204" pitchFamily="34" charset="0"/>
              </a:rPr>
              <a:t>NERV is not authorized as a counter walk-up and will not be covered!</a:t>
            </a:r>
          </a:p>
          <a:p>
            <a:pPr>
              <a:spcBef>
                <a:spcPts val="0"/>
              </a:spcBef>
            </a:pPr>
            <a:endParaRPr lang="en-US" sz="2400" dirty="0"/>
          </a:p>
          <a:p>
            <a:pPr>
              <a:spcBef>
                <a:spcPts val="0"/>
              </a:spcBef>
            </a:pPr>
            <a:r>
              <a:rPr lang="en-US" sz="2400" dirty="0"/>
              <a:t>The NERV program is an acquisition tool for </a:t>
            </a:r>
            <a:r>
              <a:rPr lang="en-US" sz="2400" b="1" u="sng" dirty="0"/>
              <a:t>emergency </a:t>
            </a:r>
            <a:r>
              <a:rPr lang="en-US" sz="2400" dirty="0"/>
              <a:t>(Incidents, Support, Severity, All Hazard) incident rental vehicles. </a:t>
            </a:r>
            <a:r>
              <a:rPr lang="en-US" sz="2400" spc="-15" dirty="0"/>
              <a:t>NERV is </a:t>
            </a:r>
            <a:r>
              <a:rPr lang="en-US" sz="2400" u="sng" spc="-15" dirty="0">
                <a:solidFill>
                  <a:srgbClr val="FF0000"/>
                </a:solidFill>
              </a:rPr>
              <a:t>not</a:t>
            </a:r>
            <a:r>
              <a:rPr lang="en-US" sz="2400" spc="-15" dirty="0"/>
              <a:t> to be used, for example, </a:t>
            </a:r>
            <a:r>
              <a:rPr lang="en-US" sz="2400" dirty="0"/>
              <a:t>training (including instructing),</a:t>
            </a:r>
            <a:r>
              <a:rPr lang="en-US" sz="2400" spc="-20" dirty="0"/>
              <a:t> </a:t>
            </a:r>
            <a:r>
              <a:rPr lang="en-US" sz="2400" dirty="0"/>
              <a:t>preparedness, staff rides, etc. even if on a Resource Order (RO). </a:t>
            </a:r>
          </a:p>
          <a:p>
            <a:pPr marL="0" indent="0">
              <a:spcBef>
                <a:spcPts val="0"/>
              </a:spcBef>
              <a:buNone/>
            </a:pPr>
            <a:endParaRPr lang="en-US" sz="2400" dirty="0"/>
          </a:p>
          <a:p>
            <a:pPr>
              <a:spcBef>
                <a:spcPts val="0"/>
              </a:spcBef>
            </a:pPr>
            <a:r>
              <a:rPr lang="en-US" sz="2400" dirty="0"/>
              <a:t>NERV is intended for emergency response situations when one or more of the following needs exist:</a:t>
            </a:r>
          </a:p>
          <a:p>
            <a:pPr lvl="1">
              <a:spcBef>
                <a:spcPts val="0"/>
              </a:spcBef>
            </a:pPr>
            <a:r>
              <a:rPr lang="en-US" sz="2000" b="1" dirty="0"/>
              <a:t>Standard vehicles </a:t>
            </a:r>
            <a:r>
              <a:rPr lang="en-US" sz="2000" dirty="0"/>
              <a:t>for personnel who do not have a Government Travel Card</a:t>
            </a:r>
          </a:p>
          <a:p>
            <a:pPr lvl="1">
              <a:spcBef>
                <a:spcPts val="0"/>
              </a:spcBef>
            </a:pPr>
            <a:r>
              <a:rPr lang="en-US" sz="2000" b="1" dirty="0"/>
              <a:t>Incident Pool </a:t>
            </a:r>
            <a:r>
              <a:rPr lang="en-US" sz="2000" dirty="0"/>
              <a:t>vehicle requirements</a:t>
            </a:r>
          </a:p>
          <a:p>
            <a:pPr lvl="1">
              <a:spcBef>
                <a:spcPts val="0"/>
              </a:spcBef>
            </a:pPr>
            <a:r>
              <a:rPr lang="en-US" sz="2000" b="1" dirty="0"/>
              <a:t>Heavy-Duty (HD)</a:t>
            </a:r>
            <a:r>
              <a:rPr lang="en-US" sz="2000" dirty="0"/>
              <a:t> vehicles including:</a:t>
            </a:r>
          </a:p>
          <a:p>
            <a:pPr lvl="2">
              <a:spcBef>
                <a:spcPts val="0"/>
              </a:spcBef>
            </a:pPr>
            <a:r>
              <a:rPr lang="en-US" sz="1600" dirty="0"/>
              <a:t>Trucks requiring higher ground clearance and higher-rated tires such as ¾ and 1 Tons</a:t>
            </a:r>
          </a:p>
          <a:p>
            <a:pPr lvl="2">
              <a:spcBef>
                <a:spcPts val="0"/>
              </a:spcBef>
            </a:pPr>
            <a:r>
              <a:rPr lang="en-US" sz="1600" dirty="0"/>
              <a:t>Large SUVs and ½-ton trucks</a:t>
            </a:r>
          </a:p>
          <a:p>
            <a:pPr lvl="3">
              <a:spcBef>
                <a:spcPts val="0"/>
              </a:spcBef>
            </a:pPr>
            <a:r>
              <a:rPr lang="en-US" sz="1400" dirty="0"/>
              <a:t>Note: These are ordered under “Standard” in IROC. In addition, will most likely not have the higher clearance or higher rated tires.	</a:t>
            </a:r>
          </a:p>
          <a:p>
            <a:pPr marL="0" indent="0">
              <a:spcBef>
                <a:spcPts val="0"/>
              </a:spcBef>
              <a:buNone/>
            </a:pPr>
            <a:endParaRPr lang="en-US" sz="2400" b="1" dirty="0"/>
          </a:p>
          <a:p>
            <a:pPr marL="0" indent="0">
              <a:buNone/>
            </a:pPr>
            <a:endParaRPr lang="en-US" dirty="0"/>
          </a:p>
        </p:txBody>
      </p:sp>
      <p:sp>
        <p:nvSpPr>
          <p:cNvPr id="3" name="TextBox 2">
            <a:extLst>
              <a:ext uri="{FF2B5EF4-FFF2-40B4-BE49-F238E27FC236}">
                <a16:creationId xmlns:a16="http://schemas.microsoft.com/office/drawing/2014/main" id="{1B01B33D-D215-A70B-0D25-5192ADE6A6A4}"/>
              </a:ext>
            </a:extLst>
          </p:cNvPr>
          <p:cNvSpPr txBox="1"/>
          <p:nvPr/>
        </p:nvSpPr>
        <p:spPr>
          <a:xfrm>
            <a:off x="4287955" y="0"/>
            <a:ext cx="2730235" cy="707886"/>
          </a:xfrm>
          <a:prstGeom prst="rect">
            <a:avLst/>
          </a:prstGeom>
          <a:noFill/>
        </p:spPr>
        <p:txBody>
          <a:bodyPr wrap="none" rtlCol="0">
            <a:spAutoFit/>
          </a:bodyPr>
          <a:lstStyle/>
          <a:p>
            <a:r>
              <a:rPr lang="en-US" sz="4000" dirty="0">
                <a:latin typeface="Verdana" panose="020B0604030504040204" pitchFamily="34" charset="0"/>
                <a:ea typeface="Verdana" panose="020B0604030504040204" pitchFamily="34" charset="0"/>
              </a:rPr>
              <a:t>NERV Use</a:t>
            </a:r>
          </a:p>
        </p:txBody>
      </p:sp>
    </p:spTree>
    <p:extLst>
      <p:ext uri="{BB962C8B-B14F-4D97-AF65-F5344CB8AC3E}">
        <p14:creationId xmlns:p14="http://schemas.microsoft.com/office/powerpoint/2010/main" val="155168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1BC4B-1F66-64E6-E86D-8A526A5E17D2}"/>
              </a:ext>
            </a:extLst>
          </p:cNvPr>
          <p:cNvSpPr>
            <a:spLocks noGrp="1"/>
          </p:cNvSpPr>
          <p:nvPr>
            <p:ph type="title"/>
          </p:nvPr>
        </p:nvSpPr>
        <p:spPr/>
        <p:txBody>
          <a:bodyPr>
            <a:noAutofit/>
          </a:bodyPr>
          <a:lstStyle/>
          <a:p>
            <a:pPr algn="ctr"/>
            <a:r>
              <a:rPr lang="en-US" sz="4000" b="0" dirty="0"/>
              <a:t>NERV Use (Cont.)</a:t>
            </a:r>
          </a:p>
        </p:txBody>
      </p:sp>
      <p:sp>
        <p:nvSpPr>
          <p:cNvPr id="3" name="Text Placeholder 2">
            <a:extLst>
              <a:ext uri="{FF2B5EF4-FFF2-40B4-BE49-F238E27FC236}">
                <a16:creationId xmlns:a16="http://schemas.microsoft.com/office/drawing/2014/main" id="{AE185C50-6426-6E74-7470-F29C9C2585E9}"/>
              </a:ext>
            </a:extLst>
          </p:cNvPr>
          <p:cNvSpPr>
            <a:spLocks noGrp="1"/>
          </p:cNvSpPr>
          <p:nvPr>
            <p:ph type="body" sz="quarter" idx="15"/>
          </p:nvPr>
        </p:nvSpPr>
        <p:spPr/>
        <p:txBody>
          <a:bodyPr>
            <a:noAutofit/>
          </a:bodyPr>
          <a:lstStyle/>
          <a:p>
            <a:pPr marL="0" indent="0">
              <a:lnSpc>
                <a:spcPct val="120000"/>
              </a:lnSpc>
              <a:spcBef>
                <a:spcPts val="0"/>
              </a:spcBef>
            </a:pPr>
            <a:r>
              <a:rPr lang="en-US" sz="2000" dirty="0"/>
              <a:t>  </a:t>
            </a:r>
            <a:r>
              <a:rPr lang="en-US" sz="1600" b="1" dirty="0"/>
              <a:t>NERV must be on an IROC Request the duration of the rental with no gaps. </a:t>
            </a:r>
          </a:p>
          <a:p>
            <a:pPr marL="0" indent="0">
              <a:lnSpc>
                <a:spcPct val="120000"/>
              </a:lnSpc>
              <a:spcBef>
                <a:spcPts val="0"/>
              </a:spcBef>
              <a:buNone/>
            </a:pPr>
            <a:endParaRPr lang="en-US" sz="1600" dirty="0"/>
          </a:p>
          <a:p>
            <a:pPr marL="0" indent="0">
              <a:lnSpc>
                <a:spcPct val="120000"/>
              </a:lnSpc>
              <a:spcBef>
                <a:spcPts val="0"/>
              </a:spcBef>
            </a:pPr>
            <a:r>
              <a:rPr lang="en-US" sz="1600" dirty="0"/>
              <a:t>Rx’s: NERV is currently only open to single resources in support on </a:t>
            </a:r>
          </a:p>
          <a:p>
            <a:pPr marL="0" indent="0">
              <a:lnSpc>
                <a:spcPct val="120000"/>
              </a:lnSpc>
              <a:spcBef>
                <a:spcPts val="0"/>
              </a:spcBef>
              <a:buNone/>
            </a:pPr>
            <a:r>
              <a:rPr lang="en-US" sz="1600" dirty="0"/>
              <a:t>USFS land. </a:t>
            </a:r>
          </a:p>
          <a:p>
            <a:pPr marL="0" indent="0">
              <a:lnSpc>
                <a:spcPct val="120000"/>
              </a:lnSpc>
              <a:spcBef>
                <a:spcPts val="0"/>
              </a:spcBef>
            </a:pPr>
            <a:endParaRPr lang="en-US" sz="1600" dirty="0"/>
          </a:p>
          <a:p>
            <a:pPr marL="0" indent="0">
              <a:lnSpc>
                <a:spcPct val="120000"/>
              </a:lnSpc>
              <a:spcBef>
                <a:spcPts val="0"/>
              </a:spcBef>
            </a:pPr>
            <a:r>
              <a:rPr lang="en-US" sz="1600" dirty="0"/>
              <a:t> The NERV I-BPA prohibits rentals in Canada or to be driven to Canada!</a:t>
            </a:r>
          </a:p>
          <a:p>
            <a:pPr marL="0" indent="0">
              <a:lnSpc>
                <a:spcPct val="120000"/>
              </a:lnSpc>
              <a:spcBef>
                <a:spcPts val="0"/>
              </a:spcBef>
            </a:pPr>
            <a:endParaRPr lang="en-US" sz="1600" dirty="0"/>
          </a:p>
          <a:p>
            <a:pPr marL="0" indent="0">
              <a:lnSpc>
                <a:spcPct val="120000"/>
              </a:lnSpc>
              <a:spcBef>
                <a:spcPts val="0"/>
              </a:spcBef>
            </a:pPr>
            <a:r>
              <a:rPr lang="en-US" sz="1600" dirty="0"/>
              <a:t>Cannot be kept beyond 120 days! Around the 90 day mark start the process to turn in and if needed, request a NERV.</a:t>
            </a:r>
          </a:p>
          <a:p>
            <a:pPr marL="0" indent="0">
              <a:lnSpc>
                <a:spcPct val="120000"/>
              </a:lnSpc>
              <a:spcBef>
                <a:spcPts val="0"/>
              </a:spcBef>
            </a:pPr>
            <a:endParaRPr lang="en-US" sz="1600" dirty="0"/>
          </a:p>
          <a:p>
            <a:pPr marL="0" indent="0">
              <a:lnSpc>
                <a:spcPct val="120000"/>
              </a:lnSpc>
              <a:spcBef>
                <a:spcPts val="0"/>
              </a:spcBef>
            </a:pPr>
            <a:r>
              <a:rPr lang="en-US" sz="1600" dirty="0"/>
              <a:t> Do not reserve or have operator accept a 2-door coupe or a luxury Car. The one below was $4700 in damages!</a:t>
            </a:r>
          </a:p>
          <a:p>
            <a:pPr marL="0" indent="0">
              <a:lnSpc>
                <a:spcPct val="120000"/>
              </a:lnSpc>
              <a:spcBef>
                <a:spcPts val="0"/>
              </a:spcBef>
              <a:buNone/>
            </a:pPr>
            <a:endParaRPr lang="en-US" sz="1600" dirty="0"/>
          </a:p>
        </p:txBody>
      </p:sp>
      <p:pic>
        <p:nvPicPr>
          <p:cNvPr id="5" name="Picture 4">
            <a:extLst>
              <a:ext uri="{FF2B5EF4-FFF2-40B4-BE49-F238E27FC236}">
                <a16:creationId xmlns:a16="http://schemas.microsoft.com/office/drawing/2014/main" id="{87302427-7F12-13E7-5BF5-9676B80385BD}"/>
              </a:ext>
            </a:extLst>
          </p:cNvPr>
          <p:cNvPicPr>
            <a:picLocks noChangeAspect="1"/>
          </p:cNvPicPr>
          <p:nvPr/>
        </p:nvPicPr>
        <p:blipFill>
          <a:blip r:embed="rId3"/>
          <a:stretch>
            <a:fillRect/>
          </a:stretch>
        </p:blipFill>
        <p:spPr>
          <a:xfrm>
            <a:off x="4204252" y="4506967"/>
            <a:ext cx="2868801" cy="1957328"/>
          </a:xfrm>
          <a:prstGeom prst="rect">
            <a:avLst/>
          </a:prstGeom>
        </p:spPr>
      </p:pic>
    </p:spTree>
    <p:extLst>
      <p:ext uri="{BB962C8B-B14F-4D97-AF65-F5344CB8AC3E}">
        <p14:creationId xmlns:p14="http://schemas.microsoft.com/office/powerpoint/2010/main" val="79633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E332F-28AF-C065-1C89-9FE84605CEEC}"/>
              </a:ext>
            </a:extLst>
          </p:cNvPr>
          <p:cNvSpPr>
            <a:spLocks noGrp="1"/>
          </p:cNvSpPr>
          <p:nvPr>
            <p:ph type="title"/>
          </p:nvPr>
        </p:nvSpPr>
        <p:spPr/>
        <p:txBody>
          <a:bodyPr>
            <a:noAutofit/>
          </a:bodyPr>
          <a:lstStyle/>
          <a:p>
            <a:pPr algn="ctr"/>
            <a:r>
              <a:rPr lang="en-US" sz="4000" b="0" dirty="0">
                <a:solidFill>
                  <a:schemeClr val="tx1"/>
                </a:solidFill>
              </a:rPr>
              <a:t>Damage/Accident Liability</a:t>
            </a:r>
            <a:endParaRPr lang="en-US" sz="4000" b="0" dirty="0"/>
          </a:p>
        </p:txBody>
      </p:sp>
      <p:sp>
        <p:nvSpPr>
          <p:cNvPr id="3" name="Text Placeholder 2">
            <a:extLst>
              <a:ext uri="{FF2B5EF4-FFF2-40B4-BE49-F238E27FC236}">
                <a16:creationId xmlns:a16="http://schemas.microsoft.com/office/drawing/2014/main" id="{AAF64A4C-3DA2-9895-E3A3-4A5929FFFA2B}"/>
              </a:ext>
            </a:extLst>
          </p:cNvPr>
          <p:cNvSpPr>
            <a:spLocks noGrp="1"/>
          </p:cNvSpPr>
          <p:nvPr>
            <p:ph type="body" sz="quarter" idx="15"/>
          </p:nvPr>
        </p:nvSpPr>
        <p:spPr>
          <a:xfrm>
            <a:off x="446618" y="1066801"/>
            <a:ext cx="11192104" cy="5407170"/>
          </a:xfrm>
        </p:spPr>
        <p:txBody>
          <a:bodyPr>
            <a:normAutofit fontScale="92500" lnSpcReduction="10000"/>
          </a:bodyPr>
          <a:lstStyle/>
          <a:p>
            <a:pPr algn="l">
              <a:lnSpc>
                <a:spcPct val="110000"/>
              </a:lnSpc>
              <a:spcBef>
                <a:spcPts val="0"/>
              </a:spcBef>
            </a:pPr>
            <a:r>
              <a:rPr lang="en-US" sz="2600" dirty="0">
                <a:solidFill>
                  <a:schemeClr val="tx1"/>
                </a:solidFill>
                <a:latin typeface="+mn-lt"/>
              </a:rPr>
              <a:t>Please be aware that Operator’s could be held financially responsible for the damage to the NERV Vehicle and to a 3</a:t>
            </a:r>
            <a:r>
              <a:rPr lang="en-US" sz="2600" baseline="30000" dirty="0">
                <a:solidFill>
                  <a:schemeClr val="tx1"/>
                </a:solidFill>
                <a:latin typeface="+mn-lt"/>
              </a:rPr>
              <a:t>rd</a:t>
            </a:r>
            <a:r>
              <a:rPr lang="en-US" sz="2600" dirty="0">
                <a:solidFill>
                  <a:schemeClr val="tx1"/>
                </a:solidFill>
                <a:latin typeface="+mn-lt"/>
              </a:rPr>
              <a:t> party if determined to be gross negligence or non-official use of the vehicle</a:t>
            </a:r>
            <a:r>
              <a:rPr lang="en-US" sz="2600" dirty="0">
                <a:latin typeface="+mn-lt"/>
              </a:rPr>
              <a:t>.</a:t>
            </a:r>
          </a:p>
          <a:p>
            <a:pPr marL="0" indent="0" algn="l">
              <a:lnSpc>
                <a:spcPct val="110000"/>
              </a:lnSpc>
              <a:spcBef>
                <a:spcPts val="0"/>
              </a:spcBef>
              <a:buNone/>
            </a:pPr>
            <a:endParaRPr lang="en-US" sz="2600" dirty="0">
              <a:latin typeface="+mn-lt"/>
            </a:endParaRPr>
          </a:p>
          <a:p>
            <a:pPr algn="l">
              <a:lnSpc>
                <a:spcPct val="110000"/>
              </a:lnSpc>
              <a:spcBef>
                <a:spcPts val="0"/>
              </a:spcBef>
            </a:pPr>
            <a:r>
              <a:rPr lang="en-US" sz="2600" dirty="0">
                <a:solidFill>
                  <a:schemeClr val="tx1"/>
                </a:solidFill>
                <a:latin typeface="+mn-lt"/>
              </a:rPr>
              <a:t>NERV is considered a Fleet Vehicle of the Operators agency. Self-Insured (meaning no insurance) and does not have GARS like a vehicle rented from ETS2/Concur! </a:t>
            </a:r>
            <a:r>
              <a:rPr lang="en-US" sz="2600" b="1" i="1" dirty="0">
                <a:latin typeface="+mn-lt"/>
              </a:rPr>
              <a:t>3</a:t>
            </a:r>
            <a:r>
              <a:rPr lang="en-US" sz="2600" b="1" i="1" baseline="30000" dirty="0">
                <a:latin typeface="+mn-lt"/>
              </a:rPr>
              <a:t>rd</a:t>
            </a:r>
            <a:r>
              <a:rPr lang="en-US" sz="2600" b="1" i="1" dirty="0">
                <a:latin typeface="+mn-lt"/>
              </a:rPr>
              <a:t> Party Claims must be submitted to the Operator’s agency. Claims are </a:t>
            </a:r>
            <a:r>
              <a:rPr lang="en-US" sz="2600" b="1" i="1" u="sng" dirty="0">
                <a:latin typeface="+mn-lt"/>
              </a:rPr>
              <a:t>not </a:t>
            </a:r>
            <a:r>
              <a:rPr lang="en-US" sz="2600" b="1" i="1" dirty="0">
                <a:latin typeface="+mn-lt"/>
              </a:rPr>
              <a:t>handled by the Incident or the NERV Office! </a:t>
            </a:r>
          </a:p>
          <a:p>
            <a:pPr marR="0">
              <a:lnSpc>
                <a:spcPct val="110000"/>
              </a:lnSpc>
              <a:spcBef>
                <a:spcPts val="0"/>
              </a:spcBef>
            </a:pPr>
            <a:endParaRPr lang="en-US" sz="2600" dirty="0">
              <a:latin typeface="+mn-lt"/>
            </a:endParaRPr>
          </a:p>
          <a:p>
            <a:pPr marR="0">
              <a:lnSpc>
                <a:spcPct val="110000"/>
              </a:lnSpc>
              <a:spcBef>
                <a:spcPts val="0"/>
              </a:spcBef>
            </a:pPr>
            <a:r>
              <a:rPr lang="en-US" sz="2600" dirty="0">
                <a:latin typeface="+mn-lt"/>
              </a:rPr>
              <a:t>Make sure all accident documentation is turned into </a:t>
            </a:r>
            <a:r>
              <a:rPr lang="en-US" sz="2600" dirty="0">
                <a:latin typeface="+mn-lt"/>
                <a:hlinkClick r:id="rId3"/>
              </a:rPr>
              <a:t>sm.fs.nerv@usda.gov</a:t>
            </a:r>
            <a:r>
              <a:rPr lang="en-US" sz="2600" dirty="0">
                <a:latin typeface="+mn-lt"/>
              </a:rPr>
              <a:t> .  Please keep a copy. Do not leave with Enterprise or Comp/Claims/FSC to process. </a:t>
            </a:r>
          </a:p>
          <a:p>
            <a:pPr marL="0" marR="0" indent="0">
              <a:lnSpc>
                <a:spcPct val="110000"/>
              </a:lnSpc>
              <a:spcBef>
                <a:spcPts val="0"/>
              </a:spcBef>
              <a:buNone/>
            </a:pPr>
            <a:r>
              <a:rPr lang="en-US" sz="2600" dirty="0">
                <a:latin typeface="+mn-lt"/>
              </a:rPr>
              <a:t>	</a:t>
            </a:r>
            <a:r>
              <a:rPr lang="en-US" sz="2600" u="sng" dirty="0">
                <a:latin typeface="+mn-lt"/>
              </a:rPr>
              <a:t>Accident/Major Damage</a:t>
            </a:r>
            <a:r>
              <a:rPr lang="en-US" sz="2600" dirty="0">
                <a:latin typeface="+mn-lt"/>
              </a:rPr>
              <a:t>: SF-91, SF-94, Photo’s, Police Report. SF-91 needs 	to be fully filled out and signed!</a:t>
            </a:r>
          </a:p>
          <a:p>
            <a:pPr marL="0" marR="0" indent="0">
              <a:lnSpc>
                <a:spcPct val="110000"/>
              </a:lnSpc>
              <a:spcBef>
                <a:spcPts val="0"/>
              </a:spcBef>
              <a:buNone/>
            </a:pPr>
            <a:r>
              <a:rPr lang="en-US" sz="2600" dirty="0">
                <a:latin typeface="+mn-lt"/>
              </a:rPr>
              <a:t>	</a:t>
            </a:r>
            <a:r>
              <a:rPr lang="en-US" sz="2600" u="sng" dirty="0">
                <a:latin typeface="+mn-lt"/>
              </a:rPr>
              <a:t>Damage Only</a:t>
            </a:r>
            <a:r>
              <a:rPr lang="en-US" sz="2600" dirty="0">
                <a:latin typeface="+mn-lt"/>
              </a:rPr>
              <a:t>: Statement and Photo’s</a:t>
            </a:r>
          </a:p>
          <a:p>
            <a:pPr marR="0">
              <a:spcBef>
                <a:spcPts val="0"/>
              </a:spcBef>
            </a:pPr>
            <a:endParaRPr lang="en-US" sz="2600" dirty="0">
              <a:latin typeface="+mn-lt"/>
            </a:endParaRPr>
          </a:p>
        </p:txBody>
      </p:sp>
      <p:sp>
        <p:nvSpPr>
          <p:cNvPr id="4" name="Slide Number Placeholder 3">
            <a:extLst>
              <a:ext uri="{FF2B5EF4-FFF2-40B4-BE49-F238E27FC236}">
                <a16:creationId xmlns:a16="http://schemas.microsoft.com/office/drawing/2014/main" id="{E7128BDE-ED23-3BE7-7458-E9CD78A295D5}"/>
              </a:ext>
            </a:extLst>
          </p:cNvPr>
          <p:cNvSpPr>
            <a:spLocks noGrp="1"/>
          </p:cNvSpPr>
          <p:nvPr>
            <p:ph type="sldNum" sz="quarter" idx="12"/>
          </p:nvPr>
        </p:nvSpPr>
        <p:spPr/>
        <p:txBody>
          <a:bodyPr/>
          <a:lstStyle/>
          <a:p>
            <a:fld id="{7AFBEB2D-7C10-43D9-9C43-7938A93A20F3}" type="slidenum">
              <a:rPr lang="en-US" smtClean="0"/>
              <a:t>7</a:t>
            </a:fld>
            <a:endParaRPr lang="en-US"/>
          </a:p>
        </p:txBody>
      </p:sp>
    </p:spTree>
    <p:extLst>
      <p:ext uri="{BB962C8B-B14F-4D97-AF65-F5344CB8AC3E}">
        <p14:creationId xmlns:p14="http://schemas.microsoft.com/office/powerpoint/2010/main" val="292682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036F7C-AEBF-79B3-E33C-AE8553318776}"/>
              </a:ext>
            </a:extLst>
          </p:cNvPr>
          <p:cNvSpPr>
            <a:spLocks noGrp="1"/>
          </p:cNvSpPr>
          <p:nvPr>
            <p:ph type="sldNum" sz="quarter" idx="12"/>
          </p:nvPr>
        </p:nvSpPr>
        <p:spPr/>
        <p:txBody>
          <a:bodyPr/>
          <a:lstStyle/>
          <a:p>
            <a:fld id="{44C03942-F178-4CE9-882B-861990986819}" type="slidenum">
              <a:rPr lang="en-US" smtClean="0"/>
              <a:t>8</a:t>
            </a:fld>
            <a:endParaRPr lang="en-US"/>
          </a:p>
        </p:txBody>
      </p:sp>
      <p:sp>
        <p:nvSpPr>
          <p:cNvPr id="3" name="Title 2">
            <a:extLst>
              <a:ext uri="{FF2B5EF4-FFF2-40B4-BE49-F238E27FC236}">
                <a16:creationId xmlns:a16="http://schemas.microsoft.com/office/drawing/2014/main" id="{DF8314EC-8581-CA0F-439F-65FDA15E63B8}"/>
              </a:ext>
            </a:extLst>
          </p:cNvPr>
          <p:cNvSpPr>
            <a:spLocks noGrp="1"/>
          </p:cNvSpPr>
          <p:nvPr>
            <p:ph type="title"/>
          </p:nvPr>
        </p:nvSpPr>
        <p:spPr/>
        <p:txBody>
          <a:bodyPr/>
          <a:lstStyle/>
          <a:p>
            <a:r>
              <a:rPr lang="en-US" dirty="0"/>
              <a:t>Categories of Claims</a:t>
            </a:r>
          </a:p>
        </p:txBody>
      </p:sp>
      <p:sp>
        <p:nvSpPr>
          <p:cNvPr id="4" name="Text Placeholder 3">
            <a:extLst>
              <a:ext uri="{FF2B5EF4-FFF2-40B4-BE49-F238E27FC236}">
                <a16:creationId xmlns:a16="http://schemas.microsoft.com/office/drawing/2014/main" id="{F0308610-8F64-8A15-65C5-C700B2600693}"/>
              </a:ext>
            </a:extLst>
          </p:cNvPr>
          <p:cNvSpPr>
            <a:spLocks noGrp="1"/>
          </p:cNvSpPr>
          <p:nvPr>
            <p:ph type="body" sz="quarter" idx="15"/>
          </p:nvPr>
        </p:nvSpPr>
        <p:spPr/>
        <p:txBody>
          <a:bodyPr>
            <a:normAutofit/>
          </a:bodyPr>
          <a:lstStyle/>
          <a:p>
            <a:r>
              <a:rPr lang="en-US" sz="2400" dirty="0">
                <a:latin typeface="+mn-lt"/>
              </a:rPr>
              <a:t>Gross </a:t>
            </a:r>
            <a:r>
              <a:rPr lang="en-US" sz="2400" kern="1200" dirty="0">
                <a:solidFill>
                  <a:schemeClr val="tx1"/>
                </a:solidFill>
                <a:latin typeface="+mn-lt"/>
                <a:ea typeface="+mj-ea"/>
                <a:cs typeface="+mj-cs"/>
              </a:rPr>
              <a:t>Negligence or Non-Official Use. Operator may be held liable for any damage to the Rental or a 3</a:t>
            </a:r>
            <a:r>
              <a:rPr lang="en-US" sz="2400" kern="1200" baseline="30000" dirty="0">
                <a:solidFill>
                  <a:schemeClr val="tx1"/>
                </a:solidFill>
                <a:latin typeface="+mn-lt"/>
                <a:ea typeface="+mj-ea"/>
                <a:cs typeface="+mj-cs"/>
              </a:rPr>
              <a:t>rd</a:t>
            </a:r>
            <a:r>
              <a:rPr lang="en-US" sz="2400" kern="1200" dirty="0">
                <a:solidFill>
                  <a:schemeClr val="tx1"/>
                </a:solidFill>
                <a:latin typeface="+mn-lt"/>
                <a:ea typeface="+mj-ea"/>
                <a:cs typeface="+mj-cs"/>
              </a:rPr>
              <a:t> party</a:t>
            </a:r>
            <a:endParaRPr lang="en-US" sz="2400" dirty="0">
              <a:latin typeface="+mn-lt"/>
              <a:ea typeface="+mj-ea"/>
              <a:cs typeface="+mj-cs"/>
            </a:endParaRPr>
          </a:p>
          <a:p>
            <a:r>
              <a:rPr lang="en-US" sz="2400" dirty="0">
                <a:latin typeface="+mn-lt"/>
                <a:ea typeface="+mj-ea"/>
                <a:cs typeface="+mj-cs"/>
              </a:rPr>
              <a:t>Damage not involving another vehicle, Hit/Hit by an Agency Owed Vehicles/GSA or Hit and Run</a:t>
            </a:r>
          </a:p>
          <a:p>
            <a:r>
              <a:rPr lang="en-US" sz="2400" dirty="0">
                <a:latin typeface="+mn-lt"/>
                <a:ea typeface="+mj-ea"/>
                <a:cs typeface="+mj-cs"/>
              </a:rPr>
              <a:t>3</a:t>
            </a:r>
            <a:r>
              <a:rPr lang="en-US" sz="2400" baseline="30000" dirty="0">
                <a:latin typeface="+mn-lt"/>
                <a:ea typeface="+mj-ea"/>
                <a:cs typeface="+mj-cs"/>
              </a:rPr>
              <a:t>rd</a:t>
            </a:r>
            <a:r>
              <a:rPr lang="en-US" sz="2400" dirty="0">
                <a:latin typeface="+mn-lt"/>
                <a:ea typeface="+mj-ea"/>
                <a:cs typeface="+mj-cs"/>
              </a:rPr>
              <a:t> Party Preliminarily Determined to be at Fault</a:t>
            </a:r>
          </a:p>
          <a:p>
            <a:r>
              <a:rPr lang="en-US" sz="2400" dirty="0">
                <a:latin typeface="+mn-lt"/>
                <a:ea typeface="+mj-ea"/>
                <a:cs typeface="+mj-cs"/>
              </a:rPr>
              <a:t>3</a:t>
            </a:r>
            <a:r>
              <a:rPr lang="en-US" sz="2400" baseline="30000" dirty="0">
                <a:latin typeface="+mn-lt"/>
                <a:ea typeface="+mj-ea"/>
                <a:cs typeface="+mj-cs"/>
              </a:rPr>
              <a:t>rd</a:t>
            </a:r>
            <a:r>
              <a:rPr lang="en-US" sz="2400" dirty="0">
                <a:latin typeface="+mn-lt"/>
                <a:ea typeface="+mj-ea"/>
                <a:cs typeface="+mj-cs"/>
              </a:rPr>
              <a:t> Party Accident, NERV Operator possibly at Fault</a:t>
            </a:r>
          </a:p>
          <a:p>
            <a:endParaRPr lang="en-US" sz="2400" dirty="0">
              <a:latin typeface="+mn-lt"/>
            </a:endParaRPr>
          </a:p>
        </p:txBody>
      </p:sp>
    </p:spTree>
    <p:extLst>
      <p:ext uri="{BB962C8B-B14F-4D97-AF65-F5344CB8AC3E}">
        <p14:creationId xmlns:p14="http://schemas.microsoft.com/office/powerpoint/2010/main" val="214945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F669-8F05-C7E2-CA96-1158569CA4D4}"/>
              </a:ext>
            </a:extLst>
          </p:cNvPr>
          <p:cNvSpPr>
            <a:spLocks noGrp="1"/>
          </p:cNvSpPr>
          <p:nvPr>
            <p:ph type="title"/>
          </p:nvPr>
        </p:nvSpPr>
        <p:spPr>
          <a:xfrm>
            <a:off x="447555" y="0"/>
            <a:ext cx="10585630" cy="716268"/>
          </a:xfrm>
        </p:spPr>
        <p:txBody>
          <a:bodyPr>
            <a:noAutofit/>
          </a:bodyPr>
          <a:lstStyle/>
          <a:p>
            <a:pPr algn="ctr"/>
            <a:r>
              <a:rPr lang="en-US" sz="4000" b="0" dirty="0">
                <a:solidFill>
                  <a:schemeClr val="tx1"/>
                </a:solidFill>
              </a:rPr>
              <a:t>NERV Inspections</a:t>
            </a:r>
            <a:endParaRPr lang="en-US" sz="4000" b="0" dirty="0"/>
          </a:p>
        </p:txBody>
      </p:sp>
      <p:sp>
        <p:nvSpPr>
          <p:cNvPr id="3" name="Text Placeholder 2">
            <a:extLst>
              <a:ext uri="{FF2B5EF4-FFF2-40B4-BE49-F238E27FC236}">
                <a16:creationId xmlns:a16="http://schemas.microsoft.com/office/drawing/2014/main" id="{FE5C5E0F-6831-7D87-F6A6-CEBDEDAFF520}"/>
              </a:ext>
            </a:extLst>
          </p:cNvPr>
          <p:cNvSpPr>
            <a:spLocks noGrp="1"/>
          </p:cNvSpPr>
          <p:nvPr>
            <p:ph type="body" sz="quarter" idx="15"/>
          </p:nvPr>
        </p:nvSpPr>
        <p:spPr>
          <a:xfrm>
            <a:off x="446618" y="1066801"/>
            <a:ext cx="8572254" cy="5218496"/>
          </a:xfrm>
        </p:spPr>
        <p:txBody>
          <a:bodyPr>
            <a:normAutofit/>
          </a:bodyPr>
          <a:lstStyle/>
          <a:p>
            <a:r>
              <a:rPr lang="en-US" sz="2400" dirty="0">
                <a:latin typeface="+mn-lt"/>
              </a:rPr>
              <a:t>Per the 2025 NMAC memo, Vehicle/Heavy Equipment Safety Inspection Checklist (OF-296) are required for all NERV.  Local forms are acceptable. </a:t>
            </a:r>
            <a:r>
              <a:rPr lang="en-US" sz="2400" dirty="0">
                <a:latin typeface="+mn-lt"/>
                <a:hlinkClick r:id="rId3"/>
              </a:rPr>
              <a:t>NERV Team developed a NERV Inspection Sheet located on the Website. </a:t>
            </a:r>
            <a:endParaRPr lang="en-US" sz="2400" dirty="0">
              <a:latin typeface="+mn-lt"/>
            </a:endParaRPr>
          </a:p>
          <a:p>
            <a:pPr marL="0" indent="0">
              <a:buNone/>
            </a:pPr>
            <a:endParaRPr lang="en-US" sz="2400" dirty="0">
              <a:latin typeface="+mn-lt"/>
            </a:endParaRPr>
          </a:p>
          <a:p>
            <a:r>
              <a:rPr lang="en-US" sz="2400" dirty="0">
                <a:latin typeface="+mn-lt"/>
              </a:rPr>
              <a:t>Main purpose is to document damage so the NERV office can determine whether we should or should not pay a claim based on possible pre-existing damage. </a:t>
            </a:r>
          </a:p>
          <a:p>
            <a:pPr lvl="1"/>
            <a:endParaRPr lang="en-US" dirty="0">
              <a:latin typeface="+mn-lt"/>
            </a:endParaRPr>
          </a:p>
          <a:p>
            <a:endParaRPr lang="en-US" dirty="0"/>
          </a:p>
        </p:txBody>
      </p:sp>
      <p:sp>
        <p:nvSpPr>
          <p:cNvPr id="4" name="Slide Number Placeholder 3">
            <a:extLst>
              <a:ext uri="{FF2B5EF4-FFF2-40B4-BE49-F238E27FC236}">
                <a16:creationId xmlns:a16="http://schemas.microsoft.com/office/drawing/2014/main" id="{9131788C-E6DC-41BF-B774-D29BFE28663B}"/>
              </a:ext>
            </a:extLst>
          </p:cNvPr>
          <p:cNvSpPr>
            <a:spLocks noGrp="1"/>
          </p:cNvSpPr>
          <p:nvPr>
            <p:ph type="sldNum" sz="quarter" idx="12"/>
          </p:nvPr>
        </p:nvSpPr>
        <p:spPr/>
        <p:txBody>
          <a:bodyPr/>
          <a:lstStyle/>
          <a:p>
            <a:fld id="{7AFBEB2D-7C10-43D9-9C43-7938A93A20F3}" type="slidenum">
              <a:rPr lang="en-US" smtClean="0"/>
              <a:t>9</a:t>
            </a:fld>
            <a:endParaRPr lang="en-US"/>
          </a:p>
        </p:txBody>
      </p:sp>
    </p:spTree>
    <p:extLst>
      <p:ext uri="{BB962C8B-B14F-4D97-AF65-F5344CB8AC3E}">
        <p14:creationId xmlns:p14="http://schemas.microsoft.com/office/powerpoint/2010/main" val="1204159182"/>
      </p:ext>
    </p:extLst>
  </p:cSld>
  <p:clrMapOvr>
    <a:masterClrMapping/>
  </p:clrMapOvr>
</p:sld>
</file>

<file path=ppt/theme/theme1.xml><?xml version="1.0" encoding="utf-8"?>
<a:theme xmlns:a="http://schemas.openxmlformats.org/drawingml/2006/main" name="PPS PowerPoint Template_Nov 2020">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PPS PowerPoint Template_Nov 2020</Template>
  <TotalTime>502</TotalTime>
  <Words>2097</Words>
  <Application>Microsoft Office PowerPoint</Application>
  <PresentationFormat>Widescreen</PresentationFormat>
  <Paragraphs>172</Paragraphs>
  <Slides>20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Calibri</vt:lpstr>
      <vt:lpstr>Public Sans</vt:lpstr>
      <vt:lpstr>Symbol</vt:lpstr>
      <vt:lpstr>Verdana</vt:lpstr>
      <vt:lpstr>Wingdings</vt:lpstr>
      <vt:lpstr>PPS PowerPoint Template_Nov 2020</vt:lpstr>
      <vt:lpstr> Finance Presentation</vt:lpstr>
      <vt:lpstr>NERV SOP</vt:lpstr>
      <vt:lpstr>NERV Facts</vt:lpstr>
      <vt:lpstr>Scope and Utilization of the I-BPA</vt:lpstr>
      <vt:lpstr>PowerPoint Presentation</vt:lpstr>
      <vt:lpstr>NERV Use (Cont.)</vt:lpstr>
      <vt:lpstr>Damage/Accident Liability</vt:lpstr>
      <vt:lpstr>Categories of Claims</vt:lpstr>
      <vt:lpstr>NERV Inspections</vt:lpstr>
      <vt:lpstr>PowerPoint Presentation</vt:lpstr>
      <vt:lpstr>NERV Inspection – Helpful Tips</vt:lpstr>
      <vt:lpstr>Enterprise Daily Open Ticket Report (OTR)</vt:lpstr>
      <vt:lpstr>PowerPoint Presentation</vt:lpstr>
      <vt:lpstr>PowerPoint Presentation</vt:lpstr>
      <vt:lpstr>PowerPoint Presentation</vt:lpstr>
      <vt:lpstr>Drop Office Location</vt:lpstr>
      <vt:lpstr>    Getting the NERV Vehicle Towed</vt:lpstr>
      <vt:lpstr> Tires</vt:lpstr>
      <vt:lpstr>Who do I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Devall, Wesley - FS, AZ</dc:creator>
  <cp:lastModifiedBy>Devall, Wesley - FS, AZ</cp:lastModifiedBy>
  <cp:revision>23</cp:revision>
  <dcterms:created xsi:type="dcterms:W3CDTF">2025-04-23T20:17:10Z</dcterms:created>
  <dcterms:modified xsi:type="dcterms:W3CDTF">2026-04-09T22:11:33Z</dcterms:modified>
</cp:coreProperties>
</file>