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438" r:id="rId3"/>
    <p:sldId id="301" r:id="rId4"/>
    <p:sldId id="429" r:id="rId5"/>
    <p:sldId id="378" r:id="rId6"/>
    <p:sldId id="381" r:id="rId7"/>
    <p:sldId id="441" r:id="rId8"/>
    <p:sldId id="380" r:id="rId9"/>
    <p:sldId id="396" r:id="rId10"/>
    <p:sldId id="426" r:id="rId11"/>
    <p:sldId id="404" r:id="rId12"/>
    <p:sldId id="412" r:id="rId13"/>
    <p:sldId id="413" r:id="rId14"/>
    <p:sldId id="422" r:id="rId15"/>
    <p:sldId id="405" r:id="rId16"/>
    <p:sldId id="382" r:id="rId17"/>
    <p:sldId id="383" r:id="rId18"/>
    <p:sldId id="402" r:id="rId19"/>
    <p:sldId id="439" r:id="rId20"/>
    <p:sldId id="440" r:id="rId21"/>
    <p:sldId id="424" r:id="rId22"/>
    <p:sldId id="442" r:id="rId23"/>
    <p:sldId id="436" r:id="rId24"/>
    <p:sldId id="407" r:id="rId25"/>
    <p:sldId id="409" r:id="rId26"/>
    <p:sldId id="419" r:id="rId27"/>
    <p:sldId id="427" r:id="rId28"/>
    <p:sldId id="400" r:id="rId29"/>
    <p:sldId id="384" r:id="rId30"/>
    <p:sldId id="385" r:id="rId31"/>
    <p:sldId id="387" r:id="rId32"/>
    <p:sldId id="420" r:id="rId33"/>
    <p:sldId id="3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9588" autoAdjust="0"/>
  </p:normalViewPr>
  <p:slideViewPr>
    <p:cSldViewPr snapToGrid="0">
      <p:cViewPr varScale="1">
        <p:scale>
          <a:sx n="99" d="100"/>
          <a:sy n="99" d="100"/>
        </p:scale>
        <p:origin x="9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9E757-5166-4669-844D-566716D769A9}"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FEC887CF-C648-4EF1-A22C-0DEB25F05C52}">
      <dgm:prSet phldrT="[Text]" custT="1"/>
      <dgm:spPr>
        <a:gradFill rotWithShape="0">
          <a:gsLst>
            <a:gs pos="0">
              <a:schemeClr val="accent1">
                <a:lumMod val="75000"/>
              </a:schemeClr>
            </a:gs>
            <a:gs pos="66000">
              <a:srgbClr val="00B0F0"/>
            </a:gs>
            <a:gs pos="100000">
              <a:schemeClr val="accent1">
                <a:hueOff val="0"/>
                <a:satOff val="0"/>
                <a:lumOff val="0"/>
                <a:alphaOff val="0"/>
                <a:lumMod val="99000"/>
                <a:satMod val="120000"/>
                <a:shade val="78000"/>
              </a:schemeClr>
            </a:gs>
          </a:gsLst>
        </a:gradFill>
      </dgm:spPr>
      <dgm:t>
        <a:bodyPr/>
        <a:lstStyle/>
        <a:p>
          <a:r>
            <a:rPr lang="en-US" sz="1800" b="1" dirty="0"/>
            <a:t>FS NERV/FAM </a:t>
          </a:r>
          <a:r>
            <a:rPr lang="en-US" sz="1400" dirty="0"/>
            <a:t>Monitors BPA </a:t>
          </a:r>
        </a:p>
      </dgm:t>
    </dgm:pt>
    <dgm:pt modelId="{A6A0FB31-A538-4BC0-A9FD-2BE5F69B17DF}" type="parTrans" cxnId="{B7DD3200-E447-45D5-AF5A-339D425EED25}">
      <dgm:prSet/>
      <dgm:spPr/>
      <dgm:t>
        <a:bodyPr/>
        <a:lstStyle/>
        <a:p>
          <a:endParaRPr lang="en-US"/>
        </a:p>
      </dgm:t>
    </dgm:pt>
    <dgm:pt modelId="{EA466B7A-1FB3-4E8A-9C8B-E31601817FDC}" type="sibTrans" cxnId="{B7DD3200-E447-45D5-AF5A-339D425EED25}">
      <dgm:prSet/>
      <dgm:spPr/>
      <dgm:t>
        <a:bodyPr/>
        <a:lstStyle/>
        <a:p>
          <a:endParaRPr lang="en-US"/>
        </a:p>
      </dgm:t>
    </dgm:pt>
    <dgm:pt modelId="{3E3C8DF7-4D97-46C1-87FF-A3C127E0F04A}">
      <dgm:prSet phldrT="[Text]" custT="1"/>
      <dgm:spPr>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en-US" sz="1400" dirty="0"/>
            <a:t>1. </a:t>
          </a:r>
        </a:p>
        <a:p>
          <a:r>
            <a:rPr lang="en-US" sz="1400" dirty="0"/>
            <a:t>NERV Eligible Rental Need Identified  </a:t>
          </a:r>
        </a:p>
      </dgm:t>
    </dgm:pt>
    <dgm:pt modelId="{D4BF0D00-540D-4B9F-A966-DBE83AF84CED}" type="parTrans" cxnId="{A7705B07-E9B8-47C9-9806-FFC778205BCE}">
      <dgm:prSet/>
      <dgm:spPr/>
      <dgm:t>
        <a:bodyPr/>
        <a:lstStyle/>
        <a:p>
          <a:endParaRPr lang="en-US"/>
        </a:p>
      </dgm:t>
    </dgm:pt>
    <dgm:pt modelId="{B19B93C0-979C-4853-B0D0-40E07F1B5BBA}" type="sibTrans" cxnId="{A7705B07-E9B8-47C9-9806-FFC778205BCE}">
      <dgm:prSet/>
      <dgm:spPr/>
      <dgm:t>
        <a:bodyPr/>
        <a:lstStyle/>
        <a:p>
          <a:endParaRPr lang="en-US"/>
        </a:p>
      </dgm:t>
    </dgm:pt>
    <dgm:pt modelId="{AB3DEDA5-209D-450D-A9D7-EA4FDFDBE0E5}">
      <dgm:prSet phldrT="[Text]" custT="1"/>
      <dgm:spPr>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pPr algn="ctr"/>
          <a:r>
            <a:rPr lang="en-US" sz="1200" b="1" dirty="0"/>
            <a:t> </a:t>
          </a:r>
        </a:p>
        <a:p>
          <a:pPr algn="ctr"/>
          <a:r>
            <a:rPr lang="en-US" sz="1400" b="1" dirty="0"/>
            <a:t>2. Dispatch </a:t>
          </a:r>
        </a:p>
        <a:p>
          <a:pPr algn="ctr"/>
          <a:r>
            <a:rPr lang="en-US" sz="1400" dirty="0"/>
            <a:t>Makes Reservation via IROC </a:t>
          </a:r>
        </a:p>
        <a:p>
          <a:pPr algn="ctr"/>
          <a:endParaRPr lang="en-US" sz="900" dirty="0"/>
        </a:p>
        <a:p>
          <a:pPr algn="ctr"/>
          <a:endParaRPr lang="en-US" sz="900" dirty="0"/>
        </a:p>
      </dgm:t>
    </dgm:pt>
    <dgm:pt modelId="{C104294D-1AE4-4FEC-BC02-380439AFAC3C}" type="parTrans" cxnId="{BA107E41-34ED-43F0-AD2E-9453437A5BA6}">
      <dgm:prSet/>
      <dgm:spPr/>
      <dgm:t>
        <a:bodyPr/>
        <a:lstStyle/>
        <a:p>
          <a:endParaRPr lang="en-US"/>
        </a:p>
      </dgm:t>
    </dgm:pt>
    <dgm:pt modelId="{5B73B726-DC35-4B83-B204-B57BF18A47E1}" type="sibTrans" cxnId="{BA107E41-34ED-43F0-AD2E-9453437A5BA6}">
      <dgm:prSet/>
      <dgm:spPr>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n-US"/>
        </a:p>
      </dgm:t>
    </dgm:pt>
    <dgm:pt modelId="{F6F49D15-8E31-4251-A7FB-9ECAD6B25E54}">
      <dgm:prSet phldrT="[Text]" custT="1"/>
      <dgm:spPr>
        <a:solidFill>
          <a:srgbClr val="A263A7"/>
        </a:solidFill>
      </dgm:spPr>
      <dgm:t>
        <a:bodyPr/>
        <a:lstStyle/>
        <a:p>
          <a:r>
            <a:rPr lang="en-US" sz="1400" b="1" dirty="0"/>
            <a:t>3. Enterprise </a:t>
          </a:r>
          <a:r>
            <a:rPr lang="en-US" sz="1400" dirty="0"/>
            <a:t>Provides Rental Vehicle</a:t>
          </a:r>
        </a:p>
      </dgm:t>
    </dgm:pt>
    <dgm:pt modelId="{7EB9739C-16AF-46CC-8D49-F93FAA7315A4}" type="parTrans" cxnId="{0BBEB8FA-0F5B-4ED6-ADFF-721E51891A76}">
      <dgm:prSet/>
      <dgm:spPr/>
      <dgm:t>
        <a:bodyPr/>
        <a:lstStyle/>
        <a:p>
          <a:endParaRPr lang="en-US"/>
        </a:p>
      </dgm:t>
    </dgm:pt>
    <dgm:pt modelId="{00D4A82B-D82F-414F-AF20-67500608D2AB}" type="sibTrans" cxnId="{0BBEB8FA-0F5B-4ED6-ADFF-721E51891A76}">
      <dgm:prSet/>
      <dgm:spPr>
        <a:solidFill>
          <a:srgbClr val="B850BA"/>
        </a:solidFill>
      </dgm:spPr>
      <dgm:t>
        <a:bodyPr/>
        <a:lstStyle/>
        <a:p>
          <a:endParaRPr lang="en-US"/>
        </a:p>
      </dgm:t>
    </dgm:pt>
    <dgm:pt modelId="{DD97FCD4-FDDB-4693-8B93-6206BB016475}">
      <dgm:prSet phldrT="[Text]" custT="1"/>
      <dgm:spPr>
        <a:solidFill>
          <a:srgbClr val="0070C0"/>
        </a:solidFill>
      </dgm:spPr>
      <dgm:t>
        <a:bodyPr/>
        <a:lstStyle/>
        <a:p>
          <a:r>
            <a:rPr lang="en-US" sz="1800" b="1" dirty="0"/>
            <a:t>4. Operational Rental Usage</a:t>
          </a:r>
          <a:endParaRPr lang="en-US" sz="1800" dirty="0"/>
        </a:p>
      </dgm:t>
    </dgm:pt>
    <dgm:pt modelId="{803DA514-644B-43C5-9F81-3D7DC463411B}" type="parTrans" cxnId="{C0864ED5-8D1F-473D-AD50-942F8909B6D9}">
      <dgm:prSet/>
      <dgm:spPr/>
      <dgm:t>
        <a:bodyPr/>
        <a:lstStyle/>
        <a:p>
          <a:endParaRPr lang="en-US"/>
        </a:p>
      </dgm:t>
    </dgm:pt>
    <dgm:pt modelId="{817F5F4E-EFA9-4ED2-9C8A-8F0763A444AE}" type="sibTrans" cxnId="{C0864ED5-8D1F-473D-AD50-942F8909B6D9}">
      <dgm:prSet/>
      <dgm:spPr/>
      <dgm:t>
        <a:bodyPr/>
        <a:lstStyle/>
        <a:p>
          <a:endParaRPr lang="en-US"/>
        </a:p>
      </dgm:t>
    </dgm:pt>
    <dgm:pt modelId="{A4B8EFFB-93FA-459A-8E25-F9E6C82D1867}">
      <dgm:prSet custT="1"/>
      <dgm:spPr>
        <a:solidFill>
          <a:srgbClr val="00B050"/>
        </a:solidFill>
      </dgm:spPr>
      <dgm:t>
        <a:bodyPr/>
        <a:lstStyle/>
        <a:p>
          <a:r>
            <a:rPr lang="en-US" sz="2000" dirty="0"/>
            <a:t>5. </a:t>
          </a:r>
          <a:r>
            <a:rPr lang="en-US" sz="1600" dirty="0"/>
            <a:t>Return</a:t>
          </a:r>
          <a:r>
            <a:rPr lang="en-US" sz="2000" dirty="0"/>
            <a:t> to </a:t>
          </a:r>
          <a:r>
            <a:rPr lang="en-US" sz="1400" b="1" dirty="0"/>
            <a:t>Enterprise</a:t>
          </a:r>
          <a:r>
            <a:rPr lang="en-US" sz="2000" b="1" dirty="0"/>
            <a:t> </a:t>
          </a:r>
        </a:p>
        <a:p>
          <a:r>
            <a:rPr lang="en-US" sz="2000" b="1" dirty="0"/>
            <a:t>(POST-USE)</a:t>
          </a:r>
        </a:p>
      </dgm:t>
    </dgm:pt>
    <dgm:pt modelId="{CB2568B0-3BD4-4FEB-9062-5A462AE243EC}" type="parTrans" cxnId="{27311B6E-A005-4543-9479-C4E93F949F8A}">
      <dgm:prSet/>
      <dgm:spPr/>
      <dgm:t>
        <a:bodyPr/>
        <a:lstStyle/>
        <a:p>
          <a:endParaRPr lang="en-US"/>
        </a:p>
      </dgm:t>
    </dgm:pt>
    <dgm:pt modelId="{AC68D11E-3671-40C2-87FF-6F3B8D2ED30C}" type="sibTrans" cxnId="{27311B6E-A005-4543-9479-C4E93F949F8A}">
      <dgm:prSet/>
      <dgm:spPr/>
      <dgm:t>
        <a:bodyPr/>
        <a:lstStyle/>
        <a:p>
          <a:endParaRPr lang="en-US"/>
        </a:p>
      </dgm:t>
    </dgm:pt>
    <dgm:pt modelId="{0F3C1D3A-9ECB-4FE2-BF72-B4EB9B03A798}">
      <dgm:prSet custT="1"/>
      <dgm:spPr>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nSpc>
              <a:spcPct val="100000"/>
            </a:lnSpc>
            <a:spcAft>
              <a:spcPts val="0"/>
            </a:spcAft>
          </a:pPr>
          <a:r>
            <a:rPr lang="en-US" sz="1400" b="1" dirty="0"/>
            <a:t>6. NERV </a:t>
          </a:r>
          <a:r>
            <a:rPr lang="en-US" sz="1400" dirty="0"/>
            <a:t>Invoice/Claim</a:t>
          </a:r>
        </a:p>
        <a:p>
          <a:pPr>
            <a:lnSpc>
              <a:spcPct val="100000"/>
            </a:lnSpc>
            <a:spcAft>
              <a:spcPts val="0"/>
            </a:spcAft>
          </a:pPr>
          <a:r>
            <a:rPr lang="en-US" sz="1400" dirty="0"/>
            <a:t>Payment </a:t>
          </a:r>
        </a:p>
        <a:p>
          <a:pPr>
            <a:lnSpc>
              <a:spcPct val="100000"/>
            </a:lnSpc>
            <a:spcAft>
              <a:spcPts val="0"/>
            </a:spcAft>
          </a:pPr>
          <a:r>
            <a:rPr lang="en-US" sz="1400" dirty="0"/>
            <a:t>(POST-USE)</a:t>
          </a:r>
        </a:p>
      </dgm:t>
    </dgm:pt>
    <dgm:pt modelId="{C1DBAF27-9EC2-408F-88F1-047690BEC270}" type="parTrans" cxnId="{90CE8F57-51FB-4425-8D6D-201652B0BFF8}">
      <dgm:prSet/>
      <dgm:spPr/>
      <dgm:t>
        <a:bodyPr/>
        <a:lstStyle/>
        <a:p>
          <a:endParaRPr lang="en-US"/>
        </a:p>
      </dgm:t>
    </dgm:pt>
    <dgm:pt modelId="{050D0926-730D-44DE-B494-2776326D1B2B}" type="sibTrans" cxnId="{90CE8F57-51FB-4425-8D6D-201652B0BFF8}">
      <dgm:prSet/>
      <dgm:spPr>
        <a:noFill/>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3B1B7FF-7EAC-49C2-B283-3FF77E58B599}" type="pres">
      <dgm:prSet presAssocID="{09E9E757-5166-4669-844D-566716D769A9}" presName="Name0" presStyleCnt="0">
        <dgm:presLayoutVars>
          <dgm:chMax val="1"/>
          <dgm:dir/>
          <dgm:animLvl val="ctr"/>
          <dgm:resizeHandles val="exact"/>
        </dgm:presLayoutVars>
      </dgm:prSet>
      <dgm:spPr/>
    </dgm:pt>
    <dgm:pt modelId="{82BB1604-DA1E-4B3D-AFBA-F6EBE8E33319}" type="pres">
      <dgm:prSet presAssocID="{FEC887CF-C648-4EF1-A22C-0DEB25F05C52}" presName="centerShape" presStyleLbl="node0" presStyleIdx="0" presStyleCnt="1"/>
      <dgm:spPr>
        <a:prstGeom prst="can">
          <a:avLst/>
        </a:prstGeom>
      </dgm:spPr>
    </dgm:pt>
    <dgm:pt modelId="{A54449C9-20DB-4450-AAAB-6E6458CE047A}" type="pres">
      <dgm:prSet presAssocID="{3E3C8DF7-4D97-46C1-87FF-A3C127E0F04A}" presName="node" presStyleLbl="node1" presStyleIdx="0" presStyleCnt="6" custScaleX="118919" custRadScaleRad="202345" custRadScaleInc="-317389">
        <dgm:presLayoutVars>
          <dgm:bulletEnabled val="1"/>
        </dgm:presLayoutVars>
      </dgm:prSet>
      <dgm:spPr>
        <a:prstGeom prst="rect">
          <a:avLst/>
        </a:prstGeom>
      </dgm:spPr>
    </dgm:pt>
    <dgm:pt modelId="{CBB206AF-30C3-4A69-BEF7-84DFE535FBBB}" type="pres">
      <dgm:prSet presAssocID="{3E3C8DF7-4D97-46C1-87FF-A3C127E0F04A}" presName="dummy" presStyleCnt="0"/>
      <dgm:spPr/>
    </dgm:pt>
    <dgm:pt modelId="{FFCFED8F-57DF-4EE7-A9DD-D766DE4DDDB9}" type="pres">
      <dgm:prSet presAssocID="{B19B93C0-979C-4853-B0D0-40E07F1B5BBA}" presName="sibTrans" presStyleLbl="sibTrans2D1" presStyleIdx="0" presStyleCnt="6" custAng="10800000" custFlipVert="1" custFlipHor="1" custScaleX="43065" custScaleY="5737" custLinFactNeighborX="-696" custLinFactNeighborY="-18341"/>
      <dgm:spPr>
        <a:prstGeom prst="rightArrow">
          <a:avLst/>
        </a:prstGeom>
      </dgm:spPr>
    </dgm:pt>
    <dgm:pt modelId="{6F943ACF-C4DA-49F0-B43A-C2996812B30C}" type="pres">
      <dgm:prSet presAssocID="{AB3DEDA5-209D-450D-A9D7-EA4FDFDBE0E5}" presName="node" presStyleLbl="node1" presStyleIdx="1" presStyleCnt="6" custRadScaleRad="91224" custRadScaleInc="-315380">
        <dgm:presLayoutVars>
          <dgm:bulletEnabled val="1"/>
        </dgm:presLayoutVars>
      </dgm:prSet>
      <dgm:spPr>
        <a:prstGeom prst="flowChartPredefinedProcess">
          <a:avLst/>
        </a:prstGeom>
      </dgm:spPr>
    </dgm:pt>
    <dgm:pt modelId="{56B19F81-BED6-48DA-92A3-219315CBD2C1}" type="pres">
      <dgm:prSet presAssocID="{AB3DEDA5-209D-450D-A9D7-EA4FDFDBE0E5}" presName="dummy" presStyleCnt="0"/>
      <dgm:spPr/>
    </dgm:pt>
    <dgm:pt modelId="{D0502DB2-E5C4-44CC-8309-2C25A463446A}" type="pres">
      <dgm:prSet presAssocID="{5B73B726-DC35-4B83-B204-B57BF18A47E1}" presName="sibTrans" presStyleLbl="sibTrans2D1" presStyleIdx="1" presStyleCnt="6" custFlipVert="1" custScaleX="36385" custScaleY="12840" custLinFactNeighborX="1941" custLinFactNeighborY="-24111"/>
      <dgm:spPr>
        <a:prstGeom prst="rightArrow">
          <a:avLst/>
        </a:prstGeom>
      </dgm:spPr>
    </dgm:pt>
    <dgm:pt modelId="{8D24038C-15B7-40E2-9812-47A54D464036}" type="pres">
      <dgm:prSet presAssocID="{F6F49D15-8E31-4251-A7FB-9ECAD6B25E54}" presName="node" presStyleLbl="node1" presStyleIdx="2" presStyleCnt="6" custScaleX="114797" custRadScaleRad="194240" custRadScaleInc="-290827">
        <dgm:presLayoutVars>
          <dgm:bulletEnabled val="1"/>
        </dgm:presLayoutVars>
      </dgm:prSet>
      <dgm:spPr>
        <a:prstGeom prst="rect">
          <a:avLst/>
        </a:prstGeom>
      </dgm:spPr>
    </dgm:pt>
    <dgm:pt modelId="{51739D7D-732C-4000-8671-A4985839493F}" type="pres">
      <dgm:prSet presAssocID="{F6F49D15-8E31-4251-A7FB-9ECAD6B25E54}" presName="dummy" presStyleCnt="0"/>
      <dgm:spPr/>
    </dgm:pt>
    <dgm:pt modelId="{E40B7375-5460-4CFB-AD34-91033EB44494}" type="pres">
      <dgm:prSet presAssocID="{00D4A82B-D82F-414F-AF20-67500608D2AB}" presName="sibTrans" presStyleLbl="sibTrans2D1" presStyleIdx="2" presStyleCnt="6" custAng="16200000" custFlipVert="1" custScaleX="24511" custScaleY="30930" custLinFactNeighborX="26046" custLinFactNeighborY="-2140"/>
      <dgm:spPr>
        <a:prstGeom prst="rightArrow">
          <a:avLst/>
        </a:prstGeom>
      </dgm:spPr>
    </dgm:pt>
    <dgm:pt modelId="{20E5B474-393B-4901-BB3F-7E788FE1E004}" type="pres">
      <dgm:prSet presAssocID="{DD97FCD4-FDDB-4693-8B93-6206BB016475}" presName="node" presStyleLbl="node1" presStyleIdx="3" presStyleCnt="6" custScaleX="116732" custRadScaleRad="191423" custRadScaleInc="-325265">
        <dgm:presLayoutVars>
          <dgm:bulletEnabled val="1"/>
        </dgm:presLayoutVars>
      </dgm:prSet>
      <dgm:spPr>
        <a:prstGeom prst="rect">
          <a:avLst/>
        </a:prstGeom>
      </dgm:spPr>
    </dgm:pt>
    <dgm:pt modelId="{15AB9A7E-D93B-42EE-BC1D-805141A209E9}" type="pres">
      <dgm:prSet presAssocID="{DD97FCD4-FDDB-4693-8B93-6206BB016475}" presName="dummy" presStyleCnt="0"/>
      <dgm:spPr/>
    </dgm:pt>
    <dgm:pt modelId="{9CD625DE-362C-43EF-A622-9589E9BDCB79}" type="pres">
      <dgm:prSet presAssocID="{817F5F4E-EFA9-4ED2-9C8A-8F0763A444AE}" presName="sibTrans" presStyleLbl="sibTrans2D1" presStyleIdx="3" presStyleCnt="6" custAng="10800000" custFlipVert="1" custScaleX="35398" custScaleY="10583" custLinFactNeighborX="1203" custLinFactNeighborY="32769"/>
      <dgm:spPr>
        <a:prstGeom prst="rightArrow">
          <a:avLst/>
        </a:prstGeom>
      </dgm:spPr>
    </dgm:pt>
    <dgm:pt modelId="{EEE6D6F2-ED74-4CF3-9FD0-1124E09B1914}" type="pres">
      <dgm:prSet presAssocID="{A4B8EFFB-93FA-459A-8E25-F9E6C82D1867}" presName="node" presStyleLbl="node1" presStyleIdx="4" presStyleCnt="6" custScaleX="110169" custRadScaleRad="87583" custRadScaleInc="-306130">
        <dgm:presLayoutVars>
          <dgm:bulletEnabled val="1"/>
        </dgm:presLayoutVars>
      </dgm:prSet>
      <dgm:spPr>
        <a:prstGeom prst="rect">
          <a:avLst/>
        </a:prstGeom>
      </dgm:spPr>
    </dgm:pt>
    <dgm:pt modelId="{7217EFAC-68A4-4A49-9CCE-4F9313A69EAD}" type="pres">
      <dgm:prSet presAssocID="{A4B8EFFB-93FA-459A-8E25-F9E6C82D1867}" presName="dummy" presStyleCnt="0"/>
      <dgm:spPr/>
    </dgm:pt>
    <dgm:pt modelId="{587767BD-EA98-48E7-8803-9E8B14E648A9}" type="pres">
      <dgm:prSet presAssocID="{AC68D11E-3671-40C2-87FF-6F3B8D2ED30C}" presName="sibTrans" presStyleLbl="sibTrans2D1" presStyleIdx="4" presStyleCnt="6" custAng="10800000" custFlipVert="1" custScaleX="35819" custScaleY="13219" custLinFactNeighborX="1520" custLinFactNeighborY="19853"/>
      <dgm:spPr>
        <a:prstGeom prst="rightArrow">
          <a:avLst/>
        </a:prstGeom>
      </dgm:spPr>
    </dgm:pt>
    <dgm:pt modelId="{C475E499-561B-4176-BA8B-76FCC61BBC5D}" type="pres">
      <dgm:prSet presAssocID="{0F3C1D3A-9ECB-4FE2-BF72-B4EB9B03A798}" presName="node" presStyleLbl="node1" presStyleIdx="5" presStyleCnt="6" custScaleX="122531" custRadScaleRad="199913" custRadScaleInc="-279323">
        <dgm:presLayoutVars>
          <dgm:bulletEnabled val="1"/>
        </dgm:presLayoutVars>
      </dgm:prSet>
      <dgm:spPr>
        <a:prstGeom prst="rect">
          <a:avLst/>
        </a:prstGeom>
      </dgm:spPr>
    </dgm:pt>
    <dgm:pt modelId="{41FBA313-A161-4C43-A84C-3A64910F025F}" type="pres">
      <dgm:prSet presAssocID="{0F3C1D3A-9ECB-4FE2-BF72-B4EB9B03A798}" presName="dummy" presStyleCnt="0"/>
      <dgm:spPr/>
    </dgm:pt>
    <dgm:pt modelId="{98707BAC-503B-4468-BB7D-FCB777874FD1}" type="pres">
      <dgm:prSet presAssocID="{050D0926-730D-44DE-B494-2776326D1B2B}" presName="sibTrans" presStyleLbl="sibTrans2D1" presStyleIdx="5" presStyleCnt="6" custAng="5400000" custFlipVert="1" custFlipHor="1" custScaleX="4872" custScaleY="1197" custLinFactNeighborX="-30316" custLinFactNeighborY="-2721"/>
      <dgm:spPr>
        <a:prstGeom prst="actionButtonBlank">
          <a:avLst/>
        </a:prstGeom>
      </dgm:spPr>
    </dgm:pt>
  </dgm:ptLst>
  <dgm:cxnLst>
    <dgm:cxn modelId="{B7DD3200-E447-45D5-AF5A-339D425EED25}" srcId="{09E9E757-5166-4669-844D-566716D769A9}" destId="{FEC887CF-C648-4EF1-A22C-0DEB25F05C52}" srcOrd="0" destOrd="0" parTransId="{A6A0FB31-A538-4BC0-A9FD-2BE5F69B17DF}" sibTransId="{EA466B7A-1FB3-4E8A-9C8B-E31601817FDC}"/>
    <dgm:cxn modelId="{5DFE8102-F42D-4CB8-9920-7671DF90AA25}" type="presOf" srcId="{050D0926-730D-44DE-B494-2776326D1B2B}" destId="{98707BAC-503B-4468-BB7D-FCB777874FD1}" srcOrd="0" destOrd="0" presId="urn:microsoft.com/office/officeart/2005/8/layout/radial6"/>
    <dgm:cxn modelId="{A7705B07-E9B8-47C9-9806-FFC778205BCE}" srcId="{FEC887CF-C648-4EF1-A22C-0DEB25F05C52}" destId="{3E3C8DF7-4D97-46C1-87FF-A3C127E0F04A}" srcOrd="0" destOrd="0" parTransId="{D4BF0D00-540D-4B9F-A966-DBE83AF84CED}" sibTransId="{B19B93C0-979C-4853-B0D0-40E07F1B5BBA}"/>
    <dgm:cxn modelId="{3B69911A-64F6-491E-98D7-D740C24F2DED}" type="presOf" srcId="{A4B8EFFB-93FA-459A-8E25-F9E6C82D1867}" destId="{EEE6D6F2-ED74-4CF3-9FD0-1124E09B1914}" srcOrd="0" destOrd="0" presId="urn:microsoft.com/office/officeart/2005/8/layout/radial6"/>
    <dgm:cxn modelId="{14442922-8913-4420-8537-A93D44725412}" type="presOf" srcId="{F6F49D15-8E31-4251-A7FB-9ECAD6B25E54}" destId="{8D24038C-15B7-40E2-9812-47A54D464036}" srcOrd="0" destOrd="0" presId="urn:microsoft.com/office/officeart/2005/8/layout/radial6"/>
    <dgm:cxn modelId="{95024441-454B-4089-8E2B-914AABFE2204}" type="presOf" srcId="{0F3C1D3A-9ECB-4FE2-BF72-B4EB9B03A798}" destId="{C475E499-561B-4176-BA8B-76FCC61BBC5D}" srcOrd="0" destOrd="0" presId="urn:microsoft.com/office/officeart/2005/8/layout/radial6"/>
    <dgm:cxn modelId="{BA107E41-34ED-43F0-AD2E-9453437A5BA6}" srcId="{FEC887CF-C648-4EF1-A22C-0DEB25F05C52}" destId="{AB3DEDA5-209D-450D-A9D7-EA4FDFDBE0E5}" srcOrd="1" destOrd="0" parTransId="{C104294D-1AE4-4FEC-BC02-380439AFAC3C}" sibTransId="{5B73B726-DC35-4B83-B204-B57BF18A47E1}"/>
    <dgm:cxn modelId="{27311B6E-A005-4543-9479-C4E93F949F8A}" srcId="{FEC887CF-C648-4EF1-A22C-0DEB25F05C52}" destId="{A4B8EFFB-93FA-459A-8E25-F9E6C82D1867}" srcOrd="4" destOrd="0" parTransId="{CB2568B0-3BD4-4FEB-9062-5A462AE243EC}" sibTransId="{AC68D11E-3671-40C2-87FF-6F3B8D2ED30C}"/>
    <dgm:cxn modelId="{CECCEC51-97A6-44DF-8C58-EAF392AE3FF8}" type="presOf" srcId="{AB3DEDA5-209D-450D-A9D7-EA4FDFDBE0E5}" destId="{6F943ACF-C4DA-49F0-B43A-C2996812B30C}" srcOrd="0" destOrd="0" presId="urn:microsoft.com/office/officeart/2005/8/layout/radial6"/>
    <dgm:cxn modelId="{90CE8F57-51FB-4425-8D6D-201652B0BFF8}" srcId="{FEC887CF-C648-4EF1-A22C-0DEB25F05C52}" destId="{0F3C1D3A-9ECB-4FE2-BF72-B4EB9B03A798}" srcOrd="5" destOrd="0" parTransId="{C1DBAF27-9EC2-408F-88F1-047690BEC270}" sibTransId="{050D0926-730D-44DE-B494-2776326D1B2B}"/>
    <dgm:cxn modelId="{EE0C0A7F-593C-4A66-81C8-490423A3AD09}" type="presOf" srcId="{DD97FCD4-FDDB-4693-8B93-6206BB016475}" destId="{20E5B474-393B-4901-BB3F-7E788FE1E004}" srcOrd="0" destOrd="0" presId="urn:microsoft.com/office/officeart/2005/8/layout/radial6"/>
    <dgm:cxn modelId="{B35BA182-4D79-47B1-9A66-A5EA8DC0DEF6}" type="presOf" srcId="{AC68D11E-3671-40C2-87FF-6F3B8D2ED30C}" destId="{587767BD-EA98-48E7-8803-9E8B14E648A9}" srcOrd="0" destOrd="0" presId="urn:microsoft.com/office/officeart/2005/8/layout/radial6"/>
    <dgm:cxn modelId="{5FF1C782-EFE1-43D4-B095-E8F99C353074}" type="presOf" srcId="{00D4A82B-D82F-414F-AF20-67500608D2AB}" destId="{E40B7375-5460-4CFB-AD34-91033EB44494}" srcOrd="0" destOrd="0" presId="urn:microsoft.com/office/officeart/2005/8/layout/radial6"/>
    <dgm:cxn modelId="{69226B90-33C4-4333-BC45-6685C297DCDF}" type="presOf" srcId="{817F5F4E-EFA9-4ED2-9C8A-8F0763A444AE}" destId="{9CD625DE-362C-43EF-A622-9589E9BDCB79}" srcOrd="0" destOrd="0" presId="urn:microsoft.com/office/officeart/2005/8/layout/radial6"/>
    <dgm:cxn modelId="{580591AF-1E8F-499B-8289-23702D3FF915}" type="presOf" srcId="{5B73B726-DC35-4B83-B204-B57BF18A47E1}" destId="{D0502DB2-E5C4-44CC-8309-2C25A463446A}" srcOrd="0" destOrd="0" presId="urn:microsoft.com/office/officeart/2005/8/layout/radial6"/>
    <dgm:cxn modelId="{9E0913B3-8D64-420F-939B-D6FC52AE0715}" type="presOf" srcId="{09E9E757-5166-4669-844D-566716D769A9}" destId="{63B1B7FF-7EAC-49C2-B283-3FF77E58B599}" srcOrd="0" destOrd="0" presId="urn:microsoft.com/office/officeart/2005/8/layout/radial6"/>
    <dgm:cxn modelId="{0CD441C5-901B-4084-BD1B-7E7842864FF1}" type="presOf" srcId="{FEC887CF-C648-4EF1-A22C-0DEB25F05C52}" destId="{82BB1604-DA1E-4B3D-AFBA-F6EBE8E33319}" srcOrd="0" destOrd="0" presId="urn:microsoft.com/office/officeart/2005/8/layout/radial6"/>
    <dgm:cxn modelId="{C0864ED5-8D1F-473D-AD50-942F8909B6D9}" srcId="{FEC887CF-C648-4EF1-A22C-0DEB25F05C52}" destId="{DD97FCD4-FDDB-4693-8B93-6206BB016475}" srcOrd="3" destOrd="0" parTransId="{803DA514-644B-43C5-9F81-3D7DC463411B}" sibTransId="{817F5F4E-EFA9-4ED2-9C8A-8F0763A444AE}"/>
    <dgm:cxn modelId="{0335C8EA-63A8-4AD5-BC7D-5DABBE1B5BF0}" type="presOf" srcId="{3E3C8DF7-4D97-46C1-87FF-A3C127E0F04A}" destId="{A54449C9-20DB-4450-AAAB-6E6458CE047A}" srcOrd="0" destOrd="0" presId="urn:microsoft.com/office/officeart/2005/8/layout/radial6"/>
    <dgm:cxn modelId="{0BBEB8FA-0F5B-4ED6-ADFF-721E51891A76}" srcId="{FEC887CF-C648-4EF1-A22C-0DEB25F05C52}" destId="{F6F49D15-8E31-4251-A7FB-9ECAD6B25E54}" srcOrd="2" destOrd="0" parTransId="{7EB9739C-16AF-46CC-8D49-F93FAA7315A4}" sibTransId="{00D4A82B-D82F-414F-AF20-67500608D2AB}"/>
    <dgm:cxn modelId="{8A710CFD-AEB9-4004-9417-5604E059FD3F}" type="presOf" srcId="{B19B93C0-979C-4853-B0D0-40E07F1B5BBA}" destId="{FFCFED8F-57DF-4EE7-A9DD-D766DE4DDDB9}" srcOrd="0" destOrd="0" presId="urn:microsoft.com/office/officeart/2005/8/layout/radial6"/>
    <dgm:cxn modelId="{4E9AF24D-1357-4084-AE39-1CA50B7C175B}" type="presParOf" srcId="{63B1B7FF-7EAC-49C2-B283-3FF77E58B599}" destId="{82BB1604-DA1E-4B3D-AFBA-F6EBE8E33319}" srcOrd="0" destOrd="0" presId="urn:microsoft.com/office/officeart/2005/8/layout/radial6"/>
    <dgm:cxn modelId="{8F3E562A-1613-4745-A367-0D5DD2B4CC56}" type="presParOf" srcId="{63B1B7FF-7EAC-49C2-B283-3FF77E58B599}" destId="{A54449C9-20DB-4450-AAAB-6E6458CE047A}" srcOrd="1" destOrd="0" presId="urn:microsoft.com/office/officeart/2005/8/layout/radial6"/>
    <dgm:cxn modelId="{9D3BD686-920E-4A99-BF55-2F9C0E701569}" type="presParOf" srcId="{63B1B7FF-7EAC-49C2-B283-3FF77E58B599}" destId="{CBB206AF-30C3-4A69-BEF7-84DFE535FBBB}" srcOrd="2" destOrd="0" presId="urn:microsoft.com/office/officeart/2005/8/layout/radial6"/>
    <dgm:cxn modelId="{DA64DBF6-F661-479F-92A1-B4935061CCDE}" type="presParOf" srcId="{63B1B7FF-7EAC-49C2-B283-3FF77E58B599}" destId="{FFCFED8F-57DF-4EE7-A9DD-D766DE4DDDB9}" srcOrd="3" destOrd="0" presId="urn:microsoft.com/office/officeart/2005/8/layout/radial6"/>
    <dgm:cxn modelId="{E21AA33E-B02F-45F8-9D1D-7F746BA9BCB6}" type="presParOf" srcId="{63B1B7FF-7EAC-49C2-B283-3FF77E58B599}" destId="{6F943ACF-C4DA-49F0-B43A-C2996812B30C}" srcOrd="4" destOrd="0" presId="urn:microsoft.com/office/officeart/2005/8/layout/radial6"/>
    <dgm:cxn modelId="{BED034F8-CFEB-457F-8E38-540256B8B84A}" type="presParOf" srcId="{63B1B7FF-7EAC-49C2-B283-3FF77E58B599}" destId="{56B19F81-BED6-48DA-92A3-219315CBD2C1}" srcOrd="5" destOrd="0" presId="urn:microsoft.com/office/officeart/2005/8/layout/radial6"/>
    <dgm:cxn modelId="{F54CC410-F803-4A24-BEA9-64ABB7918A05}" type="presParOf" srcId="{63B1B7FF-7EAC-49C2-B283-3FF77E58B599}" destId="{D0502DB2-E5C4-44CC-8309-2C25A463446A}" srcOrd="6" destOrd="0" presId="urn:microsoft.com/office/officeart/2005/8/layout/radial6"/>
    <dgm:cxn modelId="{68D2188D-37B1-461C-B578-DE2588090016}" type="presParOf" srcId="{63B1B7FF-7EAC-49C2-B283-3FF77E58B599}" destId="{8D24038C-15B7-40E2-9812-47A54D464036}" srcOrd="7" destOrd="0" presId="urn:microsoft.com/office/officeart/2005/8/layout/radial6"/>
    <dgm:cxn modelId="{AD724973-DA3E-4CCF-B328-909D143EC076}" type="presParOf" srcId="{63B1B7FF-7EAC-49C2-B283-3FF77E58B599}" destId="{51739D7D-732C-4000-8671-A4985839493F}" srcOrd="8" destOrd="0" presId="urn:microsoft.com/office/officeart/2005/8/layout/radial6"/>
    <dgm:cxn modelId="{83756C4A-8435-475A-A6EF-ED16DBFEBDAF}" type="presParOf" srcId="{63B1B7FF-7EAC-49C2-B283-3FF77E58B599}" destId="{E40B7375-5460-4CFB-AD34-91033EB44494}" srcOrd="9" destOrd="0" presId="urn:microsoft.com/office/officeart/2005/8/layout/radial6"/>
    <dgm:cxn modelId="{50C89980-9CDA-46B0-85FB-066FA43B3FBD}" type="presParOf" srcId="{63B1B7FF-7EAC-49C2-B283-3FF77E58B599}" destId="{20E5B474-393B-4901-BB3F-7E788FE1E004}" srcOrd="10" destOrd="0" presId="urn:microsoft.com/office/officeart/2005/8/layout/radial6"/>
    <dgm:cxn modelId="{A8628EBB-6AAE-471D-AAD6-C97DCD6F4429}" type="presParOf" srcId="{63B1B7FF-7EAC-49C2-B283-3FF77E58B599}" destId="{15AB9A7E-D93B-42EE-BC1D-805141A209E9}" srcOrd="11" destOrd="0" presId="urn:microsoft.com/office/officeart/2005/8/layout/radial6"/>
    <dgm:cxn modelId="{CEAD9185-FE76-4E47-8FFA-55E4E455E7AD}" type="presParOf" srcId="{63B1B7FF-7EAC-49C2-B283-3FF77E58B599}" destId="{9CD625DE-362C-43EF-A622-9589E9BDCB79}" srcOrd="12" destOrd="0" presId="urn:microsoft.com/office/officeart/2005/8/layout/radial6"/>
    <dgm:cxn modelId="{B9325413-6332-47AB-A4C7-FABF25366A67}" type="presParOf" srcId="{63B1B7FF-7EAC-49C2-B283-3FF77E58B599}" destId="{EEE6D6F2-ED74-4CF3-9FD0-1124E09B1914}" srcOrd="13" destOrd="0" presId="urn:microsoft.com/office/officeart/2005/8/layout/radial6"/>
    <dgm:cxn modelId="{165757CE-41CD-48D8-BCB2-AECAE3CA7970}" type="presParOf" srcId="{63B1B7FF-7EAC-49C2-B283-3FF77E58B599}" destId="{7217EFAC-68A4-4A49-9CCE-4F9313A69EAD}" srcOrd="14" destOrd="0" presId="urn:microsoft.com/office/officeart/2005/8/layout/radial6"/>
    <dgm:cxn modelId="{B080F445-A90A-42BB-B0B0-5A2BDC24CF05}" type="presParOf" srcId="{63B1B7FF-7EAC-49C2-B283-3FF77E58B599}" destId="{587767BD-EA98-48E7-8803-9E8B14E648A9}" srcOrd="15" destOrd="0" presId="urn:microsoft.com/office/officeart/2005/8/layout/radial6"/>
    <dgm:cxn modelId="{EF8B0C4C-C03F-4C6D-9536-2A18BA986464}" type="presParOf" srcId="{63B1B7FF-7EAC-49C2-B283-3FF77E58B599}" destId="{C475E499-561B-4176-BA8B-76FCC61BBC5D}" srcOrd="16" destOrd="0" presId="urn:microsoft.com/office/officeart/2005/8/layout/radial6"/>
    <dgm:cxn modelId="{ACE8A562-B19B-43AD-9096-8C44A2561BF8}" type="presParOf" srcId="{63B1B7FF-7EAC-49C2-B283-3FF77E58B599}" destId="{41FBA313-A161-4C43-A84C-3A64910F025F}" srcOrd="17" destOrd="0" presId="urn:microsoft.com/office/officeart/2005/8/layout/radial6"/>
    <dgm:cxn modelId="{902C7D20-9781-4C5A-8B9C-2543922B3804}" type="presParOf" srcId="{63B1B7FF-7EAC-49C2-B283-3FF77E58B599}" destId="{98707BAC-503B-4468-BB7D-FCB777874FD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E6943-CE4F-4D9D-B77A-87FCE4B34D0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59A1832-E494-487F-AE9B-7C2434F1F887}">
      <dgm:prSet phldrT="[Text]" phldr="0"/>
      <dgm:spPr/>
      <dgm:t>
        <a:bodyPr/>
        <a:lstStyle/>
        <a:p>
          <a:r>
            <a:rPr lang="en-US" dirty="0"/>
            <a:t>IROC:</a:t>
          </a:r>
        </a:p>
        <a:p>
          <a:r>
            <a:rPr lang="en-US" dirty="0"/>
            <a:t>Reservation (Standard, HD, Pool)</a:t>
          </a:r>
        </a:p>
        <a:p>
          <a:r>
            <a:rPr lang="en-US" dirty="0"/>
            <a:t>Cancelations (Standard only and prior to pickup date/time)</a:t>
          </a:r>
        </a:p>
      </dgm:t>
    </dgm:pt>
    <dgm:pt modelId="{344FC21B-5D86-4F8D-9284-77823C90C77A}" type="parTrans" cxnId="{6637627A-3983-4D46-A1F7-CA54C4C0E06D}">
      <dgm:prSet/>
      <dgm:spPr/>
      <dgm:t>
        <a:bodyPr/>
        <a:lstStyle/>
        <a:p>
          <a:endParaRPr lang="en-US"/>
        </a:p>
      </dgm:t>
    </dgm:pt>
    <dgm:pt modelId="{304CB899-A0F7-45F3-ABBD-1D150512E7CC}" type="sibTrans" cxnId="{6637627A-3983-4D46-A1F7-CA54C4C0E06D}">
      <dgm:prSet/>
      <dgm:spPr/>
      <dgm:t>
        <a:bodyPr/>
        <a:lstStyle/>
        <a:p>
          <a:endParaRPr lang="en-US"/>
        </a:p>
      </dgm:t>
    </dgm:pt>
    <dgm:pt modelId="{837A5F30-D68E-4B17-BAAB-81851E3C21FD}">
      <dgm:prSet phldrT="[Text]" phldr="0"/>
      <dgm:spPr/>
      <dgm:t>
        <a:bodyPr/>
        <a:lstStyle/>
        <a:p>
          <a:r>
            <a:rPr lang="en-US" dirty="0"/>
            <a:t>Enterprise:</a:t>
          </a:r>
        </a:p>
        <a:p>
          <a:r>
            <a:rPr lang="en-US" dirty="0"/>
            <a:t>Open Ticket Report (OTR) Loaded into IROC Daily at 9:30 MT</a:t>
          </a:r>
        </a:p>
        <a:p>
          <a:endParaRPr lang="en-US" dirty="0"/>
        </a:p>
        <a:p>
          <a:r>
            <a:rPr lang="en-US" dirty="0"/>
            <a:t>Any OTR Corrections will be made via NERV Support Team</a:t>
          </a:r>
        </a:p>
      </dgm:t>
    </dgm:pt>
    <dgm:pt modelId="{8D902E04-2134-4F17-9909-6B6A0B64A382}" type="parTrans" cxnId="{677D64F6-D046-4C7E-854F-36C2268B81F9}">
      <dgm:prSet/>
      <dgm:spPr/>
      <dgm:t>
        <a:bodyPr/>
        <a:lstStyle/>
        <a:p>
          <a:endParaRPr lang="en-US"/>
        </a:p>
      </dgm:t>
    </dgm:pt>
    <dgm:pt modelId="{ADDBB22D-9021-4116-99AF-E179F99D34EF}" type="sibTrans" cxnId="{677D64F6-D046-4C7E-854F-36C2268B81F9}">
      <dgm:prSet/>
      <dgm:spPr/>
      <dgm:t>
        <a:bodyPr/>
        <a:lstStyle/>
        <a:p>
          <a:endParaRPr lang="en-US"/>
        </a:p>
      </dgm:t>
    </dgm:pt>
    <dgm:pt modelId="{F057E4E5-587F-410A-9D0E-8F9629C50013}" type="pres">
      <dgm:prSet presAssocID="{2DDE6943-CE4F-4D9D-B77A-87FCE4B34D03}" presName="Name0" presStyleCnt="0">
        <dgm:presLayoutVars>
          <dgm:dir/>
          <dgm:resizeHandles val="exact"/>
        </dgm:presLayoutVars>
      </dgm:prSet>
      <dgm:spPr/>
    </dgm:pt>
    <dgm:pt modelId="{F1681633-337B-41AC-B98F-06A822E27847}" type="pres">
      <dgm:prSet presAssocID="{959A1832-E494-487F-AE9B-7C2434F1F887}" presName="node" presStyleLbl="node1" presStyleIdx="0" presStyleCnt="2">
        <dgm:presLayoutVars>
          <dgm:bulletEnabled val="1"/>
        </dgm:presLayoutVars>
      </dgm:prSet>
      <dgm:spPr/>
    </dgm:pt>
    <dgm:pt modelId="{DB1BD377-F603-4400-AA2C-387402050EBC}" type="pres">
      <dgm:prSet presAssocID="{304CB899-A0F7-45F3-ABBD-1D150512E7CC}" presName="sibTrans" presStyleLbl="sibTrans2D1" presStyleIdx="0" presStyleCnt="2"/>
      <dgm:spPr/>
    </dgm:pt>
    <dgm:pt modelId="{89DF145E-315F-4820-B7F9-4C2A17324ADD}" type="pres">
      <dgm:prSet presAssocID="{304CB899-A0F7-45F3-ABBD-1D150512E7CC}" presName="connectorText" presStyleLbl="sibTrans2D1" presStyleIdx="0" presStyleCnt="2"/>
      <dgm:spPr/>
    </dgm:pt>
    <dgm:pt modelId="{1A4220B8-2619-4117-AC9C-C5BB1B1AD7C7}" type="pres">
      <dgm:prSet presAssocID="{837A5F30-D68E-4B17-BAAB-81851E3C21FD}" presName="node" presStyleLbl="node1" presStyleIdx="1" presStyleCnt="2">
        <dgm:presLayoutVars>
          <dgm:bulletEnabled val="1"/>
        </dgm:presLayoutVars>
      </dgm:prSet>
      <dgm:spPr/>
    </dgm:pt>
    <dgm:pt modelId="{718AC373-D320-444E-AB84-BBACEE3CD3E2}" type="pres">
      <dgm:prSet presAssocID="{ADDBB22D-9021-4116-99AF-E179F99D34EF}" presName="sibTrans" presStyleLbl="sibTrans2D1" presStyleIdx="1" presStyleCnt="2"/>
      <dgm:spPr/>
    </dgm:pt>
    <dgm:pt modelId="{748B509B-35A7-47BB-ADBF-A325FC08B954}" type="pres">
      <dgm:prSet presAssocID="{ADDBB22D-9021-4116-99AF-E179F99D34EF}" presName="connectorText" presStyleLbl="sibTrans2D1" presStyleIdx="1" presStyleCnt="2"/>
      <dgm:spPr/>
    </dgm:pt>
  </dgm:ptLst>
  <dgm:cxnLst>
    <dgm:cxn modelId="{3BFA6115-3985-4243-8CB6-1F7A7FA9A84A}" type="presOf" srcId="{304CB899-A0F7-45F3-ABBD-1D150512E7CC}" destId="{89DF145E-315F-4820-B7F9-4C2A17324ADD}" srcOrd="1" destOrd="0" presId="urn:microsoft.com/office/officeart/2005/8/layout/cycle7"/>
    <dgm:cxn modelId="{51E4122B-4A3B-488A-9E9B-712D8DEE3632}" type="presOf" srcId="{ADDBB22D-9021-4116-99AF-E179F99D34EF}" destId="{748B509B-35A7-47BB-ADBF-A325FC08B954}" srcOrd="1" destOrd="0" presId="urn:microsoft.com/office/officeart/2005/8/layout/cycle7"/>
    <dgm:cxn modelId="{B5BBB74B-9D50-4A1E-A0D0-7487FABD53B9}" type="presOf" srcId="{2DDE6943-CE4F-4D9D-B77A-87FCE4B34D03}" destId="{F057E4E5-587F-410A-9D0E-8F9629C50013}" srcOrd="0" destOrd="0" presId="urn:microsoft.com/office/officeart/2005/8/layout/cycle7"/>
    <dgm:cxn modelId="{F884D371-2EAD-44B6-BC6C-D79FBF7A308A}" type="presOf" srcId="{304CB899-A0F7-45F3-ABBD-1D150512E7CC}" destId="{DB1BD377-F603-4400-AA2C-387402050EBC}" srcOrd="0" destOrd="0" presId="urn:microsoft.com/office/officeart/2005/8/layout/cycle7"/>
    <dgm:cxn modelId="{6637627A-3983-4D46-A1F7-CA54C4C0E06D}" srcId="{2DDE6943-CE4F-4D9D-B77A-87FCE4B34D03}" destId="{959A1832-E494-487F-AE9B-7C2434F1F887}" srcOrd="0" destOrd="0" parTransId="{344FC21B-5D86-4F8D-9284-77823C90C77A}" sibTransId="{304CB899-A0F7-45F3-ABBD-1D150512E7CC}"/>
    <dgm:cxn modelId="{906C4682-4BFE-4F91-A830-57809028F067}" type="presOf" srcId="{837A5F30-D68E-4B17-BAAB-81851E3C21FD}" destId="{1A4220B8-2619-4117-AC9C-C5BB1B1AD7C7}" srcOrd="0" destOrd="0" presId="urn:microsoft.com/office/officeart/2005/8/layout/cycle7"/>
    <dgm:cxn modelId="{5826ABB3-1489-402F-9902-65E7A8ECDC12}" type="presOf" srcId="{ADDBB22D-9021-4116-99AF-E179F99D34EF}" destId="{718AC373-D320-444E-AB84-BBACEE3CD3E2}" srcOrd="0" destOrd="0" presId="urn:microsoft.com/office/officeart/2005/8/layout/cycle7"/>
    <dgm:cxn modelId="{677D64F6-D046-4C7E-854F-36C2268B81F9}" srcId="{2DDE6943-CE4F-4D9D-B77A-87FCE4B34D03}" destId="{837A5F30-D68E-4B17-BAAB-81851E3C21FD}" srcOrd="1" destOrd="0" parTransId="{8D902E04-2134-4F17-9909-6B6A0B64A382}" sibTransId="{ADDBB22D-9021-4116-99AF-E179F99D34EF}"/>
    <dgm:cxn modelId="{DB8ADAF7-A6A7-4881-82F0-15FBF65F170E}" type="presOf" srcId="{959A1832-E494-487F-AE9B-7C2434F1F887}" destId="{F1681633-337B-41AC-B98F-06A822E27847}" srcOrd="0" destOrd="0" presId="urn:microsoft.com/office/officeart/2005/8/layout/cycle7"/>
    <dgm:cxn modelId="{D15B02CA-644D-491A-A1AD-DAC7AB6AC761}" type="presParOf" srcId="{F057E4E5-587F-410A-9D0E-8F9629C50013}" destId="{F1681633-337B-41AC-B98F-06A822E27847}" srcOrd="0" destOrd="0" presId="urn:microsoft.com/office/officeart/2005/8/layout/cycle7"/>
    <dgm:cxn modelId="{9CA916A9-88F4-4A55-AE05-E2E5645E420F}" type="presParOf" srcId="{F057E4E5-587F-410A-9D0E-8F9629C50013}" destId="{DB1BD377-F603-4400-AA2C-387402050EBC}" srcOrd="1" destOrd="0" presId="urn:microsoft.com/office/officeart/2005/8/layout/cycle7"/>
    <dgm:cxn modelId="{285ED1DB-E532-48BE-A762-C04DC14B8E78}" type="presParOf" srcId="{DB1BD377-F603-4400-AA2C-387402050EBC}" destId="{89DF145E-315F-4820-B7F9-4C2A17324ADD}" srcOrd="0" destOrd="0" presId="urn:microsoft.com/office/officeart/2005/8/layout/cycle7"/>
    <dgm:cxn modelId="{59B2A83C-DD64-4DC7-9F7B-3F7317760E7D}" type="presParOf" srcId="{F057E4E5-587F-410A-9D0E-8F9629C50013}" destId="{1A4220B8-2619-4117-AC9C-C5BB1B1AD7C7}" srcOrd="2" destOrd="0" presId="urn:microsoft.com/office/officeart/2005/8/layout/cycle7"/>
    <dgm:cxn modelId="{1F686B83-8209-4797-A6AB-FCFB7ED339ED}" type="presParOf" srcId="{F057E4E5-587F-410A-9D0E-8F9629C50013}" destId="{718AC373-D320-444E-AB84-BBACEE3CD3E2}" srcOrd="3" destOrd="0" presId="urn:microsoft.com/office/officeart/2005/8/layout/cycle7"/>
    <dgm:cxn modelId="{17D33387-6011-4ECE-B26A-7F62FCF73944}" type="presParOf" srcId="{718AC373-D320-444E-AB84-BBACEE3CD3E2}" destId="{748B509B-35A7-47BB-ADBF-A325FC08B95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07BAC-503B-4468-BB7D-FCB777874FD1}">
      <dsp:nvSpPr>
        <dsp:cNvPr id="0" name=""/>
        <dsp:cNvSpPr/>
      </dsp:nvSpPr>
      <dsp:spPr>
        <a:xfrm rot="5400000" flipH="1" flipV="1">
          <a:off x="917627" y="2320437"/>
          <a:ext cx="187149" cy="45980"/>
        </a:xfrm>
        <a:prstGeom prst="actionButtonBlank">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7767BD-EA98-48E7-8803-9E8B14E648A9}">
      <dsp:nvSpPr>
        <dsp:cNvPr id="0" name=""/>
        <dsp:cNvSpPr/>
      </dsp:nvSpPr>
      <dsp:spPr>
        <a:xfrm rot="10800000" flipV="1">
          <a:off x="2400867" y="3849068"/>
          <a:ext cx="1375924" cy="507784"/>
        </a:xfrm>
        <a:prstGeom prst="rightArrow">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D625DE-362C-43EF-A622-9589E9BDCB79}">
      <dsp:nvSpPr>
        <dsp:cNvPr id="0" name=""/>
        <dsp:cNvSpPr/>
      </dsp:nvSpPr>
      <dsp:spPr>
        <a:xfrm rot="10800000" flipV="1">
          <a:off x="5674519" y="4158353"/>
          <a:ext cx="1359752" cy="406527"/>
        </a:xfrm>
        <a:prstGeom prst="right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0B7375-5460-4CFB-AD34-91033EB44494}">
      <dsp:nvSpPr>
        <dsp:cNvPr id="0" name=""/>
        <dsp:cNvSpPr/>
      </dsp:nvSpPr>
      <dsp:spPr>
        <a:xfrm rot="5400000" flipV="1">
          <a:off x="7514872" y="1716929"/>
          <a:ext cx="941547" cy="1188121"/>
        </a:xfrm>
        <a:prstGeom prst="rightArrow">
          <a:avLst/>
        </a:prstGeom>
        <a:solidFill>
          <a:srgbClr val="B850B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502DB2-E5C4-44CC-8309-2C25A463446A}">
      <dsp:nvSpPr>
        <dsp:cNvPr id="0" name=""/>
        <dsp:cNvSpPr/>
      </dsp:nvSpPr>
      <dsp:spPr>
        <a:xfrm flipV="1">
          <a:off x="5639720" y="484046"/>
          <a:ext cx="1397666" cy="493226"/>
        </a:xfrm>
        <a:prstGeom prst="rightArrow">
          <a:avLst/>
        </a:prstGeom>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CFED8F-57DF-4EE7-A9DD-D766DE4DDDB9}">
      <dsp:nvSpPr>
        <dsp:cNvPr id="0" name=""/>
        <dsp:cNvSpPr/>
      </dsp:nvSpPr>
      <dsp:spPr>
        <a:xfrm rot="10800000" flipH="1" flipV="1">
          <a:off x="2104321" y="854218"/>
          <a:ext cx="1654266" cy="220376"/>
        </a:xfrm>
        <a:prstGeom prst="right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BB1604-DA1E-4B3D-AFBA-F6EBE8E33319}">
      <dsp:nvSpPr>
        <dsp:cNvPr id="0" name=""/>
        <dsp:cNvSpPr/>
      </dsp:nvSpPr>
      <dsp:spPr>
        <a:xfrm>
          <a:off x="3836606" y="1620008"/>
          <a:ext cx="1726234" cy="1726234"/>
        </a:xfrm>
        <a:prstGeom prst="can">
          <a:avLst/>
        </a:prstGeom>
        <a:gradFill rotWithShape="0">
          <a:gsLst>
            <a:gs pos="0">
              <a:schemeClr val="accent1">
                <a:lumMod val="75000"/>
              </a:schemeClr>
            </a:gs>
            <a:gs pos="66000">
              <a:srgbClr val="00B0F0"/>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FS NERV/FAM </a:t>
          </a:r>
          <a:r>
            <a:rPr lang="en-US" sz="1400" kern="1200" dirty="0"/>
            <a:t>Monitors BPA </a:t>
          </a:r>
        </a:p>
      </dsp:txBody>
      <dsp:txXfrm>
        <a:off x="3836606" y="2051567"/>
        <a:ext cx="1726234" cy="1078896"/>
      </dsp:txXfrm>
    </dsp:sp>
    <dsp:sp modelId="{A54449C9-20DB-4450-AAAB-6E6458CE047A}">
      <dsp:nvSpPr>
        <dsp:cNvPr id="0" name=""/>
        <dsp:cNvSpPr/>
      </dsp:nvSpPr>
      <dsp:spPr>
        <a:xfrm>
          <a:off x="582626" y="182814"/>
          <a:ext cx="1436974" cy="1208364"/>
        </a:xfrm>
        <a:prstGeom prst="rect">
          <a:avLst/>
        </a:prstGeom>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 </a:t>
          </a:r>
        </a:p>
        <a:p>
          <a:pPr marL="0" lvl="0" indent="0" algn="ctr" defTabSz="622300">
            <a:lnSpc>
              <a:spcPct val="90000"/>
            </a:lnSpc>
            <a:spcBef>
              <a:spcPct val="0"/>
            </a:spcBef>
            <a:spcAft>
              <a:spcPct val="35000"/>
            </a:spcAft>
            <a:buNone/>
          </a:pPr>
          <a:r>
            <a:rPr lang="en-US" sz="1400" kern="1200" dirty="0"/>
            <a:t>NERV Eligible Rental Need Identified  </a:t>
          </a:r>
        </a:p>
      </dsp:txBody>
      <dsp:txXfrm>
        <a:off x="582626" y="182814"/>
        <a:ext cx="1436974" cy="1208364"/>
      </dsp:txXfrm>
    </dsp:sp>
    <dsp:sp modelId="{6F943ACF-C4DA-49F0-B43A-C2996812B30C}">
      <dsp:nvSpPr>
        <dsp:cNvPr id="0" name=""/>
        <dsp:cNvSpPr/>
      </dsp:nvSpPr>
      <dsp:spPr>
        <a:xfrm>
          <a:off x="4003652" y="168988"/>
          <a:ext cx="1208364" cy="1208364"/>
        </a:xfrm>
        <a:prstGeom prst="flowChartPredefinedProcess">
          <a:avLst/>
        </a:prstGeom>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 </a:t>
          </a:r>
        </a:p>
        <a:p>
          <a:pPr marL="0" lvl="0" indent="0" algn="ctr" defTabSz="533400">
            <a:lnSpc>
              <a:spcPct val="90000"/>
            </a:lnSpc>
            <a:spcBef>
              <a:spcPct val="0"/>
            </a:spcBef>
            <a:spcAft>
              <a:spcPct val="35000"/>
            </a:spcAft>
            <a:buNone/>
          </a:pPr>
          <a:r>
            <a:rPr lang="en-US" sz="1400" b="1" kern="1200" dirty="0"/>
            <a:t>2. Dispatch </a:t>
          </a:r>
        </a:p>
        <a:p>
          <a:pPr marL="0" lvl="0" indent="0" algn="ctr" defTabSz="533400">
            <a:lnSpc>
              <a:spcPct val="90000"/>
            </a:lnSpc>
            <a:spcBef>
              <a:spcPct val="0"/>
            </a:spcBef>
            <a:spcAft>
              <a:spcPct val="35000"/>
            </a:spcAft>
            <a:buNone/>
          </a:pPr>
          <a:r>
            <a:rPr lang="en-US" sz="1400" kern="1200" dirty="0"/>
            <a:t>Makes Reservation via IROC </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endParaRPr lang="en-US" sz="900" kern="1200" dirty="0"/>
        </a:p>
      </dsp:txBody>
      <dsp:txXfrm>
        <a:off x="4154698" y="168988"/>
        <a:ext cx="906273" cy="1208364"/>
      </dsp:txXfrm>
    </dsp:sp>
    <dsp:sp modelId="{8D24038C-15B7-40E2-9812-47A54D464036}">
      <dsp:nvSpPr>
        <dsp:cNvPr id="0" name=""/>
        <dsp:cNvSpPr/>
      </dsp:nvSpPr>
      <dsp:spPr>
        <a:xfrm>
          <a:off x="7220588" y="157870"/>
          <a:ext cx="1387165" cy="1208364"/>
        </a:xfrm>
        <a:prstGeom prst="rect">
          <a:avLst/>
        </a:prstGeom>
        <a:solidFill>
          <a:srgbClr val="A263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Enterprise </a:t>
          </a:r>
          <a:r>
            <a:rPr lang="en-US" sz="1400" kern="1200" dirty="0"/>
            <a:t>Provides Rental Vehicle</a:t>
          </a:r>
        </a:p>
      </dsp:txBody>
      <dsp:txXfrm>
        <a:off x="7220588" y="157870"/>
        <a:ext cx="1387165" cy="1208364"/>
      </dsp:txXfrm>
    </dsp:sp>
    <dsp:sp modelId="{20E5B474-393B-4901-BB3F-7E788FE1E004}">
      <dsp:nvSpPr>
        <dsp:cNvPr id="0" name=""/>
        <dsp:cNvSpPr/>
      </dsp:nvSpPr>
      <dsp:spPr>
        <a:xfrm>
          <a:off x="7252506" y="3394532"/>
          <a:ext cx="1410547" cy="120836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4. Operational Rental Usage</a:t>
          </a:r>
          <a:endParaRPr lang="en-US" sz="1800" kern="1200" dirty="0"/>
        </a:p>
      </dsp:txBody>
      <dsp:txXfrm>
        <a:off x="7252506" y="3394532"/>
        <a:ext cx="1410547" cy="1208364"/>
      </dsp:txXfrm>
    </dsp:sp>
    <dsp:sp modelId="{EEE6D6F2-ED74-4CF3-9FD0-1124E09B1914}">
      <dsp:nvSpPr>
        <dsp:cNvPr id="0" name=""/>
        <dsp:cNvSpPr/>
      </dsp:nvSpPr>
      <dsp:spPr>
        <a:xfrm>
          <a:off x="4069279" y="3522641"/>
          <a:ext cx="1331242" cy="1208364"/>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a:t>
          </a:r>
          <a:r>
            <a:rPr lang="en-US" sz="1600" kern="1200" dirty="0"/>
            <a:t>Return</a:t>
          </a:r>
          <a:r>
            <a:rPr lang="en-US" sz="2000" kern="1200" dirty="0"/>
            <a:t> to </a:t>
          </a:r>
          <a:r>
            <a:rPr lang="en-US" sz="1400" b="1" kern="1200" dirty="0"/>
            <a:t>Enterprise</a:t>
          </a:r>
          <a:r>
            <a:rPr lang="en-US" sz="2000" b="1" kern="1200" dirty="0"/>
            <a:t> </a:t>
          </a:r>
        </a:p>
        <a:p>
          <a:pPr marL="0" lvl="0" indent="0" algn="ctr" defTabSz="889000">
            <a:lnSpc>
              <a:spcPct val="90000"/>
            </a:lnSpc>
            <a:spcBef>
              <a:spcPct val="0"/>
            </a:spcBef>
            <a:spcAft>
              <a:spcPct val="35000"/>
            </a:spcAft>
            <a:buNone/>
          </a:pPr>
          <a:r>
            <a:rPr lang="en-US" sz="2000" b="1" kern="1200" dirty="0"/>
            <a:t>(POST-USE)</a:t>
          </a:r>
        </a:p>
      </dsp:txBody>
      <dsp:txXfrm>
        <a:off x="4069279" y="3522641"/>
        <a:ext cx="1331242" cy="1208364"/>
      </dsp:txXfrm>
    </dsp:sp>
    <dsp:sp modelId="{C475E499-561B-4176-BA8B-76FCC61BBC5D}">
      <dsp:nvSpPr>
        <dsp:cNvPr id="0" name=""/>
        <dsp:cNvSpPr/>
      </dsp:nvSpPr>
      <dsp:spPr>
        <a:xfrm>
          <a:off x="582640" y="3516039"/>
          <a:ext cx="1480620" cy="1208364"/>
        </a:xfrm>
        <a:prstGeom prst="rect">
          <a:avLst/>
        </a:prstGeom>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6. NERV </a:t>
          </a:r>
          <a:r>
            <a:rPr lang="en-US" sz="1400" kern="1200" dirty="0"/>
            <a:t>Invoice/Claim</a:t>
          </a:r>
        </a:p>
        <a:p>
          <a:pPr marL="0" lvl="0" indent="0" algn="ctr" defTabSz="622300">
            <a:lnSpc>
              <a:spcPct val="100000"/>
            </a:lnSpc>
            <a:spcBef>
              <a:spcPct val="0"/>
            </a:spcBef>
            <a:spcAft>
              <a:spcPts val="0"/>
            </a:spcAft>
            <a:buNone/>
          </a:pPr>
          <a:r>
            <a:rPr lang="en-US" sz="1400" kern="1200" dirty="0"/>
            <a:t>Payment </a:t>
          </a:r>
        </a:p>
        <a:p>
          <a:pPr marL="0" lvl="0" indent="0" algn="ctr" defTabSz="622300">
            <a:lnSpc>
              <a:spcPct val="100000"/>
            </a:lnSpc>
            <a:spcBef>
              <a:spcPct val="0"/>
            </a:spcBef>
            <a:spcAft>
              <a:spcPts val="0"/>
            </a:spcAft>
            <a:buNone/>
          </a:pPr>
          <a:r>
            <a:rPr lang="en-US" sz="1400" kern="1200" dirty="0"/>
            <a:t>(POST-USE)</a:t>
          </a:r>
        </a:p>
      </dsp:txBody>
      <dsp:txXfrm>
        <a:off x="582640" y="3516039"/>
        <a:ext cx="1480620" cy="1208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81633-337B-41AC-B98F-06A822E27847}">
      <dsp:nvSpPr>
        <dsp:cNvPr id="0" name=""/>
        <dsp:cNvSpPr/>
      </dsp:nvSpPr>
      <dsp:spPr>
        <a:xfrm>
          <a:off x="2865527" y="557"/>
          <a:ext cx="2873930" cy="1436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IROC:</a:t>
          </a:r>
        </a:p>
        <a:p>
          <a:pPr marL="0" lvl="0" indent="0" algn="ctr" defTabSz="533400">
            <a:lnSpc>
              <a:spcPct val="90000"/>
            </a:lnSpc>
            <a:spcBef>
              <a:spcPct val="0"/>
            </a:spcBef>
            <a:spcAft>
              <a:spcPct val="35000"/>
            </a:spcAft>
            <a:buNone/>
          </a:pPr>
          <a:r>
            <a:rPr lang="en-US" sz="1200" kern="1200" dirty="0"/>
            <a:t>Reservation (Standard, HD, Pool)</a:t>
          </a:r>
        </a:p>
        <a:p>
          <a:pPr marL="0" lvl="0" indent="0" algn="ctr" defTabSz="533400">
            <a:lnSpc>
              <a:spcPct val="90000"/>
            </a:lnSpc>
            <a:spcBef>
              <a:spcPct val="0"/>
            </a:spcBef>
            <a:spcAft>
              <a:spcPct val="35000"/>
            </a:spcAft>
            <a:buNone/>
          </a:pPr>
          <a:r>
            <a:rPr lang="en-US" sz="1200" kern="1200" dirty="0"/>
            <a:t>Cancelations (Standard only and prior to pickup date/time)</a:t>
          </a:r>
        </a:p>
      </dsp:txBody>
      <dsp:txXfrm>
        <a:off x="2907614" y="42644"/>
        <a:ext cx="2789756" cy="1352791"/>
      </dsp:txXfrm>
    </dsp:sp>
    <dsp:sp modelId="{DB1BD377-F603-4400-AA2C-387402050EBC}">
      <dsp:nvSpPr>
        <dsp:cNvPr id="0" name=""/>
        <dsp:cNvSpPr/>
      </dsp:nvSpPr>
      <dsp:spPr>
        <a:xfrm rot="5400000">
          <a:off x="3552966" y="2122961"/>
          <a:ext cx="1499052" cy="502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03847" y="2223548"/>
        <a:ext cx="1197290" cy="301763"/>
      </dsp:txXfrm>
    </dsp:sp>
    <dsp:sp modelId="{1A4220B8-2619-4117-AC9C-C5BB1B1AD7C7}">
      <dsp:nvSpPr>
        <dsp:cNvPr id="0" name=""/>
        <dsp:cNvSpPr/>
      </dsp:nvSpPr>
      <dsp:spPr>
        <a:xfrm>
          <a:off x="2865527" y="3311338"/>
          <a:ext cx="2873930" cy="1436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Enterprise:</a:t>
          </a:r>
        </a:p>
        <a:p>
          <a:pPr marL="0" lvl="0" indent="0" algn="ctr" defTabSz="533400">
            <a:lnSpc>
              <a:spcPct val="90000"/>
            </a:lnSpc>
            <a:spcBef>
              <a:spcPct val="0"/>
            </a:spcBef>
            <a:spcAft>
              <a:spcPct val="35000"/>
            </a:spcAft>
            <a:buNone/>
          </a:pPr>
          <a:r>
            <a:rPr lang="en-US" sz="1200" kern="1200" dirty="0"/>
            <a:t>Open Ticket Report (OTR) Loaded into IROC Daily at 9:30 MT</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Any OTR Corrections will be made via NERV Support Team</a:t>
          </a:r>
        </a:p>
      </dsp:txBody>
      <dsp:txXfrm>
        <a:off x="2907614" y="3353425"/>
        <a:ext cx="2789756" cy="1352791"/>
      </dsp:txXfrm>
    </dsp:sp>
    <dsp:sp modelId="{718AC373-D320-444E-AB84-BBACEE3CD3E2}">
      <dsp:nvSpPr>
        <dsp:cNvPr id="0" name=""/>
        <dsp:cNvSpPr/>
      </dsp:nvSpPr>
      <dsp:spPr>
        <a:xfrm rot="16200000">
          <a:off x="3552966" y="2122961"/>
          <a:ext cx="1499052" cy="502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03847" y="2223548"/>
        <a:ext cx="1197290" cy="3017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094DF-F49F-4FAD-81B7-2FE617BCCCC8}"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8C76B-9418-4D5B-AEB2-9BBABA250896}" type="slidenum">
              <a:rPr lang="en-US" smtClean="0"/>
              <a:t>‹#›</a:t>
            </a:fld>
            <a:endParaRPr lang="en-US"/>
          </a:p>
        </p:txBody>
      </p:sp>
    </p:spTree>
    <p:extLst>
      <p:ext uri="{BB962C8B-B14F-4D97-AF65-F5344CB8AC3E}">
        <p14:creationId xmlns:p14="http://schemas.microsoft.com/office/powerpoint/2010/main" val="389133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2092-81BB-7C1E-0106-87BAC1352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D02C8-1020-2A69-0310-E82DDB9B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1297C-71C4-CB3C-77AB-FE152CEE7536}"/>
              </a:ext>
            </a:extLst>
          </p:cNvPr>
          <p:cNvSpPr>
            <a:spLocks noGrp="1"/>
          </p:cNvSpPr>
          <p:nvPr>
            <p:ph type="body" idx="1"/>
          </p:nvPr>
        </p:nvSpPr>
        <p:spPr/>
        <p:txBody>
          <a:bodyPr/>
          <a:lstStyle/>
          <a:p>
            <a:r>
              <a:rPr lang="en-US" dirty="0"/>
              <a:t>QUICK OVERVIEW OF THE NERV CYCLE</a:t>
            </a:r>
          </a:p>
        </p:txBody>
      </p:sp>
      <p:sp>
        <p:nvSpPr>
          <p:cNvPr id="4" name="Slide Number Placeholder 3">
            <a:extLst>
              <a:ext uri="{FF2B5EF4-FFF2-40B4-BE49-F238E27FC236}">
                <a16:creationId xmlns:a16="http://schemas.microsoft.com/office/drawing/2014/main" id="{30129904-C28E-F9F3-4DC2-5FB04D795AA6}"/>
              </a:ext>
            </a:extLst>
          </p:cNvPr>
          <p:cNvSpPr>
            <a:spLocks noGrp="1"/>
          </p:cNvSpPr>
          <p:nvPr>
            <p:ph type="sldNum" sz="quarter" idx="5"/>
          </p:nvPr>
        </p:nvSpPr>
        <p:spPr/>
        <p:txBody>
          <a:bodyPr/>
          <a:lstStyle/>
          <a:p>
            <a:fld id="{2EEDBD23-0619-1A48-B1FC-2E73CB0A8EA0}" type="slidenum">
              <a:rPr lang="en-US" smtClean="0"/>
              <a:t>2</a:t>
            </a:fld>
            <a:endParaRPr lang="en-US" dirty="0"/>
          </a:p>
        </p:txBody>
      </p:sp>
    </p:spTree>
    <p:extLst>
      <p:ext uri="{BB962C8B-B14F-4D97-AF65-F5344CB8AC3E}">
        <p14:creationId xmlns:p14="http://schemas.microsoft.com/office/powerpoint/2010/main" val="313233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different than with VIPR/National Contracts, which are not generally accepted until after they passed an inspection. For NERV, once Operators/Ground Support/Dispatch have the keys and drive off with the Rental, it has been accepted!</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23</a:t>
            </a:fld>
            <a:endParaRPr lang="en-US"/>
          </a:p>
        </p:txBody>
      </p:sp>
    </p:spTree>
    <p:extLst>
      <p:ext uri="{BB962C8B-B14F-4D97-AF65-F5344CB8AC3E}">
        <p14:creationId xmlns:p14="http://schemas.microsoft.com/office/powerpoint/2010/main" val="86683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27</a:t>
            </a:fld>
            <a:endParaRPr lang="en-US"/>
          </a:p>
        </p:txBody>
      </p:sp>
    </p:spTree>
    <p:extLst>
      <p:ext uri="{BB962C8B-B14F-4D97-AF65-F5344CB8AC3E}">
        <p14:creationId xmlns:p14="http://schemas.microsoft.com/office/powerpoint/2010/main" val="283225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auto/tire retail establishment affiliated with Enterprise will replace the tire and bill NERV for the tire. See NERV SOP for more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rPr>
              <a:t>Do</a:t>
            </a:r>
            <a:r>
              <a:rPr lang="en-US" sz="1200" i="1" spc="-25" dirty="0">
                <a:effectLst/>
              </a:rPr>
              <a:t> </a:t>
            </a:r>
            <a:r>
              <a:rPr lang="en-US" sz="1200" i="1" dirty="0">
                <a:effectLst/>
              </a:rPr>
              <a:t>not</a:t>
            </a:r>
            <a:r>
              <a:rPr lang="en-US" sz="1200" i="1" spc="-25" dirty="0">
                <a:effectLst/>
              </a:rPr>
              <a:t> </a:t>
            </a:r>
            <a:r>
              <a:rPr lang="en-US" sz="1200" i="1" dirty="0">
                <a:effectLst/>
              </a:rPr>
              <a:t>take</a:t>
            </a:r>
            <a:r>
              <a:rPr lang="en-US" sz="1200" i="1" spc="-30" dirty="0">
                <a:effectLst/>
              </a:rPr>
              <a:t> </a:t>
            </a:r>
            <a:r>
              <a:rPr lang="en-US" sz="1200" i="1" dirty="0">
                <a:effectLst/>
              </a:rPr>
              <a:t>the</a:t>
            </a:r>
            <a:r>
              <a:rPr lang="en-US" sz="1200" i="1" spc="-25" dirty="0">
                <a:effectLst/>
              </a:rPr>
              <a:t> </a:t>
            </a:r>
            <a:r>
              <a:rPr lang="en-US" sz="1200" i="1" dirty="0">
                <a:effectLst/>
              </a:rPr>
              <a:t>vehicle</a:t>
            </a:r>
            <a:r>
              <a:rPr lang="en-US" sz="1200" i="1" spc="-20" dirty="0">
                <a:effectLst/>
              </a:rPr>
              <a:t> </a:t>
            </a:r>
            <a:r>
              <a:rPr lang="en-US" sz="1200" i="1" dirty="0">
                <a:effectLst/>
              </a:rPr>
              <a:t>to</a:t>
            </a:r>
            <a:r>
              <a:rPr lang="en-US" sz="1200" i="1" spc="-20" dirty="0">
                <a:effectLst/>
              </a:rPr>
              <a:t> </a:t>
            </a:r>
            <a:r>
              <a:rPr lang="en-US" sz="1200" i="1" dirty="0">
                <a:effectLst/>
              </a:rPr>
              <a:t>a</a:t>
            </a:r>
            <a:r>
              <a:rPr lang="en-US" sz="1200" i="1" spc="-25" dirty="0">
                <a:effectLst/>
              </a:rPr>
              <a:t> </a:t>
            </a:r>
            <a:r>
              <a:rPr lang="en-US" sz="1200" i="1" dirty="0">
                <a:effectLst/>
              </a:rPr>
              <a:t>mechanic</a:t>
            </a:r>
            <a:r>
              <a:rPr lang="en-US" sz="1200" i="1" spc="-30" dirty="0">
                <a:effectLst/>
              </a:rPr>
              <a:t> </a:t>
            </a:r>
            <a:r>
              <a:rPr lang="en-US" sz="1200" i="1" dirty="0">
                <a:effectLst/>
              </a:rPr>
              <a:t>or</a:t>
            </a:r>
            <a:r>
              <a:rPr lang="en-US" sz="1200" i="1" spc="-25" dirty="0">
                <a:effectLst/>
              </a:rPr>
              <a:t> </a:t>
            </a:r>
            <a:r>
              <a:rPr lang="en-US" sz="1200" i="1" dirty="0">
                <a:effectLst/>
              </a:rPr>
              <a:t>repair</a:t>
            </a:r>
            <a:r>
              <a:rPr lang="en-US" sz="1200" i="1" spc="-25" dirty="0">
                <a:effectLst/>
              </a:rPr>
              <a:t> </a:t>
            </a:r>
            <a:r>
              <a:rPr lang="en-US" sz="1200" i="1" dirty="0">
                <a:effectLst/>
              </a:rPr>
              <a:t>facility unless authorized by Enterprise. If</a:t>
            </a:r>
            <a:r>
              <a:rPr lang="en-US" sz="1200" i="1" spc="-15" dirty="0">
                <a:effectLst/>
              </a:rPr>
              <a:t> </a:t>
            </a:r>
            <a:r>
              <a:rPr lang="en-US" sz="1200" i="1" dirty="0">
                <a:effectLst/>
              </a:rPr>
              <a:t>it</a:t>
            </a:r>
            <a:r>
              <a:rPr lang="en-US" sz="1200" i="1" spc="-10" dirty="0">
                <a:effectLst/>
              </a:rPr>
              <a:t> </a:t>
            </a:r>
            <a:r>
              <a:rPr lang="en-US" sz="1200" i="1" dirty="0">
                <a:effectLst/>
              </a:rPr>
              <a:t>is</a:t>
            </a:r>
            <a:r>
              <a:rPr lang="en-US" sz="1200" i="1" spc="-10" dirty="0">
                <a:effectLst/>
              </a:rPr>
              <a:t> </a:t>
            </a:r>
            <a:r>
              <a:rPr lang="en-US" sz="1200" i="1" dirty="0">
                <a:effectLst/>
              </a:rPr>
              <a:t>an</a:t>
            </a:r>
            <a:r>
              <a:rPr lang="en-US" sz="1200" i="1" spc="-10" dirty="0">
                <a:effectLst/>
              </a:rPr>
              <a:t> </a:t>
            </a:r>
            <a:r>
              <a:rPr lang="en-US" sz="1200" i="1" dirty="0">
                <a:effectLst/>
              </a:rPr>
              <a:t>emergency,</a:t>
            </a:r>
            <a:r>
              <a:rPr lang="en-US" sz="1200" i="1" spc="-20" dirty="0">
                <a:effectLst/>
              </a:rPr>
              <a:t> and </a:t>
            </a:r>
            <a:r>
              <a:rPr lang="en-US" sz="1200" i="1" dirty="0">
                <a:effectLst/>
              </a:rPr>
              <a:t>you</a:t>
            </a:r>
            <a:r>
              <a:rPr lang="en-US" sz="1200" i="1" spc="-10" dirty="0">
                <a:effectLst/>
              </a:rPr>
              <a:t> </a:t>
            </a:r>
            <a:r>
              <a:rPr lang="en-US" sz="1200" i="1" dirty="0">
                <a:effectLst/>
              </a:rPr>
              <a:t>are</a:t>
            </a:r>
            <a:r>
              <a:rPr lang="en-US" sz="1200" i="1" spc="-15" dirty="0">
                <a:effectLst/>
              </a:rPr>
              <a:t> </a:t>
            </a:r>
            <a:r>
              <a:rPr lang="en-US" sz="1200" i="1" dirty="0">
                <a:effectLst/>
              </a:rPr>
              <a:t>stranded,</a:t>
            </a:r>
            <a:r>
              <a:rPr lang="en-US" sz="1200" i="1" spc="-5" dirty="0">
                <a:effectLst/>
              </a:rPr>
              <a:t> </a:t>
            </a:r>
            <a:r>
              <a:rPr lang="en-US" sz="1200" i="1" dirty="0">
                <a:effectLst/>
              </a:rPr>
              <a:t>or</a:t>
            </a:r>
            <a:r>
              <a:rPr lang="en-US" sz="1200" i="1" spc="-15" dirty="0">
                <a:effectLst/>
              </a:rPr>
              <a:t> </a:t>
            </a:r>
            <a:r>
              <a:rPr lang="en-US" sz="1200" i="1" dirty="0">
                <a:effectLst/>
              </a:rPr>
              <a:t>are</a:t>
            </a:r>
            <a:r>
              <a:rPr lang="en-US" sz="1200" i="1" spc="-15" dirty="0">
                <a:effectLst/>
              </a:rPr>
              <a:t> </a:t>
            </a:r>
            <a:r>
              <a:rPr lang="en-US" sz="1200" i="1" dirty="0">
                <a:effectLst/>
              </a:rPr>
              <a:t>no</a:t>
            </a:r>
            <a:r>
              <a:rPr lang="en-US" sz="1200" i="1" spc="-10" dirty="0">
                <a:effectLst/>
              </a:rPr>
              <a:t> </a:t>
            </a:r>
            <a:r>
              <a:rPr lang="en-US" sz="1200" i="1" dirty="0">
                <a:effectLst/>
              </a:rPr>
              <a:t>longer</a:t>
            </a:r>
            <a:r>
              <a:rPr lang="en-US" sz="1200" i="1" spc="-10" dirty="0">
                <a:effectLst/>
              </a:rPr>
              <a:t> </a:t>
            </a:r>
            <a:r>
              <a:rPr lang="en-US" sz="1200" i="1" dirty="0">
                <a:effectLst/>
              </a:rPr>
              <a:t>on</a:t>
            </a:r>
            <a:r>
              <a:rPr lang="en-US" sz="1200" i="1" spc="-10" dirty="0">
                <a:effectLst/>
              </a:rPr>
              <a:t> </a:t>
            </a:r>
            <a:r>
              <a:rPr lang="en-US" sz="1200" i="1" dirty="0">
                <a:effectLst/>
              </a:rPr>
              <a:t>the</a:t>
            </a:r>
            <a:r>
              <a:rPr lang="en-US" sz="1200" i="1" spc="-10" dirty="0">
                <a:effectLst/>
              </a:rPr>
              <a:t> </a:t>
            </a:r>
            <a:r>
              <a:rPr lang="en-US" sz="1200" i="1" dirty="0">
                <a:effectLst/>
              </a:rPr>
              <a:t>incident</a:t>
            </a:r>
            <a:r>
              <a:rPr lang="en-US" sz="1200" i="1" spc="-15" dirty="0">
                <a:effectLst/>
              </a:rPr>
              <a:t> </a:t>
            </a:r>
            <a:r>
              <a:rPr lang="en-US" sz="1200" i="1" dirty="0">
                <a:effectLst/>
              </a:rPr>
              <a:t>(traveling</a:t>
            </a:r>
            <a:r>
              <a:rPr lang="en-US" sz="1200" i="1" spc="-10" dirty="0">
                <a:effectLst/>
              </a:rPr>
              <a:t> </a:t>
            </a:r>
            <a:r>
              <a:rPr lang="en-US" sz="1200" i="1" dirty="0">
                <a:effectLst/>
              </a:rPr>
              <a:t>home,</a:t>
            </a:r>
            <a:r>
              <a:rPr lang="en-US" sz="1200" i="1" spc="-15" dirty="0">
                <a:effectLst/>
              </a:rPr>
              <a:t> </a:t>
            </a:r>
            <a:r>
              <a:rPr lang="en-US" sz="1200" i="1" dirty="0">
                <a:effectLst/>
              </a:rPr>
              <a:t>etc.),</a:t>
            </a:r>
            <a:r>
              <a:rPr lang="en-US" sz="1200" i="1" spc="-15" dirty="0">
                <a:effectLst/>
              </a:rPr>
              <a:t> </a:t>
            </a:r>
            <a:r>
              <a:rPr lang="en-US" sz="1200" i="1" dirty="0">
                <a:effectLst/>
              </a:rPr>
              <a:t>please</a:t>
            </a:r>
            <a:r>
              <a:rPr lang="en-US" sz="1200" i="1" spc="-15" dirty="0">
                <a:effectLst/>
              </a:rPr>
              <a:t> </a:t>
            </a:r>
            <a:r>
              <a:rPr lang="en-US" sz="1200" i="1" dirty="0">
                <a:effectLst/>
              </a:rPr>
              <a:t>contact Enterprise and they will coordinate a tow or replacement vehicle as necessary.</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28</a:t>
            </a:fld>
            <a:endParaRPr lang="en-US"/>
          </a:p>
        </p:txBody>
      </p:sp>
    </p:spTree>
    <p:extLst>
      <p:ext uri="{BB962C8B-B14F-4D97-AF65-F5344CB8AC3E}">
        <p14:creationId xmlns:p14="http://schemas.microsoft.com/office/powerpoint/2010/main" val="190031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A58B-36D9-862A-E1F4-9E4E98A24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44B12-7B70-D8C6-70EC-616DF5FD5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53145-B275-C468-F142-5FE0ABEC8C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Standard and HD Vehicles, the NERV are assigned to an individual.  If the NERV is given to another individual then the tracking has been lost.</a:t>
            </a:r>
          </a:p>
          <a:p>
            <a:endParaRPr lang="en-US" dirty="0"/>
          </a:p>
        </p:txBody>
      </p:sp>
      <p:sp>
        <p:nvSpPr>
          <p:cNvPr id="4" name="Slide Number Placeholder 3">
            <a:extLst>
              <a:ext uri="{FF2B5EF4-FFF2-40B4-BE49-F238E27FC236}">
                <a16:creationId xmlns:a16="http://schemas.microsoft.com/office/drawing/2014/main" id="{9958014B-DA77-3811-A3DC-D30A5E6C612F}"/>
              </a:ext>
            </a:extLst>
          </p:cNvPr>
          <p:cNvSpPr>
            <a:spLocks noGrp="1"/>
          </p:cNvSpPr>
          <p:nvPr>
            <p:ph type="sldNum" sz="quarter" idx="5"/>
          </p:nvPr>
        </p:nvSpPr>
        <p:spPr/>
        <p:txBody>
          <a:bodyPr/>
          <a:lstStyle/>
          <a:p>
            <a:fld id="{2EEDBD23-0619-1A48-B1FC-2E73CB0A8EA0}" type="slidenum">
              <a:rPr lang="en-US" smtClean="0"/>
              <a:t>29</a:t>
            </a:fld>
            <a:endParaRPr lang="en-US" dirty="0"/>
          </a:p>
        </p:txBody>
      </p:sp>
    </p:spTree>
    <p:extLst>
      <p:ext uri="{BB962C8B-B14F-4D97-AF65-F5344CB8AC3E}">
        <p14:creationId xmlns:p14="http://schemas.microsoft.com/office/powerpoint/2010/main" val="163978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E64F-6DF1-8921-26A6-30DD71D44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DAF93-D47E-E2C5-067E-76125AA35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D25B2-B314-2868-B219-4A4BA13C2B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pPr marL="285750" marR="156845">
              <a:lnSpc>
                <a:spcPct val="90000"/>
              </a:lnSpc>
              <a:spcBef>
                <a:spcPts val="110"/>
              </a:spcBef>
              <a:tabLst>
                <a:tab pos="532765" algn="l"/>
              </a:tabLst>
            </a:pPr>
            <a:r>
              <a:rPr lang="en-US" dirty="0"/>
              <a:t> </a:t>
            </a:r>
          </a:p>
        </p:txBody>
      </p:sp>
      <p:sp>
        <p:nvSpPr>
          <p:cNvPr id="4" name="Slide Number Placeholder 3">
            <a:extLst>
              <a:ext uri="{FF2B5EF4-FFF2-40B4-BE49-F238E27FC236}">
                <a16:creationId xmlns:a16="http://schemas.microsoft.com/office/drawing/2014/main" id="{5348EF6E-33A5-6479-FFF6-6A099E5278AF}"/>
              </a:ext>
            </a:extLst>
          </p:cNvPr>
          <p:cNvSpPr>
            <a:spLocks noGrp="1"/>
          </p:cNvSpPr>
          <p:nvPr>
            <p:ph type="sldNum" sz="quarter" idx="5"/>
          </p:nvPr>
        </p:nvSpPr>
        <p:spPr/>
        <p:txBody>
          <a:bodyPr/>
          <a:lstStyle/>
          <a:p>
            <a:fld id="{2EEDBD23-0619-1A48-B1FC-2E73CB0A8EA0}" type="slidenum">
              <a:rPr lang="en-US" smtClean="0"/>
              <a:t>30</a:t>
            </a:fld>
            <a:endParaRPr lang="en-US" dirty="0"/>
          </a:p>
        </p:txBody>
      </p:sp>
    </p:spTree>
    <p:extLst>
      <p:ext uri="{BB962C8B-B14F-4D97-AF65-F5344CB8AC3E}">
        <p14:creationId xmlns:p14="http://schemas.microsoft.com/office/powerpoint/2010/main" val="83051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755B-D7F3-6014-F5CE-883094DB5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5ED33-F093-935D-9F8C-E9795B750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DBC9-CD2A-6677-32E7-3A6DEB2263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a:extLst>
              <a:ext uri="{FF2B5EF4-FFF2-40B4-BE49-F238E27FC236}">
                <a16:creationId xmlns:a16="http://schemas.microsoft.com/office/drawing/2014/main" id="{AC0913C1-F2A6-0652-7297-C8B10CC8F9A6}"/>
              </a:ext>
            </a:extLst>
          </p:cNvPr>
          <p:cNvSpPr>
            <a:spLocks noGrp="1"/>
          </p:cNvSpPr>
          <p:nvPr>
            <p:ph type="sldNum" sz="quarter" idx="5"/>
          </p:nvPr>
        </p:nvSpPr>
        <p:spPr/>
        <p:txBody>
          <a:bodyPr/>
          <a:lstStyle/>
          <a:p>
            <a:fld id="{2EEDBD23-0619-1A48-B1FC-2E73CB0A8EA0}" type="slidenum">
              <a:rPr lang="en-US" smtClean="0"/>
              <a:t>31</a:t>
            </a:fld>
            <a:endParaRPr lang="en-US" dirty="0"/>
          </a:p>
        </p:txBody>
      </p:sp>
    </p:spTree>
    <p:extLst>
      <p:ext uri="{BB962C8B-B14F-4D97-AF65-F5344CB8AC3E}">
        <p14:creationId xmlns:p14="http://schemas.microsoft.com/office/powerpoint/2010/main" val="288027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A870-6751-8A33-D25D-DD49944D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BA8E-0649-9EF1-1CD7-79AEC9C60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E8796-149A-C7D3-E10B-607A495BE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228600" marR="120650" lvl="1">
              <a:lnSpc>
                <a:spcPct val="90000"/>
              </a:lnSpc>
              <a:spcBef>
                <a:spcPts val="110"/>
              </a:spcBef>
              <a:tabLst>
                <a:tab pos="532765" algn="l"/>
              </a:tabLst>
            </a:pPr>
            <a:endParaRPr lang="en-US" sz="1200" i="1" dirty="0">
              <a:effectLst/>
            </a:endParaRPr>
          </a:p>
          <a:p>
            <a:endParaRPr lang="en-US" dirty="0"/>
          </a:p>
        </p:txBody>
      </p:sp>
      <p:sp>
        <p:nvSpPr>
          <p:cNvPr id="4" name="Slide Number Placeholder 3">
            <a:extLst>
              <a:ext uri="{FF2B5EF4-FFF2-40B4-BE49-F238E27FC236}">
                <a16:creationId xmlns:a16="http://schemas.microsoft.com/office/drawing/2014/main" id="{4D898443-07AB-97BB-565A-BAE731B05D1A}"/>
              </a:ext>
            </a:extLst>
          </p:cNvPr>
          <p:cNvSpPr>
            <a:spLocks noGrp="1"/>
          </p:cNvSpPr>
          <p:nvPr>
            <p:ph type="sldNum" sz="quarter" idx="5"/>
          </p:nvPr>
        </p:nvSpPr>
        <p:spPr/>
        <p:txBody>
          <a:bodyPr/>
          <a:lstStyle/>
          <a:p>
            <a:fld id="{2EEDBD23-0619-1A48-B1FC-2E73CB0A8EA0}" type="slidenum">
              <a:rPr lang="en-US" smtClean="0"/>
              <a:t>32</a:t>
            </a:fld>
            <a:endParaRPr lang="en-US" dirty="0"/>
          </a:p>
        </p:txBody>
      </p:sp>
    </p:spTree>
    <p:extLst>
      <p:ext uri="{BB962C8B-B14F-4D97-AF65-F5344CB8AC3E}">
        <p14:creationId xmlns:p14="http://schemas.microsoft.com/office/powerpoint/2010/main" val="378502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1BE0-4598-FB2B-D1CB-730EC1A6D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17CAA-2CFD-557A-A00C-4BEF9818F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9FBCE-4D19-1096-7CE2-77D82E3B76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pPr marL="285750" marR="156845">
              <a:lnSpc>
                <a:spcPct val="90000"/>
              </a:lnSpc>
              <a:spcBef>
                <a:spcPts val="110"/>
              </a:spcBef>
              <a:tabLst>
                <a:tab pos="532765" algn="l"/>
              </a:tabLst>
            </a:pPr>
            <a:r>
              <a:rPr lang="en-US" dirty="0"/>
              <a:t> </a:t>
            </a:r>
          </a:p>
        </p:txBody>
      </p:sp>
      <p:sp>
        <p:nvSpPr>
          <p:cNvPr id="4" name="Slide Number Placeholder 3">
            <a:extLst>
              <a:ext uri="{FF2B5EF4-FFF2-40B4-BE49-F238E27FC236}">
                <a16:creationId xmlns:a16="http://schemas.microsoft.com/office/drawing/2014/main" id="{9D9387D3-8786-1E6D-C917-C116BA18AF2D}"/>
              </a:ext>
            </a:extLst>
          </p:cNvPr>
          <p:cNvSpPr>
            <a:spLocks noGrp="1"/>
          </p:cNvSpPr>
          <p:nvPr>
            <p:ph type="sldNum" sz="quarter" idx="5"/>
          </p:nvPr>
        </p:nvSpPr>
        <p:spPr/>
        <p:txBody>
          <a:bodyPr/>
          <a:lstStyle/>
          <a:p>
            <a:fld id="{2EEDBD23-0619-1A48-B1FC-2E73CB0A8EA0}" type="slidenum">
              <a:rPr lang="en-US" smtClean="0"/>
              <a:t>33</a:t>
            </a:fld>
            <a:endParaRPr lang="en-US" dirty="0"/>
          </a:p>
        </p:txBody>
      </p:sp>
    </p:spTree>
    <p:extLst>
      <p:ext uri="{BB962C8B-B14F-4D97-AF65-F5344CB8AC3E}">
        <p14:creationId xmlns:p14="http://schemas.microsoft.com/office/powerpoint/2010/main" val="329832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E419-3389-C9EF-3454-D44DB9055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3EC52-63F1-5CF3-362A-9AB59DA1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DAB9-F78E-F18F-94B7-D51E6D96D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call NERV Support you are talking with USFS! There are no separate NERV Rentals, they are all Enterprise Rentals! We hear, “I have a NERV Vehicle”…you have an Enterprise Rental on the NERV I-BPA.</a:t>
            </a:r>
          </a:p>
          <a:p>
            <a:endParaRPr lang="en-US" dirty="0"/>
          </a:p>
        </p:txBody>
      </p:sp>
      <p:sp>
        <p:nvSpPr>
          <p:cNvPr id="4" name="Slide Number Placeholder 3">
            <a:extLst>
              <a:ext uri="{FF2B5EF4-FFF2-40B4-BE49-F238E27FC236}">
                <a16:creationId xmlns:a16="http://schemas.microsoft.com/office/drawing/2014/main" id="{B7AA6E53-8F97-5714-F881-7949B1FC9EAA}"/>
              </a:ext>
            </a:extLst>
          </p:cNvPr>
          <p:cNvSpPr>
            <a:spLocks noGrp="1"/>
          </p:cNvSpPr>
          <p:nvPr>
            <p:ph type="sldNum" sz="quarter" idx="5"/>
          </p:nvPr>
        </p:nvSpPr>
        <p:spPr/>
        <p:txBody>
          <a:bodyPr/>
          <a:lstStyle/>
          <a:p>
            <a:fld id="{2EEDBD23-0619-1A48-B1FC-2E73CB0A8EA0}" type="slidenum">
              <a:rPr lang="en-US" smtClean="0"/>
              <a:t>4</a:t>
            </a:fld>
            <a:endParaRPr lang="en-US" dirty="0"/>
          </a:p>
        </p:txBody>
      </p:sp>
    </p:spTree>
    <p:extLst>
      <p:ext uri="{BB962C8B-B14F-4D97-AF65-F5344CB8AC3E}">
        <p14:creationId xmlns:p14="http://schemas.microsoft.com/office/powerpoint/2010/main" val="87439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2E6A-BCEA-B573-0171-10264E7D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DCE-84B6-BC87-FDA0-7CAFC64C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EAB1-34DF-12EE-9554-04BFA63639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Local governments must be aware of the liability associated with the use of NERV for 3</a:t>
            </a:r>
            <a:r>
              <a:rPr lang="en-US" baseline="30000" dirty="0"/>
              <a:t>rd</a:t>
            </a:r>
            <a:r>
              <a:rPr lang="en-US" dirty="0"/>
              <a:t> party claims. NERV only covers the damage to the Enterprise Rental vehicles when in the performance of their official duties. Contractors: </a:t>
            </a:r>
            <a:r>
              <a:rPr lang="en-US" spc="-10" dirty="0"/>
              <a:t>Ground Support needs to make sure they </a:t>
            </a:r>
            <a:r>
              <a:rPr lang="en-US" b="1" u="sng" spc="-10" dirty="0"/>
              <a:t>do not </a:t>
            </a:r>
            <a:r>
              <a:rPr lang="en-US" spc="-10" dirty="0"/>
              <a:t>hand pool vehicle keys over to Contractors!</a:t>
            </a:r>
          </a:p>
          <a:p>
            <a:endParaRPr lang="en-US" dirty="0"/>
          </a:p>
        </p:txBody>
      </p:sp>
      <p:sp>
        <p:nvSpPr>
          <p:cNvPr id="4" name="Slide Number Placeholder 3">
            <a:extLst>
              <a:ext uri="{FF2B5EF4-FFF2-40B4-BE49-F238E27FC236}">
                <a16:creationId xmlns:a16="http://schemas.microsoft.com/office/drawing/2014/main" id="{8F2CE3F1-E8F0-F175-56AB-3CC04DFBCE71}"/>
              </a:ext>
            </a:extLst>
          </p:cNvPr>
          <p:cNvSpPr>
            <a:spLocks noGrp="1"/>
          </p:cNvSpPr>
          <p:nvPr>
            <p:ph type="sldNum" sz="quarter" idx="5"/>
          </p:nvPr>
        </p:nvSpPr>
        <p:spPr/>
        <p:txBody>
          <a:bodyPr/>
          <a:lstStyle/>
          <a:p>
            <a:fld id="{2EEDBD23-0619-1A48-B1FC-2E73CB0A8EA0}" type="slidenum">
              <a:rPr lang="en-US" smtClean="0"/>
              <a:t>5</a:t>
            </a:fld>
            <a:endParaRPr lang="en-US" dirty="0"/>
          </a:p>
        </p:txBody>
      </p:sp>
    </p:spTree>
    <p:extLst>
      <p:ext uri="{BB962C8B-B14F-4D97-AF65-F5344CB8AC3E}">
        <p14:creationId xmlns:p14="http://schemas.microsoft.com/office/powerpoint/2010/main" val="411272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6</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7</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3DE1-1FC4-097D-0E70-B943ADD59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9F918-7593-5FC2-722C-B0763D9A6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1CBBF-EA9F-B680-B86F-E4BFB6B0E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D4A88-761D-AAE7-8BA4-6C370B52DA57}"/>
              </a:ext>
            </a:extLst>
          </p:cNvPr>
          <p:cNvSpPr>
            <a:spLocks noGrp="1"/>
          </p:cNvSpPr>
          <p:nvPr>
            <p:ph type="sldNum" sz="quarter" idx="5"/>
          </p:nvPr>
        </p:nvSpPr>
        <p:spPr/>
        <p:txBody>
          <a:bodyPr/>
          <a:lstStyle/>
          <a:p>
            <a:fld id="{2EEDBD23-0619-1A48-B1FC-2E73CB0A8EA0}" type="slidenum">
              <a:rPr lang="en-US" smtClean="0"/>
              <a:t>8</a:t>
            </a:fld>
            <a:endParaRPr lang="en-US" dirty="0"/>
          </a:p>
        </p:txBody>
      </p:sp>
    </p:spTree>
    <p:extLst>
      <p:ext uri="{BB962C8B-B14F-4D97-AF65-F5344CB8AC3E}">
        <p14:creationId xmlns:p14="http://schemas.microsoft.com/office/powerpoint/2010/main" val="242867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8FC1-5EE0-8672-8F79-7E0BC23BD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3A78F-4361-B280-BC0B-9400CFA4C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2AFAD-8CE8-F026-9828-C6F8A9B116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1F81C-5A68-56E3-6A85-170D9FF00779}"/>
              </a:ext>
            </a:extLst>
          </p:cNvPr>
          <p:cNvSpPr>
            <a:spLocks noGrp="1"/>
          </p:cNvSpPr>
          <p:nvPr>
            <p:ph type="sldNum" sz="quarter" idx="5"/>
          </p:nvPr>
        </p:nvSpPr>
        <p:spPr/>
        <p:txBody>
          <a:bodyPr/>
          <a:lstStyle/>
          <a:p>
            <a:fld id="{2EEDBD23-0619-1A48-B1FC-2E73CB0A8EA0}" type="slidenum">
              <a:rPr lang="en-US" smtClean="0"/>
              <a:t>16</a:t>
            </a:fld>
            <a:endParaRPr lang="en-US" dirty="0"/>
          </a:p>
        </p:txBody>
      </p:sp>
    </p:spTree>
    <p:extLst>
      <p:ext uri="{BB962C8B-B14F-4D97-AF65-F5344CB8AC3E}">
        <p14:creationId xmlns:p14="http://schemas.microsoft.com/office/powerpoint/2010/main" val="299275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691D-3D45-1493-9C8E-BABB10350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78037-4A77-694A-CE3E-C722FE5CD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AF205-42D5-5BF6-1B30-411DC8AE37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pPr marL="285750" marR="156845">
              <a:lnSpc>
                <a:spcPct val="90000"/>
              </a:lnSpc>
              <a:spcBef>
                <a:spcPts val="110"/>
              </a:spcBef>
              <a:tabLst>
                <a:tab pos="532765" algn="l"/>
              </a:tabLst>
            </a:pPr>
            <a:r>
              <a:rPr lang="en-US" sz="1200" dirty="0"/>
              <a:t> </a:t>
            </a:r>
            <a:endParaRPr lang="en-US" dirty="0"/>
          </a:p>
        </p:txBody>
      </p:sp>
      <p:sp>
        <p:nvSpPr>
          <p:cNvPr id="4" name="Slide Number Placeholder 3">
            <a:extLst>
              <a:ext uri="{FF2B5EF4-FFF2-40B4-BE49-F238E27FC236}">
                <a16:creationId xmlns:a16="http://schemas.microsoft.com/office/drawing/2014/main" id="{794BD3DF-61A3-53B1-5959-D68C626C0C38}"/>
              </a:ext>
            </a:extLst>
          </p:cNvPr>
          <p:cNvSpPr>
            <a:spLocks noGrp="1"/>
          </p:cNvSpPr>
          <p:nvPr>
            <p:ph type="sldNum" sz="quarter" idx="5"/>
          </p:nvPr>
        </p:nvSpPr>
        <p:spPr/>
        <p:txBody>
          <a:bodyPr/>
          <a:lstStyle/>
          <a:p>
            <a:fld id="{2EEDBD23-0619-1A48-B1FC-2E73CB0A8EA0}" type="slidenum">
              <a:rPr lang="en-US" smtClean="0"/>
              <a:t>17</a:t>
            </a:fld>
            <a:endParaRPr lang="en-US" dirty="0"/>
          </a:p>
        </p:txBody>
      </p:sp>
    </p:spTree>
    <p:extLst>
      <p:ext uri="{BB962C8B-B14F-4D97-AF65-F5344CB8AC3E}">
        <p14:creationId xmlns:p14="http://schemas.microsoft.com/office/powerpoint/2010/main" val="1680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Make sure any dents, scratches, windshield crack and missing parts are noted in walk around at the Enterprise Location or at the incident/dispatch if delivered. Please take Photo’s!!! The minimum would be of any pre-existing damage. Make sure any damage is documented by Enterprise also. Inspect the vehicle again when you turn in the vehicle or if you take custody of the vehicle from someone else. </a:t>
            </a:r>
            <a:br>
              <a:rPr lang="en-US" sz="1200" dirty="0">
                <a:latin typeface="+mn-lt"/>
              </a:rPr>
            </a:b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21</a:t>
            </a:fld>
            <a:endParaRPr lang="en-US"/>
          </a:p>
        </p:txBody>
      </p:sp>
    </p:spTree>
    <p:extLst>
      <p:ext uri="{BB962C8B-B14F-4D97-AF65-F5344CB8AC3E}">
        <p14:creationId xmlns:p14="http://schemas.microsoft.com/office/powerpoint/2010/main" val="570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svg"/><Relationship Id="rId4" Type="http://schemas.openxmlformats.org/officeDocument/2006/relationships/image" Target="../media/image9.svg"/><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66722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392663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31861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userDrawn="1"/>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066801"/>
            <a:ext cx="9661940" cy="4859741"/>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userDrawn="1"/>
        </p:nvCxnSpPr>
        <p:spPr>
          <a:xfrm>
            <a:off x="555413" y="741680"/>
            <a:ext cx="11636587"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86645990-B215-9A41-99E2-7EDF251CB43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218852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97280"/>
            <a:ext cx="12192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50000" b="30685"/>
          <a:stretch/>
        </p:blipFill>
        <p:spPr>
          <a:xfrm>
            <a:off x="9591040" y="1547686"/>
            <a:ext cx="260096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35536" b="43426"/>
          <a:stretch/>
        </p:blipFill>
        <p:spPr>
          <a:xfrm>
            <a:off x="8838629" y="2044758"/>
            <a:ext cx="3353372"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userDrawn="1"/>
        </p:nvSpPr>
        <p:spPr>
          <a:xfrm>
            <a:off x="0" y="986530"/>
            <a:ext cx="12192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838200" y="4484783"/>
            <a:ext cx="10515600"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7" name="Rectangle 26">
            <a:extLst>
              <a:ext uri="{FF2B5EF4-FFF2-40B4-BE49-F238E27FC236}">
                <a16:creationId xmlns:a16="http://schemas.microsoft.com/office/drawing/2014/main" id="{BB9ACF4F-F910-9E40-B1E9-F813AF0148FB}"/>
              </a:ext>
            </a:extLst>
          </p:cNvPr>
          <p:cNvSpPr/>
          <p:nvPr userDrawn="1"/>
        </p:nvSpPr>
        <p:spPr>
          <a:xfrm>
            <a:off x="0" y="0"/>
            <a:ext cx="12192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838200" y="5590829"/>
            <a:ext cx="8000429"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838200" y="6166948"/>
            <a:ext cx="3279987"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userDrawn="1"/>
        </p:nvCxnSpPr>
        <p:spPr>
          <a:xfrm>
            <a:off x="838201" y="5590829"/>
            <a:ext cx="8000428"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userDrawn="1"/>
        </p:nvSpPr>
        <p:spPr>
          <a:xfrm flipV="1">
            <a:off x="0" y="6858000"/>
            <a:ext cx="12192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6346" y="102756"/>
            <a:ext cx="4890347" cy="875261"/>
          </a:xfrm>
          <a:prstGeom prst="rect">
            <a:avLst/>
          </a:prstGeom>
        </p:spPr>
      </p:pic>
      <p:pic>
        <p:nvPicPr>
          <p:cNvPr id="13" name="Graphic 12">
            <a:extLst>
              <a:ext uri="{FF2B5EF4-FFF2-40B4-BE49-F238E27FC236}">
                <a16:creationId xmlns:a16="http://schemas.microsoft.com/office/drawing/2014/main" id="{BF735F61-2659-B24F-96B7-FD6D7066AC2F}"/>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654971" y="6498772"/>
            <a:ext cx="522515" cy="391886"/>
          </a:xfrm>
          <a:prstGeom prst="rect">
            <a:avLst/>
          </a:prstGeom>
        </p:spPr>
      </p:pic>
    </p:spTree>
    <p:extLst>
      <p:ext uri="{BB962C8B-B14F-4D97-AF65-F5344CB8AC3E}">
        <p14:creationId xmlns:p14="http://schemas.microsoft.com/office/powerpoint/2010/main" val="3192657737"/>
      </p:ext>
    </p:extLst>
  </p:cSld>
  <p:clrMapOvr>
    <a:masterClrMapping/>
  </p:clrMapOvr>
  <p:extLst>
    <p:ext uri="{DCECCB84-F9BA-43D5-87BE-67443E8EF086}">
      <p15:sldGuideLst xmlns:p15="http://schemas.microsoft.com/office/powerpoint/2012/main">
        <p15:guide id="1" orient="horz" pos="2616">
          <p15:clr>
            <a:srgbClr val="FBAE40"/>
          </p15:clr>
        </p15:guide>
        <p15:guide id="2" pos="2880">
          <p15:clr>
            <a:srgbClr val="FBAE40"/>
          </p15:clr>
        </p15:guide>
        <p15:guide id="3" orient="horz" pos="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447555" y="775284"/>
            <a:ext cx="9691868"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632031"/>
            <a:ext cx="9661940" cy="4294510"/>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EB0F2EC-A031-FE42-85F0-672BA9A3BC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7CF4B88E-2A1B-8245-A74C-FC2AC0A7D8C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40342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20417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5F8AD-896F-475D-82F5-AF0777973E6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407537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5F8AD-896F-475D-82F5-AF0777973E65}"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65309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5F8AD-896F-475D-82F5-AF0777973E65}"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37532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5F8AD-896F-475D-82F5-AF0777973E65}"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499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5F8AD-896F-475D-82F5-AF0777973E65}"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03258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5F8AD-896F-475D-82F5-AF0777973E65}"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38214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5F8AD-896F-475D-82F5-AF0777973E65}"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35149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5F8AD-896F-475D-82F5-AF0777973E65}" type="datetimeFigureOut">
              <a:rPr lang="en-US" smtClean="0"/>
              <a:t>4/9/2026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EB2D-7C10-43D9-9C43-7938A93A20F3}" type="slidenum">
              <a:rPr lang="en-US" smtClean="0"/>
              <a:t>‹#›</a:t>
            </a:fld>
            <a:endParaRPr lang="en-US"/>
          </a:p>
        </p:txBody>
      </p:sp>
    </p:spTree>
    <p:extLst>
      <p:ext uri="{BB962C8B-B14F-4D97-AF65-F5344CB8AC3E}">
        <p14:creationId xmlns:p14="http://schemas.microsoft.com/office/powerpoint/2010/main" val="2111882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ildfireweb-prod-media-bucket.s3.us-gov-west-1.amazonaws.com/s3fs-public/2026-02/Best%20practices%20for%20tracking%20Pool%20Vehicle%20assignments.pdf"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mailto:enterpriseSupport-USFS@ehi.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D314A1-AA75-6C47-B910-D623488DEED7}"/>
              </a:ext>
            </a:extLst>
          </p:cNvPr>
          <p:cNvSpPr>
            <a:spLocks noGrp="1"/>
          </p:cNvSpPr>
          <p:nvPr>
            <p:ph type="title"/>
          </p:nvPr>
        </p:nvSpPr>
        <p:spPr>
          <a:xfrm>
            <a:off x="1289785" y="4484783"/>
            <a:ext cx="8749565" cy="1106046"/>
          </a:xfrm>
        </p:spPr>
        <p:txBody>
          <a:bodyPr anchor="b">
            <a:normAutofit/>
          </a:bodyPr>
          <a:lstStyle/>
          <a:p>
            <a:pPr algn="ctr"/>
            <a:r>
              <a:rPr lang="en-US" sz="1600" dirty="0"/>
              <a:t>Dispatcher Training</a:t>
            </a:r>
          </a:p>
        </p:txBody>
      </p:sp>
      <p:sp>
        <p:nvSpPr>
          <p:cNvPr id="4" name="TextBox 3">
            <a:extLst>
              <a:ext uri="{FF2B5EF4-FFF2-40B4-BE49-F238E27FC236}">
                <a16:creationId xmlns:a16="http://schemas.microsoft.com/office/drawing/2014/main" id="{3829252C-ECA8-2F79-6123-D29D0B7AE3E7}"/>
              </a:ext>
            </a:extLst>
          </p:cNvPr>
          <p:cNvSpPr txBox="1"/>
          <p:nvPr/>
        </p:nvSpPr>
        <p:spPr>
          <a:xfrm>
            <a:off x="6217920" y="211756"/>
            <a:ext cx="3821430" cy="646331"/>
          </a:xfrm>
          <a:prstGeom prst="rect">
            <a:avLst/>
          </a:prstGeom>
          <a:noFill/>
        </p:spPr>
        <p:txBody>
          <a:bodyPr wrap="square" rtlCol="0">
            <a:spAutoFit/>
          </a:bodyPr>
          <a:lstStyle/>
          <a:p>
            <a:r>
              <a:rPr lang="en-US" dirty="0">
                <a:solidFill>
                  <a:schemeClr val="bg1"/>
                </a:solidFill>
              </a:rPr>
              <a:t>Equipment Service Branch (ESB) National Zone (NZ)</a:t>
            </a:r>
          </a:p>
        </p:txBody>
      </p:sp>
      <p:pic>
        <p:nvPicPr>
          <p:cNvPr id="3" name="Picture 2">
            <a:extLst>
              <a:ext uri="{FF2B5EF4-FFF2-40B4-BE49-F238E27FC236}">
                <a16:creationId xmlns:a16="http://schemas.microsoft.com/office/drawing/2014/main" id="{4A5582C2-7AC6-F92E-EFA1-16DF9EE050F6}"/>
              </a:ext>
            </a:extLst>
          </p:cNvPr>
          <p:cNvPicPr>
            <a:picLocks noChangeAspect="1"/>
          </p:cNvPicPr>
          <p:nvPr/>
        </p:nvPicPr>
        <p:blipFill>
          <a:blip r:embed="rId2"/>
          <a:stretch>
            <a:fillRect/>
          </a:stretch>
        </p:blipFill>
        <p:spPr>
          <a:xfrm>
            <a:off x="1780906" y="4266173"/>
            <a:ext cx="7440063" cy="771633"/>
          </a:xfrm>
          <a:prstGeom prst="rect">
            <a:avLst/>
          </a:prstGeom>
        </p:spPr>
      </p:pic>
    </p:spTree>
    <p:extLst>
      <p:ext uri="{BB962C8B-B14F-4D97-AF65-F5344CB8AC3E}">
        <p14:creationId xmlns:p14="http://schemas.microsoft.com/office/powerpoint/2010/main" val="116468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D9B10-0F7F-224A-3C24-B61758C0DA15}"/>
              </a:ext>
            </a:extLst>
          </p:cNvPr>
          <p:cNvSpPr>
            <a:spLocks noGrp="1"/>
          </p:cNvSpPr>
          <p:nvPr>
            <p:ph type="body" sz="quarter" idx="15"/>
          </p:nvPr>
        </p:nvSpPr>
        <p:spPr>
          <a:xfrm>
            <a:off x="541508" y="707886"/>
            <a:ext cx="9661940" cy="4859741"/>
          </a:xfrm>
        </p:spPr>
        <p:txBody>
          <a:bodyPr/>
          <a:lstStyle/>
          <a:p>
            <a:endParaRPr lang="en-US" sz="2400" dirty="0"/>
          </a:p>
          <a:p>
            <a:r>
              <a:rPr lang="en-US" sz="2400" dirty="0"/>
              <a:t>Do not submit the Standard NERV request until you see the Billing number populated. If the blank is selected, when the rental is picked up, Enterprise will ask for a credit card! </a:t>
            </a:r>
          </a:p>
          <a:p>
            <a:pPr marL="0" indent="0">
              <a:buNone/>
            </a:pPr>
            <a:endParaRPr lang="en-US" sz="2800" dirty="0"/>
          </a:p>
          <a:p>
            <a:endParaRPr lang="en-US" dirty="0"/>
          </a:p>
        </p:txBody>
      </p:sp>
      <p:sp>
        <p:nvSpPr>
          <p:cNvPr id="4" name="TextBox 3">
            <a:extLst>
              <a:ext uri="{FF2B5EF4-FFF2-40B4-BE49-F238E27FC236}">
                <a16:creationId xmlns:a16="http://schemas.microsoft.com/office/drawing/2014/main" id="{3CC0DBA2-1F27-5D30-A627-2657E81005C8}"/>
              </a:ext>
            </a:extLst>
          </p:cNvPr>
          <p:cNvSpPr txBox="1"/>
          <p:nvPr/>
        </p:nvSpPr>
        <p:spPr>
          <a:xfrm>
            <a:off x="3302000" y="0"/>
            <a:ext cx="8483600" cy="707886"/>
          </a:xfrm>
          <a:prstGeom prst="rect">
            <a:avLst/>
          </a:prstGeom>
          <a:noFill/>
        </p:spPr>
        <p:txBody>
          <a:bodyPr wrap="square" rtlCol="0">
            <a:spAutoFit/>
          </a:bodyPr>
          <a:lstStyle/>
          <a:p>
            <a:r>
              <a:rPr lang="en-US" sz="4000" dirty="0"/>
              <a:t>Standard Vehicle Billing Number</a:t>
            </a:r>
          </a:p>
        </p:txBody>
      </p:sp>
      <p:pic>
        <p:nvPicPr>
          <p:cNvPr id="8" name="Picture 7">
            <a:extLst>
              <a:ext uri="{FF2B5EF4-FFF2-40B4-BE49-F238E27FC236}">
                <a16:creationId xmlns:a16="http://schemas.microsoft.com/office/drawing/2014/main" id="{5D432CB0-42E7-DB68-5515-2238BE48EF7F}"/>
              </a:ext>
            </a:extLst>
          </p:cNvPr>
          <p:cNvPicPr>
            <a:picLocks noChangeAspect="1"/>
          </p:cNvPicPr>
          <p:nvPr/>
        </p:nvPicPr>
        <p:blipFill>
          <a:blip r:embed="rId2"/>
          <a:stretch>
            <a:fillRect/>
          </a:stretch>
        </p:blipFill>
        <p:spPr>
          <a:xfrm>
            <a:off x="2951025" y="2423927"/>
            <a:ext cx="6029590" cy="2886018"/>
          </a:xfrm>
          <a:prstGeom prst="rect">
            <a:avLst/>
          </a:prstGeom>
        </p:spPr>
      </p:pic>
      <p:sp>
        <p:nvSpPr>
          <p:cNvPr id="10" name="Oval 9">
            <a:extLst>
              <a:ext uri="{FF2B5EF4-FFF2-40B4-BE49-F238E27FC236}">
                <a16:creationId xmlns:a16="http://schemas.microsoft.com/office/drawing/2014/main" id="{8F9CCBB0-6FC2-231D-7733-56ACEF0871C3}"/>
              </a:ext>
            </a:extLst>
          </p:cNvPr>
          <p:cNvSpPr/>
          <p:nvPr/>
        </p:nvSpPr>
        <p:spPr>
          <a:xfrm>
            <a:off x="3034407" y="4523338"/>
            <a:ext cx="2784764" cy="11731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666FFC-0ECE-6A31-829F-1B558059F738}"/>
              </a:ext>
            </a:extLst>
          </p:cNvPr>
          <p:cNvSpPr txBox="1"/>
          <p:nvPr/>
        </p:nvSpPr>
        <p:spPr>
          <a:xfrm>
            <a:off x="785004" y="5585929"/>
            <a:ext cx="9187132" cy="369332"/>
          </a:xfrm>
          <a:prstGeom prst="rect">
            <a:avLst/>
          </a:prstGeom>
          <a:noFill/>
        </p:spPr>
        <p:txBody>
          <a:bodyPr wrap="square" rtlCol="0">
            <a:spAutoFit/>
          </a:bodyPr>
          <a:lstStyle/>
          <a:p>
            <a:r>
              <a:rPr lang="en-US" dirty="0"/>
              <a:t>Note: The current billing number is 2026 Billing Number – IROC. Do not select the blank!</a:t>
            </a:r>
          </a:p>
        </p:txBody>
      </p:sp>
    </p:spTree>
    <p:extLst>
      <p:ext uri="{BB962C8B-B14F-4D97-AF65-F5344CB8AC3E}">
        <p14:creationId xmlns:p14="http://schemas.microsoft.com/office/powerpoint/2010/main" val="146053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04E9-820C-F879-A77D-EC8339A85C72}"/>
              </a:ext>
            </a:extLst>
          </p:cNvPr>
          <p:cNvSpPr>
            <a:spLocks noGrp="1"/>
          </p:cNvSpPr>
          <p:nvPr>
            <p:ph type="title"/>
          </p:nvPr>
        </p:nvSpPr>
        <p:spPr/>
        <p:txBody>
          <a:bodyPr/>
          <a:lstStyle/>
          <a:p>
            <a:r>
              <a:rPr lang="en-US" dirty="0"/>
              <a:t>Cancelations/Modification</a:t>
            </a:r>
          </a:p>
        </p:txBody>
      </p:sp>
      <p:sp>
        <p:nvSpPr>
          <p:cNvPr id="3" name="Text Placeholder 2">
            <a:extLst>
              <a:ext uri="{FF2B5EF4-FFF2-40B4-BE49-F238E27FC236}">
                <a16:creationId xmlns:a16="http://schemas.microsoft.com/office/drawing/2014/main" id="{DAF6AEE6-DCC7-9BC6-3240-116D2B059ACC}"/>
              </a:ext>
            </a:extLst>
          </p:cNvPr>
          <p:cNvSpPr>
            <a:spLocks noGrp="1"/>
          </p:cNvSpPr>
          <p:nvPr>
            <p:ph type="body" sz="quarter" idx="15"/>
          </p:nvPr>
        </p:nvSpPr>
        <p:spPr/>
        <p:txBody>
          <a:bodyPr>
            <a:normAutofit fontScale="77500" lnSpcReduction="20000"/>
          </a:bodyPr>
          <a:lstStyle/>
          <a:p>
            <a:r>
              <a:rPr lang="en-US" dirty="0"/>
              <a:t>Standard Request can be canceled in IROC if prior to the pickup date. </a:t>
            </a:r>
          </a:p>
          <a:p>
            <a:r>
              <a:rPr lang="en-US" dirty="0"/>
              <a:t>For HD/Pool Request and Standard Request after the pickup date, you must contact Enterprise.  Once the request has gone out, there is no more communication with Enterprise on Reservations via IROC.  </a:t>
            </a:r>
          </a:p>
          <a:p>
            <a:r>
              <a:rPr lang="en-US" u="sng" dirty="0"/>
              <a:t>Enterprise Does Not Have Access to IROC</a:t>
            </a:r>
            <a:r>
              <a:rPr lang="en-US" dirty="0"/>
              <a:t>. IROC simply takes you to the Enterprise site for the Standard Reservation or sends the email for HD/Pool Vehicles.</a:t>
            </a:r>
          </a:p>
          <a:p>
            <a:r>
              <a:rPr lang="en-US" dirty="0"/>
              <a:t>Any cancellation/modification of the IROC Request after the reservation has been submitted does not modify the NERV Reservation!</a:t>
            </a:r>
          </a:p>
          <a:p>
            <a:r>
              <a:rPr lang="en-US" dirty="0"/>
              <a:t>Any comments in the documentation of the NERV Request is internal and not transmitted or seen by Enterprise.</a:t>
            </a:r>
          </a:p>
          <a:p>
            <a:pPr marL="0" indent="0">
              <a:buNone/>
            </a:pPr>
            <a:r>
              <a:rPr lang="en-US" dirty="0"/>
              <a:t>Cancelation of the Standard NERV Request: We still see some issues where the NERV Request will cancel with Enterprise but will not move it to Cancelled in IROC.  This normally happens in the Dispatch Portal.  If you use the DMT, it will cancel the Reservations with Enterprise and move it to Cancelled in IROC.  </a:t>
            </a:r>
          </a:p>
          <a:p>
            <a:endParaRPr lang="en-US" dirty="0"/>
          </a:p>
        </p:txBody>
      </p:sp>
    </p:spTree>
    <p:extLst>
      <p:ext uri="{BB962C8B-B14F-4D97-AF65-F5344CB8AC3E}">
        <p14:creationId xmlns:p14="http://schemas.microsoft.com/office/powerpoint/2010/main" val="237522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79CE-E5FC-59D3-881B-966A7C910864}"/>
              </a:ext>
            </a:extLst>
          </p:cNvPr>
          <p:cNvSpPr>
            <a:spLocks noGrp="1"/>
          </p:cNvSpPr>
          <p:nvPr>
            <p:ph type="title"/>
          </p:nvPr>
        </p:nvSpPr>
        <p:spPr/>
        <p:txBody>
          <a:bodyPr>
            <a:normAutofit fontScale="90000"/>
          </a:bodyPr>
          <a:lstStyle/>
          <a:p>
            <a:br>
              <a:rPr lang="en-US" dirty="0"/>
            </a:br>
            <a:br>
              <a:rPr lang="en-US" dirty="0"/>
            </a:br>
            <a:br>
              <a:rPr lang="en-US" dirty="0"/>
            </a:br>
            <a:r>
              <a:rPr lang="en-US" dirty="0"/>
              <a:t>NERV Communication IROC and Enterprise</a:t>
            </a:r>
          </a:p>
        </p:txBody>
      </p:sp>
      <p:graphicFrame>
        <p:nvGraphicFramePr>
          <p:cNvPr id="5" name="Diagram 4">
            <a:extLst>
              <a:ext uri="{FF2B5EF4-FFF2-40B4-BE49-F238E27FC236}">
                <a16:creationId xmlns:a16="http://schemas.microsoft.com/office/drawing/2014/main" id="{AC274FB1-DAC3-0E75-DF42-569E4AA0740A}"/>
              </a:ext>
            </a:extLst>
          </p:cNvPr>
          <p:cNvGraphicFramePr/>
          <p:nvPr>
            <p:extLst>
              <p:ext uri="{D42A27DB-BD31-4B8C-83A1-F6EECF244321}">
                <p14:modId xmlns:p14="http://schemas.microsoft.com/office/powerpoint/2010/main" val="2751797176"/>
              </p:ext>
            </p:extLst>
          </p:nvPr>
        </p:nvGraphicFramePr>
        <p:xfrm>
          <a:off x="1347536" y="1177680"/>
          <a:ext cx="8604985" cy="474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76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6BEE-DE87-94CE-280B-2E3AF037475B}"/>
              </a:ext>
            </a:extLst>
          </p:cNvPr>
          <p:cNvSpPr>
            <a:spLocks noGrp="1"/>
          </p:cNvSpPr>
          <p:nvPr>
            <p:ph type="title"/>
          </p:nvPr>
        </p:nvSpPr>
        <p:spPr/>
        <p:txBody>
          <a:bodyPr/>
          <a:lstStyle/>
          <a:p>
            <a:r>
              <a:rPr lang="en-US" dirty="0"/>
              <a:t>IROC Terms</a:t>
            </a:r>
          </a:p>
        </p:txBody>
      </p:sp>
      <p:sp>
        <p:nvSpPr>
          <p:cNvPr id="3" name="Text Placeholder 2">
            <a:extLst>
              <a:ext uri="{FF2B5EF4-FFF2-40B4-BE49-F238E27FC236}">
                <a16:creationId xmlns:a16="http://schemas.microsoft.com/office/drawing/2014/main" id="{1D7DA8DA-BCE0-275D-E1D9-6C0DEB1FBA71}"/>
              </a:ext>
            </a:extLst>
          </p:cNvPr>
          <p:cNvSpPr>
            <a:spLocks noGrp="1"/>
          </p:cNvSpPr>
          <p:nvPr>
            <p:ph type="body" sz="quarter" idx="15"/>
          </p:nvPr>
        </p:nvSpPr>
        <p:spPr>
          <a:xfrm>
            <a:off x="447554" y="716268"/>
            <a:ext cx="10948757" cy="5607530"/>
          </a:xfrm>
        </p:spPr>
        <p:txBody>
          <a:bodyPr>
            <a:normAutofit/>
          </a:bodyPr>
          <a:lstStyle/>
          <a:p>
            <a:pPr marL="0" indent="0">
              <a:buNone/>
            </a:pPr>
            <a:endParaRPr lang="en-US" sz="2000" u="sng" dirty="0"/>
          </a:p>
          <a:p>
            <a:pPr marL="0" indent="0">
              <a:buNone/>
            </a:pPr>
            <a:endParaRPr lang="en-US" sz="2000" u="sng" dirty="0"/>
          </a:p>
          <a:p>
            <a:pPr marL="0" indent="0">
              <a:buNone/>
            </a:pPr>
            <a:r>
              <a:rPr lang="en-US" sz="2000" u="sng" dirty="0"/>
              <a:t>IROC State:</a:t>
            </a:r>
          </a:p>
          <a:p>
            <a:pPr marL="0" indent="0">
              <a:spcBef>
                <a:spcPts val="0"/>
              </a:spcBef>
              <a:buNone/>
            </a:pPr>
            <a:r>
              <a:rPr lang="en-US" sz="2000" b="1" dirty="0"/>
              <a:t>Pending</a:t>
            </a:r>
            <a:r>
              <a:rPr lang="en-US" sz="2000" dirty="0"/>
              <a:t>=NERV Request is still pending and nothing has been sent to Enterprise.</a:t>
            </a:r>
          </a:p>
          <a:p>
            <a:pPr marL="0" indent="0">
              <a:spcBef>
                <a:spcPts val="0"/>
              </a:spcBef>
              <a:buNone/>
            </a:pPr>
            <a:r>
              <a:rPr lang="en-US" sz="2000" b="1" dirty="0"/>
              <a:t>Submitted</a:t>
            </a:r>
            <a:r>
              <a:rPr lang="en-US" sz="2000" dirty="0"/>
              <a:t> (HD/Pool)=Reservation has been sent, will receive an email with Reservation information in 2 to 3 business hours.</a:t>
            </a:r>
          </a:p>
          <a:p>
            <a:pPr marL="0" indent="0">
              <a:spcBef>
                <a:spcPts val="0"/>
              </a:spcBef>
              <a:buNone/>
            </a:pPr>
            <a:r>
              <a:rPr lang="en-US" sz="2000" b="1" dirty="0"/>
              <a:t>Reservation Confirmed</a:t>
            </a:r>
            <a:r>
              <a:rPr lang="en-US" sz="2000" dirty="0"/>
              <a:t> (Standard)=Instant Reservation</a:t>
            </a:r>
          </a:p>
          <a:p>
            <a:pPr marL="0" indent="0">
              <a:spcBef>
                <a:spcPts val="0"/>
              </a:spcBef>
              <a:buNone/>
            </a:pPr>
            <a:r>
              <a:rPr lang="en-US" sz="2000" b="1" dirty="0"/>
              <a:t>Rented</a:t>
            </a:r>
            <a:r>
              <a:rPr lang="en-US" sz="2000" dirty="0"/>
              <a:t>=Once the OTR has been updated and loaded into IROC, the vehicle will move to Rented. This might take one to two days after picked up! For Pool Vehicles, this will also fill the IROC Request.</a:t>
            </a:r>
          </a:p>
          <a:p>
            <a:pPr marL="0" indent="0">
              <a:spcBef>
                <a:spcPts val="0"/>
              </a:spcBef>
              <a:buNone/>
            </a:pPr>
            <a:r>
              <a:rPr lang="en-US" sz="2000" b="1" dirty="0"/>
              <a:t>Off Rented</a:t>
            </a:r>
            <a:r>
              <a:rPr lang="en-US" sz="2000" dirty="0"/>
              <a:t>= Once the OTR has been updated and loaded into IROC, the vehicle will move to Off Rented. This might take one to two days after turned in!  For Pool Vehicles, this will  also release it from IROC.</a:t>
            </a:r>
          </a:p>
          <a:p>
            <a:pPr marL="0" indent="0">
              <a:spcBef>
                <a:spcPts val="0"/>
              </a:spcBef>
              <a:buNone/>
            </a:pPr>
            <a:r>
              <a:rPr lang="en-US" sz="2000" dirty="0"/>
              <a:t>DMT:</a:t>
            </a:r>
          </a:p>
          <a:p>
            <a:pPr marL="0" indent="0">
              <a:spcBef>
                <a:spcPts val="0"/>
              </a:spcBef>
              <a:buNone/>
            </a:pPr>
            <a:endParaRPr lang="en-US" dirty="0"/>
          </a:p>
        </p:txBody>
      </p:sp>
      <p:pic>
        <p:nvPicPr>
          <p:cNvPr id="5" name="Picture 4">
            <a:extLst>
              <a:ext uri="{FF2B5EF4-FFF2-40B4-BE49-F238E27FC236}">
                <a16:creationId xmlns:a16="http://schemas.microsoft.com/office/drawing/2014/main" id="{58D6E359-7332-8CA1-B895-EF02EC0E8D77}"/>
              </a:ext>
            </a:extLst>
          </p:cNvPr>
          <p:cNvPicPr>
            <a:picLocks noChangeAspect="1"/>
          </p:cNvPicPr>
          <p:nvPr/>
        </p:nvPicPr>
        <p:blipFill>
          <a:blip r:embed="rId2"/>
          <a:stretch>
            <a:fillRect/>
          </a:stretch>
        </p:blipFill>
        <p:spPr>
          <a:xfrm>
            <a:off x="490358" y="4811989"/>
            <a:ext cx="11211284" cy="1126798"/>
          </a:xfrm>
          <a:prstGeom prst="rect">
            <a:avLst/>
          </a:prstGeom>
        </p:spPr>
      </p:pic>
    </p:spTree>
    <p:extLst>
      <p:ext uri="{BB962C8B-B14F-4D97-AF65-F5344CB8AC3E}">
        <p14:creationId xmlns:p14="http://schemas.microsoft.com/office/powerpoint/2010/main" val="195370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F70-7307-0E67-076B-EF859549B96B}"/>
              </a:ext>
            </a:extLst>
          </p:cNvPr>
          <p:cNvSpPr>
            <a:spLocks noGrp="1"/>
          </p:cNvSpPr>
          <p:nvPr>
            <p:ph type="title"/>
          </p:nvPr>
        </p:nvSpPr>
        <p:spPr/>
        <p:txBody>
          <a:bodyPr/>
          <a:lstStyle/>
          <a:p>
            <a:r>
              <a:rPr lang="en-US" dirty="0"/>
              <a:t>Enterprise Terms</a:t>
            </a:r>
          </a:p>
        </p:txBody>
      </p:sp>
      <p:sp>
        <p:nvSpPr>
          <p:cNvPr id="3" name="Text Placeholder 2">
            <a:extLst>
              <a:ext uri="{FF2B5EF4-FFF2-40B4-BE49-F238E27FC236}">
                <a16:creationId xmlns:a16="http://schemas.microsoft.com/office/drawing/2014/main" id="{CE6F272B-8D9E-DF1E-9DC1-A1B8D62A206A}"/>
              </a:ext>
            </a:extLst>
          </p:cNvPr>
          <p:cNvSpPr>
            <a:spLocks noGrp="1"/>
          </p:cNvSpPr>
          <p:nvPr>
            <p:ph type="body" sz="quarter" idx="15"/>
          </p:nvPr>
        </p:nvSpPr>
        <p:spPr/>
        <p:txBody>
          <a:bodyPr/>
          <a:lstStyle/>
          <a:p>
            <a:pPr marL="0" indent="0">
              <a:spcBef>
                <a:spcPts val="0"/>
              </a:spcBef>
              <a:buNone/>
            </a:pPr>
            <a:r>
              <a:rPr lang="en-US" u="sng" dirty="0"/>
              <a:t>Enterprise Open Ticket Report (OTR) Status:</a:t>
            </a:r>
          </a:p>
          <a:p>
            <a:pPr marL="0" indent="0">
              <a:spcBef>
                <a:spcPts val="0"/>
              </a:spcBef>
              <a:buNone/>
            </a:pPr>
            <a:r>
              <a:rPr lang="en-US" b="1" i="1" dirty="0"/>
              <a:t>Open</a:t>
            </a:r>
            <a:r>
              <a:rPr lang="en-US" dirty="0"/>
              <a:t>=NERV is still on the OTR</a:t>
            </a:r>
          </a:p>
          <a:p>
            <a:pPr marL="0" indent="0">
              <a:spcBef>
                <a:spcPts val="0"/>
              </a:spcBef>
              <a:buNone/>
            </a:pPr>
            <a:r>
              <a:rPr lang="en-US" b="1" i="1" dirty="0"/>
              <a:t>Pend Close</a:t>
            </a:r>
            <a:r>
              <a:rPr lang="en-US" dirty="0"/>
              <a:t>=NERV Turned in but not fully processed and still on the OTR</a:t>
            </a:r>
          </a:p>
          <a:p>
            <a:pPr marL="0" indent="0">
              <a:spcBef>
                <a:spcPts val="0"/>
              </a:spcBef>
              <a:buNone/>
            </a:pPr>
            <a:r>
              <a:rPr lang="en-US" b="1" i="1" dirty="0"/>
              <a:t>Complete</a:t>
            </a:r>
            <a:r>
              <a:rPr lang="en-US" dirty="0"/>
              <a:t>=Fully turned in and no longer on OTR, unless there is a new Rental agreement.</a:t>
            </a:r>
          </a:p>
          <a:p>
            <a:pPr marL="0" indent="0">
              <a:spcBef>
                <a:spcPts val="0"/>
              </a:spcBef>
              <a:buNone/>
            </a:pPr>
            <a:r>
              <a:rPr lang="en-US" dirty="0"/>
              <a:t>DMT: </a:t>
            </a:r>
          </a:p>
          <a:p>
            <a:pPr marL="0" indent="0">
              <a:buNone/>
            </a:pPr>
            <a:endParaRPr lang="en-US" dirty="0"/>
          </a:p>
        </p:txBody>
      </p:sp>
      <p:pic>
        <p:nvPicPr>
          <p:cNvPr id="11" name="Picture 10">
            <a:extLst>
              <a:ext uri="{FF2B5EF4-FFF2-40B4-BE49-F238E27FC236}">
                <a16:creationId xmlns:a16="http://schemas.microsoft.com/office/drawing/2014/main" id="{6B826505-7546-13A6-3AE8-C1D7B436ED43}"/>
              </a:ext>
            </a:extLst>
          </p:cNvPr>
          <p:cNvPicPr>
            <a:picLocks noChangeAspect="1"/>
          </p:cNvPicPr>
          <p:nvPr/>
        </p:nvPicPr>
        <p:blipFill>
          <a:blip r:embed="rId2"/>
          <a:stretch>
            <a:fillRect/>
          </a:stretch>
        </p:blipFill>
        <p:spPr>
          <a:xfrm>
            <a:off x="861440" y="4340970"/>
            <a:ext cx="1552792" cy="447737"/>
          </a:xfrm>
          <a:prstGeom prst="rect">
            <a:avLst/>
          </a:prstGeom>
        </p:spPr>
      </p:pic>
      <p:sp>
        <p:nvSpPr>
          <p:cNvPr id="12" name="Rectangle 11">
            <a:extLst>
              <a:ext uri="{FF2B5EF4-FFF2-40B4-BE49-F238E27FC236}">
                <a16:creationId xmlns:a16="http://schemas.microsoft.com/office/drawing/2014/main" id="{CE22A237-44C7-6225-A3EA-569106A0DA36}"/>
              </a:ext>
            </a:extLst>
          </p:cNvPr>
          <p:cNvSpPr/>
          <p:nvPr/>
        </p:nvSpPr>
        <p:spPr>
          <a:xfrm>
            <a:off x="861440" y="4340970"/>
            <a:ext cx="1552792" cy="4477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B3DA3A-796B-9569-AEC5-B3CAECC20B19}"/>
              </a:ext>
            </a:extLst>
          </p:cNvPr>
          <p:cNvPicPr>
            <a:picLocks noChangeAspect="1"/>
          </p:cNvPicPr>
          <p:nvPr/>
        </p:nvPicPr>
        <p:blipFill>
          <a:blip r:embed="rId3"/>
          <a:stretch>
            <a:fillRect/>
          </a:stretch>
        </p:blipFill>
        <p:spPr>
          <a:xfrm>
            <a:off x="861440" y="4788707"/>
            <a:ext cx="9602540" cy="1343212"/>
          </a:xfrm>
          <a:prstGeom prst="rect">
            <a:avLst/>
          </a:prstGeom>
        </p:spPr>
      </p:pic>
    </p:spTree>
    <p:extLst>
      <p:ext uri="{BB962C8B-B14F-4D97-AF65-F5344CB8AC3E}">
        <p14:creationId xmlns:p14="http://schemas.microsoft.com/office/powerpoint/2010/main" val="344114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3DF3-5CBE-0B70-8CD2-16613D3C29A2}"/>
              </a:ext>
            </a:extLst>
          </p:cNvPr>
          <p:cNvSpPr>
            <a:spLocks noGrp="1"/>
          </p:cNvSpPr>
          <p:nvPr>
            <p:ph type="title"/>
          </p:nvPr>
        </p:nvSpPr>
        <p:spPr>
          <a:xfrm>
            <a:off x="3104128" y="0"/>
            <a:ext cx="9691868" cy="716268"/>
          </a:xfrm>
        </p:spPr>
        <p:txBody>
          <a:bodyPr/>
          <a:lstStyle/>
          <a:p>
            <a:r>
              <a:rPr lang="en-US" dirty="0"/>
              <a:t>Abandoned NERV </a:t>
            </a:r>
          </a:p>
        </p:txBody>
      </p:sp>
      <p:sp>
        <p:nvSpPr>
          <p:cNvPr id="3" name="Text Placeholder 2">
            <a:extLst>
              <a:ext uri="{FF2B5EF4-FFF2-40B4-BE49-F238E27FC236}">
                <a16:creationId xmlns:a16="http://schemas.microsoft.com/office/drawing/2014/main" id="{1C38988A-B7D2-D133-DDCB-D34CF3CEF5C9}"/>
              </a:ext>
            </a:extLst>
          </p:cNvPr>
          <p:cNvSpPr>
            <a:spLocks noGrp="1"/>
          </p:cNvSpPr>
          <p:nvPr>
            <p:ph type="body" sz="quarter" idx="15"/>
          </p:nvPr>
        </p:nvSpPr>
        <p:spPr>
          <a:xfrm>
            <a:off x="636180" y="716268"/>
            <a:ext cx="9661940" cy="4859741"/>
          </a:xfrm>
        </p:spPr>
        <p:txBody>
          <a:bodyPr>
            <a:normAutofit/>
          </a:bodyPr>
          <a:lstStyle/>
          <a:p>
            <a:r>
              <a:rPr lang="en-US" sz="1800" dirty="0"/>
              <a:t>An Abandoned NERV in IROC is when the IROC Request is broke off the NERV Request. This can happen when the IROC Request is unfilled or if the IROC Request has been cancelled. The NERV Team monitors the Abandoned NERV List.</a:t>
            </a:r>
          </a:p>
          <a:p>
            <a:pPr marL="0" indent="0">
              <a:buNone/>
            </a:pPr>
            <a:r>
              <a:rPr lang="en-US" dirty="0"/>
              <a:t>IROC NERV Dashboard:</a:t>
            </a:r>
          </a:p>
        </p:txBody>
      </p:sp>
      <p:pic>
        <p:nvPicPr>
          <p:cNvPr id="5" name="Picture 4">
            <a:extLst>
              <a:ext uri="{FF2B5EF4-FFF2-40B4-BE49-F238E27FC236}">
                <a16:creationId xmlns:a16="http://schemas.microsoft.com/office/drawing/2014/main" id="{8D9A5A7C-0FB0-D661-A8CB-1BD648AE5941}"/>
              </a:ext>
            </a:extLst>
          </p:cNvPr>
          <p:cNvPicPr>
            <a:picLocks noChangeAspect="1"/>
          </p:cNvPicPr>
          <p:nvPr/>
        </p:nvPicPr>
        <p:blipFill>
          <a:blip r:embed="rId2"/>
          <a:stretch>
            <a:fillRect/>
          </a:stretch>
        </p:blipFill>
        <p:spPr>
          <a:xfrm>
            <a:off x="2060719" y="2521875"/>
            <a:ext cx="5424936" cy="3861078"/>
          </a:xfrm>
          <a:prstGeom prst="rect">
            <a:avLst/>
          </a:prstGeom>
        </p:spPr>
      </p:pic>
      <p:sp>
        <p:nvSpPr>
          <p:cNvPr id="7" name="Oval 6">
            <a:extLst>
              <a:ext uri="{FF2B5EF4-FFF2-40B4-BE49-F238E27FC236}">
                <a16:creationId xmlns:a16="http://schemas.microsoft.com/office/drawing/2014/main" id="{7337DC42-8553-B890-A87B-5E1F6B37BAD7}"/>
              </a:ext>
            </a:extLst>
          </p:cNvPr>
          <p:cNvSpPr/>
          <p:nvPr/>
        </p:nvSpPr>
        <p:spPr>
          <a:xfrm>
            <a:off x="3830856" y="5445279"/>
            <a:ext cx="1357162" cy="10684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8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F613-4FF1-A920-E0D0-193867B172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98A4E-A7C6-5F55-DADF-3EBCAE04928F}"/>
              </a:ext>
            </a:extLst>
          </p:cNvPr>
          <p:cNvSpPr>
            <a:spLocks noGrp="1"/>
          </p:cNvSpPr>
          <p:nvPr>
            <p:ph type="sldNum" sz="quarter" idx="12"/>
          </p:nvPr>
        </p:nvSpPr>
        <p:spPr/>
        <p:txBody>
          <a:bodyPr/>
          <a:lstStyle/>
          <a:p>
            <a:fld id="{95214565-2B75-CE4C-9F18-61B769DAF3D4}" type="slidenum">
              <a:rPr lang="en-US" smtClean="0"/>
              <a:pPr/>
              <a:t>16</a:t>
            </a:fld>
            <a:endParaRPr lang="en-US" dirty="0"/>
          </a:p>
        </p:txBody>
      </p:sp>
      <p:sp>
        <p:nvSpPr>
          <p:cNvPr id="6" name="Title 5">
            <a:extLst>
              <a:ext uri="{FF2B5EF4-FFF2-40B4-BE49-F238E27FC236}">
                <a16:creationId xmlns:a16="http://schemas.microsoft.com/office/drawing/2014/main" id="{57026422-8683-8EFD-4211-1376088217CA}"/>
              </a:ext>
            </a:extLst>
          </p:cNvPr>
          <p:cNvSpPr>
            <a:spLocks noGrp="1"/>
          </p:cNvSpPr>
          <p:nvPr>
            <p:ph type="title"/>
          </p:nvPr>
        </p:nvSpPr>
        <p:spPr>
          <a:xfrm>
            <a:off x="447554" y="269506"/>
            <a:ext cx="11102761" cy="529391"/>
          </a:xfrm>
        </p:spPr>
        <p:txBody>
          <a:bodyPr>
            <a:normAutofit fontScale="90000"/>
          </a:bodyPr>
          <a:lstStyle/>
          <a:p>
            <a:pPr algn="ctr"/>
            <a:r>
              <a:rPr lang="en-US" dirty="0"/>
              <a:t>IROC Request (RO) O, C, A</a:t>
            </a:r>
          </a:p>
        </p:txBody>
      </p:sp>
      <p:sp>
        <p:nvSpPr>
          <p:cNvPr id="4" name="Text Placeholder 3">
            <a:extLst>
              <a:ext uri="{FF2B5EF4-FFF2-40B4-BE49-F238E27FC236}">
                <a16:creationId xmlns:a16="http://schemas.microsoft.com/office/drawing/2014/main" id="{EDE8E5BD-EC81-2662-5ABF-228922021460}"/>
              </a:ext>
            </a:extLst>
          </p:cNvPr>
          <p:cNvSpPr>
            <a:spLocks noGrp="1"/>
          </p:cNvSpPr>
          <p:nvPr>
            <p:ph type="body" sz="quarter" idx="15"/>
          </p:nvPr>
        </p:nvSpPr>
        <p:spPr>
          <a:xfrm>
            <a:off x="375385" y="798897"/>
            <a:ext cx="10224061" cy="5582652"/>
          </a:xfrm>
        </p:spPr>
        <p:txBody>
          <a:bodyPr>
            <a:normAutofit lnSpcReduction="10000"/>
          </a:bodyPr>
          <a:lstStyle/>
          <a:p>
            <a:pPr marR="156845" indent="0">
              <a:lnSpc>
                <a:spcPct val="90000"/>
              </a:lnSpc>
              <a:spcBef>
                <a:spcPts val="110"/>
              </a:spcBef>
              <a:buNone/>
              <a:tabLst>
                <a:tab pos="532765" algn="l"/>
              </a:tabLst>
            </a:pPr>
            <a:r>
              <a:rPr lang="en-US" sz="1600" b="1" dirty="0">
                <a:effectLst/>
              </a:rPr>
              <a:t>O# requests</a:t>
            </a:r>
            <a:endParaRPr lang="en-US" sz="1600" b="1" dirty="0"/>
          </a:p>
          <a:p>
            <a:pPr marR="156845" indent="0">
              <a:lnSpc>
                <a:spcPct val="90000"/>
              </a:lnSpc>
              <a:spcBef>
                <a:spcPts val="110"/>
              </a:spcBef>
              <a:buNone/>
              <a:tabLst>
                <a:tab pos="532765" algn="l"/>
              </a:tabLst>
            </a:pPr>
            <a:r>
              <a:rPr lang="en-US" sz="1600" dirty="0"/>
              <a:t>	T</a:t>
            </a:r>
            <a:r>
              <a:rPr lang="en-US" sz="1600" dirty="0">
                <a:effectLst/>
              </a:rPr>
              <a:t>he reservation needs to be made on their O-# and would be a Standard or HD Request. Example O-1 and </a:t>
            </a:r>
          </a:p>
          <a:p>
            <a:pPr marR="156845" indent="0">
              <a:lnSpc>
                <a:spcPct val="90000"/>
              </a:lnSpc>
              <a:spcBef>
                <a:spcPts val="110"/>
              </a:spcBef>
              <a:buNone/>
              <a:tabLst>
                <a:tab pos="532765" algn="l"/>
              </a:tabLst>
            </a:pPr>
            <a:r>
              <a:rPr lang="en-US" sz="1600" dirty="0"/>
              <a:t>	</a:t>
            </a:r>
            <a:r>
              <a:rPr lang="en-US" sz="1600" dirty="0">
                <a:effectLst/>
              </a:rPr>
              <a:t>O-1.1 for IMTs Positions or Fire Module Positions</a:t>
            </a:r>
          </a:p>
          <a:p>
            <a:pPr marL="57150" marR="156845" indent="0">
              <a:lnSpc>
                <a:spcPct val="90000"/>
              </a:lnSpc>
              <a:spcBef>
                <a:spcPts val="110"/>
              </a:spcBef>
              <a:buNone/>
              <a:tabLst>
                <a:tab pos="532765" algn="l"/>
              </a:tabLst>
            </a:pPr>
            <a:endParaRPr lang="en-US" sz="1600" dirty="0"/>
          </a:p>
          <a:p>
            <a:pPr marL="57150" marR="156845" indent="0">
              <a:lnSpc>
                <a:spcPct val="90000"/>
              </a:lnSpc>
              <a:spcBef>
                <a:spcPts val="110"/>
              </a:spcBef>
              <a:buNone/>
              <a:tabLst>
                <a:tab pos="532765" algn="l"/>
              </a:tabLst>
            </a:pPr>
            <a:r>
              <a:rPr lang="en-US" sz="1600" b="1" dirty="0">
                <a:effectLst/>
              </a:rPr>
              <a:t>    C# requests</a:t>
            </a:r>
            <a:endParaRPr lang="en-US" sz="1600" b="1" dirty="0"/>
          </a:p>
          <a:p>
            <a:pPr marL="57150" marR="156845" indent="0">
              <a:lnSpc>
                <a:spcPct val="90000"/>
              </a:lnSpc>
              <a:spcBef>
                <a:spcPts val="110"/>
              </a:spcBef>
              <a:buNone/>
              <a:tabLst>
                <a:tab pos="532765" algn="l"/>
              </a:tabLst>
            </a:pPr>
            <a:r>
              <a:rPr lang="en-US" sz="1600" dirty="0"/>
              <a:t>	</a:t>
            </a:r>
            <a:r>
              <a:rPr lang="en-US" sz="1600" dirty="0">
                <a:effectLst/>
              </a:rPr>
              <a:t>The reservation needs to be made for the Subordinate who will be responsible for the tracking of NERV 	and 	would be a Standard or HD Request. </a:t>
            </a:r>
            <a:r>
              <a:rPr lang="en-US" sz="1600" i="1" dirty="0">
                <a:effectLst/>
              </a:rPr>
              <a:t>Example</a:t>
            </a:r>
            <a:r>
              <a:rPr lang="en-US" sz="1600" dirty="0">
                <a:effectLst/>
              </a:rPr>
              <a:t> – C-1.1</a:t>
            </a:r>
          </a:p>
          <a:p>
            <a:pPr marL="457200" marR="156845">
              <a:lnSpc>
                <a:spcPct val="90000"/>
              </a:lnSpc>
              <a:spcBef>
                <a:spcPts val="110"/>
              </a:spcBef>
              <a:tabLst>
                <a:tab pos="532765" algn="l"/>
              </a:tabLst>
            </a:pPr>
            <a:endParaRPr lang="en-US" sz="1600" dirty="0">
              <a:effectLst/>
            </a:endParaRPr>
          </a:p>
          <a:p>
            <a:pPr marL="0" marR="156845" indent="0">
              <a:lnSpc>
                <a:spcPct val="90000"/>
              </a:lnSpc>
              <a:spcBef>
                <a:spcPts val="110"/>
              </a:spcBef>
              <a:buNone/>
              <a:tabLst>
                <a:tab pos="532765" algn="l"/>
              </a:tabLst>
            </a:pPr>
            <a:r>
              <a:rPr lang="en-US" sz="1600" b="1" dirty="0"/>
              <a:t>      </a:t>
            </a:r>
            <a:r>
              <a:rPr lang="en-US" sz="1600" b="1" dirty="0">
                <a:effectLst/>
              </a:rPr>
              <a:t>A# requests</a:t>
            </a:r>
            <a:endParaRPr lang="en-US" sz="1600" b="1" dirty="0"/>
          </a:p>
          <a:p>
            <a:pPr marL="57150" marR="156845" indent="0">
              <a:lnSpc>
                <a:spcPct val="90000"/>
              </a:lnSpc>
              <a:spcBef>
                <a:spcPts val="110"/>
              </a:spcBef>
              <a:buNone/>
              <a:tabLst>
                <a:tab pos="532765" algn="l"/>
              </a:tabLst>
            </a:pPr>
            <a:r>
              <a:rPr lang="en-US" sz="1600" dirty="0"/>
              <a:t>	</a:t>
            </a:r>
            <a:r>
              <a:rPr lang="en-US" sz="1600" dirty="0">
                <a:effectLst/>
              </a:rPr>
              <a:t>The reservation needs to be made for the Subordinate who will be responsible for the tracking of NERV 	and 	would be a Standard or HD Request. </a:t>
            </a:r>
            <a:r>
              <a:rPr lang="en-US" sz="1600" i="1" dirty="0">
                <a:effectLst/>
              </a:rPr>
              <a:t>Example</a:t>
            </a:r>
            <a:r>
              <a:rPr lang="en-US" sz="1600" dirty="0">
                <a:effectLst/>
              </a:rPr>
              <a:t> – A-1.1</a:t>
            </a:r>
            <a:endParaRPr lang="en-US" sz="1600" dirty="0"/>
          </a:p>
          <a:p>
            <a:pPr marL="285750" marR="156845">
              <a:lnSpc>
                <a:spcPct val="90000"/>
              </a:lnSpc>
              <a:spcBef>
                <a:spcPts val="110"/>
              </a:spcBef>
              <a:tabLst>
                <a:tab pos="532765" algn="l"/>
              </a:tabLst>
            </a:pPr>
            <a:endParaRPr lang="en-US" sz="1600" dirty="0">
              <a:effectLst/>
            </a:endParaRPr>
          </a:p>
          <a:p>
            <a:pPr marL="0" indent="0">
              <a:buNone/>
            </a:pPr>
            <a:r>
              <a:rPr lang="en-US" sz="2000" dirty="0"/>
              <a:t>Be advised that if the A, C, E Engines/Dozers or O Fire Module are going to have the NERV for multiple assignments, please order as a Pool Vehicle, especially if the subordinate it was ordered on will not be on every assignment.</a:t>
            </a:r>
          </a:p>
          <a:p>
            <a:pPr marL="0" indent="0">
              <a:buNone/>
            </a:pPr>
            <a:r>
              <a:rPr lang="en-US" sz="2000" dirty="0"/>
              <a:t>If it is necessary to have more than one NERV ordered on the same IROC Request, you will need to contact the IROC Help Desk to facilitate the request.  However, should be an exception and not the rule. Also, if the NERV is turned in/off rented and they are coming back on under the same RO number, a new RO will need to be generated to get the NERV Request Button!</a:t>
            </a:r>
          </a:p>
          <a:p>
            <a:pPr marL="0" indent="0">
              <a:buNone/>
            </a:pPr>
            <a:r>
              <a:rPr lang="en-US" sz="2000" dirty="0"/>
              <a:t>If the NERV is </a:t>
            </a:r>
            <a:r>
              <a:rPr lang="en-US" sz="2000" b="1" u="sng" dirty="0"/>
              <a:t>not </a:t>
            </a:r>
            <a:r>
              <a:rPr lang="en-US" sz="2000" dirty="0"/>
              <a:t>going to follow on the reassignment then Uncheck “follow Reassign” in the NERV Request prior to reassign the resource.</a:t>
            </a:r>
          </a:p>
          <a:p>
            <a:pPr marL="0" indent="0">
              <a:buNone/>
            </a:pPr>
            <a:endParaRPr lang="en-US" sz="2000" dirty="0"/>
          </a:p>
          <a:p>
            <a:pPr marL="0" indent="0">
              <a:buNone/>
            </a:pPr>
            <a:endParaRPr lang="en-US" sz="2000" dirty="0"/>
          </a:p>
          <a:p>
            <a:pPr marL="0" indent="0">
              <a:buNone/>
            </a:pPr>
            <a:endParaRPr lang="en-US" dirty="0"/>
          </a:p>
        </p:txBody>
      </p:sp>
      <p:pic>
        <p:nvPicPr>
          <p:cNvPr id="5" name="Picture 4">
            <a:extLst>
              <a:ext uri="{FF2B5EF4-FFF2-40B4-BE49-F238E27FC236}">
                <a16:creationId xmlns:a16="http://schemas.microsoft.com/office/drawing/2014/main" id="{07FA55E4-D158-9448-EF04-201819E02A29}"/>
              </a:ext>
            </a:extLst>
          </p:cNvPr>
          <p:cNvPicPr>
            <a:picLocks noChangeAspect="1"/>
          </p:cNvPicPr>
          <p:nvPr/>
        </p:nvPicPr>
        <p:blipFill>
          <a:blip r:embed="rId3"/>
          <a:stretch>
            <a:fillRect/>
          </a:stretch>
        </p:blipFill>
        <p:spPr>
          <a:xfrm>
            <a:off x="5214814" y="5779443"/>
            <a:ext cx="1762371" cy="362001"/>
          </a:xfrm>
          <a:prstGeom prst="rect">
            <a:avLst/>
          </a:prstGeom>
        </p:spPr>
      </p:pic>
    </p:spTree>
    <p:extLst>
      <p:ext uri="{BB962C8B-B14F-4D97-AF65-F5344CB8AC3E}">
        <p14:creationId xmlns:p14="http://schemas.microsoft.com/office/powerpoint/2010/main" val="157062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3518B-0B49-7B8A-05AE-D2D2643802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06318-2E24-22E0-3C97-B536F8FD38E0}"/>
              </a:ext>
            </a:extLst>
          </p:cNvPr>
          <p:cNvSpPr>
            <a:spLocks noGrp="1"/>
          </p:cNvSpPr>
          <p:nvPr>
            <p:ph type="sldNum" sz="quarter" idx="12"/>
          </p:nvPr>
        </p:nvSpPr>
        <p:spPr/>
        <p:txBody>
          <a:bodyPr/>
          <a:lstStyle/>
          <a:p>
            <a:fld id="{95214565-2B75-CE4C-9F18-61B769DAF3D4}" type="slidenum">
              <a:rPr lang="en-US" smtClean="0"/>
              <a:pPr/>
              <a:t>17</a:t>
            </a:fld>
            <a:endParaRPr lang="en-US" dirty="0"/>
          </a:p>
        </p:txBody>
      </p:sp>
      <p:sp>
        <p:nvSpPr>
          <p:cNvPr id="4" name="Text Placeholder 3">
            <a:extLst>
              <a:ext uri="{FF2B5EF4-FFF2-40B4-BE49-F238E27FC236}">
                <a16:creationId xmlns:a16="http://schemas.microsoft.com/office/drawing/2014/main" id="{BE665419-7FC9-B128-04D9-0266911A2B7D}"/>
              </a:ext>
            </a:extLst>
          </p:cNvPr>
          <p:cNvSpPr>
            <a:spLocks noGrp="1"/>
          </p:cNvSpPr>
          <p:nvPr>
            <p:ph type="body" sz="quarter" idx="15"/>
          </p:nvPr>
        </p:nvSpPr>
        <p:spPr/>
        <p:txBody>
          <a:bodyPr>
            <a:normAutofit/>
          </a:bodyPr>
          <a:lstStyle/>
          <a:p>
            <a:pPr marL="0" marR="156845" indent="0">
              <a:lnSpc>
                <a:spcPct val="90000"/>
              </a:lnSpc>
              <a:spcBef>
                <a:spcPts val="110"/>
              </a:spcBef>
              <a:buNone/>
              <a:tabLst>
                <a:tab pos="532765" algn="l"/>
              </a:tabLst>
            </a:pPr>
            <a:r>
              <a:rPr lang="en-US" sz="2400" b="1" dirty="0">
                <a:effectLst/>
              </a:rPr>
              <a:t>E# requests</a:t>
            </a:r>
            <a:endParaRPr lang="en-US" sz="2400" b="1" dirty="0"/>
          </a:p>
          <a:p>
            <a:pPr marL="0" marR="156845" indent="0">
              <a:lnSpc>
                <a:spcPct val="90000"/>
              </a:lnSpc>
              <a:spcBef>
                <a:spcPts val="110"/>
              </a:spcBef>
              <a:buNone/>
              <a:tabLst>
                <a:tab pos="532765" algn="l"/>
              </a:tabLst>
            </a:pPr>
            <a:r>
              <a:rPr lang="en-US" sz="2400" dirty="0">
                <a:effectLst/>
              </a:rPr>
              <a:t>	</a:t>
            </a:r>
            <a:endParaRPr lang="en-US" sz="2400" dirty="0"/>
          </a:p>
          <a:p>
            <a:pPr marR="156845">
              <a:lnSpc>
                <a:spcPct val="90000"/>
              </a:lnSpc>
              <a:spcBef>
                <a:spcPts val="110"/>
              </a:spcBef>
              <a:buFont typeface="Arial" panose="020B0604020202020204" pitchFamily="34" charset="0"/>
              <a:buChar char="•"/>
              <a:tabLst>
                <a:tab pos="532765" algn="l"/>
              </a:tabLst>
            </a:pPr>
            <a:r>
              <a:rPr lang="en-US" sz="2400" dirty="0"/>
              <a:t>	</a:t>
            </a:r>
            <a:r>
              <a:rPr lang="en-US" sz="2000" dirty="0"/>
              <a:t>For</a:t>
            </a:r>
            <a:r>
              <a:rPr lang="en-US" sz="2400" dirty="0"/>
              <a:t> </a:t>
            </a:r>
            <a:r>
              <a:rPr lang="en-US" sz="2000" dirty="0">
                <a:effectLst/>
              </a:rPr>
              <a:t>Equipment that are rostered (Engine Crew, Dozer Operator) the reservation 	needs to be made for the subordinate who will be responsible for </a:t>
            </a:r>
            <a:r>
              <a:rPr lang="en-US" sz="2000" dirty="0"/>
              <a:t>tracking of the 	NERV.</a:t>
            </a:r>
            <a:r>
              <a:rPr lang="en-US" sz="2000" dirty="0">
                <a:effectLst/>
              </a:rPr>
              <a:t> Would be a Standard or HD Request. </a:t>
            </a:r>
            <a:r>
              <a:rPr lang="en-US" sz="2000" i="1" dirty="0">
                <a:effectLst/>
              </a:rPr>
              <a:t>Example</a:t>
            </a:r>
            <a:r>
              <a:rPr lang="en-US" sz="2000" dirty="0">
                <a:effectLst/>
              </a:rPr>
              <a:t> - E-1.1 </a:t>
            </a:r>
          </a:p>
          <a:p>
            <a:pPr marL="0" marR="156845" indent="0">
              <a:lnSpc>
                <a:spcPct val="90000"/>
              </a:lnSpc>
              <a:spcBef>
                <a:spcPts val="110"/>
              </a:spcBef>
              <a:buNone/>
              <a:tabLst>
                <a:tab pos="532765" algn="l"/>
              </a:tabLst>
            </a:pPr>
            <a:r>
              <a:rPr lang="en-US" sz="2000" i="1" dirty="0"/>
              <a:t>	</a:t>
            </a:r>
            <a:r>
              <a:rPr lang="en-US" sz="1800" i="1" dirty="0">
                <a:effectLst/>
              </a:rPr>
              <a:t>Unles</a:t>
            </a:r>
            <a:r>
              <a:rPr lang="en-US" sz="1800" i="1" dirty="0"/>
              <a:t>s being ordered for multiple assignment. For multiple, order as a Pool Vehicle.</a:t>
            </a:r>
          </a:p>
          <a:p>
            <a:pPr marL="0" marR="156845" indent="0">
              <a:lnSpc>
                <a:spcPct val="90000"/>
              </a:lnSpc>
              <a:spcBef>
                <a:spcPts val="110"/>
              </a:spcBef>
              <a:buNone/>
              <a:tabLst>
                <a:tab pos="532765" algn="l"/>
              </a:tabLst>
            </a:pPr>
            <a:endParaRPr lang="en-US" sz="2400" dirty="0">
              <a:effectLst/>
            </a:endParaRPr>
          </a:p>
          <a:p>
            <a:pPr marR="156845">
              <a:lnSpc>
                <a:spcPct val="90000"/>
              </a:lnSpc>
              <a:spcBef>
                <a:spcPts val="110"/>
              </a:spcBef>
              <a:buFont typeface="Arial" panose="020B0604020202020204" pitchFamily="34" charset="0"/>
              <a:buChar char="•"/>
              <a:tabLst>
                <a:tab pos="532765" algn="l"/>
              </a:tabLst>
            </a:pPr>
            <a:r>
              <a:rPr lang="en-US" sz="2400" dirty="0"/>
              <a:t>     </a:t>
            </a:r>
            <a:r>
              <a:rPr lang="en-US" sz="2000" dirty="0"/>
              <a:t>For</a:t>
            </a:r>
            <a:r>
              <a:rPr lang="en-US" sz="2400" dirty="0"/>
              <a:t> </a:t>
            </a:r>
            <a:r>
              <a:rPr lang="en-US" sz="2000" dirty="0"/>
              <a:t>Equipment Transportation Resources, will be ordered </a:t>
            </a:r>
            <a:r>
              <a:rPr lang="en-US" sz="2000" dirty="0">
                <a:effectLst/>
              </a:rPr>
              <a:t>as a Pool Request. Example </a:t>
            </a:r>
          </a:p>
          <a:p>
            <a:pPr marL="0" marR="156845" indent="0">
              <a:lnSpc>
                <a:spcPct val="90000"/>
              </a:lnSpc>
              <a:spcBef>
                <a:spcPts val="110"/>
              </a:spcBef>
              <a:buNone/>
              <a:tabLst>
                <a:tab pos="532765" algn="l"/>
              </a:tabLst>
            </a:pPr>
            <a:r>
              <a:rPr lang="en-US" sz="2000" dirty="0"/>
              <a:t>	</a:t>
            </a:r>
            <a:r>
              <a:rPr lang="en-US" sz="2000" dirty="0">
                <a:effectLst/>
              </a:rPr>
              <a:t>E-1. Ground Support would be the Contact. If Ground Support not set up, then the 	name of who will be managing the pool vehicle. </a:t>
            </a:r>
          </a:p>
          <a:p>
            <a:pPr marL="0" marR="156845" indent="0">
              <a:lnSpc>
                <a:spcPct val="90000"/>
              </a:lnSpc>
              <a:spcBef>
                <a:spcPts val="110"/>
              </a:spcBef>
              <a:buNone/>
              <a:tabLst>
                <a:tab pos="532765" algn="l"/>
              </a:tabLst>
            </a:pPr>
            <a:r>
              <a:rPr lang="en-US" sz="2000" dirty="0"/>
              <a:t>	</a:t>
            </a:r>
            <a:r>
              <a:rPr lang="en-US" sz="2000" dirty="0">
                <a:effectLst/>
              </a:rPr>
              <a:t>No generic information like NERV E-1, Smokey Bear, Fire Support E-15 for examples.  </a:t>
            </a:r>
          </a:p>
          <a:p>
            <a:pPr marL="0" indent="0">
              <a:buNone/>
            </a:pPr>
            <a:endParaRPr lang="en-US" dirty="0"/>
          </a:p>
        </p:txBody>
      </p:sp>
      <p:sp>
        <p:nvSpPr>
          <p:cNvPr id="3" name="TextBox 2">
            <a:extLst>
              <a:ext uri="{FF2B5EF4-FFF2-40B4-BE49-F238E27FC236}">
                <a16:creationId xmlns:a16="http://schemas.microsoft.com/office/drawing/2014/main" id="{0CBB0814-350D-0C45-3204-69517CB51508}"/>
              </a:ext>
            </a:extLst>
          </p:cNvPr>
          <p:cNvSpPr txBox="1"/>
          <p:nvPr/>
        </p:nvSpPr>
        <p:spPr>
          <a:xfrm>
            <a:off x="1761423" y="0"/>
            <a:ext cx="4407810" cy="707886"/>
          </a:xfrm>
          <a:prstGeom prst="rect">
            <a:avLst/>
          </a:prstGeom>
          <a:noFill/>
        </p:spPr>
        <p:txBody>
          <a:bodyPr wrap="none" rtlCol="0">
            <a:spAutoFit/>
          </a:bodyPr>
          <a:lstStyle/>
          <a:p>
            <a:r>
              <a:rPr lang="en-US" sz="4000" dirty="0"/>
              <a:t>IROC Request (RO) E</a:t>
            </a:r>
          </a:p>
        </p:txBody>
      </p:sp>
      <p:sp>
        <p:nvSpPr>
          <p:cNvPr id="5" name="TextBox 4">
            <a:extLst>
              <a:ext uri="{FF2B5EF4-FFF2-40B4-BE49-F238E27FC236}">
                <a16:creationId xmlns:a16="http://schemas.microsoft.com/office/drawing/2014/main" id="{B0EDFF82-684A-D0BA-CB1A-4DF597FCC2DE}"/>
              </a:ext>
            </a:extLst>
          </p:cNvPr>
          <p:cNvSpPr txBox="1"/>
          <p:nvPr/>
        </p:nvSpPr>
        <p:spPr>
          <a:xfrm>
            <a:off x="446618" y="5003212"/>
            <a:ext cx="9661940" cy="923330"/>
          </a:xfrm>
          <a:prstGeom prst="rect">
            <a:avLst/>
          </a:prstGeom>
          <a:noFill/>
        </p:spPr>
        <p:txBody>
          <a:bodyPr wrap="square" rtlCol="0">
            <a:spAutoFit/>
          </a:bodyPr>
          <a:lstStyle/>
          <a:p>
            <a:r>
              <a:rPr lang="en-US" i="1" dirty="0"/>
              <a:t>On all NERV Request, if you mark the IROC Request Complete, the NERV Request will be closed at that point.  If the IROC Request was marked complete in error, but should have been reassigned instead, it needs to be fixed so the NERV will follow to the next assignment.</a:t>
            </a:r>
          </a:p>
        </p:txBody>
      </p:sp>
    </p:spTree>
    <p:extLst>
      <p:ext uri="{BB962C8B-B14F-4D97-AF65-F5344CB8AC3E}">
        <p14:creationId xmlns:p14="http://schemas.microsoft.com/office/powerpoint/2010/main" val="15392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9D9A-66E9-5178-952C-F49E4281D124}"/>
              </a:ext>
            </a:extLst>
          </p:cNvPr>
          <p:cNvSpPr>
            <a:spLocks noGrp="1"/>
          </p:cNvSpPr>
          <p:nvPr>
            <p:ph type="title"/>
          </p:nvPr>
        </p:nvSpPr>
        <p:spPr>
          <a:xfrm>
            <a:off x="447554" y="0"/>
            <a:ext cx="11468521" cy="716268"/>
          </a:xfrm>
        </p:spPr>
        <p:txBody>
          <a:bodyPr>
            <a:normAutofit fontScale="90000"/>
          </a:bodyPr>
          <a:lstStyle/>
          <a:p>
            <a:br>
              <a:rPr lang="en-US" b="1" dirty="0"/>
            </a:br>
            <a:br>
              <a:rPr lang="en-US" b="1" dirty="0"/>
            </a:br>
            <a:br>
              <a:rPr lang="en-US" dirty="0"/>
            </a:br>
            <a:r>
              <a:rPr lang="en-US" dirty="0"/>
              <a:t>Best Practices for Tracking Pool Vehicles</a:t>
            </a:r>
          </a:p>
        </p:txBody>
      </p:sp>
      <p:sp>
        <p:nvSpPr>
          <p:cNvPr id="3" name="Text Placeholder 2">
            <a:extLst>
              <a:ext uri="{FF2B5EF4-FFF2-40B4-BE49-F238E27FC236}">
                <a16:creationId xmlns:a16="http://schemas.microsoft.com/office/drawing/2014/main" id="{A98C6B7D-EDF2-9EFB-C3D4-6A88B798CC74}"/>
              </a:ext>
            </a:extLst>
          </p:cNvPr>
          <p:cNvSpPr>
            <a:spLocks noGrp="1"/>
          </p:cNvSpPr>
          <p:nvPr>
            <p:ph type="body" sz="quarter" idx="15"/>
          </p:nvPr>
        </p:nvSpPr>
        <p:spPr/>
        <p:txBody>
          <a:bodyPr>
            <a:normAutofit/>
          </a:bodyPr>
          <a:lstStyle/>
          <a:p>
            <a:pPr lvl="0"/>
            <a:r>
              <a:rPr lang="en-US" dirty="0">
                <a:hlinkClick r:id="rId2"/>
              </a:rPr>
              <a:t>See NERV Website for the Best Practices for Tracking Pool Vehicles.</a:t>
            </a:r>
            <a:endParaRPr lang="en-US" dirty="0"/>
          </a:p>
          <a:p>
            <a:endParaRPr lang="en-US" dirty="0"/>
          </a:p>
        </p:txBody>
      </p:sp>
    </p:spTree>
    <p:extLst>
      <p:ext uri="{BB962C8B-B14F-4D97-AF65-F5344CB8AC3E}">
        <p14:creationId xmlns:p14="http://schemas.microsoft.com/office/powerpoint/2010/main" val="38726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7414-0329-62F0-FECA-9DB9ED016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909F6-4FC1-44C0-2362-FD7348DAF64C}"/>
              </a:ext>
            </a:extLst>
          </p:cNvPr>
          <p:cNvSpPr>
            <a:spLocks noGrp="1"/>
          </p:cNvSpPr>
          <p:nvPr>
            <p:ph type="title"/>
          </p:nvPr>
        </p:nvSpPr>
        <p:spPr>
          <a:xfrm>
            <a:off x="447554" y="0"/>
            <a:ext cx="11468521" cy="716268"/>
          </a:xfrm>
        </p:spPr>
        <p:txBody>
          <a:bodyPr>
            <a:normAutofit/>
          </a:bodyPr>
          <a:lstStyle/>
          <a:p>
            <a:r>
              <a:rPr lang="en-US" b="1" dirty="0"/>
              <a:t>Open NERVs with Complete IROC Request</a:t>
            </a:r>
            <a:endParaRPr lang="en-US" dirty="0"/>
          </a:p>
        </p:txBody>
      </p:sp>
      <p:sp>
        <p:nvSpPr>
          <p:cNvPr id="5" name="Text Placeholder 4">
            <a:extLst>
              <a:ext uri="{FF2B5EF4-FFF2-40B4-BE49-F238E27FC236}">
                <a16:creationId xmlns:a16="http://schemas.microsoft.com/office/drawing/2014/main" id="{92DA6A0C-A3CA-2448-90BD-87DFAE9512E9}"/>
              </a:ext>
            </a:extLst>
          </p:cNvPr>
          <p:cNvSpPr>
            <a:spLocks noGrp="1"/>
          </p:cNvSpPr>
          <p:nvPr>
            <p:ph type="body" sz="quarter" idx="15"/>
          </p:nvPr>
        </p:nvSpPr>
        <p:spPr/>
        <p:txBody>
          <a:bodyPr/>
          <a:lstStyle/>
          <a:p>
            <a:pPr marL="0" indent="0">
              <a:buNone/>
            </a:pPr>
            <a:r>
              <a:rPr lang="en-US" dirty="0"/>
              <a:t>As mentioned earlier in the training, NERV must be on an IROC Request the duration of the rental with no gaps. IROC has a report under NERV Dashboard the will show all open NERVs with a complete IROC Request.  It will be monitored by the NERV Teams. Please respond as soon as possible if you get an email from the NERV Team.</a:t>
            </a:r>
          </a:p>
        </p:txBody>
      </p:sp>
    </p:spTree>
    <p:extLst>
      <p:ext uri="{BB962C8B-B14F-4D97-AF65-F5344CB8AC3E}">
        <p14:creationId xmlns:p14="http://schemas.microsoft.com/office/powerpoint/2010/main" val="269124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665F-DF51-94BC-998C-5D4D18A8CC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57A1D-D504-B65D-CD39-B7D442674904}"/>
              </a:ext>
            </a:extLst>
          </p:cNvPr>
          <p:cNvSpPr>
            <a:spLocks noGrp="1"/>
          </p:cNvSpPr>
          <p:nvPr>
            <p:ph type="sldNum" sz="quarter" idx="12"/>
          </p:nvPr>
        </p:nvSpPr>
        <p:spPr/>
        <p:txBody>
          <a:bodyPr/>
          <a:lstStyle/>
          <a:p>
            <a:fld id="{95214565-2B75-CE4C-9F18-61B769DAF3D4}" type="slidenum">
              <a:rPr lang="en-US" smtClean="0"/>
              <a:pPr/>
              <a:t>2</a:t>
            </a:fld>
            <a:endParaRPr lang="en-US" dirty="0"/>
          </a:p>
        </p:txBody>
      </p:sp>
      <p:sp>
        <p:nvSpPr>
          <p:cNvPr id="6" name="Title 5">
            <a:extLst>
              <a:ext uri="{FF2B5EF4-FFF2-40B4-BE49-F238E27FC236}">
                <a16:creationId xmlns:a16="http://schemas.microsoft.com/office/drawing/2014/main" id="{586B01F6-2763-2B19-7EA0-4A719ECA0A1E}"/>
              </a:ext>
            </a:extLst>
          </p:cNvPr>
          <p:cNvSpPr>
            <a:spLocks noGrp="1"/>
          </p:cNvSpPr>
          <p:nvPr>
            <p:ph type="title"/>
          </p:nvPr>
        </p:nvSpPr>
        <p:spPr>
          <a:xfrm>
            <a:off x="447554" y="269506"/>
            <a:ext cx="11102761" cy="529391"/>
          </a:xfrm>
        </p:spPr>
        <p:txBody>
          <a:bodyPr>
            <a:normAutofit fontScale="90000"/>
          </a:bodyPr>
          <a:lstStyle/>
          <a:p>
            <a:pPr algn="ctr"/>
            <a:r>
              <a:rPr lang="en-US" dirty="0"/>
              <a:t> </a:t>
            </a:r>
          </a:p>
        </p:txBody>
      </p:sp>
      <p:sp>
        <p:nvSpPr>
          <p:cNvPr id="4" name="Text Placeholder 3">
            <a:extLst>
              <a:ext uri="{FF2B5EF4-FFF2-40B4-BE49-F238E27FC236}">
                <a16:creationId xmlns:a16="http://schemas.microsoft.com/office/drawing/2014/main" id="{1331BCB8-FE5E-A561-F372-FA3C7E0A7A9F}"/>
              </a:ext>
            </a:extLst>
          </p:cNvPr>
          <p:cNvSpPr>
            <a:spLocks noGrp="1"/>
          </p:cNvSpPr>
          <p:nvPr>
            <p:ph type="body" sz="quarter" idx="15"/>
          </p:nvPr>
        </p:nvSpPr>
        <p:spPr/>
        <p:txBody>
          <a:bodyPr>
            <a:normAutofit/>
          </a:bodyPr>
          <a:lstStyle/>
          <a:p>
            <a:pPr marL="0" indent="0">
              <a:lnSpc>
                <a:spcPct val="90000"/>
              </a:lnSpc>
              <a:spcAft>
                <a:spcPts val="600"/>
              </a:spcAft>
              <a:buNone/>
            </a:pPr>
            <a:endParaRPr lang="en-US" dirty="0"/>
          </a:p>
          <a:p>
            <a:pPr marL="0" indent="0">
              <a:buNone/>
            </a:pPr>
            <a:endParaRPr lang="en-US" dirty="0"/>
          </a:p>
          <a:p>
            <a:pPr marL="0" indent="0">
              <a:buNone/>
            </a:pPr>
            <a:endParaRPr lang="en-US" dirty="0"/>
          </a:p>
        </p:txBody>
      </p:sp>
      <p:graphicFrame>
        <p:nvGraphicFramePr>
          <p:cNvPr id="3" name="Diagram 2">
            <a:hlinkClick r:id="" action="ppaction://noaction" highlightClick="1"/>
            <a:extLst>
              <a:ext uri="{FF2B5EF4-FFF2-40B4-BE49-F238E27FC236}">
                <a16:creationId xmlns:a16="http://schemas.microsoft.com/office/drawing/2014/main" id="{31454384-94A4-9C8B-F7B3-441ADFCC01BD}"/>
              </a:ext>
            </a:extLst>
          </p:cNvPr>
          <p:cNvGraphicFramePr/>
          <p:nvPr/>
        </p:nvGraphicFramePr>
        <p:xfrm>
          <a:off x="1500809" y="1066800"/>
          <a:ext cx="9352721" cy="496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09133D-05A7-D553-1D69-8E56305D31EA}"/>
              </a:ext>
            </a:extLst>
          </p:cNvPr>
          <p:cNvSpPr txBox="1"/>
          <p:nvPr/>
        </p:nvSpPr>
        <p:spPr>
          <a:xfrm>
            <a:off x="4200800" y="-60768"/>
            <a:ext cx="8345103" cy="707886"/>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NERV Process</a:t>
            </a:r>
          </a:p>
        </p:txBody>
      </p:sp>
    </p:spTree>
    <p:extLst>
      <p:ext uri="{BB962C8B-B14F-4D97-AF65-F5344CB8AC3E}">
        <p14:creationId xmlns:p14="http://schemas.microsoft.com/office/powerpoint/2010/main" val="238009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C19E-12DA-2A12-B456-66D098063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BC7D8-12FA-86A0-43DE-EBBEF1E1D20D}"/>
              </a:ext>
            </a:extLst>
          </p:cNvPr>
          <p:cNvSpPr>
            <a:spLocks noGrp="1"/>
          </p:cNvSpPr>
          <p:nvPr>
            <p:ph type="title"/>
          </p:nvPr>
        </p:nvSpPr>
        <p:spPr>
          <a:xfrm>
            <a:off x="279134" y="0"/>
            <a:ext cx="11636942" cy="716268"/>
          </a:xfrm>
        </p:spPr>
        <p:txBody>
          <a:bodyPr>
            <a:normAutofit fontScale="90000"/>
          </a:bodyPr>
          <a:lstStyle/>
          <a:p>
            <a:r>
              <a:rPr lang="en-US" b="1" dirty="0"/>
              <a:t>Open NERVs with Complete IROC Request Email Example</a:t>
            </a:r>
            <a:endParaRPr lang="en-US" dirty="0"/>
          </a:p>
        </p:txBody>
      </p:sp>
      <p:pic>
        <p:nvPicPr>
          <p:cNvPr id="4" name="Picture 3">
            <a:extLst>
              <a:ext uri="{FF2B5EF4-FFF2-40B4-BE49-F238E27FC236}">
                <a16:creationId xmlns:a16="http://schemas.microsoft.com/office/drawing/2014/main" id="{83CE3707-6619-6120-E887-9FCBDDA7E5D0}"/>
              </a:ext>
            </a:extLst>
          </p:cNvPr>
          <p:cNvPicPr>
            <a:picLocks noChangeAspect="1"/>
          </p:cNvPicPr>
          <p:nvPr/>
        </p:nvPicPr>
        <p:blipFill>
          <a:blip r:embed="rId2"/>
          <a:stretch>
            <a:fillRect/>
          </a:stretch>
        </p:blipFill>
        <p:spPr>
          <a:xfrm>
            <a:off x="446618" y="1632797"/>
            <a:ext cx="9515529" cy="2775574"/>
          </a:xfrm>
          <a:prstGeom prst="rect">
            <a:avLst/>
          </a:prstGeom>
        </p:spPr>
      </p:pic>
      <p:sp>
        <p:nvSpPr>
          <p:cNvPr id="6" name="Rectangle 5">
            <a:extLst>
              <a:ext uri="{FF2B5EF4-FFF2-40B4-BE49-F238E27FC236}">
                <a16:creationId xmlns:a16="http://schemas.microsoft.com/office/drawing/2014/main" id="{7EAFF9B0-B1F8-5434-0027-33080496A624}"/>
              </a:ext>
            </a:extLst>
          </p:cNvPr>
          <p:cNvSpPr/>
          <p:nvPr/>
        </p:nvSpPr>
        <p:spPr>
          <a:xfrm>
            <a:off x="446618" y="2069431"/>
            <a:ext cx="914400" cy="2310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BD95E6-12DA-4954-678B-D60F2CAD54F5}"/>
              </a:ext>
            </a:extLst>
          </p:cNvPr>
          <p:cNvSpPr txBox="1"/>
          <p:nvPr/>
        </p:nvSpPr>
        <p:spPr>
          <a:xfrm>
            <a:off x="3811604" y="2464067"/>
            <a:ext cx="29838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5626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669-8F05-C7E2-CA96-1158569CA4D4}"/>
              </a:ext>
            </a:extLst>
          </p:cNvPr>
          <p:cNvSpPr>
            <a:spLocks noGrp="1"/>
          </p:cNvSpPr>
          <p:nvPr>
            <p:ph type="title"/>
          </p:nvPr>
        </p:nvSpPr>
        <p:spPr>
          <a:xfrm>
            <a:off x="447555" y="0"/>
            <a:ext cx="10585630" cy="716268"/>
          </a:xfrm>
        </p:spPr>
        <p:txBody>
          <a:bodyPr>
            <a:noAutofit/>
          </a:bodyPr>
          <a:lstStyle/>
          <a:p>
            <a:pPr algn="ctr"/>
            <a:r>
              <a:rPr lang="en-US" sz="4000" b="0" dirty="0">
                <a:solidFill>
                  <a:schemeClr val="tx1"/>
                </a:solidFill>
              </a:rPr>
              <a:t>NERV Inspections</a:t>
            </a:r>
            <a:endParaRPr lang="en-US" sz="4000" b="0" dirty="0"/>
          </a:p>
        </p:txBody>
      </p:sp>
      <p:sp>
        <p:nvSpPr>
          <p:cNvPr id="3" name="Text Placeholder 2">
            <a:extLst>
              <a:ext uri="{FF2B5EF4-FFF2-40B4-BE49-F238E27FC236}">
                <a16:creationId xmlns:a16="http://schemas.microsoft.com/office/drawing/2014/main" id="{FE5C5E0F-6831-7D87-F6A6-CEBDEDAFF520}"/>
              </a:ext>
            </a:extLst>
          </p:cNvPr>
          <p:cNvSpPr>
            <a:spLocks noGrp="1"/>
          </p:cNvSpPr>
          <p:nvPr>
            <p:ph type="body" sz="quarter" idx="15"/>
          </p:nvPr>
        </p:nvSpPr>
        <p:spPr>
          <a:xfrm>
            <a:off x="446618" y="1066801"/>
            <a:ext cx="8572254" cy="5218496"/>
          </a:xfrm>
        </p:spPr>
        <p:txBody>
          <a:bodyPr>
            <a:normAutofit/>
          </a:bodyPr>
          <a:lstStyle/>
          <a:p>
            <a:r>
              <a:rPr lang="en-US" sz="2400" dirty="0">
                <a:latin typeface="+mn-lt"/>
              </a:rPr>
              <a:t>Per the 2025 NMAC memo, Vehicle/Heavy Equipment Safety Inspection Checklist (OF-296) are required for all NERV.  NERV has developed an Inspection Sheet that can be used.</a:t>
            </a:r>
          </a:p>
          <a:p>
            <a:endParaRPr lang="en-US" sz="2400" dirty="0">
              <a:latin typeface="+mn-lt"/>
            </a:endParaRPr>
          </a:p>
          <a:p>
            <a:r>
              <a:rPr lang="en-US" sz="2400" dirty="0">
                <a:latin typeface="+mn-lt"/>
              </a:rPr>
              <a:t>Main purpose is to document damage so the NERV office can determine whether we should or should not pay a claim based on possible pre-existing damage. </a:t>
            </a:r>
          </a:p>
          <a:p>
            <a:endParaRPr lang="en-US" sz="2400" dirty="0"/>
          </a:p>
          <a:p>
            <a:r>
              <a:rPr lang="en-US" sz="2400" dirty="0">
                <a:latin typeface="+mn-lt"/>
              </a:rPr>
              <a:t>Please forward inspections to </a:t>
            </a:r>
            <a:r>
              <a:rPr lang="en-US" sz="2400" dirty="0">
                <a:latin typeface="+mn-lt"/>
                <a:hlinkClick r:id="rId3"/>
              </a:rPr>
              <a:t>sm.fs.nerv@usda.gov</a:t>
            </a:r>
            <a:r>
              <a:rPr lang="en-US" sz="2400" dirty="0">
                <a:latin typeface="+mn-lt"/>
              </a:rPr>
              <a:t> with license plate or Incident Number ordered on.</a:t>
            </a:r>
          </a:p>
          <a:p>
            <a:pPr lvl="1"/>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9131788C-E6DC-41BF-B774-D29BFE28663B}"/>
              </a:ext>
            </a:extLst>
          </p:cNvPr>
          <p:cNvSpPr>
            <a:spLocks noGrp="1"/>
          </p:cNvSpPr>
          <p:nvPr>
            <p:ph type="sldNum" sz="quarter" idx="12"/>
          </p:nvPr>
        </p:nvSpPr>
        <p:spPr/>
        <p:txBody>
          <a:bodyPr/>
          <a:lstStyle/>
          <a:p>
            <a:fld id="{7AFBEB2D-7C10-43D9-9C43-7938A93A20F3}" type="slidenum">
              <a:rPr lang="en-US" smtClean="0"/>
              <a:t>21</a:t>
            </a:fld>
            <a:endParaRPr lang="en-US"/>
          </a:p>
        </p:txBody>
      </p:sp>
    </p:spTree>
    <p:extLst>
      <p:ext uri="{BB962C8B-B14F-4D97-AF65-F5344CB8AC3E}">
        <p14:creationId xmlns:p14="http://schemas.microsoft.com/office/powerpoint/2010/main" val="21105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323D6-425F-BC9C-09ED-FF57A5E0002B}"/>
              </a:ext>
            </a:extLst>
          </p:cNvPr>
          <p:cNvPicPr>
            <a:picLocks noChangeAspect="1"/>
          </p:cNvPicPr>
          <p:nvPr/>
        </p:nvPicPr>
        <p:blipFill>
          <a:blip r:embed="rId2"/>
          <a:stretch>
            <a:fillRect/>
          </a:stretch>
        </p:blipFill>
        <p:spPr>
          <a:xfrm>
            <a:off x="955497" y="0"/>
            <a:ext cx="4875274" cy="6858000"/>
          </a:xfrm>
          <a:prstGeom prst="rect">
            <a:avLst/>
          </a:prstGeom>
        </p:spPr>
      </p:pic>
      <p:pic>
        <p:nvPicPr>
          <p:cNvPr id="5" name="Picture 4">
            <a:extLst>
              <a:ext uri="{FF2B5EF4-FFF2-40B4-BE49-F238E27FC236}">
                <a16:creationId xmlns:a16="http://schemas.microsoft.com/office/drawing/2014/main" id="{D72FCF7C-F7C3-FB4A-ED04-CC071F0AC3AF}"/>
              </a:ext>
            </a:extLst>
          </p:cNvPr>
          <p:cNvPicPr>
            <a:picLocks noChangeAspect="1"/>
          </p:cNvPicPr>
          <p:nvPr/>
        </p:nvPicPr>
        <p:blipFill>
          <a:blip r:embed="rId3"/>
          <a:stretch>
            <a:fillRect/>
          </a:stretch>
        </p:blipFill>
        <p:spPr>
          <a:xfrm>
            <a:off x="6096000" y="0"/>
            <a:ext cx="5285464" cy="6858000"/>
          </a:xfrm>
          <a:prstGeom prst="rect">
            <a:avLst/>
          </a:prstGeom>
        </p:spPr>
      </p:pic>
    </p:spTree>
    <p:extLst>
      <p:ext uri="{BB962C8B-B14F-4D97-AF65-F5344CB8AC3E}">
        <p14:creationId xmlns:p14="http://schemas.microsoft.com/office/powerpoint/2010/main" val="63248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7E0-E376-ADAA-C27D-E080F6298887}"/>
              </a:ext>
            </a:extLst>
          </p:cNvPr>
          <p:cNvSpPr>
            <a:spLocks noGrp="1"/>
          </p:cNvSpPr>
          <p:nvPr>
            <p:ph type="title"/>
          </p:nvPr>
        </p:nvSpPr>
        <p:spPr/>
        <p:txBody>
          <a:bodyPr/>
          <a:lstStyle/>
          <a:p>
            <a:r>
              <a:rPr lang="en-US" dirty="0"/>
              <a:t>NERV Inspection – Helpful Tips</a:t>
            </a:r>
          </a:p>
        </p:txBody>
      </p:sp>
      <p:sp>
        <p:nvSpPr>
          <p:cNvPr id="3" name="Text Placeholder 2">
            <a:extLst>
              <a:ext uri="{FF2B5EF4-FFF2-40B4-BE49-F238E27FC236}">
                <a16:creationId xmlns:a16="http://schemas.microsoft.com/office/drawing/2014/main" id="{B151AE83-3FF6-F801-7BFB-FA15D269D985}"/>
              </a:ext>
            </a:extLst>
          </p:cNvPr>
          <p:cNvSpPr>
            <a:spLocks noGrp="1"/>
          </p:cNvSpPr>
          <p:nvPr>
            <p:ph type="body" sz="quarter" idx="15"/>
          </p:nvPr>
        </p:nvSpPr>
        <p:spPr>
          <a:xfrm>
            <a:off x="159025" y="1066801"/>
            <a:ext cx="11459817" cy="4859741"/>
          </a:xfrm>
        </p:spPr>
        <p:txBody>
          <a:bodyPr>
            <a:normAutofit/>
          </a:bodyPr>
          <a:lstStyle/>
          <a:p>
            <a:pPr marL="457200" lvl="1" indent="0">
              <a:buNone/>
            </a:pPr>
            <a:r>
              <a:rPr lang="en-US" sz="1600" dirty="0"/>
              <a:t>Helpful tips:</a:t>
            </a:r>
          </a:p>
          <a:p>
            <a:pPr marL="800100" lvl="1" indent="-342900">
              <a:buAutoNum type="arabicPeriod"/>
            </a:pPr>
            <a:r>
              <a:rPr lang="en-US" sz="1600" dirty="0"/>
              <a:t>Looking for damage to be documented.  If a safety issue (windshield, brakes, light etc.), please contact Enterprise to get a replacement if the rental has already been accepted.</a:t>
            </a:r>
          </a:p>
          <a:p>
            <a:pPr marL="457200" lvl="1" indent="0">
              <a:buNone/>
            </a:pPr>
            <a:endParaRPr lang="en-US" sz="1600" dirty="0"/>
          </a:p>
          <a:p>
            <a:pPr marL="800100" lvl="1" indent="-342900">
              <a:buAutoNum type="arabicPeriod" startAt="2"/>
            </a:pPr>
            <a:r>
              <a:rPr lang="en-US" sz="1600" dirty="0"/>
              <a:t>Make sure it is easy to determine which is pre-use/existing and which is release damage.</a:t>
            </a:r>
          </a:p>
          <a:p>
            <a:pPr marL="800100" lvl="1" indent="-342900">
              <a:buAutoNum type="arabicPeriod" startAt="2"/>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3.	</a:t>
            </a:r>
            <a:r>
              <a:rPr lang="en-US" sz="1600" b="1" u="sng" dirty="0"/>
              <a:t>Fire Extinguishers/Reflectors are not required per the NERV agreement with Enterprise. </a:t>
            </a:r>
          </a:p>
          <a:p>
            <a:pPr marL="457200" lvl="1" indent="0">
              <a:buNone/>
            </a:pPr>
            <a:endParaRPr lang="en-US" sz="1600" dirty="0"/>
          </a:p>
          <a:p>
            <a:pPr marL="457200" lvl="1" indent="0">
              <a:buNone/>
            </a:pPr>
            <a:r>
              <a:rPr lang="en-US" sz="1600" dirty="0"/>
              <a:t>4.	Always turn in a clean vehicle. This will help on cleaning charges!</a:t>
            </a:r>
          </a:p>
          <a:p>
            <a:endParaRPr lang="en-US" dirty="0"/>
          </a:p>
        </p:txBody>
      </p:sp>
      <p:pic>
        <p:nvPicPr>
          <p:cNvPr id="5" name="Picture 4">
            <a:extLst>
              <a:ext uri="{FF2B5EF4-FFF2-40B4-BE49-F238E27FC236}">
                <a16:creationId xmlns:a16="http://schemas.microsoft.com/office/drawing/2014/main" id="{D093A836-209E-7F25-4C91-62DAC09112D1}"/>
              </a:ext>
            </a:extLst>
          </p:cNvPr>
          <p:cNvPicPr>
            <a:picLocks noChangeAspect="1"/>
          </p:cNvPicPr>
          <p:nvPr/>
        </p:nvPicPr>
        <p:blipFill>
          <a:blip r:embed="rId3"/>
          <a:stretch>
            <a:fillRect/>
          </a:stretch>
        </p:blipFill>
        <p:spPr>
          <a:xfrm>
            <a:off x="735340" y="2712732"/>
            <a:ext cx="8272732" cy="716268"/>
          </a:xfrm>
          <a:prstGeom prst="rect">
            <a:avLst/>
          </a:prstGeom>
        </p:spPr>
      </p:pic>
    </p:spTree>
    <p:extLst>
      <p:ext uri="{BB962C8B-B14F-4D97-AF65-F5344CB8AC3E}">
        <p14:creationId xmlns:p14="http://schemas.microsoft.com/office/powerpoint/2010/main" val="253752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919D-5EC0-0879-2712-64D9B69FF5A0}"/>
              </a:ext>
            </a:extLst>
          </p:cNvPr>
          <p:cNvSpPr>
            <a:spLocks noGrp="1"/>
          </p:cNvSpPr>
          <p:nvPr>
            <p:ph type="title"/>
          </p:nvPr>
        </p:nvSpPr>
        <p:spPr/>
        <p:txBody>
          <a:bodyPr/>
          <a:lstStyle/>
          <a:p>
            <a:r>
              <a:rPr lang="en-US" dirty="0" err="1"/>
              <a:t>Demob</a:t>
            </a:r>
            <a:r>
              <a:rPr lang="en-US" dirty="0"/>
              <a:t> Pickup</a:t>
            </a:r>
          </a:p>
        </p:txBody>
      </p:sp>
      <p:sp>
        <p:nvSpPr>
          <p:cNvPr id="3" name="Text Placeholder 2">
            <a:extLst>
              <a:ext uri="{FF2B5EF4-FFF2-40B4-BE49-F238E27FC236}">
                <a16:creationId xmlns:a16="http://schemas.microsoft.com/office/drawing/2014/main" id="{2A06EA2F-08A9-8765-68E0-53996EDCAEE6}"/>
              </a:ext>
            </a:extLst>
          </p:cNvPr>
          <p:cNvSpPr>
            <a:spLocks noGrp="1"/>
          </p:cNvSpPr>
          <p:nvPr>
            <p:ph type="body" sz="quarter" idx="15"/>
          </p:nvPr>
        </p:nvSpPr>
        <p:spPr>
          <a:xfrm>
            <a:off x="446618" y="1066801"/>
            <a:ext cx="9661940" cy="4471374"/>
          </a:xfrm>
        </p:spPr>
        <p:txBody>
          <a:bodyPr/>
          <a:lstStyle/>
          <a:p>
            <a:pPr marL="0" indent="0">
              <a:buNone/>
            </a:pPr>
            <a:r>
              <a:rPr lang="en-US" dirty="0"/>
              <a:t>Never arrange a </a:t>
            </a:r>
            <a:r>
              <a:rPr lang="en-US" dirty="0" err="1"/>
              <a:t>Demob</a:t>
            </a:r>
            <a:r>
              <a:rPr lang="en-US" dirty="0"/>
              <a:t> pickup via text or phone call.  Always send and email with the information listed below</a:t>
            </a:r>
          </a:p>
        </p:txBody>
      </p:sp>
      <p:pic>
        <p:nvPicPr>
          <p:cNvPr id="7" name="Picture 6">
            <a:extLst>
              <a:ext uri="{FF2B5EF4-FFF2-40B4-BE49-F238E27FC236}">
                <a16:creationId xmlns:a16="http://schemas.microsoft.com/office/drawing/2014/main" id="{D9029407-4A9B-A3D1-CAAA-B2C34787A77A}"/>
              </a:ext>
            </a:extLst>
          </p:cNvPr>
          <p:cNvPicPr>
            <a:picLocks noChangeAspect="1"/>
          </p:cNvPicPr>
          <p:nvPr/>
        </p:nvPicPr>
        <p:blipFill>
          <a:blip r:embed="rId2"/>
          <a:stretch>
            <a:fillRect/>
          </a:stretch>
        </p:blipFill>
        <p:spPr>
          <a:xfrm>
            <a:off x="713595" y="2013433"/>
            <a:ext cx="6125430" cy="3524742"/>
          </a:xfrm>
          <a:prstGeom prst="rect">
            <a:avLst/>
          </a:prstGeom>
        </p:spPr>
      </p:pic>
      <p:sp>
        <p:nvSpPr>
          <p:cNvPr id="4" name="TextBox 3">
            <a:extLst>
              <a:ext uri="{FF2B5EF4-FFF2-40B4-BE49-F238E27FC236}">
                <a16:creationId xmlns:a16="http://schemas.microsoft.com/office/drawing/2014/main" id="{AA8FDE85-C056-86E6-6684-97792117CAB3}"/>
              </a:ext>
            </a:extLst>
          </p:cNvPr>
          <p:cNvSpPr txBox="1"/>
          <p:nvPr/>
        </p:nvSpPr>
        <p:spPr>
          <a:xfrm>
            <a:off x="848349" y="3503597"/>
            <a:ext cx="8816516" cy="369332"/>
          </a:xfrm>
          <a:prstGeom prst="rect">
            <a:avLst/>
          </a:prstGeom>
          <a:noFill/>
        </p:spPr>
        <p:txBody>
          <a:bodyPr wrap="none" rtlCol="0">
            <a:spAutoFit/>
          </a:bodyPr>
          <a:lstStyle/>
          <a:p>
            <a:r>
              <a:rPr lang="en-US" dirty="0"/>
              <a:t>Fee is $1.00 per mile or $2.50 per mile for a transport and will be added to the NERV Invoice.</a:t>
            </a:r>
          </a:p>
        </p:txBody>
      </p:sp>
    </p:spTree>
    <p:extLst>
      <p:ext uri="{BB962C8B-B14F-4D97-AF65-F5344CB8AC3E}">
        <p14:creationId xmlns:p14="http://schemas.microsoft.com/office/powerpoint/2010/main" val="368139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73D-5270-348F-60CE-A2EEAC9AA975}"/>
              </a:ext>
            </a:extLst>
          </p:cNvPr>
          <p:cNvSpPr>
            <a:spLocks noGrp="1"/>
          </p:cNvSpPr>
          <p:nvPr>
            <p:ph type="title"/>
          </p:nvPr>
        </p:nvSpPr>
        <p:spPr/>
        <p:txBody>
          <a:bodyPr/>
          <a:lstStyle/>
          <a:p>
            <a:r>
              <a:rPr lang="en-US" dirty="0"/>
              <a:t>Towing</a:t>
            </a:r>
          </a:p>
        </p:txBody>
      </p:sp>
      <p:sp>
        <p:nvSpPr>
          <p:cNvPr id="3" name="Text Placeholder 2">
            <a:extLst>
              <a:ext uri="{FF2B5EF4-FFF2-40B4-BE49-F238E27FC236}">
                <a16:creationId xmlns:a16="http://schemas.microsoft.com/office/drawing/2014/main" id="{75FAD145-C268-26DE-514D-C5AA4717D449}"/>
              </a:ext>
            </a:extLst>
          </p:cNvPr>
          <p:cNvSpPr>
            <a:spLocks noGrp="1"/>
          </p:cNvSpPr>
          <p:nvPr>
            <p:ph type="body" sz="quarter" idx="15"/>
          </p:nvPr>
        </p:nvSpPr>
        <p:spPr/>
        <p:txBody>
          <a:bodyPr/>
          <a:lstStyle/>
          <a:p>
            <a:r>
              <a:rPr lang="en-US" dirty="0"/>
              <a:t>Even if the towing was arranged by Roadside Assistance, send an email to </a:t>
            </a:r>
            <a:r>
              <a:rPr lang="en-US" dirty="0">
                <a:hlinkClick r:id="rId2"/>
              </a:rPr>
              <a:t>enterpriseSupport-USFS@ehi.com</a:t>
            </a:r>
            <a:r>
              <a:rPr lang="en-US" dirty="0"/>
              <a:t> with the following information:</a:t>
            </a:r>
          </a:p>
          <a:p>
            <a:pPr lvl="1">
              <a:buFont typeface="Arial" panose="020B0604020202020204" pitchFamily="34" charset="0"/>
              <a:buChar char="•"/>
            </a:pPr>
            <a:r>
              <a:rPr lang="en-US" dirty="0"/>
              <a:t>Incident Number (example: AB-CDE-000001)</a:t>
            </a:r>
          </a:p>
          <a:p>
            <a:pPr lvl="1">
              <a:buFont typeface="Arial" panose="020B0604020202020204" pitchFamily="34" charset="0"/>
              <a:buChar char="•"/>
            </a:pPr>
            <a:r>
              <a:rPr lang="en-US" dirty="0"/>
              <a:t>Request Number (example: E-1)</a:t>
            </a:r>
          </a:p>
          <a:p>
            <a:pPr lvl="1">
              <a:buFont typeface="Arial" panose="020B0604020202020204" pitchFamily="34" charset="0"/>
              <a:buChar char="•"/>
            </a:pPr>
            <a:r>
              <a:rPr lang="en-US" dirty="0"/>
              <a:t>License Plate Number</a:t>
            </a:r>
          </a:p>
          <a:p>
            <a:pPr lvl="1">
              <a:buFont typeface="Arial" panose="020B0604020202020204" pitchFamily="34" charset="0"/>
              <a:buChar char="•"/>
            </a:pPr>
            <a:r>
              <a:rPr lang="en-US" dirty="0"/>
              <a:t>Date and Time Towed</a:t>
            </a:r>
          </a:p>
          <a:p>
            <a:pPr lvl="1">
              <a:buFont typeface="Arial" panose="020B0604020202020204" pitchFamily="34" charset="0"/>
              <a:buChar char="•"/>
            </a:pPr>
            <a:r>
              <a:rPr lang="en-US" dirty="0"/>
              <a:t>Tow Company Name/Phone Number</a:t>
            </a:r>
          </a:p>
          <a:p>
            <a:pPr lvl="1">
              <a:buFont typeface="Arial" panose="020B0604020202020204" pitchFamily="34" charset="0"/>
              <a:buChar char="•"/>
            </a:pPr>
            <a:r>
              <a:rPr lang="en-US" dirty="0"/>
              <a:t>Location Towed to</a:t>
            </a:r>
          </a:p>
          <a:p>
            <a:pPr lvl="1">
              <a:buFont typeface="Arial" panose="020B0604020202020204" pitchFamily="34" charset="0"/>
              <a:buChar char="•"/>
            </a:pPr>
            <a:r>
              <a:rPr lang="en-US" dirty="0"/>
              <a:t>Govt POC Name, Phone Number and Email address</a:t>
            </a:r>
          </a:p>
          <a:p>
            <a:pPr marL="0" indent="0">
              <a:buNone/>
            </a:pPr>
            <a:endParaRPr lang="en-US" dirty="0"/>
          </a:p>
        </p:txBody>
      </p:sp>
    </p:spTree>
    <p:extLst>
      <p:ext uri="{BB962C8B-B14F-4D97-AF65-F5344CB8AC3E}">
        <p14:creationId xmlns:p14="http://schemas.microsoft.com/office/powerpoint/2010/main" val="348317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F266-C658-2E78-B77E-C1EBB76BF25C}"/>
              </a:ext>
            </a:extLst>
          </p:cNvPr>
          <p:cNvSpPr>
            <a:spLocks noGrp="1"/>
          </p:cNvSpPr>
          <p:nvPr>
            <p:ph type="title"/>
          </p:nvPr>
        </p:nvSpPr>
        <p:spPr/>
        <p:txBody>
          <a:bodyPr/>
          <a:lstStyle/>
          <a:p>
            <a:r>
              <a:rPr lang="en-US" dirty="0"/>
              <a:t>Drop off at a Enterprise Different Location</a:t>
            </a:r>
          </a:p>
        </p:txBody>
      </p:sp>
      <p:sp>
        <p:nvSpPr>
          <p:cNvPr id="3" name="Text Placeholder 2">
            <a:extLst>
              <a:ext uri="{FF2B5EF4-FFF2-40B4-BE49-F238E27FC236}">
                <a16:creationId xmlns:a16="http://schemas.microsoft.com/office/drawing/2014/main" id="{0B818B94-FCC4-5215-5A38-1804E5245BF3}"/>
              </a:ext>
            </a:extLst>
          </p:cNvPr>
          <p:cNvSpPr>
            <a:spLocks noGrp="1"/>
          </p:cNvSpPr>
          <p:nvPr>
            <p:ph type="body" sz="quarter" idx="15"/>
          </p:nvPr>
        </p:nvSpPr>
        <p:spPr/>
        <p:txBody>
          <a:bodyPr>
            <a:normAutofit/>
          </a:bodyPr>
          <a:lstStyle/>
          <a:p>
            <a:r>
              <a:rPr lang="en-US" dirty="0"/>
              <a:t>If circumstances require a different drop-off location, a drop fee will be incurred. </a:t>
            </a:r>
          </a:p>
          <a:p>
            <a:r>
              <a:rPr lang="en-US" dirty="0"/>
              <a:t>$1 per mile from pickup to drop location. Example if the difference is 100 miles, a $100 will be added to the NERV Invoice.</a:t>
            </a:r>
          </a:p>
          <a:p>
            <a:r>
              <a:rPr lang="en-US" dirty="0"/>
              <a:t>The general rule is standard vehicle to Enterprise Locations and HD Vehicle to Enterprise Truck Locations. Remember there are fewer Enterprise Truck Locations, and they tend to be in bigger areas. </a:t>
            </a:r>
          </a:p>
        </p:txBody>
      </p:sp>
    </p:spTree>
    <p:extLst>
      <p:ext uri="{BB962C8B-B14F-4D97-AF65-F5344CB8AC3E}">
        <p14:creationId xmlns:p14="http://schemas.microsoft.com/office/powerpoint/2010/main" val="2623074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2BB3C-77DF-F39A-2475-C366EF588335}"/>
              </a:ext>
            </a:extLst>
          </p:cNvPr>
          <p:cNvSpPr txBox="1"/>
          <p:nvPr/>
        </p:nvSpPr>
        <p:spPr>
          <a:xfrm>
            <a:off x="823190" y="1265182"/>
            <a:ext cx="11350522" cy="1200329"/>
          </a:xfrm>
          <a:prstGeom prst="rect">
            <a:avLst/>
          </a:prstGeom>
          <a:noFill/>
        </p:spPr>
        <p:txBody>
          <a:bodyPr wrap="square" rtlCol="0">
            <a:spAutoFit/>
          </a:bodyPr>
          <a:lstStyle/>
          <a:p>
            <a:r>
              <a:rPr lang="en-US" dirty="0"/>
              <a:t>We do see OF 289s and would prefer that they would not be done for NERV Claims. </a:t>
            </a:r>
          </a:p>
          <a:p>
            <a:r>
              <a:rPr lang="en-US" dirty="0"/>
              <a:t>Don’t want anyone to get a false sense that an approved OF 289 does something. </a:t>
            </a:r>
          </a:p>
          <a:p>
            <a:r>
              <a:rPr lang="en-US" dirty="0"/>
              <a:t>As you can imagine it doesn’t do anything since it is up to the NERV Contact Specialist. </a:t>
            </a:r>
          </a:p>
          <a:p>
            <a:r>
              <a:rPr lang="en-US" dirty="0"/>
              <a:t>Only Exception is for Tire’s that need an S#!</a:t>
            </a:r>
          </a:p>
        </p:txBody>
      </p:sp>
      <p:sp>
        <p:nvSpPr>
          <p:cNvPr id="3" name="TextBox 2">
            <a:extLst>
              <a:ext uri="{FF2B5EF4-FFF2-40B4-BE49-F238E27FC236}">
                <a16:creationId xmlns:a16="http://schemas.microsoft.com/office/drawing/2014/main" id="{EED024C5-A630-362B-2D45-60826496014B}"/>
              </a:ext>
            </a:extLst>
          </p:cNvPr>
          <p:cNvSpPr txBox="1"/>
          <p:nvPr/>
        </p:nvSpPr>
        <p:spPr>
          <a:xfrm>
            <a:off x="356160" y="18904"/>
            <a:ext cx="11817552" cy="1107996"/>
          </a:xfrm>
          <a:prstGeom prst="rect">
            <a:avLst/>
          </a:prstGeom>
          <a:noFill/>
        </p:spPr>
        <p:txBody>
          <a:bodyPr wrap="square" rtlCol="0">
            <a:spAutoFit/>
          </a:bodyPr>
          <a:lstStyle/>
          <a:p>
            <a:r>
              <a:rPr lang="en-US" sz="6600" dirty="0"/>
              <a:t>  </a:t>
            </a:r>
            <a:r>
              <a:rPr lang="en-US" sz="3600" dirty="0"/>
              <a:t>Property Loss and Damage Report (OF-289)</a:t>
            </a:r>
          </a:p>
        </p:txBody>
      </p:sp>
      <p:sp>
        <p:nvSpPr>
          <p:cNvPr id="5" name="TextBox 4">
            <a:extLst>
              <a:ext uri="{FF2B5EF4-FFF2-40B4-BE49-F238E27FC236}">
                <a16:creationId xmlns:a16="http://schemas.microsoft.com/office/drawing/2014/main" id="{6105CB66-5C05-5312-4CF9-E50A7FD204AD}"/>
              </a:ext>
            </a:extLst>
          </p:cNvPr>
          <p:cNvSpPr txBox="1"/>
          <p:nvPr/>
        </p:nvSpPr>
        <p:spPr>
          <a:xfrm>
            <a:off x="823190" y="2648115"/>
            <a:ext cx="9882335" cy="646331"/>
          </a:xfrm>
          <a:prstGeom prst="rect">
            <a:avLst/>
          </a:prstGeom>
          <a:noFill/>
        </p:spPr>
        <p:txBody>
          <a:bodyPr wrap="square">
            <a:spAutoFit/>
          </a:bodyPr>
          <a:lstStyle/>
          <a:p>
            <a:r>
              <a:rPr lang="en-US" sz="3600" dirty="0"/>
              <a:t>Repair of the NERV</a:t>
            </a:r>
          </a:p>
        </p:txBody>
      </p:sp>
      <p:sp>
        <p:nvSpPr>
          <p:cNvPr id="7" name="TextBox 6">
            <a:extLst>
              <a:ext uri="{FF2B5EF4-FFF2-40B4-BE49-F238E27FC236}">
                <a16:creationId xmlns:a16="http://schemas.microsoft.com/office/drawing/2014/main" id="{CC942DF3-8F57-9730-9FCD-6E3E796F325D}"/>
              </a:ext>
            </a:extLst>
          </p:cNvPr>
          <p:cNvSpPr txBox="1"/>
          <p:nvPr/>
        </p:nvSpPr>
        <p:spPr>
          <a:xfrm>
            <a:off x="823190" y="3563555"/>
            <a:ext cx="8505646" cy="1477328"/>
          </a:xfrm>
          <a:prstGeom prst="rect">
            <a:avLst/>
          </a:prstGeom>
          <a:noFill/>
        </p:spPr>
        <p:txBody>
          <a:bodyPr wrap="square">
            <a:spAutoFit/>
          </a:bodyPr>
          <a:lstStyle/>
          <a:p>
            <a:r>
              <a:rPr lang="en-US" dirty="0"/>
              <a:t>If the rental needs repaired (including oil changes and filters) or swapped out, please call the locations that it was picked up or dropped off from and they will guide you. In addition, except for needing to get it off the line, don’t have a Mechanic repair or authorize repairs. Enterprise will need to be contacted and most likely will get the rental swapped out.</a:t>
            </a:r>
          </a:p>
        </p:txBody>
      </p:sp>
      <p:sp>
        <p:nvSpPr>
          <p:cNvPr id="9" name="Slide Number Placeholder 8">
            <a:extLst>
              <a:ext uri="{FF2B5EF4-FFF2-40B4-BE49-F238E27FC236}">
                <a16:creationId xmlns:a16="http://schemas.microsoft.com/office/drawing/2014/main" id="{15D9D6E4-0362-67CB-9D5B-EC5F86A5315A}"/>
              </a:ext>
            </a:extLst>
          </p:cNvPr>
          <p:cNvSpPr>
            <a:spLocks noGrp="1"/>
          </p:cNvSpPr>
          <p:nvPr>
            <p:ph type="sldNum" sz="quarter" idx="12"/>
          </p:nvPr>
        </p:nvSpPr>
        <p:spPr/>
        <p:txBody>
          <a:bodyPr/>
          <a:lstStyle/>
          <a:p>
            <a:fld id="{44C03942-F178-4CE9-882B-861990986819}" type="slidenum">
              <a:rPr lang="en-US" smtClean="0"/>
              <a:t>27</a:t>
            </a:fld>
            <a:endParaRPr lang="en-US"/>
          </a:p>
        </p:txBody>
      </p:sp>
    </p:spTree>
    <p:extLst>
      <p:ext uri="{BB962C8B-B14F-4D97-AF65-F5344CB8AC3E}">
        <p14:creationId xmlns:p14="http://schemas.microsoft.com/office/powerpoint/2010/main" val="2885651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9AA-DE13-ADB9-2A0B-F329A2FB6B2E}"/>
              </a:ext>
            </a:extLst>
          </p:cNvPr>
          <p:cNvSpPr>
            <a:spLocks noGrp="1"/>
          </p:cNvSpPr>
          <p:nvPr>
            <p:ph type="title"/>
          </p:nvPr>
        </p:nvSpPr>
        <p:spPr/>
        <p:txBody>
          <a:bodyPr/>
          <a:lstStyle/>
          <a:p>
            <a:pPr algn="ctr"/>
            <a:r>
              <a:rPr lang="en-US" dirty="0"/>
              <a:t>	Tires</a:t>
            </a:r>
          </a:p>
        </p:txBody>
      </p:sp>
      <p:sp>
        <p:nvSpPr>
          <p:cNvPr id="3" name="Text Placeholder 2">
            <a:extLst>
              <a:ext uri="{FF2B5EF4-FFF2-40B4-BE49-F238E27FC236}">
                <a16:creationId xmlns:a16="http://schemas.microsoft.com/office/drawing/2014/main" id="{8918DE8D-B184-B9E2-9B6A-248A2CBD775E}"/>
              </a:ext>
            </a:extLst>
          </p:cNvPr>
          <p:cNvSpPr>
            <a:spLocks noGrp="1"/>
          </p:cNvSpPr>
          <p:nvPr>
            <p:ph type="body" sz="quarter" idx="15"/>
          </p:nvPr>
        </p:nvSpPr>
        <p:spPr/>
        <p:txBody>
          <a:bodyPr>
            <a:normAutofit/>
          </a:bodyPr>
          <a:lstStyle/>
          <a:p>
            <a:r>
              <a:rPr lang="en-US" dirty="0"/>
              <a:t> Contact the Enterprise branch where the vehicle was picked-up from for an auto/tire retail establishment affiliated with Enterprise. </a:t>
            </a:r>
          </a:p>
          <a:p>
            <a:r>
              <a:rPr lang="en-US" dirty="0"/>
              <a:t>If this is not an option (distance, small town) you will need to request an S# and pay with a purchase card or have a local micro-purchaser pay for it. </a:t>
            </a:r>
            <a:r>
              <a:rPr lang="en-US" dirty="0">
                <a:solidFill>
                  <a:srgbClr val="FF0000"/>
                </a:solidFill>
              </a:rPr>
              <a:t>Do not put the cost on a travel card.</a:t>
            </a:r>
          </a:p>
          <a:p>
            <a:endParaRPr lang="en-US" dirty="0"/>
          </a:p>
        </p:txBody>
      </p:sp>
    </p:spTree>
    <p:extLst>
      <p:ext uri="{BB962C8B-B14F-4D97-AF65-F5344CB8AC3E}">
        <p14:creationId xmlns:p14="http://schemas.microsoft.com/office/powerpoint/2010/main" val="21319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6E65-E391-EE1F-074F-DE63F02A52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821B4B-FC14-AB58-AFB3-B1016552A92D}"/>
              </a:ext>
            </a:extLst>
          </p:cNvPr>
          <p:cNvSpPr>
            <a:spLocks noGrp="1"/>
          </p:cNvSpPr>
          <p:nvPr>
            <p:ph type="sldNum" sz="quarter" idx="12"/>
          </p:nvPr>
        </p:nvSpPr>
        <p:spPr/>
        <p:txBody>
          <a:bodyPr/>
          <a:lstStyle/>
          <a:p>
            <a:fld id="{95214565-2B75-CE4C-9F18-61B769DAF3D4}" type="slidenum">
              <a:rPr lang="en-US" smtClean="0"/>
              <a:pPr/>
              <a:t>29</a:t>
            </a:fld>
            <a:endParaRPr lang="en-US" dirty="0"/>
          </a:p>
        </p:txBody>
      </p:sp>
      <p:sp>
        <p:nvSpPr>
          <p:cNvPr id="6" name="Title 5">
            <a:extLst>
              <a:ext uri="{FF2B5EF4-FFF2-40B4-BE49-F238E27FC236}">
                <a16:creationId xmlns:a16="http://schemas.microsoft.com/office/drawing/2014/main" id="{9766BA20-97AD-767B-EF80-C430D198299E}"/>
              </a:ext>
            </a:extLst>
          </p:cNvPr>
          <p:cNvSpPr>
            <a:spLocks noGrp="1"/>
          </p:cNvSpPr>
          <p:nvPr>
            <p:ph type="title"/>
          </p:nvPr>
        </p:nvSpPr>
        <p:spPr>
          <a:xfrm>
            <a:off x="447554" y="269506"/>
            <a:ext cx="11102761" cy="529391"/>
          </a:xfrm>
        </p:spPr>
        <p:txBody>
          <a:bodyPr>
            <a:normAutofit fontScale="90000"/>
          </a:bodyPr>
          <a:lstStyle/>
          <a:p>
            <a:pPr algn="ctr"/>
            <a:r>
              <a:rPr lang="en-US" dirty="0"/>
              <a:t>Reassigning of NERV</a:t>
            </a:r>
          </a:p>
        </p:txBody>
      </p:sp>
      <p:sp>
        <p:nvSpPr>
          <p:cNvPr id="4" name="Text Placeholder 3">
            <a:extLst>
              <a:ext uri="{FF2B5EF4-FFF2-40B4-BE49-F238E27FC236}">
                <a16:creationId xmlns:a16="http://schemas.microsoft.com/office/drawing/2014/main" id="{A98A2F04-6D5B-2B6F-3436-D8D17640DCC3}"/>
              </a:ext>
            </a:extLst>
          </p:cNvPr>
          <p:cNvSpPr>
            <a:spLocks noGrp="1"/>
          </p:cNvSpPr>
          <p:nvPr>
            <p:ph type="body" sz="quarter" idx="15"/>
          </p:nvPr>
        </p:nvSpPr>
        <p:spPr>
          <a:xfrm>
            <a:off x="447554" y="952902"/>
            <a:ext cx="11703806" cy="5703632"/>
          </a:xfrm>
        </p:spPr>
        <p:txBody>
          <a:bodyPr>
            <a:normAutofit fontScale="40000" lnSpcReduction="20000"/>
          </a:bodyPr>
          <a:lstStyle/>
          <a:p>
            <a:pPr marL="457200" lvl="1" indent="0">
              <a:buNone/>
            </a:pPr>
            <a:r>
              <a:rPr lang="en-US" sz="3500" u="sng" dirty="0"/>
              <a:t>Single Resource Overhead, O dot, A dot, C dot numbers (O-1, O-1.1, A-1.1 and C-1.1).  </a:t>
            </a:r>
            <a:r>
              <a:rPr lang="en-US" sz="3500" b="1" dirty="0"/>
              <a:t>No</a:t>
            </a:r>
            <a:r>
              <a:rPr lang="en-US" sz="3500" dirty="0"/>
              <a:t>.  Person-to-person vehicle reassignments are prohibited and must be returned to the rental provider. If this happens, NERV Support must be contacted immediately. </a:t>
            </a:r>
          </a:p>
          <a:p>
            <a:pPr marL="457200" lvl="1" indent="0">
              <a:buNone/>
            </a:pPr>
            <a:endParaRPr lang="en-US" sz="3500" u="sng" dirty="0"/>
          </a:p>
          <a:p>
            <a:pPr marL="457200" lvl="1" indent="0">
              <a:buNone/>
            </a:pPr>
            <a:r>
              <a:rPr lang="en-US" sz="3500" u="sng" dirty="0"/>
              <a:t>E dot numbers (E-1.1)</a:t>
            </a:r>
            <a:r>
              <a:rPr lang="en-US" sz="3500" dirty="0"/>
              <a:t>. </a:t>
            </a:r>
          </a:p>
          <a:p>
            <a:pPr lvl="2"/>
            <a:r>
              <a:rPr lang="en-US" sz="3500" dirty="0"/>
              <a:t> </a:t>
            </a:r>
            <a:r>
              <a:rPr lang="en-US" sz="3500" b="1" dirty="0"/>
              <a:t>No</a:t>
            </a:r>
            <a:r>
              <a:rPr lang="en-US" sz="3500" dirty="0"/>
              <a:t>.  Person-to-person reassignments are prohibited and must be returned to the rental provider. If this happens, NERV Support must be contacted immediately. </a:t>
            </a:r>
          </a:p>
          <a:p>
            <a:pPr lvl="2"/>
            <a:r>
              <a:rPr lang="en-US" sz="3500" dirty="0"/>
              <a:t>The operator and vehicle can be reassigned together from incident to incident, but the vehicle must be returned by the original renter to the rental provider after the final assignment is complete.  The vehicle must always be on an IROC Request while the vehicle is under rent.</a:t>
            </a:r>
          </a:p>
          <a:p>
            <a:pPr marL="0" indent="0">
              <a:buNone/>
            </a:pPr>
            <a:endParaRPr lang="en-US" sz="3500" dirty="0"/>
          </a:p>
          <a:p>
            <a:pPr marL="457200" lvl="1" indent="0">
              <a:buNone/>
            </a:pPr>
            <a:r>
              <a:rPr lang="en-US" sz="3500" u="sng" dirty="0"/>
              <a:t>Equipment (E) pool vehicles</a:t>
            </a:r>
            <a:r>
              <a:rPr lang="en-US" sz="3500" dirty="0"/>
              <a:t>.  </a:t>
            </a:r>
          </a:p>
          <a:p>
            <a:pPr lvl="2"/>
            <a:r>
              <a:rPr lang="en-US" sz="3500" b="1" dirty="0"/>
              <a:t>Yes</a:t>
            </a:r>
            <a:r>
              <a:rPr lang="en-US" sz="3500" dirty="0"/>
              <a:t>, by ground support or dispatch only.  Ground support and dispatch centers are the only facilitators of a pool vehicle reassignment. Only HD vehicles are eligible for reassignment. Ground support and dispatch centers reserve the right not to facilitate reassignment. In addition, please ensure that the Pool Vehicle NERV Request follows the reassignment in IROC.</a:t>
            </a:r>
          </a:p>
          <a:p>
            <a:pPr lvl="2"/>
            <a:r>
              <a:rPr lang="en-US" sz="3500" dirty="0"/>
              <a:t>E pool vehicles on an incident need to use the Pool Vehicle Custody Log every time a new operator is using the pool vehicle. This will ensure the incident is aware of who has possession of the rental and who to contact for damage found during that period.</a:t>
            </a:r>
          </a:p>
          <a:p>
            <a:pPr lvl="2"/>
            <a:r>
              <a:rPr lang="en-US" sz="3500" dirty="0"/>
              <a:t>Transferring from one GSUL to another GSUL is requested by sending a General Message to dispatch.</a:t>
            </a:r>
          </a:p>
          <a:p>
            <a:pPr marL="0" indent="0">
              <a:buNone/>
            </a:pPr>
            <a:r>
              <a:rPr lang="en-US" sz="3500" b="1" dirty="0"/>
              <a:t> </a:t>
            </a:r>
            <a:endParaRPr lang="en-US" sz="3500" dirty="0"/>
          </a:p>
          <a:p>
            <a:pPr marL="457200" lvl="1" indent="0">
              <a:buNone/>
            </a:pPr>
            <a:r>
              <a:rPr lang="en-US" sz="3500" u="sng" dirty="0"/>
              <a:t>Additional guidance</a:t>
            </a:r>
            <a:r>
              <a:rPr lang="en-US" sz="3500" b="1" dirty="0"/>
              <a:t>:</a:t>
            </a:r>
            <a:endParaRPr lang="en-US" sz="3500" dirty="0"/>
          </a:p>
          <a:p>
            <a:pPr lvl="2"/>
            <a:r>
              <a:rPr lang="en-US" sz="3500" dirty="0"/>
              <a:t>For O, O dot, A dot, C dot, and E dot, the operator and vehicle can be reassigned together from incident to incident, but the vehicle must be returned by the original renter to the rental provider after the final assignment is complete.  The vehicle must always be on an IROC Request while the vehicle is under rent.</a:t>
            </a:r>
          </a:p>
          <a:p>
            <a:pPr marL="0" indent="0">
              <a:buNone/>
            </a:pPr>
            <a:endParaRPr lang="en-US" dirty="0"/>
          </a:p>
        </p:txBody>
      </p:sp>
    </p:spTree>
    <p:extLst>
      <p:ext uri="{BB962C8B-B14F-4D97-AF65-F5344CB8AC3E}">
        <p14:creationId xmlns:p14="http://schemas.microsoft.com/office/powerpoint/2010/main" val="64380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B5-E07C-D9FE-8A16-4CB6BE3E18BC}"/>
              </a:ext>
            </a:extLst>
          </p:cNvPr>
          <p:cNvSpPr>
            <a:spLocks noGrp="1"/>
          </p:cNvSpPr>
          <p:nvPr>
            <p:ph type="title"/>
          </p:nvPr>
        </p:nvSpPr>
        <p:spPr/>
        <p:txBody>
          <a:bodyPr>
            <a:noAutofit/>
          </a:bodyPr>
          <a:lstStyle/>
          <a:p>
            <a:pPr algn="ctr"/>
            <a:r>
              <a:rPr lang="en-US" sz="4000" b="0" dirty="0"/>
              <a:t>NERV SOP</a:t>
            </a:r>
          </a:p>
        </p:txBody>
      </p:sp>
      <p:sp>
        <p:nvSpPr>
          <p:cNvPr id="3" name="Text Placeholder 2">
            <a:extLst>
              <a:ext uri="{FF2B5EF4-FFF2-40B4-BE49-F238E27FC236}">
                <a16:creationId xmlns:a16="http://schemas.microsoft.com/office/drawing/2014/main" id="{8BA03A19-4328-D4EF-3B9B-E63BEB325B94}"/>
              </a:ext>
            </a:extLst>
          </p:cNvPr>
          <p:cNvSpPr>
            <a:spLocks noGrp="1"/>
          </p:cNvSpPr>
          <p:nvPr>
            <p:ph type="body" sz="quarter" idx="15"/>
          </p:nvPr>
        </p:nvSpPr>
        <p:spPr>
          <a:xfrm>
            <a:off x="647171" y="806184"/>
            <a:ext cx="10897657" cy="1085848"/>
          </a:xfrm>
        </p:spPr>
        <p:txBody>
          <a:bodyPr>
            <a:normAutofit fontScale="70000" lnSpcReduction="20000"/>
          </a:bodyPr>
          <a:lstStyle/>
          <a:p>
            <a:pPr marL="0" indent="0">
              <a:spcBef>
                <a:spcPts val="0"/>
              </a:spcBef>
              <a:buNone/>
            </a:pPr>
            <a:endParaRPr lang="en-US" b="1" u="sng" dirty="0">
              <a:latin typeface="+mn-lt"/>
            </a:endParaRPr>
          </a:p>
          <a:p>
            <a:pPr marL="0" indent="0">
              <a:spcBef>
                <a:spcPts val="0"/>
              </a:spcBef>
              <a:buNone/>
            </a:pPr>
            <a:endParaRPr lang="en-US" b="1" u="sng" dirty="0">
              <a:latin typeface="+mn-lt"/>
            </a:endParaRPr>
          </a:p>
          <a:p>
            <a:pPr marL="0" indent="0">
              <a:spcBef>
                <a:spcPts val="0"/>
              </a:spcBef>
              <a:buNone/>
            </a:pPr>
            <a:r>
              <a:rPr lang="en-US" dirty="0">
                <a:latin typeface="+mn-lt"/>
              </a:rPr>
              <a:t>2026 SOP Available on the NERV website: </a:t>
            </a:r>
            <a:r>
              <a:rPr lang="en-US" b="1" u="sng" dirty="0">
                <a:latin typeface="+mn-lt"/>
                <a:hlinkClick r:id="" action="ppaction://noaction"/>
              </a:rPr>
              <a:t>https://www.wildfire.gov/page/national</a:t>
            </a:r>
          </a:p>
          <a:p>
            <a:pPr marL="0" indent="0">
              <a:spcBef>
                <a:spcPts val="0"/>
              </a:spcBef>
              <a:buNone/>
            </a:pPr>
            <a:r>
              <a:rPr lang="en-US" b="1" u="sng" dirty="0">
                <a:latin typeface="+mn-lt"/>
                <a:hlinkClick r:id="" action="ppaction://noaction"/>
              </a:rPr>
              <a:t>-emergency-rental-vehicle-nerv</a:t>
            </a:r>
            <a:endParaRPr lang="en-US" b="1" u="sng" dirty="0">
              <a:latin typeface="+mn-lt"/>
            </a:endParaRPr>
          </a:p>
          <a:p>
            <a:pPr marL="0" indent="0">
              <a:spcBef>
                <a:spcPts val="0"/>
              </a:spcBef>
              <a:buNone/>
            </a:pPr>
            <a:endParaRPr lang="en-US" b="1" u="sng" dirty="0">
              <a:latin typeface="+mn-lt"/>
            </a:endParaRPr>
          </a:p>
          <a:p>
            <a:pPr marL="0" indent="0">
              <a:spcBef>
                <a:spcPts val="0"/>
              </a:spcBef>
              <a:buNone/>
            </a:pPr>
            <a:endParaRPr lang="en-US" b="1" dirty="0">
              <a:latin typeface="+mn-lt"/>
            </a:endParaRPr>
          </a:p>
          <a:p>
            <a:pPr>
              <a:spcBef>
                <a:spcPts val="0"/>
              </a:spcBef>
            </a:pPr>
            <a:endParaRPr lang="en-US" b="1" u="sng" dirty="0">
              <a:latin typeface="+mn-lt"/>
            </a:endParaRPr>
          </a:p>
          <a:p>
            <a:pPr>
              <a:spcBef>
                <a:spcPts val="0"/>
              </a:spcBef>
            </a:pPr>
            <a:endParaRPr lang="en-US" dirty="0">
              <a:latin typeface="+mn-lt"/>
            </a:endParaRPr>
          </a:p>
        </p:txBody>
      </p:sp>
      <p:sp>
        <p:nvSpPr>
          <p:cNvPr id="5" name="Slide Number Placeholder 4">
            <a:extLst>
              <a:ext uri="{FF2B5EF4-FFF2-40B4-BE49-F238E27FC236}">
                <a16:creationId xmlns:a16="http://schemas.microsoft.com/office/drawing/2014/main" id="{5C7A31A4-4F1E-B9AC-B7FB-E788A12F0F48}"/>
              </a:ext>
            </a:extLst>
          </p:cNvPr>
          <p:cNvSpPr>
            <a:spLocks noGrp="1"/>
          </p:cNvSpPr>
          <p:nvPr>
            <p:ph type="sldNum" sz="quarter" idx="12"/>
          </p:nvPr>
        </p:nvSpPr>
        <p:spPr/>
        <p:txBody>
          <a:bodyPr/>
          <a:lstStyle/>
          <a:p>
            <a:fld id="{7AFBEB2D-7C10-43D9-9C43-7938A93A20F3}" type="slidenum">
              <a:rPr lang="en-US" smtClean="0"/>
              <a:t>3</a:t>
            </a:fld>
            <a:endParaRPr lang="en-US"/>
          </a:p>
        </p:txBody>
      </p:sp>
      <p:pic>
        <p:nvPicPr>
          <p:cNvPr id="6" name="Picture 5">
            <a:extLst>
              <a:ext uri="{FF2B5EF4-FFF2-40B4-BE49-F238E27FC236}">
                <a16:creationId xmlns:a16="http://schemas.microsoft.com/office/drawing/2014/main" id="{2CC15667-0A3E-1D6F-93AB-23D0FBB69EC4}"/>
              </a:ext>
            </a:extLst>
          </p:cNvPr>
          <p:cNvPicPr>
            <a:picLocks noChangeAspect="1"/>
          </p:cNvPicPr>
          <p:nvPr/>
        </p:nvPicPr>
        <p:blipFill>
          <a:blip r:embed="rId2"/>
          <a:stretch>
            <a:fillRect/>
          </a:stretch>
        </p:blipFill>
        <p:spPr>
          <a:xfrm>
            <a:off x="1594492" y="2096735"/>
            <a:ext cx="7611537" cy="4172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05D1B574-4467-FA70-53E1-33DA35DED267}"/>
              </a:ext>
            </a:extLst>
          </p:cNvPr>
          <p:cNvSpPr/>
          <p:nvPr/>
        </p:nvSpPr>
        <p:spPr>
          <a:xfrm>
            <a:off x="2166730" y="4183001"/>
            <a:ext cx="5059018" cy="4386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45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2BC61-CD7D-12AD-7C14-7A865AA76B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4C899C-2390-514E-5CE9-9CE17017D591}"/>
              </a:ext>
            </a:extLst>
          </p:cNvPr>
          <p:cNvSpPr>
            <a:spLocks noGrp="1"/>
          </p:cNvSpPr>
          <p:nvPr>
            <p:ph type="sldNum" sz="quarter" idx="12"/>
          </p:nvPr>
        </p:nvSpPr>
        <p:spPr/>
        <p:txBody>
          <a:bodyPr/>
          <a:lstStyle/>
          <a:p>
            <a:fld id="{95214565-2B75-CE4C-9F18-61B769DAF3D4}" type="slidenum">
              <a:rPr lang="en-US" smtClean="0"/>
              <a:pPr/>
              <a:t>30</a:t>
            </a:fld>
            <a:endParaRPr lang="en-US" dirty="0"/>
          </a:p>
        </p:txBody>
      </p:sp>
      <p:sp>
        <p:nvSpPr>
          <p:cNvPr id="5" name="TextBox 4">
            <a:extLst>
              <a:ext uri="{FF2B5EF4-FFF2-40B4-BE49-F238E27FC236}">
                <a16:creationId xmlns:a16="http://schemas.microsoft.com/office/drawing/2014/main" id="{2A8DCBE5-8531-C1B7-1191-233B2192D8C9}"/>
              </a:ext>
            </a:extLst>
          </p:cNvPr>
          <p:cNvSpPr txBox="1"/>
          <p:nvPr/>
        </p:nvSpPr>
        <p:spPr>
          <a:xfrm>
            <a:off x="510139" y="1421193"/>
            <a:ext cx="10718181" cy="3416320"/>
          </a:xfrm>
          <a:prstGeom prst="rect">
            <a:avLst/>
          </a:prstGeom>
          <a:noFill/>
        </p:spPr>
        <p:txBody>
          <a:bodyPr wrap="square">
            <a:spAutoFit/>
          </a:bodyPr>
          <a:lstStyle/>
          <a:p>
            <a:pPr marL="0" indent="0">
              <a:buNone/>
            </a:pPr>
            <a:r>
              <a:rPr lang="en-US" sz="1800" u="sng" spc="-15" dirty="0">
                <a:effectLst/>
                <a:latin typeface="Calibri" panose="020F0502020204030204" pitchFamily="34" charset="0"/>
                <a:ea typeface="Calibri" panose="020F0502020204030204" pitchFamily="34" charset="0"/>
              </a:rPr>
              <a:t>Ground Support Managing Pool Vehicles</a:t>
            </a:r>
          </a:p>
          <a:p>
            <a:pPr marL="0" indent="0">
              <a:buNone/>
            </a:pPr>
            <a:r>
              <a:rPr lang="en-US" sz="1800" spc="-15" dirty="0">
                <a:effectLst/>
                <a:latin typeface="Calibri" panose="020F0502020204030204" pitchFamily="34" charset="0"/>
                <a:ea typeface="Calibri" panose="020F0502020204030204" pitchFamily="34" charset="0"/>
              </a:rPr>
              <a:t>Equipment Resource Pool </a:t>
            </a:r>
            <a:r>
              <a:rPr lang="en-US" sz="1800" dirty="0">
                <a:effectLst/>
                <a:latin typeface="Calibri" panose="020F0502020204030204" pitchFamily="34" charset="0"/>
                <a:ea typeface="Calibri" panose="020F0502020204030204" pitchFamily="34" charset="0"/>
              </a:rPr>
              <a:t>vehicle(s)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needed</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will</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managed by</a:t>
            </a:r>
            <a:r>
              <a:rPr lang="en-US" sz="1800" spc="-15" dirty="0">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a</a:t>
            </a:r>
            <a:r>
              <a:rPr lang="en-US" sz="1800" spc="-15"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ground</a:t>
            </a:r>
            <a:r>
              <a:rPr lang="en-US" sz="1800" spc="-2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support,</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or dispatch if ground support not established,</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and</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will</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be utilized by multiple resources. </a:t>
            </a: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Ground Support Unit Leader (GSUL) requesting the NERV vehicles must be listed as the renter. Please do not use generic information as the renter such as: Big Fire E-15 or Smokey Bear. GSUL will be the renter of and will be responsible for tracking the NERV pool vehicles until such time that the vehicles are either returned to Enterprise or the current GSUL transfers the vehicles to the incoming GSUL. </a:t>
            </a:r>
          </a:p>
          <a:p>
            <a:pPr marL="0" indent="0">
              <a:buNone/>
            </a:pPr>
            <a:endParaRPr lang="en-US" sz="1800" dirty="0"/>
          </a:p>
          <a:p>
            <a:pPr marL="0" indent="0">
              <a:buNone/>
            </a:pPr>
            <a:r>
              <a:rPr lang="en-US" sz="1800" dirty="0"/>
              <a:t>For </a:t>
            </a:r>
            <a:r>
              <a:rPr lang="en-US" dirty="0"/>
              <a:t>GSUL transfer: </a:t>
            </a:r>
            <a:r>
              <a:rPr lang="en-US" sz="1800" dirty="0"/>
              <a:t>This will be done via General Message (GM) to dispatch.  Dispatch needs to make a note under documentation in the IROC NERV Request since the Enterprise Open Ticket (OTR) will not change.  The GM can be attached to the IROC NERV Request.</a:t>
            </a:r>
          </a:p>
        </p:txBody>
      </p:sp>
      <p:sp>
        <p:nvSpPr>
          <p:cNvPr id="3" name="TextBox 2">
            <a:extLst>
              <a:ext uri="{FF2B5EF4-FFF2-40B4-BE49-F238E27FC236}">
                <a16:creationId xmlns:a16="http://schemas.microsoft.com/office/drawing/2014/main" id="{B36FEC0F-0040-D137-7FF6-5FF8593D3A47}"/>
              </a:ext>
            </a:extLst>
          </p:cNvPr>
          <p:cNvSpPr txBox="1"/>
          <p:nvPr/>
        </p:nvSpPr>
        <p:spPr>
          <a:xfrm>
            <a:off x="3869314" y="18904"/>
            <a:ext cx="7911966" cy="646331"/>
          </a:xfrm>
          <a:prstGeom prst="rect">
            <a:avLst/>
          </a:prstGeom>
          <a:noFill/>
        </p:spPr>
        <p:txBody>
          <a:bodyPr wrap="square" rtlCol="0">
            <a:spAutoFit/>
          </a:bodyPr>
          <a:lstStyle/>
          <a:p>
            <a:r>
              <a:rPr lang="en-US" sz="3600" dirty="0"/>
              <a:t>Ground Support</a:t>
            </a:r>
          </a:p>
        </p:txBody>
      </p:sp>
    </p:spTree>
    <p:extLst>
      <p:ext uri="{BB962C8B-B14F-4D97-AF65-F5344CB8AC3E}">
        <p14:creationId xmlns:p14="http://schemas.microsoft.com/office/powerpoint/2010/main" val="1111789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112A7-68E3-5E4D-D801-CD1A1DD3FF7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34A2A-B5A2-AC2F-2C61-48C09067C2F3}"/>
              </a:ext>
            </a:extLst>
          </p:cNvPr>
          <p:cNvSpPr>
            <a:spLocks noGrp="1"/>
          </p:cNvSpPr>
          <p:nvPr>
            <p:ph type="sldNum" sz="quarter" idx="12"/>
          </p:nvPr>
        </p:nvSpPr>
        <p:spPr/>
        <p:txBody>
          <a:bodyPr/>
          <a:lstStyle/>
          <a:p>
            <a:fld id="{95214565-2B75-CE4C-9F18-61B769DAF3D4}" type="slidenum">
              <a:rPr lang="en-US" smtClean="0"/>
              <a:pPr/>
              <a:t>31</a:t>
            </a:fld>
            <a:endParaRPr lang="en-US" dirty="0"/>
          </a:p>
        </p:txBody>
      </p:sp>
      <p:sp>
        <p:nvSpPr>
          <p:cNvPr id="6" name="Title 5">
            <a:extLst>
              <a:ext uri="{FF2B5EF4-FFF2-40B4-BE49-F238E27FC236}">
                <a16:creationId xmlns:a16="http://schemas.microsoft.com/office/drawing/2014/main" id="{FCA83EDE-F82B-C9A9-52B5-30450E10F91F}"/>
              </a:ext>
            </a:extLst>
          </p:cNvPr>
          <p:cNvSpPr>
            <a:spLocks noGrp="1"/>
          </p:cNvSpPr>
          <p:nvPr>
            <p:ph type="title"/>
          </p:nvPr>
        </p:nvSpPr>
        <p:spPr>
          <a:xfrm>
            <a:off x="447554" y="269506"/>
            <a:ext cx="11102761" cy="529391"/>
          </a:xfrm>
        </p:spPr>
        <p:txBody>
          <a:bodyPr>
            <a:normAutofit fontScale="90000"/>
          </a:bodyPr>
          <a:lstStyle/>
          <a:p>
            <a:pPr algn="ctr"/>
            <a:r>
              <a:rPr lang="en-US" dirty="0"/>
              <a:t>Pool Vehicle Custody Log</a:t>
            </a:r>
          </a:p>
        </p:txBody>
      </p:sp>
      <p:sp>
        <p:nvSpPr>
          <p:cNvPr id="4" name="Text Placeholder 3">
            <a:extLst>
              <a:ext uri="{FF2B5EF4-FFF2-40B4-BE49-F238E27FC236}">
                <a16:creationId xmlns:a16="http://schemas.microsoft.com/office/drawing/2014/main" id="{DA6A1C37-703E-9552-3657-D782A25DE0FA}"/>
              </a:ext>
            </a:extLst>
          </p:cNvPr>
          <p:cNvSpPr>
            <a:spLocks noGrp="1"/>
          </p:cNvSpPr>
          <p:nvPr>
            <p:ph type="body" sz="quarter" idx="15"/>
          </p:nvPr>
        </p:nvSpPr>
        <p:spPr>
          <a:xfrm>
            <a:off x="927332" y="1979355"/>
            <a:ext cx="4680990" cy="4859741"/>
          </a:xfrm>
        </p:spPr>
        <p:txBody>
          <a:bodyPr>
            <a:normAutofit/>
          </a:bodyPr>
          <a:lstStyle/>
          <a:p>
            <a:pPr marL="0" indent="0">
              <a:buNone/>
            </a:pPr>
            <a:r>
              <a:rPr lang="en-US" dirty="0"/>
              <a:t>Pool Vehicles need to have a Pool Vehicle Custody Log when being used on the </a:t>
            </a:r>
            <a:r>
              <a:rPr lang="en-US" u="sng" dirty="0"/>
              <a:t>same incident </a:t>
            </a:r>
            <a:r>
              <a:rPr lang="en-US" dirty="0"/>
              <a:t>with multiple drivers.  </a:t>
            </a:r>
          </a:p>
          <a:p>
            <a:pPr marL="0" indent="0">
              <a:buNone/>
            </a:pPr>
            <a:endParaRPr lang="en-US" dirty="0"/>
          </a:p>
          <a:p>
            <a:pPr marL="0" indent="0">
              <a:buNone/>
            </a:pPr>
            <a:r>
              <a:rPr lang="en-US" dirty="0"/>
              <a:t>This becomes very important when with regards to claims and camera citations.</a:t>
            </a:r>
          </a:p>
        </p:txBody>
      </p:sp>
      <p:pic>
        <p:nvPicPr>
          <p:cNvPr id="3" name="Picture 2">
            <a:extLst>
              <a:ext uri="{FF2B5EF4-FFF2-40B4-BE49-F238E27FC236}">
                <a16:creationId xmlns:a16="http://schemas.microsoft.com/office/drawing/2014/main" id="{42253109-CBB4-EF68-7DC6-2DCF09B8103E}"/>
              </a:ext>
            </a:extLst>
          </p:cNvPr>
          <p:cNvPicPr>
            <a:picLocks noChangeAspect="1"/>
          </p:cNvPicPr>
          <p:nvPr/>
        </p:nvPicPr>
        <p:blipFill>
          <a:blip r:embed="rId3"/>
          <a:stretch>
            <a:fillRect/>
          </a:stretch>
        </p:blipFill>
        <p:spPr>
          <a:xfrm>
            <a:off x="6343047" y="921372"/>
            <a:ext cx="4004954" cy="5552599"/>
          </a:xfrm>
          <a:prstGeom prst="rect">
            <a:avLst/>
          </a:prstGeom>
        </p:spPr>
      </p:pic>
    </p:spTree>
    <p:extLst>
      <p:ext uri="{BB962C8B-B14F-4D97-AF65-F5344CB8AC3E}">
        <p14:creationId xmlns:p14="http://schemas.microsoft.com/office/powerpoint/2010/main" val="1133373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2868-95B0-FD88-5BE2-98EB0B5009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53EDE-10EA-441A-D0AE-059323C09C6E}"/>
              </a:ext>
            </a:extLst>
          </p:cNvPr>
          <p:cNvSpPr>
            <a:spLocks noGrp="1"/>
          </p:cNvSpPr>
          <p:nvPr>
            <p:ph type="sldNum" sz="quarter" idx="12"/>
          </p:nvPr>
        </p:nvSpPr>
        <p:spPr/>
        <p:txBody>
          <a:bodyPr/>
          <a:lstStyle/>
          <a:p>
            <a:fld id="{95214565-2B75-CE4C-9F18-61B769DAF3D4}" type="slidenum">
              <a:rPr lang="en-US" smtClean="0"/>
              <a:pPr/>
              <a:t>32</a:t>
            </a:fld>
            <a:endParaRPr lang="en-US" dirty="0"/>
          </a:p>
        </p:txBody>
      </p:sp>
      <p:sp>
        <p:nvSpPr>
          <p:cNvPr id="6" name="Title 5">
            <a:extLst>
              <a:ext uri="{FF2B5EF4-FFF2-40B4-BE49-F238E27FC236}">
                <a16:creationId xmlns:a16="http://schemas.microsoft.com/office/drawing/2014/main" id="{FD14FBD8-0000-0BA8-24DC-B46FA69B6988}"/>
              </a:ext>
            </a:extLst>
          </p:cNvPr>
          <p:cNvSpPr>
            <a:spLocks noGrp="1"/>
          </p:cNvSpPr>
          <p:nvPr>
            <p:ph type="title"/>
          </p:nvPr>
        </p:nvSpPr>
        <p:spPr>
          <a:xfrm>
            <a:off x="447554" y="269506"/>
            <a:ext cx="11102761" cy="529391"/>
          </a:xfrm>
        </p:spPr>
        <p:txBody>
          <a:bodyPr>
            <a:noAutofit/>
          </a:bodyPr>
          <a:lstStyle/>
          <a:p>
            <a:pPr algn="ctr"/>
            <a:r>
              <a:rPr lang="en-US" sz="4000" b="0" kern="1200" dirty="0">
                <a:solidFill>
                  <a:schemeClr val="tx1"/>
                </a:solidFill>
                <a:cs typeface="+mj-cs"/>
              </a:rPr>
              <a:t>Who do I contact?</a:t>
            </a:r>
            <a:endParaRPr lang="en-US" sz="4000" b="0" dirty="0"/>
          </a:p>
        </p:txBody>
      </p:sp>
      <p:sp>
        <p:nvSpPr>
          <p:cNvPr id="4" name="Text Placeholder 3">
            <a:extLst>
              <a:ext uri="{FF2B5EF4-FFF2-40B4-BE49-F238E27FC236}">
                <a16:creationId xmlns:a16="http://schemas.microsoft.com/office/drawing/2014/main" id="{EC3F1AF9-6B4F-4D58-35CC-70B44E86FAE1}"/>
              </a:ext>
            </a:extLst>
          </p:cNvPr>
          <p:cNvSpPr>
            <a:spLocks noGrp="1"/>
          </p:cNvSpPr>
          <p:nvPr>
            <p:ph type="body" sz="quarter" idx="15"/>
          </p:nvPr>
        </p:nvSpPr>
        <p:spPr>
          <a:xfrm>
            <a:off x="793128" y="1124554"/>
            <a:ext cx="9661940" cy="4859741"/>
          </a:xfrm>
        </p:spPr>
        <p:txBody>
          <a:bodyPr>
            <a:normAutofit/>
          </a:bodyPr>
          <a:lstStyle/>
          <a:p>
            <a:pPr indent="-228600">
              <a:lnSpc>
                <a:spcPct val="90000"/>
              </a:lnSpc>
              <a:buFont typeface="Arial" panose="020B0604020202020204" pitchFamily="34" charset="0"/>
              <a:buChar char="•"/>
            </a:pPr>
            <a:endParaRPr lang="en-US" sz="1500" dirty="0">
              <a:effectLst/>
            </a:endParaRPr>
          </a:p>
          <a:p>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4EB837F1-674C-9899-1902-872785E0997E}"/>
              </a:ext>
            </a:extLst>
          </p:cNvPr>
          <p:cNvGraphicFramePr>
            <a:graphicFrameLocks noGrp="1"/>
          </p:cNvGraphicFramePr>
          <p:nvPr/>
        </p:nvGraphicFramePr>
        <p:xfrm>
          <a:off x="267128" y="944217"/>
          <a:ext cx="11610133" cy="4859741"/>
        </p:xfrm>
        <a:graphic>
          <a:graphicData uri="http://schemas.openxmlformats.org/drawingml/2006/table">
            <a:tbl>
              <a:tblPr firstRow="1" firstCol="1" bandRow="1">
                <a:tableStyleId>{5C22544A-7EE6-4342-B048-85BDC9FD1C3A}</a:tableStyleId>
              </a:tblPr>
              <a:tblGrid>
                <a:gridCol w="2310201">
                  <a:extLst>
                    <a:ext uri="{9D8B030D-6E8A-4147-A177-3AD203B41FA5}">
                      <a16:colId xmlns:a16="http://schemas.microsoft.com/office/drawing/2014/main" val="1825353629"/>
                    </a:ext>
                  </a:extLst>
                </a:gridCol>
                <a:gridCol w="2992801">
                  <a:extLst>
                    <a:ext uri="{9D8B030D-6E8A-4147-A177-3AD203B41FA5}">
                      <a16:colId xmlns:a16="http://schemas.microsoft.com/office/drawing/2014/main" val="234515981"/>
                    </a:ext>
                  </a:extLst>
                </a:gridCol>
                <a:gridCol w="6307131">
                  <a:extLst>
                    <a:ext uri="{9D8B030D-6E8A-4147-A177-3AD203B41FA5}">
                      <a16:colId xmlns:a16="http://schemas.microsoft.com/office/drawing/2014/main" val="116815076"/>
                    </a:ext>
                  </a:extLst>
                </a:gridCol>
              </a:tblGrid>
              <a:tr h="607467">
                <a:tc>
                  <a:txBody>
                    <a:bodyPr/>
                    <a:lstStyle/>
                    <a:p>
                      <a:pPr marL="0" marR="356870" algn="ctr">
                        <a:buNone/>
                        <a:tabLst>
                          <a:tab pos="533400" algn="l"/>
                        </a:tabLst>
                      </a:pPr>
                      <a:br>
                        <a:rPr lang="en-US" sz="1000">
                          <a:effectLst/>
                        </a:rPr>
                      </a:br>
                      <a:r>
                        <a:rPr lang="en-US" sz="1000">
                          <a:effectLst/>
                        </a:rPr>
                        <a:t>NERV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IROC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Vendor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900828620"/>
                  </a:ext>
                </a:extLst>
              </a:tr>
              <a:tr h="4252274">
                <a:tc>
                  <a:txBody>
                    <a:bodyPr/>
                    <a:lstStyle/>
                    <a:p>
                      <a:pPr marL="0" marR="356870">
                        <a:buNone/>
                        <a:tabLst>
                          <a:tab pos="533400" algn="l"/>
                        </a:tabLst>
                      </a:pPr>
                      <a:br>
                        <a:rPr lang="en-US" sz="1000" dirty="0">
                          <a:effectLst/>
                        </a:rPr>
                      </a:br>
                      <a:r>
                        <a:rPr lang="en-US" sz="2400" b="0" dirty="0">
                          <a:solidFill>
                            <a:schemeClr val="tx1"/>
                          </a:solidFill>
                          <a:effectLst/>
                        </a:rPr>
                        <a:t>NERV : </a:t>
                      </a:r>
                      <a:br>
                        <a:rPr lang="en-US" sz="2400" b="0" dirty="0">
                          <a:solidFill>
                            <a:schemeClr val="tx1"/>
                          </a:solidFill>
                          <a:effectLst/>
                        </a:rPr>
                      </a:br>
                      <a:r>
                        <a:rPr lang="en-US" sz="2400" b="0" dirty="0">
                          <a:solidFill>
                            <a:schemeClr val="tx1"/>
                          </a:solidFill>
                          <a:effectLst/>
                        </a:rPr>
                        <a:t>208-390-4868</a:t>
                      </a:r>
                      <a:br>
                        <a:rPr lang="en-US" sz="2400" b="0" dirty="0">
                          <a:effectLst/>
                        </a:rPr>
                      </a:br>
                      <a:br>
                        <a:rPr lang="en-US" sz="2400" b="0" dirty="0">
                          <a:effectLst/>
                        </a:rPr>
                      </a:br>
                      <a:r>
                        <a:rPr lang="en-US" sz="2400" b="0" dirty="0">
                          <a:solidFill>
                            <a:schemeClr val="tx1"/>
                          </a:solidFill>
                          <a:effectLst/>
                        </a:rPr>
                        <a:t>NERV Email:  </a:t>
                      </a:r>
                      <a:r>
                        <a:rPr lang="en-US" sz="2400" b="0" u="sng" dirty="0">
                          <a:solidFill>
                            <a:schemeClr val="tx1"/>
                          </a:solidFill>
                          <a:effectLst/>
                          <a:hlinkClick r:id="rId3">
                            <a:extLst>
                              <a:ext uri="{A12FA001-AC4F-418D-AE19-62706E023703}">
                                <ahyp:hlinkClr xmlns:ahyp="http://schemas.microsoft.com/office/drawing/2018/hyperlinkcolor" val="tx"/>
                              </a:ext>
                            </a:extLst>
                          </a:hlinkClick>
                        </a:rPr>
                        <a:t>sm.fs.nerv@usda.gov</a:t>
                      </a:r>
                      <a:endParaRPr lang="en-US" sz="2400" b="0" dirty="0">
                        <a:solidFill>
                          <a:schemeClr val="tx1"/>
                        </a:solidFill>
                        <a:effectLst/>
                      </a:endParaRPr>
                    </a:p>
                    <a:p>
                      <a:pPr marL="0" marR="356870">
                        <a:buNone/>
                        <a:tabLst>
                          <a:tab pos="533400" algn="l"/>
                        </a:tabLst>
                      </a:pPr>
                      <a:r>
                        <a:rPr lang="en-US" sz="1000" dirty="0">
                          <a:effectLst/>
                        </a:rPr>
                        <a:t> </a:t>
                      </a:r>
                    </a:p>
                    <a:p>
                      <a:pPr marL="0" marR="356870">
                        <a:buNone/>
                        <a:tabLst>
                          <a:tab pos="53340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2000" dirty="0">
                          <a:effectLst/>
                        </a:rPr>
                        <a:t> </a:t>
                      </a:r>
                    </a:p>
                    <a:p>
                      <a:pPr marL="228600" marR="356870">
                        <a:buNone/>
                        <a:tabLst>
                          <a:tab pos="533400" algn="l"/>
                        </a:tabLst>
                      </a:pPr>
                      <a:r>
                        <a:rPr lang="en-US" sz="2000" dirty="0">
                          <a:effectLst/>
                        </a:rPr>
                        <a:t>Issues with IROC: </a:t>
                      </a:r>
                      <a:br>
                        <a:rPr lang="en-US" sz="2000" dirty="0">
                          <a:effectLst/>
                        </a:rPr>
                      </a:br>
                      <a:r>
                        <a:rPr lang="en-US" sz="2000" dirty="0">
                          <a:effectLst/>
                        </a:rPr>
                        <a:t>IIA Help Desk 866-224-7677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1000" dirty="0">
                          <a:effectLst/>
                        </a:rPr>
                        <a:t> </a:t>
                      </a:r>
                    </a:p>
                    <a:p>
                      <a:pPr marL="228600" marR="356870">
                        <a:buNone/>
                        <a:tabLst>
                          <a:tab pos="533400" algn="l"/>
                        </a:tabLst>
                      </a:pPr>
                      <a:r>
                        <a:rPr lang="en-US" sz="1800" dirty="0">
                          <a:effectLst/>
                        </a:rPr>
                        <a:t>Additional Enterprise Support: </a:t>
                      </a:r>
                      <a:br>
                        <a:rPr lang="en-US" sz="1800" dirty="0">
                          <a:effectLst/>
                        </a:rPr>
                      </a:br>
                      <a:r>
                        <a:rPr lang="en-US" sz="1800" dirty="0">
                          <a:effectLst/>
                        </a:rPr>
                        <a:t>enterprisesupport-usfs@em.com</a:t>
                      </a:r>
                    </a:p>
                    <a:p>
                      <a:pPr marL="228600" marR="356870">
                        <a:buNone/>
                        <a:tabLst>
                          <a:tab pos="533400" algn="l"/>
                        </a:tabLst>
                      </a:pPr>
                      <a:r>
                        <a:rPr lang="en-US" sz="1800" dirty="0">
                          <a:effectLst/>
                        </a:rPr>
                        <a:t> </a:t>
                      </a:r>
                    </a:p>
                    <a:p>
                      <a:pPr marL="228600" marR="356870">
                        <a:buNone/>
                        <a:tabLst>
                          <a:tab pos="533400" algn="l"/>
                        </a:tabLst>
                      </a:pPr>
                      <a:r>
                        <a:rPr lang="en-US" sz="1800" dirty="0">
                          <a:effectLst/>
                        </a:rPr>
                        <a:t>Reservations </a:t>
                      </a:r>
                    </a:p>
                    <a:p>
                      <a:pPr marL="342900" marR="356870" lvl="0" indent="-342900">
                        <a:buFont typeface="Symbol" panose="05050102010706020507" pitchFamily="18" charset="2"/>
                        <a:buChar char=""/>
                        <a:tabLst>
                          <a:tab pos="533400" algn="l"/>
                        </a:tabLst>
                      </a:pPr>
                      <a:r>
                        <a:rPr lang="en-US" sz="1800" dirty="0">
                          <a:effectLst/>
                        </a:rPr>
                        <a:t>Enterprise Standard Reservations/Cancelations 855-266-9565</a:t>
                      </a:r>
                    </a:p>
                    <a:p>
                      <a:pPr marL="342900" marR="356870" lvl="0" indent="-342900">
                        <a:buFont typeface="Symbol" panose="05050102010706020507" pitchFamily="18" charset="2"/>
                        <a:buChar char=""/>
                        <a:tabLst>
                          <a:tab pos="533400" algn="l"/>
                        </a:tabLst>
                      </a:pPr>
                      <a:r>
                        <a:rPr lang="en-US" sz="1800" dirty="0">
                          <a:effectLst/>
                        </a:rPr>
                        <a:t>HD Vehicle Rental Support Reservations </a:t>
                      </a:r>
                      <a:br>
                        <a:rPr lang="en-US" sz="1800" dirty="0">
                          <a:effectLst/>
                        </a:rPr>
                      </a:br>
                      <a:r>
                        <a:rPr lang="en-US" sz="1800" dirty="0">
                          <a:effectLst/>
                        </a:rPr>
                        <a:t>844-665-4702 </a:t>
                      </a:r>
                    </a:p>
                    <a:p>
                      <a:pPr marL="742950" marR="356870" lvl="1" indent="-285750">
                        <a:buFont typeface="Wingdings" panose="05000000000000000000" pitchFamily="2" charset="2"/>
                        <a:buChar char=""/>
                        <a:tabLst>
                          <a:tab pos="533400" algn="l"/>
                        </a:tabLst>
                      </a:pPr>
                      <a:r>
                        <a:rPr lang="en-US" sz="1800" dirty="0">
                          <a:effectLst/>
                        </a:rPr>
                        <a:t>(Mon - Fri 8:00 - 17:00 CST)</a:t>
                      </a:r>
                    </a:p>
                    <a:p>
                      <a:pPr marL="228600" marR="356870">
                        <a:buNone/>
                        <a:tabLst>
                          <a:tab pos="533400" algn="l"/>
                        </a:tabLst>
                      </a:pPr>
                      <a:r>
                        <a:rPr lang="en-US" sz="1800" dirty="0">
                          <a:effectLst/>
                        </a:rPr>
                        <a:t>Roadside Assistance Phone Numbers</a:t>
                      </a:r>
                    </a:p>
                    <a:p>
                      <a:pPr marL="342900" marR="356870" lvl="0" indent="-342900">
                        <a:buFont typeface="Symbol" panose="05050102010706020507" pitchFamily="18" charset="2"/>
                        <a:buChar char=""/>
                        <a:tabLst>
                          <a:tab pos="533400" algn="l"/>
                        </a:tabLst>
                      </a:pPr>
                      <a:r>
                        <a:rPr lang="en-US" sz="1800" dirty="0">
                          <a:effectLst/>
                        </a:rPr>
                        <a:t>1/2-ton trucks, SUV's, mini vans and sedans: </a:t>
                      </a:r>
                      <a:br>
                        <a:rPr lang="en-US" sz="1800" dirty="0">
                          <a:effectLst/>
                        </a:rPr>
                      </a:br>
                      <a:r>
                        <a:rPr lang="en-US" sz="1800" dirty="0">
                          <a:effectLst/>
                        </a:rPr>
                        <a:t>1-800-307-6666</a:t>
                      </a:r>
                    </a:p>
                    <a:p>
                      <a:pPr marL="342900" marR="356870" lvl="0" indent="-342900">
                        <a:buFont typeface="Symbol" panose="05050102010706020507" pitchFamily="18" charset="2"/>
                        <a:buChar char=""/>
                        <a:tabLst>
                          <a:tab pos="533400" algn="l"/>
                        </a:tabLst>
                      </a:pPr>
                      <a:r>
                        <a:rPr lang="en-US" sz="1800" dirty="0">
                          <a:effectLst/>
                        </a:rPr>
                        <a:t>HD Pick-up Trucks and Box Trucks: </a:t>
                      </a:r>
                      <a:br>
                        <a:rPr lang="en-US" sz="1800" dirty="0">
                          <a:effectLst/>
                        </a:rPr>
                      </a:br>
                      <a:r>
                        <a:rPr lang="en-US" sz="1800" dirty="0">
                          <a:effectLst/>
                        </a:rPr>
                        <a:t>1-888-736-8287 ext.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81804418"/>
                  </a:ext>
                </a:extLst>
              </a:tr>
            </a:tbl>
          </a:graphicData>
        </a:graphic>
      </p:graphicFrame>
    </p:spTree>
    <p:extLst>
      <p:ext uri="{BB962C8B-B14F-4D97-AF65-F5344CB8AC3E}">
        <p14:creationId xmlns:p14="http://schemas.microsoft.com/office/powerpoint/2010/main" val="3683136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1B847-EF75-B1C0-00EC-860BCE5472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43B3C7-54E2-BA9E-20E7-B37A850DEBF0}"/>
              </a:ext>
            </a:extLst>
          </p:cNvPr>
          <p:cNvSpPr>
            <a:spLocks noGrp="1"/>
          </p:cNvSpPr>
          <p:nvPr>
            <p:ph type="sldNum" sz="quarter" idx="12"/>
          </p:nvPr>
        </p:nvSpPr>
        <p:spPr/>
        <p:txBody>
          <a:bodyPr/>
          <a:lstStyle/>
          <a:p>
            <a:fld id="{95214565-2B75-CE4C-9F18-61B769DAF3D4}" type="slidenum">
              <a:rPr lang="en-US" smtClean="0"/>
              <a:pPr/>
              <a:t>33</a:t>
            </a:fld>
            <a:endParaRPr lang="en-US" dirty="0"/>
          </a:p>
        </p:txBody>
      </p:sp>
      <p:sp>
        <p:nvSpPr>
          <p:cNvPr id="4" name="Text Placeholder 3">
            <a:extLst>
              <a:ext uri="{FF2B5EF4-FFF2-40B4-BE49-F238E27FC236}">
                <a16:creationId xmlns:a16="http://schemas.microsoft.com/office/drawing/2014/main" id="{504F8C1F-E28C-01FB-7A2C-9CB15CA9C60D}"/>
              </a:ext>
            </a:extLst>
          </p:cNvPr>
          <p:cNvSpPr>
            <a:spLocks noGrp="1"/>
          </p:cNvSpPr>
          <p:nvPr>
            <p:ph type="body" sz="quarter" idx="15"/>
          </p:nvPr>
        </p:nvSpPr>
        <p:spPr>
          <a:xfrm>
            <a:off x="3093566" y="3031958"/>
            <a:ext cx="9661940" cy="3943738"/>
          </a:xfrm>
        </p:spPr>
        <p:txBody>
          <a:bodyPr>
            <a:normAutofit/>
          </a:bodyPr>
          <a:lstStyle/>
          <a:p>
            <a:pPr marL="0" indent="0">
              <a:buNone/>
            </a:pPr>
            <a:r>
              <a:rPr lang="en-US" sz="8800" dirty="0"/>
              <a:t>Questions?</a:t>
            </a:r>
          </a:p>
        </p:txBody>
      </p:sp>
    </p:spTree>
    <p:extLst>
      <p:ext uri="{BB962C8B-B14F-4D97-AF65-F5344CB8AC3E}">
        <p14:creationId xmlns:p14="http://schemas.microsoft.com/office/powerpoint/2010/main" val="107208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0A4-D75F-09AF-AE54-6513574176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E5708-03B6-6007-14C7-5839F50E4AFC}"/>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6" name="Title 5">
            <a:extLst>
              <a:ext uri="{FF2B5EF4-FFF2-40B4-BE49-F238E27FC236}">
                <a16:creationId xmlns:a16="http://schemas.microsoft.com/office/drawing/2014/main" id="{C3C04500-423F-4CB9-ECEF-4E3C5CCE00F1}"/>
              </a:ext>
            </a:extLst>
          </p:cNvPr>
          <p:cNvSpPr>
            <a:spLocks noGrp="1"/>
          </p:cNvSpPr>
          <p:nvPr>
            <p:ph type="title"/>
          </p:nvPr>
        </p:nvSpPr>
        <p:spPr>
          <a:xfrm>
            <a:off x="447554" y="269506"/>
            <a:ext cx="11102761" cy="529391"/>
          </a:xfrm>
        </p:spPr>
        <p:txBody>
          <a:bodyPr>
            <a:normAutofit fontScale="90000"/>
          </a:bodyPr>
          <a:lstStyle/>
          <a:p>
            <a:pPr algn="ctr"/>
            <a:r>
              <a:rPr lang="en-US" dirty="0"/>
              <a:t>NERV Facts</a:t>
            </a:r>
          </a:p>
        </p:txBody>
      </p:sp>
      <p:sp>
        <p:nvSpPr>
          <p:cNvPr id="4" name="Text Placeholder 3">
            <a:extLst>
              <a:ext uri="{FF2B5EF4-FFF2-40B4-BE49-F238E27FC236}">
                <a16:creationId xmlns:a16="http://schemas.microsoft.com/office/drawing/2014/main" id="{9D7CC843-624E-D793-4B65-502C96D8E866}"/>
              </a:ext>
            </a:extLst>
          </p:cNvPr>
          <p:cNvSpPr>
            <a:spLocks noGrp="1"/>
          </p:cNvSpPr>
          <p:nvPr>
            <p:ph type="body" sz="quarter" idx="15"/>
          </p:nvPr>
        </p:nvSpPr>
        <p:spPr>
          <a:xfrm>
            <a:off x="446618" y="1066801"/>
            <a:ext cx="9661940" cy="5407170"/>
          </a:xfrm>
        </p:spPr>
        <p:txBody>
          <a:bodyPr>
            <a:normAutofit/>
          </a:bodyPr>
          <a:lstStyle/>
          <a:p>
            <a:pPr>
              <a:lnSpc>
                <a:spcPct val="90000"/>
              </a:lnSpc>
              <a:spcAft>
                <a:spcPts val="600"/>
              </a:spcAft>
            </a:pPr>
            <a:endParaRPr lang="en-US" dirty="0"/>
          </a:p>
          <a:p>
            <a:pPr>
              <a:lnSpc>
                <a:spcPct val="90000"/>
              </a:lnSpc>
              <a:spcAft>
                <a:spcPts val="600"/>
              </a:spcAft>
            </a:pPr>
            <a:r>
              <a:rPr lang="en-US" dirty="0"/>
              <a:t>The National Emergency Vehicle Rental (NERV)     I-BPA is for Emergency Use Rental Cars managed by USFS Equipment Service Branch (ESB) - National Zone (NZ). </a:t>
            </a:r>
          </a:p>
          <a:p>
            <a:pPr>
              <a:lnSpc>
                <a:spcPct val="90000"/>
              </a:lnSpc>
              <a:spcAft>
                <a:spcPts val="600"/>
              </a:spcAft>
            </a:pPr>
            <a:r>
              <a:rPr lang="en-US" dirty="0"/>
              <a:t>Oversite by USFS Fire and Aviation Management (FAM).</a:t>
            </a:r>
          </a:p>
          <a:p>
            <a:pPr>
              <a:lnSpc>
                <a:spcPct val="90000"/>
              </a:lnSpc>
              <a:spcAft>
                <a:spcPts val="600"/>
              </a:spcAft>
            </a:pPr>
            <a:r>
              <a:rPr lang="en-US" dirty="0"/>
              <a:t>Enterprise is the vendor, they are not NERV.  </a:t>
            </a:r>
          </a:p>
        </p:txBody>
      </p:sp>
    </p:spTree>
    <p:extLst>
      <p:ext uri="{BB962C8B-B14F-4D97-AF65-F5344CB8AC3E}">
        <p14:creationId xmlns:p14="http://schemas.microsoft.com/office/powerpoint/2010/main" val="319307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4C0A-46B1-8E5E-FDE7-8D0D004555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DCA39-751A-7008-C1BA-D7D4BFD1EE31}"/>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6" name="Title 5">
            <a:extLst>
              <a:ext uri="{FF2B5EF4-FFF2-40B4-BE49-F238E27FC236}">
                <a16:creationId xmlns:a16="http://schemas.microsoft.com/office/drawing/2014/main" id="{3E1DF031-6B55-693A-A3B0-99019957FA6D}"/>
              </a:ext>
            </a:extLst>
          </p:cNvPr>
          <p:cNvSpPr>
            <a:spLocks noGrp="1"/>
          </p:cNvSpPr>
          <p:nvPr>
            <p:ph type="title"/>
          </p:nvPr>
        </p:nvSpPr>
        <p:spPr>
          <a:xfrm>
            <a:off x="447554" y="269506"/>
            <a:ext cx="11102761" cy="529391"/>
          </a:xfrm>
        </p:spPr>
        <p:txBody>
          <a:bodyPr>
            <a:noAutofit/>
          </a:bodyPr>
          <a:lstStyle/>
          <a:p>
            <a:pPr algn="ctr"/>
            <a:r>
              <a:rPr lang="en-US" sz="4000" b="0" dirty="0"/>
              <a:t>Scope and Utilization of the I-BPA</a:t>
            </a:r>
          </a:p>
        </p:txBody>
      </p:sp>
      <p:sp>
        <p:nvSpPr>
          <p:cNvPr id="4" name="Text Placeholder 3">
            <a:extLst>
              <a:ext uri="{FF2B5EF4-FFF2-40B4-BE49-F238E27FC236}">
                <a16:creationId xmlns:a16="http://schemas.microsoft.com/office/drawing/2014/main" id="{D0D437F0-3A48-134A-7C34-334790975D29}"/>
              </a:ext>
            </a:extLst>
          </p:cNvPr>
          <p:cNvSpPr>
            <a:spLocks noGrp="1"/>
          </p:cNvSpPr>
          <p:nvPr>
            <p:ph type="body" sz="quarter" idx="15"/>
          </p:nvPr>
        </p:nvSpPr>
        <p:spPr>
          <a:xfrm>
            <a:off x="447554" y="883921"/>
            <a:ext cx="9661940" cy="5526023"/>
          </a:xfrm>
        </p:spPr>
        <p:txBody>
          <a:bodyPr>
            <a:noAutofit/>
          </a:bodyPr>
          <a:lstStyle/>
          <a:p>
            <a:pPr marL="0" indent="0" algn="ctr">
              <a:spcBef>
                <a:spcPts val="0"/>
              </a:spcBef>
              <a:buNone/>
            </a:pPr>
            <a:r>
              <a:rPr lang="en-US" sz="2000" b="0" i="0" dirty="0">
                <a:solidFill>
                  <a:srgbClr val="000000"/>
                </a:solidFill>
                <a:effectLst/>
                <a:latin typeface="Verdana" panose="020B0604030504040204" pitchFamily="34" charset="0"/>
              </a:rPr>
              <a:t>The NERV I-BPA is intended to be utilized on incidents by personnel from the NWCG agencies which include:‌</a:t>
            </a:r>
          </a:p>
          <a:p>
            <a:pPr marL="0" indent="0" algn="ctr">
              <a:spcBef>
                <a:spcPts val="0"/>
              </a:spcBef>
              <a:buNone/>
            </a:pPr>
            <a:r>
              <a:rPr lang="en-US" sz="2000" b="0" i="0" dirty="0">
                <a:solidFill>
                  <a:srgbClr val="000000"/>
                </a:solidFill>
                <a:effectLst/>
                <a:latin typeface="Public Sans"/>
              </a:rPr>
              <a:t>Bureau of Indian Affairs</a:t>
            </a:r>
            <a:br>
              <a:rPr lang="en-US" sz="2000" b="0" i="0" dirty="0">
                <a:solidFill>
                  <a:srgbClr val="000000"/>
                </a:solidFill>
                <a:effectLst/>
                <a:latin typeface="Public Sans"/>
              </a:rPr>
            </a:br>
            <a:r>
              <a:rPr lang="en-US" sz="2000" b="0" i="0" dirty="0">
                <a:solidFill>
                  <a:srgbClr val="000000"/>
                </a:solidFill>
                <a:effectLst/>
                <a:latin typeface="Public Sans"/>
              </a:rPr>
              <a:t>‌Bureau of Land Management</a:t>
            </a:r>
          </a:p>
          <a:p>
            <a:pPr marL="0" indent="0" algn="ctr">
              <a:spcBef>
                <a:spcPts val="0"/>
              </a:spcBef>
              <a:buNone/>
            </a:pPr>
            <a:r>
              <a:rPr lang="en-US" sz="2000" b="0" i="0" dirty="0">
                <a:solidFill>
                  <a:srgbClr val="000000"/>
                </a:solidFill>
                <a:effectLst/>
                <a:latin typeface="Public Sans"/>
              </a:rPr>
              <a:t>U.S. Fish &amp; Wildlife Service</a:t>
            </a:r>
            <a:br>
              <a:rPr lang="en-US" sz="2000" b="0" i="0" dirty="0">
                <a:solidFill>
                  <a:srgbClr val="000000"/>
                </a:solidFill>
                <a:effectLst/>
                <a:latin typeface="Public Sans"/>
              </a:rPr>
            </a:br>
            <a:r>
              <a:rPr lang="en-US" sz="2000" b="0" i="0" dirty="0">
                <a:solidFill>
                  <a:srgbClr val="000000"/>
                </a:solidFill>
                <a:effectLst/>
                <a:latin typeface="Public Sans"/>
              </a:rPr>
              <a:t>‌National Park Service</a:t>
            </a:r>
          </a:p>
          <a:p>
            <a:pPr marL="0" indent="0" algn="ctr">
              <a:spcBef>
                <a:spcPts val="0"/>
              </a:spcBef>
              <a:buNone/>
            </a:pPr>
            <a:r>
              <a:rPr lang="en-US" sz="2000" dirty="0">
                <a:solidFill>
                  <a:srgbClr val="000000"/>
                </a:solidFill>
                <a:latin typeface="Public Sans"/>
              </a:rPr>
              <a:t>U.S. Wildland Fire Service</a:t>
            </a:r>
            <a:endParaRPr lang="en-US" sz="2000" b="0" i="0" dirty="0">
              <a:solidFill>
                <a:srgbClr val="000000"/>
              </a:solidFill>
              <a:effectLst/>
              <a:latin typeface="Public Sans"/>
            </a:endParaRPr>
          </a:p>
          <a:p>
            <a:pPr marL="0" indent="0" algn="ctr">
              <a:spcBef>
                <a:spcPts val="0"/>
              </a:spcBef>
              <a:buNone/>
            </a:pPr>
            <a:r>
              <a:rPr lang="en-US" sz="2000" b="0" i="0" dirty="0">
                <a:solidFill>
                  <a:srgbClr val="000000"/>
                </a:solidFill>
                <a:effectLst/>
                <a:latin typeface="Public Sans"/>
              </a:rPr>
              <a:t>USDA - Forest Service</a:t>
            </a:r>
          </a:p>
          <a:p>
            <a:pPr marL="0" indent="0" algn="ctr">
              <a:spcBef>
                <a:spcPts val="0"/>
              </a:spcBef>
              <a:buNone/>
            </a:pPr>
            <a:r>
              <a:rPr lang="en-US" sz="2000" b="0" i="0" dirty="0">
                <a:solidFill>
                  <a:srgbClr val="000000"/>
                </a:solidFill>
                <a:effectLst/>
                <a:latin typeface="Public Sans"/>
              </a:rPr>
              <a:t>The National Association of State Foresters</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State and Local Cooperators are authorized to use NERV.  </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AD/Casual Hires are authorized to use NERV.</a:t>
            </a:r>
          </a:p>
          <a:p>
            <a:pPr marL="0" indent="0">
              <a:spcBef>
                <a:spcPts val="0"/>
              </a:spcBef>
              <a:buNone/>
            </a:pPr>
            <a:endParaRPr lang="en-US" sz="2000" dirty="0"/>
          </a:p>
          <a:p>
            <a:pPr marL="0" indent="0">
              <a:spcBef>
                <a:spcPts val="0"/>
              </a:spcBef>
              <a:buNone/>
            </a:pPr>
            <a:r>
              <a:rPr lang="en-US" sz="2000" dirty="0"/>
              <a:t>Contractors</a:t>
            </a:r>
            <a:r>
              <a:rPr lang="en-US" sz="2000" spc="-25" dirty="0"/>
              <a:t> </a:t>
            </a:r>
            <a:r>
              <a:rPr lang="en-US" sz="2000" dirty="0"/>
              <a:t>(VIPR,</a:t>
            </a:r>
            <a:r>
              <a:rPr lang="en-US" sz="2000" spc="-25" dirty="0"/>
              <a:t> </a:t>
            </a:r>
            <a:r>
              <a:rPr lang="en-US" sz="2000" dirty="0"/>
              <a:t>EERA,</a:t>
            </a:r>
            <a:r>
              <a:rPr lang="en-US" sz="2000" spc="-20" dirty="0"/>
              <a:t> </a:t>
            </a:r>
            <a:r>
              <a:rPr lang="en-US" sz="2000" dirty="0"/>
              <a:t>etc.)</a:t>
            </a:r>
            <a:r>
              <a:rPr lang="en-US" sz="2000" spc="-30" dirty="0"/>
              <a:t> </a:t>
            </a:r>
            <a:r>
              <a:rPr lang="en-US" sz="2000" dirty="0"/>
              <a:t>are</a:t>
            </a:r>
            <a:r>
              <a:rPr lang="en-US" sz="2000" spc="-25" dirty="0"/>
              <a:t> </a:t>
            </a:r>
            <a:r>
              <a:rPr lang="en-US" sz="2000" dirty="0"/>
              <a:t>prohibited from NERV rental use to include operating NERV</a:t>
            </a:r>
            <a:r>
              <a:rPr lang="en-US" sz="2000" spc="-30" dirty="0"/>
              <a:t> </a:t>
            </a:r>
            <a:r>
              <a:rPr lang="en-US" sz="2000" spc="-10" dirty="0"/>
              <a:t>vehicles.</a:t>
            </a:r>
            <a:endParaRPr lang="en-US" sz="2000" dirty="0"/>
          </a:p>
        </p:txBody>
      </p:sp>
    </p:spTree>
    <p:extLst>
      <p:ext uri="{BB962C8B-B14F-4D97-AF65-F5344CB8AC3E}">
        <p14:creationId xmlns:p14="http://schemas.microsoft.com/office/powerpoint/2010/main" val="24728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6</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a:xfrm>
            <a:off x="913758" y="961068"/>
            <a:ext cx="9661940" cy="5512903"/>
          </a:xfrm>
        </p:spPr>
        <p:txBody>
          <a:bodyPr>
            <a:normAutofit lnSpcReduction="10000"/>
          </a:bodyPr>
          <a:lstStyle/>
          <a:p>
            <a:pPr>
              <a:spcBef>
                <a:spcPts val="0"/>
              </a:spcBef>
            </a:pPr>
            <a:r>
              <a:rPr lang="en-US" sz="2400" dirty="0">
                <a:latin typeface="Calibri" panose="020F0502020204030204" pitchFamily="34" charset="0"/>
                <a:ea typeface="Calibri" panose="020F0502020204030204" pitchFamily="34" charset="0"/>
              </a:rPr>
              <a:t>NERV must be reserved via IROC by a Dispatch.  </a:t>
            </a:r>
            <a:r>
              <a:rPr lang="en-US" sz="2400" b="1" dirty="0">
                <a:solidFill>
                  <a:srgbClr val="FF0000"/>
                </a:solidFill>
                <a:latin typeface="Calibri" panose="020F0502020204030204" pitchFamily="34" charset="0"/>
                <a:ea typeface="Calibri" panose="020F0502020204030204" pitchFamily="34" charset="0"/>
              </a:rPr>
              <a:t>NERV is not authorized as a counter walk-up and will not be covered!</a:t>
            </a:r>
          </a:p>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r>
              <a:rPr lang="en-US" sz="2400" spc="-15" dirty="0"/>
              <a:t>NERV is </a:t>
            </a:r>
            <a:r>
              <a:rPr lang="en-US" sz="2400" u="sng" spc="-15" dirty="0">
                <a:solidFill>
                  <a:srgbClr val="FF0000"/>
                </a:solidFill>
              </a:rPr>
              <a:t>not</a:t>
            </a:r>
            <a:r>
              <a:rPr lang="en-US" sz="2400" spc="-15" dirty="0"/>
              <a:t> to be used, for example, </a:t>
            </a:r>
            <a:r>
              <a:rPr lang="en-US" sz="2400" dirty="0"/>
              <a:t>training (including instructing),</a:t>
            </a:r>
            <a:r>
              <a:rPr lang="en-US" sz="2400" spc="-20" dirty="0"/>
              <a:t> </a:t>
            </a:r>
            <a:r>
              <a:rPr lang="en-US" sz="2400" dirty="0"/>
              <a:t>preparedness, staff rides, etc. even if on a Resource Order (RO). </a:t>
            </a:r>
          </a:p>
          <a:p>
            <a:pPr marL="0" indent="0">
              <a:spcBef>
                <a:spcPts val="0"/>
              </a:spcBef>
              <a:buNone/>
            </a:pPr>
            <a:endParaRPr lang="en-US" sz="2400" dirty="0"/>
          </a:p>
          <a:p>
            <a:pPr>
              <a:spcBef>
                <a:spcPts val="0"/>
              </a:spcBef>
            </a:pPr>
            <a:r>
              <a:rPr lang="en-US" sz="2400" dirty="0"/>
              <a:t>NERV is intended for emergency response situations when one or more of the following needs exist:</a:t>
            </a:r>
          </a:p>
          <a:p>
            <a:pPr lvl="1">
              <a:spcBef>
                <a:spcPts val="0"/>
              </a:spcBef>
            </a:pPr>
            <a:r>
              <a:rPr lang="en-US" sz="2000" b="1" dirty="0"/>
              <a:t>Standard vehicles </a:t>
            </a:r>
            <a:r>
              <a:rPr lang="en-US" sz="2000" dirty="0"/>
              <a:t>for personnel who do not have a Government Travel Card</a:t>
            </a:r>
          </a:p>
          <a:p>
            <a:pPr lvl="1">
              <a:spcBef>
                <a:spcPts val="0"/>
              </a:spcBef>
            </a:pPr>
            <a:r>
              <a:rPr lang="en-US" sz="2000" b="1" dirty="0"/>
              <a:t>Incident Pool </a:t>
            </a:r>
            <a:r>
              <a:rPr lang="en-US" sz="2000" dirty="0"/>
              <a:t>vehicle requirements</a:t>
            </a:r>
          </a:p>
          <a:p>
            <a:pPr lvl="1">
              <a:spcBef>
                <a:spcPts val="0"/>
              </a:spcBef>
            </a:pPr>
            <a:r>
              <a:rPr lang="en-US" sz="2000" b="1" dirty="0"/>
              <a:t>Heavy-Duty (HD)</a:t>
            </a:r>
            <a:r>
              <a:rPr lang="en-US" sz="2000" dirty="0"/>
              <a:t> vehicles including:</a:t>
            </a:r>
          </a:p>
          <a:p>
            <a:pPr lvl="2">
              <a:spcBef>
                <a:spcPts val="0"/>
              </a:spcBef>
            </a:pPr>
            <a:r>
              <a:rPr lang="en-US" sz="1600" dirty="0"/>
              <a:t>Trucks requiring higher ground clearance and higher-rated tires such as ¾ and 1 Tons</a:t>
            </a:r>
          </a:p>
          <a:p>
            <a:pPr lvl="2">
              <a:spcBef>
                <a:spcPts val="0"/>
              </a:spcBef>
            </a:pPr>
            <a:r>
              <a:rPr lang="en-US" sz="1600" dirty="0"/>
              <a:t>Large SUVs and ½-ton trucks</a:t>
            </a:r>
          </a:p>
          <a:p>
            <a:pPr lvl="3">
              <a:spcBef>
                <a:spcPts val="0"/>
              </a:spcBef>
            </a:pPr>
            <a:r>
              <a:rPr lang="en-US" sz="1400" dirty="0"/>
              <a:t>Note: These are ordered under “Standard” in IROC. In addition, will most likely not have the higher clearance or higher rated tires.	</a:t>
            </a:r>
          </a:p>
          <a:p>
            <a:pPr marL="0" indent="0">
              <a:spcBef>
                <a:spcPts val="0"/>
              </a:spcBef>
              <a:buNone/>
            </a:pP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1551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7</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a:xfrm>
            <a:off x="913758" y="961068"/>
            <a:ext cx="9661940" cy="5512903"/>
          </a:xfrm>
        </p:spPr>
        <p:txBody>
          <a:bodyPr>
            <a:normAutofit lnSpcReduction="10000"/>
          </a:bodyPr>
          <a:lstStyle/>
          <a:p>
            <a:pPr>
              <a:spcBef>
                <a:spcPts val="0"/>
              </a:spcBef>
            </a:pPr>
            <a:r>
              <a:rPr lang="en-US" sz="2400" dirty="0">
                <a:latin typeface="Calibri" panose="020F0502020204030204" pitchFamily="34" charset="0"/>
                <a:ea typeface="Calibri" panose="020F0502020204030204" pitchFamily="34" charset="0"/>
              </a:rPr>
              <a:t>NERV must be reserved via IROC by a Dispatch.  </a:t>
            </a:r>
            <a:r>
              <a:rPr lang="en-US" sz="2400" b="1" dirty="0">
                <a:solidFill>
                  <a:srgbClr val="FF0000"/>
                </a:solidFill>
                <a:latin typeface="Calibri" panose="020F0502020204030204" pitchFamily="34" charset="0"/>
                <a:ea typeface="Calibri" panose="020F0502020204030204" pitchFamily="34" charset="0"/>
              </a:rPr>
              <a:t>NERV is not authorized as a counter walk-up and will not be covered!</a:t>
            </a:r>
          </a:p>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r>
              <a:rPr lang="en-US" sz="2400" spc="-15" dirty="0"/>
              <a:t>NERV is </a:t>
            </a:r>
            <a:r>
              <a:rPr lang="en-US" sz="2400" u="sng" spc="-15" dirty="0">
                <a:solidFill>
                  <a:srgbClr val="FF0000"/>
                </a:solidFill>
              </a:rPr>
              <a:t>not</a:t>
            </a:r>
            <a:r>
              <a:rPr lang="en-US" sz="2400" spc="-15" dirty="0"/>
              <a:t> to be used, for example, </a:t>
            </a:r>
            <a:r>
              <a:rPr lang="en-US" sz="2400" dirty="0"/>
              <a:t>training (including instructing),</a:t>
            </a:r>
            <a:r>
              <a:rPr lang="en-US" sz="2400" spc="-20" dirty="0"/>
              <a:t> </a:t>
            </a:r>
            <a:r>
              <a:rPr lang="en-US" sz="2400" dirty="0"/>
              <a:t>preparedness, staff rides, etc. even if on a Resource Order (RO). </a:t>
            </a:r>
          </a:p>
          <a:p>
            <a:pPr marL="0" indent="0">
              <a:spcBef>
                <a:spcPts val="0"/>
              </a:spcBef>
              <a:buNone/>
            </a:pPr>
            <a:endParaRPr lang="en-US" sz="2400" dirty="0"/>
          </a:p>
          <a:p>
            <a:pPr>
              <a:spcBef>
                <a:spcPts val="0"/>
              </a:spcBef>
            </a:pPr>
            <a:r>
              <a:rPr lang="en-US" sz="2400" dirty="0"/>
              <a:t>NERV is intended for emergency response situations when one or more of the following needs exist:</a:t>
            </a:r>
          </a:p>
          <a:p>
            <a:pPr lvl="1">
              <a:spcBef>
                <a:spcPts val="0"/>
              </a:spcBef>
            </a:pPr>
            <a:r>
              <a:rPr lang="en-US" sz="2000" b="1" dirty="0"/>
              <a:t>Standard vehicles </a:t>
            </a:r>
            <a:r>
              <a:rPr lang="en-US" sz="2000" dirty="0"/>
              <a:t>for personnel who do not have a Government Travel Card</a:t>
            </a:r>
          </a:p>
          <a:p>
            <a:pPr lvl="1">
              <a:spcBef>
                <a:spcPts val="0"/>
              </a:spcBef>
            </a:pPr>
            <a:r>
              <a:rPr lang="en-US" sz="2000" b="1" dirty="0"/>
              <a:t>Incident Pool </a:t>
            </a:r>
            <a:r>
              <a:rPr lang="en-US" sz="2000" dirty="0"/>
              <a:t>vehicle requirements</a:t>
            </a:r>
          </a:p>
          <a:p>
            <a:pPr lvl="1">
              <a:spcBef>
                <a:spcPts val="0"/>
              </a:spcBef>
            </a:pPr>
            <a:r>
              <a:rPr lang="en-US" sz="2000" b="1" dirty="0"/>
              <a:t>Heavy-Duty (HD)</a:t>
            </a:r>
            <a:r>
              <a:rPr lang="en-US" sz="2000" dirty="0"/>
              <a:t> vehicles including:</a:t>
            </a:r>
          </a:p>
          <a:p>
            <a:pPr lvl="2">
              <a:spcBef>
                <a:spcPts val="0"/>
              </a:spcBef>
            </a:pPr>
            <a:r>
              <a:rPr lang="en-US" sz="1600" dirty="0"/>
              <a:t>Trucks requiring higher ground clearance and higher-rated tires such as ¾ and 1 Tons</a:t>
            </a:r>
          </a:p>
          <a:p>
            <a:pPr lvl="2">
              <a:spcBef>
                <a:spcPts val="0"/>
              </a:spcBef>
            </a:pPr>
            <a:r>
              <a:rPr lang="en-US" sz="1600" dirty="0"/>
              <a:t>Large SUVs and ½-ton trucks</a:t>
            </a:r>
          </a:p>
          <a:p>
            <a:pPr lvl="3">
              <a:spcBef>
                <a:spcPts val="0"/>
              </a:spcBef>
            </a:pPr>
            <a:r>
              <a:rPr lang="en-US" sz="1400" dirty="0"/>
              <a:t>Note: These are ordered under “Standard” in IROC. In addition, will most likely not have the higher clearance or higher rated tires.	</a:t>
            </a:r>
          </a:p>
          <a:p>
            <a:pPr marL="0" indent="0">
              <a:spcBef>
                <a:spcPts val="0"/>
              </a:spcBef>
              <a:buNone/>
            </a:pP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265706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0A82-5DD6-A499-CB69-4E95659873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24E5EF-0902-7026-E9BD-F187CDD0F4D2}"/>
              </a:ext>
            </a:extLst>
          </p:cNvPr>
          <p:cNvSpPr>
            <a:spLocks noGrp="1"/>
          </p:cNvSpPr>
          <p:nvPr>
            <p:ph type="sldNum" sz="quarter" idx="12"/>
          </p:nvPr>
        </p:nvSpPr>
        <p:spPr/>
        <p:txBody>
          <a:bodyPr/>
          <a:lstStyle/>
          <a:p>
            <a:fld id="{95214565-2B75-CE4C-9F18-61B769DAF3D4}" type="slidenum">
              <a:rPr lang="en-US" smtClean="0"/>
              <a:pPr/>
              <a:t>8</a:t>
            </a:fld>
            <a:endParaRPr lang="en-US" dirty="0"/>
          </a:p>
        </p:txBody>
      </p:sp>
      <p:sp>
        <p:nvSpPr>
          <p:cNvPr id="6" name="Title 5">
            <a:extLst>
              <a:ext uri="{FF2B5EF4-FFF2-40B4-BE49-F238E27FC236}">
                <a16:creationId xmlns:a16="http://schemas.microsoft.com/office/drawing/2014/main" id="{2E94308E-A1B7-A120-0EE0-5720EFDA1537}"/>
              </a:ext>
            </a:extLst>
          </p:cNvPr>
          <p:cNvSpPr>
            <a:spLocks noGrp="1"/>
          </p:cNvSpPr>
          <p:nvPr>
            <p:ph type="title"/>
          </p:nvPr>
        </p:nvSpPr>
        <p:spPr>
          <a:xfrm>
            <a:off x="447554" y="269506"/>
            <a:ext cx="11102761" cy="529391"/>
          </a:xfrm>
        </p:spPr>
        <p:txBody>
          <a:bodyPr>
            <a:normAutofit fontScale="90000"/>
          </a:bodyPr>
          <a:lstStyle/>
          <a:p>
            <a:pPr algn="ctr"/>
            <a:r>
              <a:rPr lang="en-US" dirty="0"/>
              <a:t>NERV Reservations</a:t>
            </a:r>
          </a:p>
        </p:txBody>
      </p:sp>
      <p:sp>
        <p:nvSpPr>
          <p:cNvPr id="4" name="Text Placeholder 3">
            <a:extLst>
              <a:ext uri="{FF2B5EF4-FFF2-40B4-BE49-F238E27FC236}">
                <a16:creationId xmlns:a16="http://schemas.microsoft.com/office/drawing/2014/main" id="{5FB5B09A-AA72-5CC6-9085-64A5FCA12206}"/>
              </a:ext>
            </a:extLst>
          </p:cNvPr>
          <p:cNvSpPr>
            <a:spLocks noGrp="1"/>
          </p:cNvSpPr>
          <p:nvPr>
            <p:ph type="body" sz="quarter" idx="15"/>
          </p:nvPr>
        </p:nvSpPr>
        <p:spPr>
          <a:xfrm>
            <a:off x="542871" y="1086051"/>
            <a:ext cx="9661940" cy="4859741"/>
          </a:xfrm>
        </p:spPr>
        <p:txBody>
          <a:bodyPr>
            <a:normAutofit/>
          </a:bodyPr>
          <a:lstStyle/>
          <a:p>
            <a:pPr>
              <a:lnSpc>
                <a:spcPct val="90000"/>
              </a:lnSpc>
              <a:spcAft>
                <a:spcPts val="600"/>
              </a:spcAft>
            </a:pPr>
            <a:r>
              <a:rPr lang="en-US" sz="1700" dirty="0"/>
              <a:t>Three Types of Reservation Request:</a:t>
            </a:r>
          </a:p>
          <a:p>
            <a:pPr lvl="1" indent="-228600">
              <a:lnSpc>
                <a:spcPct val="90000"/>
              </a:lnSpc>
              <a:spcAft>
                <a:spcPts val="600"/>
              </a:spcAft>
              <a:buFont typeface="Arial" panose="020B0604020202020204" pitchFamily="34" charset="0"/>
              <a:buChar char="•"/>
            </a:pPr>
            <a:r>
              <a:rPr lang="en-US" sz="1700" dirty="0"/>
              <a:t>Standard Request. Instant Reservation.</a:t>
            </a:r>
          </a:p>
          <a:p>
            <a:pPr lvl="1" indent="-228600">
              <a:lnSpc>
                <a:spcPct val="90000"/>
              </a:lnSpc>
              <a:spcAft>
                <a:spcPts val="600"/>
              </a:spcAft>
              <a:buFont typeface="Arial" panose="020B0604020202020204" pitchFamily="34" charset="0"/>
              <a:buChar char="•"/>
            </a:pPr>
            <a:r>
              <a:rPr lang="en-US" sz="1700" dirty="0"/>
              <a:t>HD Request. IROC Generated email to Enterprise.  Will get a Reservation Email within 2 to 3 Business Hours from Enterprise.  </a:t>
            </a:r>
            <a:r>
              <a:rPr lang="en-US" sz="1700" b="1" u="sng" dirty="0"/>
              <a:t>Operator do not go to counter until you get the Reservation email.</a:t>
            </a:r>
          </a:p>
          <a:p>
            <a:pPr lvl="1">
              <a:lnSpc>
                <a:spcPct val="90000"/>
              </a:lnSpc>
              <a:spcAft>
                <a:spcPts val="600"/>
              </a:spcAft>
              <a:buFont typeface="Arial" panose="020B0604020202020204" pitchFamily="34" charset="0"/>
              <a:buChar char="•"/>
            </a:pPr>
            <a:r>
              <a:rPr lang="en-US" sz="1700" dirty="0"/>
              <a:t>Pool Request (all types). Will get a Reservation Email within 2 to 3 Business Hours.  </a:t>
            </a:r>
            <a:r>
              <a:rPr lang="en-US" sz="1700" b="1" u="sng" dirty="0"/>
              <a:t>Don’t send anyone to pickup rental until you get the Reservation email.</a:t>
            </a:r>
          </a:p>
          <a:p>
            <a:pPr>
              <a:lnSpc>
                <a:spcPct val="90000"/>
              </a:lnSpc>
              <a:spcAft>
                <a:spcPts val="600"/>
              </a:spcAft>
            </a:pPr>
            <a:r>
              <a:rPr lang="en-US" sz="1700" dirty="0"/>
              <a:t>Standard and HD Request Vehicles are Non-Pool! </a:t>
            </a:r>
          </a:p>
          <a:p>
            <a:pPr lvl="1">
              <a:lnSpc>
                <a:spcPct val="90000"/>
              </a:lnSpc>
              <a:spcAft>
                <a:spcPts val="600"/>
              </a:spcAft>
            </a:pPr>
            <a:r>
              <a:rPr lang="en-US" sz="1300" dirty="0"/>
              <a:t>Non-Pool Example as O-1, O-1.1 (Fire Module/IMT), C-1.1, A-1.1, E-1.1</a:t>
            </a:r>
          </a:p>
          <a:p>
            <a:pPr lvl="1">
              <a:lnSpc>
                <a:spcPct val="90000"/>
              </a:lnSpc>
              <a:spcAft>
                <a:spcPts val="600"/>
              </a:spcAft>
            </a:pPr>
            <a:r>
              <a:rPr lang="en-US" sz="1300" dirty="0"/>
              <a:t>Pool are tied to an Equipment Transportation Resource (E-1). In some case a Crew/Engine/Dozer/</a:t>
            </a:r>
            <a:r>
              <a:rPr lang="en-US" sz="1300" dirty="0" err="1"/>
              <a:t>Heliatack</a:t>
            </a:r>
            <a:r>
              <a:rPr lang="en-US" sz="1300" dirty="0"/>
              <a:t> will want to order as Pool Vehicle if its for more that one assignment and the subordinate’s will be switching out. </a:t>
            </a:r>
          </a:p>
          <a:p>
            <a:pPr>
              <a:lnSpc>
                <a:spcPct val="90000"/>
              </a:lnSpc>
              <a:spcAft>
                <a:spcPts val="600"/>
              </a:spcAft>
            </a:pPr>
            <a:r>
              <a:rPr lang="en-US" sz="1700" dirty="0"/>
              <a:t>In most cases the Filling Dispatch will reserve Standard and HD Truck. Requesting Dispatch will most likely reserve Pool Vehicles since the rentals are for an Incident they are managing.</a:t>
            </a:r>
          </a:p>
          <a:p>
            <a:pPr marL="0" indent="0">
              <a:buNone/>
            </a:pPr>
            <a:r>
              <a:rPr lang="en-US" sz="1700" b="1" kern="100" dirty="0">
                <a:effectLst/>
                <a:ea typeface="Aptos" panose="020B0004020202020204" pitchFamily="34" charset="0"/>
                <a:cs typeface="Times New Roman" panose="02020603050405020304" pitchFamily="18" charset="0"/>
              </a:rPr>
              <a:t>Can I make the Reservation at the Enterprise Counter or on the phone? </a:t>
            </a:r>
            <a:r>
              <a:rPr lang="en-US" sz="1700" kern="100" dirty="0">
                <a:effectLst/>
                <a:ea typeface="Aptos" panose="020B0004020202020204" pitchFamily="34" charset="0"/>
                <a:cs typeface="Times New Roman" panose="02020603050405020304" pitchFamily="18" charset="0"/>
              </a:rPr>
              <a:t>No, the only way to get a NERV Reservation is via the reservation system. If you have issues making the Reservation, please look at the IROC help or call the IROC Help Desk. </a:t>
            </a:r>
          </a:p>
        </p:txBody>
      </p:sp>
    </p:spTree>
    <p:extLst>
      <p:ext uri="{BB962C8B-B14F-4D97-AF65-F5344CB8AC3E}">
        <p14:creationId xmlns:p14="http://schemas.microsoft.com/office/powerpoint/2010/main" val="250707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3112BC-3154-C6EB-9B20-08AED3C4591E}"/>
              </a:ext>
            </a:extLst>
          </p:cNvPr>
          <p:cNvPicPr>
            <a:picLocks noChangeAspect="1"/>
          </p:cNvPicPr>
          <p:nvPr/>
        </p:nvPicPr>
        <p:blipFill>
          <a:blip r:embed="rId2"/>
          <a:stretch>
            <a:fillRect/>
          </a:stretch>
        </p:blipFill>
        <p:spPr>
          <a:xfrm>
            <a:off x="2909443" y="390101"/>
            <a:ext cx="6373114" cy="6077798"/>
          </a:xfrm>
          <a:prstGeom prst="rect">
            <a:avLst/>
          </a:prstGeom>
        </p:spPr>
      </p:pic>
      <p:sp>
        <p:nvSpPr>
          <p:cNvPr id="2" name="TextBox 1">
            <a:extLst>
              <a:ext uri="{FF2B5EF4-FFF2-40B4-BE49-F238E27FC236}">
                <a16:creationId xmlns:a16="http://schemas.microsoft.com/office/drawing/2014/main" id="{D335946F-4A04-E73B-3F39-481DE1819B85}"/>
              </a:ext>
            </a:extLst>
          </p:cNvPr>
          <p:cNvSpPr txBox="1"/>
          <p:nvPr/>
        </p:nvSpPr>
        <p:spPr>
          <a:xfrm>
            <a:off x="3176337" y="0"/>
            <a:ext cx="4785669" cy="461665"/>
          </a:xfrm>
          <a:prstGeom prst="rect">
            <a:avLst/>
          </a:prstGeom>
          <a:noFill/>
        </p:spPr>
        <p:txBody>
          <a:bodyPr wrap="none" rtlCol="0">
            <a:spAutoFit/>
          </a:bodyPr>
          <a:lstStyle/>
          <a:p>
            <a:r>
              <a:rPr lang="en-US" sz="2400" dirty="0"/>
              <a:t>Equipment Transportation Resources</a:t>
            </a:r>
          </a:p>
        </p:txBody>
      </p:sp>
    </p:spTree>
    <p:extLst>
      <p:ext uri="{BB962C8B-B14F-4D97-AF65-F5344CB8AC3E}">
        <p14:creationId xmlns:p14="http://schemas.microsoft.com/office/powerpoint/2010/main" val="197298133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2766</TotalTime>
  <Words>3559</Words>
  <Application>Microsoft Office PowerPoint</Application>
  <PresentationFormat>Widescreen</PresentationFormat>
  <Paragraphs>286</Paragraphs>
  <Slides>33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Calibri</vt:lpstr>
      <vt:lpstr>Calibri Light</vt:lpstr>
      <vt:lpstr>Public Sans</vt:lpstr>
      <vt:lpstr>Symbol</vt:lpstr>
      <vt:lpstr>Verdana</vt:lpstr>
      <vt:lpstr>Wingdings</vt:lpstr>
      <vt:lpstr>Office 2013 - 2022 Theme</vt:lpstr>
      <vt:lpstr>Dispatcher Training</vt:lpstr>
      <vt:lpstr> </vt:lpstr>
      <vt:lpstr>NERV SOP</vt:lpstr>
      <vt:lpstr>NERV Facts</vt:lpstr>
      <vt:lpstr>Scope and Utilization of the I-BPA</vt:lpstr>
      <vt:lpstr>PowerPoint Presentation</vt:lpstr>
      <vt:lpstr>PowerPoint Presentation</vt:lpstr>
      <vt:lpstr>NERV Reservations</vt:lpstr>
      <vt:lpstr>PowerPoint Presentation</vt:lpstr>
      <vt:lpstr>PowerPoint Presentation</vt:lpstr>
      <vt:lpstr>Cancelations/Modification</vt:lpstr>
      <vt:lpstr>   NERV Communication IROC and Enterprise</vt:lpstr>
      <vt:lpstr>IROC Terms</vt:lpstr>
      <vt:lpstr>Enterprise Terms</vt:lpstr>
      <vt:lpstr>Abandoned NERV </vt:lpstr>
      <vt:lpstr>IROC Request (RO) O, C, A</vt:lpstr>
      <vt:lpstr>PowerPoint Presentation</vt:lpstr>
      <vt:lpstr>   Best Practices for Tracking Pool Vehicles</vt:lpstr>
      <vt:lpstr>Open NERVs with Complete IROC Request</vt:lpstr>
      <vt:lpstr>Open NERVs with Complete IROC Request Email Example</vt:lpstr>
      <vt:lpstr>NERV Inspections</vt:lpstr>
      <vt:lpstr>PowerPoint Presentation</vt:lpstr>
      <vt:lpstr>NERV Inspection – Helpful Tips</vt:lpstr>
      <vt:lpstr>Demob Pickup</vt:lpstr>
      <vt:lpstr>Towing</vt:lpstr>
      <vt:lpstr>Drop off at a Enterprise Different Location</vt:lpstr>
      <vt:lpstr>PowerPoint Presentation</vt:lpstr>
      <vt:lpstr> Tires</vt:lpstr>
      <vt:lpstr>Reassigning of NERV</vt:lpstr>
      <vt:lpstr>PowerPoint Presentation</vt:lpstr>
      <vt:lpstr>Pool Vehicle Custody Log</vt:lpstr>
      <vt:lpstr>Who do I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Emergency  Rental Vehicle  Program  -NERV</dc:title>
  <dc:creator>Cash, Celina - FS, NM</dc:creator>
  <cp:lastModifiedBy>Devall, Wesley - FS, AZ</cp:lastModifiedBy>
  <cp:revision>162</cp:revision>
  <dcterms:created xsi:type="dcterms:W3CDTF">2024-01-04T13:58:42Z</dcterms:created>
  <dcterms:modified xsi:type="dcterms:W3CDTF">2026-04-09T22:04:12Z</dcterms:modified>
</cp:coreProperties>
</file>