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9"/>
  </p:notesMasterIdLst>
  <p:sldIdLst>
    <p:sldId id="256" r:id="rId2"/>
    <p:sldId id="258" r:id="rId3"/>
    <p:sldId id="324" r:id="rId4"/>
    <p:sldId id="334" r:id="rId5"/>
    <p:sldId id="283" r:id="rId6"/>
    <p:sldId id="33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Lesson Objectives" id="{29FA009F-328B-4915-A5E0-952EA147E7A6}">
          <p14:sldIdLst>
            <p14:sldId id="258"/>
          </p14:sldIdLst>
        </p14:section>
        <p14:section name="INTRODUCTION" id="{AADBE619-9436-4CF0-9DB2-12D1DE287273}">
          <p14:sldIdLst>
            <p14:sldId id="324"/>
          </p14:sldIdLst>
        </p14:section>
        <p14:section name="CONTENT" id="{0143AB10-8193-4833-A443-EA58F168D013}">
          <p14:sldIdLst>
            <p14:sldId id="334"/>
          </p14:sldIdLst>
        </p14:section>
        <p14:section name="CONCLUSION" id="{EF932907-B9B6-4F0A-9018-2FA500515DDC}">
          <p14:sldIdLst>
            <p14:sldId id="283"/>
          </p14:sldIdLst>
        </p14:section>
        <p14:section name="Review Objectives" id="{26C94C80-54B3-47EB-98EA-31472A10E0B2}">
          <p14:sldIdLst>
            <p14:sldId id="336"/>
          </p14:sldIdLst>
        </p14:section>
        <p14:section name="Questions" id="{ADE4A366-77A1-4A06-97E6-5B9167E1EAF4}">
          <p14:sldIdLst>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Kline" initials="JK" lastIdx="0" clrIdx="0">
    <p:extLst>
      <p:ext uri="{19B8F6BF-5375-455C-9EA6-DF929625EA0E}">
        <p15:presenceInfo xmlns:p15="http://schemas.microsoft.com/office/powerpoint/2012/main" userId="S-1-5-21-2660442060-35601113-18092027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D8"/>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56519" autoAdjust="0"/>
  </p:normalViewPr>
  <p:slideViewPr>
    <p:cSldViewPr snapToGrid="0">
      <p:cViewPr varScale="1">
        <p:scale>
          <a:sx n="77" d="100"/>
          <a:sy n="77" d="100"/>
        </p:scale>
        <p:origin x="1927" y="31"/>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b="1" dirty="0">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algn="r"/>
              <a:t>1</a:t>
            </a:fld>
            <a:endParaRPr lang="en-US" sz="1200" b="1" dirty="0">
              <a:effectLst>
                <a:outerShdw blurRad="38100" dist="38100" dir="2700000" algn="tl">
                  <a:srgbClr val="000000">
                    <a:alpha val="43137"/>
                  </a:srgbClr>
                </a:outerShdw>
              </a:effectLst>
            </a:endParaRPr>
          </a:p>
          <a:p>
            <a:pPr algn="just"/>
            <a:r>
              <a:rPr lang="en-US" b="1" dirty="0"/>
              <a:t>Lesson #16:  Case Study	</a:t>
            </a:r>
            <a:r>
              <a:rPr lang="en-US" b="1" i="1" dirty="0">
                <a:solidFill>
                  <a:srgbClr val="FF0000"/>
                </a:solidFill>
              </a:rPr>
              <a:t>(Local Geographic Area Example)</a:t>
            </a:r>
            <a:endParaRPr lang="en-US" b="0" i="1" dirty="0">
              <a:solidFill>
                <a:srgbClr val="FF0000"/>
              </a:solidFill>
            </a:endParaRPr>
          </a:p>
          <a:p>
            <a:pPr algn="just"/>
            <a:endParaRPr lang="en-US" b="0" dirty="0"/>
          </a:p>
          <a:p>
            <a:r>
              <a:rPr lang="en-US" b="1" dirty="0"/>
              <a:t>Lesson Time:  </a:t>
            </a:r>
            <a:r>
              <a:rPr lang="en-US" dirty="0"/>
              <a:t>45 minutes (followed by Task 7)</a:t>
            </a:r>
          </a:p>
          <a:p>
            <a:endParaRPr lang="en-US" dirty="0"/>
          </a:p>
          <a:p>
            <a:r>
              <a:rPr lang="en-US" b="1" dirty="0"/>
              <a:t>Facilitator Notes:  </a:t>
            </a:r>
          </a:p>
          <a:p>
            <a:pPr marL="628650" lvl="1" indent="-171450">
              <a:buFont typeface="Arial" panose="020B0604020202020204" pitchFamily="34" charset="0"/>
              <a:buChar char="•"/>
            </a:pPr>
            <a:r>
              <a:rPr lang="en-US" b="0" dirty="0"/>
              <a:t>Don’t forget to fill in the “Workshop Dates” and “Workshop Location” on the bottom right of this title slide.</a:t>
            </a:r>
          </a:p>
          <a:p>
            <a:pPr marL="628650" lvl="1"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This is intended to be an instructional case study developed from the local geographic area. It should be decisional and analytical.  It should challenge participants to move to higher orders of learning by prompting them to ask “how” the issues are related to one another and “why” things happen the way they do. Please read the following instructor notes.</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endParaRPr lang="en-US" sz="1200" b="1" u="sng"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Facilitation Method:</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Before you introduce the case study, clarify that you want the participants to be thinking about the process of developing the Fire Danger Operating Plan (FDOP) versus the Staffing, Preparedness, and Response Plans. </a:t>
            </a:r>
          </a:p>
          <a:p>
            <a:pPr marL="0" marR="0">
              <a:spcBef>
                <a:spcPts val="600"/>
              </a:spcBef>
              <a:spcAft>
                <a:spcPts val="600"/>
              </a:spcAft>
            </a:pP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Briefly review the “Best Practices” that have been presented so far.  Inform the students that they should be ready to discuss two questions after the Case Study has been presented:</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What specific aspects of this Case Study do you feel will be most beneficial in support of the Fire Danger Operating Plan?</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mj-lt"/>
              <a:buAutoNum type="arabicPeriod"/>
            </a:pPr>
            <a:r>
              <a:rPr lang="en-US" sz="1200" dirty="0">
                <a:effectLst/>
                <a:latin typeface="Arial" panose="020B0604020202020204" pitchFamily="34" charset="0"/>
                <a:ea typeface="Calibri" panose="020F0502020204030204" pitchFamily="34" charset="0"/>
              </a:rPr>
              <a:t>Would the application of this Case Study be difficult to implement at your home unit, and why? What would you need to change?</a:t>
            </a:r>
          </a:p>
          <a:p>
            <a:pPr marL="0" marR="0">
              <a:spcBef>
                <a:spcPts val="600"/>
              </a:spcBef>
              <a:spcAft>
                <a:spcPts val="600"/>
              </a:spcAft>
            </a:pPr>
            <a:endParaRPr lang="en-US" sz="12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Introduce the facts related to the case in 20-30 minutes; reserve a minimum of 15 minutes for discussion and questions.</a:t>
            </a:r>
            <a:r>
              <a:rPr lang="en-US" sz="1100" dirty="0">
                <a:effectLst/>
                <a:latin typeface="Arial" panose="020B0604020202020204" pitchFamily="34" charset="0"/>
                <a:ea typeface="Calibri" panose="020F0502020204030204" pitchFamily="34" charset="0"/>
              </a:rPr>
              <a:t> </a:t>
            </a:r>
          </a:p>
          <a:p>
            <a:pPr marL="0" marR="0">
              <a:spcBef>
                <a:spcPts val="600"/>
              </a:spcBef>
              <a:spcAft>
                <a:spcPts val="600"/>
              </a:spcAft>
            </a:pPr>
            <a:endParaRPr lang="en-US" sz="12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Avoid interjecting personal bias, opinions, and conjecture about the case study.  </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endParaRPr lang="en-US" sz="1200"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dirty="0">
                <a:effectLst/>
                <a:latin typeface="Arial" panose="020B0604020202020204" pitchFamily="34" charset="0"/>
                <a:ea typeface="Calibri" panose="020F0502020204030204" pitchFamily="34" charset="0"/>
              </a:rPr>
              <a:t>The facilitator should be able to engage the group with questions to stimulate focused discussion. </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endParaRPr lang="en-US" sz="1200" b="1" u="sng" dirty="0">
              <a:effectLst/>
              <a:latin typeface="Arial" panose="020B0604020202020204" pitchFamily="34" charset="0"/>
              <a:ea typeface="Calibri" panose="020F0502020204030204" pitchFamily="34"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Set the Goals/Objectives:</a:t>
            </a:r>
            <a:endParaRPr lang="en-US" sz="1100" dirty="0">
              <a:effectLst/>
              <a:latin typeface="Arial" panose="020B0604020202020204" pitchFamily="34" charset="0"/>
              <a:ea typeface="Calibri" panose="020F0502020204030204" pitchFamily="34" charset="0"/>
            </a:endParaRPr>
          </a:p>
          <a:p>
            <a:pPr marL="0" marR="0" lvl="0" indent="0">
              <a:spcBef>
                <a:spcPts val="600"/>
              </a:spcBef>
              <a:spcAft>
                <a:spcPts val="600"/>
              </a:spcAft>
              <a:buFont typeface="Arial" panose="020B0604020202020204" pitchFamily="34" charset="0"/>
              <a:buNone/>
              <a:tabLst>
                <a:tab pos="6858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Objectives: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spcBef>
                <a:spcPts val="600"/>
              </a:spcBef>
              <a:spcAft>
                <a:spcPts val="600"/>
              </a:spcAft>
              <a:buFont typeface="+mj-lt"/>
              <a:buAutoNum type="arabicPeriod"/>
              <a:tabLst>
                <a:tab pos="914400" algn="l"/>
              </a:tabLst>
            </a:pPr>
            <a:r>
              <a:rPr lang="en-US" sz="1200" dirty="0">
                <a:effectLst/>
                <a:latin typeface="Arial" panose="020B0604020202020204" pitchFamily="34" charset="0"/>
                <a:ea typeface="Calibri" panose="020F0502020204030204" pitchFamily="34" charset="0"/>
              </a:rPr>
              <a:t>Outline the relationship of the FDOP to subordinate fire preparedness plans, including the preparedness, staffing, response, and restriction plans.</a:t>
            </a:r>
            <a:endParaRPr lang="en-US" sz="1100" dirty="0">
              <a:effectLst/>
              <a:latin typeface="Arial" panose="020B0604020202020204" pitchFamily="34" charset="0"/>
              <a:ea typeface="Calibri" panose="020F0502020204030204" pitchFamily="34" charset="0"/>
            </a:endParaRPr>
          </a:p>
          <a:p>
            <a:pPr marL="800100" marR="0" lvl="1" indent="-342900">
              <a:spcBef>
                <a:spcPts val="600"/>
              </a:spcBef>
              <a:spcAft>
                <a:spcPts val="600"/>
              </a:spcAft>
              <a:buFont typeface="+mj-lt"/>
              <a:buAutoNum type="arabicPeriod"/>
              <a:tabLst>
                <a:tab pos="914400" algn="l"/>
              </a:tabLst>
            </a:pPr>
            <a:r>
              <a:rPr lang="en-US" sz="1200" dirty="0">
                <a:effectLst/>
                <a:latin typeface="Arial" panose="020B0604020202020204" pitchFamily="34" charset="0"/>
                <a:ea typeface="Calibri" panose="020F0502020204030204" pitchFamily="34" charset="0"/>
              </a:rPr>
              <a:t>Discuss the obstacles which may inhibit successful implementation of these preparedness plans and ways to overcome them.</a:t>
            </a:r>
          </a:p>
          <a:p>
            <a:pPr marL="800100" marR="0" lvl="1" indent="-342900">
              <a:spcBef>
                <a:spcPts val="600"/>
              </a:spcBef>
              <a:spcAft>
                <a:spcPts val="600"/>
              </a:spcAft>
              <a:buFont typeface="+mj-lt"/>
              <a:buAutoNum type="arabicPeriod"/>
              <a:tabLst>
                <a:tab pos="914400" algn="l"/>
              </a:tabLst>
            </a:pPr>
            <a:endParaRPr lang="en-US" sz="1100" dirty="0">
              <a:effectLst/>
              <a:latin typeface="Arial" panose="020B0604020202020204" pitchFamily="34" charset="0"/>
              <a:ea typeface="Calibri" panose="020F0502020204030204" pitchFamily="34" charset="0"/>
            </a:endParaRPr>
          </a:p>
          <a:p>
            <a:pPr marL="0" marR="0" lvl="0" indent="0">
              <a:spcBef>
                <a:spcPts val="600"/>
              </a:spcBef>
              <a:spcAft>
                <a:spcPts val="600"/>
              </a:spcAft>
              <a:buFont typeface="Arial" panose="020B0604020202020204" pitchFamily="34" charset="0"/>
              <a:buNone/>
              <a:tabLst>
                <a:tab pos="6858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Goals: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Ask thoughtful, non-judgmental questions to generate healthy discussion leading to a lesson learned or potential solution.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Stay focused on how Fire Danger has been meaningful in this case.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 discussion must center around the Case Study . . . Particularly the following: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Fire Danger Operating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Response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Staffing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Preparedness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600"/>
              </a:spcBef>
              <a:spcAft>
                <a:spcPts val="600"/>
              </a:spcAft>
              <a:buFont typeface="Arial" panose="020B0604020202020204" pitchFamily="34" charset="0"/>
              <a:buChar char="•"/>
              <a:tabLst>
                <a:tab pos="13716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Prevention Plan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End the discussion at roughly 35-45 minutes to allow enough time to summarize the discussion, answer pending questions, and bring closure to the lesson</a:t>
            </a:r>
          </a:p>
          <a:p>
            <a:pPr marL="457200" marR="0" lvl="1" indent="0">
              <a:spcBef>
                <a:spcPts val="600"/>
              </a:spcBef>
              <a:spcAft>
                <a:spcPts val="600"/>
              </a:spcAft>
              <a:buFont typeface="Arial" panose="020B0604020202020204" pitchFamily="34" charset="0"/>
              <a:buNone/>
              <a:tabLst>
                <a:tab pos="914400" algn="l"/>
              </a:tabLs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200" b="1" u="sng" dirty="0">
                <a:effectLst/>
                <a:latin typeface="Arial" panose="020B0604020202020204" pitchFamily="34" charset="0"/>
                <a:ea typeface="Calibri" panose="020F0502020204030204" pitchFamily="34" charset="0"/>
              </a:rPr>
              <a:t>Recommendation for Asking Questions:</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The first question is important for setting the right tone for the rest of the discussion. </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Start with an open-ended inquiry. If you start with a question that is too obtuse, too formidable, or looks like a trick question, no one will answer… The best opening questions are open ended, where there are multiple reasonable answers, or where the question is neutral and simple to answer. </a:t>
            </a:r>
            <a:endParaRPr lang="en-US" sz="1100" dirty="0">
              <a:effectLst/>
              <a:latin typeface="Arial" panose="020B060402020202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Hold back from engaging in controversial or emotional material until all the facts have been established and put into context. If you start off on a fighting issue, there is a good chance that the facts will get lost in the barrage of attacks and counterattacks that ensue.</a:t>
            </a:r>
            <a:endParaRPr lang="en-US" sz="1100" dirty="0">
              <a:effectLst/>
              <a:latin typeface="Arial" panose="020B0604020202020204" pitchFamily="34" charset="0"/>
              <a:ea typeface="Calibri" panose="020F0502020204030204" pitchFamily="34" charset="0"/>
            </a:endParaRPr>
          </a:p>
          <a:p>
            <a:pPr marL="0" marR="0">
              <a:spcBef>
                <a:spcPts val="600"/>
              </a:spcBef>
              <a:spcAft>
                <a:spcPts val="600"/>
              </a:spcAft>
            </a:pPr>
            <a:endParaRPr lang="en-US" sz="1200" b="1" u="sng" dirty="0">
              <a:effectLst/>
              <a:latin typeface="Arial" panose="020B0604020202020204" pitchFamily="34" charset="0"/>
              <a:ea typeface="Calibri" panose="020F0502020204030204" pitchFamily="34" charset="0"/>
            </a:endParaRPr>
          </a:p>
          <a:p>
            <a:endParaRPr lang="en-US" b="0" dirty="0"/>
          </a:p>
          <a:p>
            <a:endParaRPr lang="en-US" b="0" dirty="0"/>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a:p>
        </p:txBody>
      </p:sp>
    </p:spTree>
    <p:extLst>
      <p:ext uri="{BB962C8B-B14F-4D97-AF65-F5344CB8AC3E}">
        <p14:creationId xmlns:p14="http://schemas.microsoft.com/office/powerpoint/2010/main" val="419690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Lesson Objectives:</a:t>
            </a:r>
          </a:p>
          <a:p>
            <a:endParaRPr lang="en-US" b="1" dirty="0"/>
          </a:p>
          <a:p>
            <a:pPr marL="685800" marR="0" lvl="1" indent="-2286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endParaRPr lang="en-US" sz="1200" kern="1200" dirty="0">
              <a:solidFill>
                <a:schemeClr val="tx1"/>
              </a:solidFill>
              <a:effectLst/>
              <a:latin typeface="+mn-lt"/>
              <a:ea typeface="+mn-ea"/>
              <a:cs typeface="+mn-cs"/>
            </a:endParaRPr>
          </a:p>
          <a:p>
            <a:pPr marL="228600" marR="0" lvl="0" indent="-228600" algn="l" defTabSz="914363" rtl="0" eaLnBrk="1" fontAlgn="auto" latinLnBrk="0" hangingPunct="1">
              <a:lnSpc>
                <a:spcPct val="100000"/>
              </a:lnSpc>
              <a:spcBef>
                <a:spcPts val="600"/>
              </a:spcBef>
              <a:spcAft>
                <a:spcPts val="1200"/>
              </a:spcAft>
              <a:buClrTx/>
              <a:buSzTx/>
              <a:buFont typeface="+mj-lt"/>
              <a:buAutoNum type="arabicPeriod"/>
              <a:tabLst/>
              <a:defRPr/>
            </a:pPr>
            <a:r>
              <a:rPr lang="en-US" sz="1200" kern="1200" dirty="0">
                <a:solidFill>
                  <a:schemeClr val="tx1"/>
                </a:solidFill>
                <a:effectLst/>
                <a:latin typeface="+mn-lt"/>
                <a:ea typeface="+mn-ea"/>
                <a:cs typeface="+mn-cs"/>
              </a:rPr>
              <a:t>Demonstrate an approved FDOP which incorporates preparedness plans (such as Dispatch, Preparedness, Staffing Plans).</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2</a:t>
            </a:fld>
            <a:endParaRPr lang="en-US"/>
          </a:p>
        </p:txBody>
      </p:sp>
    </p:spTree>
    <p:extLst>
      <p:ext uri="{BB962C8B-B14F-4D97-AF65-F5344CB8AC3E}">
        <p14:creationId xmlns:p14="http://schemas.microsoft.com/office/powerpoint/2010/main" val="15341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CD7063D-96C6-401D-A175-5B29A3EA17DD}" type="slidenum">
              <a:rPr lang="en-US" smtClean="0"/>
              <a:t>3</a:t>
            </a:fld>
            <a:endParaRPr lang="en-US"/>
          </a:p>
        </p:txBody>
      </p:sp>
    </p:spTree>
    <p:extLst>
      <p:ext uri="{BB962C8B-B14F-4D97-AF65-F5344CB8AC3E}">
        <p14:creationId xmlns:p14="http://schemas.microsoft.com/office/powerpoint/2010/main" val="183200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4</a:t>
            </a:fld>
            <a:endParaRPr lang="en-US"/>
          </a:p>
        </p:txBody>
      </p:sp>
    </p:spTree>
    <p:extLst>
      <p:ext uri="{BB962C8B-B14F-4D97-AF65-F5344CB8AC3E}">
        <p14:creationId xmlns:p14="http://schemas.microsoft.com/office/powerpoint/2010/main" val="353892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CD7063D-96C6-401D-A175-5B29A3EA17DD}" type="slidenum">
              <a:rPr lang="en-US" smtClean="0"/>
              <a:t>5</a:t>
            </a:fld>
            <a:endParaRPr lang="en-US"/>
          </a:p>
        </p:txBody>
      </p:sp>
    </p:spTree>
    <p:extLst>
      <p:ext uri="{BB962C8B-B14F-4D97-AF65-F5344CB8AC3E}">
        <p14:creationId xmlns:p14="http://schemas.microsoft.com/office/powerpoint/2010/main" val="196824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Lesson Objectives:</a:t>
            </a:r>
          </a:p>
          <a:p>
            <a:endParaRPr lang="en-US" b="1" dirty="0"/>
          </a:p>
          <a:p>
            <a:pPr marL="685800" marR="0" lvl="1" indent="-2286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endParaRPr lang="en-US" sz="1200" kern="1200" dirty="0">
              <a:solidFill>
                <a:schemeClr val="tx1"/>
              </a:solidFill>
              <a:effectLst/>
              <a:latin typeface="+mn-lt"/>
              <a:ea typeface="+mn-ea"/>
              <a:cs typeface="+mn-cs"/>
            </a:endParaRPr>
          </a:p>
          <a:p>
            <a:pPr marL="228600" marR="0" lvl="0" indent="-228600" algn="l" defTabSz="914363" rtl="0" eaLnBrk="1" fontAlgn="auto" latinLnBrk="0" hangingPunct="1">
              <a:lnSpc>
                <a:spcPct val="100000"/>
              </a:lnSpc>
              <a:spcBef>
                <a:spcPts val="600"/>
              </a:spcBef>
              <a:spcAft>
                <a:spcPts val="1200"/>
              </a:spcAft>
              <a:buClrTx/>
              <a:buSzTx/>
              <a:buFont typeface="+mj-lt"/>
              <a:buAutoNum type="arabicPeriod"/>
              <a:tabLst/>
              <a:defRPr/>
            </a:pPr>
            <a:r>
              <a:rPr lang="en-US" sz="1200" kern="1200" dirty="0">
                <a:solidFill>
                  <a:schemeClr val="tx1"/>
                </a:solidFill>
                <a:effectLst/>
                <a:latin typeface="+mn-lt"/>
                <a:ea typeface="+mn-ea"/>
                <a:cs typeface="+mn-cs"/>
              </a:rPr>
              <a:t>Demonstrate an approved FDOP which incorporates preparedness plans (such as Dispatch, Preparedness, Staffing Plans).</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21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7</a:t>
            </a:fld>
            <a:endParaRPr lang="en-US"/>
          </a:p>
        </p:txBody>
      </p:sp>
    </p:spTree>
    <p:extLst>
      <p:ext uri="{BB962C8B-B14F-4D97-AF65-F5344CB8AC3E}">
        <p14:creationId xmlns:p14="http://schemas.microsoft.com/office/powerpoint/2010/main" val="303441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ubtitle 5" title="Lesson">
            <a:extLst>
              <a:ext uri="{FF2B5EF4-FFF2-40B4-BE49-F238E27FC236}">
                <a16:creationId xmlns:a16="http://schemas.microsoft.com/office/drawing/2014/main" id="{81DB4324-A4D9-4A51-8831-ACA4A78141C2}"/>
              </a:ext>
            </a:extLst>
          </p:cNvPr>
          <p:cNvSpPr>
            <a:spLocks noGrp="1"/>
          </p:cNvSpPr>
          <p:nvPr userDrawn="1">
            <p:ph type="subTitle" idx="1" hasCustomPrompt="1"/>
          </p:nvPr>
        </p:nvSpPr>
        <p:spPr>
          <a:xfrm>
            <a:off x="508000" y="2029455"/>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dirty="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dirty="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userDrawn="1">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Click Here </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dirty="0"/>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userDrawn="1">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Click Here </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userDrawn="1">
            <p:ph type="title" hasCustomPrompt="1"/>
          </p:nvPr>
        </p:nvSpPr>
        <p:spPr>
          <a:xfrm>
            <a:off x="508000" y="449345"/>
            <a:ext cx="11176000" cy="664797"/>
          </a:xfrm>
          <a:prstGeom prst="rect">
            <a:avLst/>
          </a:prstGeom>
        </p:spPr>
        <p:txBody>
          <a:bodyPr/>
          <a:lstStyle>
            <a:lvl1pPr>
              <a:defRPr/>
            </a:lvl1pPr>
          </a:lstStyle>
          <a:p>
            <a:r>
              <a:rPr lang="en-US" dirty="0"/>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userDrawn="1">
            <p:ph type="body" sz="quarter" idx="12" hasCustomPrompt="1"/>
          </p:nvPr>
        </p:nvSpPr>
        <p:spPr>
          <a:xfrm>
            <a:off x="2645295" y="2749661"/>
            <a:ext cx="6901409" cy="646331"/>
          </a:xfrm>
          <a:prstGeom prst="rect">
            <a:avLst/>
          </a:prstGeom>
        </p:spPr>
        <p:txBody>
          <a:bodyPr>
            <a:spAutoFit/>
          </a:bodyPr>
          <a:lstStyle>
            <a:lvl1pPr algn="ctr">
              <a:defRPr sz="3600" i="1"/>
            </a:lvl1pPr>
          </a:lstStyle>
          <a:p>
            <a:pPr lvl="0"/>
            <a:r>
              <a:rPr lang="en-US" dirty="0"/>
              <a:t>Click to edit Geographic Area</a:t>
            </a:r>
          </a:p>
        </p:txBody>
      </p:sp>
      <p:grpSp>
        <p:nvGrpSpPr>
          <p:cNvPr id="2" name="Group 1">
            <a:extLst>
              <a:ext uri="{FF2B5EF4-FFF2-40B4-BE49-F238E27FC236}">
                <a16:creationId xmlns:a16="http://schemas.microsoft.com/office/drawing/2014/main" id="{2023D507-1F50-4C14-A1A9-5CA559302F40}"/>
              </a:ext>
            </a:extLst>
          </p:cNvPr>
          <p:cNvGrpSpPr/>
          <p:nvPr userDrawn="1"/>
        </p:nvGrpSpPr>
        <p:grpSpPr>
          <a:xfrm>
            <a:off x="124920" y="4114362"/>
            <a:ext cx="3250782" cy="2583222"/>
            <a:chOff x="124920" y="4114362"/>
            <a:chExt cx="3250782" cy="2583222"/>
          </a:xfrm>
        </p:grpSpPr>
        <p:pic>
          <p:nvPicPr>
            <p:cNvPr id="27" name="Picture 26" descr="A close up of a sign&#10;&#10;Description generated with high confidence">
              <a:extLst>
                <a:ext uri="{FF2B5EF4-FFF2-40B4-BE49-F238E27FC236}">
                  <a16:creationId xmlns:a16="http://schemas.microsoft.com/office/drawing/2014/main" id="{A134F4AA-31C2-41A8-9122-CD01486AC7BE}"/>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342737" y="4114362"/>
              <a:ext cx="2815148" cy="2540124"/>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a16="http://schemas.microsoft.com/office/drawing/2014/main" id="{236AF74B-E698-47C9-A57B-E1091661167B}"/>
                </a:ext>
              </a:extLst>
            </p:cNvPr>
            <p:cNvGrpSpPr/>
            <p:nvPr userDrawn="1"/>
          </p:nvGrpSpPr>
          <p:grpSpPr>
            <a:xfrm>
              <a:off x="844227" y="4278890"/>
              <a:ext cx="1812168" cy="2051297"/>
              <a:chOff x="215017" y="2883125"/>
              <a:chExt cx="1408496" cy="1708215"/>
            </a:xfrm>
          </p:grpSpPr>
          <p:sp>
            <p:nvSpPr>
              <p:cNvPr id="29" name="TextBox 28">
                <a:extLst>
                  <a:ext uri="{FF2B5EF4-FFF2-40B4-BE49-F238E27FC236}">
                    <a16:creationId xmlns:a16="http://schemas.microsoft.com/office/drawing/2014/main" id="{A68DCA80-D6B6-4E99-A727-FB128844E2DD}"/>
                  </a:ext>
                </a:extLst>
              </p:cNvPr>
              <p:cNvSpPr txBox="1"/>
              <p:nvPr userDrawn="1"/>
            </p:nvSpPr>
            <p:spPr>
              <a:xfrm rot="18264686">
                <a:off x="-252404" y="3517840"/>
                <a:ext cx="1608629" cy="369332"/>
              </a:xfrm>
              <a:prstGeom prst="rect">
                <a:avLst/>
              </a:prstGeom>
              <a:noFill/>
            </p:spPr>
            <p:txBody>
              <a:bodyPr wrap="square" rtlCol="0">
                <a:spAutoFit/>
              </a:bodyPr>
              <a:lstStyle/>
              <a:p>
                <a:pPr algn="ctr"/>
                <a:r>
                  <a:rPr lang="en-US" dirty="0">
                    <a:solidFill>
                      <a:schemeClr val="tx1"/>
                    </a:solidFill>
                    <a:effectLst>
                      <a:outerShdw blurRad="38100" dist="38100" dir="2700000" algn="tl">
                        <a:srgbClr val="000000">
                          <a:alpha val="43137"/>
                        </a:srgbClr>
                      </a:outerShdw>
                    </a:effectLst>
                  </a:rPr>
                  <a:t>Topography</a:t>
                </a:r>
              </a:p>
            </p:txBody>
          </p:sp>
          <p:sp>
            <p:nvSpPr>
              <p:cNvPr id="30" name="TextBox 29">
                <a:extLst>
                  <a:ext uri="{FF2B5EF4-FFF2-40B4-BE49-F238E27FC236}">
                    <a16:creationId xmlns:a16="http://schemas.microsoft.com/office/drawing/2014/main" id="{EAAAFDF9-4878-42C5-B11A-27716A6CE29D}"/>
                  </a:ext>
                </a:extLst>
              </p:cNvPr>
              <p:cNvSpPr txBox="1"/>
              <p:nvPr userDrawn="1"/>
            </p:nvSpPr>
            <p:spPr>
              <a:xfrm rot="3350953">
                <a:off x="486502" y="3518955"/>
                <a:ext cx="1616374" cy="344714"/>
              </a:xfrm>
              <a:prstGeom prst="rect">
                <a:avLst/>
              </a:prstGeom>
              <a:noFill/>
            </p:spPr>
            <p:txBody>
              <a:bodyPr wrap="square" rtlCol="0">
                <a:spAutoFit/>
              </a:bodyPr>
              <a:lstStyle/>
              <a:p>
                <a:pPr algn="ctr"/>
                <a:r>
                  <a:rPr lang="en-US" dirty="0">
                    <a:solidFill>
                      <a:schemeClr val="tx1"/>
                    </a:solidFill>
                    <a:effectLst>
                      <a:outerShdw blurRad="38100" dist="38100" dir="2700000" algn="tl">
                        <a:srgbClr val="000000">
                          <a:alpha val="43137"/>
                        </a:srgbClr>
                      </a:outerShdw>
                    </a:effectLst>
                  </a:rPr>
                  <a:t>Vegetation</a:t>
                </a:r>
              </a:p>
            </p:txBody>
          </p:sp>
          <p:sp>
            <p:nvSpPr>
              <p:cNvPr id="31" name="TextBox 30">
                <a:extLst>
                  <a:ext uri="{FF2B5EF4-FFF2-40B4-BE49-F238E27FC236}">
                    <a16:creationId xmlns:a16="http://schemas.microsoft.com/office/drawing/2014/main" id="{3850BF17-4E88-4C04-853A-B78741740686}"/>
                  </a:ext>
                </a:extLst>
              </p:cNvPr>
              <p:cNvSpPr txBox="1"/>
              <p:nvPr userDrawn="1"/>
            </p:nvSpPr>
            <p:spPr>
              <a:xfrm>
                <a:off x="215017" y="4195633"/>
                <a:ext cx="1408496" cy="395707"/>
              </a:xfrm>
              <a:prstGeom prst="rect">
                <a:avLst/>
              </a:prstGeom>
              <a:noFill/>
            </p:spPr>
            <p:txBody>
              <a:bodyPr wrap="square" rtlCol="0">
                <a:spAutoFit/>
              </a:bodyPr>
              <a:lstStyle/>
              <a:p>
                <a:pPr algn="ctr"/>
                <a:r>
                  <a:rPr lang="en-US" dirty="0">
                    <a:solidFill>
                      <a:schemeClr val="tx1"/>
                    </a:solidFill>
                    <a:effectLst>
                      <a:outerShdw blurRad="38100" dist="38100" dir="2700000" algn="tl">
                        <a:srgbClr val="000000">
                          <a:alpha val="43137"/>
                        </a:srgbClr>
                      </a:outerShdw>
                    </a:effectLst>
                  </a:rPr>
                  <a:t>Climate</a:t>
                </a:r>
              </a:p>
            </p:txBody>
          </p:sp>
        </p:grpSp>
        <p:pic>
          <p:nvPicPr>
            <p:cNvPr id="28" name="Picture 27">
              <a:extLst>
                <a:ext uri="{FF2B5EF4-FFF2-40B4-BE49-F238E27FC236}">
                  <a16:creationId xmlns:a16="http://schemas.microsoft.com/office/drawing/2014/main" id="{96BF4C56-2B84-4FB4-AE59-6C513190C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36" y="4439152"/>
              <a:ext cx="1423100" cy="1890544"/>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3272F0B1-AA57-40AB-A328-AED79E867B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8757" y="4705963"/>
              <a:ext cx="1288653" cy="135692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4AA0E1C-2507-4642-8C3D-7341E8D6C072}"/>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4920" y="5428183"/>
              <a:ext cx="3250782" cy="12694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391053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Tree>
    <p:extLst>
      <p:ext uri="{BB962C8B-B14F-4D97-AF65-F5344CB8AC3E}">
        <p14:creationId xmlns:p14="http://schemas.microsoft.com/office/powerpoint/2010/main" val="27787546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261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dirty="0"/>
              <a:t>Objectives</a:t>
            </a:r>
          </a:p>
        </p:txBody>
      </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grpSp>
        <p:nvGrpSpPr>
          <p:cNvPr id="3" name="Group 2">
            <a:extLst>
              <a:ext uri="{FF2B5EF4-FFF2-40B4-BE49-F238E27FC236}">
                <a16:creationId xmlns:a16="http://schemas.microsoft.com/office/drawing/2014/main" id="{27154A1A-AAC1-437B-91ED-92A6BD4BC269}"/>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a16="http://schemas.microsoft.com/office/drawing/2014/main" id="{9C169E21-43BB-49CB-810F-EA4EB06969C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4ECB7CFD-5301-4036-B449-886446CA7E6F}"/>
                </a:ext>
              </a:extLst>
            </p:cNvPr>
            <p:cNvGrpSpPr/>
            <p:nvPr userDrawn="1"/>
          </p:nvGrpSpPr>
          <p:grpSpPr>
            <a:xfrm>
              <a:off x="625657" y="5008148"/>
              <a:ext cx="1261706" cy="1384731"/>
              <a:chOff x="218435" y="2852807"/>
              <a:chExt cx="1408496" cy="1656226"/>
            </a:xfrm>
          </p:grpSpPr>
          <p:sp>
            <p:nvSpPr>
              <p:cNvPr id="36" name="TextBox 35">
                <a:extLst>
                  <a:ext uri="{FF2B5EF4-FFF2-40B4-BE49-F238E27FC236}">
                    <a16:creationId xmlns:a16="http://schemas.microsoft.com/office/drawing/2014/main" id="{1DADE73E-2B36-416D-8E34-4D4A0181446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37" name="TextBox 36">
                <a:extLst>
                  <a:ext uri="{FF2B5EF4-FFF2-40B4-BE49-F238E27FC236}">
                    <a16:creationId xmlns:a16="http://schemas.microsoft.com/office/drawing/2014/main" id="{4CE7D4F6-F7F2-4ADB-92EF-0E4077F6D89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38" name="TextBox 37">
                <a:extLst>
                  <a:ext uri="{FF2B5EF4-FFF2-40B4-BE49-F238E27FC236}">
                    <a16:creationId xmlns:a16="http://schemas.microsoft.com/office/drawing/2014/main" id="{4BBAF1CE-F197-496F-82AF-06EA17DF4D72}"/>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a16="http://schemas.microsoft.com/office/drawing/2014/main" id="{86BD05CA-0755-4E9C-8F40-C24F083CA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FA3E3F-9909-482C-B142-EB2531D53A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A56EA75-C5CD-4A4B-8D33-EE49ACC5BA99}"/>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802087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dirty="0"/>
              <a:t>Review Objectives</a:t>
            </a:r>
          </a:p>
        </p:txBody>
      </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p:txBody>
      </p:sp>
      <p:grpSp>
        <p:nvGrpSpPr>
          <p:cNvPr id="22" name="Group 21">
            <a:extLst>
              <a:ext uri="{FF2B5EF4-FFF2-40B4-BE49-F238E27FC236}">
                <a16:creationId xmlns:a16="http://schemas.microsoft.com/office/drawing/2014/main" id="{E8BBDB62-AF09-4F78-BB7B-FE055179146C}"/>
              </a:ext>
            </a:extLst>
          </p:cNvPr>
          <p:cNvGrpSpPr>
            <a:grpSpLocks noChangeAspect="1"/>
          </p:cNvGrpSpPr>
          <p:nvPr userDrawn="1"/>
        </p:nvGrpSpPr>
        <p:grpSpPr>
          <a:xfrm>
            <a:off x="121783" y="4918943"/>
            <a:ext cx="2263329" cy="1808768"/>
            <a:chOff x="121783" y="4918943"/>
            <a:chExt cx="2263329" cy="1808768"/>
          </a:xfrm>
        </p:grpSpPr>
        <p:pic>
          <p:nvPicPr>
            <p:cNvPr id="23" name="Picture 22" descr="A close up of a sign&#10;&#10;Description generated with high confidence">
              <a:extLst>
                <a:ext uri="{FF2B5EF4-FFF2-40B4-BE49-F238E27FC236}">
                  <a16:creationId xmlns:a16="http://schemas.microsoft.com/office/drawing/2014/main" id="{DF19782D-7B9C-4249-A16C-E38C3439DF3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24" name="Group 23">
              <a:extLst>
                <a:ext uri="{FF2B5EF4-FFF2-40B4-BE49-F238E27FC236}">
                  <a16:creationId xmlns:a16="http://schemas.microsoft.com/office/drawing/2014/main" id="{FAB9E3B8-B1E6-4BDE-BBF1-8AA34F6E2C0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a16="http://schemas.microsoft.com/office/drawing/2014/main" id="{3F966C69-E57B-4D34-864F-301162A29834}"/>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a16="http://schemas.microsoft.com/office/drawing/2014/main" id="{B3ACE391-3714-4C15-8A6A-428169964A31}"/>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a16="http://schemas.microsoft.com/office/drawing/2014/main" id="{93153BB8-6CF4-4C0D-BBCA-EBFAD551FD3B}"/>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25" name="Picture 24">
              <a:extLst>
                <a:ext uri="{FF2B5EF4-FFF2-40B4-BE49-F238E27FC236}">
                  <a16:creationId xmlns:a16="http://schemas.microsoft.com/office/drawing/2014/main" id="{C50D255F-A046-458A-AD6F-01F90C6160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4839E126-2961-49B5-A709-88B51105E7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7488A74B-1C73-416A-84C1-13E5FECEF33E}"/>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115524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1" name="Group 30">
            <a:extLst>
              <a:ext uri="{FF2B5EF4-FFF2-40B4-BE49-F238E27FC236}">
                <a16:creationId xmlns:a16="http://schemas.microsoft.com/office/drawing/2014/main" id="{77285671-4945-4A4A-AC94-8C7FC9788B62}"/>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a16="http://schemas.microsoft.com/office/drawing/2014/main" id="{0ECE74E0-3633-45FE-8284-F2134D732C24}"/>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B5E63A6E-0ADC-4613-9554-44899AB8A7CB}"/>
                </a:ext>
              </a:extLst>
            </p:cNvPr>
            <p:cNvGrpSpPr/>
            <p:nvPr userDrawn="1"/>
          </p:nvGrpSpPr>
          <p:grpSpPr>
            <a:xfrm>
              <a:off x="625657" y="5008148"/>
              <a:ext cx="1261706" cy="1384731"/>
              <a:chOff x="218435" y="2852807"/>
              <a:chExt cx="1408496" cy="1656226"/>
            </a:xfrm>
          </p:grpSpPr>
          <p:sp>
            <p:nvSpPr>
              <p:cNvPr id="37" name="TextBox 36">
                <a:extLst>
                  <a:ext uri="{FF2B5EF4-FFF2-40B4-BE49-F238E27FC236}">
                    <a16:creationId xmlns:a16="http://schemas.microsoft.com/office/drawing/2014/main" id="{E48D16D8-C5F1-48FC-A91A-54E5E1EB51B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38" name="TextBox 37">
                <a:extLst>
                  <a:ext uri="{FF2B5EF4-FFF2-40B4-BE49-F238E27FC236}">
                    <a16:creationId xmlns:a16="http://schemas.microsoft.com/office/drawing/2014/main" id="{FA7D6AB8-D58A-4C8E-A065-A00DFB530E12}"/>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a16="http://schemas.microsoft.com/office/drawing/2014/main" id="{08011E03-B986-4631-8BC4-2E67D368A865}"/>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a16="http://schemas.microsoft.com/office/drawing/2014/main" id="{AB805983-AA08-46D5-B4D9-DC4CCCE89A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3767D425-F3BF-4886-B225-F89B325C5E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9F41F132-273F-4C34-9E25-A222C143645F}"/>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878562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dirty="0"/>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dirty="0"/>
              <a:t>Click to select object</a:t>
            </a:r>
          </a:p>
        </p:txBody>
      </p:sp>
      <p:grpSp>
        <p:nvGrpSpPr>
          <p:cNvPr id="13" name="Group 12">
            <a:extLst>
              <a:ext uri="{FF2B5EF4-FFF2-40B4-BE49-F238E27FC236}">
                <a16:creationId xmlns:a16="http://schemas.microsoft.com/office/drawing/2014/main" id="{5226238C-115F-4A62-BC57-4537125D6452}"/>
              </a:ext>
            </a:extLst>
          </p:cNvPr>
          <p:cNvGrpSpPr>
            <a:grpSpLocks noChangeAspect="1"/>
          </p:cNvGrpSpPr>
          <p:nvPr userDrawn="1"/>
        </p:nvGrpSpPr>
        <p:grpSpPr>
          <a:xfrm>
            <a:off x="121783" y="4918943"/>
            <a:ext cx="2263329" cy="1808768"/>
            <a:chOff x="121783" y="4918943"/>
            <a:chExt cx="2263329" cy="1808768"/>
          </a:xfrm>
        </p:grpSpPr>
        <p:pic>
          <p:nvPicPr>
            <p:cNvPr id="14" name="Picture 13" descr="A close up of a sign&#10;&#10;Description generated with high confidence">
              <a:extLst>
                <a:ext uri="{FF2B5EF4-FFF2-40B4-BE49-F238E27FC236}">
                  <a16:creationId xmlns:a16="http://schemas.microsoft.com/office/drawing/2014/main" id="{79A33663-E9CF-40AA-8671-58A6C0983B90}"/>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2F955497-B96F-4F06-9679-02259F815E3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a16="http://schemas.microsoft.com/office/drawing/2014/main" id="{93EAE4A6-729D-47D6-915B-C9BD17013F97}"/>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a16="http://schemas.microsoft.com/office/drawing/2014/main" id="{29458D22-ADB9-41A6-8DF1-49FB321A6A58}"/>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30" name="TextBox 29">
                <a:extLst>
                  <a:ext uri="{FF2B5EF4-FFF2-40B4-BE49-F238E27FC236}">
                    <a16:creationId xmlns:a16="http://schemas.microsoft.com/office/drawing/2014/main" id="{6D6059B3-4928-433C-BD21-7197C34277EE}"/>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16" name="Picture 15">
              <a:extLst>
                <a:ext uri="{FF2B5EF4-FFF2-40B4-BE49-F238E27FC236}">
                  <a16:creationId xmlns:a16="http://schemas.microsoft.com/office/drawing/2014/main" id="{E63F855F-3FFD-4568-B717-DFDF117D50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1C9B79E4-9475-4A8C-8C20-C9894135F5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7F08746E-1E12-4E1C-9373-7BBA088E0AA1}"/>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838027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dirty="0"/>
              <a:t>Click to edit title</a:t>
            </a:r>
          </a:p>
        </p:txBody>
      </p:sp>
      <p:sp>
        <p:nvSpPr>
          <p:cNvPr id="3" name="Content Placeholder 2"/>
          <p:cNvSpPr>
            <a:spLocks noGrp="1"/>
          </p:cNvSpPr>
          <p:nvPr>
            <p:ph idx="1" hasCustomPrompt="1"/>
          </p:nvPr>
        </p:nvSpPr>
        <p:spPr>
          <a:xfrm>
            <a:off x="988943" y="1321904"/>
            <a:ext cx="10695057" cy="4994413"/>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dirty="0"/>
              <a:t>Click to select object</a:t>
            </a:r>
          </a:p>
        </p:txBody>
      </p:sp>
    </p:spTree>
    <p:extLst>
      <p:ext uri="{BB962C8B-B14F-4D97-AF65-F5344CB8AC3E}">
        <p14:creationId xmlns:p14="http://schemas.microsoft.com/office/powerpoint/2010/main" val="3537810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sp>
        <p:nvSpPr>
          <p:cNvPr id="3" name="Content Placeholder 2"/>
          <p:cNvSpPr>
            <a:spLocks noGrp="1"/>
          </p:cNvSpPr>
          <p:nvPr>
            <p:ph sz="half" idx="1"/>
          </p:nvPr>
        </p:nvSpPr>
        <p:spPr>
          <a:xfrm>
            <a:off x="508000" y="1411553"/>
            <a:ext cx="5486400" cy="3890269"/>
          </a:xfrm>
          <a:prstGeom prst="rect">
            <a:avLst/>
          </a:prstGeom>
        </p:spPr>
        <p:txBody>
          <a:bodyPr>
            <a:no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6197600" y="1411553"/>
            <a:ext cx="5486400" cy="3890269"/>
          </a:xfrm>
          <a:prstGeom prst="rect">
            <a:avLst/>
          </a:prstGeom>
        </p:spPr>
        <p:txBody>
          <a:bodyPr>
            <a:no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dirty="0"/>
          </a:p>
        </p:txBody>
      </p:sp>
      <p:grpSp>
        <p:nvGrpSpPr>
          <p:cNvPr id="14" name="Group 13">
            <a:extLst>
              <a:ext uri="{FF2B5EF4-FFF2-40B4-BE49-F238E27FC236}">
                <a16:creationId xmlns:a16="http://schemas.microsoft.com/office/drawing/2014/main" id="{25D7BEF7-0D46-4E9B-9E3A-E2770547DEAB}"/>
              </a:ext>
            </a:extLst>
          </p:cNvPr>
          <p:cNvGrpSpPr>
            <a:grpSpLocks noChangeAspect="1"/>
          </p:cNvGrpSpPr>
          <p:nvPr userDrawn="1"/>
        </p:nvGrpSpPr>
        <p:grpSpPr>
          <a:xfrm>
            <a:off x="121783" y="4918943"/>
            <a:ext cx="2263329" cy="1808768"/>
            <a:chOff x="121783" y="4918943"/>
            <a:chExt cx="2263329" cy="1808768"/>
          </a:xfrm>
        </p:grpSpPr>
        <p:pic>
          <p:nvPicPr>
            <p:cNvPr id="15" name="Picture 14" descr="A close up of a sign&#10;&#10;Description generated with high confidence">
              <a:extLst>
                <a:ext uri="{FF2B5EF4-FFF2-40B4-BE49-F238E27FC236}">
                  <a16:creationId xmlns:a16="http://schemas.microsoft.com/office/drawing/2014/main" id="{22CD3B84-0F0A-4986-BA6A-498262C1F534}"/>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41D8C8A0-6837-42A5-A0E9-D50E2EB23D5B}"/>
                </a:ext>
              </a:extLst>
            </p:cNvPr>
            <p:cNvGrpSpPr/>
            <p:nvPr userDrawn="1"/>
          </p:nvGrpSpPr>
          <p:grpSpPr>
            <a:xfrm>
              <a:off x="625657" y="5008148"/>
              <a:ext cx="1261706" cy="1384731"/>
              <a:chOff x="218435" y="2852807"/>
              <a:chExt cx="1408496" cy="1656226"/>
            </a:xfrm>
          </p:grpSpPr>
          <p:sp>
            <p:nvSpPr>
              <p:cNvPr id="20" name="TextBox 19">
                <a:extLst>
                  <a:ext uri="{FF2B5EF4-FFF2-40B4-BE49-F238E27FC236}">
                    <a16:creationId xmlns:a16="http://schemas.microsoft.com/office/drawing/2014/main" id="{4BC6BC67-E5FD-4FB1-9143-15892B96860F}"/>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21" name="TextBox 20">
                <a:extLst>
                  <a:ext uri="{FF2B5EF4-FFF2-40B4-BE49-F238E27FC236}">
                    <a16:creationId xmlns:a16="http://schemas.microsoft.com/office/drawing/2014/main" id="{97E7EB4C-337A-4DD2-A8CD-5FFE99C679F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22" name="TextBox 21">
                <a:extLst>
                  <a:ext uri="{FF2B5EF4-FFF2-40B4-BE49-F238E27FC236}">
                    <a16:creationId xmlns:a16="http://schemas.microsoft.com/office/drawing/2014/main" id="{AB2A8446-1099-4595-9E5F-B9704DE1AC3D}"/>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17" name="Picture 16">
              <a:extLst>
                <a:ext uri="{FF2B5EF4-FFF2-40B4-BE49-F238E27FC236}">
                  <a16:creationId xmlns:a16="http://schemas.microsoft.com/office/drawing/2014/main" id="{2ED75840-D2EB-4016-AC62-3A8C5AE375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CA8CCC28-8634-426E-88C1-D790264F58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2140C41-4304-4865-AB53-0A7D71B01E15}"/>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011216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select object</a:t>
            </a:r>
          </a:p>
          <a:p>
            <a:pPr lvl="0"/>
            <a:endParaRPr lang="en-US" dirty="0"/>
          </a:p>
          <a:p>
            <a:pPr lvl="0"/>
            <a:endParaRPr lang="en-US" dirty="0"/>
          </a:p>
        </p:txBody>
      </p:sp>
    </p:spTree>
    <p:extLst>
      <p:ext uri="{BB962C8B-B14F-4D97-AF65-F5344CB8AC3E}">
        <p14:creationId xmlns:p14="http://schemas.microsoft.com/office/powerpoint/2010/main" val="13195313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dirty="0"/>
              <a:t>Click to edit</a:t>
            </a:r>
          </a:p>
        </p:txBody>
      </p:sp>
      <p:grpSp>
        <p:nvGrpSpPr>
          <p:cNvPr id="12" name="Group 11">
            <a:extLst>
              <a:ext uri="{FF2B5EF4-FFF2-40B4-BE49-F238E27FC236}">
                <a16:creationId xmlns:a16="http://schemas.microsoft.com/office/drawing/2014/main" id="{7B96CAFC-FEC6-4EBF-9D8C-DBEF28DC254C}"/>
              </a:ext>
            </a:extLst>
          </p:cNvPr>
          <p:cNvGrpSpPr>
            <a:grpSpLocks noChangeAspect="1"/>
          </p:cNvGrpSpPr>
          <p:nvPr userDrawn="1"/>
        </p:nvGrpSpPr>
        <p:grpSpPr>
          <a:xfrm>
            <a:off x="121783" y="4918943"/>
            <a:ext cx="2263329" cy="1808768"/>
            <a:chOff x="121783" y="4918943"/>
            <a:chExt cx="2263329" cy="1808768"/>
          </a:xfrm>
        </p:grpSpPr>
        <p:pic>
          <p:nvPicPr>
            <p:cNvPr id="13" name="Picture 12" descr="A close up of a sign&#10;&#10;Description generated with high confidence">
              <a:extLst>
                <a:ext uri="{FF2B5EF4-FFF2-40B4-BE49-F238E27FC236}">
                  <a16:creationId xmlns:a16="http://schemas.microsoft.com/office/drawing/2014/main" id="{8BC19C56-9C3A-4FD0-BCFC-ED3CEE2AD8EC}"/>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3BA862B9-14FF-4A57-839C-CA0E789B46DA}"/>
                </a:ext>
              </a:extLst>
            </p:cNvPr>
            <p:cNvGrpSpPr/>
            <p:nvPr userDrawn="1"/>
          </p:nvGrpSpPr>
          <p:grpSpPr>
            <a:xfrm>
              <a:off x="625657" y="5008148"/>
              <a:ext cx="1261706" cy="1384731"/>
              <a:chOff x="218435" y="2852807"/>
              <a:chExt cx="1408496" cy="1656226"/>
            </a:xfrm>
          </p:grpSpPr>
          <p:sp>
            <p:nvSpPr>
              <p:cNvPr id="27" name="TextBox 26">
                <a:extLst>
                  <a:ext uri="{FF2B5EF4-FFF2-40B4-BE49-F238E27FC236}">
                    <a16:creationId xmlns:a16="http://schemas.microsoft.com/office/drawing/2014/main" id="{6709CA22-E9E1-478D-9979-765B4A9B90A8}"/>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Topography</a:t>
                </a:r>
              </a:p>
            </p:txBody>
          </p:sp>
          <p:sp>
            <p:nvSpPr>
              <p:cNvPr id="28" name="TextBox 27">
                <a:extLst>
                  <a:ext uri="{FF2B5EF4-FFF2-40B4-BE49-F238E27FC236}">
                    <a16:creationId xmlns:a16="http://schemas.microsoft.com/office/drawing/2014/main" id="{2860A7D2-8F54-49F7-9F0C-F91E0B2EB127}"/>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Vegetation</a:t>
                </a:r>
              </a:p>
            </p:txBody>
          </p:sp>
          <p:sp>
            <p:nvSpPr>
              <p:cNvPr id="29" name="TextBox 28">
                <a:extLst>
                  <a:ext uri="{FF2B5EF4-FFF2-40B4-BE49-F238E27FC236}">
                    <a16:creationId xmlns:a16="http://schemas.microsoft.com/office/drawing/2014/main" id="{55B5661D-D093-4764-B076-555C2B422A64}"/>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dirty="0">
                    <a:solidFill>
                      <a:schemeClr val="tx1"/>
                    </a:solidFill>
                    <a:effectLst>
                      <a:outerShdw blurRad="38100" dist="38100" dir="2700000" algn="tl">
                        <a:srgbClr val="000000">
                          <a:alpha val="43137"/>
                        </a:srgbClr>
                      </a:outerShdw>
                    </a:effectLst>
                  </a:rPr>
                  <a:t>Climate</a:t>
                </a:r>
              </a:p>
            </p:txBody>
          </p:sp>
        </p:grpSp>
        <p:pic>
          <p:nvPicPr>
            <p:cNvPr id="15" name="Picture 14">
              <a:extLst>
                <a:ext uri="{FF2B5EF4-FFF2-40B4-BE49-F238E27FC236}">
                  <a16:creationId xmlns:a16="http://schemas.microsoft.com/office/drawing/2014/main" id="{42A774BF-09CD-4DBC-A9CD-8CD8116C1A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33B535E-0D23-4256-9539-BC99DDAB6B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270ADB4-6ADB-45EF-8265-0D67B5E6C80D}"/>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554845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dirty="0"/>
              <a:t>Slide # </a:t>
            </a:r>
            <a:fld id="{209B3D60-080B-4D34-9398-1DC43AD41F33}" type="slidenum">
              <a:rPr lang="en-US" sz="1400" smtClean="0"/>
              <a:t>‹#›</a:t>
            </a:fld>
            <a:endParaRPr lang="en-US" sz="1400" dirty="0"/>
          </a:p>
        </p:txBody>
      </p:sp>
    </p:spTree>
    <p:extLst>
      <p:ext uri="{BB962C8B-B14F-4D97-AF65-F5344CB8AC3E}">
        <p14:creationId xmlns:p14="http://schemas.microsoft.com/office/powerpoint/2010/main" val="1291651174"/>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29">
            <a:extLst>
              <a:ext uri="{FF2B5EF4-FFF2-40B4-BE49-F238E27FC236}">
                <a16:creationId xmlns:a16="http://schemas.microsoft.com/office/drawing/2014/main" id="{340181BC-E0B5-4912-BB66-C0C54C3CB5B6}"/>
              </a:ext>
            </a:extLst>
          </p:cNvPr>
          <p:cNvSpPr>
            <a:spLocks noGrp="1"/>
          </p:cNvSpPr>
          <p:nvPr>
            <p:ph type="subTitle" idx="1"/>
          </p:nvPr>
        </p:nvSpPr>
        <p:spPr/>
        <p:txBody>
          <a:bodyPr/>
          <a:lstStyle/>
          <a:p>
            <a:r>
              <a:rPr lang="en-US" dirty="0"/>
              <a:t>Lesson #16</a:t>
            </a:r>
          </a:p>
        </p:txBody>
      </p:sp>
      <p:sp>
        <p:nvSpPr>
          <p:cNvPr id="7" name="Text Placeholder 6">
            <a:extLst>
              <a:ext uri="{FF2B5EF4-FFF2-40B4-BE49-F238E27FC236}">
                <a16:creationId xmlns:a16="http://schemas.microsoft.com/office/drawing/2014/main" id="{5187D829-0561-4E82-B7E9-F2351F998B9E}"/>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0FA04C33-B7B6-4F33-9701-31257FE2D86A}"/>
              </a:ext>
            </a:extLst>
          </p:cNvPr>
          <p:cNvSpPr>
            <a:spLocks noGrp="1"/>
          </p:cNvSpPr>
          <p:nvPr>
            <p:ph type="body" sz="quarter" idx="11"/>
          </p:nvPr>
        </p:nvSpPr>
        <p:spPr/>
        <p:txBody>
          <a:bodyPr/>
          <a:lstStyle/>
          <a:p>
            <a:endParaRPr lang="en-US"/>
          </a:p>
        </p:txBody>
      </p:sp>
      <p:sp>
        <p:nvSpPr>
          <p:cNvPr id="6" name="Title 5">
            <a:extLst>
              <a:ext uri="{FF2B5EF4-FFF2-40B4-BE49-F238E27FC236}">
                <a16:creationId xmlns:a16="http://schemas.microsoft.com/office/drawing/2014/main" id="{ABA7CCD1-18A9-4A65-98FA-A299D25F2169}"/>
              </a:ext>
            </a:extLst>
          </p:cNvPr>
          <p:cNvSpPr>
            <a:spLocks noGrp="1"/>
          </p:cNvSpPr>
          <p:nvPr>
            <p:ph type="title"/>
          </p:nvPr>
        </p:nvSpPr>
        <p:spPr>
          <a:xfrm>
            <a:off x="508000" y="449345"/>
            <a:ext cx="11176000" cy="757130"/>
          </a:xfrm>
        </p:spPr>
        <p:txBody>
          <a:bodyPr>
            <a:spAutoFit/>
          </a:bodyPr>
          <a:lstStyle/>
          <a:p>
            <a:r>
              <a:rPr lang="en-US" dirty="0"/>
              <a:t>Case Study	</a:t>
            </a:r>
          </a:p>
        </p:txBody>
      </p:sp>
      <p:sp>
        <p:nvSpPr>
          <p:cNvPr id="9" name="Text Placeholder 8">
            <a:extLst>
              <a:ext uri="{FF2B5EF4-FFF2-40B4-BE49-F238E27FC236}">
                <a16:creationId xmlns:a16="http://schemas.microsoft.com/office/drawing/2014/main" id="{3C2C0370-F4F3-4CC4-8F79-699770F11CE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364377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879046" y="1411553"/>
            <a:ext cx="9804954" cy="1754326"/>
          </a:xfrm>
        </p:spPr>
        <p:txBody>
          <a:bodyPr>
            <a:spAutoFit/>
          </a:bodyPr>
          <a:lstStyle/>
          <a:p>
            <a:r>
              <a:rPr lang="en-US" sz="3600" dirty="0"/>
              <a:t>Demonstrate an approved FDOP which incorporates preparedness plans (such as Dispatch, Preparedness, Staffing Plans).</a:t>
            </a:r>
          </a:p>
        </p:txBody>
      </p:sp>
    </p:spTree>
    <p:extLst>
      <p:ext uri="{BB962C8B-B14F-4D97-AF65-F5344CB8AC3E}">
        <p14:creationId xmlns:p14="http://schemas.microsoft.com/office/powerpoint/2010/main" val="3110182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142F8C9-8416-4775-B51C-8FFBA33CD761}"/>
              </a:ext>
            </a:extLst>
          </p:cNvPr>
          <p:cNvSpPr>
            <a:spLocks noGrp="1"/>
          </p:cNvSpPr>
          <p:nvPr>
            <p:ph type="title"/>
          </p:nvPr>
        </p:nvSpPr>
        <p:spPr/>
        <p:txBody>
          <a:bodyPr/>
          <a:lstStyle/>
          <a:p>
            <a:r>
              <a:rPr lang="en-US" dirty="0"/>
              <a:t>Add Title</a:t>
            </a:r>
          </a:p>
        </p:txBody>
      </p:sp>
      <p:sp>
        <p:nvSpPr>
          <p:cNvPr id="16" name="Content Placeholder 15">
            <a:extLst>
              <a:ext uri="{FF2B5EF4-FFF2-40B4-BE49-F238E27FC236}">
                <a16:creationId xmlns:a16="http://schemas.microsoft.com/office/drawing/2014/main" id="{68AF320B-D851-457D-ACA0-16CD6D4A59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7913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DCB44-0C50-4A96-B799-B9A52D159233}"/>
              </a:ext>
            </a:extLst>
          </p:cNvPr>
          <p:cNvSpPr>
            <a:spLocks noGrp="1"/>
          </p:cNvSpPr>
          <p:nvPr>
            <p:ph type="title"/>
          </p:nvPr>
        </p:nvSpPr>
        <p:spPr/>
        <p:txBody>
          <a:bodyPr/>
          <a:lstStyle/>
          <a:p>
            <a:r>
              <a:rPr lang="en-US" dirty="0"/>
              <a:t>Add Title</a:t>
            </a:r>
          </a:p>
        </p:txBody>
      </p:sp>
      <p:sp>
        <p:nvSpPr>
          <p:cNvPr id="5" name="Content Placeholder 4">
            <a:extLst>
              <a:ext uri="{FF2B5EF4-FFF2-40B4-BE49-F238E27FC236}">
                <a16:creationId xmlns:a16="http://schemas.microsoft.com/office/drawing/2014/main" id="{6595FF4A-202F-4D3F-B30D-317A5AA7BA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097141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495A-7EB0-4D5F-B3BE-69C9AF6A2D52}"/>
              </a:ext>
            </a:extLst>
          </p:cNvPr>
          <p:cNvSpPr>
            <a:spLocks noGrp="1"/>
          </p:cNvSpPr>
          <p:nvPr>
            <p:ph type="title"/>
          </p:nvPr>
        </p:nvSpPr>
        <p:spPr/>
        <p:txBody>
          <a:bodyPr/>
          <a:lstStyle/>
          <a:p>
            <a:r>
              <a:rPr lang="en-US" dirty="0"/>
              <a:t>Add Title</a:t>
            </a:r>
          </a:p>
        </p:txBody>
      </p:sp>
      <p:sp>
        <p:nvSpPr>
          <p:cNvPr id="4" name="Content Placeholder 3">
            <a:extLst>
              <a:ext uri="{FF2B5EF4-FFF2-40B4-BE49-F238E27FC236}">
                <a16:creationId xmlns:a16="http://schemas.microsoft.com/office/drawing/2014/main" id="{F1B4DCB5-336E-46FE-9C41-8E212B2514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341146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Review 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879046" y="1411553"/>
            <a:ext cx="9804954" cy="1754326"/>
          </a:xfrm>
        </p:spPr>
        <p:txBody>
          <a:bodyPr>
            <a:spAutoFit/>
          </a:bodyPr>
          <a:lstStyle/>
          <a:p>
            <a:r>
              <a:rPr lang="en-US" sz="3600" dirty="0"/>
              <a:t>Demonstrate an approved FDOP which incorporates preparedness plans (such as Dispatch, Preparedness, Staffing Plans).</a:t>
            </a:r>
          </a:p>
        </p:txBody>
      </p:sp>
    </p:spTree>
    <p:extLst>
      <p:ext uri="{BB962C8B-B14F-4D97-AF65-F5344CB8AC3E}">
        <p14:creationId xmlns:p14="http://schemas.microsoft.com/office/powerpoint/2010/main" val="31390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9C76D-56AE-434E-8916-018026A74212}"/>
              </a:ext>
            </a:extLst>
          </p:cNvPr>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2548436677"/>
      </p:ext>
    </p:extLst>
  </p:cSld>
  <p:clrMapOvr>
    <a:masterClrMapping/>
  </p:clrMapOvr>
  <p:transition>
    <p:fade/>
  </p:transition>
</p:sld>
</file>

<file path=ppt/theme/theme1.xml><?xml version="1.0" encoding="utf-8"?>
<a:theme xmlns:a="http://schemas.openxmlformats.org/drawingml/2006/main" name="2_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NFDRS_Workshop</Template>
  <TotalTime>16637</TotalTime>
  <Words>694</Words>
  <Application>Microsoft Office PowerPoint</Application>
  <PresentationFormat>Widescreen</PresentationFormat>
  <Paragraphs>81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Wingdings</vt:lpstr>
      <vt:lpstr>2_NFDRS_Workshop</vt:lpstr>
      <vt:lpstr>Case Study </vt:lpstr>
      <vt:lpstr>Objectives:</vt:lpstr>
      <vt:lpstr>Add Title</vt:lpstr>
      <vt:lpstr>Add Title</vt:lpstr>
      <vt:lpstr>Add Title</vt:lpstr>
      <vt:lpstr>Review Objectives:</vt:lpstr>
      <vt:lpstr>Questions?</vt:lpstr>
    </vt:vector>
  </TitlesOfParts>
  <Manager>jkline@jkwfc.net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 – Case Study</dc:title>
  <dc:subject>Fire Danger Operating Plan</dc:subject>
  <dc:creator>jkline@jkwfc.net</dc:creator>
  <cp:keywords>NFDRS2016</cp:keywords>
  <cp:lastModifiedBy>Rhonda N</cp:lastModifiedBy>
  <cp:revision>337</cp:revision>
  <dcterms:created xsi:type="dcterms:W3CDTF">2015-10-06T19:42:33Z</dcterms:created>
  <dcterms:modified xsi:type="dcterms:W3CDTF">2020-04-17T18:02:35Z</dcterms:modified>
</cp:coreProperties>
</file>