
<file path=[Content_Types].xml><?xml version="1.0" encoding="utf-8"?>
<Types xmlns="http://schemas.openxmlformats.org/package/2006/content-types">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8" r:id="rId1"/>
    <p:sldMasterId id="2147483804" r:id="rId2"/>
    <p:sldMasterId id="2147483816" r:id="rId3"/>
    <p:sldMasterId id="2147483832" r:id="rId4"/>
  </p:sldMasterIdLst>
  <p:notesMasterIdLst>
    <p:notesMasterId r:id="rId67"/>
  </p:notesMasterIdLst>
  <p:sldIdLst>
    <p:sldId id="256" r:id="rId5"/>
    <p:sldId id="258" r:id="rId6"/>
    <p:sldId id="335" r:id="rId7"/>
    <p:sldId id="324" r:id="rId8"/>
    <p:sldId id="278" r:id="rId9"/>
    <p:sldId id="339" r:id="rId10"/>
    <p:sldId id="342" r:id="rId11"/>
    <p:sldId id="302" r:id="rId12"/>
    <p:sldId id="431" r:id="rId13"/>
    <p:sldId id="362" r:id="rId14"/>
    <p:sldId id="361" r:id="rId15"/>
    <p:sldId id="364" r:id="rId16"/>
    <p:sldId id="415" r:id="rId17"/>
    <p:sldId id="301" r:id="rId18"/>
    <p:sldId id="334" r:id="rId19"/>
    <p:sldId id="427" r:id="rId20"/>
    <p:sldId id="345" r:id="rId21"/>
    <p:sldId id="346" r:id="rId22"/>
    <p:sldId id="365" r:id="rId23"/>
    <p:sldId id="366" r:id="rId24"/>
    <p:sldId id="439" r:id="rId25"/>
    <p:sldId id="440" r:id="rId26"/>
    <p:sldId id="367" r:id="rId27"/>
    <p:sldId id="368" r:id="rId28"/>
    <p:sldId id="438" r:id="rId29"/>
    <p:sldId id="432" r:id="rId30"/>
    <p:sldId id="382" r:id="rId31"/>
    <p:sldId id="419" r:id="rId32"/>
    <p:sldId id="420" r:id="rId33"/>
    <p:sldId id="417" r:id="rId34"/>
    <p:sldId id="423" r:id="rId35"/>
    <p:sldId id="348" r:id="rId36"/>
    <p:sldId id="372" r:id="rId37"/>
    <p:sldId id="370" r:id="rId38"/>
    <p:sldId id="433" r:id="rId39"/>
    <p:sldId id="349" r:id="rId40"/>
    <p:sldId id="327" r:id="rId41"/>
    <p:sldId id="373" r:id="rId42"/>
    <p:sldId id="374" r:id="rId43"/>
    <p:sldId id="351" r:id="rId44"/>
    <p:sldId id="375" r:id="rId45"/>
    <p:sldId id="424" r:id="rId46"/>
    <p:sldId id="425" r:id="rId47"/>
    <p:sldId id="426" r:id="rId48"/>
    <p:sldId id="288" r:id="rId49"/>
    <p:sldId id="265" r:id="rId50"/>
    <p:sldId id="350" r:id="rId51"/>
    <p:sldId id="354" r:id="rId52"/>
    <p:sldId id="435" r:id="rId53"/>
    <p:sldId id="441" r:id="rId54"/>
    <p:sldId id="355" r:id="rId55"/>
    <p:sldId id="356" r:id="rId56"/>
    <p:sldId id="358" r:id="rId57"/>
    <p:sldId id="359" r:id="rId58"/>
    <p:sldId id="437" r:id="rId59"/>
    <p:sldId id="341" r:id="rId60"/>
    <p:sldId id="357" r:id="rId61"/>
    <p:sldId id="380" r:id="rId62"/>
    <p:sldId id="379" r:id="rId63"/>
    <p:sldId id="336" r:id="rId64"/>
    <p:sldId id="337" r:id="rId65"/>
    <p:sldId id="267" r:id="rId66"/>
  </p:sldIdLst>
  <p:sldSz cx="12192000" cy="6858000"/>
  <p:notesSz cx="6858000" cy="11906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to Lesson" id="{915AF623-BEFC-4020-A3A8-F7E142A54175}">
          <p14:sldIdLst>
            <p14:sldId id="256"/>
            <p14:sldId id="258"/>
          </p14:sldIdLst>
        </p14:section>
        <p14:section name="Lesson Objectives" id="{29FA009F-328B-4915-A5E0-952EA147E7A6}">
          <p14:sldIdLst>
            <p14:sldId id="335"/>
          </p14:sldIdLst>
        </p14:section>
        <p14:section name="INTRODUCTION" id="{AADBE619-9436-4CF0-9DB2-12D1DE287273}">
          <p14:sldIdLst>
            <p14:sldId id="324"/>
            <p14:sldId id="278"/>
            <p14:sldId id="339"/>
            <p14:sldId id="342"/>
          </p14:sldIdLst>
        </p14:section>
        <p14:section name="Staffing Plan" id="{0143AB10-8193-4833-A443-EA58F168D013}">
          <p14:sldIdLst>
            <p14:sldId id="302"/>
            <p14:sldId id="431"/>
            <p14:sldId id="362"/>
            <p14:sldId id="361"/>
            <p14:sldId id="364"/>
          </p14:sldIdLst>
        </p14:section>
        <p14:section name="Response Plan" id="{73E90853-7A5A-47CE-8616-10A02DC06BCA}">
          <p14:sldIdLst>
            <p14:sldId id="415"/>
            <p14:sldId id="301"/>
            <p14:sldId id="334"/>
            <p14:sldId id="427"/>
            <p14:sldId id="345"/>
            <p14:sldId id="346"/>
            <p14:sldId id="365"/>
            <p14:sldId id="366"/>
            <p14:sldId id="439"/>
            <p14:sldId id="440"/>
            <p14:sldId id="367"/>
            <p14:sldId id="368"/>
          </p14:sldIdLst>
        </p14:section>
        <p14:section name="Preparedness Plan" id="{A94CCAEA-6865-4A2B-94D5-6F60670CD36B}">
          <p14:sldIdLst>
            <p14:sldId id="438"/>
            <p14:sldId id="432"/>
            <p14:sldId id="382"/>
            <p14:sldId id="419"/>
            <p14:sldId id="420"/>
            <p14:sldId id="417"/>
            <p14:sldId id="423"/>
            <p14:sldId id="348"/>
            <p14:sldId id="372"/>
            <p14:sldId id="370"/>
          </p14:sldIdLst>
        </p14:section>
        <p14:section name="Prevention Plan" id="{6D9B7F64-D6E6-48BA-988C-88130AEFEBF1}">
          <p14:sldIdLst>
            <p14:sldId id="433"/>
            <p14:sldId id="349"/>
            <p14:sldId id="327"/>
            <p14:sldId id="373"/>
            <p14:sldId id="374"/>
          </p14:sldIdLst>
        </p14:section>
        <p14:section name="Public Fire Restrictions" id="{A6E01980-F349-47A6-9EAC-5E1B8FC42B56}">
          <p14:sldIdLst>
            <p14:sldId id="351"/>
            <p14:sldId id="375"/>
            <p14:sldId id="424"/>
            <p14:sldId id="425"/>
          </p14:sldIdLst>
        </p14:section>
        <p14:section name="Industrial Fire Restrictions" id="{4FECD902-FBBD-4797-9148-225EBB4203F4}">
          <p14:sldIdLst>
            <p14:sldId id="426"/>
            <p14:sldId id="288"/>
            <p14:sldId id="265"/>
            <p14:sldId id="350"/>
            <p14:sldId id="354"/>
            <p14:sldId id="435"/>
            <p14:sldId id="441"/>
            <p14:sldId id="355"/>
            <p14:sldId id="356"/>
            <p14:sldId id="358"/>
            <p14:sldId id="359"/>
            <p14:sldId id="437"/>
            <p14:sldId id="341"/>
            <p14:sldId id="357"/>
            <p14:sldId id="380"/>
          </p14:sldIdLst>
        </p14:section>
        <p14:section name="CONCLUSION" id="{EF932907-B9B6-4F0A-9018-2FA500515DDC}">
          <p14:sldIdLst>
            <p14:sldId id="379"/>
          </p14:sldIdLst>
        </p14:section>
        <p14:section name="Review Objectives" id="{26C94C80-54B3-47EB-98EA-31472A10E0B2}">
          <p14:sldIdLst>
            <p14:sldId id="336"/>
            <p14:sldId id="337"/>
          </p14:sldIdLst>
        </p14:section>
        <p14:section name="Questions" id="{ADE4A366-77A1-4A06-97E6-5B9167E1EAF4}">
          <p14:sldIdLst>
            <p14:sldId id="26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rey Kline" initials="JK" lastIdx="0" clrIdx="0">
    <p:extLst>
      <p:ext uri="{19B8F6BF-5375-455C-9EA6-DF929625EA0E}">
        <p15:presenceInfo xmlns:p15="http://schemas.microsoft.com/office/powerpoint/2012/main" userId="S-1-5-21-2660442060-35601113-1809202799-10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FD2"/>
    <a:srgbClr val="0176D5"/>
    <a:srgbClr val="0071D2"/>
    <a:srgbClr val="85DFFF"/>
    <a:srgbClr val="47CFFF"/>
    <a:srgbClr val="E08248"/>
    <a:srgbClr val="CF6523"/>
    <a:srgbClr val="9A4B1A"/>
    <a:srgbClr val="990000"/>
    <a:srgbClr val="4F26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E3E029-5382-801C-064C-748C71889EC9}" v="42" dt="2019-11-07T09:38:52.302"/>
    <p1510:client id="{734947B7-E452-42E1-BBE3-A3A463C4AFD8}" v="3" dt="2019-11-07T10:03:03.5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177" autoAdjust="0"/>
    <p:restoredTop sz="74887" autoAdjust="0"/>
  </p:normalViewPr>
  <p:slideViewPr>
    <p:cSldViewPr snapToGrid="0">
      <p:cViewPr varScale="1">
        <p:scale>
          <a:sx n="102" d="100"/>
          <a:sy n="102" d="100"/>
        </p:scale>
        <p:origin x="387" y="65"/>
      </p:cViewPr>
      <p:guideLst/>
    </p:cSldViewPr>
  </p:slideViewPr>
  <p:outlineViewPr>
    <p:cViewPr>
      <p:scale>
        <a:sx n="33" d="100"/>
        <a:sy n="33" d="100"/>
      </p:scale>
      <p:origin x="0" y="-27665"/>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a:lvl1pPr>
          </a:lstStyle>
          <a:p>
            <a:fld id="{3AFBB3EC-5A56-4D34-8374-03CA8BE7B646}" type="datetimeFigureOut">
              <a:rPr lang="en-US" smtClean="0"/>
              <a:t>4/17/2020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D7063D-96C6-401D-A175-5B29A3EA17DD}" type="slidenum">
              <a:rPr lang="en-US" smtClean="0"/>
              <a:t>‹#›</a:t>
            </a:fld>
            <a:endParaRPr lang="en-US"/>
          </a:p>
        </p:txBody>
      </p:sp>
    </p:spTree>
    <p:extLst>
      <p:ext uri="{BB962C8B-B14F-4D97-AF65-F5344CB8AC3E}">
        <p14:creationId xmlns:p14="http://schemas.microsoft.com/office/powerpoint/2010/main" val="2675687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r"/>
            <a:r>
              <a:rPr lang="en-US" sz="1200" b="1">
                <a:effectLst>
                  <a:outerShdw blurRad="38100" dist="38100" dir="2700000" algn="tl">
                    <a:srgbClr val="000000">
                      <a:alpha val="43137"/>
                    </a:srgbClr>
                  </a:outerShdw>
                </a:effectLst>
              </a:rPr>
              <a:t>Slide # </a:t>
            </a:r>
            <a:fld id="{209B3D60-080B-4D34-9398-1DC43AD41F33}" type="slidenum">
              <a:rPr lang="en-US" sz="1200" b="1" smtClean="0">
                <a:effectLst>
                  <a:outerShdw blurRad="38100" dist="38100" dir="2700000" algn="tl">
                    <a:srgbClr val="000000">
                      <a:alpha val="43137"/>
                    </a:srgbClr>
                  </a:outerShdw>
                </a:effectLst>
              </a:rPr>
              <a:pPr algn="r"/>
              <a:t>1</a:t>
            </a:fld>
            <a:endParaRPr lang="en-US" sz="1200" b="1">
              <a:effectLst>
                <a:outerShdw blurRad="38100" dist="38100" dir="2700000" algn="tl">
                  <a:srgbClr val="000000">
                    <a:alpha val="43137"/>
                  </a:srgbClr>
                </a:outerShdw>
              </a:effectLst>
            </a:endParaRPr>
          </a:p>
          <a:p>
            <a:pPr algn="just"/>
            <a:r>
              <a:rPr lang="en-US" b="1"/>
              <a:t>Lesson #15:  Fire Preparedness Plans and their Relationship to the FDOP	</a:t>
            </a:r>
            <a:endParaRPr lang="en-US" b="0"/>
          </a:p>
          <a:p>
            <a:pPr algn="just"/>
            <a:endParaRPr lang="en-US" b="0"/>
          </a:p>
          <a:p>
            <a:r>
              <a:rPr lang="en-US" b="1"/>
              <a:t>Lesson Time:  </a:t>
            </a:r>
            <a:r>
              <a:rPr lang="en-US"/>
              <a:t>60 minutes (followed by Task 7)</a:t>
            </a:r>
          </a:p>
          <a:p>
            <a:endParaRPr lang="en-US"/>
          </a:p>
          <a:p>
            <a:r>
              <a:rPr lang="en-US" b="1"/>
              <a:t>Facilitator Notes:  </a:t>
            </a:r>
          </a:p>
          <a:p>
            <a:pPr marL="628650" lvl="1" indent="-171450">
              <a:buFont typeface="Arial" panose="020B0604020202020204" pitchFamily="34" charset="0"/>
              <a:buChar char="•"/>
            </a:pPr>
            <a:r>
              <a:rPr lang="en-US" b="0"/>
              <a:t>Don’t forget to fill in the “Workshop Dates” and “Workshop Location” on the bottom right of this title slide.</a:t>
            </a:r>
          </a:p>
          <a:p>
            <a:pPr marL="628650" lvl="1" indent="-171450">
              <a:buFont typeface="Arial" panose="020B0604020202020204" pitchFamily="34" charset="0"/>
              <a:buChar char="•"/>
            </a:pPr>
            <a:endParaRPr lang="en-US" b="0"/>
          </a:p>
          <a:p>
            <a:endParaRPr lang="en-US" b="0"/>
          </a:p>
          <a:p>
            <a:endParaRPr lang="en-US" b="0"/>
          </a:p>
          <a:p>
            <a:endParaRPr lang="en-US" b="0"/>
          </a:p>
          <a:p>
            <a:endParaRPr lang="en-US"/>
          </a:p>
          <a:p>
            <a:endParaRPr lang="en-US"/>
          </a:p>
        </p:txBody>
      </p:sp>
      <p:sp>
        <p:nvSpPr>
          <p:cNvPr id="4" name="Slide Number Placeholder 3"/>
          <p:cNvSpPr>
            <a:spLocks noGrp="1"/>
          </p:cNvSpPr>
          <p:nvPr>
            <p:ph type="sldNum" sz="quarter" idx="10"/>
          </p:nvPr>
        </p:nvSpPr>
        <p:spPr/>
        <p:txBody>
          <a:bodyPr/>
          <a:lstStyle/>
          <a:p>
            <a:fld id="{ACD7063D-96C6-401D-A175-5B29A3EA17DD}" type="slidenum">
              <a:rPr lang="en-US" smtClean="0"/>
              <a:t>1</a:t>
            </a:fld>
            <a:endParaRPr lang="en-US"/>
          </a:p>
        </p:txBody>
      </p:sp>
    </p:spTree>
    <p:extLst>
      <p:ext uri="{BB962C8B-B14F-4D97-AF65-F5344CB8AC3E}">
        <p14:creationId xmlns:p14="http://schemas.microsoft.com/office/powerpoint/2010/main" val="4196902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Slide # </a:t>
            </a:r>
            <a:fld id="{209B3D60-080B-4D34-9398-1DC43AD41F33}" type="slidenum">
              <a:rPr kumimoji="0" lang="en-US" sz="14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r>
              <a:rPr lang="en-US" dirty="0"/>
              <a:t>The Staffing Plan describes pre-approved escalating responses that may be listed in a Staffing Plan matrix (see example next slide).  The Staffing Plan should also include recurring supplemental preparedness actions designed to enhance the unit’s fire management capability during short periods (Fourth of July, or other pre-identified events) where staffing normally needs to be increased to meet initial attack, prevention, or detection needs.</a:t>
            </a:r>
          </a:p>
        </p:txBody>
      </p:sp>
      <p:sp>
        <p:nvSpPr>
          <p:cNvPr id="4" name="Slide Number Placeholder 3"/>
          <p:cNvSpPr>
            <a:spLocks noGrp="1"/>
          </p:cNvSpPr>
          <p:nvPr>
            <p:ph type="sldNum" sz="quarter" idx="5"/>
          </p:nvPr>
        </p:nvSpPr>
        <p:spPr/>
        <p:txBody>
          <a:bodyPr/>
          <a:lstStyle/>
          <a:p>
            <a:fld id="{ACD7063D-96C6-401D-A175-5B29A3EA17DD}" type="slidenum">
              <a:rPr lang="en-US" smtClean="0"/>
              <a:t>10</a:t>
            </a:fld>
            <a:endParaRPr lang="en-US"/>
          </a:p>
        </p:txBody>
      </p:sp>
    </p:spTree>
    <p:extLst>
      <p:ext uri="{BB962C8B-B14F-4D97-AF65-F5344CB8AC3E}">
        <p14:creationId xmlns:p14="http://schemas.microsoft.com/office/powerpoint/2010/main" val="261661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Slide # </a:t>
            </a:r>
            <a:fld id="{209B3D60-080B-4D34-9398-1DC43AD41F33}" type="slidenum">
              <a:rPr kumimoji="0" lang="en-US" sz="14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r>
              <a:rPr lang="en-US" dirty="0"/>
              <a:t>Staffing Level is intended to provide fire managers with day-to-day decision support regarding staffing of suppression resources.  Staffing Level will be used to determine staffing which requires employee overtime associated with working personnel beyond their normal work schedules.  In addition, the extended staffing of shared resources such as air tankers, helicopters, Hot Shot crews and other large fire support resources will be a function of the Staffing Level.</a:t>
            </a:r>
          </a:p>
          <a:p>
            <a:endParaRPr lang="en-US" dirty="0"/>
          </a:p>
          <a:p>
            <a:r>
              <a:rPr lang="en-US" dirty="0"/>
              <a:t>Staffing levels can be tied to identified response levels (“Low”, “Moderate”, “High”) that have been determined in the analysis process and the determination of decision thresholds.</a:t>
            </a:r>
          </a:p>
        </p:txBody>
      </p:sp>
      <p:sp>
        <p:nvSpPr>
          <p:cNvPr id="4" name="Slide Number Placeholder 3"/>
          <p:cNvSpPr>
            <a:spLocks noGrp="1"/>
          </p:cNvSpPr>
          <p:nvPr>
            <p:ph type="sldNum" sz="quarter" idx="5"/>
          </p:nvPr>
        </p:nvSpPr>
        <p:spPr/>
        <p:txBody>
          <a:bodyPr/>
          <a:lstStyle/>
          <a:p>
            <a:fld id="{ACD7063D-96C6-401D-A175-5B29A3EA17DD}" type="slidenum">
              <a:rPr lang="en-US" smtClean="0"/>
              <a:t>11</a:t>
            </a:fld>
            <a:endParaRPr lang="en-US"/>
          </a:p>
        </p:txBody>
      </p:sp>
    </p:spTree>
    <p:extLst>
      <p:ext uri="{BB962C8B-B14F-4D97-AF65-F5344CB8AC3E}">
        <p14:creationId xmlns:p14="http://schemas.microsoft.com/office/powerpoint/2010/main" val="736360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Slide # </a:t>
            </a:r>
            <a:fld id="{209B3D60-080B-4D34-9398-1DC43AD41F33}" type="slidenum">
              <a:rPr kumimoji="0" lang="en-US" sz="14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r>
              <a:rPr lang="en-US" dirty="0"/>
              <a:t>Ask participants to identify and describe the various components of this example matrix and how it works.</a:t>
            </a:r>
          </a:p>
          <a:p>
            <a:endParaRPr lang="en-US" dirty="0"/>
          </a:p>
          <a:p>
            <a:r>
              <a:rPr lang="en-US" dirty="0"/>
              <a:t>Note how the Response Level matrix relates to the Staffing Level matrix (Response Levels will be discussed in the next section.).</a:t>
            </a:r>
          </a:p>
          <a:p>
            <a:endParaRPr lang="en-US" dirty="0"/>
          </a:p>
          <a:p>
            <a:r>
              <a:rPr lang="en-US" dirty="0"/>
              <a:t>The breakpoints (decision thresholds) in the Response Level worksheet were determined for each FDRA using statistical analyses in </a:t>
            </a:r>
            <a:r>
              <a:rPr lang="en-US" dirty="0" err="1"/>
              <a:t>FireFamilyPlus</a:t>
            </a:r>
            <a:r>
              <a:rPr lang="en-US" dirty="0"/>
              <a:t>.</a:t>
            </a:r>
          </a:p>
          <a:p>
            <a:endParaRPr lang="en-US" dirty="0"/>
          </a:p>
          <a:p>
            <a:r>
              <a:rPr lang="en-US" dirty="0"/>
              <a:t>Workshop participants can develop their own style of matrix or worksheet.  The important point is that they develop a tool that uses NFDRS inputs and they all understand how it works.  The NFDRS inputs in this example is in the Response Level matrix that uses Fuel Model Y and the Ignition Component index.</a:t>
            </a:r>
          </a:p>
        </p:txBody>
      </p:sp>
      <p:sp>
        <p:nvSpPr>
          <p:cNvPr id="4" name="Slide Number Placeholder 3"/>
          <p:cNvSpPr>
            <a:spLocks noGrp="1"/>
          </p:cNvSpPr>
          <p:nvPr>
            <p:ph type="sldNum" sz="quarter" idx="5"/>
          </p:nvPr>
        </p:nvSpPr>
        <p:spPr/>
        <p:txBody>
          <a:bodyPr/>
          <a:lstStyle/>
          <a:p>
            <a:fld id="{ACD7063D-96C6-401D-A175-5B29A3EA17DD}" type="slidenum">
              <a:rPr lang="en-US" smtClean="0"/>
              <a:t>12</a:t>
            </a:fld>
            <a:endParaRPr lang="en-US"/>
          </a:p>
        </p:txBody>
      </p:sp>
    </p:spTree>
    <p:extLst>
      <p:ext uri="{BB962C8B-B14F-4D97-AF65-F5344CB8AC3E}">
        <p14:creationId xmlns:p14="http://schemas.microsoft.com/office/powerpoint/2010/main" val="2630735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Slide # </a:t>
            </a:r>
            <a:fld id="{209B3D60-080B-4D34-9398-1DC43AD41F33}" type="slidenum">
              <a:rPr kumimoji="0" lang="en-US" sz="14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r>
              <a:rPr lang="en-US" b="1" u="sng" dirty="0"/>
              <a:t>Preplanned</a:t>
            </a:r>
            <a:r>
              <a:rPr lang="en-US" b="1" u="sng" baseline="0" dirty="0"/>
              <a:t> Response (Dispatch) Levels</a:t>
            </a:r>
          </a:p>
          <a:p>
            <a:endParaRPr lang="en-US" b="1" u="sng" baseline="0" dirty="0"/>
          </a:p>
          <a:p>
            <a:pPr lvl="0">
              <a:buFont typeface="Arial" pitchFamily="34" charset="0"/>
              <a:buNone/>
            </a:pPr>
            <a:r>
              <a:rPr lang="en-US" sz="1200" kern="1200" cap="none" dirty="0">
                <a:solidFill>
                  <a:schemeClr val="tx1"/>
                </a:solidFill>
                <a:latin typeface="Times New Roman" pitchFamily="18" charset="0"/>
                <a:ea typeface="+mn-ea"/>
                <a:cs typeface="+mn-cs"/>
              </a:rPr>
              <a:t>Dispatch or response levels are preplanned actions which identify the number and type of resources (engines, crews, aircraft, etc.) initially dispatched to a reported wildland fire can be based upon fire danger criteria. </a:t>
            </a:r>
          </a:p>
          <a:p>
            <a:endParaRPr lang="en-US" baseline="0" dirty="0"/>
          </a:p>
          <a:p>
            <a:r>
              <a:rPr lang="en-US" b="1" i="1" u="none" baseline="0" dirty="0"/>
              <a:t>Key Points:</a:t>
            </a:r>
          </a:p>
          <a:p>
            <a:pPr marL="274320" lvl="1" indent="-182880">
              <a:buFont typeface="Arial" pitchFamily="34" charset="0"/>
              <a:buChar char="•"/>
            </a:pPr>
            <a:r>
              <a:rPr lang="en-US" sz="1200" i="1" kern="1200" dirty="0">
                <a:solidFill>
                  <a:schemeClr val="tx1"/>
                </a:solidFill>
                <a:latin typeface="+mn-lt"/>
                <a:ea typeface="+mn-ea"/>
                <a:cs typeface="+mn-cs"/>
              </a:rPr>
              <a:t>Target group</a:t>
            </a:r>
            <a:r>
              <a:rPr lang="en-US" sz="1200" i="1" kern="1200" baseline="0" dirty="0">
                <a:solidFill>
                  <a:schemeClr val="tx1"/>
                </a:solidFill>
                <a:latin typeface="+mn-lt"/>
                <a:ea typeface="+mn-ea"/>
                <a:cs typeface="+mn-cs"/>
              </a:rPr>
              <a:t> is the internal agency personnel.</a:t>
            </a:r>
          </a:p>
          <a:p>
            <a:pPr marL="274320" lvl="1" indent="-182880">
              <a:buFont typeface="Arial" pitchFamily="34" charset="0"/>
              <a:buChar char="•"/>
            </a:pPr>
            <a:r>
              <a:rPr lang="en-US" sz="1200" i="1" kern="1200" baseline="0" dirty="0">
                <a:solidFill>
                  <a:schemeClr val="tx1"/>
                </a:solidFill>
                <a:latin typeface="+mn-lt"/>
                <a:ea typeface="+mn-ea"/>
                <a:cs typeface="+mn-cs"/>
              </a:rPr>
              <a:t>Preplanned Response Levels are often called Dispatch Levels.</a:t>
            </a:r>
          </a:p>
          <a:p>
            <a:pPr marL="274320" lvl="1" indent="-182880">
              <a:buFont typeface="Arial" pitchFamily="34" charset="0"/>
              <a:buChar char="•"/>
            </a:pPr>
            <a:r>
              <a:rPr lang="en-US" sz="1200" i="1" kern="1200" baseline="0" dirty="0">
                <a:solidFill>
                  <a:schemeClr val="tx1"/>
                </a:solidFill>
                <a:latin typeface="+mn-lt"/>
                <a:ea typeface="+mn-ea"/>
                <a:cs typeface="+mn-cs"/>
              </a:rPr>
              <a:t>The intent is to preplan graduated response levels as the potential containment difficulty increases.</a:t>
            </a:r>
          </a:p>
          <a:p>
            <a:pPr marL="274320" lvl="1" indent="-182880">
              <a:buFont typeface="Arial" pitchFamily="34" charset="0"/>
              <a:buChar char="•"/>
            </a:pPr>
            <a:r>
              <a:rPr lang="en-US" sz="1200" i="1" kern="1200" baseline="0" dirty="0">
                <a:solidFill>
                  <a:schemeClr val="tx1"/>
                </a:solidFill>
                <a:latin typeface="+mn-lt"/>
                <a:ea typeface="+mn-ea"/>
                <a:cs typeface="+mn-cs"/>
              </a:rPr>
              <a:t>Not knowing the details of a reported fire, response levels based on fire business thresholds provide a fire management application where an appropriate (initial) mix of suppression resources are dispatched to the reported wildfire.</a:t>
            </a:r>
          </a:p>
          <a:p>
            <a:pPr marL="685800" lvl="1" indent="-228600">
              <a:buFont typeface="Arial" pitchFamily="34" charset="0"/>
              <a:buChar char="•"/>
            </a:pPr>
            <a:endParaRPr lang="en-US" baseline="0" dirty="0"/>
          </a:p>
          <a:p>
            <a:pPr lvl="0">
              <a:buFont typeface="Arial" pitchFamily="34" charset="0"/>
              <a:buChar char="•"/>
            </a:pPr>
            <a:endParaRPr lang="en-US" sz="1200" kern="1200" cap="none" dirty="0">
              <a:solidFill>
                <a:schemeClr val="tx1"/>
              </a:solidFill>
              <a:latin typeface="Times New Roman" pitchFamily="18" charset="0"/>
              <a:ea typeface="+mn-ea"/>
              <a:cs typeface="+mn-cs"/>
            </a:endParaRP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97DF5191-7869-4578-8A5A-0F6C06730DFD}" type="slidenum">
              <a:rPr lang="en-US" smtClean="0"/>
              <a:pPr>
                <a:defRPr/>
              </a:pPr>
              <a:t>13</a:t>
            </a:fld>
            <a:endParaRPr lang="en-US" dirty="0"/>
          </a:p>
        </p:txBody>
      </p:sp>
    </p:spTree>
    <p:extLst>
      <p:ext uri="{BB962C8B-B14F-4D97-AF65-F5344CB8AC3E}">
        <p14:creationId xmlns:p14="http://schemas.microsoft.com/office/powerpoint/2010/main" val="13652845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Slide # </a:t>
            </a:r>
            <a:fld id="{209B3D60-080B-4D34-9398-1DC43AD41F33}" type="slidenum">
              <a:rPr kumimoji="0" lang="en-US" sz="14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CD7063D-96C6-401D-A175-5B29A3EA17DD}" type="slidenum">
              <a:rPr lang="en-US" smtClean="0"/>
              <a:t>14</a:t>
            </a:fld>
            <a:endParaRPr lang="en-US"/>
          </a:p>
        </p:txBody>
      </p:sp>
    </p:spTree>
    <p:extLst>
      <p:ext uri="{BB962C8B-B14F-4D97-AF65-F5344CB8AC3E}">
        <p14:creationId xmlns:p14="http://schemas.microsoft.com/office/powerpoint/2010/main" val="3212534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Slide # </a:t>
            </a:r>
            <a:fld id="{209B3D60-080B-4D34-9398-1DC43AD41F33}" type="slidenum">
              <a:rPr kumimoji="0" lang="en-US" sz="14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r>
              <a:rPr lang="en-US" sz="1200" b="1"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Best Practice:  Response Levels</a:t>
            </a:r>
          </a:p>
          <a:p>
            <a:endParaRPr lang="en-US"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rPr>
              <a:t>Response (or Dispatch) levels are pre-planned actions which identify the number and type of resources (engines, crews, aircraft, etc.) initially dispatched to a reported wildland fire can be based upon fire danger criteria. </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0" i="1" u="none" strike="noStrike" kern="1200" cap="none" spc="0" normalizeH="0" baseline="0" noProof="0" dirty="0">
                <a:ln>
                  <a:noFill/>
                </a:ln>
                <a:solidFill>
                  <a:prstClr val="black"/>
                </a:solidFill>
                <a:effectLst/>
                <a:uLnTx/>
                <a:uFillTx/>
                <a:latin typeface="+mn-lt"/>
                <a:ea typeface="+mn-ea"/>
                <a:cs typeface="+mn-cs"/>
              </a:rPr>
              <a:t>Not knowing the details of a reported fire, response levels based on fire business thresholds provide a fire management application where an appropriate (initial) mix of suppression resources are dispatched to the reported wildfire.</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mn-lt"/>
                <a:ea typeface="+mn-ea"/>
                <a:cs typeface="+mn-cs"/>
              </a:rPr>
              <a:t>Key Points:</a:t>
            </a:r>
          </a:p>
          <a:p>
            <a:pPr marL="274320" marR="0" lvl="1" indent="-18288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1" u="none" strike="noStrike" kern="1200" cap="none" spc="0" normalizeH="0" baseline="0" noProof="0" dirty="0">
                <a:ln>
                  <a:noFill/>
                </a:ln>
                <a:solidFill>
                  <a:prstClr val="black"/>
                </a:solidFill>
                <a:effectLst/>
                <a:uLnTx/>
                <a:uFillTx/>
                <a:latin typeface="+mn-lt"/>
                <a:ea typeface="+mn-ea"/>
                <a:cs typeface="+mn-cs"/>
              </a:rPr>
              <a:t>Target group is the internal agency personnel.</a:t>
            </a:r>
          </a:p>
          <a:p>
            <a:pPr marL="274320" marR="0" lvl="1" indent="-18288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1" u="none" strike="noStrike" kern="1200" cap="none" spc="0" normalizeH="0" baseline="0" noProof="0" dirty="0">
                <a:ln>
                  <a:noFill/>
                </a:ln>
                <a:solidFill>
                  <a:prstClr val="black"/>
                </a:solidFill>
                <a:effectLst/>
                <a:uLnTx/>
                <a:uFillTx/>
                <a:latin typeface="+mn-lt"/>
                <a:ea typeface="+mn-ea"/>
                <a:cs typeface="+mn-cs"/>
              </a:rPr>
              <a:t>Preplanned Response Levels are often called Dispatch Levels.</a:t>
            </a:r>
          </a:p>
          <a:p>
            <a:pPr marL="274320" marR="0" lvl="1" indent="-18288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1" u="none" strike="noStrike" kern="1200" cap="none" spc="0" normalizeH="0" baseline="0" noProof="0" dirty="0">
                <a:ln>
                  <a:noFill/>
                </a:ln>
                <a:solidFill>
                  <a:prstClr val="black"/>
                </a:solidFill>
                <a:effectLst/>
                <a:uLnTx/>
                <a:uFillTx/>
                <a:latin typeface="+mn-lt"/>
                <a:ea typeface="+mn-ea"/>
                <a:cs typeface="+mn-cs"/>
              </a:rPr>
              <a:t>The intent is to preplan graduated response levels as the potential containment difficulty increases (using Fire Danger Rating).</a:t>
            </a:r>
          </a:p>
          <a:p>
            <a:pPr marL="274320" marR="0" lvl="1" indent="-18288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1" u="none" strike="noStrike" kern="1200" cap="none" spc="0" normalizeH="0" baseline="0" noProof="0" dirty="0">
                <a:ln>
                  <a:noFill/>
                </a:ln>
                <a:solidFill>
                  <a:prstClr val="black"/>
                </a:solidFill>
                <a:effectLst/>
                <a:uLnTx/>
                <a:uFillTx/>
                <a:latin typeface="+mn-lt"/>
                <a:ea typeface="+mn-ea"/>
                <a:cs typeface="+mn-cs"/>
              </a:rPr>
              <a:t>There should be at least 3, but no more than 5, Response Levels.  Even some of the most complex fire organizations with many air and ground resources have successfully operated with 3 Response Levels.</a:t>
            </a:r>
          </a:p>
          <a:p>
            <a:pPr marL="274320" marR="0" lvl="1" indent="-18288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1" u="none" strike="noStrike" kern="1200" cap="none" spc="0" normalizeH="0" baseline="0" noProof="0" dirty="0">
                <a:ln>
                  <a:noFill/>
                </a:ln>
                <a:solidFill>
                  <a:prstClr val="black"/>
                </a:solidFill>
                <a:effectLst/>
                <a:uLnTx/>
                <a:uFillTx/>
                <a:latin typeface="+mn-lt"/>
                <a:ea typeface="+mn-ea"/>
                <a:cs typeface="+mn-cs"/>
              </a:rPr>
              <a:t>Documentation of the Fire Business Analysis (thresholds) of Response Levels belongs in the FDOP.  </a:t>
            </a:r>
          </a:p>
          <a:p>
            <a:pPr marL="274320" marR="0" lvl="1" indent="-18288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1" u="none" strike="noStrike" kern="1200" cap="none" spc="0" normalizeH="0" baseline="0" noProof="0" dirty="0">
                <a:ln>
                  <a:noFill/>
                </a:ln>
                <a:solidFill>
                  <a:prstClr val="black"/>
                </a:solidFill>
                <a:effectLst/>
                <a:uLnTx/>
                <a:uFillTx/>
                <a:latin typeface="+mn-lt"/>
                <a:ea typeface="+mn-ea"/>
                <a:cs typeface="+mn-cs"/>
              </a:rPr>
              <a:t>Documentation of the actions which will be taken at each Response Level</a:t>
            </a:r>
          </a:p>
          <a:p>
            <a:endParaRPr lang="en-US"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endParaRPr lang="en-US"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endParaRPr lang="en-US"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7063D-96C6-401D-A175-5B29A3EA17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6878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Slide # </a:t>
            </a:r>
            <a:fld id="{209B3D60-080B-4D34-9398-1DC43AD41F33}" type="slidenum">
              <a:rPr kumimoji="0" lang="en-US" sz="14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r>
              <a:rPr lang="en-US" b="1" i="0" u="none" dirty="0"/>
              <a:t>Animated Slide</a:t>
            </a:r>
            <a:r>
              <a:rPr lang="en-US" b="0" i="1" u="none" dirty="0"/>
              <a:t> </a:t>
            </a:r>
            <a:r>
              <a:rPr lang="en-US" b="0" i="0" u="none" dirty="0"/>
              <a:t>Application</a:t>
            </a:r>
            <a:r>
              <a:rPr lang="en-US" b="0" i="0" u="none" baseline="0" dirty="0"/>
              <a:t> of P</a:t>
            </a:r>
            <a:r>
              <a:rPr lang="en-US" b="0" i="0" u="none" dirty="0"/>
              <a:t>replanned</a:t>
            </a:r>
            <a:r>
              <a:rPr lang="en-US" b="0" i="0" u="none" baseline="0" dirty="0"/>
              <a:t> Response (Dispatch) Levels</a:t>
            </a:r>
          </a:p>
          <a:p>
            <a:endParaRPr lang="en-US" baseline="0" dirty="0"/>
          </a:p>
          <a:p>
            <a:r>
              <a:rPr lang="en-US" b="1" i="1" u="none" baseline="0" dirty="0"/>
              <a:t>Key Points:</a:t>
            </a:r>
          </a:p>
          <a:p>
            <a:pPr marL="274320" lvl="1" indent="-182880">
              <a:buFont typeface="Arial" pitchFamily="34" charset="0"/>
              <a:buChar char="•"/>
            </a:pPr>
            <a:r>
              <a:rPr lang="en-US" b="0" i="1" u="none" baseline="0" dirty="0"/>
              <a:t>Preplanned initial attack responses are common</a:t>
            </a:r>
          </a:p>
          <a:p>
            <a:pPr marL="274320" lvl="1" indent="-182880">
              <a:buFont typeface="Arial" pitchFamily="34" charset="0"/>
              <a:buChar char="•"/>
            </a:pPr>
            <a:r>
              <a:rPr lang="en-US" b="0" i="1" u="none" baseline="0" dirty="0"/>
              <a:t>Have the students remember back to Lesson 5A and the goal of good decision-making using NFDRS (maximize the chances of a “hit” and minimize the chance of a “miss”)</a:t>
            </a:r>
          </a:p>
          <a:p>
            <a:pPr marL="274320" lvl="1" indent="-182880">
              <a:buFont typeface="Arial" pitchFamily="34" charset="0"/>
              <a:buChar char="•"/>
            </a:pPr>
            <a:r>
              <a:rPr lang="en-US" b="0" i="1" u="none" baseline="0" dirty="0"/>
              <a:t>Note that this is an example of a 3 Decision Class system (3 Response Levels:  Low, Moderate, High)</a:t>
            </a:r>
          </a:p>
          <a:p>
            <a:pPr marL="274320" lvl="1" indent="-182880">
              <a:buFont typeface="Arial" pitchFamily="34" charset="0"/>
              <a:buChar char="•"/>
            </a:pPr>
            <a:r>
              <a:rPr lang="en-US" b="0" i="1" u="none" baseline="0" dirty="0"/>
              <a:t>Note the increase of initial attack capability from Low=&gt;Moderate=&gt;High.</a:t>
            </a:r>
          </a:p>
          <a:p>
            <a:pPr marL="685800" lvl="1" indent="-228600">
              <a:buFont typeface="Arial" pitchFamily="34" charset="0"/>
              <a:buChar char="•"/>
            </a:pPr>
            <a:endParaRPr lang="en-US" b="0" u="none" baseline="0" dirty="0"/>
          </a:p>
        </p:txBody>
      </p:sp>
      <p:sp>
        <p:nvSpPr>
          <p:cNvPr id="4" name="Slide Number Placeholder 3"/>
          <p:cNvSpPr>
            <a:spLocks noGrp="1"/>
          </p:cNvSpPr>
          <p:nvPr>
            <p:ph type="sldNum" sz="quarter" idx="10"/>
          </p:nvPr>
        </p:nvSpPr>
        <p:spPr/>
        <p:txBody>
          <a:bodyPr/>
          <a:lstStyle/>
          <a:p>
            <a:fld id="{7359C755-3905-423D-8A48-C7A3AB7C34FC}" type="slidenum">
              <a:rPr lang="en-US" smtClean="0"/>
              <a:pPr/>
              <a:t>16</a:t>
            </a:fld>
            <a:endParaRPr lang="en-US"/>
          </a:p>
        </p:txBody>
      </p:sp>
    </p:spTree>
    <p:extLst>
      <p:ext uri="{BB962C8B-B14F-4D97-AF65-F5344CB8AC3E}">
        <p14:creationId xmlns:p14="http://schemas.microsoft.com/office/powerpoint/2010/main" val="21625726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Slide # </a:t>
            </a:r>
            <a:fld id="{209B3D60-080B-4D34-9398-1DC43AD41F33}" type="slidenum">
              <a:rPr kumimoji="0" lang="en-US" sz="14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r>
              <a:rPr lang="en-US" dirty="0"/>
              <a:t>Ask workshop participants if they currently utilize an initial response plan.  If so, ask them to describe how it works for their unit.  Pros vs Cons…</a:t>
            </a:r>
          </a:p>
          <a:p>
            <a:endParaRPr lang="en-US" dirty="0"/>
          </a:p>
          <a:p>
            <a:r>
              <a:rPr lang="en-US" dirty="0"/>
              <a:t>Red Book (2018), Chapter 10: “Fire Management Officers </a:t>
            </a:r>
            <a:r>
              <a:rPr lang="en-US" i="1" dirty="0"/>
              <a:t>will ensure</a:t>
            </a:r>
            <a:r>
              <a:rPr lang="en-US" dirty="0"/>
              <a:t> that Initial Response/Pre-planned Dispatch Plans are in place, utilized, and provide for initial response commensurate with guidance provided in the FMP and/or LRMP.”</a:t>
            </a:r>
          </a:p>
          <a:p>
            <a:endParaRPr lang="en-US" dirty="0"/>
          </a:p>
          <a:p>
            <a:r>
              <a:rPr lang="en-US" dirty="0"/>
              <a:t>Ask workshop participants why a Response Plan may be an important tool not only for fire managers but also for crew bosses, module leads, and fire fighters to understand.</a:t>
            </a:r>
          </a:p>
          <a:p>
            <a:endParaRPr lang="en-US" dirty="0"/>
          </a:p>
        </p:txBody>
      </p:sp>
      <p:sp>
        <p:nvSpPr>
          <p:cNvPr id="4" name="Slide Number Placeholder 3"/>
          <p:cNvSpPr>
            <a:spLocks noGrp="1"/>
          </p:cNvSpPr>
          <p:nvPr>
            <p:ph type="sldNum" sz="quarter" idx="5"/>
          </p:nvPr>
        </p:nvSpPr>
        <p:spPr/>
        <p:txBody>
          <a:bodyPr/>
          <a:lstStyle/>
          <a:p>
            <a:fld id="{ACD7063D-96C6-401D-A175-5B29A3EA17DD}" type="slidenum">
              <a:rPr lang="en-US" smtClean="0"/>
              <a:t>17</a:t>
            </a:fld>
            <a:endParaRPr lang="en-US"/>
          </a:p>
        </p:txBody>
      </p:sp>
    </p:spTree>
    <p:extLst>
      <p:ext uri="{BB962C8B-B14F-4D97-AF65-F5344CB8AC3E}">
        <p14:creationId xmlns:p14="http://schemas.microsoft.com/office/powerpoint/2010/main" val="1007747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Slide # </a:t>
            </a:r>
            <a:fld id="{209B3D60-080B-4D34-9398-1DC43AD41F33}" type="slidenum">
              <a:rPr kumimoji="0" lang="en-US" sz="14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r>
              <a:rPr lang="en-US" dirty="0"/>
              <a:t>Note: Under circumstances where multiple starts are likely to occur (i.e. forecasted LAL 6) or are occurring and each FDRA is at a Dispatch Level of Moderate or higher consider that </a:t>
            </a:r>
            <a:r>
              <a:rPr lang="en-US" i="1" dirty="0"/>
              <a:t>the response plan may be suspended </a:t>
            </a:r>
            <a:r>
              <a:rPr lang="en-US" dirty="0"/>
              <a:t>and guidance provided by area Duty Officers for initial response to new starts.  It would then be desired that the Duty Officers communicate with the dispatch center to provide coordinated guidance to the floor supervisor whenever possible. </a:t>
            </a:r>
          </a:p>
        </p:txBody>
      </p:sp>
      <p:sp>
        <p:nvSpPr>
          <p:cNvPr id="4" name="Slide Number Placeholder 3"/>
          <p:cNvSpPr>
            <a:spLocks noGrp="1"/>
          </p:cNvSpPr>
          <p:nvPr>
            <p:ph type="sldNum" sz="quarter" idx="5"/>
          </p:nvPr>
        </p:nvSpPr>
        <p:spPr/>
        <p:txBody>
          <a:bodyPr/>
          <a:lstStyle/>
          <a:p>
            <a:fld id="{ACD7063D-96C6-401D-A175-5B29A3EA17DD}" type="slidenum">
              <a:rPr lang="en-US" smtClean="0"/>
              <a:t>18</a:t>
            </a:fld>
            <a:endParaRPr lang="en-US"/>
          </a:p>
        </p:txBody>
      </p:sp>
    </p:spTree>
    <p:extLst>
      <p:ext uri="{BB962C8B-B14F-4D97-AF65-F5344CB8AC3E}">
        <p14:creationId xmlns:p14="http://schemas.microsoft.com/office/powerpoint/2010/main" val="37595885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Slide # </a:t>
            </a:r>
            <a:fld id="{209B3D60-080B-4D34-9398-1DC43AD41F33}" type="slidenum">
              <a:rPr kumimoji="0" lang="en-US" sz="14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r>
              <a:rPr lang="en-US" dirty="0"/>
              <a:t>Ask workshop participants which NFDRS indices are the most sensitive to daily changes in weather and fire conditions.</a:t>
            </a:r>
          </a:p>
          <a:p>
            <a:endParaRPr lang="en-US" dirty="0"/>
          </a:p>
          <a:p>
            <a:pPr marL="171450" indent="-171450">
              <a:buFont typeface="Arial" panose="020B0604020202020204" pitchFamily="34" charset="0"/>
              <a:buChar char="•"/>
            </a:pPr>
            <a:r>
              <a:rPr lang="en-US" dirty="0"/>
              <a:t>IC: High variability; scaled from 0-100, moderately sensitive to fuel model.</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BI: Moderate variability; highly sensitive to choice of fuel model; BI calculations in fuel models with fine fuels  can be more influenced by fine fuel moisture and wind than calculations in fuel models with both fine and large fuels.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SC: High variability; very sensitive to fuel model characteristics of surface area, loading, and compaction; good response to green-up in fuel models with live component.</a:t>
            </a:r>
          </a:p>
        </p:txBody>
      </p:sp>
      <p:sp>
        <p:nvSpPr>
          <p:cNvPr id="4" name="Slide Number Placeholder 3"/>
          <p:cNvSpPr>
            <a:spLocks noGrp="1"/>
          </p:cNvSpPr>
          <p:nvPr>
            <p:ph type="sldNum" sz="quarter" idx="5"/>
          </p:nvPr>
        </p:nvSpPr>
        <p:spPr/>
        <p:txBody>
          <a:bodyPr/>
          <a:lstStyle/>
          <a:p>
            <a:fld id="{ACD7063D-96C6-401D-A175-5B29A3EA17DD}" type="slidenum">
              <a:rPr lang="en-US" smtClean="0"/>
              <a:t>19</a:t>
            </a:fld>
            <a:endParaRPr lang="en-US"/>
          </a:p>
        </p:txBody>
      </p:sp>
    </p:spTree>
    <p:extLst>
      <p:ext uri="{BB962C8B-B14F-4D97-AF65-F5344CB8AC3E}">
        <p14:creationId xmlns:p14="http://schemas.microsoft.com/office/powerpoint/2010/main" val="3134803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endParaRPr>
          </a:p>
          <a:p>
            <a:r>
              <a:rPr lang="en-US" b="1" dirty="0"/>
              <a:t>Lesson Objectives:</a:t>
            </a:r>
          </a:p>
          <a:p>
            <a:endParaRPr lang="en-US" b="1" dirty="0"/>
          </a:p>
          <a:p>
            <a:pPr marL="685800" marR="0" lvl="1" indent="-228600" algn="l" defTabSz="914363" rtl="0" eaLnBrk="1" fontAlgn="auto" latinLnBrk="0" hangingPunct="1">
              <a:lnSpc>
                <a:spcPct val="100000"/>
              </a:lnSpc>
              <a:spcBef>
                <a:spcPts val="600"/>
              </a:spcBef>
              <a:spcAft>
                <a:spcPts val="1200"/>
              </a:spcAft>
              <a:buClrTx/>
              <a:buSzTx/>
              <a:buFont typeface="Wingdings" panose="05000000000000000000" pitchFamily="2" charset="2"/>
              <a:buChar char="Ø"/>
              <a:tabLst/>
              <a:defRPr/>
            </a:pPr>
            <a:endParaRPr lang="en-US" sz="1200" kern="1200" dirty="0">
              <a:solidFill>
                <a:schemeClr val="tx1"/>
              </a:solidFill>
              <a:effectLst/>
              <a:latin typeface="+mn-lt"/>
              <a:ea typeface="+mn-ea"/>
              <a:cs typeface="+mn-cs"/>
            </a:endParaRPr>
          </a:p>
          <a:p>
            <a:pPr marL="228600" marR="0" lvl="0" indent="-228600" algn="l" defTabSz="914363" rtl="0" eaLnBrk="1" fontAlgn="auto" latinLnBrk="0" hangingPunct="1">
              <a:lnSpc>
                <a:spcPct val="100000"/>
              </a:lnSpc>
              <a:spcBef>
                <a:spcPts val="600"/>
              </a:spcBef>
              <a:spcAft>
                <a:spcPts val="1200"/>
              </a:spcAft>
              <a:buClrTx/>
              <a:buSzTx/>
              <a:buFont typeface="+mj-lt"/>
              <a:buAutoNum type="arabicPeriod"/>
              <a:tabLst/>
              <a:defRPr/>
            </a:pPr>
            <a:r>
              <a:rPr lang="en-US" sz="1200" kern="1200" dirty="0">
                <a:solidFill>
                  <a:schemeClr val="tx1"/>
                </a:solidFill>
                <a:effectLst/>
                <a:latin typeface="+mn-lt"/>
                <a:ea typeface="+mn-ea"/>
                <a:cs typeface="+mn-cs"/>
              </a:rPr>
              <a:t>Outline the relationship of the FDOP to subordinate fire preparedness plans, including the preparedness, staffing, response, and restriction plans.</a:t>
            </a:r>
          </a:p>
          <a:p>
            <a:pPr marL="685800" marR="0" lvl="1" indent="-228600" algn="l" defTabSz="914363" rtl="0" eaLnBrk="1" fontAlgn="auto" latinLnBrk="0" hangingPunct="1">
              <a:lnSpc>
                <a:spcPct val="100000"/>
              </a:lnSpc>
              <a:spcBef>
                <a:spcPts val="600"/>
              </a:spcBef>
              <a:spcAft>
                <a:spcPts val="1200"/>
              </a:spcAft>
              <a:buClrTx/>
              <a:buSzTx/>
              <a:buFont typeface="Wingdings" panose="05000000000000000000" pitchFamily="2" charset="2"/>
              <a:buChar char="Ø"/>
              <a:tabLst/>
              <a:defRPr/>
            </a:pPr>
            <a:endParaRPr lang="en-US" sz="1200" kern="1200" dirty="0">
              <a:solidFill>
                <a:schemeClr val="tx1"/>
              </a:solidFill>
              <a:effectLst/>
              <a:latin typeface="+mn-lt"/>
              <a:ea typeface="+mn-ea"/>
              <a:cs typeface="+mn-cs"/>
            </a:endParaRPr>
          </a:p>
          <a:p>
            <a:pPr marL="228600" marR="0" lvl="0" indent="-228600" algn="l" defTabSz="914363" rtl="0" eaLnBrk="1" fontAlgn="auto" latinLnBrk="0" hangingPunct="1">
              <a:lnSpc>
                <a:spcPct val="100000"/>
              </a:lnSpc>
              <a:spcBef>
                <a:spcPts val="600"/>
              </a:spcBef>
              <a:spcAft>
                <a:spcPts val="1200"/>
              </a:spcAft>
              <a:buClrTx/>
              <a:buSzTx/>
              <a:buFont typeface="+mj-lt"/>
              <a:buAutoNum type="arabicPeriod"/>
              <a:tabLst/>
              <a:defRPr/>
            </a:pP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Discuss the obstacles which may inhibit successful implementation of these preparedness plans and ways to overcome them. </a:t>
            </a:r>
          </a:p>
          <a:p>
            <a:pPr marL="1200150" marR="0" lvl="1" indent="-742950" algn="l" defTabSz="914363" rtl="0" eaLnBrk="1" fontAlgn="auto" latinLnBrk="0" hangingPunct="1">
              <a:lnSpc>
                <a:spcPct val="100000"/>
              </a:lnSpc>
              <a:spcBef>
                <a:spcPts val="600"/>
              </a:spcBef>
              <a:spcAft>
                <a:spcPts val="1200"/>
              </a:spcAft>
              <a:buClrTx/>
              <a:buSzTx/>
              <a:buFont typeface="Wingdings" panose="05000000000000000000" pitchFamily="2" charset="2"/>
              <a:buChar char="Ø"/>
              <a:tabLst/>
              <a:defRPr/>
            </a:pPr>
            <a:endPar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ACD7063D-96C6-401D-A175-5B29A3EA17DD}" type="slidenum">
              <a:rPr lang="en-US" smtClean="0"/>
              <a:t>2</a:t>
            </a:fld>
            <a:endParaRPr lang="en-US"/>
          </a:p>
        </p:txBody>
      </p:sp>
    </p:spTree>
    <p:extLst>
      <p:ext uri="{BB962C8B-B14F-4D97-AF65-F5344CB8AC3E}">
        <p14:creationId xmlns:p14="http://schemas.microsoft.com/office/powerpoint/2010/main" val="153413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Slide # </a:t>
            </a:r>
            <a:fld id="{209B3D60-080B-4D34-9398-1DC43AD41F33}" type="slidenum">
              <a:rPr kumimoji="0" lang="en-US" sz="14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r>
              <a:rPr lang="en-US" dirty="0"/>
              <a:t>Potential Operational Delineations (PODs) are good examples of response zones.</a:t>
            </a:r>
          </a:p>
          <a:p>
            <a:endParaRPr lang="en-US" dirty="0"/>
          </a:p>
          <a:p>
            <a:r>
              <a:rPr lang="en-US" dirty="0"/>
              <a:t>State agencies may already have their response zones identified (i.e. CalFire response zones).</a:t>
            </a:r>
          </a:p>
        </p:txBody>
      </p:sp>
      <p:sp>
        <p:nvSpPr>
          <p:cNvPr id="4" name="Slide Number Placeholder 3"/>
          <p:cNvSpPr>
            <a:spLocks noGrp="1"/>
          </p:cNvSpPr>
          <p:nvPr>
            <p:ph type="sldNum" sz="quarter" idx="5"/>
          </p:nvPr>
        </p:nvSpPr>
        <p:spPr/>
        <p:txBody>
          <a:bodyPr/>
          <a:lstStyle/>
          <a:p>
            <a:fld id="{ACD7063D-96C6-401D-A175-5B29A3EA17DD}" type="slidenum">
              <a:rPr lang="en-US" smtClean="0"/>
              <a:t>20</a:t>
            </a:fld>
            <a:endParaRPr lang="en-US"/>
          </a:p>
        </p:txBody>
      </p:sp>
    </p:spTree>
    <p:extLst>
      <p:ext uri="{BB962C8B-B14F-4D97-AF65-F5344CB8AC3E}">
        <p14:creationId xmlns:p14="http://schemas.microsoft.com/office/powerpoint/2010/main" val="3941863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Slide # </a:t>
            </a:r>
            <a:fld id="{209B3D60-080B-4D34-9398-1DC43AD41F33}" type="slidenum">
              <a:rPr kumimoji="0" lang="en-US" sz="14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endParaRPr lang="en-US" dirty="0"/>
          </a:p>
          <a:p>
            <a:r>
              <a:rPr lang="en-US" dirty="0"/>
              <a:t>Consider using Potential Operational Delineations (PODs) in the response process</a:t>
            </a:r>
          </a:p>
          <a:p>
            <a:endParaRPr lang="en-US" dirty="0"/>
          </a:p>
          <a:p>
            <a:r>
              <a:rPr lang="en-US" dirty="0"/>
              <a:t>Good Resource:  https://fireadaptednetwork.org/collaborative-spatial-fire-management-getting-ahead-fire-using-potential-operational-delineations/</a:t>
            </a:r>
          </a:p>
        </p:txBody>
      </p:sp>
      <p:sp>
        <p:nvSpPr>
          <p:cNvPr id="4" name="Slide Number Placeholder 3"/>
          <p:cNvSpPr>
            <a:spLocks noGrp="1"/>
          </p:cNvSpPr>
          <p:nvPr>
            <p:ph type="sldNum" sz="quarter" idx="5"/>
          </p:nvPr>
        </p:nvSpPr>
        <p:spPr/>
        <p:txBody>
          <a:bodyPr/>
          <a:lstStyle/>
          <a:p>
            <a:fld id="{ACD7063D-96C6-401D-A175-5B29A3EA17DD}" type="slidenum">
              <a:rPr lang="en-US" smtClean="0"/>
              <a:t>21</a:t>
            </a:fld>
            <a:endParaRPr lang="en-US"/>
          </a:p>
        </p:txBody>
      </p:sp>
    </p:spTree>
    <p:extLst>
      <p:ext uri="{BB962C8B-B14F-4D97-AF65-F5344CB8AC3E}">
        <p14:creationId xmlns:p14="http://schemas.microsoft.com/office/powerpoint/2010/main" val="17080759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u="none" strike="noStrike" baseline="0" dirty="0">
                <a:latin typeface="Arial" panose="020B0604020202020204" pitchFamily="34" charset="0"/>
              </a:rPr>
              <a:t>This example provides a real-world, cutting-edge process which could be incorporated in a Response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u="none" strike="noStrike" baseline="0" dirty="0">
              <a:latin typeface="Arial" panose="020B0604020202020204" pitchFamily="34" charset="0"/>
            </a:endParaRPr>
          </a:p>
          <a:p>
            <a:pPr>
              <a:defRPr/>
            </a:pPr>
            <a:r>
              <a:rPr lang="en-US" sz="1200" b="0" i="0" u="none" strike="noStrike" baseline="0" dirty="0">
                <a:latin typeface="Arial"/>
                <a:cs typeface="Arial"/>
              </a:rPr>
              <a:t>Adapted from Rick Stratton’s “</a:t>
            </a:r>
            <a:r>
              <a:rPr lang="en-US" sz="1200" b="0" i="1" u="none" strike="noStrike" baseline="0" dirty="0">
                <a:latin typeface="Arial"/>
                <a:cs typeface="Arial"/>
              </a:rPr>
              <a:t>A STRATEGIC FIRE MANAGEMENT APPROACH USING PCL</a:t>
            </a:r>
            <a:r>
              <a:rPr lang="en-US" sz="900" b="0" i="1" u="none" strike="noStrike" baseline="0" dirty="0">
                <a:latin typeface="Arial"/>
                <a:cs typeface="Arial"/>
              </a:rPr>
              <a:t>S</a:t>
            </a:r>
            <a:r>
              <a:rPr lang="en-US" sz="1200" b="0" i="1" u="none" strike="noStrike" baseline="0" dirty="0">
                <a:latin typeface="Arial"/>
                <a:cs typeface="Arial"/>
              </a:rPr>
              <a:t>, POD</a:t>
            </a:r>
            <a:r>
              <a:rPr lang="en-US" sz="900" b="0" i="1" u="none" strike="noStrike" baseline="0" dirty="0">
                <a:latin typeface="Arial"/>
                <a:cs typeface="Arial"/>
              </a:rPr>
              <a:t>S</a:t>
            </a:r>
            <a:r>
              <a:rPr lang="en-US" sz="1200" b="0" i="1" u="none" strike="noStrike" baseline="0" dirty="0">
                <a:latin typeface="Arial"/>
                <a:cs typeface="Arial"/>
              </a:rPr>
              <a:t>, &amp; RISK ASSESSMENT</a:t>
            </a:r>
            <a:r>
              <a:rPr lang="en-US" sz="1200" b="0" i="0" u="none" strike="noStrike" baseline="0" dirty="0">
                <a:latin typeface="Arial"/>
                <a:cs typeface="Arial"/>
              </a:rPr>
              <a:t>” (</a:t>
            </a:r>
            <a:r>
              <a:rPr lang="en-US" sz="900" b="0" i="0" u="none" strike="noStrike" baseline="0" dirty="0">
                <a:latin typeface="Arial"/>
                <a:cs typeface="Arial"/>
              </a:rPr>
              <a:t>OCT. 30, 2018)</a:t>
            </a:r>
            <a:r>
              <a:rPr lang="en-US" sz="1200" b="0" i="0" u="none" strike="noStrike" baseline="0" dirty="0">
                <a:latin typeface="Arial"/>
                <a:cs typeface="Arial"/>
              </a:rPr>
              <a:t>, this illustrates a strategic fire planning procedure which incorporates risk-based decision-support analytics as a methodology for wildfire response. The adaptation is an integration of the National Fire Danger Rating System (v. 2016) to incorporate the capability to systematically alter an initial response to a reported wildfire based upon fire potential.</a:t>
            </a:r>
            <a:r>
              <a:rPr lang="en-US" dirty="0">
                <a:latin typeface="Arial"/>
                <a:cs typeface="Arial"/>
              </a:rPr>
              <a:t>  </a:t>
            </a:r>
            <a:r>
              <a:rPr lang="en-US" dirty="0"/>
              <a:t>  </a:t>
            </a:r>
            <a:endParaRPr lang="en-US" b="1" dirty="0">
              <a:effectLst>
                <a:outerShdw blurRad="38100" dist="38100" dir="2700000" algn="tl">
                  <a:srgbClr val="000000">
                    <a:alpha val="43137"/>
                  </a:srgbClr>
                </a:outerShdw>
              </a:effectLst>
            </a:endParaRPr>
          </a:p>
          <a:p>
            <a:pPr>
              <a:defRPr/>
            </a:pPr>
            <a:endParaRPr lang="en-US" dirty="0">
              <a:latin typeface="Calibri" panose="020F0502020204030204"/>
              <a:cs typeface="Calibri" panose="020F0502020204030204"/>
            </a:endParaRPr>
          </a:p>
          <a:p>
            <a:pPr marL="742950" lvl="1" indent="-285750">
              <a:buFont typeface="Arial"/>
              <a:buChar char="•"/>
              <a:defRPr/>
            </a:pPr>
            <a:r>
              <a:rPr kumimoji="0" lang="en-US" b="1" i="0" u="none" strike="noStrike" kern="1200" cap="none" spc="0" normalizeH="0" baseline="0" noProof="0" dirty="0">
                <a:ln>
                  <a:noFill/>
                </a:ln>
                <a:uLnTx/>
                <a:uFillTx/>
              </a:rPr>
              <a:t>Develop, validate, or refine Fire Danger Rating Areas</a:t>
            </a:r>
            <a:r>
              <a:rPr lang="en-US" b="1" dirty="0"/>
              <a:t> </a:t>
            </a:r>
            <a:r>
              <a:rPr kumimoji="0" lang="en-US" b="0" i="0" u="none" strike="noStrike" kern="1200" cap="none" spc="0" normalizeH="0" baseline="0" noProof="0" dirty="0">
                <a:ln>
                  <a:noFill/>
                </a:ln>
                <a:uLnTx/>
                <a:uFillTx/>
              </a:rPr>
              <a:t>based upon vegetation, climate, and topography.</a:t>
            </a:r>
            <a:r>
              <a:rPr lang="en-US" dirty="0"/>
              <a:t> </a:t>
            </a:r>
            <a:r>
              <a:rPr kumimoji="0" lang="en-US" b="0" i="0" u="none" strike="noStrike" kern="1200" cap="none" spc="0" normalizeH="0" baseline="0" noProof="0" dirty="0">
                <a:ln>
                  <a:noFill/>
                </a:ln>
                <a:uLnTx/>
                <a:uFillTx/>
              </a:rPr>
              <a:t> If response zones already exist, ensure FDRA boundaries are in alignment with the nearest response zone boundary.</a:t>
            </a:r>
            <a:r>
              <a:rPr lang="en-US" dirty="0"/>
              <a:t> </a:t>
            </a:r>
            <a:r>
              <a:rPr kumimoji="0" lang="en-US" b="0" i="0" u="none" strike="noStrike" kern="1200" cap="none" spc="0" normalizeH="0" baseline="0" noProof="0" dirty="0">
                <a:ln>
                  <a:noFill/>
                </a:ln>
                <a:uLnTx/>
                <a:uFillTx/>
              </a:rPr>
              <a:t> Do not split response zones with FDRAs.</a:t>
            </a:r>
            <a:r>
              <a:rPr lang="en-US" dirty="0"/>
              <a:t>  </a:t>
            </a:r>
            <a:endParaRPr lang="en-US">
              <a:cs typeface="Calibri" panose="020F0502020204030204"/>
            </a:endParaRPr>
          </a:p>
          <a:p>
            <a:pPr marL="742950" lvl="1" indent="-285750">
              <a:buFont typeface="Arial"/>
              <a:buChar char="•"/>
              <a:defRPr/>
            </a:pPr>
            <a:r>
              <a:rPr kumimoji="0" lang="en-US" b="1" i="0" u="none" strike="noStrike" kern="1200" cap="none" spc="0" normalizeH="0" baseline="0" noProof="0" dirty="0">
                <a:ln>
                  <a:noFill/>
                </a:ln>
                <a:uLnTx/>
                <a:uFillTx/>
              </a:rPr>
              <a:t>Local expertise identifies Potential Control Lines (PCLs)</a:t>
            </a:r>
            <a:r>
              <a:rPr lang="en-US" b="1" dirty="0"/>
              <a:t> </a:t>
            </a:r>
            <a:r>
              <a:rPr kumimoji="0" lang="en-US" b="0" i="0" u="none" strike="noStrike" kern="1200" cap="none" spc="0" normalizeH="0" baseline="0" noProof="0" dirty="0">
                <a:ln>
                  <a:noFill/>
                </a:ln>
                <a:uLnTx/>
                <a:uFillTx/>
              </a:rPr>
              <a:t>based on ridgetops, lakes, rivers, fuels, roads, non-burnable areas, past and existing containment lines, and previous large fires and behavior.</a:t>
            </a:r>
            <a:r>
              <a:rPr lang="en-US" dirty="0"/>
              <a:t>  </a:t>
            </a:r>
            <a:endParaRPr lang="en-US">
              <a:cs typeface="Calibri" panose="020F0502020204030204"/>
            </a:endParaRPr>
          </a:p>
          <a:p>
            <a:pPr marL="742950" lvl="1" indent="-285750">
              <a:buFont typeface="Arial"/>
              <a:buChar char="•"/>
              <a:defRPr/>
            </a:pPr>
            <a:r>
              <a:rPr kumimoji="0" lang="en-US" b="1" i="0" u="none" strike="noStrike" kern="1200" cap="none" spc="0" normalizeH="0" baseline="0" noProof="0" dirty="0">
                <a:ln>
                  <a:noFill/>
                </a:ln>
                <a:uLnTx/>
                <a:uFillTx/>
              </a:rPr>
              <a:t>The Rocky Mountain Research Station (RMRS) develops PCLs</a:t>
            </a:r>
            <a:r>
              <a:rPr lang="en-US" b="1" dirty="0"/>
              <a:t> </a:t>
            </a:r>
            <a:r>
              <a:rPr kumimoji="0" lang="en-US" b="0" i="0" u="none" strike="noStrike" kern="1200" cap="none" spc="0" normalizeH="0" baseline="0" noProof="0" dirty="0">
                <a:ln>
                  <a:noFill/>
                </a:ln>
                <a:uLnTx/>
                <a:uFillTx/>
              </a:rPr>
              <a:t>for the interagency fire unit using the latest inputs and models.</a:t>
            </a:r>
            <a:r>
              <a:rPr lang="en-US" dirty="0"/>
              <a:t> </a:t>
            </a:r>
            <a:r>
              <a:rPr kumimoji="0" lang="en-US" b="0" i="0" u="none" strike="noStrike" kern="1200" cap="none" spc="0" normalizeH="0" baseline="0" noProof="0" dirty="0">
                <a:ln>
                  <a:noFill/>
                </a:ln>
                <a:uLnTx/>
                <a:uFillTx/>
              </a:rPr>
              <a:t> The output is used to further refine or validate the expertise-informed PCLs previously delineated.</a:t>
            </a:r>
            <a:r>
              <a:rPr lang="en-US" dirty="0"/>
              <a:t>  </a:t>
            </a:r>
            <a:endParaRPr lang="en-US">
              <a:cs typeface="Calibri" panose="020F0502020204030204"/>
            </a:endParaRPr>
          </a:p>
          <a:p>
            <a:pPr marL="742950" lvl="1" indent="-285750">
              <a:buFont typeface="Arial"/>
              <a:buChar char="•"/>
              <a:defRPr/>
            </a:pPr>
            <a:r>
              <a:rPr kumimoji="0" lang="en-US" b="1" i="0" u="none" strike="noStrike" kern="1200" cap="none" spc="0" normalizeH="0" baseline="0" noProof="0" dirty="0">
                <a:ln>
                  <a:noFill/>
                </a:ln>
                <a:uLnTx/>
                <a:uFillTx/>
              </a:rPr>
              <a:t>PCLs are aggregated into Potential wildfire Operational Delineations (PODs)</a:t>
            </a:r>
            <a:r>
              <a:rPr lang="en-US" b="1" dirty="0"/>
              <a:t> </a:t>
            </a:r>
            <a:r>
              <a:rPr kumimoji="0" lang="en-US" b="1" i="0" u="none" strike="noStrike" kern="1200" cap="none" spc="0" normalizeH="0" baseline="0" noProof="0" dirty="0">
                <a:ln>
                  <a:noFill/>
                </a:ln>
                <a:uLnTx/>
                <a:uFillTx/>
              </a:rPr>
              <a:t>─</a:t>
            </a:r>
            <a:r>
              <a:rPr lang="en-US" b="1" dirty="0"/>
              <a:t> </a:t>
            </a:r>
            <a:r>
              <a:rPr kumimoji="0" lang="en-US" b="0" i="0" u="none" strike="noStrike" kern="1200" cap="none" spc="0" normalizeH="0" baseline="0" noProof="0" dirty="0">
                <a:ln>
                  <a:noFill/>
                </a:ln>
                <a:uLnTx/>
                <a:uFillTx/>
              </a:rPr>
              <a:t>a polygon constructed from linking together PCLs.</a:t>
            </a:r>
            <a:r>
              <a:rPr lang="en-US" dirty="0"/>
              <a:t>  </a:t>
            </a:r>
            <a:endParaRPr lang="en-US">
              <a:cs typeface="Calibri" panose="020F0502020204030204"/>
            </a:endParaRPr>
          </a:p>
          <a:p>
            <a:pPr marL="742950" lvl="1" indent="-285750">
              <a:buFont typeface="Arial"/>
              <a:buChar char="•"/>
              <a:defRPr/>
            </a:pPr>
            <a:r>
              <a:rPr kumimoji="0" lang="en-US" b="1" i="0" u="none" strike="noStrike" kern="1200" cap="none" spc="0" normalizeH="0" baseline="0" noProof="0" dirty="0">
                <a:ln>
                  <a:noFill/>
                </a:ln>
                <a:uLnTx/>
                <a:uFillTx/>
              </a:rPr>
              <a:t>PODs will receive an</a:t>
            </a:r>
            <a:r>
              <a:rPr lang="en-US" b="1" dirty="0"/>
              <a:t> </a:t>
            </a:r>
            <a:r>
              <a:rPr kumimoji="0" lang="en-US" b="1" i="0" u="none" strike="noStrike" kern="1200" cap="none" spc="0" normalizeH="0" baseline="0" noProof="0" dirty="0" err="1">
                <a:ln>
                  <a:noFill/>
                </a:ln>
                <a:uLnTx/>
                <a:uFillTx/>
              </a:rPr>
              <a:t>eNVC</a:t>
            </a:r>
            <a:r>
              <a:rPr lang="en-US" b="1" dirty="0"/>
              <a:t> </a:t>
            </a:r>
            <a:r>
              <a:rPr kumimoji="0" lang="en-US" b="1" i="0" u="none" strike="noStrike" kern="1200" cap="none" spc="0" normalizeH="0" baseline="0" noProof="0" dirty="0">
                <a:ln>
                  <a:noFill/>
                </a:ln>
                <a:uLnTx/>
                <a:uFillTx/>
              </a:rPr>
              <a:t>value</a:t>
            </a:r>
            <a:r>
              <a:rPr lang="en-US" b="1" dirty="0"/>
              <a:t> </a:t>
            </a:r>
            <a:r>
              <a:rPr kumimoji="0" lang="en-US" b="0" i="0" u="none" strike="noStrike" kern="1200" cap="none" spc="0" normalizeH="0" baseline="0" noProof="0" dirty="0">
                <a:ln>
                  <a:noFill/>
                </a:ln>
                <a:uLnTx/>
                <a:uFillTx/>
              </a:rPr>
              <a:t>based on the net loss or benefit to the assets and resources within the POD. Data will be utilized from forest, regional, or national quantitative wildfire risk assessment. This net value can be grouped into categories, such as low or moderate benefit, and low, moderate, or high loss.</a:t>
            </a:r>
            <a:r>
              <a:rPr lang="en-US" dirty="0"/>
              <a:t>  </a:t>
            </a:r>
            <a:endParaRPr lang="en-US">
              <a:cs typeface="Calibri" panose="020F0502020204030204"/>
            </a:endParaRPr>
          </a:p>
          <a:p>
            <a:pPr marL="742950" lvl="1" indent="-285750">
              <a:buFont typeface="Arial"/>
              <a:buChar char="•"/>
              <a:defRPr/>
            </a:pPr>
            <a:r>
              <a:rPr kumimoji="0" lang="en-US" b="1" i="0" u="none" strike="noStrike" kern="1200" cap="none" spc="0" normalizeH="0" baseline="0" noProof="0" dirty="0">
                <a:ln>
                  <a:noFill/>
                </a:ln>
                <a:uLnTx/>
                <a:uFillTx/>
              </a:rPr>
              <a:t>Create strategic wildfire response zones</a:t>
            </a:r>
            <a:r>
              <a:rPr lang="en-US" b="1" dirty="0"/>
              <a:t> </a:t>
            </a:r>
            <a:r>
              <a:rPr kumimoji="0" lang="en-US" b="0" i="0" u="none" strike="noStrike" kern="1200" cap="none" spc="0" normalizeH="0" baseline="0" noProof="0" dirty="0">
                <a:ln>
                  <a:noFill/>
                </a:ln>
                <a:uLnTx/>
                <a:uFillTx/>
              </a:rPr>
              <a:t>by combining PODs with similar</a:t>
            </a:r>
            <a:r>
              <a:rPr lang="en-US" dirty="0"/>
              <a:t> </a:t>
            </a:r>
            <a:r>
              <a:rPr kumimoji="0" lang="en-US" b="0" i="0" u="none" strike="noStrike" kern="1200" cap="none" spc="0" normalizeH="0" baseline="0" noProof="0" dirty="0" err="1">
                <a:ln>
                  <a:noFill/>
                </a:ln>
                <a:uLnTx/>
                <a:uFillTx/>
              </a:rPr>
              <a:t>eNVC</a:t>
            </a:r>
            <a:r>
              <a:rPr kumimoji="0" lang="en-US" b="0" i="0" u="none" strike="noStrike" kern="1200" cap="none" spc="0" normalizeH="0" baseline="0" noProof="0" dirty="0">
                <a:ln>
                  <a:noFill/>
                </a:ln>
                <a:uLnTx/>
                <a:uFillTx/>
              </a:rPr>
              <a:t>.</a:t>
            </a:r>
            <a:r>
              <a:rPr lang="en-US" dirty="0"/>
              <a:t>   </a:t>
            </a:r>
            <a:endParaRPr lang="en-US" dirty="0">
              <a:cs typeface="Calibri" panose="020F0502020204030204"/>
            </a:endParaRPr>
          </a:p>
          <a:p>
            <a:pPr lvl="2">
              <a:defRPr/>
            </a:pPr>
            <a:r>
              <a:rPr kumimoji="0" lang="en-US" b="1" i="0" u="none" strike="noStrike" kern="1200" cap="none" spc="0" normalizeH="0" baseline="0" noProof="0" dirty="0">
                <a:ln>
                  <a:noFill/>
                </a:ln>
                <a:uLnTx/>
                <a:uFillTx/>
              </a:rPr>
              <a:t>At this point, two branches emerge (Fuels and</a:t>
            </a:r>
            <a:r>
              <a:rPr lang="en-US" b="1" dirty="0"/>
              <a:t> </a:t>
            </a:r>
            <a:r>
              <a:rPr kumimoji="0" lang="en-US" b="1" i="0" u="none" strike="noStrike" kern="1200" cap="none" spc="0" normalizeH="0" baseline="0" noProof="0" dirty="0" err="1">
                <a:ln>
                  <a:noFill/>
                </a:ln>
                <a:uLnTx/>
                <a:uFillTx/>
              </a:rPr>
              <a:t>Presuppression</a:t>
            </a:r>
            <a:r>
              <a:rPr kumimoji="0" lang="en-US" b="1" i="0" u="none" strike="noStrike" kern="1200" cap="none" spc="0" normalizeH="0" baseline="0" noProof="0" dirty="0">
                <a:ln>
                  <a:noFill/>
                </a:ln>
                <a:uLnTx/>
                <a:uFillTx/>
              </a:rPr>
              <a:t>)</a:t>
            </a:r>
            <a:r>
              <a:rPr lang="en-US" dirty="0"/>
              <a:t>  </a:t>
            </a:r>
            <a:endParaRPr lang="en-US"/>
          </a:p>
          <a:p>
            <a:pPr lvl="2">
              <a:defRPr/>
            </a:pPr>
            <a:r>
              <a:rPr kumimoji="0" lang="en-US" b="1" i="0" u="none" strike="noStrike" kern="1200" cap="none" spc="0" normalizeH="0" baseline="0" noProof="0" dirty="0">
                <a:ln>
                  <a:noFill/>
                </a:ln>
                <a:uLnTx/>
                <a:uFillTx/>
              </a:rPr>
              <a:t>Fuels planning</a:t>
            </a:r>
            <a:r>
              <a:rPr lang="en-US" b="1" dirty="0"/>
              <a:t> </a:t>
            </a:r>
            <a:r>
              <a:rPr kumimoji="0" lang="en-US" b="0" i="0" u="none" strike="noStrike" kern="1200" cap="none" spc="0" normalizeH="0" baseline="0" noProof="0" dirty="0">
                <a:ln>
                  <a:noFill/>
                </a:ln>
                <a:uLnTx/>
                <a:uFillTx/>
              </a:rPr>
              <a:t>can focus on response zones and/or POD boundaries to increase the probability of success on future wildfires and allow for safer firefighter engagement.</a:t>
            </a:r>
            <a:r>
              <a:rPr lang="en-US" dirty="0"/>
              <a:t>  </a:t>
            </a:r>
            <a:endParaRPr lang="en-US">
              <a:cs typeface="Calibri" panose="020F0502020204030204"/>
            </a:endParaRPr>
          </a:p>
          <a:p>
            <a:pPr marL="1200150" lvl="2" indent="-285750">
              <a:buFont typeface="Arial"/>
              <a:buChar char="•"/>
              <a:defRPr/>
            </a:pPr>
            <a:r>
              <a:rPr kumimoji="0" lang="en-US" b="1" i="0" u="none" strike="noStrike" kern="1200" cap="none" spc="0" normalizeH="0" baseline="0" noProof="0" dirty="0">
                <a:ln>
                  <a:noFill/>
                </a:ln>
                <a:uLnTx/>
                <a:uFillTx/>
              </a:rPr>
              <a:t>Import response zone and/or strategic response zone boundaries into WFDSS,</a:t>
            </a:r>
            <a:r>
              <a:rPr lang="en-US" b="1" dirty="0"/>
              <a:t> </a:t>
            </a:r>
            <a:r>
              <a:rPr kumimoji="0" lang="en-US" b="0" i="0" u="none" strike="noStrike" kern="1200" cap="none" spc="0" normalizeH="0" baseline="0" noProof="0" dirty="0">
                <a:ln>
                  <a:noFill/>
                </a:ln>
                <a:uLnTx/>
                <a:uFillTx/>
              </a:rPr>
              <a:t>ensuring that FDRA boundaries are edge-matched.</a:t>
            </a:r>
            <a:r>
              <a:rPr lang="en-US" dirty="0"/>
              <a:t>  </a:t>
            </a:r>
            <a:endParaRPr lang="en-US">
              <a:cs typeface="Calibri" panose="020F0502020204030204"/>
            </a:endParaRPr>
          </a:p>
          <a:p>
            <a:pPr marL="1200150" lvl="2" indent="-285750">
              <a:buFont typeface="Arial"/>
              <a:buChar char="•"/>
              <a:defRPr/>
            </a:pPr>
            <a:r>
              <a:rPr kumimoji="0" lang="en-US" b="1" i="0" u="none" strike="noStrike" kern="1200" cap="none" spc="0" normalizeH="0" baseline="0" noProof="0" dirty="0">
                <a:ln>
                  <a:noFill/>
                </a:ln>
                <a:uLnTx/>
                <a:uFillTx/>
              </a:rPr>
              <a:t>Develop preplanned responses (run-cards)</a:t>
            </a:r>
            <a:r>
              <a:rPr lang="en-US" b="1" dirty="0"/>
              <a:t> </a:t>
            </a:r>
            <a:r>
              <a:rPr kumimoji="0" lang="en-US" b="1" i="0" u="none" strike="noStrike" kern="1200" cap="none" spc="0" normalizeH="0" baseline="0" noProof="0" dirty="0">
                <a:ln>
                  <a:noFill/>
                </a:ln>
                <a:uLnTx/>
                <a:uFillTx/>
              </a:rPr>
              <a:t>at each response level based on the changes in</a:t>
            </a:r>
            <a:r>
              <a:rPr lang="en-US" b="1" dirty="0"/>
              <a:t> </a:t>
            </a:r>
            <a:r>
              <a:rPr kumimoji="0" lang="en-US" b="1" i="0" u="none" strike="noStrike" kern="1200" cap="none" spc="0" normalizeH="0" baseline="0" noProof="0" dirty="0" err="1">
                <a:ln>
                  <a:noFill/>
                </a:ln>
                <a:uLnTx/>
                <a:uFillTx/>
              </a:rPr>
              <a:t>eNVC</a:t>
            </a:r>
            <a:r>
              <a:rPr lang="en-US" b="1" dirty="0"/>
              <a:t> </a:t>
            </a:r>
            <a:r>
              <a:rPr kumimoji="0" lang="en-US" b="1" i="0" u="none" strike="noStrike" kern="1200" cap="none" spc="0" normalizeH="0" baseline="0" noProof="0" dirty="0">
                <a:ln>
                  <a:noFill/>
                </a:ln>
                <a:uLnTx/>
                <a:uFillTx/>
              </a:rPr>
              <a:t>and the probability of containment due to POD and fuels preparation.</a:t>
            </a:r>
            <a:r>
              <a:rPr lang="en-US" dirty="0"/>
              <a:t>  </a:t>
            </a:r>
            <a:endParaRPr lang="en-US">
              <a:cs typeface="Calibri" panose="020F0502020204030204"/>
            </a:endParaRPr>
          </a:p>
          <a:p>
            <a:pPr marL="1200150" lvl="2" indent="-285750">
              <a:buFont typeface="Arial"/>
              <a:buChar char="•"/>
              <a:defRPr/>
            </a:pPr>
            <a:r>
              <a:rPr kumimoji="0" lang="en-US" b="1" i="0" u="none" strike="noStrike" kern="1200" cap="none" spc="0" normalizeH="0" baseline="0" noProof="0" dirty="0">
                <a:ln>
                  <a:noFill/>
                </a:ln>
                <a:uLnTx/>
                <a:uFillTx/>
              </a:rPr>
              <a:t>WFDSS strategic objective shapes</a:t>
            </a:r>
            <a:r>
              <a:rPr lang="en-US" b="1" dirty="0"/>
              <a:t> </a:t>
            </a:r>
            <a:r>
              <a:rPr kumimoji="0" lang="en-US" b="0" i="0" u="none" strike="noStrike" kern="1200" cap="none" spc="0" normalizeH="0" baseline="0" noProof="0" dirty="0">
                <a:ln>
                  <a:noFill/>
                </a:ln>
                <a:uLnTx/>
                <a:uFillTx/>
              </a:rPr>
              <a:t>can mirror the response zones IF the L/RMP fire management guidance is in alignment with the unit's strategic fire response.</a:t>
            </a:r>
            <a:r>
              <a:rPr lang="en-US" dirty="0"/>
              <a:t>  </a:t>
            </a:r>
            <a:endParaRPr lang="en-US">
              <a:cs typeface="Calibri" panose="020F0502020204030204"/>
            </a:endParaRPr>
          </a:p>
          <a:p>
            <a:pPr marL="1200150" lvl="2" indent="-285750">
              <a:buFont typeface="Arial"/>
              <a:buChar char="•"/>
              <a:defRPr/>
            </a:pPr>
            <a:r>
              <a:rPr kumimoji="0" lang="en-US" b="1" i="0" u="none" strike="noStrike" kern="1200" cap="none" spc="0" normalizeH="0" baseline="0" noProof="0" dirty="0">
                <a:ln>
                  <a:noFill/>
                </a:ln>
                <a:uLnTx/>
                <a:uFillTx/>
              </a:rPr>
              <a:t>Simulate (pre-season) a reported wildfire</a:t>
            </a:r>
            <a:r>
              <a:rPr lang="en-US" b="1" dirty="0"/>
              <a:t> </a:t>
            </a:r>
            <a:r>
              <a:rPr kumimoji="0" lang="en-US" b="0" i="0" u="none" strike="noStrike" kern="1200" cap="none" spc="0" normalizeH="0" baseline="0" noProof="0" dirty="0">
                <a:ln>
                  <a:noFill/>
                </a:ln>
                <a:uLnTx/>
                <a:uFillTx/>
              </a:rPr>
              <a:t>in a response zone during pre-season meetings with partners and cooperators.</a:t>
            </a:r>
            <a:r>
              <a:rPr lang="en-US" dirty="0"/>
              <a:t> </a:t>
            </a:r>
            <a:r>
              <a:rPr kumimoji="0" lang="en-US" b="0" i="0" u="none" strike="noStrike" kern="1200" cap="none" spc="0" normalizeH="0" baseline="0" noProof="0" dirty="0">
                <a:ln>
                  <a:noFill/>
                </a:ln>
                <a:uLnTx/>
                <a:uFillTx/>
              </a:rPr>
              <a:t> Utilize response levels (as determined from each FDRA) in conjunction with response zones to send resources.</a:t>
            </a:r>
            <a:r>
              <a:rPr lang="en-US" dirty="0"/>
              <a:t> </a:t>
            </a:r>
            <a:r>
              <a:rPr kumimoji="0" lang="en-US" b="0" i="0" u="none" strike="noStrike" kern="1200" cap="none" spc="0" normalizeH="0" baseline="0" noProof="0" dirty="0">
                <a:ln>
                  <a:noFill/>
                </a:ln>
                <a:uLnTx/>
                <a:uFillTx/>
              </a:rPr>
              <a:t> Incorporate SDI and PCL with responding resources to further refine the process.</a:t>
            </a:r>
            <a:r>
              <a:rPr lang="en-US" dirty="0"/>
              <a:t>  </a:t>
            </a:r>
            <a:endParaRPr lang="en-US">
              <a:cs typeface="Calibri" panose="020F0502020204030204"/>
            </a:endParaRPr>
          </a:p>
          <a:p>
            <a:pPr>
              <a:defRPr/>
            </a:pPr>
            <a:r>
              <a:rPr lang="en-US" dirty="0"/>
              <a:t>  </a:t>
            </a:r>
            <a:endParaRPr lang="en-US" dirty="0">
              <a:cs typeface="Calibri"/>
            </a:endParaRPr>
          </a:p>
          <a:p>
            <a:r>
              <a:rPr lang="en-US" dirty="0"/>
              <a:t> </a:t>
            </a:r>
            <a:endParaRPr lang="en-US" dirty="0">
              <a:cs typeface="Calibri"/>
            </a:endParaRPr>
          </a:p>
        </p:txBody>
      </p:sp>
    </p:spTree>
    <p:extLst>
      <p:ext uri="{BB962C8B-B14F-4D97-AF65-F5344CB8AC3E}">
        <p14:creationId xmlns:p14="http://schemas.microsoft.com/office/powerpoint/2010/main" val="18594943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Slide # </a:t>
            </a:r>
            <a:fld id="{209B3D60-080B-4D34-9398-1DC43AD41F33}" type="slidenum">
              <a:rPr kumimoji="0" lang="en-US" sz="14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r>
              <a:rPr lang="en-US" dirty="0"/>
              <a:t>Note that this matrix uses Ignition Component (IC); this index is highly variable and is the most sensitive of the NFDRS outputs.  Decision space with IC is moderate (scaled from 0 to 100).  IC has a very short memory as 1-hour fuel moisture dominates the calculations.  IC gives a poor characterization of the </a:t>
            </a:r>
            <a:r>
              <a:rPr lang="en-US" i="1" dirty="0"/>
              <a:t>fire season</a:t>
            </a:r>
            <a:r>
              <a:rPr lang="en-US" dirty="0"/>
              <a:t> as daily weather can cause it to range from 0 to 100 from one day to the next.</a:t>
            </a:r>
          </a:p>
          <a:p>
            <a:endParaRPr lang="en-US" dirty="0"/>
          </a:p>
          <a:p>
            <a:r>
              <a:rPr lang="en-US" dirty="0"/>
              <a:t>Also consider Spread Component (SC) or Burning Index (BI) when deciding which NFDRS index may work best for your unit.</a:t>
            </a:r>
          </a:p>
          <a:p>
            <a:endParaRPr lang="en-US" dirty="0"/>
          </a:p>
          <a:p>
            <a:r>
              <a:rPr lang="en-US" dirty="0"/>
              <a:t>Note the different fire business thresholds for each FDRA; these thresholds were determined using </a:t>
            </a:r>
            <a:r>
              <a:rPr lang="en-US" dirty="0" err="1"/>
              <a:t>FireFamily</a:t>
            </a:r>
            <a:r>
              <a:rPr lang="en-US" dirty="0"/>
              <a:t>.</a:t>
            </a:r>
          </a:p>
          <a:p>
            <a:endParaRPr lang="en-US" dirty="0"/>
          </a:p>
          <a:p>
            <a:r>
              <a:rPr lang="en-US" dirty="0"/>
              <a:t>Ask workshop participants if ERC would work for them and explain why.</a:t>
            </a:r>
          </a:p>
        </p:txBody>
      </p:sp>
      <p:sp>
        <p:nvSpPr>
          <p:cNvPr id="4" name="Slide Number Placeholder 3"/>
          <p:cNvSpPr>
            <a:spLocks noGrp="1"/>
          </p:cNvSpPr>
          <p:nvPr>
            <p:ph type="sldNum" sz="quarter" idx="5"/>
          </p:nvPr>
        </p:nvSpPr>
        <p:spPr/>
        <p:txBody>
          <a:bodyPr/>
          <a:lstStyle/>
          <a:p>
            <a:fld id="{ACD7063D-96C6-401D-A175-5B29A3EA17DD}" type="slidenum">
              <a:rPr lang="en-US" smtClean="0"/>
              <a:t>23</a:t>
            </a:fld>
            <a:endParaRPr lang="en-US"/>
          </a:p>
        </p:txBody>
      </p:sp>
    </p:spTree>
    <p:extLst>
      <p:ext uri="{BB962C8B-B14F-4D97-AF65-F5344CB8AC3E}">
        <p14:creationId xmlns:p14="http://schemas.microsoft.com/office/powerpoint/2010/main" val="14366984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Slide # </a:t>
            </a:r>
            <a:fld id="{209B3D60-080B-4D34-9398-1DC43AD41F33}" type="slidenum">
              <a:rPr kumimoji="0" lang="en-US" sz="14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r>
              <a:rPr lang="en-US" dirty="0"/>
              <a:t>The Conditional Probability Analysis check box controls the sample size of the large, and multiple fire day analysis. With the box unchecked, all days are included in the large and multiple fire day analysis. Checking the box creates a </a:t>
            </a:r>
            <a:r>
              <a:rPr lang="en-US" i="1" dirty="0"/>
              <a:t>conditional</a:t>
            </a:r>
            <a:r>
              <a:rPr lang="en-US" dirty="0"/>
              <a:t> probability analysis. That is, only weather days with fires are included in the large and multiple fire day analysis probability.</a:t>
            </a:r>
          </a:p>
        </p:txBody>
      </p:sp>
      <p:sp>
        <p:nvSpPr>
          <p:cNvPr id="4" name="Slide Number Placeholder 3"/>
          <p:cNvSpPr>
            <a:spLocks noGrp="1"/>
          </p:cNvSpPr>
          <p:nvPr>
            <p:ph type="sldNum" sz="quarter" idx="5"/>
          </p:nvPr>
        </p:nvSpPr>
        <p:spPr/>
        <p:txBody>
          <a:bodyPr/>
          <a:lstStyle/>
          <a:p>
            <a:fld id="{ACD7063D-96C6-401D-A175-5B29A3EA17DD}" type="slidenum">
              <a:rPr lang="en-US" smtClean="0"/>
              <a:t>24</a:t>
            </a:fld>
            <a:endParaRPr lang="en-US"/>
          </a:p>
        </p:txBody>
      </p:sp>
    </p:spTree>
    <p:extLst>
      <p:ext uri="{BB962C8B-B14F-4D97-AF65-F5344CB8AC3E}">
        <p14:creationId xmlns:p14="http://schemas.microsoft.com/office/powerpoint/2010/main" val="30844846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Slide # </a:t>
            </a:r>
            <a:fld id="{209B3D60-080B-4D34-9398-1DC43AD41F33}" type="slidenum">
              <a:rPr kumimoji="0" lang="en-US" sz="14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r>
              <a:rPr lang="en-US" sz="1400" b="1" dirty="0">
                <a:effectLst>
                  <a:outerShdw blurRad="50800" dist="38100" dir="2700000" algn="tl" rotWithShape="0">
                    <a:prstClr val="black">
                      <a:alpha val="40000"/>
                    </a:prstClr>
                  </a:outerShdw>
                </a:effectLst>
                <a:latin typeface="Arial" panose="020B0604020202020204" pitchFamily="34" charset="0"/>
                <a:ea typeface="Tahoma" panose="020B0604030504040204" pitchFamily="34" charset="0"/>
                <a:cs typeface="Arial" panose="020B0604020202020204" pitchFamily="34" charset="0"/>
              </a:rPr>
              <a:t>Best Practice:  Preparedness Levels</a:t>
            </a:r>
          </a:p>
          <a:p>
            <a:endParaRPr lang="en-US"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marL="274320" marR="0" lvl="0" indent="-18288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Times New Roman"/>
                <a:ea typeface="Times New Roman"/>
                <a:cs typeface="+mn-cs"/>
              </a:rPr>
              <a:t>The preparedness level is a five-tier (1-5) fire danger rating decision tool that is based on NFDRS output(s) and other indicators of fire business (such as projected levels of resource commitment). </a:t>
            </a:r>
          </a:p>
          <a:p>
            <a:pPr marL="274320" marR="0" lvl="0" indent="-18288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Times New Roman"/>
                <a:ea typeface="Times New Roman"/>
                <a:cs typeface="+mn-cs"/>
              </a:rPr>
              <a:t>Preparedness levels represent planning decisions which typically extend beyond routine daily activities and influence actions on a weekly, monthly, or seasonal basis.</a:t>
            </a:r>
          </a:p>
          <a:p>
            <a:pPr marL="274320" marR="0" lvl="0" indent="-18288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black"/>
                </a:solidFill>
                <a:effectLst/>
                <a:uLnTx/>
                <a:uFillTx/>
                <a:latin typeface="Times New Roman"/>
                <a:ea typeface="Times New Roman"/>
                <a:cs typeface="+mn-cs"/>
              </a:rPr>
              <a:t>Preparedness levels are developed at the national, regional (geographic), and local levels.</a:t>
            </a:r>
          </a:p>
          <a:p>
            <a:endParaRPr lang="en-US"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endParaRPr lang="en-US"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National Interagency Coordination Center (NICC) and all Geographic Area Coordination Centers (GACCs) currently utilize different methods to establish daily preparedness levels.  However, the concept of Preparedness Levels is essential the same, taking into account: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274320" marR="0" lvl="1" indent="-18288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Current Workload  (resource availability)</a:t>
            </a:r>
          </a:p>
          <a:p>
            <a:pPr marL="274320" marR="0" lvl="1" indent="-18288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Capability  (resource availability)</a:t>
            </a:r>
          </a:p>
          <a:p>
            <a:pPr marL="274320" marR="0" lvl="1" indent="-18288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Predicted Workload  (ignition risk + fire danger)</a:t>
            </a:r>
          </a:p>
          <a:p>
            <a:endParaRPr lang="en-US"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endParaRPr lang="en-US"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Preparedness plans provide management direction given identified levels of burning conditions, fire activity, and resource commitment, and are required at national, state/regional, and local levels. Preparedness Levels (1-5) are determined by incremental measures of burning conditions, fire activity, and resource commitment. </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7063D-96C6-401D-A175-5B29A3EA17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2123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Slide # </a:t>
            </a:r>
            <a:fld id="{209B3D60-080B-4D34-9398-1DC43AD41F33}" type="slidenum">
              <a:rPr kumimoji="0" lang="en-US" sz="14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r>
              <a:rPr lang="en-US" sz="1200" b="1" u="sng" kern="1200" dirty="0">
                <a:solidFill>
                  <a:schemeClr val="tx1"/>
                </a:solidFill>
                <a:latin typeface="+mn-lt"/>
                <a:ea typeface="+mn-ea"/>
                <a:cs typeface="+mn-cs"/>
              </a:rPr>
              <a:t>Local Preparedness Level </a:t>
            </a:r>
            <a:r>
              <a:rPr lang="en-US" sz="1200" b="1" u="none" kern="1200" dirty="0">
                <a:solidFill>
                  <a:schemeClr val="tx1"/>
                </a:solidFill>
                <a:latin typeface="+mn-lt"/>
                <a:ea typeface="+mn-ea"/>
                <a:cs typeface="+mn-cs"/>
              </a:rPr>
              <a:t>– Northern Utah </a:t>
            </a:r>
          </a:p>
          <a:p>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Preparedness plans provide management direction given identified levels of burning conditions, fire activity, and resource commitment, and are required at national, state/regional, and local levels. Preparedness Levels (1-5) are determined by incremental measures of burning conditions, fire activity, and resource commitment. </a:t>
            </a:r>
            <a:endParaRPr lang="en-US" dirty="0"/>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359C755-3905-423D-8A48-C7A3AB7C34FC}" type="slidenum">
              <a:rPr lang="en-US" smtClean="0"/>
              <a:pPr/>
              <a:t>27</a:t>
            </a:fld>
            <a:endParaRPr lang="en-US"/>
          </a:p>
        </p:txBody>
      </p:sp>
    </p:spTree>
    <p:extLst>
      <p:ext uri="{BB962C8B-B14F-4D97-AF65-F5344CB8AC3E}">
        <p14:creationId xmlns:p14="http://schemas.microsoft.com/office/powerpoint/2010/main" val="21092140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Slide # </a:t>
            </a:r>
            <a:fld id="{209B3D60-080B-4D34-9398-1DC43AD41F33}" type="slidenum">
              <a:rPr kumimoji="0" lang="en-US" sz="14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CD7063D-96C6-401D-A175-5B29A3EA17DD}" type="slidenum">
              <a:rPr lang="en-US" smtClean="0"/>
              <a:t>28</a:t>
            </a:fld>
            <a:endParaRPr lang="en-US"/>
          </a:p>
        </p:txBody>
      </p:sp>
    </p:spTree>
    <p:extLst>
      <p:ext uri="{BB962C8B-B14F-4D97-AF65-F5344CB8AC3E}">
        <p14:creationId xmlns:p14="http://schemas.microsoft.com/office/powerpoint/2010/main" val="34721913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Slide # </a:t>
            </a:r>
            <a:fld id="{209B3D60-080B-4D34-9398-1DC43AD41F33}" type="slidenum">
              <a:rPr kumimoji="0" lang="en-US" sz="14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CD7063D-96C6-401D-A175-5B29A3EA17DD}" type="slidenum">
              <a:rPr lang="en-US" smtClean="0"/>
              <a:t>29</a:t>
            </a:fld>
            <a:endParaRPr lang="en-US"/>
          </a:p>
        </p:txBody>
      </p:sp>
    </p:spTree>
    <p:extLst>
      <p:ext uri="{BB962C8B-B14F-4D97-AF65-F5344CB8AC3E}">
        <p14:creationId xmlns:p14="http://schemas.microsoft.com/office/powerpoint/2010/main" val="21416851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Slide # </a:t>
            </a:r>
            <a:fld id="{209B3D60-080B-4D34-9398-1DC43AD41F33}" type="slidenum">
              <a:rPr kumimoji="0" lang="en-US" sz="14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r>
              <a:rPr lang="en-US" b="1" u="sng" dirty="0"/>
              <a:t>Determining Local Preparedness Level</a:t>
            </a:r>
            <a:r>
              <a:rPr lang="en-US" b="1" u="none" dirty="0"/>
              <a:t> – </a:t>
            </a:r>
            <a:r>
              <a:rPr lang="en-US" b="1" i="1" u="none" dirty="0"/>
              <a:t>example</a:t>
            </a:r>
          </a:p>
          <a:p>
            <a:endParaRPr lang="en-US" dirty="0"/>
          </a:p>
          <a:p>
            <a:r>
              <a:rPr lang="en-US" sz="1200" kern="1200" dirty="0">
                <a:solidFill>
                  <a:schemeClr val="tx1"/>
                </a:solidFill>
                <a:latin typeface="+mn-lt"/>
                <a:ea typeface="+mn-ea"/>
                <a:cs typeface="+mn-cs"/>
              </a:rPr>
              <a:t>In</a:t>
            </a:r>
            <a:r>
              <a:rPr lang="en-US" sz="1200" kern="1200" baseline="0" dirty="0">
                <a:solidFill>
                  <a:schemeClr val="tx1"/>
                </a:solidFill>
                <a:latin typeface="+mn-lt"/>
                <a:ea typeface="+mn-ea"/>
                <a:cs typeface="+mn-cs"/>
              </a:rPr>
              <a:t> this example, t</a:t>
            </a:r>
            <a:r>
              <a:rPr lang="en-US" sz="1200" kern="1200" dirty="0">
                <a:solidFill>
                  <a:schemeClr val="tx1"/>
                </a:solidFill>
                <a:latin typeface="+mn-lt"/>
                <a:ea typeface="+mn-ea"/>
                <a:cs typeface="+mn-cs"/>
              </a:rPr>
              <a:t>he Preparedness Level is five (5)</a:t>
            </a:r>
            <a:r>
              <a:rPr lang="en-US" sz="1200" kern="1200" baseline="0" dirty="0">
                <a:solidFill>
                  <a:schemeClr val="tx1"/>
                </a:solidFill>
                <a:latin typeface="+mn-lt"/>
                <a:ea typeface="+mn-ea"/>
                <a:cs typeface="+mn-cs"/>
              </a:rPr>
              <a:t> levels </a:t>
            </a:r>
            <a:r>
              <a:rPr lang="en-US" sz="1200" kern="1200" dirty="0">
                <a:solidFill>
                  <a:schemeClr val="tx1"/>
                </a:solidFill>
                <a:latin typeface="+mn-lt"/>
                <a:ea typeface="+mn-ea"/>
                <a:cs typeface="+mn-cs"/>
              </a:rPr>
              <a:t>that are based on fire danger (Energy Release Component) and other indicators of fire business. The fire business indicators used to calculate the preparedness level include a measure of fire activity, draw-down levels, and</a:t>
            </a:r>
            <a:r>
              <a:rPr lang="en-US" sz="1200" kern="1200" baseline="0" dirty="0">
                <a:solidFill>
                  <a:schemeClr val="tx1"/>
                </a:solidFill>
                <a:latin typeface="+mn-lt"/>
                <a:ea typeface="+mn-ea"/>
                <a:cs typeface="+mn-cs"/>
              </a:rPr>
              <a:t> i</a:t>
            </a:r>
            <a:r>
              <a:rPr lang="en-US" sz="1200" kern="1200" dirty="0">
                <a:solidFill>
                  <a:schemeClr val="tx1"/>
                </a:solidFill>
                <a:latin typeface="+mn-lt"/>
                <a:ea typeface="+mn-ea"/>
                <a:cs typeface="+mn-cs"/>
              </a:rPr>
              <a:t>gnition risk. The thresholds for the preparedness level were set using a historical analysis of fire business and its relationship to 1300 RAWS observations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59C755-3905-423D-8A48-C7A3AB7C34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0686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r>
              <a:rPr lang="en-US" b="1"/>
              <a:t>Lesson Objectives:</a:t>
            </a:r>
          </a:p>
          <a:p>
            <a:endParaRPr lang="en-US" b="1"/>
          </a:p>
          <a:p>
            <a:pPr marL="228600" marR="0" lvl="0" indent="-228600" algn="l" defTabSz="914363" rtl="0" eaLnBrk="1" fontAlgn="auto" latinLnBrk="0" hangingPunct="1">
              <a:lnSpc>
                <a:spcPct val="100000"/>
              </a:lnSpc>
              <a:spcBef>
                <a:spcPts val="600"/>
              </a:spcBef>
              <a:spcAft>
                <a:spcPts val="1200"/>
              </a:spcAft>
              <a:buClrTx/>
              <a:buSzTx/>
              <a:buFont typeface="+mj-lt"/>
              <a:buAutoNum type="arabicPeriod" startAt="3"/>
              <a:tabLst/>
              <a:defRPr/>
            </a:pPr>
            <a:r>
              <a:rPr lang="en-US" sz="1200" kern="1200">
                <a:solidFill>
                  <a:schemeClr val="tx1"/>
                </a:solidFill>
                <a:effectLst/>
                <a:latin typeface="+mn-lt"/>
                <a:ea typeface="+mn-ea"/>
                <a:cs typeface="+mn-cs"/>
              </a:rPr>
              <a:t>Determine the essential components of each plan as it relates to the specific target groups and associated fire occurrences identified in Task 3.</a:t>
            </a:r>
          </a:p>
          <a:p>
            <a:pPr marL="685800" marR="0" lvl="1" indent="-228600" algn="l" defTabSz="914363" rtl="0" eaLnBrk="1" fontAlgn="auto" latinLnBrk="0" hangingPunct="1">
              <a:lnSpc>
                <a:spcPct val="100000"/>
              </a:lnSpc>
              <a:spcBef>
                <a:spcPts val="600"/>
              </a:spcBef>
              <a:spcAft>
                <a:spcPts val="1200"/>
              </a:spcAft>
              <a:buClrTx/>
              <a:buSzTx/>
              <a:buFont typeface="Wingdings" panose="05000000000000000000" pitchFamily="2" charset="2"/>
              <a:buChar char="Ø"/>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D7063D-96C6-401D-A175-5B29A3EA17DD}" type="slidenum">
              <a:rPr lang="en-US" smtClean="0"/>
              <a:t>3</a:t>
            </a:fld>
            <a:endParaRPr lang="en-US"/>
          </a:p>
        </p:txBody>
      </p:sp>
    </p:spTree>
    <p:extLst>
      <p:ext uri="{BB962C8B-B14F-4D97-AF65-F5344CB8AC3E}">
        <p14:creationId xmlns:p14="http://schemas.microsoft.com/office/powerpoint/2010/main" val="19054161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Slide # </a:t>
            </a:r>
            <a:fld id="{209B3D60-080B-4D34-9398-1DC43AD41F33}" type="slidenum">
              <a:rPr kumimoji="0" lang="en-US" sz="14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r>
              <a:rPr lang="en-US" sz="1200" b="1" u="sng" kern="1200" dirty="0">
                <a:solidFill>
                  <a:schemeClr val="tx1"/>
                </a:solidFill>
                <a:latin typeface="+mn-lt"/>
                <a:ea typeface="+mn-ea"/>
                <a:cs typeface="+mn-cs"/>
              </a:rPr>
              <a:t>Application</a:t>
            </a:r>
            <a:r>
              <a:rPr lang="en-US" sz="1200" b="1" u="sng" kern="1200" baseline="0" dirty="0">
                <a:solidFill>
                  <a:schemeClr val="tx1"/>
                </a:solidFill>
                <a:latin typeface="+mn-lt"/>
                <a:ea typeface="+mn-ea"/>
                <a:cs typeface="+mn-cs"/>
              </a:rPr>
              <a:t> of Local Preparedness Levels </a:t>
            </a:r>
            <a:r>
              <a:rPr lang="en-US" sz="1200" b="1" kern="1200" baseline="0" dirty="0">
                <a:solidFill>
                  <a:schemeClr val="tx1"/>
                </a:solidFill>
                <a:latin typeface="+mn-lt"/>
                <a:ea typeface="+mn-ea"/>
                <a:cs typeface="+mn-cs"/>
              </a:rPr>
              <a:t>– Example</a:t>
            </a:r>
            <a:endParaRPr lang="en-US" sz="1200" b="1" i="1"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Reference:   </a:t>
            </a:r>
            <a:r>
              <a:rPr lang="en-US" sz="1200" i="1" kern="1200" baseline="0" dirty="0">
                <a:solidFill>
                  <a:schemeClr val="tx1"/>
                </a:solidFill>
                <a:latin typeface="+mn-lt"/>
                <a:ea typeface="+mn-ea"/>
                <a:cs typeface="+mn-cs"/>
              </a:rPr>
              <a:t>http://www.wildfirelessons.net/documents/FDOP_NUtah_2009.pdf</a:t>
            </a:r>
          </a:p>
          <a:p>
            <a:endParaRPr lang="en-US" sz="1200" kern="1200" baseline="0" dirty="0">
              <a:solidFill>
                <a:schemeClr val="tx1"/>
              </a:solidFill>
              <a:latin typeface="+mn-lt"/>
              <a:ea typeface="+mn-ea"/>
              <a:cs typeface="+mn-cs"/>
            </a:endParaRPr>
          </a:p>
          <a:p>
            <a:r>
              <a:rPr lang="en-US" sz="1200" b="1" i="1" kern="1200" baseline="0" dirty="0">
                <a:solidFill>
                  <a:schemeClr val="tx1"/>
                </a:solidFill>
                <a:latin typeface="+mn-lt"/>
                <a:ea typeface="+mn-ea"/>
                <a:cs typeface="+mn-cs"/>
              </a:rPr>
              <a:t>Key Points:  </a:t>
            </a:r>
          </a:p>
          <a:p>
            <a:pPr marL="274320" lvl="1" indent="-182880">
              <a:buFont typeface="Arial" pitchFamily="34" charset="0"/>
              <a:buChar char="•"/>
            </a:pPr>
            <a:r>
              <a:rPr lang="en-US" sz="1200" i="1" kern="1200" dirty="0">
                <a:solidFill>
                  <a:schemeClr val="tx1"/>
                </a:solidFill>
                <a:latin typeface="+mn-lt"/>
                <a:ea typeface="+mn-ea"/>
                <a:cs typeface="+mn-cs"/>
              </a:rPr>
              <a:t>Several procedures and guidelines are to be followed and/or considered once the preparedness level has been determined. </a:t>
            </a:r>
          </a:p>
          <a:p>
            <a:pPr marL="274320" lvl="1" indent="-182880">
              <a:buFont typeface="Arial" pitchFamily="34" charset="0"/>
              <a:buChar char="•"/>
            </a:pPr>
            <a:r>
              <a:rPr lang="en-US" sz="1200" i="1" kern="1200" dirty="0">
                <a:solidFill>
                  <a:schemeClr val="tx1"/>
                </a:solidFill>
                <a:latin typeface="+mn-lt"/>
                <a:ea typeface="+mn-ea"/>
                <a:cs typeface="+mn-cs"/>
              </a:rPr>
              <a:t>The formulation of PL is a function of variables which change slowly over the course of several days or weeks.. . .You would not want to be in PL 5 one day and PL 2 the next day (or vice versa). </a:t>
            </a:r>
          </a:p>
          <a:p>
            <a:pPr marL="274320" lvl="1" indent="-182880">
              <a:buFont typeface="Arial" pitchFamily="34" charset="0"/>
              <a:buChar char="•"/>
            </a:pPr>
            <a:r>
              <a:rPr lang="en-US" sz="1200" i="1" kern="1200" dirty="0">
                <a:solidFill>
                  <a:schemeClr val="tx1"/>
                </a:solidFill>
                <a:latin typeface="+mn-lt"/>
                <a:ea typeface="+mn-ea"/>
                <a:cs typeface="+mn-cs"/>
              </a:rPr>
              <a:t>The ability of fire managers to effectively communicate a decision to industrial and public entities is contingent upon level of control over the respective target group.  </a:t>
            </a:r>
          </a:p>
          <a:p>
            <a:pPr marL="274320" lvl="1" indent="-182880">
              <a:buFont typeface="Arial" pitchFamily="34" charset="0"/>
              <a:buChar char="•"/>
            </a:pPr>
            <a:r>
              <a:rPr lang="en-US" sz="1200" i="1" kern="1200" dirty="0">
                <a:solidFill>
                  <a:schemeClr val="tx1"/>
                </a:solidFill>
                <a:latin typeface="+mn-lt"/>
                <a:ea typeface="+mn-ea"/>
                <a:cs typeface="+mn-cs"/>
              </a:rPr>
              <a:t>It will take days or even weeks for our industrial and public groups to react to our fire management decisions. </a:t>
            </a:r>
          </a:p>
          <a:p>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359C755-3905-423D-8A48-C7A3AB7C34FC}" type="slidenum">
              <a:rPr lang="en-US" smtClean="0"/>
              <a:pPr/>
              <a:t>31</a:t>
            </a:fld>
            <a:endParaRPr lang="en-US"/>
          </a:p>
        </p:txBody>
      </p:sp>
    </p:spTree>
    <p:extLst>
      <p:ext uri="{BB962C8B-B14F-4D97-AF65-F5344CB8AC3E}">
        <p14:creationId xmlns:p14="http://schemas.microsoft.com/office/powerpoint/2010/main" val="13635133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Slide # </a:t>
            </a:r>
            <a:fld id="{209B3D60-080B-4D34-9398-1DC43AD41F33}" type="slidenum">
              <a:rPr kumimoji="0" lang="en-US" sz="14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r>
              <a:rPr lang="en-US" dirty="0"/>
              <a:t>Ask workshop participants to provide additional examples on how a Preparedness Plan can assist with decision-making on their unit.  </a:t>
            </a:r>
          </a:p>
          <a:p>
            <a:endParaRPr lang="en-US" dirty="0"/>
          </a:p>
          <a:p>
            <a:r>
              <a:rPr lang="en-US" dirty="0"/>
              <a:t>Preparedness Level Examples:</a:t>
            </a:r>
          </a:p>
          <a:p>
            <a:pPr marL="803275" lvl="4" indent="-342900">
              <a:buFont typeface="Arial" panose="020B0604020202020204" pitchFamily="34" charset="0"/>
              <a:buChar char="•"/>
            </a:pPr>
            <a:r>
              <a:rPr lang="en-US" sz="2800" dirty="0"/>
              <a:t>At what level should the MAC (Multi-Agency Coordinating) group be activated?</a:t>
            </a:r>
          </a:p>
          <a:p>
            <a:pPr marL="803275" lvl="4" indent="-342900">
              <a:buFont typeface="Arial" panose="020B0604020202020204" pitchFamily="34" charset="0"/>
              <a:buChar char="•"/>
            </a:pPr>
            <a:r>
              <a:rPr lang="en-US" sz="2800" dirty="0"/>
              <a:t>When should a wildfire be aggressively </a:t>
            </a:r>
            <a:r>
              <a:rPr lang="en-US" sz="2800" i="1" dirty="0"/>
              <a:t>suppressed</a:t>
            </a:r>
            <a:r>
              <a:rPr lang="en-US" sz="2800" dirty="0"/>
              <a:t> rather than actively </a:t>
            </a:r>
            <a:r>
              <a:rPr lang="en-US" sz="2800" i="1" dirty="0"/>
              <a:t>managed </a:t>
            </a:r>
            <a:r>
              <a:rPr lang="en-US" sz="2800" dirty="0"/>
              <a:t>for resource benefit? </a:t>
            </a:r>
          </a:p>
          <a:p>
            <a:pPr marL="803275" lvl="4" indent="-342900">
              <a:buFont typeface="Arial" panose="020B0604020202020204" pitchFamily="34" charset="0"/>
              <a:buChar char="•"/>
            </a:pPr>
            <a:r>
              <a:rPr lang="en-US" sz="2800" dirty="0"/>
              <a:t>At what point can fire managers allow suppression resources go to support off-unit fire activity or detail assignments?</a:t>
            </a:r>
          </a:p>
          <a:p>
            <a:pPr marL="803275" lvl="4" indent="-342900">
              <a:buFont typeface="Arial" panose="020B0604020202020204" pitchFamily="34" charset="0"/>
              <a:buChar char="•"/>
            </a:pPr>
            <a:r>
              <a:rPr lang="en-US" sz="2800" dirty="0"/>
              <a:t>When is the Duty Officer (DO) required to be on-site in the dispatch office?</a:t>
            </a:r>
          </a:p>
          <a:p>
            <a:endParaRPr lang="en-US" dirty="0"/>
          </a:p>
        </p:txBody>
      </p:sp>
      <p:sp>
        <p:nvSpPr>
          <p:cNvPr id="4" name="Slide Number Placeholder 3"/>
          <p:cNvSpPr>
            <a:spLocks noGrp="1"/>
          </p:cNvSpPr>
          <p:nvPr>
            <p:ph type="sldNum" sz="quarter" idx="5"/>
          </p:nvPr>
        </p:nvSpPr>
        <p:spPr/>
        <p:txBody>
          <a:bodyPr/>
          <a:lstStyle/>
          <a:p>
            <a:fld id="{ACD7063D-96C6-401D-A175-5B29A3EA17DD}" type="slidenum">
              <a:rPr lang="en-US" smtClean="0"/>
              <a:t>32</a:t>
            </a:fld>
            <a:endParaRPr lang="en-US"/>
          </a:p>
        </p:txBody>
      </p:sp>
    </p:spTree>
    <p:extLst>
      <p:ext uri="{BB962C8B-B14F-4D97-AF65-F5344CB8AC3E}">
        <p14:creationId xmlns:p14="http://schemas.microsoft.com/office/powerpoint/2010/main" val="41976365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Slide # </a:t>
            </a:r>
            <a:fld id="{209B3D60-080B-4D34-9398-1DC43AD41F33}" type="slidenum">
              <a:rPr kumimoji="0" lang="en-US" sz="14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r>
              <a:rPr lang="en-US" dirty="0"/>
              <a:t>These supplemental preparedness actions are listed in the Red Book.</a:t>
            </a:r>
          </a:p>
        </p:txBody>
      </p:sp>
      <p:sp>
        <p:nvSpPr>
          <p:cNvPr id="4" name="Slide Number Placeholder 3"/>
          <p:cNvSpPr>
            <a:spLocks noGrp="1"/>
          </p:cNvSpPr>
          <p:nvPr>
            <p:ph type="sldNum" sz="quarter" idx="5"/>
          </p:nvPr>
        </p:nvSpPr>
        <p:spPr/>
        <p:txBody>
          <a:bodyPr/>
          <a:lstStyle/>
          <a:p>
            <a:fld id="{ACD7063D-96C6-401D-A175-5B29A3EA17DD}" type="slidenum">
              <a:rPr lang="en-US" smtClean="0"/>
              <a:t>33</a:t>
            </a:fld>
            <a:endParaRPr lang="en-US"/>
          </a:p>
        </p:txBody>
      </p:sp>
    </p:spTree>
    <p:extLst>
      <p:ext uri="{BB962C8B-B14F-4D97-AF65-F5344CB8AC3E}">
        <p14:creationId xmlns:p14="http://schemas.microsoft.com/office/powerpoint/2010/main" val="29648846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Slide # </a:t>
            </a:r>
            <a:fld id="{209B3D60-080B-4D34-9398-1DC43AD41F33}" type="slidenum">
              <a:rPr kumimoji="0" lang="en-US" sz="14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r>
              <a:rPr lang="en-US" dirty="0"/>
              <a:t>Preparedness Levels are established to assist fire managers with weekly or monthly planning decisions based upon seasonal fire danger elements.  </a:t>
            </a:r>
            <a:r>
              <a:rPr lang="en-US" dirty="0" err="1"/>
              <a:t>FireFamilyPlus</a:t>
            </a:r>
            <a:r>
              <a:rPr lang="en-US" dirty="0"/>
              <a:t> is used to establish the fire business thresholds therefore a statistical analysis of fire occurrence and historical weather needs to be completed.</a:t>
            </a:r>
          </a:p>
          <a:p>
            <a:endParaRPr lang="en-US" dirty="0"/>
          </a:p>
          <a:p>
            <a:r>
              <a:rPr lang="en-US" dirty="0"/>
              <a:t>A Preparedness Level decision tool (i.e. matrix, table, etc.) incorporates additional variables, in conjunction with an NFDRS index, to assist with the determination of a current preparedness level for the unit.  These additional variables may include, but are not limited to, current suppression resource commitments, current level of fire activity on the unit, 7-day fire potential, geographic area preparedness level, etc.</a:t>
            </a:r>
          </a:p>
          <a:p>
            <a:endParaRPr lang="en-US" dirty="0"/>
          </a:p>
          <a:p>
            <a:r>
              <a:rPr lang="en-US" dirty="0"/>
              <a:t>There are numerous examples of Preparedness Level worksheets/matrices; participants will need to collaboratively decide what works best for their planning area.</a:t>
            </a:r>
          </a:p>
          <a:p>
            <a:endParaRPr lang="en-US" dirty="0"/>
          </a:p>
          <a:p>
            <a:r>
              <a:rPr lang="en-US" dirty="0"/>
              <a:t>Ask workshop participants which NFDRS index may work best for their planning area and why.</a:t>
            </a:r>
          </a:p>
        </p:txBody>
      </p:sp>
      <p:sp>
        <p:nvSpPr>
          <p:cNvPr id="4" name="Slide Number Placeholder 3"/>
          <p:cNvSpPr>
            <a:spLocks noGrp="1"/>
          </p:cNvSpPr>
          <p:nvPr>
            <p:ph type="sldNum" sz="quarter" idx="5"/>
          </p:nvPr>
        </p:nvSpPr>
        <p:spPr/>
        <p:txBody>
          <a:bodyPr/>
          <a:lstStyle/>
          <a:p>
            <a:fld id="{ACD7063D-96C6-401D-A175-5B29A3EA17DD}" type="slidenum">
              <a:rPr lang="en-US" smtClean="0"/>
              <a:t>34</a:t>
            </a:fld>
            <a:endParaRPr lang="en-US"/>
          </a:p>
        </p:txBody>
      </p:sp>
    </p:spTree>
    <p:extLst>
      <p:ext uri="{BB962C8B-B14F-4D97-AF65-F5344CB8AC3E}">
        <p14:creationId xmlns:p14="http://schemas.microsoft.com/office/powerpoint/2010/main" val="12452750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Arial" panose="020B0604020202020204" pitchFamily="34" charset="0"/>
              </a:rPr>
              <a:t>Slide # </a:t>
            </a:r>
            <a:fld id="{209B3D60-080B-4D34-9398-1DC43AD41F33}" type="slidenum">
              <a:rPr kumimoji="0" lang="en-US" sz="14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Arial" panose="020B0604020202020204" pitchFamily="34" charset="0"/>
            </a:endParaRPr>
          </a:p>
          <a:p>
            <a:r>
              <a:rPr lang="en-US" sz="1400" b="1" dirty="0">
                <a:effectLst>
                  <a:outerShdw blurRad="50800" dist="38100" dir="2700000" algn="tl" rotWithShape="0">
                    <a:prstClr val="black">
                      <a:alpha val="40000"/>
                    </a:prstClr>
                  </a:outerShdw>
                </a:effectLst>
                <a:latin typeface="+mn-lt"/>
                <a:ea typeface="Tahoma" panose="020B0604030504040204" pitchFamily="34" charset="0"/>
                <a:cs typeface="Tahoma" panose="020B0604030504040204" pitchFamily="34" charset="0"/>
              </a:rPr>
              <a:t>Best Practice:  Adjective Fire Danger Rating Levels</a:t>
            </a:r>
          </a:p>
          <a:p>
            <a:endParaRPr lang="en-US"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r>
              <a:rPr lang="en-US"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In 1974, the Forest Service, Bureau of Land Management and State Forestry organizations established five standard Adjective Fire Danger Rating Levels descriptions for public information and signing.</a:t>
            </a:r>
          </a:p>
          <a:p>
            <a:endParaRPr lang="en-US"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r>
              <a:rPr lang="en-US"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As with Staffing Level, the Adjective Fire Danger Rating Level can be obtained as a direct output in WIMS; however, the Adjective Rating from WIMS is strictly based on weather and climatological percentiles (80th / 95th) with no regard to historical fire occurrence. </a:t>
            </a:r>
          </a:p>
          <a:p>
            <a:endParaRPr lang="en-US"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r>
              <a:rPr lang="en-US"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Another method (preferred), is to determine Adjective Fire Danger Rating thresholds based on statistical correlation of weather observations AND fire occurrence (with a fire business analysis).</a:t>
            </a:r>
          </a:p>
          <a:p>
            <a:endParaRPr lang="en-US"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r>
              <a:rPr lang="en-US"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Regardless of which method is chosen to determine Fire Danger Rating Adjective Levels, it must be documented in the Fire Danger Operating Plan.</a:t>
            </a:r>
          </a:p>
          <a:p>
            <a:endParaRPr lang="en-US"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r>
              <a:rPr lang="en-US"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Typical decisions that would be outlined in a Prevention Plan would include the daily adjective level on fire danger signs.  In addition, the Prescribed Burn Approval Act of 2016 requires the U.S. Forest Service to get additional approval for prescribed fires at the Regional Forester level if the National Fire Danger Rating System (NFDRS) is indicating an extreme fire danger level.</a:t>
            </a:r>
          </a:p>
          <a:p>
            <a:endParaRPr lang="en-US"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endParaRPr lang="en-US"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7063D-96C6-401D-A175-5B29A3EA17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90301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Slide # </a:t>
            </a:r>
            <a:fld id="{209B3D60-080B-4D34-9398-1DC43AD41F33}" type="slidenum">
              <a:rPr kumimoji="0" lang="en-US" sz="14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r>
              <a:rPr lang="en-US" dirty="0"/>
              <a:t>Ask workshop participants why a Prevention Plan may be an important tool not only for fire managers but also for crew bosses, module leads, and fire fighters to understand.</a:t>
            </a:r>
          </a:p>
          <a:p>
            <a:endParaRPr lang="en-US" dirty="0"/>
          </a:p>
          <a:p>
            <a:r>
              <a:rPr lang="en-US" dirty="0"/>
              <a:t>Ask workshop participants how their local unit prevention program interface with the suppression program.</a:t>
            </a:r>
          </a:p>
          <a:p>
            <a:endParaRPr lang="en-US" dirty="0"/>
          </a:p>
          <a:p>
            <a:r>
              <a:rPr lang="en-US" dirty="0"/>
              <a:t>Ask participants how up-to-date their current their prevention plans are.  Do they even have a prevention plan?  What is the value of having a current, well written prevention plan?</a:t>
            </a:r>
          </a:p>
          <a:p>
            <a:endParaRPr lang="en-US" dirty="0"/>
          </a:p>
        </p:txBody>
      </p:sp>
      <p:sp>
        <p:nvSpPr>
          <p:cNvPr id="4" name="Slide Number Placeholder 3"/>
          <p:cNvSpPr>
            <a:spLocks noGrp="1"/>
          </p:cNvSpPr>
          <p:nvPr>
            <p:ph type="sldNum" sz="quarter" idx="5"/>
          </p:nvPr>
        </p:nvSpPr>
        <p:spPr/>
        <p:txBody>
          <a:bodyPr/>
          <a:lstStyle/>
          <a:p>
            <a:fld id="{ACD7063D-96C6-401D-A175-5B29A3EA17DD}" type="slidenum">
              <a:rPr lang="en-US" smtClean="0"/>
              <a:t>36</a:t>
            </a:fld>
            <a:endParaRPr lang="en-US"/>
          </a:p>
        </p:txBody>
      </p:sp>
    </p:spTree>
    <p:extLst>
      <p:ext uri="{BB962C8B-B14F-4D97-AF65-F5344CB8AC3E}">
        <p14:creationId xmlns:p14="http://schemas.microsoft.com/office/powerpoint/2010/main" val="36352710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Slide # </a:t>
            </a:r>
            <a:fld id="{209B3D60-080B-4D34-9398-1DC43AD41F33}" type="slidenum">
              <a:rPr kumimoji="0" lang="en-US" sz="14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r>
              <a:rPr lang="en-US" dirty="0"/>
              <a:t>Now that we have a better understanding of our target groups, we</a:t>
            </a:r>
            <a:r>
              <a:rPr lang="en-US" baseline="0" dirty="0"/>
              <a:t> will discuss the application of NFDRS breakpoints and thresholds which are used to communicate to the target groups.</a:t>
            </a:r>
            <a:endParaRPr lang="en-US" dirty="0"/>
          </a:p>
        </p:txBody>
      </p:sp>
      <p:sp>
        <p:nvSpPr>
          <p:cNvPr id="4" name="Slide Number Placeholder 3"/>
          <p:cNvSpPr>
            <a:spLocks noGrp="1"/>
          </p:cNvSpPr>
          <p:nvPr>
            <p:ph type="sldNum" sz="quarter" idx="10"/>
          </p:nvPr>
        </p:nvSpPr>
        <p:spPr/>
        <p:txBody>
          <a:bodyPr/>
          <a:lstStyle/>
          <a:p>
            <a:fld id="{7359C755-3905-423D-8A48-C7A3AB7C34FC}" type="slidenum">
              <a:rPr lang="en-US" smtClean="0"/>
              <a:pPr/>
              <a:t>37</a:t>
            </a:fld>
            <a:endParaRPr lang="en-US"/>
          </a:p>
        </p:txBody>
      </p:sp>
    </p:spTree>
    <p:extLst>
      <p:ext uri="{BB962C8B-B14F-4D97-AF65-F5344CB8AC3E}">
        <p14:creationId xmlns:p14="http://schemas.microsoft.com/office/powerpoint/2010/main" val="12611394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Slide # </a:t>
            </a:r>
            <a:fld id="{209B3D60-080B-4D34-9398-1DC43AD41F33}" type="slidenum">
              <a:rPr kumimoji="0" lang="en-US" sz="14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CD7063D-96C6-401D-A175-5B29A3EA17DD}" type="slidenum">
              <a:rPr lang="en-US" smtClean="0"/>
              <a:t>38</a:t>
            </a:fld>
            <a:endParaRPr lang="en-US"/>
          </a:p>
        </p:txBody>
      </p:sp>
    </p:spTree>
    <p:extLst>
      <p:ext uri="{BB962C8B-B14F-4D97-AF65-F5344CB8AC3E}">
        <p14:creationId xmlns:p14="http://schemas.microsoft.com/office/powerpoint/2010/main" val="3759462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Slide # </a:t>
            </a:r>
            <a:fld id="{209B3D60-080B-4D34-9398-1DC43AD41F33}" type="slidenum">
              <a:rPr kumimoji="0" lang="en-US" sz="14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CD7063D-96C6-401D-A175-5B29A3EA17DD}" type="slidenum">
              <a:rPr lang="en-US" smtClean="0"/>
              <a:t>39</a:t>
            </a:fld>
            <a:endParaRPr lang="en-US"/>
          </a:p>
        </p:txBody>
      </p:sp>
    </p:spTree>
    <p:extLst>
      <p:ext uri="{BB962C8B-B14F-4D97-AF65-F5344CB8AC3E}">
        <p14:creationId xmlns:p14="http://schemas.microsoft.com/office/powerpoint/2010/main" val="11283580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Slide # </a:t>
            </a:r>
            <a:fld id="{209B3D60-080B-4D34-9398-1DC43AD41F33}" type="slidenum">
              <a:rPr kumimoji="0" lang="en-US" sz="14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r>
              <a:rPr lang="en-US" dirty="0"/>
              <a:t>Ask workshop participants what criteria their unit(s) utilize to decide when they implement restrictions or closure orders.</a:t>
            </a:r>
          </a:p>
          <a:p>
            <a:endParaRPr lang="en-US" dirty="0"/>
          </a:p>
          <a:p>
            <a:pPr marL="171450" indent="-171450">
              <a:buFont typeface="Arial" panose="020B0604020202020204" pitchFamily="34" charset="0"/>
              <a:buChar char="•"/>
            </a:pPr>
            <a:r>
              <a:rPr lang="en-US" dirty="0"/>
              <a:t>Do they utilize a “Restrictions/Closure” template or some other form of standardized procedures?</a:t>
            </a:r>
          </a:p>
        </p:txBody>
      </p:sp>
      <p:sp>
        <p:nvSpPr>
          <p:cNvPr id="4" name="Slide Number Placeholder 3"/>
          <p:cNvSpPr>
            <a:spLocks noGrp="1"/>
          </p:cNvSpPr>
          <p:nvPr>
            <p:ph type="sldNum" sz="quarter" idx="5"/>
          </p:nvPr>
        </p:nvSpPr>
        <p:spPr/>
        <p:txBody>
          <a:bodyPr/>
          <a:lstStyle/>
          <a:p>
            <a:fld id="{ACD7063D-96C6-401D-A175-5B29A3EA17DD}" type="slidenum">
              <a:rPr lang="en-US" smtClean="0"/>
              <a:t>40</a:t>
            </a:fld>
            <a:endParaRPr lang="en-US"/>
          </a:p>
        </p:txBody>
      </p:sp>
    </p:spTree>
    <p:extLst>
      <p:ext uri="{BB962C8B-B14F-4D97-AF65-F5344CB8AC3E}">
        <p14:creationId xmlns:p14="http://schemas.microsoft.com/office/powerpoint/2010/main" val="3803736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INTRODUCTION: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The National Fire Danger Rating System (NFDRS) is a decision-support tool which incorporates scientific methodology and applied statistics to produce objective outputs.  When used appropriately, the NFDRS can counter the influence of personal perspectives, feelings, or opinions entering the decision making process (cognitive bias).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KEY POINTS: </a:t>
            </a:r>
            <a:r>
              <a:rPr kumimoji="0" lang="en-US" sz="1200" b="0" i="0" u="none" strike="noStrike" kern="1200" cap="none" spc="0" normalizeH="0" baseline="0" noProof="0" dirty="0">
                <a:ln>
                  <a:noFill/>
                </a:ln>
                <a:solidFill>
                  <a:prstClr val="black"/>
                </a:solidFill>
                <a:effectLst/>
                <a:uLnTx/>
                <a:uFillTx/>
                <a:latin typeface="+mn-lt"/>
                <a:ea typeface="+mn-ea"/>
                <a:cs typeface="+mn-cs"/>
              </a:rPr>
              <a:t>NFDRS utilizes a structured, analytical process using historical fire and weather data that offers fire managers and agency administrators current fire danger information.  The tools and information derived using NFDRS is intended to assist with daily fire danger related decision making.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NFDRS is used to provide a measure of the relative seriousness of burning conditions and threat of fire.  This system allows fire managers to estimate today's or tomorrow's fire danger for a given area. NFDRS outputs should be consulted by decision makers because they can provide current information in relation to fuel conditions for a defined area which is described in the local unit’s Fire Danger Operating Plan (FDOP).</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fld id="{ACD7063D-96C6-401D-A175-5B29A3EA17DD}" type="slidenum">
              <a:rPr lang="en-US" smtClean="0"/>
              <a:t>4</a:t>
            </a:fld>
            <a:endParaRPr lang="en-US"/>
          </a:p>
        </p:txBody>
      </p:sp>
    </p:spTree>
    <p:extLst>
      <p:ext uri="{BB962C8B-B14F-4D97-AF65-F5344CB8AC3E}">
        <p14:creationId xmlns:p14="http://schemas.microsoft.com/office/powerpoint/2010/main" val="18320043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Slide # </a:t>
            </a:r>
            <a:fld id="{209B3D60-080B-4D34-9398-1DC43AD41F33}" type="slidenum">
              <a:rPr kumimoji="0" lang="en-US" sz="14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CD7063D-96C6-401D-A175-5B29A3EA17DD}" type="slidenum">
              <a:rPr lang="en-US" smtClean="0"/>
              <a:t>41</a:t>
            </a:fld>
            <a:endParaRPr lang="en-US"/>
          </a:p>
        </p:txBody>
      </p:sp>
    </p:spTree>
    <p:extLst>
      <p:ext uri="{BB962C8B-B14F-4D97-AF65-F5344CB8AC3E}">
        <p14:creationId xmlns:p14="http://schemas.microsoft.com/office/powerpoint/2010/main" val="13848462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Slide # </a:t>
            </a:r>
            <a:fld id="{209B3D60-080B-4D34-9398-1DC43AD41F33}" type="slidenum">
              <a:rPr kumimoji="0" lang="en-US" sz="14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r>
              <a:rPr lang="en-US" b="1" u="sng" dirty="0"/>
              <a:t>Public Use</a:t>
            </a:r>
            <a:r>
              <a:rPr lang="en-US" b="1" u="sng" baseline="0" dirty="0"/>
              <a:t> Restrictions</a:t>
            </a:r>
          </a:p>
          <a:p>
            <a:endParaRPr lang="en-US" baseline="0" dirty="0"/>
          </a:p>
          <a:p>
            <a:r>
              <a:rPr lang="en-US" sz="1200" kern="1200" dirty="0">
                <a:solidFill>
                  <a:schemeClr val="tx1"/>
                </a:solidFill>
                <a:latin typeface="+mn-lt"/>
                <a:ea typeface="+mn-ea"/>
                <a:cs typeface="+mn-cs"/>
              </a:rPr>
              <a:t>Public-use restrictions are intended to limit activities on Federal or State land during periods of high fire danger.</a:t>
            </a:r>
          </a:p>
          <a:p>
            <a:endParaRPr lang="en-US" sz="1200" kern="1200" dirty="0">
              <a:solidFill>
                <a:schemeClr val="tx1"/>
              </a:solidFill>
              <a:latin typeface="+mn-lt"/>
              <a:ea typeface="+mn-ea"/>
              <a:cs typeface="+mn-cs"/>
            </a:endParaRPr>
          </a:p>
          <a:p>
            <a:r>
              <a:rPr lang="en-US" dirty="0"/>
              <a:t>Prevention activities are intended to reduce the occurrence of unwanted human-caused fires and include, but are not limited to:</a:t>
            </a:r>
          </a:p>
          <a:p>
            <a:r>
              <a:rPr lang="en-US" dirty="0"/>
              <a:t>Education (signage, school programs, radio and news releases, recreation contacts, local business contacts, exhibits);</a:t>
            </a:r>
          </a:p>
          <a:p>
            <a:r>
              <a:rPr lang="en-US" dirty="0"/>
              <a:t>Enforcement monitoring (patrol, restrictions, area closures);</a:t>
            </a:r>
          </a:p>
          <a:p>
            <a:r>
              <a:rPr lang="en-US" dirty="0"/>
              <a:t>Administration (patrol, communication, FDOP, sign and other plans and planning activities).</a:t>
            </a:r>
          </a:p>
          <a:p>
            <a:endParaRPr lang="en-US" dirty="0"/>
          </a:p>
          <a:p>
            <a:r>
              <a:rPr lang="en-US" dirty="0"/>
              <a:t>Ask workshop participants how they decide when and how frequently fire danger signs are updated.</a:t>
            </a:r>
          </a:p>
          <a:p>
            <a:endParaRPr lang="en-US" dirty="0"/>
          </a:p>
        </p:txBody>
      </p:sp>
      <p:sp>
        <p:nvSpPr>
          <p:cNvPr id="4" name="Slide Number Placeholder 3"/>
          <p:cNvSpPr>
            <a:spLocks noGrp="1"/>
          </p:cNvSpPr>
          <p:nvPr>
            <p:ph type="sldNum" sz="quarter" idx="10"/>
          </p:nvPr>
        </p:nvSpPr>
        <p:spPr/>
        <p:txBody>
          <a:bodyPr/>
          <a:lstStyle/>
          <a:p>
            <a:fld id="{7359C755-3905-423D-8A48-C7A3AB7C34FC}" type="slidenum">
              <a:rPr lang="en-US" smtClean="0"/>
              <a:pPr/>
              <a:t>42</a:t>
            </a:fld>
            <a:endParaRPr lang="en-US"/>
          </a:p>
        </p:txBody>
      </p:sp>
    </p:spTree>
    <p:extLst>
      <p:ext uri="{BB962C8B-B14F-4D97-AF65-F5344CB8AC3E}">
        <p14:creationId xmlns:p14="http://schemas.microsoft.com/office/powerpoint/2010/main" val="2334926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Slide # </a:t>
            </a:r>
            <a:fld id="{209B3D60-080B-4D34-9398-1DC43AD41F33}" type="slidenum">
              <a:rPr kumimoji="0" lang="en-US" sz="14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r>
              <a:rPr lang="en-US" b="1" u="sng" dirty="0"/>
              <a:t>Public Use</a:t>
            </a:r>
            <a:r>
              <a:rPr lang="en-US" b="1" u="sng" baseline="0" dirty="0"/>
              <a:t> Restrictions</a:t>
            </a:r>
          </a:p>
          <a:p>
            <a:pPr marL="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1100" b="0" baseline="0" dirty="0"/>
          </a:p>
          <a:p>
            <a:pPr marL="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4000" b="1" dirty="0"/>
              <a:t>Regulated Use</a:t>
            </a:r>
            <a:endParaRPr kumimoji="0" lang="en-US" sz="4000" b="1" i="0" u="none" strike="noStrike" kern="1200" cap="none" spc="0" normalizeH="0" baseline="0" noProof="0" dirty="0">
              <a:ln>
                <a:noFill/>
              </a:ln>
              <a:solidFill>
                <a:prstClr val="black"/>
              </a:solidFill>
              <a:effectLst/>
              <a:uLnTx/>
              <a:uFillTx/>
              <a:latin typeface="+mn-lt"/>
              <a:ea typeface="+mn-ea"/>
              <a:cs typeface="+mn-cs"/>
            </a:endParaRPr>
          </a:p>
          <a:p>
            <a:pPr marL="274320" marR="0" lvl="2" indent="-18288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a:t>Different land managing agencies establish their fire restrictions for their lands in different ways. Some use National Forest or district boundaries, county lines or their agency-based administrative areas. </a:t>
            </a:r>
            <a:r>
              <a:rPr lang="en-US" sz="1200" kern="1200" dirty="0">
                <a:solidFill>
                  <a:schemeClr val="tx1"/>
                </a:solidFill>
                <a:latin typeface="+mn-lt"/>
                <a:ea typeface="+mn-ea"/>
                <a:cs typeface="+mn-cs"/>
              </a:rPr>
              <a:t>To</a:t>
            </a:r>
            <a:r>
              <a:rPr lang="en-US" sz="1200" kern="1200" baseline="0" dirty="0">
                <a:solidFill>
                  <a:schemeClr val="tx1"/>
                </a:solidFill>
                <a:latin typeface="+mn-lt"/>
                <a:ea typeface="+mn-ea"/>
                <a:cs typeface="+mn-cs"/>
              </a:rPr>
              <a:t> minimize confusion to the public, f</a:t>
            </a:r>
            <a:r>
              <a:rPr lang="en-US" sz="1200" kern="1200" dirty="0">
                <a:solidFill>
                  <a:schemeClr val="tx1"/>
                </a:solidFill>
                <a:latin typeface="+mn-lt"/>
                <a:ea typeface="+mn-ea"/>
                <a:cs typeface="+mn-cs"/>
              </a:rPr>
              <a:t>ire restrictions and closures should be issued and enforced</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on a coordinated, interagency basis.</a:t>
            </a:r>
          </a:p>
          <a:p>
            <a:pPr marL="274320" marR="0" lvl="2" indent="-18288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schemeClr val="tx1"/>
                </a:solidFill>
                <a:effectLst/>
                <a:uLnTx/>
                <a:uFillTx/>
                <a:latin typeface="+mn-lt"/>
                <a:ea typeface="+mn-ea"/>
                <a:cs typeface="+mn-cs"/>
              </a:rPr>
              <a:t>Restrictions may include:</a:t>
            </a:r>
          </a:p>
          <a:p>
            <a:pPr marL="457200" lvl="3" indent="-228600">
              <a:buFont typeface="Arial" pitchFamily="34" charset="0"/>
              <a:buChar char="•"/>
            </a:pPr>
            <a:r>
              <a:rPr lang="en-US" dirty="0"/>
              <a:t>Smoking</a:t>
            </a:r>
          </a:p>
          <a:p>
            <a:pPr marL="457200" lvl="3" indent="-228600">
              <a:buFont typeface="Arial" pitchFamily="34" charset="0"/>
              <a:buChar char="•"/>
            </a:pPr>
            <a:r>
              <a:rPr lang="en-US" dirty="0"/>
              <a:t>Campfires, charcoal fires, cooking fires and warming fires</a:t>
            </a:r>
          </a:p>
          <a:p>
            <a:pPr marL="457200" lvl="3" indent="-228600">
              <a:buFont typeface="Arial" pitchFamily="34" charset="0"/>
              <a:buChar char="•"/>
            </a:pPr>
            <a:r>
              <a:rPr lang="en-US" dirty="0"/>
              <a:t>Chain saw use</a:t>
            </a:r>
          </a:p>
          <a:p>
            <a:pPr marL="457200" lvl="3" indent="-228600">
              <a:buFont typeface="Arial" pitchFamily="34" charset="0"/>
              <a:buChar char="•"/>
            </a:pPr>
            <a:r>
              <a:rPr lang="en-US" dirty="0"/>
              <a:t>Vehicles</a:t>
            </a:r>
          </a:p>
          <a:p>
            <a:pPr marL="457200" lvl="3" indent="-228600">
              <a:buFont typeface="Arial" pitchFamily="34" charset="0"/>
              <a:buChar char="•"/>
            </a:pPr>
            <a:r>
              <a:rPr lang="en-US" dirty="0"/>
              <a:t>Fireworks </a:t>
            </a:r>
            <a:endParaRPr kumimoji="0" lang="en-US" sz="4000" b="0" i="0" u="none" strike="noStrike" kern="1200" cap="none" spc="0" normalizeH="0" baseline="0" noProof="0" dirty="0">
              <a:ln>
                <a:noFill/>
              </a:ln>
              <a:solidFill>
                <a:prstClr val="black"/>
              </a:solidFill>
              <a:effectLst/>
              <a:uLnTx/>
              <a:uFillTx/>
              <a:latin typeface="+mn-lt"/>
              <a:ea typeface="+mn-ea"/>
              <a:cs typeface="+mn-cs"/>
            </a:endParaRPr>
          </a:p>
          <a:p>
            <a:pPr marL="228600" lvl="3" indent="0">
              <a:buFont typeface="Arial" pitchFamily="34" charset="0"/>
              <a:buNone/>
            </a:pPr>
            <a:endParaRPr kumimoji="0" lang="en-US" sz="4000" b="0" i="0" u="none" strike="noStrike" kern="1200" cap="none" spc="0" normalizeH="0" baseline="0" noProof="0" dirty="0">
              <a:ln>
                <a:noFill/>
              </a:ln>
              <a:solidFill>
                <a:prstClr val="black"/>
              </a:solidFill>
              <a:effectLst/>
              <a:uLnTx/>
              <a:uFillTx/>
              <a:latin typeface="+mn-lt"/>
              <a:ea typeface="+mn-ea"/>
              <a:cs typeface="+mn-cs"/>
            </a:endParaRPr>
          </a:p>
          <a:p>
            <a:pPr marL="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000" b="1" i="0" u="none" strike="noStrike" kern="1200" cap="none" spc="0" normalizeH="0" baseline="0" noProof="0" dirty="0">
                <a:ln>
                  <a:noFill/>
                </a:ln>
                <a:solidFill>
                  <a:prstClr val="black"/>
                </a:solidFill>
                <a:effectLst/>
                <a:uLnTx/>
                <a:uFillTx/>
                <a:latin typeface="+mn-lt"/>
                <a:ea typeface="+mn-ea"/>
                <a:cs typeface="+mn-cs"/>
              </a:rPr>
              <a:t>Burn Bans</a:t>
            </a:r>
          </a:p>
          <a:p>
            <a:pPr marL="274320" marR="0" lvl="2" indent="-18288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4000" dirty="0"/>
              <a:t>During burn bans, all open fires are prohibited. </a:t>
            </a:r>
          </a:p>
          <a:p>
            <a:pPr marL="45720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4000" b="0" i="0" u="none" strike="noStrike" kern="1200" cap="none" spc="0" normalizeH="0" baseline="0" noProof="0" dirty="0">
              <a:ln>
                <a:noFill/>
              </a:ln>
              <a:solidFill>
                <a:prstClr val="black"/>
              </a:solidFill>
              <a:effectLst/>
              <a:uLnTx/>
              <a:uFillTx/>
              <a:latin typeface="+mn-lt"/>
              <a:ea typeface="+mn-ea"/>
              <a:cs typeface="+mn-cs"/>
            </a:endParaRPr>
          </a:p>
          <a:p>
            <a:pPr marL="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4000" b="1" dirty="0"/>
              <a:t>Closed Entry Areas:  </a:t>
            </a:r>
            <a:r>
              <a:rPr lang="en-US" sz="1200" kern="1200" baseline="0" dirty="0">
                <a:solidFill>
                  <a:schemeClr val="tx1"/>
                </a:solidFill>
                <a:latin typeface="+mn-lt"/>
                <a:ea typeface="+mn-ea"/>
                <a:cs typeface="+mn-cs"/>
              </a:rPr>
              <a:t>Land designated as closed to entry is only open to local residents and woods workers carrying out industrial jobs there. All other land uses, including recreation, are restricted. </a:t>
            </a:r>
            <a:endParaRPr lang="en-US" sz="4000" b="1" dirty="0"/>
          </a:p>
          <a:p>
            <a:pPr marL="800100" marR="0" lvl="1"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4000" b="0" i="0" u="none" strike="noStrike" kern="1200" cap="none" spc="0" normalizeH="0" baseline="0" noProof="0" dirty="0">
              <a:ln>
                <a:noFill/>
              </a:ln>
              <a:solidFill>
                <a:prstClr val="black"/>
              </a:solidFill>
              <a:effectLst/>
              <a:uLnTx/>
              <a:uFillTx/>
              <a:latin typeface="+mn-lt"/>
              <a:ea typeface="+mn-ea"/>
              <a:cs typeface="+mn-cs"/>
            </a:endParaRPr>
          </a:p>
          <a:p>
            <a:pPr marL="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4000" b="1" dirty="0"/>
              <a:t>Closure</a:t>
            </a:r>
          </a:p>
          <a:p>
            <a:pPr marL="274320" marR="0" lvl="2" indent="-18288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4000" b="1" dirty="0"/>
              <a:t>Permit Closure:  </a:t>
            </a:r>
            <a:r>
              <a:rPr lang="en-US" sz="4000" dirty="0"/>
              <a:t>Permit closures require people, including landowners, to obtain permits before entering wildland areas of an agency's protection district. </a:t>
            </a:r>
            <a:endParaRPr lang="en-US" sz="4000" b="1" dirty="0"/>
          </a:p>
          <a:p>
            <a:pPr marL="274320" marR="0" lvl="2" indent="-18288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4000" b="1" dirty="0"/>
              <a:t>Absolute Closure:  </a:t>
            </a:r>
            <a:r>
              <a:rPr lang="en-US" sz="4000" dirty="0"/>
              <a:t>This closure prohibits all forms of use within a designated area.  All forms of travel and all recreational activities are prohibited. These closures, which are very rare, may even restrict local residents from returning home if the fire danger warrants it.</a:t>
            </a:r>
            <a:endParaRPr kumimoji="0" lang="en-US" sz="4000" b="0" i="0" u="none" strike="noStrike" kern="1200" cap="none" spc="0" normalizeH="0" baseline="0" noProof="0" dirty="0">
              <a:ln>
                <a:noFill/>
              </a:ln>
              <a:solidFill>
                <a:prstClr val="black"/>
              </a:solidFill>
              <a:effectLst/>
              <a:uLnTx/>
              <a:uFillTx/>
              <a:latin typeface="+mn-lt"/>
              <a:ea typeface="+mn-ea"/>
              <a:cs typeface="+mn-cs"/>
            </a:endParaRPr>
          </a:p>
          <a:p>
            <a:pPr marL="800100" marR="0" lvl="1"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4000" b="0" i="0" u="none" strike="noStrike" kern="1200" cap="none" spc="0" normalizeH="0" baseline="0" noProof="0" dirty="0">
              <a:ln>
                <a:noFill/>
              </a:ln>
              <a:solidFill>
                <a:prstClr val="black"/>
              </a:solidFill>
              <a:effectLst/>
              <a:uLnTx/>
              <a:uFillTx/>
              <a:latin typeface="+mn-lt"/>
              <a:ea typeface="+mn-ea"/>
              <a:cs typeface="+mn-cs"/>
            </a:endParaRPr>
          </a:p>
          <a:p>
            <a:r>
              <a:rPr lang="en-US" i="1" dirty="0"/>
              <a:t>As an example =&gt; Idaho Fire Restrictions Plan:  </a:t>
            </a:r>
          </a:p>
          <a:p>
            <a:r>
              <a:rPr lang="en-US" i="1" dirty="0"/>
              <a:t>http://www.idahofireinfo.blm.gov/southwest/documents/IdahoFireRestrictionsPlan_2008.pdf</a:t>
            </a:r>
          </a:p>
        </p:txBody>
      </p:sp>
      <p:sp>
        <p:nvSpPr>
          <p:cNvPr id="4" name="Slide Number Placeholder 3"/>
          <p:cNvSpPr>
            <a:spLocks noGrp="1"/>
          </p:cNvSpPr>
          <p:nvPr>
            <p:ph type="sldNum" sz="quarter" idx="10"/>
          </p:nvPr>
        </p:nvSpPr>
        <p:spPr/>
        <p:txBody>
          <a:bodyPr/>
          <a:lstStyle/>
          <a:p>
            <a:fld id="{7359C755-3905-423D-8A48-C7A3AB7C34FC}" type="slidenum">
              <a:rPr lang="en-US" smtClean="0"/>
              <a:pPr/>
              <a:t>43</a:t>
            </a:fld>
            <a:endParaRPr lang="en-US"/>
          </a:p>
        </p:txBody>
      </p:sp>
    </p:spTree>
    <p:extLst>
      <p:ext uri="{BB962C8B-B14F-4D97-AF65-F5344CB8AC3E}">
        <p14:creationId xmlns:p14="http://schemas.microsoft.com/office/powerpoint/2010/main" val="37778139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Slide # </a:t>
            </a:r>
            <a:fld id="{209B3D60-080B-4D34-9398-1DC43AD41F33}" type="slidenum">
              <a:rPr kumimoji="0" lang="en-US" sz="14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u="sng" kern="1200" dirty="0">
                <a:solidFill>
                  <a:schemeClr val="tx1"/>
                </a:solidFill>
                <a:latin typeface="+mn-lt"/>
                <a:ea typeface="+mn-ea"/>
                <a:cs typeface="+mn-cs"/>
              </a:rPr>
              <a:t>Industrial Restrictions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Different units may have different levels of industrial use that they work with.</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Ask workshop participants what their level of industrial use is on their unit and how they implement fire danger restrictions with industrial entities.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How do agencies consider the economic impacts to industrial cooperators?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These management decisions are handled differently throughout the US.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Two examples of industrial restrictions are calculated for Forest Service Region 5 (California) and Region 6 (Oregon and Washington).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274320" marR="0" lvl="1" indent="-18288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a:solidFill>
                  <a:schemeClr val="tx1"/>
                </a:solidFill>
                <a:latin typeface="+mn-lt"/>
                <a:ea typeface="+mn-ea"/>
                <a:cs typeface="+mn-cs"/>
              </a:rPr>
              <a:t>Region 5	=&gt;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Project Activity Level (PAL)</a:t>
            </a:r>
          </a:p>
          <a:p>
            <a:pPr marL="274320" lvl="1" indent="-182880">
              <a:buFont typeface="Arial" pitchFamily="34" charset="0"/>
              <a:buChar char="•"/>
            </a:pPr>
            <a:r>
              <a:rPr lang="en-US" sz="1200" kern="1200" dirty="0">
                <a:solidFill>
                  <a:schemeClr val="tx1"/>
                </a:solidFill>
                <a:latin typeface="+mn-lt"/>
                <a:ea typeface="+mn-ea"/>
                <a:cs typeface="+mn-cs"/>
              </a:rPr>
              <a:t>Region 6	=&gt;  Industrial Fire Precaution Level (IFPL)</a:t>
            </a:r>
          </a:p>
          <a:p>
            <a:pPr marL="685800" lvl="1" indent="-228600">
              <a:buFont typeface="Arial" pitchFamily="34" charset="0"/>
              <a:buChar char="•"/>
            </a:pPr>
            <a:endParaRPr lang="en-US" sz="1200" kern="1200" dirty="0">
              <a:solidFill>
                <a:schemeClr val="tx1"/>
              </a:solidFill>
              <a:latin typeface="+mn-lt"/>
              <a:ea typeface="+mn-ea"/>
              <a:cs typeface="+mn-cs"/>
            </a:endParaRPr>
          </a:p>
          <a:p>
            <a:pPr marL="0" marR="0" lvl="0" indent="0">
              <a:spcBef>
                <a:spcPts val="0"/>
              </a:spcBef>
              <a:spcAft>
                <a:spcPts val="0"/>
              </a:spcAft>
              <a:buFont typeface="+mj-lt"/>
              <a:buNone/>
            </a:pPr>
            <a:r>
              <a:rPr lang="en-US" sz="1200" cap="none" dirty="0">
                <a:latin typeface="Times New Roman"/>
                <a:ea typeface="Times New Roman"/>
              </a:rPr>
              <a:t>In</a:t>
            </a:r>
            <a:r>
              <a:rPr lang="en-US" sz="1200" cap="none" baseline="0" dirty="0">
                <a:latin typeface="Times New Roman"/>
                <a:ea typeface="Times New Roman"/>
              </a:rPr>
              <a:t> Region 5: t</a:t>
            </a:r>
            <a:r>
              <a:rPr lang="en-US" sz="1200" cap="none" dirty="0">
                <a:latin typeface="Times New Roman"/>
                <a:ea typeface="Times New Roman"/>
              </a:rPr>
              <a:t>he Project Activity Level (PAL) considers the relationship between the ER, IC and fires less than 10 acres, fires 10 to 99 acres, fires 100 to 999 acres, and fires greater than 1000 acres. </a:t>
            </a:r>
          </a:p>
          <a:p>
            <a:pPr marL="274320" marR="0" lvl="1" indent="-182880">
              <a:spcBef>
                <a:spcPts val="0"/>
              </a:spcBef>
              <a:spcAft>
                <a:spcPts val="0"/>
              </a:spcAft>
              <a:buFont typeface="Arial" pitchFamily="34" charset="0"/>
              <a:buChar char="•"/>
            </a:pPr>
            <a:r>
              <a:rPr lang="en-US" sz="1200" cap="none" dirty="0">
                <a:latin typeface="Times New Roman"/>
                <a:ea typeface="Times New Roman"/>
              </a:rPr>
              <a:t>Decision points were established that allowed for a reasonable degree of risk at each of the 4 levels of regulation. </a:t>
            </a:r>
          </a:p>
          <a:p>
            <a:pPr marL="274320" marR="0" lvl="1" indent="-182880">
              <a:spcBef>
                <a:spcPts val="0"/>
              </a:spcBef>
              <a:spcAft>
                <a:spcPts val="0"/>
              </a:spcAft>
              <a:buFont typeface="Arial" pitchFamily="34" charset="0"/>
              <a:buChar char="•"/>
            </a:pPr>
            <a:r>
              <a:rPr lang="en-US" sz="1200" cap="none" dirty="0">
                <a:latin typeface="Times New Roman"/>
                <a:ea typeface="Times New Roman"/>
              </a:rPr>
              <a:t>Contractors have a case-by-case opportunity to take extra mitigating actions at the lower PAL levels to continue to operate.</a:t>
            </a:r>
          </a:p>
          <a:p>
            <a:pPr marL="342900" marR="0" lvl="0" indent="-342900">
              <a:spcBef>
                <a:spcPts val="0"/>
              </a:spcBef>
              <a:spcAft>
                <a:spcPts val="0"/>
              </a:spcAft>
              <a:buFont typeface="+mj-lt"/>
              <a:buNone/>
            </a:pPr>
            <a:endParaRPr lang="en-US" sz="1200" cap="none" dirty="0">
              <a:latin typeface="Times New Roman"/>
              <a:ea typeface="Times New Roman"/>
            </a:endParaRPr>
          </a:p>
          <a:p>
            <a:pPr marL="0" marR="0" lvl="0" indent="0">
              <a:spcBef>
                <a:spcPts val="0"/>
              </a:spcBef>
              <a:spcAft>
                <a:spcPts val="0"/>
              </a:spcAft>
              <a:buFont typeface="+mj-lt"/>
              <a:buNone/>
            </a:pPr>
            <a:r>
              <a:rPr lang="en-US" sz="1200" cap="none" dirty="0">
                <a:latin typeface="Times New Roman"/>
                <a:ea typeface="Times New Roman"/>
              </a:rPr>
              <a:t>In Region 6:</a:t>
            </a:r>
            <a:r>
              <a:rPr lang="en-US" sz="1200" cap="none" baseline="0" dirty="0">
                <a:latin typeface="Times New Roman"/>
                <a:ea typeface="Times New Roman"/>
              </a:rPr>
              <a:t> t</a:t>
            </a:r>
            <a:r>
              <a:rPr lang="en-US" sz="1200" cap="none" dirty="0">
                <a:latin typeface="Times New Roman"/>
                <a:ea typeface="Times New Roman"/>
              </a:rPr>
              <a:t>he Industrial Fire Precaution Levels (IFPL) has been implemented in the pacific northwest to regulate industrial operations such as logging and road construction/maintenance.  </a:t>
            </a:r>
          </a:p>
          <a:p>
            <a:pPr marL="274320" marR="0" lvl="1" indent="-182880">
              <a:spcBef>
                <a:spcPts val="0"/>
              </a:spcBef>
              <a:spcAft>
                <a:spcPts val="0"/>
              </a:spcAft>
              <a:buFont typeface="Arial" pitchFamily="34" charset="0"/>
              <a:buChar char="•"/>
            </a:pPr>
            <a:r>
              <a:rPr lang="en-US" sz="1200" cap="none" dirty="0">
                <a:latin typeface="Times New Roman"/>
                <a:ea typeface="Times New Roman"/>
              </a:rPr>
              <a:t>By plotting each industrial-related fire against the IC and ERC for the day corresponding to the start of a fire, and by recording the ultimate size class, a relationship was established between the observed NFDRS components and final fire size. </a:t>
            </a:r>
          </a:p>
          <a:p>
            <a:pPr marL="274320" marR="0" lvl="1" indent="-182880">
              <a:spcBef>
                <a:spcPts val="0"/>
              </a:spcBef>
              <a:spcAft>
                <a:spcPts val="0"/>
              </a:spcAft>
              <a:buFont typeface="Arial" pitchFamily="34" charset="0"/>
              <a:buChar char="•"/>
            </a:pPr>
            <a:r>
              <a:rPr lang="en-US" sz="1200" cap="none" dirty="0">
                <a:latin typeface="Times New Roman"/>
                <a:ea typeface="Times New Roman"/>
              </a:rPr>
              <a:t>IFPL is a graduated scale of restrictions used by most agencies in the pacific northwest to regulate industrial operations. </a:t>
            </a:r>
          </a:p>
          <a:p>
            <a:pPr marL="274320" marR="0" lvl="1" indent="-182880">
              <a:spcBef>
                <a:spcPts val="0"/>
              </a:spcBef>
              <a:spcAft>
                <a:spcPts val="0"/>
              </a:spcAft>
              <a:buFont typeface="Arial" pitchFamily="34" charset="0"/>
              <a:buChar char="•"/>
            </a:pPr>
            <a:r>
              <a:rPr lang="en-US" sz="1200" cap="none" dirty="0">
                <a:latin typeface="Times New Roman"/>
                <a:ea typeface="Times New Roman"/>
              </a:rPr>
              <a:t>During the period of time that the IFPL system has been in use, there has been a significant reduction in industrial related fires in all jurisdictions.</a:t>
            </a:r>
          </a:p>
          <a:p>
            <a:pPr marL="914400" marR="0" indent="-457200">
              <a:spcBef>
                <a:spcPts val="0"/>
              </a:spcBef>
              <a:spcAft>
                <a:spcPts val="0"/>
              </a:spcAft>
            </a:pPr>
            <a:r>
              <a:rPr lang="en-US" sz="1200" cap="none" dirty="0">
                <a:latin typeface="Times New Roman"/>
                <a:ea typeface="Times New Roman"/>
              </a:rPr>
              <a:t> </a:t>
            </a:r>
          </a:p>
          <a:p>
            <a:pPr marL="685800" lvl="1" indent="-228600">
              <a:buFont typeface="Arial" pitchFamily="34" charset="0"/>
              <a:buNone/>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359C755-3905-423D-8A48-C7A3AB7C34FC}" type="slidenum">
              <a:rPr lang="en-US" smtClean="0"/>
              <a:pPr/>
              <a:t>44</a:t>
            </a:fld>
            <a:endParaRPr lang="en-US"/>
          </a:p>
        </p:txBody>
      </p:sp>
    </p:spTree>
    <p:extLst>
      <p:ext uri="{BB962C8B-B14F-4D97-AF65-F5344CB8AC3E}">
        <p14:creationId xmlns:p14="http://schemas.microsoft.com/office/powerpoint/2010/main" val="33069582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Slide # </a:t>
            </a:r>
            <a:fld id="{209B3D60-080B-4D34-9398-1DC43AD41F33}" type="slidenum">
              <a:rPr kumimoji="0" lang="en-US" sz="14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a:spcBef>
                <a:spcPts val="600"/>
              </a:spcBef>
              <a:spcAft>
                <a:spcPts val="600"/>
              </a:spcAft>
            </a:pPr>
            <a:r>
              <a:rPr lang="en-US" sz="1200" b="1" u="sng" dirty="0">
                <a:latin typeface="+mn-lt"/>
                <a:ea typeface="Times New Roman"/>
                <a:cs typeface="Times New Roman"/>
              </a:rPr>
              <a:t>Project Activity Levels -PAL </a:t>
            </a:r>
            <a:r>
              <a:rPr lang="en-US" sz="1200" b="1" dirty="0">
                <a:latin typeface="+mn-lt"/>
                <a:ea typeface="Times New Roman"/>
                <a:cs typeface="Times New Roman"/>
              </a:rPr>
              <a:t>for USFS Region 5</a:t>
            </a:r>
          </a:p>
          <a:p>
            <a:pPr marL="0" marR="0">
              <a:spcBef>
                <a:spcPts val="600"/>
              </a:spcBef>
              <a:spcAft>
                <a:spcPts val="600"/>
              </a:spcAft>
            </a:pPr>
            <a:endParaRPr lang="en-US" sz="1100" dirty="0">
              <a:latin typeface="+mn-lt"/>
              <a:ea typeface="Times New Roman"/>
              <a:cs typeface="Times New Roman"/>
            </a:endParaRPr>
          </a:p>
          <a:p>
            <a:pPr marL="0" marR="0">
              <a:spcBef>
                <a:spcPts val="0"/>
              </a:spcBef>
              <a:spcAft>
                <a:spcPts val="0"/>
              </a:spcAft>
            </a:pPr>
            <a:r>
              <a:rPr lang="en-US" sz="1200" dirty="0">
                <a:solidFill>
                  <a:srgbClr val="000000"/>
                </a:solidFill>
                <a:latin typeface="+mn-lt"/>
                <a:ea typeface="Times New Roman"/>
                <a:cs typeface="Times New Roman"/>
              </a:rPr>
              <a:t>PAL is the Region 5 Forest Service method of regulating Industrial Operations.  It is derived from a matrix using the Energy Release Component (ERC) and Ignition Component (IC) outputs run on a fuel model G.  The matrix is based on the analysis of equipment fire occurrence on the national forests in California and is divided into 6 levels</a:t>
            </a:r>
            <a:endParaRPr lang="en-US" sz="1200" dirty="0">
              <a:solidFill>
                <a:srgbClr val="000000"/>
              </a:solidFill>
              <a:latin typeface="EDMNFN+Arial,Bold"/>
              <a:ea typeface="Times New Roman"/>
              <a:cs typeface="EDMNFN+Arial,Bold"/>
            </a:endParaRPr>
          </a:p>
          <a:p>
            <a:pPr marL="0" marR="0">
              <a:spcBef>
                <a:spcPts val="0"/>
              </a:spcBef>
              <a:spcAft>
                <a:spcPts val="0"/>
              </a:spcAft>
            </a:pPr>
            <a:r>
              <a:rPr lang="en-US" sz="1200" dirty="0">
                <a:solidFill>
                  <a:srgbClr val="000000"/>
                </a:solidFill>
                <a:latin typeface="+mn-lt"/>
                <a:ea typeface="Times New Roman"/>
                <a:cs typeface="Times New Roman"/>
              </a:rPr>
              <a:t>  </a:t>
            </a:r>
            <a:endParaRPr lang="en-US" sz="1200" dirty="0">
              <a:solidFill>
                <a:srgbClr val="000000"/>
              </a:solidFill>
              <a:latin typeface="EDMNFN+Arial,Bold"/>
              <a:ea typeface="Times New Roman"/>
              <a:cs typeface="EDMNFN+Arial,Bold"/>
            </a:endParaRPr>
          </a:p>
          <a:p>
            <a:pPr marL="0" marR="0">
              <a:spcBef>
                <a:spcPts val="0"/>
              </a:spcBef>
              <a:spcAft>
                <a:spcPts val="0"/>
              </a:spcAft>
            </a:pPr>
            <a:r>
              <a:rPr lang="en-US" sz="1200" dirty="0">
                <a:latin typeface="+mn-lt"/>
                <a:ea typeface="Times New Roman"/>
                <a:cs typeface="Times New Roman"/>
              </a:rPr>
              <a:t>The location on the matrix allows manager to make informed decisions on establishing the PAL for the next day.  </a:t>
            </a:r>
          </a:p>
          <a:p>
            <a:pPr marL="0" marR="0">
              <a:spcBef>
                <a:spcPts val="0"/>
              </a:spcBef>
              <a:spcAft>
                <a:spcPts val="0"/>
              </a:spcAft>
            </a:pPr>
            <a:endParaRPr lang="en-US" sz="1200" dirty="0">
              <a:latin typeface="+mn-lt"/>
              <a:ea typeface="Times New Roman"/>
              <a:cs typeface="Times New Roman"/>
            </a:endParaRPr>
          </a:p>
          <a:p>
            <a:pPr marL="0" marR="0">
              <a:spcBef>
                <a:spcPts val="0"/>
              </a:spcBef>
              <a:spcAft>
                <a:spcPts val="0"/>
              </a:spcAft>
            </a:pPr>
            <a:r>
              <a:rPr lang="en-US" sz="1200" dirty="0">
                <a:latin typeface="+mn-lt"/>
                <a:ea typeface="Times New Roman"/>
                <a:cs typeface="Times New Roman"/>
              </a:rPr>
              <a:t>The PAL Value Chart button when selected will open a window with a master copy of the matrix</a:t>
            </a:r>
            <a:r>
              <a:rPr lang="en-US" sz="1200" baseline="0" dirty="0">
                <a:latin typeface="+mn-lt"/>
                <a:ea typeface="Times New Roman"/>
                <a:cs typeface="Times New Roman"/>
              </a:rPr>
              <a:t>  =&gt;  http://fam.nwcg.gov/fam-web/wims/jsp/R5PalValues.jsp</a:t>
            </a:r>
            <a:endParaRPr lang="en-US" sz="1100" dirty="0">
              <a:latin typeface="+mn-lt"/>
              <a:ea typeface="Times New Roman"/>
              <a:cs typeface="Times New Roman"/>
            </a:endParaRPr>
          </a:p>
          <a:p>
            <a:pPr marL="0" marR="0">
              <a:spcBef>
                <a:spcPts val="0"/>
              </a:spcBef>
              <a:spcAft>
                <a:spcPts val="0"/>
              </a:spcAft>
            </a:pPr>
            <a:r>
              <a:rPr lang="en-US" sz="1200" dirty="0">
                <a:solidFill>
                  <a:srgbClr val="000000"/>
                </a:solidFill>
                <a:latin typeface="+mn-lt"/>
                <a:ea typeface="Times New Roman"/>
                <a:cs typeface="EDMNFN+Arial,Bold"/>
              </a:rPr>
              <a:t> </a:t>
            </a:r>
          </a:p>
          <a:p>
            <a:r>
              <a:rPr lang="en-US" b="1" dirty="0"/>
              <a:t>PAL - Project Activity Level</a:t>
            </a:r>
            <a:endParaRPr lang="en-US" dirty="0"/>
          </a:p>
          <a:p>
            <a:pPr lvl="1"/>
            <a:r>
              <a:rPr lang="en-US" b="1" dirty="0"/>
              <a:t>A</a:t>
            </a:r>
            <a:r>
              <a:rPr lang="en-US" dirty="0"/>
              <a:t> - Minimum Restriction.</a:t>
            </a:r>
          </a:p>
          <a:p>
            <a:pPr lvl="1"/>
            <a:r>
              <a:rPr lang="en-US" b="1" dirty="0"/>
              <a:t>B</a:t>
            </a:r>
            <a:r>
              <a:rPr lang="en-US" dirty="0"/>
              <a:t> - Furnish Fire Patrol and tank truck.</a:t>
            </a:r>
          </a:p>
          <a:p>
            <a:pPr lvl="1"/>
            <a:r>
              <a:rPr lang="en-US" b="1" dirty="0"/>
              <a:t>C</a:t>
            </a:r>
            <a:r>
              <a:rPr lang="en-US" dirty="0"/>
              <a:t> - After 1:00 PM no blasting or hot saw technology operations. </a:t>
            </a:r>
          </a:p>
          <a:p>
            <a:pPr lvl="1"/>
            <a:r>
              <a:rPr lang="en-US" b="1" dirty="0"/>
              <a:t>D</a:t>
            </a:r>
            <a:r>
              <a:rPr lang="en-US" dirty="0"/>
              <a:t> - Additional operations prohibited after 1:00 pm unless a Fire Patrol is available until sunset. </a:t>
            </a:r>
          </a:p>
          <a:p>
            <a:pPr lvl="1"/>
            <a:r>
              <a:rPr lang="en-US" b="1" dirty="0" err="1"/>
              <a:t>Ev</a:t>
            </a:r>
            <a:r>
              <a:rPr lang="en-US" dirty="0"/>
              <a:t> - Most operations prohibited after 9:00 am except loading trucks in landings, servicing equipment in landings, and dust abatement if a Fire Patrol is available.</a:t>
            </a:r>
          </a:p>
          <a:p>
            <a:pPr lvl="1"/>
            <a:r>
              <a:rPr lang="en-US" b="1" dirty="0"/>
              <a:t>E</a:t>
            </a:r>
            <a:r>
              <a:rPr lang="en-US" dirty="0"/>
              <a:t> - Shut down except loading trucks in landings, servicing equipment in landings, and dust abatement if a Fire Patrol and a tank truck are available.</a:t>
            </a:r>
          </a:p>
          <a:p>
            <a:pPr marL="0" marR="0">
              <a:spcBef>
                <a:spcPts val="0"/>
              </a:spcBef>
              <a:spcAft>
                <a:spcPts val="0"/>
              </a:spcAft>
            </a:pPr>
            <a:endParaRPr lang="en-US" sz="1200" dirty="0">
              <a:solidFill>
                <a:srgbClr val="000000"/>
              </a:solidFill>
              <a:latin typeface="EDMNFN+Arial,Bold"/>
              <a:ea typeface="Times New Roman"/>
              <a:cs typeface="EDMNFN+Arial,Bold"/>
            </a:endParaRPr>
          </a:p>
        </p:txBody>
      </p:sp>
      <p:sp>
        <p:nvSpPr>
          <p:cNvPr id="4" name="Slide Number Placeholder 3"/>
          <p:cNvSpPr>
            <a:spLocks noGrp="1"/>
          </p:cNvSpPr>
          <p:nvPr>
            <p:ph type="sldNum" sz="quarter" idx="10"/>
          </p:nvPr>
        </p:nvSpPr>
        <p:spPr/>
        <p:txBody>
          <a:bodyPr/>
          <a:lstStyle/>
          <a:p>
            <a:fld id="{7359C755-3905-423D-8A48-C7A3AB7C34FC}" type="slidenum">
              <a:rPr lang="en-US" smtClean="0"/>
              <a:pPr/>
              <a:t>45</a:t>
            </a:fld>
            <a:endParaRPr lang="en-US"/>
          </a:p>
        </p:txBody>
      </p:sp>
    </p:spTree>
    <p:extLst>
      <p:ext uri="{BB962C8B-B14F-4D97-AF65-F5344CB8AC3E}">
        <p14:creationId xmlns:p14="http://schemas.microsoft.com/office/powerpoint/2010/main" val="5631338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Slide # </a:t>
            </a:r>
            <a:fld id="{209B3D60-080B-4D34-9398-1DC43AD41F33}" type="slidenum">
              <a:rPr kumimoji="0" lang="en-US" sz="14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200" b="0" i="0" u="none" strike="noStrike" kern="1200" cap="none" spc="0" normalizeH="0" baseline="0" noProof="0" dirty="0">
                <a:ln>
                  <a:noFill/>
                </a:ln>
                <a:solidFill>
                  <a:prstClr val="black"/>
                </a:solidFill>
                <a:effectLst/>
                <a:uLnTx/>
                <a:uFillTx/>
                <a:latin typeface="Times New Roman"/>
                <a:ea typeface="Times New Roman"/>
                <a:cs typeface="+mn-cs"/>
              </a:rPr>
              <a:t>In Region 6: the Industrial Fire Precaution Levels (IFPL) has been implemented in the pacific northwest to regulate industrial operations such as logging and road construction/maintenance.  </a:t>
            </a:r>
          </a:p>
          <a:p>
            <a:pPr marL="914400" marR="0" lvl="0" indent="-45720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a:ea typeface="Times New Roman"/>
                <a:cs typeface="+mn-cs"/>
              </a:rPr>
              <a:t> </a:t>
            </a:r>
          </a:p>
          <a:p>
            <a:r>
              <a:rPr lang="en-US" sz="1200" kern="1200" baseline="0" dirty="0">
                <a:solidFill>
                  <a:schemeClr val="tx1"/>
                </a:solidFill>
                <a:latin typeface="+mn-lt"/>
                <a:ea typeface="+mn-ea"/>
                <a:cs typeface="+mn-cs"/>
              </a:rPr>
              <a:t>By plotting each industrial-related fire against the Ignition Component (IC) and Energy Release Component (ERC) for the day corresponding to the start of a fire, and by recording the ultimate size class, a relationship was established between the observed NFDRS components and final fire size. The higher the Ignition Component, the more frequent the fire starts; and the higher the Energy Release Component, the larger the fires. These relationships were converted into mathematical equations and are used today to calculate the daily Industrial Fire Precaution Level, a graduated scale of restrictions used by most agencies in the Pacific Northwest to regulate industrial operations. In the 20 years that the IFPL system has been in use, there has been a significant reduction in industrial related fires in all jurisdictions.</a:t>
            </a:r>
            <a:endParaRPr lang="en-US" dirty="0"/>
          </a:p>
        </p:txBody>
      </p:sp>
      <p:sp>
        <p:nvSpPr>
          <p:cNvPr id="4" name="Slide Number Placeholder 3"/>
          <p:cNvSpPr>
            <a:spLocks noGrp="1"/>
          </p:cNvSpPr>
          <p:nvPr>
            <p:ph type="sldNum" sz="quarter" idx="10"/>
          </p:nvPr>
        </p:nvSpPr>
        <p:spPr/>
        <p:txBody>
          <a:bodyPr/>
          <a:lstStyle/>
          <a:p>
            <a:fld id="{7359C755-3905-423D-8A48-C7A3AB7C34FC}" type="slidenum">
              <a:rPr lang="en-US" smtClean="0"/>
              <a:pPr/>
              <a:t>46</a:t>
            </a:fld>
            <a:endParaRPr lang="en-US"/>
          </a:p>
        </p:txBody>
      </p:sp>
    </p:spTree>
    <p:extLst>
      <p:ext uri="{BB962C8B-B14F-4D97-AF65-F5344CB8AC3E}">
        <p14:creationId xmlns:p14="http://schemas.microsoft.com/office/powerpoint/2010/main" val="24629102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Slide # </a:t>
            </a:r>
            <a:fld id="{209B3D60-080B-4D34-9398-1DC43AD41F33}" type="slidenum">
              <a:rPr kumimoji="0" lang="en-US" sz="14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CD7063D-96C6-401D-A175-5B29A3EA17DD}" type="slidenum">
              <a:rPr lang="en-US" smtClean="0"/>
              <a:t>47</a:t>
            </a:fld>
            <a:endParaRPr lang="en-US"/>
          </a:p>
        </p:txBody>
      </p:sp>
    </p:spTree>
    <p:extLst>
      <p:ext uri="{BB962C8B-B14F-4D97-AF65-F5344CB8AC3E}">
        <p14:creationId xmlns:p14="http://schemas.microsoft.com/office/powerpoint/2010/main" val="25681179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Slide # </a:t>
            </a:r>
            <a:fld id="{209B3D60-080B-4D34-9398-1DC43AD41F33}" type="slidenum">
              <a:rPr kumimoji="0" lang="en-US" sz="14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CD7063D-96C6-401D-A175-5B29A3EA17DD}" type="slidenum">
              <a:rPr lang="en-US" smtClean="0"/>
              <a:t>48</a:t>
            </a:fld>
            <a:endParaRPr lang="en-US"/>
          </a:p>
        </p:txBody>
      </p:sp>
    </p:spTree>
    <p:extLst>
      <p:ext uri="{BB962C8B-B14F-4D97-AF65-F5344CB8AC3E}">
        <p14:creationId xmlns:p14="http://schemas.microsoft.com/office/powerpoint/2010/main" val="4209475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Slide # </a:t>
            </a:r>
            <a:fld id="{209B3D60-080B-4D34-9398-1DC43AD41F33}" type="slidenum">
              <a:rPr kumimoji="0" lang="en-US" sz="14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r>
              <a:rPr lang="en-US" dirty="0"/>
              <a:t>ANIMATED SLIDE</a:t>
            </a:r>
          </a:p>
          <a:p>
            <a:endParaRPr lang="en-US" dirty="0"/>
          </a:p>
          <a:p>
            <a:r>
              <a:rPr lang="en-US" dirty="0"/>
              <a:t>These five obstacles are common implementation challenges.</a:t>
            </a:r>
          </a:p>
          <a:p>
            <a:endParaRPr lang="en-US" dirty="0"/>
          </a:p>
          <a:p>
            <a:r>
              <a:rPr lang="en-US" dirty="0"/>
              <a:t>The following slides provide some suggestions to remove these obstacles.</a:t>
            </a:r>
          </a:p>
          <a:p>
            <a:endParaRPr lang="en-US" dirty="0"/>
          </a:p>
          <a:p>
            <a:pPr marL="685800" lvl="1" indent="-228600">
              <a:buFont typeface="+mj-lt"/>
              <a:buAutoNum type="arabicPeriod"/>
            </a:pPr>
            <a:r>
              <a:rPr lang="en-US" dirty="0"/>
              <a:t>Funding</a:t>
            </a:r>
          </a:p>
          <a:p>
            <a:pPr marL="685800" lvl="1" indent="-228600">
              <a:buFont typeface="+mj-lt"/>
              <a:buAutoNum type="arabicPeriod"/>
            </a:pPr>
            <a:r>
              <a:rPr lang="en-US" dirty="0"/>
              <a:t>Expertise</a:t>
            </a:r>
          </a:p>
          <a:p>
            <a:pPr marL="685800" lvl="1" indent="-228600">
              <a:buFont typeface="+mj-lt"/>
              <a:buAutoNum type="arabicPeriod"/>
            </a:pPr>
            <a:r>
              <a:rPr lang="en-US" dirty="0"/>
              <a:t>Cognitive Bias</a:t>
            </a:r>
          </a:p>
          <a:p>
            <a:pPr marL="685800" lvl="1" indent="-228600">
              <a:buFont typeface="+mj-lt"/>
              <a:buAutoNum type="arabicPeriod"/>
            </a:pPr>
            <a:r>
              <a:rPr lang="en-US" dirty="0"/>
              <a:t>Time</a:t>
            </a:r>
          </a:p>
          <a:p>
            <a:pPr marL="685800" lvl="1" indent="-228600">
              <a:buFont typeface="+mj-lt"/>
              <a:buAutoNum type="arabicPeriod"/>
            </a:pPr>
            <a:r>
              <a:rPr lang="en-US" dirty="0"/>
              <a:t>Support</a:t>
            </a:r>
          </a:p>
          <a:p>
            <a:endParaRPr lang="en-US" dirty="0"/>
          </a:p>
        </p:txBody>
      </p:sp>
      <p:sp>
        <p:nvSpPr>
          <p:cNvPr id="4" name="Slide Number Placeholder 3"/>
          <p:cNvSpPr>
            <a:spLocks noGrp="1"/>
          </p:cNvSpPr>
          <p:nvPr>
            <p:ph type="sldNum" sz="quarter" idx="5"/>
          </p:nvPr>
        </p:nvSpPr>
        <p:spPr/>
        <p:txBody>
          <a:bodyPr/>
          <a:lstStyle/>
          <a:p>
            <a:fld id="{ACD7063D-96C6-401D-A175-5B29A3EA17DD}" type="slidenum">
              <a:rPr lang="en-US" smtClean="0"/>
              <a:t>49</a:t>
            </a:fld>
            <a:endParaRPr lang="en-US"/>
          </a:p>
        </p:txBody>
      </p:sp>
    </p:spTree>
    <p:extLst>
      <p:ext uri="{BB962C8B-B14F-4D97-AF65-F5344CB8AC3E}">
        <p14:creationId xmlns:p14="http://schemas.microsoft.com/office/powerpoint/2010/main" val="12035321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Slide # </a:t>
            </a:r>
            <a:fld id="{209B3D60-080B-4D34-9398-1DC43AD41F33}" type="slidenum">
              <a:rPr kumimoji="0" lang="en-US" sz="14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r>
              <a:rPr lang="en-US" dirty="0"/>
              <a:t>ANIMATED SLIDE</a:t>
            </a:r>
          </a:p>
          <a:p>
            <a:endParaRPr lang="en-US" dirty="0"/>
          </a:p>
          <a:p>
            <a:r>
              <a:rPr lang="en-US" dirty="0"/>
              <a:t>These five obstacles are common implementation challenges.</a:t>
            </a:r>
          </a:p>
          <a:p>
            <a:endParaRPr lang="en-US" dirty="0"/>
          </a:p>
          <a:p>
            <a:r>
              <a:rPr lang="en-US" dirty="0"/>
              <a:t>The following slides provide some suggestions to remove these obstacles.</a:t>
            </a:r>
          </a:p>
          <a:p>
            <a:endParaRPr lang="en-US" dirty="0"/>
          </a:p>
          <a:p>
            <a:pPr marL="685800" lvl="1" indent="-228600">
              <a:buFont typeface="+mj-lt"/>
              <a:buAutoNum type="arabicPeriod"/>
            </a:pPr>
            <a:r>
              <a:rPr lang="en-US" dirty="0"/>
              <a:t>Funding</a:t>
            </a:r>
          </a:p>
          <a:p>
            <a:pPr marL="685800" lvl="1" indent="-228600">
              <a:buFont typeface="+mj-lt"/>
              <a:buAutoNum type="arabicPeriod"/>
            </a:pPr>
            <a:r>
              <a:rPr lang="en-US" dirty="0"/>
              <a:t>Expertise</a:t>
            </a:r>
          </a:p>
          <a:p>
            <a:pPr marL="685800" lvl="1" indent="-228600">
              <a:buFont typeface="+mj-lt"/>
              <a:buAutoNum type="arabicPeriod"/>
            </a:pPr>
            <a:r>
              <a:rPr lang="en-US" dirty="0"/>
              <a:t>Cognitive Bias</a:t>
            </a:r>
          </a:p>
          <a:p>
            <a:pPr marL="685800" lvl="1" indent="-228600">
              <a:buFont typeface="+mj-lt"/>
              <a:buAutoNum type="arabicPeriod"/>
            </a:pPr>
            <a:r>
              <a:rPr lang="en-US" dirty="0"/>
              <a:t>Time</a:t>
            </a:r>
          </a:p>
          <a:p>
            <a:pPr marL="685800" lvl="1" indent="-228600">
              <a:buFont typeface="+mj-lt"/>
              <a:buAutoNum type="arabicPeriod"/>
            </a:pPr>
            <a:r>
              <a:rPr lang="en-US" dirty="0"/>
              <a:t>Support</a:t>
            </a:r>
          </a:p>
          <a:p>
            <a:endParaRPr lang="en-US" dirty="0"/>
          </a:p>
        </p:txBody>
      </p:sp>
      <p:sp>
        <p:nvSpPr>
          <p:cNvPr id="4" name="Slide Number Placeholder 3"/>
          <p:cNvSpPr>
            <a:spLocks noGrp="1"/>
          </p:cNvSpPr>
          <p:nvPr>
            <p:ph type="sldNum" sz="quarter" idx="5"/>
          </p:nvPr>
        </p:nvSpPr>
        <p:spPr/>
        <p:txBody>
          <a:bodyPr/>
          <a:lstStyle/>
          <a:p>
            <a:fld id="{ACD7063D-96C6-401D-A175-5B29A3EA17DD}" type="slidenum">
              <a:rPr lang="en-US" smtClean="0"/>
              <a:t>50</a:t>
            </a:fld>
            <a:endParaRPr lang="en-US"/>
          </a:p>
        </p:txBody>
      </p:sp>
    </p:spTree>
    <p:extLst>
      <p:ext uri="{BB962C8B-B14F-4D97-AF65-F5344CB8AC3E}">
        <p14:creationId xmlns:p14="http://schemas.microsoft.com/office/powerpoint/2010/main" val="1642826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lgn="r">
              <a:defRPr/>
            </a:pPr>
            <a:r>
              <a:rPr kumimoji="0" lang="en-US" i="0" u="none" strike="noStrike" kern="1200" cap="none" spc="0" normalizeH="0" baseline="0" noProof="0" dirty="0">
                <a:ln>
                  <a:noFill/>
                </a:ln>
                <a:effectLst>
                  <a:outerShdw blurRad="38100" dist="38100" dir="2700000" algn="tl">
                    <a:srgbClr val="000000">
                      <a:alpha val="43137"/>
                    </a:srgbClr>
                  </a:outerShdw>
                </a:effectLst>
                <a:uLnTx/>
                <a:uFillTx/>
              </a:rPr>
              <a:t>Slide # </a:t>
            </a:r>
            <a:fld id="{209B3D60-080B-4D34-9398-1DC43AD41F33}" type="slidenum">
              <a:rPr kumimoji="0" lang="en-US" i="0" u="none" strike="noStrike" kern="1200" cap="none" spc="0" normalizeH="0" baseline="0" noProof="0" dirty="0" smtClean="0">
                <a:ln>
                  <a:noFill/>
                </a:ln>
                <a:effectLst>
                  <a:outerShdw blurRad="38100" dist="38100" dir="2700000" algn="tl">
                    <a:srgbClr val="000000">
                      <a:alpha val="43137"/>
                    </a:srgbClr>
                  </a:outerShdw>
                </a:effectLst>
                <a:uLnTx/>
                <a:uFillTx/>
              </a:rPr>
              <a:pPr algn="r">
                <a:defRPr/>
              </a:pPr>
              <a:t>5</a:t>
            </a:fld>
            <a:r>
              <a:rPr lang="en-US" dirty="0">
                <a:effectLst>
                  <a:outerShdw blurRad="38100" dist="38100" dir="2700000" algn="tl">
                    <a:srgbClr val="000000">
                      <a:alpha val="43137"/>
                    </a:srgbClr>
                  </a:outerShdw>
                </a:effectLst>
              </a:rPr>
              <a:t> </a:t>
            </a:r>
            <a:endParaRPr lang="en-US"/>
          </a:p>
          <a:p>
            <a:pPr algn="r">
              <a:defRPr/>
            </a:pPr>
            <a:r>
              <a:rPr lang="en-US" dirty="0">
                <a:effectLst>
                  <a:outerShdw blurRad="38100" dist="38100" dir="2700000" algn="tl">
                    <a:srgbClr val="000000">
                      <a:alpha val="43137"/>
                    </a:srgbClr>
                  </a:outerShdw>
                </a:effectLst>
              </a:rPr>
              <a:t> </a:t>
            </a:r>
            <a:endParaRPr lang="en-US" dirty="0">
              <a:ea typeface="+mn-ea"/>
            </a:endParaRPr>
          </a:p>
          <a:p>
            <a:r>
              <a:rPr lang="en-US" dirty="0">
                <a:effectLst>
                  <a:outerShdw blurRad="38100" dist="38100" dir="2700000" algn="tl">
                    <a:srgbClr val="000000">
                      <a:alpha val="43137"/>
                    </a:srgbClr>
                  </a:outerShdw>
                </a:effectLst>
              </a:rPr>
              <a:t>The focus of this lesson is on the Plans tiered to the Fire Danger Operating Plan (“subordinate plans”) include: </a:t>
            </a:r>
            <a:endParaRPr lang="en-US">
              <a:cs typeface="Calibri" panose="020F0502020204030204"/>
            </a:endParaRPr>
          </a:p>
          <a:p>
            <a:r>
              <a:rPr lang="en-US" dirty="0">
                <a:effectLst>
                  <a:outerShdw blurRad="38100" dist="38100" dir="2700000" algn="tl">
                    <a:srgbClr val="000000">
                      <a:alpha val="43137"/>
                    </a:srgbClr>
                  </a:outerShdw>
                </a:effectLst>
              </a:rPr>
              <a:t> </a:t>
            </a:r>
            <a:endParaRPr lang="en-US" dirty="0">
              <a:cs typeface="Calibri" panose="020F0502020204030204"/>
            </a:endParaRPr>
          </a:p>
          <a:p>
            <a:pPr lvl="1"/>
            <a:r>
              <a:rPr lang="en-US" dirty="0">
                <a:effectLst>
                  <a:outerShdw blurRad="38100" dist="38100" dir="2700000" algn="tl">
                    <a:srgbClr val="000000">
                      <a:alpha val="43137"/>
                    </a:srgbClr>
                  </a:outerShdw>
                </a:effectLst>
              </a:rPr>
              <a:t>Response Level </a:t>
            </a:r>
            <a:endParaRPr lang="en-US">
              <a:cs typeface="Calibri" panose="020F0502020204030204"/>
            </a:endParaRPr>
          </a:p>
          <a:p>
            <a:pPr lvl="2"/>
            <a:r>
              <a:rPr lang="en-US" dirty="0">
                <a:effectLst>
                  <a:outerShdw blurRad="38100" dist="38100" dir="2700000" algn="tl">
                    <a:srgbClr val="000000">
                      <a:alpha val="43137"/>
                    </a:srgbClr>
                  </a:outerShdw>
                </a:effectLst>
              </a:rPr>
              <a:t>The number/type of resources dispatched to an initial fire report (engines, crews, aircraft, etc.) </a:t>
            </a:r>
            <a:endParaRPr lang="en-US">
              <a:cs typeface="Calibri" panose="020F0502020204030204"/>
            </a:endParaRPr>
          </a:p>
          <a:p>
            <a:pPr lvl="1"/>
            <a:r>
              <a:rPr lang="en-US" dirty="0">
                <a:effectLst>
                  <a:outerShdw blurRad="38100" dist="38100" dir="2700000" algn="tl">
                    <a:srgbClr val="000000">
                      <a:alpha val="43137"/>
                    </a:srgbClr>
                  </a:outerShdw>
                </a:effectLst>
              </a:rPr>
              <a:t>Staffing Level </a:t>
            </a:r>
            <a:endParaRPr lang="en-US">
              <a:cs typeface="Calibri" panose="020F0502020204030204"/>
            </a:endParaRPr>
          </a:p>
          <a:p>
            <a:pPr lvl="2"/>
            <a:r>
              <a:rPr lang="en-US" dirty="0">
                <a:effectLst>
                  <a:outerShdw blurRad="38100" dist="38100" dir="2700000" algn="tl">
                    <a:srgbClr val="000000">
                      <a:alpha val="43137"/>
                    </a:srgbClr>
                  </a:outerShdw>
                </a:effectLst>
              </a:rPr>
              <a:t>Daily staffing decisions regarding the “degree of readiness” for initial attack (IA) </a:t>
            </a:r>
            <a:endParaRPr lang="en-US">
              <a:cs typeface="Calibri" panose="020F0502020204030204"/>
            </a:endParaRPr>
          </a:p>
          <a:p>
            <a:pPr lvl="1"/>
            <a:r>
              <a:rPr lang="en-US" dirty="0">
                <a:effectLst>
                  <a:outerShdw blurRad="38100" dist="38100" dir="2700000" algn="tl">
                    <a:srgbClr val="000000">
                      <a:alpha val="43137"/>
                    </a:srgbClr>
                  </a:outerShdw>
                </a:effectLst>
              </a:rPr>
              <a:t>Preparedness Level </a:t>
            </a:r>
            <a:endParaRPr lang="en-US">
              <a:cs typeface="Calibri" panose="020F0502020204030204"/>
            </a:endParaRPr>
          </a:p>
          <a:p>
            <a:pPr lvl="2"/>
            <a:r>
              <a:rPr lang="en-US" dirty="0">
                <a:effectLst>
                  <a:outerShdw blurRad="38100" dist="38100" dir="2700000" algn="tl">
                    <a:srgbClr val="000000">
                      <a:alpha val="43137"/>
                    </a:srgbClr>
                  </a:outerShdw>
                </a:effectLst>
              </a:rPr>
              <a:t>Weekly or monthly planning decisions based upon seasonal fire danger elements </a:t>
            </a:r>
            <a:endParaRPr lang="en-US">
              <a:cs typeface="Calibri" panose="020F0502020204030204"/>
            </a:endParaRPr>
          </a:p>
          <a:p>
            <a:pPr lvl="1"/>
            <a:r>
              <a:rPr lang="en-US" dirty="0">
                <a:effectLst>
                  <a:outerShdw blurRad="38100" dist="38100" dir="2700000" algn="tl">
                    <a:srgbClr val="000000">
                      <a:alpha val="43137"/>
                    </a:srgbClr>
                  </a:outerShdw>
                </a:effectLst>
              </a:rPr>
              <a:t>Adjective Rating </a:t>
            </a:r>
            <a:endParaRPr lang="en-US">
              <a:cs typeface="Calibri" panose="020F0502020204030204"/>
            </a:endParaRPr>
          </a:p>
          <a:p>
            <a:pPr lvl="2"/>
            <a:r>
              <a:rPr lang="en-US" dirty="0">
                <a:effectLst>
                  <a:outerShdw blurRad="38100" dist="38100" dir="2700000" algn="tl">
                    <a:srgbClr val="000000">
                      <a:alpha val="43137"/>
                    </a:srgbClr>
                  </a:outerShdw>
                </a:effectLst>
              </a:rPr>
              <a:t>Five standard adjective descriptions for public information and signing </a:t>
            </a:r>
            <a:endParaRPr lang="en-US">
              <a:cs typeface="Calibri" panose="020F0502020204030204"/>
            </a:endParaRPr>
          </a:p>
          <a:p>
            <a:r>
              <a:rPr lang="en-US" dirty="0">
                <a:effectLst>
                  <a:outerShdw blurRad="38100" dist="38100" dir="2700000" algn="tl">
                    <a:srgbClr val="000000">
                      <a:alpha val="43137"/>
                    </a:srgbClr>
                  </a:outerShdw>
                </a:effectLst>
              </a:rPr>
              <a:t> </a:t>
            </a:r>
            <a:endParaRPr lang="en-US" dirty="0">
              <a:cs typeface="Calibri" panose="020F0502020204030204"/>
            </a:endParaRPr>
          </a:p>
          <a:p>
            <a:pPr>
              <a:defRPr/>
            </a:pPr>
            <a:r>
              <a:rPr lang="en-US" b="0" dirty="0">
                <a:effectLst>
                  <a:outerShdw blurRad="38100" dist="38100" dir="2700000" algn="tl">
                    <a:srgbClr val="000000">
                      <a:alpha val="43137"/>
                    </a:srgbClr>
                  </a:outerShdw>
                </a:effectLst>
              </a:rPr>
              <a:t>The FDOP provides the supporting information to aid in the development of each subordinate plan.</a:t>
            </a:r>
            <a:r>
              <a:rPr lang="en-US" dirty="0">
                <a:effectLst>
                  <a:outerShdw blurRad="38100" dist="38100" dir="2700000" algn="tl">
                    <a:srgbClr val="000000">
                      <a:alpha val="43137"/>
                    </a:srgbClr>
                  </a:outerShdw>
                </a:effectLst>
              </a:rPr>
              <a:t> </a:t>
            </a:r>
            <a:r>
              <a:rPr lang="en-US" b="0" dirty="0">
                <a:effectLst>
                  <a:outerShdw blurRad="38100" dist="38100" dir="2700000" algn="tl">
                    <a:srgbClr val="000000">
                      <a:alpha val="43137"/>
                    </a:srgbClr>
                  </a:outerShdw>
                </a:effectLst>
              </a:rPr>
              <a:t> The development of the subordinate plans requires a deliberate, collaborative approach.</a:t>
            </a:r>
            <a:r>
              <a:rPr lang="en-US" dirty="0">
                <a:effectLst>
                  <a:outerShdw blurRad="38100" dist="38100" dir="2700000" algn="tl">
                    <a:srgbClr val="000000">
                      <a:alpha val="43137"/>
                    </a:srgbClr>
                  </a:outerShdw>
                </a:effectLst>
              </a:rPr>
              <a:t> </a:t>
            </a:r>
            <a:r>
              <a:rPr lang="en-US" b="0" dirty="0">
                <a:effectLst>
                  <a:outerShdw blurRad="38100" dist="38100" dir="2700000" algn="tl">
                    <a:srgbClr val="000000">
                      <a:alpha val="43137"/>
                    </a:srgbClr>
                  </a:outerShdw>
                </a:effectLst>
              </a:rPr>
              <a:t> The benefits from investing the time and effort towards this process will be realized as the plans and associated tools are implemented.</a:t>
            </a:r>
            <a:r>
              <a:rPr lang="en-US" dirty="0">
                <a:effectLst>
                  <a:outerShdw blurRad="38100" dist="38100" dir="2700000" algn="tl">
                    <a:srgbClr val="000000">
                      <a:alpha val="43137"/>
                    </a:srgbClr>
                  </a:outerShdw>
                </a:effectLst>
              </a:rPr>
              <a:t> </a:t>
            </a:r>
            <a:endParaRPr lang="en-US">
              <a:cs typeface="Calibri" panose="020F0502020204030204"/>
            </a:endParaRPr>
          </a:p>
          <a:p>
            <a:pPr algn="r">
              <a:defRPr/>
            </a:pPr>
            <a:r>
              <a:rPr lang="en-US" dirty="0">
                <a:effectLst>
                  <a:outerShdw blurRad="38100" dist="38100" dir="2700000" algn="tl">
                    <a:srgbClr val="000000">
                      <a:alpha val="43137"/>
                    </a:srgbClr>
                  </a:outerShdw>
                </a:effectLst>
              </a:rPr>
              <a:t> </a:t>
            </a:r>
            <a:endParaRPr lang="en-US" dirty="0"/>
          </a:p>
          <a:p>
            <a:pPr algn="r"/>
            <a:r>
              <a:rPr lang="en-US" dirty="0">
                <a:effectLst>
                  <a:outerShdw blurRad="38100" dist="38100" dir="2700000" algn="tl">
                    <a:srgbClr val="000000">
                      <a:alpha val="43137"/>
                    </a:srgbClr>
                  </a:outerShdw>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59C755-3905-423D-8A48-C7A3AB7C34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70967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Slide # </a:t>
            </a:r>
            <a:fld id="{209B3D60-080B-4D34-9398-1DC43AD41F33}" type="slidenum">
              <a:rPr kumimoji="0" lang="en-US" sz="14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endParaRPr lang="en-US" dirty="0"/>
          </a:p>
          <a:p>
            <a:pPr marL="0" marR="0" lvl="0" indent="0" algn="l" defTabSz="914363"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US" sz="40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Funding</a:t>
            </a:r>
          </a:p>
          <a:p>
            <a:pPr marL="457200" marR="0" lvl="1" indent="0" algn="l" defTabSz="914363"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US" sz="36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Issue</a:t>
            </a: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  </a:t>
            </a:r>
          </a:p>
          <a:p>
            <a:pPr marL="1028700" marR="0" lvl="1" indent="-571500" algn="l" defTabSz="914363"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Insufficient budget for FDOP development/updates and implementation</a:t>
            </a:r>
          </a:p>
          <a:p>
            <a:pPr marL="1028700" marR="0" lvl="1" indent="-571500" algn="l" defTabSz="914363"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No money for additional / extended staffing (per Staffing Plan)</a:t>
            </a:r>
          </a:p>
          <a:p>
            <a:pPr marL="457200" marR="0" lvl="1" indent="0" algn="l" defTabSz="914363"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US" sz="36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Possible Mitigation</a:t>
            </a: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a:t>
            </a:r>
            <a:endPar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endParaRPr>
          </a:p>
          <a:p>
            <a:pPr marL="1028700" marR="0" lvl="1" indent="-571500" algn="l" defTabSz="914363"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Check on discretionary short-term severity funding (often held at regional / State level)</a:t>
            </a:r>
          </a:p>
          <a:p>
            <a:pPr marL="1028700" marR="0" lvl="1" indent="-571500" algn="l" defTabSz="914363"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endParaRPr>
          </a:p>
          <a:p>
            <a:pPr marL="0" marR="0" lvl="0" indent="0" algn="l" defTabSz="914363"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State/Regional-Level Fire Severity Funding</a:t>
            </a:r>
          </a:p>
          <a:p>
            <a:pPr marL="0" marR="0" lvl="0" indent="0" algn="l" defTabSz="914363" rtl="0" eaLnBrk="1" fontAlgn="auto" latinLnBrk="0" hangingPunct="1">
              <a:lnSpc>
                <a:spcPct val="100000"/>
              </a:lnSpc>
              <a:spcBef>
                <a:spcPts val="1200"/>
              </a:spcBef>
              <a:spcAft>
                <a:spcPts val="1200"/>
              </a:spcAft>
              <a:buClrTx/>
              <a:buSzTx/>
              <a:buFont typeface="Arial" panose="020B0604020202020204" pitchFamily="34" charset="0"/>
              <a:buNone/>
              <a:tabLst/>
              <a:defRPr/>
            </a:pP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Each fiscal year the national office will provide each state/region with funding and a severity cost code for state/regional short-term severity needs (e.g., wind events, cold dry front passage, lightning events, and unexpected events such as off road rallies, cultural events) that are expected to last less than one week.</a:t>
            </a:r>
          </a:p>
          <a:p>
            <a:pPr marL="0" marR="0" lvl="0" indent="0" algn="l" defTabSz="914363" rtl="0" eaLnBrk="1" fontAlgn="auto" latinLnBrk="0" hangingPunct="1">
              <a:lnSpc>
                <a:spcPct val="100000"/>
              </a:lnSpc>
              <a:spcBef>
                <a:spcPts val="1200"/>
              </a:spcBef>
              <a:spcAft>
                <a:spcPts val="1200"/>
              </a:spcAft>
              <a:buClrTx/>
              <a:buSzTx/>
              <a:buFont typeface="Arial" panose="020B0604020202020204" pitchFamily="34" charset="0"/>
              <a:buNone/>
              <a:tabLst/>
              <a:defRPr/>
            </a:pPr>
            <a:endPar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endParaRPr>
          </a:p>
          <a:p>
            <a:pPr marL="0" marR="0" lvl="0" indent="0" algn="l" defTabSz="914363" rtl="0" eaLnBrk="1" fontAlgn="auto" latinLnBrk="0" hangingPunct="1">
              <a:lnSpc>
                <a:spcPct val="100000"/>
              </a:lnSpc>
              <a:spcBef>
                <a:spcPts val="1200"/>
              </a:spcBef>
              <a:spcAft>
                <a:spcPts val="1200"/>
              </a:spcAft>
              <a:buClrTx/>
              <a:buSzTx/>
              <a:buFont typeface="Arial" panose="020B0604020202020204" pitchFamily="34" charset="0"/>
              <a:buNone/>
              <a:tabLst/>
              <a:defRPr/>
            </a:pP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Expenditure of these funds is authorized by the State/Regional Directors at the written request of the Agency Administrator. State/Regional Directors are</a:t>
            </a:r>
          </a:p>
          <a:p>
            <a:pPr marL="0" marR="0" lvl="0" indent="0" algn="l" defTabSz="914363" rtl="0" eaLnBrk="1" fontAlgn="auto" latinLnBrk="0" hangingPunct="1">
              <a:lnSpc>
                <a:spcPct val="100000"/>
              </a:lnSpc>
              <a:spcBef>
                <a:spcPts val="1200"/>
              </a:spcBef>
              <a:spcAft>
                <a:spcPts val="1200"/>
              </a:spcAft>
              <a:buClrTx/>
              <a:buSzTx/>
              <a:buFont typeface="Arial" panose="020B0604020202020204" pitchFamily="34" charset="0"/>
              <a:buNone/>
              <a:tabLst/>
              <a:defRPr/>
            </a:pP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responsible and accountable for ensuring that these funds are used only to meet severity funding objectives and that amounts are not exceeded. The national</a:t>
            </a:r>
          </a:p>
          <a:p>
            <a:pPr marL="0" marR="0" lvl="0" indent="0" algn="l" defTabSz="914363" rtl="0" eaLnBrk="1" fontAlgn="auto" latinLnBrk="0" hangingPunct="1">
              <a:lnSpc>
                <a:spcPct val="100000"/>
              </a:lnSpc>
              <a:spcBef>
                <a:spcPts val="1200"/>
              </a:spcBef>
              <a:spcAft>
                <a:spcPts val="1200"/>
              </a:spcAft>
              <a:buClrTx/>
              <a:buSzTx/>
              <a:buFont typeface="Arial" panose="020B0604020202020204" pitchFamily="34" charset="0"/>
              <a:buNone/>
              <a:tabLst/>
              <a:defRPr/>
            </a:pP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office will notify the State/Regional Director, State/Regional Budget Officer, and the State/Regional FMO when the severity cost code is provided.</a:t>
            </a:r>
          </a:p>
          <a:p>
            <a:pPr marL="0" marR="0" lvl="0" indent="0" algn="l" defTabSz="914363" rtl="0" eaLnBrk="1" fontAlgn="auto" latinLnBrk="0" hangingPunct="1">
              <a:lnSpc>
                <a:spcPct val="100000"/>
              </a:lnSpc>
              <a:spcBef>
                <a:spcPts val="1200"/>
              </a:spcBef>
              <a:spcAft>
                <a:spcPts val="1200"/>
              </a:spcAft>
              <a:buClrTx/>
              <a:buSzTx/>
              <a:buFont typeface="Arial" panose="020B0604020202020204" pitchFamily="34" charset="0"/>
              <a:buNone/>
              <a:tabLst/>
              <a:defRPr/>
            </a:pPr>
            <a:endPar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endParaRPr>
          </a:p>
          <a:p>
            <a:pPr marL="1028700" marR="0" lvl="1" indent="-571500" algn="l" defTabSz="914363"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BLM – Refer to Chapter 2 and the BLM Fire Operations Website (</a:t>
            </a:r>
            <a:r>
              <a:rPr kumimoji="0" lang="en-US" sz="36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http://web.blm.gov/internal/fire/fire_ops/index.html</a:t>
            </a: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for additional short-term severity guidance.</a:t>
            </a:r>
          </a:p>
          <a:p>
            <a:pPr marL="1028700" marR="0" lvl="1" indent="-571500" algn="l" defTabSz="914363"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NPS – Parks have the authority to approve “Step-up” actions only, as defined in their fire management plan. Regional offices approve severity long term – up to 30 days) for parks up to $100,000 per severity event.</a:t>
            </a:r>
          </a:p>
          <a:p>
            <a:pPr marL="1028700" marR="0" lvl="1" indent="-571500" algn="l" defTabSz="914363"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FWS – Refer to the Fire Management Handbook Chapter 10 for additional short-term severity guidance.</a:t>
            </a:r>
          </a:p>
          <a:p>
            <a:pPr marL="1028700" marR="0" lvl="1" indent="-571500" algn="l" defTabSz="914363"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FS – Severity funding direction is found in FSM 5130 and current FY Program Direction.</a:t>
            </a:r>
          </a:p>
          <a:p>
            <a:pPr marL="1028700" marR="0" lvl="1" indent="-571500" algn="l" defTabSz="914363"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BIA – Regional Offices will establish procedures for approval and monitoring short-term severity usage/funds within their respective regions.</a:t>
            </a:r>
          </a:p>
          <a:p>
            <a:endParaRPr lang="en-US" dirty="0"/>
          </a:p>
          <a:p>
            <a:r>
              <a:rPr lang="en-US" dirty="0"/>
              <a:t>Question: Can workshop participants offer any additional potential solutions?</a:t>
            </a:r>
          </a:p>
        </p:txBody>
      </p:sp>
      <p:sp>
        <p:nvSpPr>
          <p:cNvPr id="4" name="Slide Number Placeholder 3"/>
          <p:cNvSpPr>
            <a:spLocks noGrp="1"/>
          </p:cNvSpPr>
          <p:nvPr>
            <p:ph type="sldNum" sz="quarter" idx="5"/>
          </p:nvPr>
        </p:nvSpPr>
        <p:spPr/>
        <p:txBody>
          <a:bodyPr/>
          <a:lstStyle/>
          <a:p>
            <a:fld id="{ACD7063D-96C6-401D-A175-5B29A3EA17DD}" type="slidenum">
              <a:rPr lang="en-US" smtClean="0"/>
              <a:t>51</a:t>
            </a:fld>
            <a:endParaRPr lang="en-US"/>
          </a:p>
        </p:txBody>
      </p:sp>
    </p:spTree>
    <p:extLst>
      <p:ext uri="{BB962C8B-B14F-4D97-AF65-F5344CB8AC3E}">
        <p14:creationId xmlns:p14="http://schemas.microsoft.com/office/powerpoint/2010/main" val="19310683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Slide # </a:t>
            </a:r>
            <a:fld id="{209B3D60-080B-4D34-9398-1DC43AD41F33}" type="slidenum">
              <a:rPr kumimoji="0" lang="en-US" sz="14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r>
              <a:rPr lang="en-US" b="1" u="sng" dirty="0"/>
              <a:t>Expertise:</a:t>
            </a:r>
          </a:p>
          <a:p>
            <a:endParaRPr lang="en-US" dirty="0"/>
          </a:p>
          <a:p>
            <a:pPr marL="0" marR="0" lvl="0" indent="0" algn="l" defTabSz="914363" rtl="0" eaLnBrk="1" fontAlgn="auto" latinLnBrk="0" hangingPunct="1">
              <a:lnSpc>
                <a:spcPct val="90000"/>
              </a:lnSpc>
              <a:spcBef>
                <a:spcPts val="600"/>
              </a:spcBef>
              <a:spcAft>
                <a:spcPts val="600"/>
              </a:spcAft>
              <a:buClrTx/>
              <a:buSzTx/>
              <a:buFont typeface="Arial" panose="020B0604020202020204" pitchFamily="34" charset="0"/>
              <a:buNone/>
              <a:tabLst/>
              <a:defRPr/>
            </a:pPr>
            <a:r>
              <a:rPr kumimoji="0" lang="en-US" sz="40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Issue</a:t>
            </a: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  </a:t>
            </a:r>
          </a:p>
          <a:p>
            <a:pPr marL="1089025" marR="0" lvl="1" indent="-571500" algn="l" defTabSz="914363"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The expertise to complete the FDOP does not exist</a:t>
            </a:r>
          </a:p>
          <a:p>
            <a:pPr marL="1089025" marR="0" lvl="1" indent="-571500" algn="l" defTabSz="914363"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Specialized skills (such as GIS) are not readily accessible.</a:t>
            </a:r>
          </a:p>
          <a:p>
            <a:pPr marL="0" marR="0" lvl="0" indent="0" algn="l" defTabSz="914363" rtl="0" eaLnBrk="1" fontAlgn="auto" latinLnBrk="0" hangingPunct="1">
              <a:lnSpc>
                <a:spcPct val="90000"/>
              </a:lnSpc>
              <a:spcBef>
                <a:spcPts val="600"/>
              </a:spcBef>
              <a:spcAft>
                <a:spcPts val="600"/>
              </a:spcAft>
              <a:buClrTx/>
              <a:buSzTx/>
              <a:buFont typeface="Arial" panose="020B0604020202020204" pitchFamily="34" charset="0"/>
              <a:buNone/>
              <a:tabLst/>
              <a:defRPr/>
            </a:pPr>
            <a:r>
              <a:rPr kumimoji="0" lang="en-US" sz="40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Possible Mitigation</a:t>
            </a: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  </a:t>
            </a:r>
          </a:p>
          <a:p>
            <a:pPr marL="1089025" marR="0" lvl="1" indent="-571500" algn="l" defTabSz="914363"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Training / workshops to educate and provide skills</a:t>
            </a:r>
          </a:p>
          <a:p>
            <a:pPr marL="1089025" marR="0" lvl="1" indent="-571500" algn="l" defTabSz="914363"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Contact SMEs</a:t>
            </a:r>
          </a:p>
          <a:p>
            <a:pPr marL="1089025" marR="0" lvl="1" indent="-571500" algn="l" defTabSz="914363"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Utilize reference material posted on the web</a:t>
            </a:r>
          </a:p>
          <a:p>
            <a:endParaRPr lang="en-US" dirty="0"/>
          </a:p>
          <a:p>
            <a:endParaRPr lang="en-US" dirty="0"/>
          </a:p>
          <a:p>
            <a:r>
              <a:rPr lang="en-US" dirty="0"/>
              <a:t>Can workshop participants offer any additional potential solutions?</a:t>
            </a:r>
          </a:p>
          <a:p>
            <a:endParaRPr lang="en-US" dirty="0"/>
          </a:p>
        </p:txBody>
      </p:sp>
      <p:sp>
        <p:nvSpPr>
          <p:cNvPr id="4" name="Slide Number Placeholder 3"/>
          <p:cNvSpPr>
            <a:spLocks noGrp="1"/>
          </p:cNvSpPr>
          <p:nvPr>
            <p:ph type="sldNum" sz="quarter" idx="5"/>
          </p:nvPr>
        </p:nvSpPr>
        <p:spPr/>
        <p:txBody>
          <a:bodyPr/>
          <a:lstStyle/>
          <a:p>
            <a:fld id="{ACD7063D-96C6-401D-A175-5B29A3EA17DD}" type="slidenum">
              <a:rPr lang="en-US" smtClean="0"/>
              <a:t>52</a:t>
            </a:fld>
            <a:endParaRPr lang="en-US"/>
          </a:p>
        </p:txBody>
      </p:sp>
    </p:spTree>
    <p:extLst>
      <p:ext uri="{BB962C8B-B14F-4D97-AF65-F5344CB8AC3E}">
        <p14:creationId xmlns:p14="http://schemas.microsoft.com/office/powerpoint/2010/main" val="25112575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Slide # </a:t>
            </a:r>
            <a:fld id="{209B3D60-080B-4D34-9398-1DC43AD41F33}" type="slidenum">
              <a:rPr kumimoji="0" lang="en-US" sz="14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endParaRPr lang="en-US" dirty="0"/>
          </a:p>
          <a:p>
            <a:r>
              <a:rPr lang="en-US" b="1" u="sng" dirty="0"/>
              <a:t>Cognitive Bias</a:t>
            </a:r>
            <a:r>
              <a:rPr lang="en-US" dirty="0"/>
              <a:t>:</a:t>
            </a:r>
          </a:p>
          <a:p>
            <a:r>
              <a:rPr lang="en-US" dirty="0"/>
              <a:t>A cognitive bias is a mistake in reasoning, evaluating, remembering, or other cognitive process, often occurring as a result of holding onto one's preferences and beliefs regardless of contrary information. </a:t>
            </a:r>
          </a:p>
          <a:p>
            <a:endParaRPr lang="en-US" dirty="0"/>
          </a:p>
          <a:p>
            <a:r>
              <a:rPr lang="en-US" dirty="0"/>
              <a:t>There are several types of cognitive bias. Some examples include the following: Bandwagon effect: This is the tendency for people to do or think things because other people do or think them.</a:t>
            </a:r>
          </a:p>
          <a:p>
            <a:endParaRPr lang="en-US" dirty="0"/>
          </a:p>
          <a:p>
            <a:r>
              <a:rPr lang="en-US" dirty="0"/>
              <a:t>Ask participants to give examples of cognitive bias from a fire manager’s perspective.</a:t>
            </a:r>
          </a:p>
          <a:p>
            <a:endParaRPr lang="en-US" dirty="0"/>
          </a:p>
          <a:p>
            <a:r>
              <a:rPr lang="en-US" dirty="0"/>
              <a:t>Can workshop participants offer any additional potential solutions?</a:t>
            </a:r>
          </a:p>
        </p:txBody>
      </p:sp>
      <p:sp>
        <p:nvSpPr>
          <p:cNvPr id="4" name="Slide Number Placeholder 3"/>
          <p:cNvSpPr>
            <a:spLocks noGrp="1"/>
          </p:cNvSpPr>
          <p:nvPr>
            <p:ph type="sldNum" sz="quarter" idx="5"/>
          </p:nvPr>
        </p:nvSpPr>
        <p:spPr/>
        <p:txBody>
          <a:bodyPr/>
          <a:lstStyle/>
          <a:p>
            <a:fld id="{ACD7063D-96C6-401D-A175-5B29A3EA17DD}" type="slidenum">
              <a:rPr lang="en-US" smtClean="0"/>
              <a:t>53</a:t>
            </a:fld>
            <a:endParaRPr lang="en-US"/>
          </a:p>
        </p:txBody>
      </p:sp>
    </p:spTree>
    <p:extLst>
      <p:ext uri="{BB962C8B-B14F-4D97-AF65-F5344CB8AC3E}">
        <p14:creationId xmlns:p14="http://schemas.microsoft.com/office/powerpoint/2010/main" val="4156954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Slide # </a:t>
            </a:r>
            <a:fld id="{209B3D60-080B-4D34-9398-1DC43AD41F33}" type="slidenum">
              <a:rPr kumimoji="0" lang="en-US" sz="14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l" defTabSz="914363"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US" sz="40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Time:</a:t>
            </a:r>
          </a:p>
          <a:p>
            <a:pPr marL="0" marR="0" lvl="0" indent="0" algn="l" defTabSz="914363"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Issu</a:t>
            </a: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e:  </a:t>
            </a:r>
          </a:p>
          <a:p>
            <a:pPr marL="1089025" marR="0" lvl="1" indent="-571500" algn="l" defTabSz="914363"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Limitations on time affect the completion, implementation, and maintenance of fire danger products.</a:t>
            </a:r>
          </a:p>
          <a:p>
            <a:pPr marL="0" marR="0" lvl="0" indent="0" algn="l" defTabSz="914363"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Possible Mitigation</a:t>
            </a: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  </a:t>
            </a:r>
          </a:p>
          <a:p>
            <a:pPr marL="1089025" marR="0" lvl="1" indent="-571500" algn="l" defTabSz="914363"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Time limitations are usually the result of prioritization.</a:t>
            </a:r>
          </a:p>
          <a:p>
            <a:pPr marL="1089025" marR="0" lvl="1" indent="-571500" algn="l" defTabSz="914363"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Advocate for higher priority of decision-support effort</a:t>
            </a:r>
          </a:p>
          <a:p>
            <a:endParaRPr lang="en-US" dirty="0"/>
          </a:p>
          <a:p>
            <a:r>
              <a:rPr lang="en-US" dirty="0"/>
              <a:t>Can workshop participants offer any additional potential solutions?</a:t>
            </a:r>
          </a:p>
          <a:p>
            <a:endParaRPr lang="en-US" dirty="0"/>
          </a:p>
        </p:txBody>
      </p:sp>
      <p:sp>
        <p:nvSpPr>
          <p:cNvPr id="4" name="Slide Number Placeholder 3"/>
          <p:cNvSpPr>
            <a:spLocks noGrp="1"/>
          </p:cNvSpPr>
          <p:nvPr>
            <p:ph type="sldNum" sz="quarter" idx="5"/>
          </p:nvPr>
        </p:nvSpPr>
        <p:spPr/>
        <p:txBody>
          <a:bodyPr/>
          <a:lstStyle/>
          <a:p>
            <a:fld id="{ACD7063D-96C6-401D-A175-5B29A3EA17DD}" type="slidenum">
              <a:rPr lang="en-US" smtClean="0"/>
              <a:t>54</a:t>
            </a:fld>
            <a:endParaRPr lang="en-US"/>
          </a:p>
        </p:txBody>
      </p:sp>
    </p:spTree>
    <p:extLst>
      <p:ext uri="{BB962C8B-B14F-4D97-AF65-F5344CB8AC3E}">
        <p14:creationId xmlns:p14="http://schemas.microsoft.com/office/powerpoint/2010/main" val="9884960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Slide # </a:t>
            </a:r>
            <a:fld id="{209B3D60-080B-4D34-9398-1DC43AD41F33}" type="slidenum">
              <a:rPr kumimoji="0" lang="en-US" sz="14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l" defTabSz="914363"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US" sz="40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Support:</a:t>
            </a:r>
          </a:p>
          <a:p>
            <a:pPr marL="0" marR="0" lvl="0" indent="0" algn="l" defTabSz="914363" rtl="0" eaLnBrk="1" fontAlgn="auto" latinLnBrk="0" hangingPunct="1">
              <a:lnSpc>
                <a:spcPct val="100000"/>
              </a:lnSpc>
              <a:spcBef>
                <a:spcPts val="600"/>
              </a:spcBef>
              <a:spcAft>
                <a:spcPts val="600"/>
              </a:spcAft>
              <a:buClrTx/>
              <a:buSzTx/>
              <a:buFont typeface="Arial" panose="020B0604020202020204" pitchFamily="34" charset="0"/>
              <a:buNone/>
              <a:tabLst/>
              <a:defRPr/>
            </a:pP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endParaRPr>
          </a:p>
          <a:p>
            <a:pPr marL="0" marR="0" lvl="0" indent="0" algn="l" defTabSz="914363"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Issu</a:t>
            </a: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e:  </a:t>
            </a:r>
          </a:p>
          <a:p>
            <a:pPr marL="1089025" marR="0" lvl="1" indent="-571500" algn="l" defTabSz="914363"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Supervisors / Managers do not recognize NFDRS as a decision-support tool, and subsequently, fail to support efforts to utilize and train for its use.</a:t>
            </a:r>
          </a:p>
          <a:p>
            <a:pPr marL="0" marR="0" lvl="0" indent="0" algn="l" defTabSz="914363"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Possible Mitigation</a:t>
            </a: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  </a:t>
            </a:r>
          </a:p>
          <a:p>
            <a:pPr marL="1089025" marR="0" lvl="1" indent="-571500" algn="l" defTabSz="914363"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Persistence; look for opportunities to teach supervisors &amp; managers who do not understand NFDRS decision-support. </a:t>
            </a:r>
          </a:p>
          <a:p>
            <a:endParaRPr lang="en-US" dirty="0"/>
          </a:p>
          <a:p>
            <a:endParaRPr lang="en-US" dirty="0"/>
          </a:p>
          <a:p>
            <a:r>
              <a:rPr lang="en-US" dirty="0"/>
              <a:t>Can workshop participants offer any additional potential solutions?</a:t>
            </a:r>
          </a:p>
          <a:p>
            <a:endParaRPr lang="en-US" dirty="0"/>
          </a:p>
        </p:txBody>
      </p:sp>
      <p:sp>
        <p:nvSpPr>
          <p:cNvPr id="4" name="Slide Number Placeholder 3"/>
          <p:cNvSpPr>
            <a:spLocks noGrp="1"/>
          </p:cNvSpPr>
          <p:nvPr>
            <p:ph type="sldNum" sz="quarter" idx="5"/>
          </p:nvPr>
        </p:nvSpPr>
        <p:spPr/>
        <p:txBody>
          <a:bodyPr/>
          <a:lstStyle/>
          <a:p>
            <a:fld id="{ACD7063D-96C6-401D-A175-5B29A3EA17DD}" type="slidenum">
              <a:rPr lang="en-US" smtClean="0"/>
              <a:t>55</a:t>
            </a:fld>
            <a:endParaRPr lang="en-US"/>
          </a:p>
        </p:txBody>
      </p:sp>
    </p:spTree>
    <p:extLst>
      <p:ext uri="{BB962C8B-B14F-4D97-AF65-F5344CB8AC3E}">
        <p14:creationId xmlns:p14="http://schemas.microsoft.com/office/powerpoint/2010/main" val="11693029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Slide # </a:t>
            </a:r>
            <a:fld id="{209B3D60-080B-4D34-9398-1DC43AD41F33}" type="slidenum">
              <a:rPr kumimoji="0" lang="en-US" sz="14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r>
              <a:rPr lang="en-US" dirty="0"/>
              <a:t>The FDOP and associated plans are intended to be used on a regular basis to assist with wildland fire related decision-making.</a:t>
            </a:r>
          </a:p>
          <a:p>
            <a:endParaRPr lang="en-US" dirty="0"/>
          </a:p>
          <a:p>
            <a:r>
              <a:rPr lang="en-US" dirty="0"/>
              <a:t>The FDOP and associated subordinate planning documents provide systemic procedures for implementation.</a:t>
            </a:r>
          </a:p>
          <a:p>
            <a:endParaRPr lang="en-US" dirty="0"/>
          </a:p>
          <a:p>
            <a:r>
              <a:rPr lang="en-US" dirty="0"/>
              <a:t>These systematic procedures offer decision support for fire managers, agency administrators, and firefighters.</a:t>
            </a:r>
          </a:p>
        </p:txBody>
      </p:sp>
      <p:sp>
        <p:nvSpPr>
          <p:cNvPr id="4" name="Slide Number Placeholder 3"/>
          <p:cNvSpPr>
            <a:spLocks noGrp="1"/>
          </p:cNvSpPr>
          <p:nvPr>
            <p:ph type="sldNum" sz="quarter" idx="5"/>
          </p:nvPr>
        </p:nvSpPr>
        <p:spPr/>
        <p:txBody>
          <a:bodyPr/>
          <a:lstStyle/>
          <a:p>
            <a:fld id="{ACD7063D-96C6-401D-A175-5B29A3EA17DD}" type="slidenum">
              <a:rPr lang="en-US" smtClean="0"/>
              <a:t>56</a:t>
            </a:fld>
            <a:endParaRPr lang="en-US"/>
          </a:p>
        </p:txBody>
      </p:sp>
    </p:spTree>
    <p:extLst>
      <p:ext uri="{BB962C8B-B14F-4D97-AF65-F5344CB8AC3E}">
        <p14:creationId xmlns:p14="http://schemas.microsoft.com/office/powerpoint/2010/main" val="34740717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Slide # </a:t>
            </a:r>
            <a:fld id="{209B3D60-080B-4D34-9398-1DC43AD41F33}" type="slidenum">
              <a:rPr kumimoji="0" lang="en-US" sz="14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r>
              <a:rPr lang="en-US" dirty="0"/>
              <a:t>A heuristic is a rule or method that helps you solve problems faster than you would if you did all the computing. It sounds fancy, but you might know a heuristic as a "rule of thumb.“</a:t>
            </a:r>
          </a:p>
          <a:p>
            <a:endParaRPr lang="en-US" dirty="0"/>
          </a:p>
          <a:p>
            <a:r>
              <a:rPr lang="en-US" dirty="0"/>
              <a:t>“Heuristic” describes a rule or a method that comes from experience and helps you think through things, like the process of elimination, or the process of trial and error. You can think of a heuristic as a shortcut. </a:t>
            </a:r>
          </a:p>
        </p:txBody>
      </p:sp>
      <p:sp>
        <p:nvSpPr>
          <p:cNvPr id="4" name="Slide Number Placeholder 3"/>
          <p:cNvSpPr>
            <a:spLocks noGrp="1"/>
          </p:cNvSpPr>
          <p:nvPr>
            <p:ph type="sldNum" sz="quarter" idx="5"/>
          </p:nvPr>
        </p:nvSpPr>
        <p:spPr/>
        <p:txBody>
          <a:bodyPr/>
          <a:lstStyle/>
          <a:p>
            <a:fld id="{ACD7063D-96C6-401D-A175-5B29A3EA17DD}" type="slidenum">
              <a:rPr lang="en-US" smtClean="0"/>
              <a:t>57</a:t>
            </a:fld>
            <a:endParaRPr lang="en-US"/>
          </a:p>
        </p:txBody>
      </p:sp>
    </p:spTree>
    <p:extLst>
      <p:ext uri="{BB962C8B-B14F-4D97-AF65-F5344CB8AC3E}">
        <p14:creationId xmlns:p14="http://schemas.microsoft.com/office/powerpoint/2010/main" val="25499799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Slide # </a:t>
            </a:r>
            <a:fld id="{209B3D60-080B-4D34-9398-1DC43AD41F33}" type="slidenum">
              <a:rPr kumimoji="0" lang="en-US" sz="14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CD7063D-96C6-401D-A175-5B29A3EA17DD}" type="slidenum">
              <a:rPr lang="en-US" smtClean="0"/>
              <a:t>58</a:t>
            </a:fld>
            <a:endParaRPr lang="en-US"/>
          </a:p>
        </p:txBody>
      </p:sp>
    </p:spTree>
    <p:extLst>
      <p:ext uri="{BB962C8B-B14F-4D97-AF65-F5344CB8AC3E}">
        <p14:creationId xmlns:p14="http://schemas.microsoft.com/office/powerpoint/2010/main" val="33490058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Slide # </a:t>
            </a:r>
            <a:fld id="{209B3D60-080B-4D34-9398-1DC43AD41F33}" type="slidenum">
              <a:rPr kumimoji="0" lang="en-US" sz="14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r>
              <a:rPr lang="en-US" dirty="0"/>
              <a:t>It is extremely important to clearly articulate </a:t>
            </a:r>
            <a:r>
              <a:rPr lang="en-US" i="1" dirty="0"/>
              <a:t>how</a:t>
            </a:r>
            <a:r>
              <a:rPr lang="en-US" dirty="0"/>
              <a:t> and </a:t>
            </a:r>
            <a:r>
              <a:rPr lang="en-US" i="1" dirty="0"/>
              <a:t>why</a:t>
            </a:r>
            <a:r>
              <a:rPr lang="en-US" dirty="0"/>
              <a:t> the use of NFDRS information/outputs can influence firefighter decision making – increased situational awareness.</a:t>
            </a:r>
          </a:p>
          <a:p>
            <a:endParaRPr lang="en-US" dirty="0"/>
          </a:p>
          <a:p>
            <a:r>
              <a:rPr lang="en-US" dirty="0"/>
              <a:t>The FDOP and associated subordinate plans are intended to assist </a:t>
            </a:r>
            <a:r>
              <a:rPr lang="en-US" i="1" dirty="0"/>
              <a:t>every</a:t>
            </a:r>
            <a:r>
              <a:rPr lang="en-US" dirty="0"/>
              <a:t> person involved with wildland fire management (firefighters, crew bosses, module leads, fire managers, prevention/mitigation personnel, agency administrators, etc.).</a:t>
            </a:r>
          </a:p>
        </p:txBody>
      </p:sp>
      <p:sp>
        <p:nvSpPr>
          <p:cNvPr id="4" name="Slide Number Placeholder 3"/>
          <p:cNvSpPr>
            <a:spLocks noGrp="1"/>
          </p:cNvSpPr>
          <p:nvPr>
            <p:ph type="sldNum" sz="quarter" idx="5"/>
          </p:nvPr>
        </p:nvSpPr>
        <p:spPr/>
        <p:txBody>
          <a:bodyPr/>
          <a:lstStyle/>
          <a:p>
            <a:fld id="{ACD7063D-96C6-401D-A175-5B29A3EA17DD}" type="slidenum">
              <a:rPr lang="en-US" smtClean="0"/>
              <a:t>59</a:t>
            </a:fld>
            <a:endParaRPr lang="en-US"/>
          </a:p>
        </p:txBody>
      </p:sp>
    </p:spTree>
    <p:extLst>
      <p:ext uri="{BB962C8B-B14F-4D97-AF65-F5344CB8AC3E}">
        <p14:creationId xmlns:p14="http://schemas.microsoft.com/office/powerpoint/2010/main" val="32080701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r>
              <a:rPr lang="en-US" b="1"/>
              <a:t>Lesson Objectives:</a:t>
            </a:r>
          </a:p>
          <a:p>
            <a:endParaRPr lang="en-US" b="1"/>
          </a:p>
          <a:p>
            <a:pPr marL="685800" marR="0" lvl="1" indent="-228600" algn="l" defTabSz="914363" rtl="0" eaLnBrk="1" fontAlgn="auto" latinLnBrk="0" hangingPunct="1">
              <a:lnSpc>
                <a:spcPct val="100000"/>
              </a:lnSpc>
              <a:spcBef>
                <a:spcPts val="600"/>
              </a:spcBef>
              <a:spcAft>
                <a:spcPts val="1200"/>
              </a:spcAft>
              <a:buClrTx/>
              <a:buSzTx/>
              <a:buFont typeface="Wingdings" panose="05000000000000000000" pitchFamily="2" charset="2"/>
              <a:buChar char="Ø"/>
              <a:tabLst/>
              <a:defRPr/>
            </a:pPr>
            <a:endParaRPr lang="en-US" sz="1200" kern="1200">
              <a:solidFill>
                <a:schemeClr val="tx1"/>
              </a:solidFill>
              <a:effectLst/>
              <a:latin typeface="+mn-lt"/>
              <a:ea typeface="+mn-ea"/>
              <a:cs typeface="+mn-cs"/>
            </a:endParaRPr>
          </a:p>
          <a:p>
            <a:pPr marL="228600" marR="0" lvl="0" indent="-228600" algn="l" defTabSz="914363" rtl="0" eaLnBrk="1" fontAlgn="auto" latinLnBrk="0" hangingPunct="1">
              <a:lnSpc>
                <a:spcPct val="100000"/>
              </a:lnSpc>
              <a:spcBef>
                <a:spcPts val="600"/>
              </a:spcBef>
              <a:spcAft>
                <a:spcPts val="1200"/>
              </a:spcAft>
              <a:buClrTx/>
              <a:buSzTx/>
              <a:buFont typeface="+mj-lt"/>
              <a:buAutoNum type="arabicPeriod"/>
              <a:tabLst/>
              <a:defRPr/>
            </a:pPr>
            <a:r>
              <a:rPr lang="en-US" sz="1200" kern="1200">
                <a:solidFill>
                  <a:schemeClr val="tx1"/>
                </a:solidFill>
                <a:effectLst/>
                <a:latin typeface="+mn-lt"/>
                <a:ea typeface="+mn-ea"/>
                <a:cs typeface="+mn-cs"/>
              </a:rPr>
              <a:t>Outline the relationship of the FDOP to subordinate fire preparedness plans, including the preparedness, staffing, response, and restriction plans.</a:t>
            </a:r>
          </a:p>
          <a:p>
            <a:pPr marL="685800" marR="0" lvl="1" indent="-228600" algn="l" defTabSz="914363" rtl="0" eaLnBrk="1" fontAlgn="auto" latinLnBrk="0" hangingPunct="1">
              <a:lnSpc>
                <a:spcPct val="100000"/>
              </a:lnSpc>
              <a:spcBef>
                <a:spcPts val="600"/>
              </a:spcBef>
              <a:spcAft>
                <a:spcPts val="1200"/>
              </a:spcAft>
              <a:buClrTx/>
              <a:buSzTx/>
              <a:buFont typeface="Wingdings" panose="05000000000000000000" pitchFamily="2" charset="2"/>
              <a:buChar char="Ø"/>
              <a:tabLst/>
              <a:defRPr/>
            </a:pPr>
            <a:endParaRPr lang="en-US" sz="1200" kern="1200">
              <a:solidFill>
                <a:schemeClr val="tx1"/>
              </a:solidFill>
              <a:effectLst/>
              <a:latin typeface="+mn-lt"/>
              <a:ea typeface="+mn-ea"/>
              <a:cs typeface="+mn-cs"/>
            </a:endParaRPr>
          </a:p>
          <a:p>
            <a:pPr marL="228600" marR="0" lvl="0" indent="-228600" algn="l" defTabSz="914363" rtl="0" eaLnBrk="1" fontAlgn="auto" latinLnBrk="0" hangingPunct="1">
              <a:lnSpc>
                <a:spcPct val="100000"/>
              </a:lnSpc>
              <a:spcBef>
                <a:spcPts val="600"/>
              </a:spcBef>
              <a:spcAft>
                <a:spcPts val="1200"/>
              </a:spcAft>
              <a:buClrTx/>
              <a:buSzTx/>
              <a:buFont typeface="+mj-lt"/>
              <a:buAutoNum type="arabicPeriod"/>
              <a:tabLst/>
              <a:defRPr/>
            </a:pPr>
            <a:r>
              <a:rPr kumimoji="0" lang="en-US" sz="4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n-lt"/>
                <a:ea typeface="+mn-ea"/>
                <a:cs typeface="+mn-cs"/>
              </a:rPr>
              <a:t>Discuss the obstacles which may inhibit successful implementation of these preparedness plans and ways to overcome them. </a:t>
            </a:r>
          </a:p>
          <a:p>
            <a:pPr marL="1200150" marR="0" lvl="1" indent="-742950" algn="l" defTabSz="914363" rtl="0" eaLnBrk="1" fontAlgn="auto" latinLnBrk="0" hangingPunct="1">
              <a:lnSpc>
                <a:spcPct val="100000"/>
              </a:lnSpc>
              <a:spcBef>
                <a:spcPts val="600"/>
              </a:spcBef>
              <a:spcAft>
                <a:spcPts val="1200"/>
              </a:spcAft>
              <a:buClrTx/>
              <a:buSzTx/>
              <a:buFont typeface="Wingdings" panose="05000000000000000000" pitchFamily="2" charset="2"/>
              <a:buChar char="Ø"/>
              <a:tabLst/>
              <a:defRPr/>
            </a:pPr>
            <a:endParaRPr kumimoji="0" lang="en-US" sz="4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7063D-96C6-401D-A175-5B29A3EA17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4219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Slide # </a:t>
            </a:r>
            <a:fld id="{209B3D60-080B-4D34-9398-1DC43AD41F33}" type="slidenum">
              <a:rPr kumimoji="0" lang="en-US" sz="14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r>
              <a:rPr lang="en-US" dirty="0"/>
              <a:t>Fire business threshold examples include:</a:t>
            </a:r>
          </a:p>
          <a:p>
            <a:pPr marL="171450" indent="-171450">
              <a:buFont typeface="Arial" panose="020B0604020202020204" pitchFamily="34" charset="0"/>
              <a:buChar char="•"/>
            </a:pPr>
            <a:r>
              <a:rPr lang="en-US" dirty="0"/>
              <a:t>The range of ERC values in an adjective fire danger rating chart that defines the “low”, “moderate”, “high”, “very high”, and “extreme” levels.</a:t>
            </a:r>
          </a:p>
          <a:p>
            <a:pPr marL="171450" indent="-171450">
              <a:buFont typeface="Arial" panose="020B0604020202020204" pitchFamily="34" charset="0"/>
              <a:buChar char="•"/>
            </a:pPr>
            <a:r>
              <a:rPr lang="en-US" dirty="0"/>
              <a:t>The range of IC values that define “low”, “moderate”, and “high” response levels.</a:t>
            </a:r>
          </a:p>
          <a:p>
            <a:pPr marL="171450" indent="-171450">
              <a:buFont typeface="Arial" panose="020B0604020202020204" pitchFamily="34" charset="0"/>
              <a:buChar char="•"/>
            </a:pPr>
            <a:r>
              <a:rPr lang="en-US" dirty="0"/>
              <a:t>The range of ERC values in a preparedness plan that help to determine the level of preparedness for a dispatch zone.</a:t>
            </a:r>
          </a:p>
          <a:p>
            <a:endParaRPr lang="en-US" dirty="0"/>
          </a:p>
          <a:p>
            <a:r>
              <a:rPr lang="en-US" dirty="0"/>
              <a:t>Examples of identified actions may include:</a:t>
            </a:r>
          </a:p>
          <a:p>
            <a:pPr marL="171450" indent="-171450">
              <a:buFont typeface="Arial" panose="020B0604020202020204" pitchFamily="34" charset="0"/>
              <a:buChar char="•"/>
            </a:pPr>
            <a:r>
              <a:rPr lang="en-US" dirty="0"/>
              <a:t>Preparedness Plan - PL 4:  “</a:t>
            </a:r>
            <a:r>
              <a:rPr lang="en-US" i="1" dirty="0"/>
              <a:t>FMO’s will </a:t>
            </a:r>
            <a:r>
              <a:rPr lang="en-US" sz="1200" i="1" kern="1200" dirty="0">
                <a:solidFill>
                  <a:schemeClr val="tx1"/>
                </a:solidFill>
                <a:effectLst/>
                <a:latin typeface="+mn-lt"/>
                <a:ea typeface="+mn-ea"/>
                <a:cs typeface="+mn-cs"/>
              </a:rPr>
              <a:t>evaluate season severity data (NFDRS indices for the season, fuel loading, fuel moisture, drought indices, long-term forecasts).</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r>
              <a:rPr lang="en-US" dirty="0"/>
              <a:t>Staffing Plan – Staffing Level 4: “</a:t>
            </a:r>
            <a:r>
              <a:rPr lang="en-US" i="1" dirty="0"/>
              <a:t>Initial attack resource staffing will increase from 5-day staffing to 7-day staffing</a:t>
            </a:r>
            <a:r>
              <a:rPr lang="en-US" dirty="0"/>
              <a:t>.”</a:t>
            </a:r>
          </a:p>
          <a:p>
            <a:pPr marL="171450" indent="-171450">
              <a:buFont typeface="Arial" panose="020B0604020202020204" pitchFamily="34" charset="0"/>
              <a:buChar char="•"/>
            </a:pPr>
            <a:r>
              <a:rPr lang="en-US" dirty="0"/>
              <a:t>Adjective Fire Danger Level – Very High: “</a:t>
            </a:r>
            <a:r>
              <a:rPr lang="en-US" i="1" dirty="0"/>
              <a:t>Consider implementing restrictions/closure orders for recreational and industrial activities</a:t>
            </a:r>
            <a:r>
              <a:rPr lang="en-US" dirty="0"/>
              <a:t>.”</a:t>
            </a:r>
          </a:p>
        </p:txBody>
      </p:sp>
      <p:sp>
        <p:nvSpPr>
          <p:cNvPr id="4" name="Slide Number Placeholder 3"/>
          <p:cNvSpPr>
            <a:spLocks noGrp="1"/>
          </p:cNvSpPr>
          <p:nvPr>
            <p:ph type="sldNum" sz="quarter" idx="5"/>
          </p:nvPr>
        </p:nvSpPr>
        <p:spPr/>
        <p:txBody>
          <a:bodyPr/>
          <a:lstStyle/>
          <a:p>
            <a:fld id="{ACD7063D-96C6-401D-A175-5B29A3EA17DD}" type="slidenum">
              <a:rPr lang="en-US" smtClean="0"/>
              <a:t>6</a:t>
            </a:fld>
            <a:endParaRPr lang="en-US"/>
          </a:p>
        </p:txBody>
      </p:sp>
    </p:spTree>
    <p:extLst>
      <p:ext uri="{BB962C8B-B14F-4D97-AF65-F5344CB8AC3E}">
        <p14:creationId xmlns:p14="http://schemas.microsoft.com/office/powerpoint/2010/main" val="1980575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r>
              <a:rPr lang="en-US" b="1"/>
              <a:t>Lesson Objectives:</a:t>
            </a:r>
          </a:p>
          <a:p>
            <a:endParaRPr lang="en-US" b="1"/>
          </a:p>
          <a:p>
            <a:pPr marL="228600" marR="0" lvl="0" indent="-228600" algn="l" defTabSz="914363" rtl="0" eaLnBrk="1" fontAlgn="auto" latinLnBrk="0" hangingPunct="1">
              <a:lnSpc>
                <a:spcPct val="100000"/>
              </a:lnSpc>
              <a:spcBef>
                <a:spcPts val="600"/>
              </a:spcBef>
              <a:spcAft>
                <a:spcPts val="1200"/>
              </a:spcAft>
              <a:buClrTx/>
              <a:buSzTx/>
              <a:buFont typeface="+mj-lt"/>
              <a:buAutoNum type="arabicPeriod" startAt="3"/>
              <a:tabLst/>
              <a:defRPr/>
            </a:pPr>
            <a:r>
              <a:rPr lang="en-US" sz="1200" kern="1200">
                <a:solidFill>
                  <a:schemeClr val="tx1"/>
                </a:solidFill>
                <a:effectLst/>
                <a:latin typeface="+mn-lt"/>
                <a:ea typeface="+mn-ea"/>
                <a:cs typeface="+mn-cs"/>
              </a:rPr>
              <a:t>Determine the essential components of each plan as it relates to the specific target groups and associated fire occurrences identified in Task 3.</a:t>
            </a:r>
          </a:p>
          <a:p>
            <a:pPr marL="685800" marR="0" lvl="1" indent="-228600" algn="l" defTabSz="914363" rtl="0" eaLnBrk="1" fontAlgn="auto" latinLnBrk="0" hangingPunct="1">
              <a:lnSpc>
                <a:spcPct val="100000"/>
              </a:lnSpc>
              <a:spcBef>
                <a:spcPts val="600"/>
              </a:spcBef>
              <a:spcAft>
                <a:spcPts val="1200"/>
              </a:spcAft>
              <a:buClrTx/>
              <a:buSzTx/>
              <a:buFont typeface="Wingdings" panose="05000000000000000000" pitchFamily="2" charset="2"/>
              <a:buChar char="Ø"/>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7063D-96C6-401D-A175-5B29A3EA17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48001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rPr>
              <a:t>Slide # </a:t>
            </a:r>
            <a:fld id="{209B3D60-080B-4D34-9398-1DC43AD41F33}" type="slidenum">
              <a:rPr kumimoji="0" lang="en-US" sz="12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Questions?</a:t>
            </a:r>
          </a:p>
        </p:txBody>
      </p:sp>
      <p:sp>
        <p:nvSpPr>
          <p:cNvPr id="4" name="Slide Number Placeholder 3"/>
          <p:cNvSpPr>
            <a:spLocks noGrp="1"/>
          </p:cNvSpPr>
          <p:nvPr>
            <p:ph type="sldNum" sz="quarter" idx="10"/>
          </p:nvPr>
        </p:nvSpPr>
        <p:spPr/>
        <p:txBody>
          <a:bodyPr/>
          <a:lstStyle/>
          <a:p>
            <a:fld id="{ACD7063D-96C6-401D-A175-5B29A3EA17DD}" type="slidenum">
              <a:rPr lang="en-US" smtClean="0"/>
              <a:t>62</a:t>
            </a:fld>
            <a:endParaRPr lang="en-US"/>
          </a:p>
        </p:txBody>
      </p:sp>
    </p:spTree>
    <p:extLst>
      <p:ext uri="{BB962C8B-B14F-4D97-AF65-F5344CB8AC3E}">
        <p14:creationId xmlns:p14="http://schemas.microsoft.com/office/powerpoint/2010/main" val="3034417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Slide # </a:t>
            </a:r>
            <a:fld id="{209B3D60-080B-4D34-9398-1DC43AD41F33}" type="slidenum">
              <a:rPr kumimoji="0" lang="en-US" sz="14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r>
              <a:rPr lang="en-US" dirty="0"/>
              <a:t>This graphic illustrates the relationship between the Fire Danger Operating Plan, the associated subordinate plans and related target audiences.</a:t>
            </a:r>
          </a:p>
          <a:p>
            <a:endParaRPr lang="en-US" dirty="0"/>
          </a:p>
          <a:p>
            <a:r>
              <a:rPr lang="en-US" dirty="0"/>
              <a:t>The FDOP provides a science-based “tool” for fire managers to incorporate a measure of risk associated with decisions which have the potential to significantly compromise firefighter and public safety and control of wildland fires.</a:t>
            </a:r>
          </a:p>
          <a:p>
            <a:r>
              <a:rPr lang="en-US" dirty="0"/>
              <a:t>The Staffing Level is used to guide daily internal fire operational decisions at the local level. The Staffing Level specifies appropriate daily staffing for initial response resources, such as when to implement 7-day coverage and adjusted work schedules, and the number of personnel committed to initial attack resources.</a:t>
            </a:r>
          </a:p>
          <a:p>
            <a:endParaRPr lang="en-US" dirty="0"/>
          </a:p>
          <a:p>
            <a:r>
              <a:rPr lang="en-US" dirty="0"/>
              <a:t>Ask workshop participants why a Staffing Plan may be an important tool not only for fire managers but also for crew bosses, module leads, and fire fighters to understand</a:t>
            </a:r>
          </a:p>
          <a:p>
            <a:endParaRPr lang="en-US" dirty="0"/>
          </a:p>
        </p:txBody>
      </p:sp>
      <p:sp>
        <p:nvSpPr>
          <p:cNvPr id="4" name="Slide Number Placeholder 3"/>
          <p:cNvSpPr>
            <a:spLocks noGrp="1"/>
          </p:cNvSpPr>
          <p:nvPr>
            <p:ph type="sldNum" sz="quarter" idx="5"/>
          </p:nvPr>
        </p:nvSpPr>
        <p:spPr/>
        <p:txBody>
          <a:bodyPr/>
          <a:lstStyle/>
          <a:p>
            <a:fld id="{ACD7063D-96C6-401D-A175-5B29A3EA17DD}" type="slidenum">
              <a:rPr lang="en-US" smtClean="0"/>
              <a:t>7</a:t>
            </a:fld>
            <a:endParaRPr lang="en-US"/>
          </a:p>
        </p:txBody>
      </p:sp>
    </p:spTree>
    <p:extLst>
      <p:ext uri="{BB962C8B-B14F-4D97-AF65-F5344CB8AC3E}">
        <p14:creationId xmlns:p14="http://schemas.microsoft.com/office/powerpoint/2010/main" val="2050415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Slide # </a:t>
            </a:r>
            <a:fld id="{209B3D60-080B-4D34-9398-1DC43AD41F33}" type="slidenum">
              <a:rPr kumimoji="0" lang="en-US" sz="14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CD7063D-96C6-401D-A175-5B29A3EA17DD}" type="slidenum">
              <a:rPr lang="en-US" smtClean="0"/>
              <a:t>8</a:t>
            </a:fld>
            <a:endParaRPr lang="en-US"/>
          </a:p>
        </p:txBody>
      </p:sp>
    </p:spTree>
    <p:extLst>
      <p:ext uri="{BB962C8B-B14F-4D97-AF65-F5344CB8AC3E}">
        <p14:creationId xmlns:p14="http://schemas.microsoft.com/office/powerpoint/2010/main" val="4101562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Slide # </a:t>
            </a:r>
            <a:fld id="{209B3D60-080B-4D34-9398-1DC43AD41F33}" type="slidenum">
              <a:rPr kumimoji="0" lang="en-US" sz="1400" b="1" i="0" u="none" strike="noStrike" kern="1200" cap="none" spc="0" normalizeH="0" baseline="0" noProof="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r>
              <a:rPr lang="en-US" sz="1400" b="1" dirty="0">
                <a:effectLst>
                  <a:outerShdw blurRad="50800" dist="38100" dir="2700000" algn="tl" rotWithShape="0">
                    <a:prstClr val="black">
                      <a:alpha val="40000"/>
                    </a:prstClr>
                  </a:outerShdw>
                </a:effectLst>
                <a:latin typeface="Arial" panose="020B0604020202020204" pitchFamily="34" charset="0"/>
                <a:ea typeface="Tahoma" panose="020B0604030504040204" pitchFamily="34" charset="0"/>
                <a:cs typeface="Arial" panose="020B0604020202020204" pitchFamily="34" charset="0"/>
              </a:rPr>
              <a:t>Best Practice:  Staffing Levels</a:t>
            </a:r>
          </a:p>
          <a:p>
            <a:endParaRPr lang="en-US"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n-lt"/>
                <a:ea typeface="+mn-ea"/>
                <a:cs typeface="+mn-cs"/>
              </a:rPr>
              <a:t>The Staffing Level forms the basis for decisions regarding the “degree of readiness” of initial attack (IA) resources and support resources.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mn-lt"/>
                <a:ea typeface="+mn-ea"/>
                <a:cs typeface="+mn-cs"/>
              </a:rPr>
              <a:t>Key Points:</a:t>
            </a:r>
          </a:p>
          <a:p>
            <a:pPr marL="1089025" lvl="1" indent="-571500">
              <a:buFont typeface="Arial" panose="020B0604020202020204" pitchFamily="34" charset="0"/>
              <a:buChar char="•"/>
            </a:pPr>
            <a:r>
              <a:rPr lang="en-US" dirty="0"/>
              <a:t>Target Group:  Agency</a:t>
            </a:r>
          </a:p>
          <a:p>
            <a:pPr marL="1089025" lvl="1" indent="-571500">
              <a:buFont typeface="Arial" panose="020B0604020202020204" pitchFamily="34" charset="0"/>
              <a:buChar char="•"/>
            </a:pPr>
            <a:r>
              <a:rPr lang="en-US" u="sng" dirty="0"/>
              <a:t>Five</a:t>
            </a:r>
            <a:r>
              <a:rPr lang="en-US" dirty="0"/>
              <a:t> Staffing Levels</a:t>
            </a:r>
          </a:p>
          <a:p>
            <a:pPr marL="1089025" lvl="1" indent="-571500">
              <a:buFont typeface="Arial" panose="020B0604020202020204" pitchFamily="34" charset="0"/>
              <a:buChar char="•"/>
            </a:pPr>
            <a:r>
              <a:rPr lang="en-US" dirty="0"/>
              <a:t>Fire Business Analysis (thresholds) documented in FDOP  </a:t>
            </a:r>
          </a:p>
          <a:p>
            <a:pPr marL="1089025" lvl="1" indent="-571500">
              <a:buFont typeface="Arial" panose="020B0604020202020204" pitchFamily="34" charset="0"/>
              <a:buChar char="•"/>
            </a:pPr>
            <a:r>
              <a:rPr lang="en-US" dirty="0"/>
              <a:t>Application / Actions documented in Staffing Plan </a:t>
            </a:r>
          </a:p>
          <a:p>
            <a:pPr marL="1546225" lvl="2" indent="-571500">
              <a:buFont typeface="Arial" panose="020B0604020202020204" pitchFamily="34" charset="0"/>
              <a:buChar char="•"/>
            </a:pPr>
            <a:r>
              <a:rPr lang="en-US" dirty="0"/>
              <a:t>Each participating agency may choose to develop their own Staffing Plan </a:t>
            </a:r>
          </a:p>
          <a:p>
            <a:pPr marL="974725" lvl="2" indent="0">
              <a:buFont typeface="Arial" panose="020B0604020202020204" pitchFamily="34" charset="0"/>
              <a:buNone/>
            </a:pPr>
            <a:r>
              <a:rPr lang="en-US" dirty="0"/>
              <a:t>	Note:  experience has demonstrated that interagency staffing plans do not work due to differences in funding and human resource policies and practices.</a:t>
            </a:r>
          </a:p>
          <a:p>
            <a:pPr marL="974725" lvl="2" indent="0">
              <a:buFont typeface="Arial" panose="020B0604020202020204" pitchFamily="34" charset="0"/>
              <a:buNone/>
            </a:pPr>
            <a:r>
              <a:rPr lang="en-US" dirty="0"/>
              <a:t>	However, the thresholds at which staffing decision would occur is still valid, regardless of agency jurisdiction.  </a:t>
            </a:r>
          </a:p>
          <a:p>
            <a:pPr marL="974725" lvl="2" indent="0">
              <a:buFont typeface="Arial" panose="020B0604020202020204" pitchFamily="34" charset="0"/>
              <a:buNone/>
            </a:pPr>
            <a:r>
              <a:rPr lang="en-US" dirty="0"/>
              <a:t>	Bottom Line:  all agencies should use the Staffing Levels thresholds documented in the Interagency FDOP; each agency will determine the actions they will take at each Staffing Level</a:t>
            </a:r>
          </a:p>
          <a:p>
            <a:pPr marL="1089025" lvl="1" indent="-571500">
              <a:buFont typeface="Arial" panose="020B0604020202020204" pitchFamily="34" charset="0"/>
              <a:buChar char="•"/>
            </a:pPr>
            <a:r>
              <a:rPr lang="en-US" dirty="0"/>
              <a:t>Supports </a:t>
            </a:r>
            <a:r>
              <a:rPr lang="en-US" u="sng" dirty="0"/>
              <a:t>short-term</a:t>
            </a:r>
            <a:r>
              <a:rPr lang="en-US" dirty="0"/>
              <a:t> (daily) staffing decisions (</a:t>
            </a:r>
            <a:r>
              <a:rPr lang="en-US" dirty="0" err="1"/>
              <a:t>ie</a:t>
            </a:r>
            <a:r>
              <a:rPr lang="en-US" dirty="0"/>
              <a:t> extra personnel for tomorrow or extensions tonight)</a:t>
            </a:r>
          </a:p>
          <a:p>
            <a:pPr marL="1089025" lvl="1" indent="-571500">
              <a:buFont typeface="Arial" panose="020B0604020202020204" pitchFamily="34" charset="0"/>
              <a:buChar char="•"/>
            </a:pPr>
            <a:endParaRPr lang="en-US" dirty="0"/>
          </a:p>
          <a:p>
            <a:endParaRPr lang="en-US" sz="1200" dirty="0">
              <a:effectLst>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7063D-96C6-401D-A175-5B29A3EA17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9541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gif"/><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gif"/><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gif"/><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gif"/><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gif"/><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gif"/><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gif"/><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gif"/><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gif"/><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Master" Target="../slideMasters/slideMaster3.xml"/><Relationship Id="rId7" Type="http://schemas.openxmlformats.org/officeDocument/2006/relationships/image" Target="../media/image10.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Master" Target="../slideMasters/slideMaster3.xml"/><Relationship Id="rId7" Type="http://schemas.openxmlformats.org/officeDocument/2006/relationships/image" Target="../media/image10.pn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1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Subtitle 5" title="Lesson">
            <a:extLst>
              <a:ext uri="{FF2B5EF4-FFF2-40B4-BE49-F238E27FC236}">
                <a16:creationId xmlns:a16="http://schemas.microsoft.com/office/drawing/2014/main" id="{81DB4324-A4D9-4A51-8831-ACA4A78141C2}"/>
              </a:ext>
            </a:extLst>
          </p:cNvPr>
          <p:cNvSpPr>
            <a:spLocks noGrp="1"/>
          </p:cNvSpPr>
          <p:nvPr userDrawn="1">
            <p:ph type="subTitle" idx="1" hasCustomPrompt="1"/>
          </p:nvPr>
        </p:nvSpPr>
        <p:spPr>
          <a:xfrm>
            <a:off x="508000" y="2029455"/>
            <a:ext cx="11176000" cy="677108"/>
          </a:xfrm>
          <a:prstGeom prst="rect">
            <a:avLst/>
          </a:prstGeom>
        </p:spPr>
        <p:txBody>
          <a:bodyPr/>
          <a:lstStyle>
            <a:lvl1pPr algn="ctr">
              <a:defRPr b="0">
                <a:effectLst>
                  <a:outerShdw blurRad="38100" dist="38100" dir="2700000" algn="tl">
                    <a:srgbClr val="000000">
                      <a:alpha val="43137"/>
                    </a:srgbClr>
                  </a:outerShdw>
                </a:effectLst>
              </a:defRPr>
            </a:lvl1pPr>
          </a:lstStyle>
          <a:p>
            <a:r>
              <a:rPr lang="en-US" sz="4400"/>
              <a:t>Click to edit lesson number</a:t>
            </a:r>
          </a:p>
        </p:txBody>
      </p:sp>
      <p:sp>
        <p:nvSpPr>
          <p:cNvPr id="16" name="Subtitle 5" title="Lesson">
            <a:extLst>
              <a:ext uri="{FF2B5EF4-FFF2-40B4-BE49-F238E27FC236}">
                <a16:creationId xmlns:a16="http://schemas.microsoft.com/office/drawing/2014/main" id="{1D0962D7-3DB5-4B61-8B48-A41F0BA16829}"/>
              </a:ext>
            </a:extLst>
          </p:cNvPr>
          <p:cNvSpPr txBox="1">
            <a:spLocks noChangeAspect="1"/>
          </p:cNvSpPr>
          <p:nvPr userDrawn="1"/>
        </p:nvSpPr>
        <p:spPr>
          <a:xfrm>
            <a:off x="6096000" y="4868046"/>
            <a:ext cx="5897737" cy="369332"/>
          </a:xfrm>
          <a:prstGeom prst="rect">
            <a:avLst/>
          </a:prstGeom>
          <a:effectLst>
            <a:outerShdw blurRad="50800" dist="38100" dir="2700000" algn="tl" rotWithShape="0">
              <a:prstClr val="black">
                <a:alpha val="40000"/>
              </a:prstClr>
            </a:outerShdw>
          </a:effectLst>
        </p:spPr>
        <p:txBody>
          <a:bodyPr wrap="square">
            <a:spAutoFit/>
          </a:bodyPr>
          <a:lstStyle>
            <a:lvl1pPr marL="0" indent="0" algn="ctr" defTabSz="914363" rtl="0" eaLnBrk="1" latinLnBrk="0" hangingPunct="1">
              <a:lnSpc>
                <a:spcPct val="100000"/>
              </a:lnSpc>
              <a:spcBef>
                <a:spcPts val="600"/>
              </a:spcBef>
              <a:spcAft>
                <a:spcPts val="600"/>
              </a:spcAft>
              <a:buFont typeface="Arial" panose="020B0604020202020204" pitchFamily="34" charset="0"/>
              <a:buNone/>
              <a:defRPr sz="4000" kern="1200">
                <a:solidFill>
                  <a:schemeClr val="tx1"/>
                </a:solidFill>
                <a:effectLst>
                  <a:outerShdw blurRad="38100" dist="38100" dir="2700000" algn="tl">
                    <a:srgbClr val="000000">
                      <a:alpha val="43137"/>
                    </a:srgbClr>
                  </a:outerShdw>
                </a:effectLst>
                <a:latin typeface="+mn-lt"/>
                <a:ea typeface="+mn-ea"/>
                <a:cs typeface="+mn-cs"/>
              </a:defRPr>
            </a:lvl1pPr>
            <a:lvl2pPr marL="517525" indent="0" algn="l" defTabSz="914363" rtl="0" eaLnBrk="1" latinLnBrk="0" hangingPunct="1">
              <a:lnSpc>
                <a:spcPct val="100000"/>
              </a:lnSpc>
              <a:spcBef>
                <a:spcPts val="600"/>
              </a:spcBef>
              <a:spcAft>
                <a:spcPts val="600"/>
              </a:spcAft>
              <a:buFont typeface="Arial" panose="020B0604020202020204" pitchFamily="34" charset="0"/>
              <a:buNone/>
              <a:defRPr sz="3600" kern="1200">
                <a:solidFill>
                  <a:schemeClr val="tx1"/>
                </a:solidFill>
                <a:effectLst>
                  <a:outerShdw blurRad="38100" dist="38100" dir="2700000" algn="tl">
                    <a:srgbClr val="000000">
                      <a:alpha val="43137"/>
                    </a:srgbClr>
                  </a:outerShdw>
                </a:effectLst>
                <a:latin typeface="+mn-lt"/>
                <a:ea typeface="+mn-ea"/>
                <a:cs typeface="+mn-cs"/>
              </a:defRPr>
            </a:lvl2pPr>
            <a:lvl3pPr marL="914400" indent="0" algn="l" defTabSz="914363" rtl="0" eaLnBrk="1" latinLnBrk="0" hangingPunct="1">
              <a:lnSpc>
                <a:spcPct val="100000"/>
              </a:lnSpc>
              <a:spcBef>
                <a:spcPts val="600"/>
              </a:spcBef>
              <a:spcAft>
                <a:spcPts val="600"/>
              </a:spcAft>
              <a:buSzPct val="8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3pPr>
            <a:lvl4pPr marL="1258888" indent="0" algn="l" defTabSz="914363"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4pPr>
            <a:lvl5pPr marL="1604963" indent="0" algn="l" defTabSz="914363"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800" b="0">
                <a:effectLst>
                  <a:outerShdw blurRad="38100" dist="38100" dir="2700000" algn="tl">
                    <a:srgbClr val="000000">
                      <a:alpha val="43137"/>
                    </a:srgbClr>
                  </a:outerShdw>
                </a:effectLst>
              </a:rPr>
              <a:t>NFDRS 2016 Rollout Workshop</a:t>
            </a:r>
          </a:p>
        </p:txBody>
      </p:sp>
      <p:sp>
        <p:nvSpPr>
          <p:cNvPr id="3" name="Text Placeholder 2">
            <a:extLst>
              <a:ext uri="{FF2B5EF4-FFF2-40B4-BE49-F238E27FC236}">
                <a16:creationId xmlns:a16="http://schemas.microsoft.com/office/drawing/2014/main" id="{D9D6B924-46E5-460B-9F7B-2C4FEF6CBF39}"/>
              </a:ext>
            </a:extLst>
          </p:cNvPr>
          <p:cNvSpPr>
            <a:spLocks noGrp="1"/>
          </p:cNvSpPr>
          <p:nvPr userDrawn="1">
            <p:ph type="body" sz="quarter" idx="10" hasCustomPrompt="1"/>
          </p:nvPr>
        </p:nvSpPr>
        <p:spPr>
          <a:xfrm>
            <a:off x="6096000" y="5278476"/>
            <a:ext cx="5897737" cy="387350"/>
          </a:xfrm>
          <a:prstGeom prst="rect">
            <a:avLst/>
          </a:prstGeom>
        </p:spPr>
        <p:txBody>
          <a:bodyPr/>
          <a:lstStyle>
            <a:lvl1pPr marL="0" marR="0" indent="0" algn="r" defTabSz="914400" rtl="0" eaLnBrk="1" fontAlgn="auto" latinLnBrk="0" hangingPunct="1">
              <a:lnSpc>
                <a:spcPct val="100000"/>
              </a:lnSpc>
              <a:spcBef>
                <a:spcPts val="0"/>
              </a:spcBef>
              <a:spcAft>
                <a:spcPts val="0"/>
              </a:spcAft>
              <a:buClrTx/>
              <a:buSzTx/>
              <a:buFontTx/>
              <a:buNone/>
              <a:tabLst/>
              <a:defRPr sz="1800" u="none" baseline="0">
                <a:effectLst>
                  <a:outerShdw blurRad="50800" dist="38100" dir="2700000" algn="tl" rotWithShape="0">
                    <a:prstClr val="black">
                      <a:alpha val="40000"/>
                    </a:prstClr>
                  </a:outerShdw>
                </a:effectLs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mn-lt"/>
                <a:ea typeface="+mn-ea"/>
                <a:cs typeface="+mn-cs"/>
              </a:rPr>
              <a:t>Click Here </a:t>
            </a:r>
            <a:r>
              <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n-lt"/>
                <a:ea typeface="+mn-ea"/>
                <a:cs typeface="+mn-cs"/>
              </a:rPr>
              <a:t>to Edit Workshop Dates</a:t>
            </a:r>
          </a:p>
          <a:p>
            <a:pPr lvl="0"/>
            <a:endParaRPr lang="en-US"/>
          </a:p>
        </p:txBody>
      </p:sp>
      <p:sp>
        <p:nvSpPr>
          <p:cNvPr id="7" name="Text Placeholder 6">
            <a:extLst>
              <a:ext uri="{FF2B5EF4-FFF2-40B4-BE49-F238E27FC236}">
                <a16:creationId xmlns:a16="http://schemas.microsoft.com/office/drawing/2014/main" id="{C0DA6AAF-2F8C-4A9D-B36C-658EF3CF886B}"/>
              </a:ext>
            </a:extLst>
          </p:cNvPr>
          <p:cNvSpPr>
            <a:spLocks noGrp="1" noChangeAspect="1"/>
          </p:cNvSpPr>
          <p:nvPr userDrawn="1">
            <p:ph type="body" sz="quarter" idx="11" hasCustomPrompt="1"/>
          </p:nvPr>
        </p:nvSpPr>
        <p:spPr>
          <a:xfrm>
            <a:off x="6096000" y="5706924"/>
            <a:ext cx="5897737" cy="369332"/>
          </a:xfrm>
          <a:prstGeom prst="rect">
            <a:avLst/>
          </a:prstGeom>
        </p:spPr>
        <p:txBody>
          <a:bodyPr wrap="square">
            <a:spAutoFit/>
          </a:bodyPr>
          <a:lstStyle>
            <a:lvl1pPr marL="0" marR="0" indent="0" algn="r" defTabSz="914400" rtl="0" eaLnBrk="1" fontAlgn="auto" latinLnBrk="0" hangingPunct="1">
              <a:lnSpc>
                <a:spcPct val="100000"/>
              </a:lnSpc>
              <a:spcBef>
                <a:spcPts val="0"/>
              </a:spcBef>
              <a:spcAft>
                <a:spcPts val="0"/>
              </a:spcAft>
              <a:buClrTx/>
              <a:buSzTx/>
              <a:buFontTx/>
              <a:buNone/>
              <a:tabLst/>
              <a:defRPr sz="1800">
                <a:effectLst>
                  <a:outerShdw blurRad="50800" dist="38100" dir="2700000" algn="tl" rotWithShape="0">
                    <a:prstClr val="black">
                      <a:alpha val="40000"/>
                    </a:prstClr>
                  </a:outerShdw>
                </a:effectLs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mn-lt"/>
                <a:ea typeface="+mn-ea"/>
                <a:cs typeface="+mn-cs"/>
              </a:rPr>
              <a:t>Click Here </a:t>
            </a:r>
            <a:r>
              <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n-lt"/>
                <a:ea typeface="+mn-ea"/>
                <a:cs typeface="+mn-cs"/>
              </a:rPr>
              <a:t>to Edit Workshop Location</a:t>
            </a:r>
          </a:p>
        </p:txBody>
      </p:sp>
      <p:sp>
        <p:nvSpPr>
          <p:cNvPr id="6" name="Title 5">
            <a:extLst>
              <a:ext uri="{FF2B5EF4-FFF2-40B4-BE49-F238E27FC236}">
                <a16:creationId xmlns:a16="http://schemas.microsoft.com/office/drawing/2014/main" id="{E19AB339-E7D8-4038-8DC9-C2A2F73C979D}"/>
              </a:ext>
            </a:extLst>
          </p:cNvPr>
          <p:cNvSpPr>
            <a:spLocks noGrp="1"/>
          </p:cNvSpPr>
          <p:nvPr userDrawn="1">
            <p:ph type="title" hasCustomPrompt="1"/>
          </p:nvPr>
        </p:nvSpPr>
        <p:spPr>
          <a:xfrm>
            <a:off x="508000" y="449345"/>
            <a:ext cx="11176000" cy="664797"/>
          </a:xfrm>
          <a:prstGeom prst="rect">
            <a:avLst/>
          </a:prstGeom>
        </p:spPr>
        <p:txBody>
          <a:bodyPr/>
          <a:lstStyle>
            <a:lvl1pPr>
              <a:defRPr/>
            </a:lvl1pPr>
          </a:lstStyle>
          <a:p>
            <a:r>
              <a:rPr lang="en-US"/>
              <a:t>Click to edit lesson title</a:t>
            </a:r>
          </a:p>
        </p:txBody>
      </p:sp>
      <p:sp>
        <p:nvSpPr>
          <p:cNvPr id="15" name="Text Placeholder 14">
            <a:extLst>
              <a:ext uri="{FF2B5EF4-FFF2-40B4-BE49-F238E27FC236}">
                <a16:creationId xmlns:a16="http://schemas.microsoft.com/office/drawing/2014/main" id="{21DC891F-F2D1-4296-8842-314B92BEE84F}"/>
              </a:ext>
            </a:extLst>
          </p:cNvPr>
          <p:cNvSpPr>
            <a:spLocks noGrp="1"/>
          </p:cNvSpPr>
          <p:nvPr userDrawn="1">
            <p:ph type="body" sz="quarter" idx="12" hasCustomPrompt="1"/>
          </p:nvPr>
        </p:nvSpPr>
        <p:spPr>
          <a:xfrm>
            <a:off x="2645295" y="2749661"/>
            <a:ext cx="6901409" cy="646331"/>
          </a:xfrm>
          <a:prstGeom prst="rect">
            <a:avLst/>
          </a:prstGeom>
        </p:spPr>
        <p:txBody>
          <a:bodyPr>
            <a:spAutoFit/>
          </a:bodyPr>
          <a:lstStyle>
            <a:lvl1pPr algn="ctr">
              <a:defRPr sz="3600" i="1"/>
            </a:lvl1pPr>
          </a:lstStyle>
          <a:p>
            <a:pPr lvl="0"/>
            <a:r>
              <a:rPr lang="en-US"/>
              <a:t>Click to edit Geographic Area</a:t>
            </a:r>
          </a:p>
        </p:txBody>
      </p:sp>
      <p:grpSp>
        <p:nvGrpSpPr>
          <p:cNvPr id="2" name="Group 1">
            <a:extLst>
              <a:ext uri="{FF2B5EF4-FFF2-40B4-BE49-F238E27FC236}">
                <a16:creationId xmlns:a16="http://schemas.microsoft.com/office/drawing/2014/main" id="{2023D507-1F50-4C14-A1A9-5CA559302F40}"/>
              </a:ext>
            </a:extLst>
          </p:cNvPr>
          <p:cNvGrpSpPr/>
          <p:nvPr userDrawn="1"/>
        </p:nvGrpSpPr>
        <p:grpSpPr>
          <a:xfrm>
            <a:off x="124920" y="4114362"/>
            <a:ext cx="3250782" cy="2583222"/>
            <a:chOff x="124920" y="4114362"/>
            <a:chExt cx="3250782" cy="2583222"/>
          </a:xfrm>
        </p:grpSpPr>
        <p:pic>
          <p:nvPicPr>
            <p:cNvPr id="27" name="Picture 26" descr="A close up of a sign&#10;&#10;Description generated with high confidence">
              <a:extLst>
                <a:ext uri="{FF2B5EF4-FFF2-40B4-BE49-F238E27FC236}">
                  <a16:creationId xmlns:a16="http://schemas.microsoft.com/office/drawing/2014/main" id="{A134F4AA-31C2-41A8-9122-CD01486AC7BE}"/>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342737" y="4114362"/>
              <a:ext cx="2815148" cy="2540124"/>
            </a:xfrm>
            <a:prstGeom prst="rect">
              <a:avLst/>
            </a:prstGeom>
            <a:ln>
              <a:noFill/>
            </a:ln>
            <a:effectLst>
              <a:outerShdw blurRad="292100" dist="139700" dir="2700000" algn="tl" rotWithShape="0">
                <a:srgbClr val="333333">
                  <a:alpha val="65000"/>
                </a:srgbClr>
              </a:outerShdw>
            </a:effectLst>
          </p:spPr>
        </p:pic>
        <p:grpSp>
          <p:nvGrpSpPr>
            <p:cNvPr id="26" name="Group 25">
              <a:extLst>
                <a:ext uri="{FF2B5EF4-FFF2-40B4-BE49-F238E27FC236}">
                  <a16:creationId xmlns:a16="http://schemas.microsoft.com/office/drawing/2014/main" id="{236AF74B-E698-47C9-A57B-E1091661167B}"/>
                </a:ext>
              </a:extLst>
            </p:cNvPr>
            <p:cNvGrpSpPr/>
            <p:nvPr userDrawn="1"/>
          </p:nvGrpSpPr>
          <p:grpSpPr>
            <a:xfrm>
              <a:off x="844227" y="4278890"/>
              <a:ext cx="1812168" cy="2051297"/>
              <a:chOff x="215017" y="2883125"/>
              <a:chExt cx="1408496" cy="1708215"/>
            </a:xfrm>
          </p:grpSpPr>
          <p:sp>
            <p:nvSpPr>
              <p:cNvPr id="29" name="TextBox 28">
                <a:extLst>
                  <a:ext uri="{FF2B5EF4-FFF2-40B4-BE49-F238E27FC236}">
                    <a16:creationId xmlns:a16="http://schemas.microsoft.com/office/drawing/2014/main" id="{A68DCA80-D6B6-4E99-A727-FB128844E2DD}"/>
                  </a:ext>
                </a:extLst>
              </p:cNvPr>
              <p:cNvSpPr txBox="1"/>
              <p:nvPr userDrawn="1"/>
            </p:nvSpPr>
            <p:spPr>
              <a:xfrm rot="18264686">
                <a:off x="-252404" y="3517840"/>
                <a:ext cx="1608629" cy="369332"/>
              </a:xfrm>
              <a:prstGeom prst="rect">
                <a:avLst/>
              </a:prstGeom>
              <a:noFill/>
            </p:spPr>
            <p:txBody>
              <a:bodyPr wrap="square" rtlCol="0">
                <a:spAutoFit/>
              </a:bodyPr>
              <a:lstStyle/>
              <a:p>
                <a:pPr algn="ctr"/>
                <a:r>
                  <a:rPr lang="en-US">
                    <a:solidFill>
                      <a:schemeClr val="tx1"/>
                    </a:solidFill>
                    <a:effectLst>
                      <a:outerShdw blurRad="38100" dist="38100" dir="2700000" algn="tl">
                        <a:srgbClr val="000000">
                          <a:alpha val="43137"/>
                        </a:srgbClr>
                      </a:outerShdw>
                    </a:effectLst>
                  </a:rPr>
                  <a:t>Topography</a:t>
                </a:r>
              </a:p>
            </p:txBody>
          </p:sp>
          <p:sp>
            <p:nvSpPr>
              <p:cNvPr id="30" name="TextBox 29">
                <a:extLst>
                  <a:ext uri="{FF2B5EF4-FFF2-40B4-BE49-F238E27FC236}">
                    <a16:creationId xmlns:a16="http://schemas.microsoft.com/office/drawing/2014/main" id="{EAAAFDF9-4878-42C5-B11A-27716A6CE29D}"/>
                  </a:ext>
                </a:extLst>
              </p:cNvPr>
              <p:cNvSpPr txBox="1"/>
              <p:nvPr userDrawn="1"/>
            </p:nvSpPr>
            <p:spPr>
              <a:xfrm rot="3350953">
                <a:off x="486502" y="3518955"/>
                <a:ext cx="1616374" cy="344714"/>
              </a:xfrm>
              <a:prstGeom prst="rect">
                <a:avLst/>
              </a:prstGeom>
              <a:noFill/>
            </p:spPr>
            <p:txBody>
              <a:bodyPr wrap="square" rtlCol="0">
                <a:spAutoFit/>
              </a:bodyPr>
              <a:lstStyle/>
              <a:p>
                <a:pPr algn="ctr"/>
                <a:r>
                  <a:rPr lang="en-US">
                    <a:solidFill>
                      <a:schemeClr val="tx1"/>
                    </a:solidFill>
                    <a:effectLst>
                      <a:outerShdw blurRad="38100" dist="38100" dir="2700000" algn="tl">
                        <a:srgbClr val="000000">
                          <a:alpha val="43137"/>
                        </a:srgbClr>
                      </a:outerShdw>
                    </a:effectLst>
                  </a:rPr>
                  <a:t>Vegetation</a:t>
                </a:r>
              </a:p>
            </p:txBody>
          </p:sp>
          <p:sp>
            <p:nvSpPr>
              <p:cNvPr id="31" name="TextBox 30">
                <a:extLst>
                  <a:ext uri="{FF2B5EF4-FFF2-40B4-BE49-F238E27FC236}">
                    <a16:creationId xmlns:a16="http://schemas.microsoft.com/office/drawing/2014/main" id="{3850BF17-4E88-4C04-853A-B78741740686}"/>
                  </a:ext>
                </a:extLst>
              </p:cNvPr>
              <p:cNvSpPr txBox="1"/>
              <p:nvPr userDrawn="1"/>
            </p:nvSpPr>
            <p:spPr>
              <a:xfrm>
                <a:off x="215017" y="4195633"/>
                <a:ext cx="1408496" cy="395707"/>
              </a:xfrm>
              <a:prstGeom prst="rect">
                <a:avLst/>
              </a:prstGeom>
              <a:noFill/>
            </p:spPr>
            <p:txBody>
              <a:bodyPr wrap="square" rtlCol="0">
                <a:spAutoFit/>
              </a:bodyPr>
              <a:lstStyle/>
              <a:p>
                <a:pPr algn="ctr"/>
                <a:r>
                  <a:rPr lang="en-US">
                    <a:solidFill>
                      <a:schemeClr val="tx1"/>
                    </a:solidFill>
                    <a:effectLst>
                      <a:outerShdw blurRad="38100" dist="38100" dir="2700000" algn="tl">
                        <a:srgbClr val="000000">
                          <a:alpha val="43137"/>
                        </a:srgbClr>
                      </a:outerShdw>
                    </a:effectLst>
                  </a:rPr>
                  <a:t>Climate</a:t>
                </a:r>
              </a:p>
            </p:txBody>
          </p:sp>
        </p:grpSp>
        <p:pic>
          <p:nvPicPr>
            <p:cNvPr id="28" name="Picture 27">
              <a:extLst>
                <a:ext uri="{FF2B5EF4-FFF2-40B4-BE49-F238E27FC236}">
                  <a16:creationId xmlns:a16="http://schemas.microsoft.com/office/drawing/2014/main" id="{96BF4C56-2B84-4FB4-AE59-6C513190C0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8436" y="4439152"/>
              <a:ext cx="1423100" cy="1890544"/>
            </a:xfrm>
            <a:prstGeom prst="rect">
              <a:avLst/>
            </a:prstGeom>
            <a:ln>
              <a:no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id="{3272F0B1-AA57-40AB-A328-AED79E867BB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8757" y="4705963"/>
              <a:ext cx="1288653" cy="1356921"/>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D4AA0E1C-2507-4642-8C3D-7341E8D6C072}"/>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4920" y="5428183"/>
              <a:ext cx="3250782" cy="1269401"/>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53910535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7999" y="451253"/>
            <a:ext cx="11176000" cy="664797"/>
          </a:xfrm>
          <a:prstGeom prst="rect">
            <a:avLst/>
          </a:prstGeom>
        </p:spPr>
        <p:txBody>
          <a:bodyPr/>
          <a:lstStyle/>
          <a:p>
            <a:r>
              <a:rPr lang="en-US"/>
              <a:t>Click to edit</a:t>
            </a:r>
          </a:p>
        </p:txBody>
      </p:sp>
    </p:spTree>
    <p:extLst>
      <p:ext uri="{BB962C8B-B14F-4D97-AF65-F5344CB8AC3E}">
        <p14:creationId xmlns:p14="http://schemas.microsoft.com/office/powerpoint/2010/main" val="277875464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12616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9" name="Group 8" descr="Logo" title="NFDRS 2016 Rollout Workshop">
            <a:extLst>
              <a:ext uri="{FF2B5EF4-FFF2-40B4-BE49-F238E27FC236}">
                <a16:creationId xmlns:a16="http://schemas.microsoft.com/office/drawing/2014/main" id="{AFC417A1-3E10-44B5-8050-594B27BC5978}"/>
              </a:ext>
            </a:extLst>
          </p:cNvPr>
          <p:cNvGrpSpPr/>
          <p:nvPr userDrawn="1"/>
        </p:nvGrpSpPr>
        <p:grpSpPr>
          <a:xfrm>
            <a:off x="198263" y="3682829"/>
            <a:ext cx="3758058" cy="2727653"/>
            <a:chOff x="-8862" y="5171834"/>
            <a:chExt cx="1916402" cy="1480996"/>
          </a:xfrm>
          <a:effectLst>
            <a:outerShdw blurRad="50800" dist="50800" dir="5400000" algn="t" rotWithShape="0">
              <a:prstClr val="black">
                <a:alpha val="40000"/>
              </a:prstClr>
            </a:outerShdw>
          </a:effectLst>
        </p:grpSpPr>
        <p:pic>
          <p:nvPicPr>
            <p:cNvPr id="10" name="Picture 9" descr="A close up of a sign&#10;&#10;Description generated with high confidence">
              <a:extLst>
                <a:ext uri="{FF2B5EF4-FFF2-40B4-BE49-F238E27FC236}">
                  <a16:creationId xmlns:a16="http://schemas.microsoft.com/office/drawing/2014/main" id="{8BAD15B7-CB84-46AE-BFEA-048D54CB48C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8777" y="5171834"/>
              <a:ext cx="1659587" cy="1480996"/>
            </a:xfrm>
            <a:prstGeom prst="rect">
              <a:avLst/>
            </a:prstGeom>
          </p:spPr>
        </p:pic>
        <p:pic>
          <p:nvPicPr>
            <p:cNvPr id="12" name="Picture 11">
              <a:extLst>
                <a:ext uri="{FF2B5EF4-FFF2-40B4-BE49-F238E27FC236}">
                  <a16:creationId xmlns:a16="http://schemas.microsoft.com/office/drawing/2014/main" id="{99E58A74-61F7-4DA7-B5E4-9927B5D92E4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62" y="5993588"/>
              <a:ext cx="1916402" cy="659242"/>
            </a:xfrm>
            <a:prstGeom prst="rect">
              <a:avLst/>
            </a:prstGeom>
            <a:scene3d>
              <a:camera prst="orthographicFront"/>
              <a:lightRig rig="balanced" dir="t"/>
            </a:scene3d>
            <a:sp3d extrusionH="203200">
              <a:bevelT w="107950" h="114300" prst="coolSlant"/>
              <a:bevelB w="165100" prst="coolSlant"/>
            </a:sp3d>
          </p:spPr>
        </p:pic>
        <p:pic>
          <p:nvPicPr>
            <p:cNvPr id="11" name="Picture 10">
              <a:extLst>
                <a:ext uri="{FF2B5EF4-FFF2-40B4-BE49-F238E27FC236}">
                  <a16:creationId xmlns:a16="http://schemas.microsoft.com/office/drawing/2014/main" id="{B2139B3F-9655-475F-B3D0-E4DCF8952AD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9600" y="5480821"/>
              <a:ext cx="787333" cy="945746"/>
            </a:xfrm>
            <a:prstGeom prst="rect">
              <a:avLst/>
            </a:prstGeom>
          </p:spPr>
        </p:pic>
      </p:grpSp>
      <p:sp>
        <p:nvSpPr>
          <p:cNvPr id="15" name="TextBox 14" descr="NFDRS 2016 Rollout Workshop&#10;National Advanced Fire &amp; Resource Institute&#10;Tucson, Arizona&#10;April 30 – May 4, 2018&#10;" title="Workshop Location and Date">
            <a:extLst>
              <a:ext uri="{FF2B5EF4-FFF2-40B4-BE49-F238E27FC236}">
                <a16:creationId xmlns:a16="http://schemas.microsoft.com/office/drawing/2014/main" id="{C3EC77ED-6E09-4E3E-AA80-A07DC131C7FD}"/>
              </a:ext>
            </a:extLst>
          </p:cNvPr>
          <p:cNvSpPr txBox="1"/>
          <p:nvPr userDrawn="1"/>
        </p:nvSpPr>
        <p:spPr>
          <a:xfrm>
            <a:off x="7483134" y="5196310"/>
            <a:ext cx="4411131" cy="1200329"/>
          </a:xfrm>
          <a:prstGeom prst="rect">
            <a:avLst/>
          </a:prstGeom>
          <a:noFill/>
          <a:effectLst>
            <a:outerShdw blurRad="50800" dist="38100" dir="2700000" algn="tl" rotWithShape="0">
              <a:prstClr val="black">
                <a:alpha val="40000"/>
              </a:prstClr>
            </a:outerShdw>
          </a:effectLst>
        </p:spPr>
        <p:txBody>
          <a:bodyPr wrap="square" rtlCol="0">
            <a:spAutoFit/>
          </a:bodyPr>
          <a:lstStyle/>
          <a:p>
            <a:pPr algn="r"/>
            <a:r>
              <a:rPr lang="en-US" dirty="0"/>
              <a:t>NFDRS 2016 Rollout Workshop</a:t>
            </a:r>
          </a:p>
          <a:p>
            <a:pPr algn="r"/>
            <a:r>
              <a:rPr lang="en-US" dirty="0"/>
              <a:t>National Advanced Fire &amp; Resource Institute</a:t>
            </a:r>
          </a:p>
          <a:p>
            <a:pPr algn="r"/>
            <a:r>
              <a:rPr lang="en-US" dirty="0"/>
              <a:t>Tucson, Arizona</a:t>
            </a:r>
          </a:p>
          <a:p>
            <a:pPr algn="r"/>
            <a:r>
              <a:rPr lang="en-US" dirty="0"/>
              <a:t>April 30 – May 4, 2018</a:t>
            </a:r>
          </a:p>
        </p:txBody>
      </p:sp>
      <p:sp>
        <p:nvSpPr>
          <p:cNvPr id="13" name="Subtitle 5" title="Lesson">
            <a:extLst>
              <a:ext uri="{FF2B5EF4-FFF2-40B4-BE49-F238E27FC236}">
                <a16:creationId xmlns:a16="http://schemas.microsoft.com/office/drawing/2014/main" id="{81DB4324-A4D9-4A51-8831-ACA4A78141C2}"/>
              </a:ext>
            </a:extLst>
          </p:cNvPr>
          <p:cNvSpPr>
            <a:spLocks noGrp="1"/>
          </p:cNvSpPr>
          <p:nvPr>
            <p:ph type="subTitle" idx="1" hasCustomPrompt="1"/>
          </p:nvPr>
        </p:nvSpPr>
        <p:spPr>
          <a:xfrm>
            <a:off x="3667321" y="3090446"/>
            <a:ext cx="4624662" cy="677108"/>
          </a:xfrm>
          <a:prstGeom prst="rect">
            <a:avLst/>
          </a:prstGeom>
        </p:spPr>
        <p:txBody>
          <a:bodyPr/>
          <a:lstStyle>
            <a:lvl1pPr algn="ctr">
              <a:defRPr>
                <a:effectLst>
                  <a:outerShdw blurRad="38100" dist="38100" dir="2700000" algn="tl">
                    <a:srgbClr val="000000">
                      <a:alpha val="43137"/>
                    </a:srgbClr>
                  </a:outerShdw>
                </a:effectLst>
              </a:defRPr>
            </a:lvl1pPr>
          </a:lstStyle>
          <a:p>
            <a:r>
              <a:rPr lang="en-US" sz="4400" dirty="0"/>
              <a:t>Lesson #</a:t>
            </a:r>
          </a:p>
        </p:txBody>
      </p:sp>
      <p:sp>
        <p:nvSpPr>
          <p:cNvPr id="14" name="Title 7" title="Master Title">
            <a:extLst>
              <a:ext uri="{FF2B5EF4-FFF2-40B4-BE49-F238E27FC236}">
                <a16:creationId xmlns:a16="http://schemas.microsoft.com/office/drawing/2014/main" id="{E71AFCDA-2D0F-4570-94A3-4E44ACBEEE83}"/>
              </a:ext>
            </a:extLst>
          </p:cNvPr>
          <p:cNvSpPr>
            <a:spLocks noGrp="1"/>
          </p:cNvSpPr>
          <p:nvPr>
            <p:ph type="ctrTitle" hasCustomPrompt="1"/>
          </p:nvPr>
        </p:nvSpPr>
        <p:spPr>
          <a:xfrm>
            <a:off x="858377" y="463604"/>
            <a:ext cx="10242551" cy="664797"/>
          </a:xfrm>
        </p:spPr>
        <p:txBody>
          <a:bodyPr/>
          <a:lstStyle>
            <a:lvl1pPr>
              <a:defRPr sz="4800"/>
            </a:lvl1pPr>
          </a:lstStyle>
          <a:p>
            <a:pPr algn="ctr"/>
            <a:r>
              <a:rPr lang="en-US" dirty="0"/>
              <a:t>Click to Edit Master Title</a:t>
            </a:r>
          </a:p>
        </p:txBody>
      </p:sp>
    </p:spTree>
    <p:extLst>
      <p:ext uri="{BB962C8B-B14F-4D97-AF65-F5344CB8AC3E}">
        <p14:creationId xmlns:p14="http://schemas.microsoft.com/office/powerpoint/2010/main" val="303549458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2" name="Title 1" title="Objectives"/>
          <p:cNvSpPr>
            <a:spLocks noGrp="1"/>
          </p:cNvSpPr>
          <p:nvPr>
            <p:ph type="title" hasCustomPrompt="1"/>
          </p:nvPr>
        </p:nvSpPr>
        <p:spPr>
          <a:xfrm>
            <a:off x="914400" y="388730"/>
            <a:ext cx="10769600" cy="812800"/>
          </a:xfrm>
        </p:spPr>
        <p:txBody>
          <a:bodyPr/>
          <a:lstStyle>
            <a:lvl1pPr>
              <a:defRPr/>
            </a:lvl1pPr>
          </a:lstStyle>
          <a:p>
            <a:r>
              <a:rPr lang="en-US" dirty="0"/>
              <a:t>Objectives</a:t>
            </a:r>
          </a:p>
        </p:txBody>
      </p:sp>
      <p:grpSp>
        <p:nvGrpSpPr>
          <p:cNvPr id="5" name="Group 4" descr="Logo" title="NFDRS 2016 Rollout Workshop">
            <a:extLst>
              <a:ext uri="{FF2B5EF4-FFF2-40B4-BE49-F238E27FC236}">
                <a16:creationId xmlns:a16="http://schemas.microsoft.com/office/drawing/2014/main" id="{D587A5E9-AD14-4993-99A0-C47BE674C387}"/>
              </a:ext>
            </a:extLst>
          </p:cNvPr>
          <p:cNvGrpSpPr/>
          <p:nvPr userDrawn="1"/>
        </p:nvGrpSpPr>
        <p:grpSpPr>
          <a:xfrm>
            <a:off x="71820" y="5301822"/>
            <a:ext cx="1916402" cy="1480996"/>
            <a:chOff x="-8862" y="5171834"/>
            <a:chExt cx="1916402" cy="1480996"/>
          </a:xfrm>
          <a:effectLst>
            <a:outerShdw blurRad="50800" dist="50800" dir="5400000" algn="t" rotWithShape="0">
              <a:prstClr val="black">
                <a:alpha val="40000"/>
              </a:prstClr>
            </a:outerShdw>
          </a:effectLst>
        </p:grpSpPr>
        <p:pic>
          <p:nvPicPr>
            <p:cNvPr id="6" name="Picture 5" descr="A close up of a sign&#10;&#10;Description generated with high confidence">
              <a:extLst>
                <a:ext uri="{FF2B5EF4-FFF2-40B4-BE49-F238E27FC236}">
                  <a16:creationId xmlns:a16="http://schemas.microsoft.com/office/drawing/2014/main" id="{5E6AB60D-A358-491A-932E-C661B76C96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8777" y="5171834"/>
              <a:ext cx="1659587" cy="1480996"/>
            </a:xfrm>
            <a:prstGeom prst="rect">
              <a:avLst/>
            </a:prstGeom>
          </p:spPr>
        </p:pic>
        <p:pic>
          <p:nvPicPr>
            <p:cNvPr id="8" name="Picture 7">
              <a:extLst>
                <a:ext uri="{FF2B5EF4-FFF2-40B4-BE49-F238E27FC236}">
                  <a16:creationId xmlns:a16="http://schemas.microsoft.com/office/drawing/2014/main" id="{30A25D8A-53C2-4B47-94C5-B2FC4B0C2DA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62" y="5993588"/>
              <a:ext cx="1916402" cy="659242"/>
            </a:xfrm>
            <a:prstGeom prst="rect">
              <a:avLst/>
            </a:prstGeom>
            <a:scene3d>
              <a:camera prst="orthographicFront"/>
              <a:lightRig rig="balanced" dir="t"/>
            </a:scene3d>
            <a:sp3d extrusionH="203200">
              <a:bevelT w="107950" h="114300" prst="coolSlant"/>
              <a:bevelB w="165100" prst="coolSlant"/>
            </a:sp3d>
          </p:spPr>
        </p:pic>
        <p:pic>
          <p:nvPicPr>
            <p:cNvPr id="7" name="Picture 6">
              <a:extLst>
                <a:ext uri="{FF2B5EF4-FFF2-40B4-BE49-F238E27FC236}">
                  <a16:creationId xmlns:a16="http://schemas.microsoft.com/office/drawing/2014/main" id="{69C0361D-E404-4A55-B4B4-B97F9F998D9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9600" y="5480821"/>
              <a:ext cx="787333" cy="945746"/>
            </a:xfrm>
            <a:prstGeom prst="rect">
              <a:avLst/>
            </a:prstGeom>
          </p:spPr>
        </p:pic>
      </p:grpSp>
      <p:sp>
        <p:nvSpPr>
          <p:cNvPr id="10" name="Text Placeholder 5">
            <a:extLst>
              <a:ext uri="{FF2B5EF4-FFF2-40B4-BE49-F238E27FC236}">
                <a16:creationId xmlns:a16="http://schemas.microsoft.com/office/drawing/2014/main" id="{3814B304-1E9E-446A-B407-127480A86E98}"/>
              </a:ext>
            </a:extLst>
          </p:cNvPr>
          <p:cNvSpPr>
            <a:spLocks noGrp="1"/>
          </p:cNvSpPr>
          <p:nvPr>
            <p:ph type="body" sz="quarter" idx="10" hasCustomPrompt="1"/>
          </p:nvPr>
        </p:nvSpPr>
        <p:spPr>
          <a:xfrm>
            <a:off x="1477615" y="1411553"/>
            <a:ext cx="10206385" cy="707886"/>
          </a:xfrm>
          <a:prstGeom prst="rect">
            <a:avLst/>
          </a:prstGeom>
          <a:effectLst/>
        </p:spPr>
        <p:txBody>
          <a:bodyPr wrap="square">
            <a:spAutoFit/>
          </a:bodyPr>
          <a:lstStyle>
            <a:lvl1pPr marL="742950" indent="-742950">
              <a:lnSpc>
                <a:spcPct val="100000"/>
              </a:lnSpc>
              <a:spcBef>
                <a:spcPts val="600"/>
              </a:spcBef>
              <a:spcAft>
                <a:spcPts val="600"/>
              </a:spcAft>
              <a:buFont typeface="+mj-lt"/>
              <a:buAutoNum type="arabicPeriod"/>
              <a:defRPr/>
            </a:lvl1pPr>
            <a:lvl2pPr>
              <a:lnSpc>
                <a:spcPct val="100000"/>
              </a:lnSpc>
              <a:spcBef>
                <a:spcPts val="600"/>
              </a:spcBef>
              <a:spcAft>
                <a:spcPts val="600"/>
              </a:spcAft>
              <a:defRPr/>
            </a:lvl2pPr>
            <a:lvl3pPr>
              <a:lnSpc>
                <a:spcPct val="100000"/>
              </a:lnSpc>
              <a:spcBef>
                <a:spcPts val="600"/>
              </a:spcBef>
              <a:spcAft>
                <a:spcPts val="600"/>
              </a:spcAft>
              <a:buSzPct val="80000"/>
              <a:defRPr/>
            </a:lvl3pPr>
            <a:lvl4pPr>
              <a:lnSpc>
                <a:spcPct val="100000"/>
              </a:lnSpc>
              <a:spcBef>
                <a:spcPts val="600"/>
              </a:spcBef>
              <a:spcAft>
                <a:spcPts val="600"/>
              </a:spcAft>
              <a:buSzPct val="80000"/>
              <a:defRPr/>
            </a:lvl4pPr>
            <a:lvl5pPr>
              <a:lnSpc>
                <a:spcPct val="100000"/>
              </a:lnSpc>
              <a:spcBef>
                <a:spcPts val="600"/>
              </a:spcBef>
              <a:spcAft>
                <a:spcPts val="600"/>
              </a:spcAft>
              <a:buSzPct val="80000"/>
              <a:defRPr/>
            </a:lvl5pPr>
          </a:lstStyle>
          <a:p>
            <a:pPr lvl="0"/>
            <a:r>
              <a:rPr lang="en-US" dirty="0"/>
              <a:t>Click to edit</a:t>
            </a:r>
          </a:p>
        </p:txBody>
      </p:sp>
    </p:spTree>
    <p:extLst>
      <p:ext uri="{BB962C8B-B14F-4D97-AF65-F5344CB8AC3E}">
        <p14:creationId xmlns:p14="http://schemas.microsoft.com/office/powerpoint/2010/main" val="149175538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eview Objectives">
    <p:spTree>
      <p:nvGrpSpPr>
        <p:cNvPr id="1" name=""/>
        <p:cNvGrpSpPr/>
        <p:nvPr/>
      </p:nvGrpSpPr>
      <p:grpSpPr>
        <a:xfrm>
          <a:off x="0" y="0"/>
          <a:ext cx="0" cy="0"/>
          <a:chOff x="0" y="0"/>
          <a:chExt cx="0" cy="0"/>
        </a:xfrm>
      </p:grpSpPr>
      <p:sp>
        <p:nvSpPr>
          <p:cNvPr id="2" name="Title 1" title="Objectives"/>
          <p:cNvSpPr>
            <a:spLocks noGrp="1"/>
          </p:cNvSpPr>
          <p:nvPr>
            <p:ph type="title" hasCustomPrompt="1"/>
          </p:nvPr>
        </p:nvSpPr>
        <p:spPr>
          <a:xfrm>
            <a:off x="914400" y="388730"/>
            <a:ext cx="10769600" cy="664797"/>
          </a:xfrm>
        </p:spPr>
        <p:txBody>
          <a:bodyPr/>
          <a:lstStyle>
            <a:lvl1pPr>
              <a:defRPr/>
            </a:lvl1pPr>
          </a:lstStyle>
          <a:p>
            <a:r>
              <a:rPr lang="en-US" dirty="0"/>
              <a:t>Review Objectives</a:t>
            </a:r>
          </a:p>
        </p:txBody>
      </p:sp>
      <p:grpSp>
        <p:nvGrpSpPr>
          <p:cNvPr id="5" name="Group 4" descr="Logo" title="NFDRS 2016 Rollout Workshop">
            <a:extLst>
              <a:ext uri="{FF2B5EF4-FFF2-40B4-BE49-F238E27FC236}">
                <a16:creationId xmlns:a16="http://schemas.microsoft.com/office/drawing/2014/main" id="{D587A5E9-AD14-4993-99A0-C47BE674C387}"/>
              </a:ext>
            </a:extLst>
          </p:cNvPr>
          <p:cNvGrpSpPr/>
          <p:nvPr userDrawn="1"/>
        </p:nvGrpSpPr>
        <p:grpSpPr>
          <a:xfrm>
            <a:off x="71820" y="5301822"/>
            <a:ext cx="1916402" cy="1480996"/>
            <a:chOff x="-8862" y="5171834"/>
            <a:chExt cx="1916402" cy="1480996"/>
          </a:xfrm>
          <a:effectLst>
            <a:outerShdw blurRad="50800" dist="50800" dir="5400000" algn="t" rotWithShape="0">
              <a:prstClr val="black">
                <a:alpha val="40000"/>
              </a:prstClr>
            </a:outerShdw>
          </a:effectLst>
        </p:grpSpPr>
        <p:pic>
          <p:nvPicPr>
            <p:cNvPr id="6" name="Picture 5" descr="A close up of a sign&#10;&#10;Description generated with high confidence">
              <a:extLst>
                <a:ext uri="{FF2B5EF4-FFF2-40B4-BE49-F238E27FC236}">
                  <a16:creationId xmlns:a16="http://schemas.microsoft.com/office/drawing/2014/main" id="{5E6AB60D-A358-491A-932E-C661B76C96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8777" y="5171834"/>
              <a:ext cx="1659587" cy="1480996"/>
            </a:xfrm>
            <a:prstGeom prst="rect">
              <a:avLst/>
            </a:prstGeom>
          </p:spPr>
        </p:pic>
        <p:pic>
          <p:nvPicPr>
            <p:cNvPr id="8" name="Picture 7">
              <a:extLst>
                <a:ext uri="{FF2B5EF4-FFF2-40B4-BE49-F238E27FC236}">
                  <a16:creationId xmlns:a16="http://schemas.microsoft.com/office/drawing/2014/main" id="{30A25D8A-53C2-4B47-94C5-B2FC4B0C2DA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62" y="5993588"/>
              <a:ext cx="1916402" cy="659242"/>
            </a:xfrm>
            <a:prstGeom prst="rect">
              <a:avLst/>
            </a:prstGeom>
            <a:scene3d>
              <a:camera prst="orthographicFront"/>
              <a:lightRig rig="balanced" dir="t"/>
            </a:scene3d>
            <a:sp3d extrusionH="203200">
              <a:bevelT w="107950" h="114300" prst="coolSlant"/>
              <a:bevelB w="165100" prst="coolSlant"/>
            </a:sp3d>
          </p:spPr>
        </p:pic>
        <p:pic>
          <p:nvPicPr>
            <p:cNvPr id="7" name="Picture 6">
              <a:extLst>
                <a:ext uri="{FF2B5EF4-FFF2-40B4-BE49-F238E27FC236}">
                  <a16:creationId xmlns:a16="http://schemas.microsoft.com/office/drawing/2014/main" id="{69C0361D-E404-4A55-B4B4-B97F9F998D9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9600" y="5480821"/>
              <a:ext cx="787333" cy="945746"/>
            </a:xfrm>
            <a:prstGeom prst="rect">
              <a:avLst/>
            </a:prstGeom>
          </p:spPr>
        </p:pic>
      </p:grpSp>
      <p:sp>
        <p:nvSpPr>
          <p:cNvPr id="9" name="Text Placeholder 5">
            <a:extLst>
              <a:ext uri="{FF2B5EF4-FFF2-40B4-BE49-F238E27FC236}">
                <a16:creationId xmlns:a16="http://schemas.microsoft.com/office/drawing/2014/main" id="{8742711D-0A43-4334-8B69-9117C21B95B0}"/>
              </a:ext>
            </a:extLst>
          </p:cNvPr>
          <p:cNvSpPr>
            <a:spLocks noGrp="1"/>
          </p:cNvSpPr>
          <p:nvPr>
            <p:ph type="body" sz="quarter" idx="10" hasCustomPrompt="1"/>
          </p:nvPr>
        </p:nvSpPr>
        <p:spPr>
          <a:xfrm>
            <a:off x="1477615" y="1411553"/>
            <a:ext cx="10206385" cy="707886"/>
          </a:xfrm>
          <a:prstGeom prst="rect">
            <a:avLst/>
          </a:prstGeom>
          <a:effectLst/>
        </p:spPr>
        <p:txBody>
          <a:bodyPr wrap="square">
            <a:spAutoFit/>
          </a:bodyPr>
          <a:lstStyle>
            <a:lvl1pPr marL="742950" indent="-742950">
              <a:lnSpc>
                <a:spcPct val="100000"/>
              </a:lnSpc>
              <a:spcBef>
                <a:spcPts val="600"/>
              </a:spcBef>
              <a:spcAft>
                <a:spcPts val="600"/>
              </a:spcAft>
              <a:buFont typeface="+mj-lt"/>
              <a:buAutoNum type="arabicPeriod"/>
              <a:defRPr/>
            </a:lvl1pPr>
            <a:lvl2pPr>
              <a:lnSpc>
                <a:spcPct val="100000"/>
              </a:lnSpc>
              <a:spcBef>
                <a:spcPts val="600"/>
              </a:spcBef>
              <a:spcAft>
                <a:spcPts val="600"/>
              </a:spcAft>
              <a:defRPr/>
            </a:lvl2pPr>
            <a:lvl3pPr>
              <a:lnSpc>
                <a:spcPct val="100000"/>
              </a:lnSpc>
              <a:spcBef>
                <a:spcPts val="600"/>
              </a:spcBef>
              <a:spcAft>
                <a:spcPts val="600"/>
              </a:spcAft>
              <a:buSzPct val="80000"/>
              <a:defRPr/>
            </a:lvl3pPr>
            <a:lvl4pPr>
              <a:lnSpc>
                <a:spcPct val="100000"/>
              </a:lnSpc>
              <a:spcBef>
                <a:spcPts val="600"/>
              </a:spcBef>
              <a:spcAft>
                <a:spcPts val="600"/>
              </a:spcAft>
              <a:buSzPct val="80000"/>
              <a:defRPr/>
            </a:lvl4pPr>
            <a:lvl5pPr>
              <a:lnSpc>
                <a:spcPct val="100000"/>
              </a:lnSpc>
              <a:spcBef>
                <a:spcPts val="600"/>
              </a:spcBef>
              <a:spcAft>
                <a:spcPts val="600"/>
              </a:spcAft>
              <a:buSzPct val="80000"/>
              <a:defRPr/>
            </a:lvl5pPr>
          </a:lstStyle>
          <a:p>
            <a:pPr lvl="0"/>
            <a:r>
              <a:rPr lang="en-US" dirty="0"/>
              <a:t>Click to edit</a:t>
            </a:r>
          </a:p>
        </p:txBody>
      </p:sp>
    </p:spTree>
    <p:extLst>
      <p:ext uri="{BB962C8B-B14F-4D97-AF65-F5344CB8AC3E}">
        <p14:creationId xmlns:p14="http://schemas.microsoft.com/office/powerpoint/2010/main" val="47698023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Layere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a:t>
            </a:r>
          </a:p>
        </p:txBody>
      </p:sp>
      <p:sp>
        <p:nvSpPr>
          <p:cNvPr id="6" name="Text Placeholder 5"/>
          <p:cNvSpPr>
            <a:spLocks noGrp="1"/>
          </p:cNvSpPr>
          <p:nvPr>
            <p:ph type="body" sz="quarter" idx="10" hasCustomPrompt="1"/>
          </p:nvPr>
        </p:nvSpPr>
        <p:spPr>
          <a:xfrm>
            <a:off x="1879046" y="1411553"/>
            <a:ext cx="9804954" cy="3354765"/>
          </a:xfrm>
          <a:prstGeom prst="rect">
            <a:avLst/>
          </a:prstGeom>
          <a:effectLst/>
        </p:spPr>
        <p:txBody>
          <a:bodyPr>
            <a:spAutoFit/>
          </a:bodyPr>
          <a:lstStyle>
            <a:lvl1pPr>
              <a:lnSpc>
                <a:spcPct val="100000"/>
              </a:lnSpc>
              <a:spcBef>
                <a:spcPts val="600"/>
              </a:spcBef>
              <a:spcAft>
                <a:spcPts val="600"/>
              </a:spcAft>
              <a:defRPr/>
            </a:lvl1pPr>
            <a:lvl2pPr>
              <a:lnSpc>
                <a:spcPct val="100000"/>
              </a:lnSpc>
              <a:spcBef>
                <a:spcPts val="600"/>
              </a:spcBef>
              <a:spcAft>
                <a:spcPts val="600"/>
              </a:spcAft>
              <a:defRPr/>
            </a:lvl2pPr>
            <a:lvl3pPr>
              <a:lnSpc>
                <a:spcPct val="100000"/>
              </a:lnSpc>
              <a:spcBef>
                <a:spcPts val="600"/>
              </a:spcBef>
              <a:spcAft>
                <a:spcPts val="600"/>
              </a:spcAft>
              <a:buSzPct val="80000"/>
              <a:defRPr/>
            </a:lvl3pPr>
            <a:lvl4pPr>
              <a:lnSpc>
                <a:spcPct val="100000"/>
              </a:lnSpc>
              <a:spcBef>
                <a:spcPts val="600"/>
              </a:spcBef>
              <a:spcAft>
                <a:spcPts val="600"/>
              </a:spcAft>
              <a:buSzPct val="80000"/>
              <a:defRPr/>
            </a:lvl4pPr>
            <a:lvl5pPr>
              <a:lnSpc>
                <a:spcPct val="100000"/>
              </a:lnSpc>
              <a:spcBef>
                <a:spcPts val="600"/>
              </a:spcBef>
              <a:spcAft>
                <a:spcPts val="600"/>
              </a:spcAft>
              <a:buSzPct val="80000"/>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1" name="Group 10" descr="Logo" title="NFDRS 2016 Rollout Workshop">
            <a:extLst>
              <a:ext uri="{FF2B5EF4-FFF2-40B4-BE49-F238E27FC236}">
                <a16:creationId xmlns:a16="http://schemas.microsoft.com/office/drawing/2014/main" id="{C402C165-B9EB-4FD0-8B3B-625F536FDDE9}"/>
              </a:ext>
            </a:extLst>
          </p:cNvPr>
          <p:cNvGrpSpPr/>
          <p:nvPr userDrawn="1"/>
        </p:nvGrpSpPr>
        <p:grpSpPr>
          <a:xfrm>
            <a:off x="71820" y="5301822"/>
            <a:ext cx="1916402" cy="1480996"/>
            <a:chOff x="-8862" y="5171834"/>
            <a:chExt cx="1916402" cy="1480996"/>
          </a:xfrm>
          <a:effectLst>
            <a:outerShdw blurRad="50800" dist="50800" dir="5400000" algn="t" rotWithShape="0">
              <a:prstClr val="black">
                <a:alpha val="40000"/>
              </a:prstClr>
            </a:outerShdw>
          </a:effectLst>
        </p:grpSpPr>
        <p:pic>
          <p:nvPicPr>
            <p:cNvPr id="12" name="Picture 11" descr="A close up of a sign&#10;&#10;Description generated with high confidence">
              <a:extLst>
                <a:ext uri="{FF2B5EF4-FFF2-40B4-BE49-F238E27FC236}">
                  <a16:creationId xmlns:a16="http://schemas.microsoft.com/office/drawing/2014/main" id="{11DC3F77-5F15-4E64-9CD8-64732C5C14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8777" y="5171834"/>
              <a:ext cx="1659587" cy="1480996"/>
            </a:xfrm>
            <a:prstGeom prst="rect">
              <a:avLst/>
            </a:prstGeom>
          </p:spPr>
        </p:pic>
        <p:pic>
          <p:nvPicPr>
            <p:cNvPr id="14" name="Picture 13">
              <a:extLst>
                <a:ext uri="{FF2B5EF4-FFF2-40B4-BE49-F238E27FC236}">
                  <a16:creationId xmlns:a16="http://schemas.microsoft.com/office/drawing/2014/main" id="{D298FE52-1502-4034-BB1A-A2CE94E31E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62" y="5993588"/>
              <a:ext cx="1916402" cy="659242"/>
            </a:xfrm>
            <a:prstGeom prst="rect">
              <a:avLst/>
            </a:prstGeom>
            <a:scene3d>
              <a:camera prst="orthographicFront"/>
              <a:lightRig rig="balanced" dir="t"/>
            </a:scene3d>
            <a:sp3d extrusionH="203200">
              <a:bevelT w="107950" h="114300" prst="coolSlant"/>
              <a:bevelB w="165100" prst="coolSlant"/>
            </a:sp3d>
          </p:spPr>
        </p:pic>
        <p:pic>
          <p:nvPicPr>
            <p:cNvPr id="13" name="Picture 12">
              <a:extLst>
                <a:ext uri="{FF2B5EF4-FFF2-40B4-BE49-F238E27FC236}">
                  <a16:creationId xmlns:a16="http://schemas.microsoft.com/office/drawing/2014/main" id="{4383D2C1-D175-4C50-AA33-1C45205EB8B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9600" y="5480821"/>
              <a:ext cx="787333" cy="945746"/>
            </a:xfrm>
            <a:prstGeom prst="rect">
              <a:avLst/>
            </a:prstGeom>
          </p:spPr>
        </p:pic>
      </p:grpSp>
    </p:spTree>
    <p:extLst>
      <p:ext uri="{BB962C8B-B14F-4D97-AF65-F5344CB8AC3E}">
        <p14:creationId xmlns:p14="http://schemas.microsoft.com/office/powerpoint/2010/main" val="208427317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a:t>
            </a:r>
          </a:p>
        </p:txBody>
      </p:sp>
      <p:sp>
        <p:nvSpPr>
          <p:cNvPr id="3" name="Content Placeholder 2"/>
          <p:cNvSpPr>
            <a:spLocks noGrp="1"/>
          </p:cNvSpPr>
          <p:nvPr>
            <p:ph idx="1" hasCustomPrompt="1"/>
          </p:nvPr>
        </p:nvSpPr>
        <p:spPr>
          <a:xfrm>
            <a:off x="507999" y="1660805"/>
            <a:ext cx="11176001" cy="646331"/>
          </a:xfrm>
          <a:prstGeom prst="rect">
            <a:avLst/>
          </a:prstGeom>
          <a:effectLst/>
        </p:spPr>
        <p:txBody>
          <a:bodyPr wrap="square">
            <a:spAutoFit/>
          </a:bodyPr>
          <a:lstStyle>
            <a:lvl1pPr>
              <a:lnSpc>
                <a:spcPct val="90000"/>
              </a:lnSpc>
              <a:defRPr/>
            </a:lvl1pPr>
            <a:lvl2pPr>
              <a:lnSpc>
                <a:spcPct val="90000"/>
              </a:lnSpc>
              <a:defRPr/>
            </a:lvl2pPr>
            <a:lvl3pPr>
              <a:lnSpc>
                <a:spcPct val="90000"/>
              </a:lnSpc>
              <a:buSzPct val="80000"/>
              <a:defRPr/>
            </a:lvl3pPr>
            <a:lvl4pPr>
              <a:lnSpc>
                <a:spcPct val="90000"/>
              </a:lnSpc>
              <a:buSzPct val="80000"/>
              <a:defRPr/>
            </a:lvl4pPr>
            <a:lvl5pPr>
              <a:lnSpc>
                <a:spcPct val="90000"/>
              </a:lnSpc>
              <a:buSzPct val="80000"/>
              <a:defRPr/>
            </a:lvl5pPr>
          </a:lstStyle>
          <a:p>
            <a:pPr lvl="0"/>
            <a:r>
              <a:rPr lang="en-US" dirty="0"/>
              <a:t>Click to select object</a:t>
            </a:r>
          </a:p>
        </p:txBody>
      </p:sp>
      <p:grpSp>
        <p:nvGrpSpPr>
          <p:cNvPr id="5" name="Group 4" descr="Logo" title="NFDRS 2016 Rollout Workshop">
            <a:extLst>
              <a:ext uri="{FF2B5EF4-FFF2-40B4-BE49-F238E27FC236}">
                <a16:creationId xmlns:a16="http://schemas.microsoft.com/office/drawing/2014/main" id="{6A5EF276-741C-49B5-BFEB-9248E3A7FBC0}"/>
              </a:ext>
            </a:extLst>
          </p:cNvPr>
          <p:cNvGrpSpPr/>
          <p:nvPr userDrawn="1"/>
        </p:nvGrpSpPr>
        <p:grpSpPr>
          <a:xfrm>
            <a:off x="71820" y="5301822"/>
            <a:ext cx="1916402" cy="1480996"/>
            <a:chOff x="-8862" y="5171834"/>
            <a:chExt cx="1916402" cy="1480996"/>
          </a:xfrm>
          <a:effectLst>
            <a:outerShdw blurRad="50800" dist="50800" dir="5400000" algn="t" rotWithShape="0">
              <a:prstClr val="black">
                <a:alpha val="40000"/>
              </a:prstClr>
            </a:outerShdw>
          </a:effectLst>
        </p:grpSpPr>
        <p:pic>
          <p:nvPicPr>
            <p:cNvPr id="6" name="Picture 5" descr="A close up of a sign&#10;&#10;Description generated with high confidence">
              <a:extLst>
                <a:ext uri="{FF2B5EF4-FFF2-40B4-BE49-F238E27FC236}">
                  <a16:creationId xmlns:a16="http://schemas.microsoft.com/office/drawing/2014/main" id="{0F185B5C-4FB8-436C-9B4A-29B8D7B68F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8777" y="5171834"/>
              <a:ext cx="1659587" cy="1480996"/>
            </a:xfrm>
            <a:prstGeom prst="rect">
              <a:avLst/>
            </a:prstGeom>
          </p:spPr>
        </p:pic>
        <p:pic>
          <p:nvPicPr>
            <p:cNvPr id="8" name="Picture 7">
              <a:extLst>
                <a:ext uri="{FF2B5EF4-FFF2-40B4-BE49-F238E27FC236}">
                  <a16:creationId xmlns:a16="http://schemas.microsoft.com/office/drawing/2014/main" id="{B21C6FB8-001E-420F-8EC2-E958FFDC979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62" y="5993588"/>
              <a:ext cx="1916402" cy="659242"/>
            </a:xfrm>
            <a:prstGeom prst="rect">
              <a:avLst/>
            </a:prstGeom>
            <a:scene3d>
              <a:camera prst="orthographicFront"/>
              <a:lightRig rig="balanced" dir="t"/>
            </a:scene3d>
            <a:sp3d extrusionH="203200">
              <a:bevelT w="107950" h="114300" prst="coolSlant"/>
              <a:bevelB w="165100" prst="coolSlant"/>
            </a:sp3d>
          </p:spPr>
        </p:pic>
        <p:pic>
          <p:nvPicPr>
            <p:cNvPr id="7" name="Picture 6">
              <a:extLst>
                <a:ext uri="{FF2B5EF4-FFF2-40B4-BE49-F238E27FC236}">
                  <a16:creationId xmlns:a16="http://schemas.microsoft.com/office/drawing/2014/main" id="{2711EEB7-433F-47EB-B08B-97534A857FE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9600" y="5480821"/>
              <a:ext cx="787333" cy="945746"/>
            </a:xfrm>
            <a:prstGeom prst="rect">
              <a:avLst/>
            </a:prstGeom>
          </p:spPr>
        </p:pic>
      </p:grpSp>
    </p:spTree>
    <p:extLst>
      <p:ext uri="{BB962C8B-B14F-4D97-AF65-F5344CB8AC3E}">
        <p14:creationId xmlns:p14="http://schemas.microsoft.com/office/powerpoint/2010/main" val="226518973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a:t>
            </a:r>
          </a:p>
        </p:txBody>
      </p:sp>
      <p:sp>
        <p:nvSpPr>
          <p:cNvPr id="3" name="Content Placeholder 2"/>
          <p:cNvSpPr>
            <a:spLocks noGrp="1"/>
          </p:cNvSpPr>
          <p:nvPr>
            <p:ph sz="half" idx="1"/>
          </p:nvPr>
        </p:nvSpPr>
        <p:spPr>
          <a:xfrm>
            <a:off x="508000" y="1411553"/>
            <a:ext cx="5486400" cy="480131"/>
          </a:xfrm>
          <a:prstGeom prst="rect">
            <a:avLst/>
          </a:prstGeom>
        </p:spPr>
        <p:txBody>
          <a:bodyPr>
            <a:spAutoFit/>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endParaRPr lang="en-US" dirty="0"/>
          </a:p>
        </p:txBody>
      </p:sp>
      <p:sp>
        <p:nvSpPr>
          <p:cNvPr id="4" name="Content Placeholder 3"/>
          <p:cNvSpPr>
            <a:spLocks noGrp="1"/>
          </p:cNvSpPr>
          <p:nvPr>
            <p:ph sz="half" idx="2"/>
          </p:nvPr>
        </p:nvSpPr>
        <p:spPr>
          <a:xfrm>
            <a:off x="6197600" y="1411553"/>
            <a:ext cx="5486400" cy="480131"/>
          </a:xfrm>
          <a:prstGeom prst="rect">
            <a:avLst/>
          </a:prstGeom>
        </p:spPr>
        <p:txBody>
          <a:bodyPr>
            <a:spAutoFit/>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endParaRPr lang="en-US" dirty="0"/>
          </a:p>
        </p:txBody>
      </p:sp>
      <p:grpSp>
        <p:nvGrpSpPr>
          <p:cNvPr id="10" name="Group 9">
            <a:extLst>
              <a:ext uri="{FF2B5EF4-FFF2-40B4-BE49-F238E27FC236}">
                <a16:creationId xmlns:a16="http://schemas.microsoft.com/office/drawing/2014/main" id="{D77042EA-A600-4A61-887C-EEE2D80ED7F6}"/>
              </a:ext>
            </a:extLst>
          </p:cNvPr>
          <p:cNvGrpSpPr/>
          <p:nvPr userDrawn="1"/>
        </p:nvGrpSpPr>
        <p:grpSpPr>
          <a:xfrm>
            <a:off x="71820" y="5301822"/>
            <a:ext cx="1916402" cy="1480996"/>
            <a:chOff x="-8862" y="5171834"/>
            <a:chExt cx="1916402" cy="1480996"/>
          </a:xfrm>
          <a:effectLst>
            <a:outerShdw blurRad="50800" dist="50800" dir="5400000" algn="t" rotWithShape="0">
              <a:prstClr val="black">
                <a:alpha val="40000"/>
              </a:prstClr>
            </a:outerShdw>
          </a:effectLst>
        </p:grpSpPr>
        <p:pic>
          <p:nvPicPr>
            <p:cNvPr id="11" name="Picture 10" descr="A close up of a sign&#10;&#10;Description generated with high confidence">
              <a:extLst>
                <a:ext uri="{FF2B5EF4-FFF2-40B4-BE49-F238E27FC236}">
                  <a16:creationId xmlns:a16="http://schemas.microsoft.com/office/drawing/2014/main" id="{CB56032B-AFF0-4549-8B4E-7B9FCE4AFA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8777" y="5171834"/>
              <a:ext cx="1659587" cy="1480996"/>
            </a:xfrm>
            <a:prstGeom prst="rect">
              <a:avLst/>
            </a:prstGeom>
          </p:spPr>
        </p:pic>
        <p:pic>
          <p:nvPicPr>
            <p:cNvPr id="13" name="Picture 12">
              <a:extLst>
                <a:ext uri="{FF2B5EF4-FFF2-40B4-BE49-F238E27FC236}">
                  <a16:creationId xmlns:a16="http://schemas.microsoft.com/office/drawing/2014/main" id="{89B8E296-E523-4801-8A6C-A64250C5CEA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62" y="5993588"/>
              <a:ext cx="1916402" cy="659242"/>
            </a:xfrm>
            <a:prstGeom prst="rect">
              <a:avLst/>
            </a:prstGeom>
            <a:scene3d>
              <a:camera prst="orthographicFront"/>
              <a:lightRig rig="balanced" dir="t"/>
            </a:scene3d>
            <a:sp3d extrusionH="203200">
              <a:bevelT w="107950" h="114300" prst="coolSlant"/>
              <a:bevelB w="165100" prst="coolSlant"/>
            </a:sp3d>
          </p:spPr>
        </p:pic>
        <p:pic>
          <p:nvPicPr>
            <p:cNvPr id="12" name="Picture 11">
              <a:extLst>
                <a:ext uri="{FF2B5EF4-FFF2-40B4-BE49-F238E27FC236}">
                  <a16:creationId xmlns:a16="http://schemas.microsoft.com/office/drawing/2014/main" id="{9A27AA10-E530-4148-88F9-429160D17B7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9600" y="5480821"/>
              <a:ext cx="787333" cy="945746"/>
            </a:xfrm>
            <a:prstGeom prst="rect">
              <a:avLst/>
            </a:prstGeom>
          </p:spPr>
        </p:pic>
      </p:grpSp>
    </p:spTree>
    <p:extLst>
      <p:ext uri="{BB962C8B-B14F-4D97-AF65-F5344CB8AC3E}">
        <p14:creationId xmlns:p14="http://schemas.microsoft.com/office/powerpoint/2010/main" val="134225138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6726" y="303449"/>
            <a:ext cx="11176000" cy="664797"/>
          </a:xfrm>
        </p:spPr>
        <p:txBody>
          <a:bodyPr/>
          <a:lstStyle>
            <a:lvl1pPr>
              <a:defRPr/>
            </a:lvl1pPr>
          </a:lstStyle>
          <a:p>
            <a:r>
              <a:rPr lang="en-US" dirty="0"/>
              <a:t>Click to edit title</a:t>
            </a:r>
          </a:p>
        </p:txBody>
      </p:sp>
      <p:sp>
        <p:nvSpPr>
          <p:cNvPr id="3" name="Text Placeholder 2"/>
          <p:cNvSpPr>
            <a:spLocks noGrp="1"/>
          </p:cNvSpPr>
          <p:nvPr>
            <p:ph type="body" idx="1" hasCustomPrompt="1"/>
          </p:nvPr>
        </p:nvSpPr>
        <p:spPr>
          <a:xfrm>
            <a:off x="506726" y="1469956"/>
            <a:ext cx="5486400" cy="704917"/>
          </a:xfrm>
          <a:prstGeom prst="rect">
            <a:avLst/>
          </a:prstGeom>
        </p:spPr>
        <p:txBody>
          <a:bodyPr anchor="t" anchorCtr="0">
            <a:normAutofit/>
          </a:bodyPr>
          <a:lstStyle>
            <a:lvl1pPr marL="0" indent="0">
              <a:lnSpc>
                <a:spcPct val="90000"/>
              </a:lnSpc>
              <a:spcBef>
                <a:spcPts val="0"/>
              </a:spcBef>
              <a:buNone/>
              <a:defRPr sz="2800" b="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a:t>Click to edit</a:t>
            </a:r>
          </a:p>
        </p:txBody>
      </p:sp>
      <p:sp>
        <p:nvSpPr>
          <p:cNvPr id="4" name="Content Placeholder 3"/>
          <p:cNvSpPr>
            <a:spLocks noGrp="1"/>
          </p:cNvSpPr>
          <p:nvPr>
            <p:ph sz="half" idx="2" hasCustomPrompt="1"/>
          </p:nvPr>
        </p:nvSpPr>
        <p:spPr>
          <a:xfrm>
            <a:off x="507999" y="2174875"/>
            <a:ext cx="5486400" cy="1461939"/>
          </a:xfrm>
          <a:prstGeom prst="rect">
            <a:avLst/>
          </a:prstGeom>
        </p:spPr>
        <p:txBody>
          <a:bodyPr>
            <a:spAutoFit/>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dirty="0"/>
              <a:t>Click to select object</a:t>
            </a:r>
          </a:p>
          <a:p>
            <a:pPr lvl="0"/>
            <a:endParaRPr lang="en-US" dirty="0"/>
          </a:p>
          <a:p>
            <a:pPr lvl="0"/>
            <a:endParaRPr lang="en-US" dirty="0"/>
          </a:p>
        </p:txBody>
      </p:sp>
      <p:sp>
        <p:nvSpPr>
          <p:cNvPr id="5" name="Text Placeholder 4"/>
          <p:cNvSpPr>
            <a:spLocks noGrp="1"/>
          </p:cNvSpPr>
          <p:nvPr>
            <p:ph type="body" sz="quarter" idx="3" hasCustomPrompt="1"/>
          </p:nvPr>
        </p:nvSpPr>
        <p:spPr>
          <a:xfrm>
            <a:off x="6193368" y="1469957"/>
            <a:ext cx="5489359" cy="704918"/>
          </a:xfrm>
          <a:prstGeom prst="rect">
            <a:avLst/>
          </a:prstGeom>
        </p:spPr>
        <p:txBody>
          <a:bodyPr anchor="t" anchorCtr="0">
            <a:normAutofit/>
          </a:bodyPr>
          <a:lstStyle>
            <a:lvl1pPr marL="0" indent="0">
              <a:lnSpc>
                <a:spcPct val="90000"/>
              </a:lnSpc>
              <a:spcBef>
                <a:spcPts val="0"/>
              </a:spcBef>
              <a:buNone/>
              <a:defRPr sz="2800" b="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a:t>Click to edit</a:t>
            </a:r>
          </a:p>
        </p:txBody>
      </p:sp>
      <p:sp>
        <p:nvSpPr>
          <p:cNvPr id="6" name="Content Placeholder 5"/>
          <p:cNvSpPr>
            <a:spLocks noGrp="1"/>
          </p:cNvSpPr>
          <p:nvPr>
            <p:ph sz="quarter" idx="4" hasCustomPrompt="1"/>
          </p:nvPr>
        </p:nvSpPr>
        <p:spPr>
          <a:xfrm>
            <a:off x="6193368" y="2174875"/>
            <a:ext cx="5490632" cy="1461939"/>
          </a:xfrm>
          <a:prstGeom prst="rect">
            <a:avLst/>
          </a:prstGeom>
        </p:spPr>
        <p:txBody>
          <a:bodyPr>
            <a:spAutoFit/>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dirty="0"/>
              <a:t>Click to select object</a:t>
            </a:r>
          </a:p>
          <a:p>
            <a:pPr lvl="0"/>
            <a:endParaRPr lang="en-US" dirty="0"/>
          </a:p>
          <a:p>
            <a:pPr lvl="0"/>
            <a:endParaRPr lang="en-US" dirty="0"/>
          </a:p>
        </p:txBody>
      </p:sp>
      <p:grpSp>
        <p:nvGrpSpPr>
          <p:cNvPr id="8" name="Group 7">
            <a:extLst>
              <a:ext uri="{FF2B5EF4-FFF2-40B4-BE49-F238E27FC236}">
                <a16:creationId xmlns:a16="http://schemas.microsoft.com/office/drawing/2014/main" id="{5D055AB2-FD22-478B-905B-169936D754AC}"/>
              </a:ext>
            </a:extLst>
          </p:cNvPr>
          <p:cNvGrpSpPr/>
          <p:nvPr userDrawn="1"/>
        </p:nvGrpSpPr>
        <p:grpSpPr>
          <a:xfrm>
            <a:off x="71820" y="5301822"/>
            <a:ext cx="1916402" cy="1480996"/>
            <a:chOff x="-8862" y="5171834"/>
            <a:chExt cx="1916402" cy="1480996"/>
          </a:xfrm>
          <a:effectLst>
            <a:outerShdw blurRad="50800" dist="50800" dir="5400000" algn="t" rotWithShape="0">
              <a:prstClr val="black">
                <a:alpha val="40000"/>
              </a:prstClr>
            </a:outerShdw>
          </a:effectLst>
        </p:grpSpPr>
        <p:pic>
          <p:nvPicPr>
            <p:cNvPr id="9" name="Picture 8" descr="A close up of a sign&#10;&#10;Description generated with high confidence">
              <a:extLst>
                <a:ext uri="{FF2B5EF4-FFF2-40B4-BE49-F238E27FC236}">
                  <a16:creationId xmlns:a16="http://schemas.microsoft.com/office/drawing/2014/main" id="{5A70FC45-2DE6-414E-82F5-E8DEDCD25C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8777" y="5171834"/>
              <a:ext cx="1659587" cy="1480996"/>
            </a:xfrm>
            <a:prstGeom prst="rect">
              <a:avLst/>
            </a:prstGeom>
          </p:spPr>
        </p:pic>
        <p:pic>
          <p:nvPicPr>
            <p:cNvPr id="11" name="Picture 10">
              <a:extLst>
                <a:ext uri="{FF2B5EF4-FFF2-40B4-BE49-F238E27FC236}">
                  <a16:creationId xmlns:a16="http://schemas.microsoft.com/office/drawing/2014/main" id="{EE18B800-1697-46BF-9156-FD9B3BDF65D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62" y="5993588"/>
              <a:ext cx="1916402" cy="659242"/>
            </a:xfrm>
            <a:prstGeom prst="rect">
              <a:avLst/>
            </a:prstGeom>
            <a:scene3d>
              <a:camera prst="orthographicFront"/>
              <a:lightRig rig="balanced" dir="t"/>
            </a:scene3d>
            <a:sp3d extrusionH="203200">
              <a:bevelT w="107950" h="114300" prst="coolSlant"/>
              <a:bevelB w="165100" prst="coolSlant"/>
            </a:sp3d>
          </p:spPr>
        </p:pic>
        <p:pic>
          <p:nvPicPr>
            <p:cNvPr id="10" name="Picture 9">
              <a:extLst>
                <a:ext uri="{FF2B5EF4-FFF2-40B4-BE49-F238E27FC236}">
                  <a16:creationId xmlns:a16="http://schemas.microsoft.com/office/drawing/2014/main" id="{7E1CAF73-CC33-4B1A-9D98-213A5D71611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9600" y="5480821"/>
              <a:ext cx="787333" cy="945746"/>
            </a:xfrm>
            <a:prstGeom prst="rect">
              <a:avLst/>
            </a:prstGeom>
          </p:spPr>
        </p:pic>
      </p:grpSp>
    </p:spTree>
    <p:extLst>
      <p:ext uri="{BB962C8B-B14F-4D97-AF65-F5344CB8AC3E}">
        <p14:creationId xmlns:p14="http://schemas.microsoft.com/office/powerpoint/2010/main" val="426886477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a:t>
            </a:r>
          </a:p>
        </p:txBody>
      </p:sp>
      <p:grpSp>
        <p:nvGrpSpPr>
          <p:cNvPr id="4" name="Group 3">
            <a:extLst>
              <a:ext uri="{FF2B5EF4-FFF2-40B4-BE49-F238E27FC236}">
                <a16:creationId xmlns:a16="http://schemas.microsoft.com/office/drawing/2014/main" id="{F029C773-3FF4-42BD-94F7-9E374CD40253}"/>
              </a:ext>
            </a:extLst>
          </p:cNvPr>
          <p:cNvGrpSpPr/>
          <p:nvPr userDrawn="1"/>
        </p:nvGrpSpPr>
        <p:grpSpPr>
          <a:xfrm>
            <a:off x="71820" y="5301822"/>
            <a:ext cx="1916402" cy="1480996"/>
            <a:chOff x="-8862" y="5171834"/>
            <a:chExt cx="1916402" cy="1480996"/>
          </a:xfrm>
          <a:effectLst>
            <a:outerShdw blurRad="50800" dist="50800" dir="5400000" algn="t" rotWithShape="0">
              <a:prstClr val="black">
                <a:alpha val="40000"/>
              </a:prstClr>
            </a:outerShdw>
          </a:effectLst>
        </p:grpSpPr>
        <p:pic>
          <p:nvPicPr>
            <p:cNvPr id="5" name="Picture 4" descr="A close up of a sign&#10;&#10;Description generated with high confidence">
              <a:extLst>
                <a:ext uri="{FF2B5EF4-FFF2-40B4-BE49-F238E27FC236}">
                  <a16:creationId xmlns:a16="http://schemas.microsoft.com/office/drawing/2014/main" id="{1148478D-2B30-4796-95F2-126331411C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8777" y="5171834"/>
              <a:ext cx="1659587" cy="1480996"/>
            </a:xfrm>
            <a:prstGeom prst="rect">
              <a:avLst/>
            </a:prstGeom>
          </p:spPr>
        </p:pic>
        <p:pic>
          <p:nvPicPr>
            <p:cNvPr id="7" name="Picture 6">
              <a:extLst>
                <a:ext uri="{FF2B5EF4-FFF2-40B4-BE49-F238E27FC236}">
                  <a16:creationId xmlns:a16="http://schemas.microsoft.com/office/drawing/2014/main" id="{3323D424-C126-46F6-9ABD-854CE4FBAD7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62" y="5993588"/>
              <a:ext cx="1916402" cy="659242"/>
            </a:xfrm>
            <a:prstGeom prst="rect">
              <a:avLst/>
            </a:prstGeom>
            <a:scene3d>
              <a:camera prst="orthographicFront"/>
              <a:lightRig rig="balanced" dir="t"/>
            </a:scene3d>
            <a:sp3d extrusionH="203200">
              <a:bevelT w="107950" h="114300" prst="coolSlant"/>
              <a:bevelB w="165100" prst="coolSlant"/>
            </a:sp3d>
          </p:spPr>
        </p:pic>
        <p:pic>
          <p:nvPicPr>
            <p:cNvPr id="6" name="Picture 5">
              <a:extLst>
                <a:ext uri="{FF2B5EF4-FFF2-40B4-BE49-F238E27FC236}">
                  <a16:creationId xmlns:a16="http://schemas.microsoft.com/office/drawing/2014/main" id="{DB3B0D50-68C8-433E-BF05-E2F4455571E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9600" y="5480821"/>
              <a:ext cx="787333" cy="945746"/>
            </a:xfrm>
            <a:prstGeom prst="rect">
              <a:avLst/>
            </a:prstGeom>
          </p:spPr>
        </p:pic>
      </p:grpSp>
    </p:spTree>
    <p:extLst>
      <p:ext uri="{BB962C8B-B14F-4D97-AF65-F5344CB8AC3E}">
        <p14:creationId xmlns:p14="http://schemas.microsoft.com/office/powerpoint/2010/main" val="201633586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2" name="Title 1" title="Objectives"/>
          <p:cNvSpPr>
            <a:spLocks noGrp="1"/>
          </p:cNvSpPr>
          <p:nvPr>
            <p:ph type="title" hasCustomPrompt="1"/>
          </p:nvPr>
        </p:nvSpPr>
        <p:spPr>
          <a:xfrm>
            <a:off x="914400" y="388730"/>
            <a:ext cx="10769600" cy="812800"/>
          </a:xfrm>
          <a:prstGeom prst="rect">
            <a:avLst/>
          </a:prstGeom>
        </p:spPr>
        <p:txBody>
          <a:bodyPr/>
          <a:lstStyle>
            <a:lvl1pPr>
              <a:defRPr/>
            </a:lvl1pPr>
          </a:lstStyle>
          <a:p>
            <a:r>
              <a:rPr lang="en-US"/>
              <a:t>Objectives</a:t>
            </a:r>
          </a:p>
        </p:txBody>
      </p:sp>
      <p:sp>
        <p:nvSpPr>
          <p:cNvPr id="10" name="Text Placeholder 5">
            <a:extLst>
              <a:ext uri="{FF2B5EF4-FFF2-40B4-BE49-F238E27FC236}">
                <a16:creationId xmlns:a16="http://schemas.microsoft.com/office/drawing/2014/main" id="{3814B304-1E9E-446A-B407-127480A86E98}"/>
              </a:ext>
            </a:extLst>
          </p:cNvPr>
          <p:cNvSpPr>
            <a:spLocks noGrp="1"/>
          </p:cNvSpPr>
          <p:nvPr>
            <p:ph type="body" sz="quarter" idx="10" hasCustomPrompt="1"/>
          </p:nvPr>
        </p:nvSpPr>
        <p:spPr>
          <a:xfrm>
            <a:off x="1554480" y="1411553"/>
            <a:ext cx="10129520" cy="707886"/>
          </a:xfrm>
          <a:prstGeom prst="rect">
            <a:avLst/>
          </a:prstGeom>
          <a:effectLst/>
        </p:spPr>
        <p:txBody>
          <a:bodyPr wrap="square">
            <a:spAutoFit/>
          </a:bodyPr>
          <a:lstStyle>
            <a:lvl1pPr marL="742950" indent="-742950">
              <a:lnSpc>
                <a:spcPct val="100000"/>
              </a:lnSpc>
              <a:spcBef>
                <a:spcPts val="600"/>
              </a:spcBef>
              <a:spcAft>
                <a:spcPts val="600"/>
              </a:spcAft>
              <a:buFont typeface="+mj-lt"/>
              <a:buAutoNum type="arabicPeriod"/>
              <a:defRPr/>
            </a:lvl1pPr>
            <a:lvl2pPr>
              <a:lnSpc>
                <a:spcPct val="100000"/>
              </a:lnSpc>
              <a:spcBef>
                <a:spcPts val="600"/>
              </a:spcBef>
              <a:spcAft>
                <a:spcPts val="600"/>
              </a:spcAft>
              <a:defRPr/>
            </a:lvl2pPr>
            <a:lvl3pPr>
              <a:lnSpc>
                <a:spcPct val="100000"/>
              </a:lnSpc>
              <a:spcBef>
                <a:spcPts val="600"/>
              </a:spcBef>
              <a:spcAft>
                <a:spcPts val="600"/>
              </a:spcAft>
              <a:buSzPct val="80000"/>
              <a:defRPr/>
            </a:lvl3pPr>
            <a:lvl4pPr>
              <a:lnSpc>
                <a:spcPct val="100000"/>
              </a:lnSpc>
              <a:spcBef>
                <a:spcPts val="600"/>
              </a:spcBef>
              <a:spcAft>
                <a:spcPts val="600"/>
              </a:spcAft>
              <a:buSzPct val="80000"/>
              <a:defRPr/>
            </a:lvl4pPr>
            <a:lvl5pPr>
              <a:lnSpc>
                <a:spcPct val="100000"/>
              </a:lnSpc>
              <a:spcBef>
                <a:spcPts val="600"/>
              </a:spcBef>
              <a:spcAft>
                <a:spcPts val="600"/>
              </a:spcAft>
              <a:buSzPct val="80000"/>
              <a:defRPr/>
            </a:lvl5pPr>
          </a:lstStyle>
          <a:p>
            <a:pPr lvl="0"/>
            <a:r>
              <a:rPr lang="en-US"/>
              <a:t>Click to edit</a:t>
            </a:r>
          </a:p>
        </p:txBody>
      </p:sp>
      <p:grpSp>
        <p:nvGrpSpPr>
          <p:cNvPr id="3" name="Group 2">
            <a:extLst>
              <a:ext uri="{FF2B5EF4-FFF2-40B4-BE49-F238E27FC236}">
                <a16:creationId xmlns:a16="http://schemas.microsoft.com/office/drawing/2014/main" id="{27154A1A-AAC1-437B-91ED-92A6BD4BC269}"/>
              </a:ext>
            </a:extLst>
          </p:cNvPr>
          <p:cNvGrpSpPr>
            <a:grpSpLocks noChangeAspect="1"/>
          </p:cNvGrpSpPr>
          <p:nvPr userDrawn="1"/>
        </p:nvGrpSpPr>
        <p:grpSpPr>
          <a:xfrm>
            <a:off x="121783" y="4918943"/>
            <a:ext cx="2263329" cy="1808768"/>
            <a:chOff x="121783" y="4918943"/>
            <a:chExt cx="2263329" cy="1808768"/>
          </a:xfrm>
        </p:grpSpPr>
        <p:pic>
          <p:nvPicPr>
            <p:cNvPr id="32" name="Picture 31" descr="A close up of a sign&#10;&#10;Description generated with high confidence">
              <a:extLst>
                <a:ext uri="{FF2B5EF4-FFF2-40B4-BE49-F238E27FC236}">
                  <a16:creationId xmlns:a16="http://schemas.microsoft.com/office/drawing/2014/main" id="{9C169E21-43BB-49CB-810F-EA4EB06969C6}"/>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273437" y="4918943"/>
              <a:ext cx="1960023" cy="1768539"/>
            </a:xfrm>
            <a:prstGeom prst="rect">
              <a:avLst/>
            </a:prstGeom>
            <a:ln>
              <a:noFill/>
            </a:ln>
            <a:effectLst>
              <a:outerShdw blurRad="292100" dist="139700" dir="2700000" algn="tl" rotWithShape="0">
                <a:srgbClr val="333333">
                  <a:alpha val="65000"/>
                </a:srgbClr>
              </a:outerShdw>
            </a:effectLst>
          </p:spPr>
        </p:pic>
        <p:grpSp>
          <p:nvGrpSpPr>
            <p:cNvPr id="33" name="Group 32">
              <a:extLst>
                <a:ext uri="{FF2B5EF4-FFF2-40B4-BE49-F238E27FC236}">
                  <a16:creationId xmlns:a16="http://schemas.microsoft.com/office/drawing/2014/main" id="{4ECB7CFD-5301-4036-B449-886446CA7E6F}"/>
                </a:ext>
              </a:extLst>
            </p:cNvPr>
            <p:cNvGrpSpPr/>
            <p:nvPr userDrawn="1"/>
          </p:nvGrpSpPr>
          <p:grpSpPr>
            <a:xfrm>
              <a:off x="625657" y="5008148"/>
              <a:ext cx="1261706" cy="1384731"/>
              <a:chOff x="218435" y="2852807"/>
              <a:chExt cx="1408496" cy="1656226"/>
            </a:xfrm>
          </p:grpSpPr>
          <p:sp>
            <p:nvSpPr>
              <p:cNvPr id="36" name="TextBox 35">
                <a:extLst>
                  <a:ext uri="{FF2B5EF4-FFF2-40B4-BE49-F238E27FC236}">
                    <a16:creationId xmlns:a16="http://schemas.microsoft.com/office/drawing/2014/main" id="{1DADE73E-2B36-416D-8E34-4D4A0181446A}"/>
                  </a:ext>
                </a:extLst>
              </p:cNvPr>
              <p:cNvSpPr txBox="1"/>
              <p:nvPr userDrawn="1"/>
            </p:nvSpPr>
            <p:spPr>
              <a:xfrm rot="18264686">
                <a:off x="-277190" y="3494113"/>
                <a:ext cx="1608630" cy="343585"/>
              </a:xfrm>
              <a:prstGeom prst="rect">
                <a:avLst/>
              </a:prstGeom>
              <a:noFill/>
            </p:spPr>
            <p:txBody>
              <a:bodyPr wrap="square" rtlCol="0">
                <a:spAutoFit/>
              </a:bodyPr>
              <a:lstStyle/>
              <a:p>
                <a:pPr algn="ctr"/>
                <a:r>
                  <a:rPr lang="en-US" sz="1400">
                    <a:solidFill>
                      <a:schemeClr val="tx1"/>
                    </a:solidFill>
                    <a:effectLst>
                      <a:outerShdw blurRad="38100" dist="38100" dir="2700000" algn="tl">
                        <a:srgbClr val="000000">
                          <a:alpha val="43137"/>
                        </a:srgbClr>
                      </a:outerShdw>
                    </a:effectLst>
                  </a:rPr>
                  <a:t>Topography</a:t>
                </a:r>
              </a:p>
            </p:txBody>
          </p:sp>
          <p:sp>
            <p:nvSpPr>
              <p:cNvPr id="37" name="TextBox 36">
                <a:extLst>
                  <a:ext uri="{FF2B5EF4-FFF2-40B4-BE49-F238E27FC236}">
                    <a16:creationId xmlns:a16="http://schemas.microsoft.com/office/drawing/2014/main" id="{4CE7D4F6-F7F2-4ADB-92EF-0E4077F6D890}"/>
                  </a:ext>
                </a:extLst>
              </p:cNvPr>
              <p:cNvSpPr txBox="1"/>
              <p:nvPr userDrawn="1"/>
            </p:nvSpPr>
            <p:spPr>
              <a:xfrm rot="3350953">
                <a:off x="509937" y="3488637"/>
                <a:ext cx="1616374" cy="344714"/>
              </a:xfrm>
              <a:prstGeom prst="rect">
                <a:avLst/>
              </a:prstGeom>
              <a:noFill/>
            </p:spPr>
            <p:txBody>
              <a:bodyPr wrap="square" rtlCol="0">
                <a:spAutoFit/>
              </a:bodyPr>
              <a:lstStyle/>
              <a:p>
                <a:pPr algn="ctr"/>
                <a:r>
                  <a:rPr lang="en-US" sz="1400">
                    <a:solidFill>
                      <a:schemeClr val="tx1"/>
                    </a:solidFill>
                    <a:effectLst>
                      <a:outerShdw blurRad="38100" dist="38100" dir="2700000" algn="tl">
                        <a:srgbClr val="000000">
                          <a:alpha val="43137"/>
                        </a:srgbClr>
                      </a:outerShdw>
                    </a:effectLst>
                  </a:rPr>
                  <a:t>Vegetation</a:t>
                </a:r>
              </a:p>
            </p:txBody>
          </p:sp>
          <p:sp>
            <p:nvSpPr>
              <p:cNvPr id="38" name="TextBox 37">
                <a:extLst>
                  <a:ext uri="{FF2B5EF4-FFF2-40B4-BE49-F238E27FC236}">
                    <a16:creationId xmlns:a16="http://schemas.microsoft.com/office/drawing/2014/main" id="{4BBAF1CE-F197-496F-82AF-06EA17DF4D72}"/>
                  </a:ext>
                </a:extLst>
              </p:cNvPr>
              <p:cNvSpPr txBox="1"/>
              <p:nvPr userDrawn="1"/>
            </p:nvSpPr>
            <p:spPr>
              <a:xfrm>
                <a:off x="218435" y="4140912"/>
                <a:ext cx="1408496" cy="368121"/>
              </a:xfrm>
              <a:prstGeom prst="rect">
                <a:avLst/>
              </a:prstGeom>
              <a:noFill/>
            </p:spPr>
            <p:txBody>
              <a:bodyPr wrap="square" rtlCol="0">
                <a:spAutoFit/>
              </a:bodyPr>
              <a:lstStyle/>
              <a:p>
                <a:pPr algn="ctr"/>
                <a:r>
                  <a:rPr lang="en-US" sz="1400">
                    <a:solidFill>
                      <a:schemeClr val="tx1"/>
                    </a:solidFill>
                    <a:effectLst>
                      <a:outerShdw blurRad="38100" dist="38100" dir="2700000" algn="tl">
                        <a:srgbClr val="000000">
                          <a:alpha val="43137"/>
                        </a:srgbClr>
                      </a:outerShdw>
                    </a:effectLst>
                  </a:rPr>
                  <a:t>Climate</a:t>
                </a:r>
              </a:p>
            </p:txBody>
          </p:sp>
        </p:grpSp>
        <p:pic>
          <p:nvPicPr>
            <p:cNvPr id="34" name="Picture 33">
              <a:extLst>
                <a:ext uri="{FF2B5EF4-FFF2-40B4-BE49-F238E27FC236}">
                  <a16:creationId xmlns:a16="http://schemas.microsoft.com/office/drawing/2014/main" id="{86BD05CA-0755-4E9C-8F40-C24F083CA4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568" y="5132489"/>
              <a:ext cx="990821" cy="1316275"/>
            </a:xfrm>
            <a:prstGeom prst="rect">
              <a:avLst/>
            </a:prstGeom>
            <a:ln>
              <a:noFill/>
            </a:ln>
            <a:effectLst>
              <a:outerShdw blurRad="292100" dist="139700" dir="2700000" algn="tl" rotWithShape="0">
                <a:srgbClr val="333333">
                  <a:alpha val="65000"/>
                </a:srgbClr>
              </a:outerShdw>
            </a:effectLst>
          </p:spPr>
        </p:pic>
        <p:pic>
          <p:nvPicPr>
            <p:cNvPr id="35" name="Picture 34">
              <a:extLst>
                <a:ext uri="{FF2B5EF4-FFF2-40B4-BE49-F238E27FC236}">
                  <a16:creationId xmlns:a16="http://schemas.microsoft.com/office/drawing/2014/main" id="{FEFA3E3F-9909-482C-B142-EB2531D53AE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5035" y="5357166"/>
              <a:ext cx="847209" cy="892091"/>
            </a:xfrm>
            <a:prstGeom prst="rect">
              <a:avLst/>
            </a:prstGeom>
            <a:ln>
              <a:noFill/>
            </a:ln>
            <a:effectLst>
              <a:outerShdw blurRad="292100" dist="139700" dir="2700000" algn="tl" rotWithShape="0">
                <a:srgbClr val="333333">
                  <a:alpha val="65000"/>
                </a:srgbClr>
              </a:outerShdw>
            </a:effectLst>
          </p:spPr>
        </p:pic>
        <p:pic>
          <p:nvPicPr>
            <p:cNvPr id="31" name="Picture 30">
              <a:extLst>
                <a:ext uri="{FF2B5EF4-FFF2-40B4-BE49-F238E27FC236}">
                  <a16:creationId xmlns:a16="http://schemas.microsoft.com/office/drawing/2014/main" id="{1A56EA75-C5CD-4A4B-8D33-EE49ACC5BA99}"/>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1783" y="5843902"/>
              <a:ext cx="2263329" cy="88380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18020877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Title and Layered Content_No_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a:t>
            </a:r>
          </a:p>
        </p:txBody>
      </p:sp>
      <p:sp>
        <p:nvSpPr>
          <p:cNvPr id="6" name="Text Placeholder 5"/>
          <p:cNvSpPr>
            <a:spLocks noGrp="1"/>
          </p:cNvSpPr>
          <p:nvPr>
            <p:ph type="body" sz="quarter" idx="10" hasCustomPrompt="1"/>
          </p:nvPr>
        </p:nvSpPr>
        <p:spPr>
          <a:xfrm>
            <a:off x="507999" y="1411553"/>
            <a:ext cx="11176001" cy="3354765"/>
          </a:xfrm>
          <a:prstGeom prst="rect">
            <a:avLst/>
          </a:prstGeom>
          <a:effectLst/>
        </p:spPr>
        <p:txBody>
          <a:bodyPr wrap="square">
            <a:spAutoFit/>
          </a:bodyPr>
          <a:lstStyle>
            <a:lvl1pPr>
              <a:lnSpc>
                <a:spcPct val="100000"/>
              </a:lnSpc>
              <a:spcBef>
                <a:spcPts val="600"/>
              </a:spcBef>
              <a:spcAft>
                <a:spcPts val="600"/>
              </a:spcAft>
              <a:defRPr/>
            </a:lvl1pPr>
            <a:lvl2pPr>
              <a:lnSpc>
                <a:spcPct val="100000"/>
              </a:lnSpc>
              <a:spcBef>
                <a:spcPts val="600"/>
              </a:spcBef>
              <a:spcAft>
                <a:spcPts val="600"/>
              </a:spcAft>
              <a:defRPr/>
            </a:lvl2pPr>
            <a:lvl3pPr>
              <a:lnSpc>
                <a:spcPct val="100000"/>
              </a:lnSpc>
              <a:spcBef>
                <a:spcPts val="600"/>
              </a:spcBef>
              <a:spcAft>
                <a:spcPts val="600"/>
              </a:spcAft>
              <a:buSzPct val="80000"/>
              <a:defRPr/>
            </a:lvl3pPr>
            <a:lvl4pPr>
              <a:lnSpc>
                <a:spcPct val="100000"/>
              </a:lnSpc>
              <a:spcBef>
                <a:spcPts val="600"/>
              </a:spcBef>
              <a:spcAft>
                <a:spcPts val="600"/>
              </a:spcAft>
              <a:buSzPct val="80000"/>
              <a:defRPr/>
            </a:lvl4pPr>
            <a:lvl5pPr>
              <a:lnSpc>
                <a:spcPct val="100000"/>
              </a:lnSpc>
              <a:spcBef>
                <a:spcPts val="600"/>
              </a:spcBef>
              <a:spcAft>
                <a:spcPts val="600"/>
              </a:spcAft>
              <a:buSzPct val="80000"/>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9298748"/>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1_Title Only_No_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a:t>
            </a:r>
          </a:p>
        </p:txBody>
      </p:sp>
    </p:spTree>
    <p:extLst>
      <p:ext uri="{BB962C8B-B14F-4D97-AF65-F5344CB8AC3E}">
        <p14:creationId xmlns:p14="http://schemas.microsoft.com/office/powerpoint/2010/main" val="11993774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967209E-FB85-48FA-A8E1-4F1EFB0FD6BE}"/>
              </a:ext>
            </a:extLst>
          </p:cNvPr>
          <p:cNvGrpSpPr/>
          <p:nvPr userDrawn="1"/>
        </p:nvGrpSpPr>
        <p:grpSpPr>
          <a:xfrm>
            <a:off x="71820" y="5301822"/>
            <a:ext cx="1916402" cy="1480996"/>
            <a:chOff x="-8862" y="5171834"/>
            <a:chExt cx="1916402" cy="1480996"/>
          </a:xfrm>
          <a:effectLst>
            <a:outerShdw blurRad="50800" dist="50800" dir="5400000" algn="t" rotWithShape="0">
              <a:prstClr val="black">
                <a:alpha val="40000"/>
              </a:prstClr>
            </a:outerShdw>
          </a:effectLst>
        </p:grpSpPr>
        <p:pic>
          <p:nvPicPr>
            <p:cNvPr id="4" name="Picture 3" descr="A close up of a sign&#10;&#10;Description generated with high confidence">
              <a:extLst>
                <a:ext uri="{FF2B5EF4-FFF2-40B4-BE49-F238E27FC236}">
                  <a16:creationId xmlns:a16="http://schemas.microsoft.com/office/drawing/2014/main" id="{22BDB98F-74B6-4424-91C9-C70C613608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8777" y="5171834"/>
              <a:ext cx="1659587" cy="1480996"/>
            </a:xfrm>
            <a:prstGeom prst="rect">
              <a:avLst/>
            </a:prstGeom>
          </p:spPr>
        </p:pic>
        <p:pic>
          <p:nvPicPr>
            <p:cNvPr id="6" name="Picture 5">
              <a:extLst>
                <a:ext uri="{FF2B5EF4-FFF2-40B4-BE49-F238E27FC236}">
                  <a16:creationId xmlns:a16="http://schemas.microsoft.com/office/drawing/2014/main" id="{FAD6A8B6-5AEB-46BE-ABBD-09EFA704C4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62" y="5993588"/>
              <a:ext cx="1916402" cy="659242"/>
            </a:xfrm>
            <a:prstGeom prst="rect">
              <a:avLst/>
            </a:prstGeom>
            <a:scene3d>
              <a:camera prst="orthographicFront"/>
              <a:lightRig rig="balanced" dir="t"/>
            </a:scene3d>
            <a:sp3d extrusionH="203200">
              <a:bevelT w="107950" h="114300" prst="coolSlant"/>
              <a:bevelB w="165100" prst="coolSlant"/>
            </a:sp3d>
          </p:spPr>
        </p:pic>
        <p:pic>
          <p:nvPicPr>
            <p:cNvPr id="5" name="Picture 4">
              <a:extLst>
                <a:ext uri="{FF2B5EF4-FFF2-40B4-BE49-F238E27FC236}">
                  <a16:creationId xmlns:a16="http://schemas.microsoft.com/office/drawing/2014/main" id="{6F04CAAF-0D20-4AC1-A610-3BA0DD6BA4A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9600" y="5480821"/>
              <a:ext cx="787333" cy="945746"/>
            </a:xfrm>
            <a:prstGeom prst="rect">
              <a:avLst/>
            </a:prstGeom>
          </p:spPr>
        </p:pic>
      </p:grpSp>
    </p:spTree>
    <p:extLst>
      <p:ext uri="{BB962C8B-B14F-4D97-AF65-F5344CB8AC3E}">
        <p14:creationId xmlns:p14="http://schemas.microsoft.com/office/powerpoint/2010/main" val="2342130289"/>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Subtitle 5" title="Lesson">
            <a:extLst>
              <a:ext uri="{FF2B5EF4-FFF2-40B4-BE49-F238E27FC236}">
                <a16:creationId xmlns:a16="http://schemas.microsoft.com/office/drawing/2014/main" id="{81DB4324-A4D9-4A51-8831-ACA4A78141C2}"/>
              </a:ext>
            </a:extLst>
          </p:cNvPr>
          <p:cNvSpPr>
            <a:spLocks noGrp="1"/>
          </p:cNvSpPr>
          <p:nvPr userDrawn="1">
            <p:ph type="subTitle" idx="1" hasCustomPrompt="1"/>
          </p:nvPr>
        </p:nvSpPr>
        <p:spPr>
          <a:xfrm>
            <a:off x="508000" y="1848627"/>
            <a:ext cx="11176000" cy="677108"/>
          </a:xfrm>
          <a:prstGeom prst="rect">
            <a:avLst/>
          </a:prstGeom>
        </p:spPr>
        <p:txBody>
          <a:bodyPr/>
          <a:lstStyle>
            <a:lvl1pPr algn="ctr">
              <a:defRPr b="0">
                <a:effectLst>
                  <a:outerShdw blurRad="38100" dist="38100" dir="2700000" algn="tl">
                    <a:srgbClr val="000000">
                      <a:alpha val="43137"/>
                    </a:srgbClr>
                  </a:outerShdw>
                </a:effectLst>
              </a:defRPr>
            </a:lvl1pPr>
          </a:lstStyle>
          <a:p>
            <a:r>
              <a:rPr lang="en-US" sz="4400" dirty="0"/>
              <a:t>Click to edit lesson number</a:t>
            </a:r>
          </a:p>
        </p:txBody>
      </p:sp>
      <p:sp>
        <p:nvSpPr>
          <p:cNvPr id="16" name="Subtitle 5" title="Lesson">
            <a:extLst>
              <a:ext uri="{FF2B5EF4-FFF2-40B4-BE49-F238E27FC236}">
                <a16:creationId xmlns:a16="http://schemas.microsoft.com/office/drawing/2014/main" id="{1D0962D7-3DB5-4B61-8B48-A41F0BA16829}"/>
              </a:ext>
            </a:extLst>
          </p:cNvPr>
          <p:cNvSpPr txBox="1">
            <a:spLocks noChangeAspect="1"/>
          </p:cNvSpPr>
          <p:nvPr userDrawn="1"/>
        </p:nvSpPr>
        <p:spPr>
          <a:xfrm>
            <a:off x="6096000" y="4868046"/>
            <a:ext cx="5897737" cy="369332"/>
          </a:xfrm>
          <a:prstGeom prst="rect">
            <a:avLst/>
          </a:prstGeom>
          <a:effectLst>
            <a:outerShdw blurRad="50800" dist="38100" dir="2700000" algn="tl" rotWithShape="0">
              <a:prstClr val="black">
                <a:alpha val="40000"/>
              </a:prstClr>
            </a:outerShdw>
          </a:effectLst>
        </p:spPr>
        <p:txBody>
          <a:bodyPr wrap="square">
            <a:spAutoFit/>
          </a:bodyPr>
          <a:lstStyle>
            <a:lvl1pPr marL="0" indent="0" algn="ctr" defTabSz="914363" rtl="0" eaLnBrk="1" latinLnBrk="0" hangingPunct="1">
              <a:lnSpc>
                <a:spcPct val="100000"/>
              </a:lnSpc>
              <a:spcBef>
                <a:spcPts val="600"/>
              </a:spcBef>
              <a:spcAft>
                <a:spcPts val="600"/>
              </a:spcAft>
              <a:buFont typeface="Arial" panose="020B0604020202020204" pitchFamily="34" charset="0"/>
              <a:buNone/>
              <a:defRPr sz="4000" kern="1200">
                <a:solidFill>
                  <a:schemeClr val="tx1"/>
                </a:solidFill>
                <a:effectLst>
                  <a:outerShdw blurRad="38100" dist="38100" dir="2700000" algn="tl">
                    <a:srgbClr val="000000">
                      <a:alpha val="43137"/>
                    </a:srgbClr>
                  </a:outerShdw>
                </a:effectLst>
                <a:latin typeface="+mn-lt"/>
                <a:ea typeface="+mn-ea"/>
                <a:cs typeface="+mn-cs"/>
              </a:defRPr>
            </a:lvl1pPr>
            <a:lvl2pPr marL="517525" indent="0" algn="l" defTabSz="914363" rtl="0" eaLnBrk="1" latinLnBrk="0" hangingPunct="1">
              <a:lnSpc>
                <a:spcPct val="100000"/>
              </a:lnSpc>
              <a:spcBef>
                <a:spcPts val="600"/>
              </a:spcBef>
              <a:spcAft>
                <a:spcPts val="600"/>
              </a:spcAft>
              <a:buFont typeface="Arial" panose="020B0604020202020204" pitchFamily="34" charset="0"/>
              <a:buNone/>
              <a:defRPr sz="3600" kern="1200">
                <a:solidFill>
                  <a:schemeClr val="tx1"/>
                </a:solidFill>
                <a:effectLst>
                  <a:outerShdw blurRad="38100" dist="38100" dir="2700000" algn="tl">
                    <a:srgbClr val="000000">
                      <a:alpha val="43137"/>
                    </a:srgbClr>
                  </a:outerShdw>
                </a:effectLst>
                <a:latin typeface="+mn-lt"/>
                <a:ea typeface="+mn-ea"/>
                <a:cs typeface="+mn-cs"/>
              </a:defRPr>
            </a:lvl2pPr>
            <a:lvl3pPr marL="914400" indent="0" algn="l" defTabSz="914363" rtl="0" eaLnBrk="1" latinLnBrk="0" hangingPunct="1">
              <a:lnSpc>
                <a:spcPct val="100000"/>
              </a:lnSpc>
              <a:spcBef>
                <a:spcPts val="600"/>
              </a:spcBef>
              <a:spcAft>
                <a:spcPts val="600"/>
              </a:spcAft>
              <a:buSzPct val="8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3pPr>
            <a:lvl4pPr marL="1258888" indent="0" algn="l" defTabSz="914363"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4pPr>
            <a:lvl5pPr marL="1604963" indent="0" algn="l" defTabSz="914363"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800" b="0" dirty="0">
                <a:effectLst>
                  <a:outerShdw blurRad="38100" dist="38100" dir="2700000" algn="tl">
                    <a:srgbClr val="000000">
                      <a:alpha val="43137"/>
                    </a:srgbClr>
                  </a:outerShdw>
                </a:effectLst>
              </a:rPr>
              <a:t>NFDRS 2016 Rollout Workshop</a:t>
            </a:r>
          </a:p>
        </p:txBody>
      </p:sp>
      <p:sp>
        <p:nvSpPr>
          <p:cNvPr id="3" name="Text Placeholder 2">
            <a:extLst>
              <a:ext uri="{FF2B5EF4-FFF2-40B4-BE49-F238E27FC236}">
                <a16:creationId xmlns:a16="http://schemas.microsoft.com/office/drawing/2014/main" id="{D9D6B924-46E5-460B-9F7B-2C4FEF6CBF39}"/>
              </a:ext>
            </a:extLst>
          </p:cNvPr>
          <p:cNvSpPr>
            <a:spLocks noGrp="1"/>
          </p:cNvSpPr>
          <p:nvPr userDrawn="1">
            <p:ph type="body" sz="quarter" idx="10" hasCustomPrompt="1"/>
          </p:nvPr>
        </p:nvSpPr>
        <p:spPr>
          <a:xfrm>
            <a:off x="6096000" y="5278476"/>
            <a:ext cx="5897737" cy="387350"/>
          </a:xfrm>
          <a:prstGeom prst="rect">
            <a:avLst/>
          </a:prstGeom>
        </p:spPr>
        <p:txBody>
          <a:bodyPr/>
          <a:lstStyle>
            <a:lvl1pPr marL="0" marR="0" indent="0" algn="r" defTabSz="914400" rtl="0" eaLnBrk="1" fontAlgn="auto" latinLnBrk="0" hangingPunct="1">
              <a:lnSpc>
                <a:spcPct val="100000"/>
              </a:lnSpc>
              <a:spcBef>
                <a:spcPts val="0"/>
              </a:spcBef>
              <a:spcAft>
                <a:spcPts val="0"/>
              </a:spcAft>
              <a:buClrTx/>
              <a:buSzTx/>
              <a:buFontTx/>
              <a:buNone/>
              <a:tabLst/>
              <a:defRPr sz="1800" u="none" baseline="0">
                <a:effectLst>
                  <a:outerShdw blurRad="50800" dist="38100" dir="2700000" algn="tl" rotWithShape="0">
                    <a:prstClr val="black">
                      <a:alpha val="40000"/>
                    </a:prstClr>
                  </a:outerShdw>
                </a:effectLs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n-lt"/>
                <a:ea typeface="+mn-ea"/>
                <a:cs typeface="+mn-cs"/>
              </a:rPr>
              <a:t>Click Here =&gt; </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to Edit Workshop Dates</a:t>
            </a:r>
          </a:p>
          <a:p>
            <a:pPr lvl="0"/>
            <a:endParaRPr lang="en-US" dirty="0"/>
          </a:p>
        </p:txBody>
      </p:sp>
      <p:sp>
        <p:nvSpPr>
          <p:cNvPr id="7" name="Text Placeholder 6">
            <a:extLst>
              <a:ext uri="{FF2B5EF4-FFF2-40B4-BE49-F238E27FC236}">
                <a16:creationId xmlns:a16="http://schemas.microsoft.com/office/drawing/2014/main" id="{C0DA6AAF-2F8C-4A9D-B36C-658EF3CF886B}"/>
              </a:ext>
            </a:extLst>
          </p:cNvPr>
          <p:cNvSpPr>
            <a:spLocks noGrp="1" noChangeAspect="1"/>
          </p:cNvSpPr>
          <p:nvPr userDrawn="1">
            <p:ph type="body" sz="quarter" idx="11" hasCustomPrompt="1"/>
          </p:nvPr>
        </p:nvSpPr>
        <p:spPr>
          <a:xfrm>
            <a:off x="6096000" y="5706924"/>
            <a:ext cx="5897737" cy="369332"/>
          </a:xfrm>
          <a:prstGeom prst="rect">
            <a:avLst/>
          </a:prstGeom>
        </p:spPr>
        <p:txBody>
          <a:bodyPr wrap="square">
            <a:spAutoFit/>
          </a:bodyPr>
          <a:lstStyle>
            <a:lvl1pPr marL="0" marR="0" indent="0" algn="r" defTabSz="914400" rtl="0" eaLnBrk="1" fontAlgn="auto" latinLnBrk="0" hangingPunct="1">
              <a:lnSpc>
                <a:spcPct val="100000"/>
              </a:lnSpc>
              <a:spcBef>
                <a:spcPts val="0"/>
              </a:spcBef>
              <a:spcAft>
                <a:spcPts val="0"/>
              </a:spcAft>
              <a:buClrTx/>
              <a:buSzTx/>
              <a:buFontTx/>
              <a:buNone/>
              <a:tabLst/>
              <a:defRPr sz="1800">
                <a:effectLst>
                  <a:outerShdw blurRad="50800" dist="38100" dir="2700000" algn="tl" rotWithShape="0">
                    <a:prstClr val="black">
                      <a:alpha val="40000"/>
                    </a:prstClr>
                  </a:outerShdw>
                </a:effectLs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n-lt"/>
                <a:ea typeface="+mn-ea"/>
                <a:cs typeface="+mn-cs"/>
              </a:rPr>
              <a:t>Click Here =&gt; </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n-lt"/>
                <a:ea typeface="+mn-ea"/>
                <a:cs typeface="+mn-cs"/>
              </a:rPr>
              <a:t>to Edit Workshop Location</a:t>
            </a:r>
          </a:p>
        </p:txBody>
      </p:sp>
      <p:sp>
        <p:nvSpPr>
          <p:cNvPr id="6" name="Title 5">
            <a:extLst>
              <a:ext uri="{FF2B5EF4-FFF2-40B4-BE49-F238E27FC236}">
                <a16:creationId xmlns:a16="http://schemas.microsoft.com/office/drawing/2014/main" id="{E19AB339-E7D8-4038-8DC9-C2A2F73C979D}"/>
              </a:ext>
            </a:extLst>
          </p:cNvPr>
          <p:cNvSpPr>
            <a:spLocks noGrp="1"/>
          </p:cNvSpPr>
          <p:nvPr userDrawn="1">
            <p:ph type="title" hasCustomPrompt="1"/>
          </p:nvPr>
        </p:nvSpPr>
        <p:spPr>
          <a:xfrm>
            <a:off x="508000" y="449345"/>
            <a:ext cx="11176000" cy="664797"/>
          </a:xfrm>
          <a:prstGeom prst="rect">
            <a:avLst/>
          </a:prstGeom>
        </p:spPr>
        <p:txBody>
          <a:bodyPr/>
          <a:lstStyle>
            <a:lvl1pPr>
              <a:defRPr/>
            </a:lvl1pPr>
          </a:lstStyle>
          <a:p>
            <a:r>
              <a:rPr lang="en-US" dirty="0"/>
              <a:t>Click to edit lesson title</a:t>
            </a:r>
          </a:p>
        </p:txBody>
      </p:sp>
      <p:sp>
        <p:nvSpPr>
          <p:cNvPr id="15" name="Text Placeholder 14">
            <a:extLst>
              <a:ext uri="{FF2B5EF4-FFF2-40B4-BE49-F238E27FC236}">
                <a16:creationId xmlns:a16="http://schemas.microsoft.com/office/drawing/2014/main" id="{21DC891F-F2D1-4296-8842-314B92BEE84F}"/>
              </a:ext>
            </a:extLst>
          </p:cNvPr>
          <p:cNvSpPr>
            <a:spLocks noGrp="1"/>
          </p:cNvSpPr>
          <p:nvPr userDrawn="1">
            <p:ph type="body" sz="quarter" idx="12" hasCustomPrompt="1"/>
          </p:nvPr>
        </p:nvSpPr>
        <p:spPr>
          <a:xfrm>
            <a:off x="2645295" y="2749661"/>
            <a:ext cx="6901409" cy="1200329"/>
          </a:xfrm>
          <a:prstGeom prst="rect">
            <a:avLst/>
          </a:prstGeom>
        </p:spPr>
        <p:txBody>
          <a:bodyPr>
            <a:spAutoFit/>
          </a:bodyPr>
          <a:lstStyle>
            <a:lvl1pPr algn="ctr">
              <a:defRPr sz="3600" i="1"/>
            </a:lvl1pPr>
          </a:lstStyle>
          <a:p>
            <a:pPr lvl="0"/>
            <a:r>
              <a:rPr lang="en-US" dirty="0"/>
              <a:t>Click to edit Geographic Area Workshop Title</a:t>
            </a:r>
          </a:p>
        </p:txBody>
      </p:sp>
      <p:grpSp>
        <p:nvGrpSpPr>
          <p:cNvPr id="2" name="Group 1">
            <a:extLst>
              <a:ext uri="{FF2B5EF4-FFF2-40B4-BE49-F238E27FC236}">
                <a16:creationId xmlns:a16="http://schemas.microsoft.com/office/drawing/2014/main" id="{2023D507-1F50-4C14-A1A9-5CA559302F40}"/>
              </a:ext>
            </a:extLst>
          </p:cNvPr>
          <p:cNvGrpSpPr/>
          <p:nvPr userDrawn="1"/>
        </p:nvGrpSpPr>
        <p:grpSpPr>
          <a:xfrm>
            <a:off x="124920" y="4114362"/>
            <a:ext cx="3250782" cy="2583222"/>
            <a:chOff x="124920" y="4114362"/>
            <a:chExt cx="3250782" cy="2583222"/>
          </a:xfrm>
        </p:grpSpPr>
        <p:pic>
          <p:nvPicPr>
            <p:cNvPr id="27" name="Picture 26" descr="A close up of a sign&#10;&#10;Description generated with high confidence">
              <a:extLst>
                <a:ext uri="{FF2B5EF4-FFF2-40B4-BE49-F238E27FC236}">
                  <a16:creationId xmlns:a16="http://schemas.microsoft.com/office/drawing/2014/main" id="{A134F4AA-31C2-41A8-9122-CD01486AC7BE}"/>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342737" y="4114362"/>
              <a:ext cx="2815148" cy="2540124"/>
            </a:xfrm>
            <a:prstGeom prst="rect">
              <a:avLst/>
            </a:prstGeom>
            <a:ln>
              <a:noFill/>
            </a:ln>
            <a:effectLst>
              <a:outerShdw blurRad="292100" dist="139700" dir="2700000" algn="tl" rotWithShape="0">
                <a:srgbClr val="333333">
                  <a:alpha val="65000"/>
                </a:srgbClr>
              </a:outerShdw>
            </a:effectLst>
          </p:spPr>
        </p:pic>
        <p:grpSp>
          <p:nvGrpSpPr>
            <p:cNvPr id="26" name="Group 25">
              <a:extLst>
                <a:ext uri="{FF2B5EF4-FFF2-40B4-BE49-F238E27FC236}">
                  <a16:creationId xmlns:a16="http://schemas.microsoft.com/office/drawing/2014/main" id="{236AF74B-E698-47C9-A57B-E1091661167B}"/>
                </a:ext>
              </a:extLst>
            </p:cNvPr>
            <p:cNvGrpSpPr/>
            <p:nvPr userDrawn="1"/>
          </p:nvGrpSpPr>
          <p:grpSpPr>
            <a:xfrm>
              <a:off x="844227" y="4278890"/>
              <a:ext cx="1812168" cy="2051297"/>
              <a:chOff x="215017" y="2883125"/>
              <a:chExt cx="1408496" cy="1708215"/>
            </a:xfrm>
          </p:grpSpPr>
          <p:sp>
            <p:nvSpPr>
              <p:cNvPr id="29" name="TextBox 28">
                <a:extLst>
                  <a:ext uri="{FF2B5EF4-FFF2-40B4-BE49-F238E27FC236}">
                    <a16:creationId xmlns:a16="http://schemas.microsoft.com/office/drawing/2014/main" id="{A68DCA80-D6B6-4E99-A727-FB128844E2DD}"/>
                  </a:ext>
                </a:extLst>
              </p:cNvPr>
              <p:cNvSpPr txBox="1"/>
              <p:nvPr userDrawn="1"/>
            </p:nvSpPr>
            <p:spPr>
              <a:xfrm rot="18264686">
                <a:off x="-252404" y="3517840"/>
                <a:ext cx="1608629" cy="369332"/>
              </a:xfrm>
              <a:prstGeom prst="rect">
                <a:avLst/>
              </a:prstGeom>
              <a:noFill/>
            </p:spPr>
            <p:txBody>
              <a:bodyPr wrap="square" rtlCol="0">
                <a:spAutoFit/>
              </a:bodyPr>
              <a:lstStyle/>
              <a:p>
                <a:pPr algn="ctr"/>
                <a:r>
                  <a:rPr lang="en-US" dirty="0">
                    <a:solidFill>
                      <a:schemeClr val="tx1"/>
                    </a:solidFill>
                    <a:effectLst>
                      <a:outerShdw blurRad="38100" dist="38100" dir="2700000" algn="tl">
                        <a:srgbClr val="000000">
                          <a:alpha val="43137"/>
                        </a:srgbClr>
                      </a:outerShdw>
                    </a:effectLst>
                  </a:rPr>
                  <a:t>Topography</a:t>
                </a:r>
              </a:p>
            </p:txBody>
          </p:sp>
          <p:sp>
            <p:nvSpPr>
              <p:cNvPr id="30" name="TextBox 29">
                <a:extLst>
                  <a:ext uri="{FF2B5EF4-FFF2-40B4-BE49-F238E27FC236}">
                    <a16:creationId xmlns:a16="http://schemas.microsoft.com/office/drawing/2014/main" id="{EAAAFDF9-4878-42C5-B11A-27716A6CE29D}"/>
                  </a:ext>
                </a:extLst>
              </p:cNvPr>
              <p:cNvSpPr txBox="1"/>
              <p:nvPr userDrawn="1"/>
            </p:nvSpPr>
            <p:spPr>
              <a:xfrm rot="3350953">
                <a:off x="486502" y="3518955"/>
                <a:ext cx="1616374" cy="344714"/>
              </a:xfrm>
              <a:prstGeom prst="rect">
                <a:avLst/>
              </a:prstGeom>
              <a:noFill/>
            </p:spPr>
            <p:txBody>
              <a:bodyPr wrap="square" rtlCol="0">
                <a:spAutoFit/>
              </a:bodyPr>
              <a:lstStyle/>
              <a:p>
                <a:pPr algn="ctr"/>
                <a:r>
                  <a:rPr lang="en-US" dirty="0">
                    <a:solidFill>
                      <a:schemeClr val="tx1"/>
                    </a:solidFill>
                    <a:effectLst>
                      <a:outerShdw blurRad="38100" dist="38100" dir="2700000" algn="tl">
                        <a:srgbClr val="000000">
                          <a:alpha val="43137"/>
                        </a:srgbClr>
                      </a:outerShdw>
                    </a:effectLst>
                  </a:rPr>
                  <a:t>Vegetation</a:t>
                </a:r>
              </a:p>
            </p:txBody>
          </p:sp>
          <p:sp>
            <p:nvSpPr>
              <p:cNvPr id="31" name="TextBox 30">
                <a:extLst>
                  <a:ext uri="{FF2B5EF4-FFF2-40B4-BE49-F238E27FC236}">
                    <a16:creationId xmlns:a16="http://schemas.microsoft.com/office/drawing/2014/main" id="{3850BF17-4E88-4C04-853A-B78741740686}"/>
                  </a:ext>
                </a:extLst>
              </p:cNvPr>
              <p:cNvSpPr txBox="1"/>
              <p:nvPr userDrawn="1"/>
            </p:nvSpPr>
            <p:spPr>
              <a:xfrm>
                <a:off x="215017" y="4195633"/>
                <a:ext cx="1408496" cy="395707"/>
              </a:xfrm>
              <a:prstGeom prst="rect">
                <a:avLst/>
              </a:prstGeom>
              <a:noFill/>
            </p:spPr>
            <p:txBody>
              <a:bodyPr wrap="square" rtlCol="0">
                <a:spAutoFit/>
              </a:bodyPr>
              <a:lstStyle/>
              <a:p>
                <a:pPr algn="ctr"/>
                <a:r>
                  <a:rPr lang="en-US" dirty="0">
                    <a:solidFill>
                      <a:schemeClr val="tx1"/>
                    </a:solidFill>
                    <a:effectLst>
                      <a:outerShdw blurRad="38100" dist="38100" dir="2700000" algn="tl">
                        <a:srgbClr val="000000">
                          <a:alpha val="43137"/>
                        </a:srgbClr>
                      </a:outerShdw>
                    </a:effectLst>
                  </a:rPr>
                  <a:t>Climate</a:t>
                </a:r>
              </a:p>
            </p:txBody>
          </p:sp>
        </p:grpSp>
        <p:pic>
          <p:nvPicPr>
            <p:cNvPr id="28" name="Picture 27">
              <a:extLst>
                <a:ext uri="{FF2B5EF4-FFF2-40B4-BE49-F238E27FC236}">
                  <a16:creationId xmlns:a16="http://schemas.microsoft.com/office/drawing/2014/main" id="{96BF4C56-2B84-4FB4-AE59-6C513190C0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8436" y="4439152"/>
              <a:ext cx="1423100" cy="1890544"/>
            </a:xfrm>
            <a:prstGeom prst="rect">
              <a:avLst/>
            </a:prstGeom>
            <a:ln>
              <a:no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id="{3272F0B1-AA57-40AB-A328-AED79E867BB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8757" y="4705963"/>
              <a:ext cx="1288653" cy="1356921"/>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D4AA0E1C-2507-4642-8C3D-7341E8D6C072}"/>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4920" y="5428183"/>
              <a:ext cx="3250782" cy="1269401"/>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533754723"/>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2" name="Title 1" title="Objectives"/>
          <p:cNvSpPr>
            <a:spLocks noGrp="1"/>
          </p:cNvSpPr>
          <p:nvPr>
            <p:ph type="title" hasCustomPrompt="1"/>
          </p:nvPr>
        </p:nvSpPr>
        <p:spPr>
          <a:xfrm>
            <a:off x="914400" y="388730"/>
            <a:ext cx="10769600" cy="812800"/>
          </a:xfrm>
          <a:prstGeom prst="rect">
            <a:avLst/>
          </a:prstGeom>
        </p:spPr>
        <p:txBody>
          <a:bodyPr/>
          <a:lstStyle>
            <a:lvl1pPr>
              <a:defRPr/>
            </a:lvl1pPr>
          </a:lstStyle>
          <a:p>
            <a:r>
              <a:rPr lang="en-US" dirty="0"/>
              <a:t>Objectives</a:t>
            </a:r>
          </a:p>
        </p:txBody>
      </p:sp>
      <p:sp>
        <p:nvSpPr>
          <p:cNvPr id="10" name="Text Placeholder 5">
            <a:extLst>
              <a:ext uri="{FF2B5EF4-FFF2-40B4-BE49-F238E27FC236}">
                <a16:creationId xmlns:a16="http://schemas.microsoft.com/office/drawing/2014/main" id="{3814B304-1E9E-446A-B407-127480A86E98}"/>
              </a:ext>
            </a:extLst>
          </p:cNvPr>
          <p:cNvSpPr>
            <a:spLocks noGrp="1"/>
          </p:cNvSpPr>
          <p:nvPr>
            <p:ph type="body" sz="quarter" idx="10" hasCustomPrompt="1"/>
          </p:nvPr>
        </p:nvSpPr>
        <p:spPr>
          <a:xfrm>
            <a:off x="1879046" y="1411553"/>
            <a:ext cx="9804954" cy="707886"/>
          </a:xfrm>
          <a:prstGeom prst="rect">
            <a:avLst/>
          </a:prstGeom>
          <a:effectLst/>
        </p:spPr>
        <p:txBody>
          <a:bodyPr>
            <a:spAutoFit/>
          </a:bodyPr>
          <a:lstStyle>
            <a:lvl1pPr marL="742950" indent="-742950">
              <a:lnSpc>
                <a:spcPct val="100000"/>
              </a:lnSpc>
              <a:spcBef>
                <a:spcPts val="600"/>
              </a:spcBef>
              <a:spcAft>
                <a:spcPts val="600"/>
              </a:spcAft>
              <a:buFont typeface="+mj-lt"/>
              <a:buAutoNum type="arabicPeriod"/>
              <a:defRPr/>
            </a:lvl1pPr>
            <a:lvl2pPr>
              <a:lnSpc>
                <a:spcPct val="100000"/>
              </a:lnSpc>
              <a:spcBef>
                <a:spcPts val="600"/>
              </a:spcBef>
              <a:spcAft>
                <a:spcPts val="600"/>
              </a:spcAft>
              <a:defRPr/>
            </a:lvl2pPr>
            <a:lvl3pPr>
              <a:lnSpc>
                <a:spcPct val="100000"/>
              </a:lnSpc>
              <a:spcBef>
                <a:spcPts val="600"/>
              </a:spcBef>
              <a:spcAft>
                <a:spcPts val="600"/>
              </a:spcAft>
              <a:buSzPct val="80000"/>
              <a:defRPr/>
            </a:lvl3pPr>
            <a:lvl4pPr>
              <a:lnSpc>
                <a:spcPct val="100000"/>
              </a:lnSpc>
              <a:spcBef>
                <a:spcPts val="600"/>
              </a:spcBef>
              <a:spcAft>
                <a:spcPts val="600"/>
              </a:spcAft>
              <a:buSzPct val="80000"/>
              <a:defRPr/>
            </a:lvl4pPr>
            <a:lvl5pPr>
              <a:lnSpc>
                <a:spcPct val="100000"/>
              </a:lnSpc>
              <a:spcBef>
                <a:spcPts val="600"/>
              </a:spcBef>
              <a:spcAft>
                <a:spcPts val="600"/>
              </a:spcAft>
              <a:buSzPct val="80000"/>
              <a:defRPr/>
            </a:lvl5pPr>
          </a:lstStyle>
          <a:p>
            <a:pPr lvl="0"/>
            <a:r>
              <a:rPr lang="en-US" dirty="0"/>
              <a:t>Click to edit</a:t>
            </a:r>
          </a:p>
        </p:txBody>
      </p:sp>
      <p:grpSp>
        <p:nvGrpSpPr>
          <p:cNvPr id="3" name="Group 2">
            <a:extLst>
              <a:ext uri="{FF2B5EF4-FFF2-40B4-BE49-F238E27FC236}">
                <a16:creationId xmlns:a16="http://schemas.microsoft.com/office/drawing/2014/main" id="{27154A1A-AAC1-437B-91ED-92A6BD4BC269}"/>
              </a:ext>
            </a:extLst>
          </p:cNvPr>
          <p:cNvGrpSpPr>
            <a:grpSpLocks noChangeAspect="1"/>
          </p:cNvGrpSpPr>
          <p:nvPr userDrawn="1"/>
        </p:nvGrpSpPr>
        <p:grpSpPr>
          <a:xfrm>
            <a:off x="121783" y="4918943"/>
            <a:ext cx="2263329" cy="1808768"/>
            <a:chOff x="121783" y="4918943"/>
            <a:chExt cx="2263329" cy="1808768"/>
          </a:xfrm>
        </p:grpSpPr>
        <p:pic>
          <p:nvPicPr>
            <p:cNvPr id="32" name="Picture 31" descr="A close up of a sign&#10;&#10;Description generated with high confidence">
              <a:extLst>
                <a:ext uri="{FF2B5EF4-FFF2-40B4-BE49-F238E27FC236}">
                  <a16:creationId xmlns:a16="http://schemas.microsoft.com/office/drawing/2014/main" id="{9C169E21-43BB-49CB-810F-EA4EB06969C6}"/>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273437" y="4918943"/>
              <a:ext cx="1960023" cy="1768539"/>
            </a:xfrm>
            <a:prstGeom prst="rect">
              <a:avLst/>
            </a:prstGeom>
            <a:ln>
              <a:noFill/>
            </a:ln>
            <a:effectLst>
              <a:outerShdw blurRad="292100" dist="139700" dir="2700000" algn="tl" rotWithShape="0">
                <a:srgbClr val="333333">
                  <a:alpha val="65000"/>
                </a:srgbClr>
              </a:outerShdw>
            </a:effectLst>
          </p:spPr>
        </p:pic>
        <p:grpSp>
          <p:nvGrpSpPr>
            <p:cNvPr id="33" name="Group 32">
              <a:extLst>
                <a:ext uri="{FF2B5EF4-FFF2-40B4-BE49-F238E27FC236}">
                  <a16:creationId xmlns:a16="http://schemas.microsoft.com/office/drawing/2014/main" id="{4ECB7CFD-5301-4036-B449-886446CA7E6F}"/>
                </a:ext>
              </a:extLst>
            </p:cNvPr>
            <p:cNvGrpSpPr/>
            <p:nvPr userDrawn="1"/>
          </p:nvGrpSpPr>
          <p:grpSpPr>
            <a:xfrm>
              <a:off x="625657" y="5008148"/>
              <a:ext cx="1261706" cy="1384731"/>
              <a:chOff x="218435" y="2852807"/>
              <a:chExt cx="1408496" cy="1656226"/>
            </a:xfrm>
          </p:grpSpPr>
          <p:sp>
            <p:nvSpPr>
              <p:cNvPr id="36" name="TextBox 35">
                <a:extLst>
                  <a:ext uri="{FF2B5EF4-FFF2-40B4-BE49-F238E27FC236}">
                    <a16:creationId xmlns:a16="http://schemas.microsoft.com/office/drawing/2014/main" id="{1DADE73E-2B36-416D-8E34-4D4A0181446A}"/>
                  </a:ext>
                </a:extLst>
              </p:cNvPr>
              <p:cNvSpPr txBox="1"/>
              <p:nvPr userDrawn="1"/>
            </p:nvSpPr>
            <p:spPr>
              <a:xfrm rot="18264686">
                <a:off x="-277190" y="3494113"/>
                <a:ext cx="1608630" cy="343585"/>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Topography</a:t>
                </a:r>
              </a:p>
            </p:txBody>
          </p:sp>
          <p:sp>
            <p:nvSpPr>
              <p:cNvPr id="37" name="TextBox 36">
                <a:extLst>
                  <a:ext uri="{FF2B5EF4-FFF2-40B4-BE49-F238E27FC236}">
                    <a16:creationId xmlns:a16="http://schemas.microsoft.com/office/drawing/2014/main" id="{4CE7D4F6-F7F2-4ADB-92EF-0E4077F6D890}"/>
                  </a:ext>
                </a:extLst>
              </p:cNvPr>
              <p:cNvSpPr txBox="1"/>
              <p:nvPr userDrawn="1"/>
            </p:nvSpPr>
            <p:spPr>
              <a:xfrm rot="3350953">
                <a:off x="509937" y="3488637"/>
                <a:ext cx="1616374" cy="344714"/>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Vegetation</a:t>
                </a:r>
              </a:p>
            </p:txBody>
          </p:sp>
          <p:sp>
            <p:nvSpPr>
              <p:cNvPr id="38" name="TextBox 37">
                <a:extLst>
                  <a:ext uri="{FF2B5EF4-FFF2-40B4-BE49-F238E27FC236}">
                    <a16:creationId xmlns:a16="http://schemas.microsoft.com/office/drawing/2014/main" id="{4BBAF1CE-F197-496F-82AF-06EA17DF4D72}"/>
                  </a:ext>
                </a:extLst>
              </p:cNvPr>
              <p:cNvSpPr txBox="1"/>
              <p:nvPr userDrawn="1"/>
            </p:nvSpPr>
            <p:spPr>
              <a:xfrm>
                <a:off x="218435" y="4140912"/>
                <a:ext cx="1408496" cy="368121"/>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Climate</a:t>
                </a:r>
              </a:p>
            </p:txBody>
          </p:sp>
        </p:grpSp>
        <p:pic>
          <p:nvPicPr>
            <p:cNvPr id="34" name="Picture 33">
              <a:extLst>
                <a:ext uri="{FF2B5EF4-FFF2-40B4-BE49-F238E27FC236}">
                  <a16:creationId xmlns:a16="http://schemas.microsoft.com/office/drawing/2014/main" id="{86BD05CA-0755-4E9C-8F40-C24F083CA4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568" y="5132489"/>
              <a:ext cx="990821" cy="1316275"/>
            </a:xfrm>
            <a:prstGeom prst="rect">
              <a:avLst/>
            </a:prstGeom>
            <a:ln>
              <a:noFill/>
            </a:ln>
            <a:effectLst>
              <a:outerShdw blurRad="292100" dist="139700" dir="2700000" algn="tl" rotWithShape="0">
                <a:srgbClr val="333333">
                  <a:alpha val="65000"/>
                </a:srgbClr>
              </a:outerShdw>
            </a:effectLst>
          </p:spPr>
        </p:pic>
        <p:pic>
          <p:nvPicPr>
            <p:cNvPr id="35" name="Picture 34">
              <a:extLst>
                <a:ext uri="{FF2B5EF4-FFF2-40B4-BE49-F238E27FC236}">
                  <a16:creationId xmlns:a16="http://schemas.microsoft.com/office/drawing/2014/main" id="{FEFA3E3F-9909-482C-B142-EB2531D53AE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5035" y="5357166"/>
              <a:ext cx="847209" cy="892091"/>
            </a:xfrm>
            <a:prstGeom prst="rect">
              <a:avLst/>
            </a:prstGeom>
            <a:ln>
              <a:noFill/>
            </a:ln>
            <a:effectLst>
              <a:outerShdw blurRad="292100" dist="139700" dir="2700000" algn="tl" rotWithShape="0">
                <a:srgbClr val="333333">
                  <a:alpha val="65000"/>
                </a:srgbClr>
              </a:outerShdw>
            </a:effectLst>
          </p:spPr>
        </p:pic>
        <p:pic>
          <p:nvPicPr>
            <p:cNvPr id="31" name="Picture 30">
              <a:extLst>
                <a:ext uri="{FF2B5EF4-FFF2-40B4-BE49-F238E27FC236}">
                  <a16:creationId xmlns:a16="http://schemas.microsoft.com/office/drawing/2014/main" id="{1A56EA75-C5CD-4A4B-8D33-EE49ACC5BA99}"/>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1783" y="5843902"/>
              <a:ext cx="2263329" cy="88380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8164593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eview Objectives">
    <p:spTree>
      <p:nvGrpSpPr>
        <p:cNvPr id="1" name=""/>
        <p:cNvGrpSpPr/>
        <p:nvPr/>
      </p:nvGrpSpPr>
      <p:grpSpPr>
        <a:xfrm>
          <a:off x="0" y="0"/>
          <a:ext cx="0" cy="0"/>
          <a:chOff x="0" y="0"/>
          <a:chExt cx="0" cy="0"/>
        </a:xfrm>
      </p:grpSpPr>
      <p:sp>
        <p:nvSpPr>
          <p:cNvPr id="2" name="Title 1" title="Objectives"/>
          <p:cNvSpPr>
            <a:spLocks noGrp="1"/>
          </p:cNvSpPr>
          <p:nvPr>
            <p:ph type="title" hasCustomPrompt="1"/>
          </p:nvPr>
        </p:nvSpPr>
        <p:spPr>
          <a:xfrm>
            <a:off x="914400" y="388730"/>
            <a:ext cx="10769600" cy="664797"/>
          </a:xfrm>
          <a:prstGeom prst="rect">
            <a:avLst/>
          </a:prstGeom>
        </p:spPr>
        <p:txBody>
          <a:bodyPr/>
          <a:lstStyle>
            <a:lvl1pPr>
              <a:defRPr/>
            </a:lvl1pPr>
          </a:lstStyle>
          <a:p>
            <a:r>
              <a:rPr lang="en-US" dirty="0"/>
              <a:t>Review Objectives</a:t>
            </a:r>
          </a:p>
        </p:txBody>
      </p:sp>
      <p:sp>
        <p:nvSpPr>
          <p:cNvPr id="9" name="Text Placeholder 5">
            <a:extLst>
              <a:ext uri="{FF2B5EF4-FFF2-40B4-BE49-F238E27FC236}">
                <a16:creationId xmlns:a16="http://schemas.microsoft.com/office/drawing/2014/main" id="{8742711D-0A43-4334-8B69-9117C21B95B0}"/>
              </a:ext>
            </a:extLst>
          </p:cNvPr>
          <p:cNvSpPr>
            <a:spLocks noGrp="1"/>
          </p:cNvSpPr>
          <p:nvPr>
            <p:ph type="body" sz="quarter" idx="10" hasCustomPrompt="1"/>
          </p:nvPr>
        </p:nvSpPr>
        <p:spPr>
          <a:xfrm>
            <a:off x="1879046" y="1411553"/>
            <a:ext cx="9804954" cy="707886"/>
          </a:xfrm>
          <a:prstGeom prst="rect">
            <a:avLst/>
          </a:prstGeom>
          <a:effectLst/>
        </p:spPr>
        <p:txBody>
          <a:bodyPr>
            <a:spAutoFit/>
          </a:bodyPr>
          <a:lstStyle>
            <a:lvl1pPr marL="742950" indent="-742950">
              <a:lnSpc>
                <a:spcPct val="100000"/>
              </a:lnSpc>
              <a:spcBef>
                <a:spcPts val="600"/>
              </a:spcBef>
              <a:spcAft>
                <a:spcPts val="600"/>
              </a:spcAft>
              <a:buFont typeface="+mj-lt"/>
              <a:buAutoNum type="arabicPeriod"/>
              <a:defRPr/>
            </a:lvl1pPr>
            <a:lvl2pPr>
              <a:lnSpc>
                <a:spcPct val="100000"/>
              </a:lnSpc>
              <a:spcBef>
                <a:spcPts val="600"/>
              </a:spcBef>
              <a:spcAft>
                <a:spcPts val="600"/>
              </a:spcAft>
              <a:defRPr/>
            </a:lvl2pPr>
            <a:lvl3pPr>
              <a:lnSpc>
                <a:spcPct val="100000"/>
              </a:lnSpc>
              <a:spcBef>
                <a:spcPts val="600"/>
              </a:spcBef>
              <a:spcAft>
                <a:spcPts val="600"/>
              </a:spcAft>
              <a:buSzPct val="80000"/>
              <a:defRPr/>
            </a:lvl3pPr>
            <a:lvl4pPr>
              <a:lnSpc>
                <a:spcPct val="100000"/>
              </a:lnSpc>
              <a:spcBef>
                <a:spcPts val="600"/>
              </a:spcBef>
              <a:spcAft>
                <a:spcPts val="600"/>
              </a:spcAft>
              <a:buSzPct val="80000"/>
              <a:defRPr/>
            </a:lvl4pPr>
            <a:lvl5pPr>
              <a:lnSpc>
                <a:spcPct val="100000"/>
              </a:lnSpc>
              <a:spcBef>
                <a:spcPts val="600"/>
              </a:spcBef>
              <a:spcAft>
                <a:spcPts val="600"/>
              </a:spcAft>
              <a:buSzPct val="80000"/>
              <a:defRPr/>
            </a:lvl5pPr>
          </a:lstStyle>
          <a:p>
            <a:pPr lvl="0"/>
            <a:r>
              <a:rPr lang="en-US" dirty="0"/>
              <a:t>Click to edit</a:t>
            </a:r>
          </a:p>
        </p:txBody>
      </p:sp>
      <p:grpSp>
        <p:nvGrpSpPr>
          <p:cNvPr id="22" name="Group 21">
            <a:extLst>
              <a:ext uri="{FF2B5EF4-FFF2-40B4-BE49-F238E27FC236}">
                <a16:creationId xmlns:a16="http://schemas.microsoft.com/office/drawing/2014/main" id="{E8BBDB62-AF09-4F78-BB7B-FE055179146C}"/>
              </a:ext>
            </a:extLst>
          </p:cNvPr>
          <p:cNvGrpSpPr>
            <a:grpSpLocks noChangeAspect="1"/>
          </p:cNvGrpSpPr>
          <p:nvPr userDrawn="1"/>
        </p:nvGrpSpPr>
        <p:grpSpPr>
          <a:xfrm>
            <a:off x="121783" y="4918943"/>
            <a:ext cx="2263329" cy="1808768"/>
            <a:chOff x="121783" y="4918943"/>
            <a:chExt cx="2263329" cy="1808768"/>
          </a:xfrm>
        </p:grpSpPr>
        <p:pic>
          <p:nvPicPr>
            <p:cNvPr id="23" name="Picture 22" descr="A close up of a sign&#10;&#10;Description generated with high confidence">
              <a:extLst>
                <a:ext uri="{FF2B5EF4-FFF2-40B4-BE49-F238E27FC236}">
                  <a16:creationId xmlns:a16="http://schemas.microsoft.com/office/drawing/2014/main" id="{DF19782D-7B9C-4249-A16C-E38C3439DF36}"/>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273437" y="4918943"/>
              <a:ext cx="1960023" cy="1768539"/>
            </a:xfrm>
            <a:prstGeom prst="rect">
              <a:avLst/>
            </a:prstGeom>
            <a:ln>
              <a:noFill/>
            </a:ln>
            <a:effectLst>
              <a:outerShdw blurRad="292100" dist="139700" dir="2700000" algn="tl" rotWithShape="0">
                <a:srgbClr val="333333">
                  <a:alpha val="65000"/>
                </a:srgbClr>
              </a:outerShdw>
            </a:effectLst>
          </p:spPr>
        </p:pic>
        <p:grpSp>
          <p:nvGrpSpPr>
            <p:cNvPr id="24" name="Group 23">
              <a:extLst>
                <a:ext uri="{FF2B5EF4-FFF2-40B4-BE49-F238E27FC236}">
                  <a16:creationId xmlns:a16="http://schemas.microsoft.com/office/drawing/2014/main" id="{FAB9E3B8-B1E6-4BDE-BBF1-8AA34F6E2C04}"/>
                </a:ext>
              </a:extLst>
            </p:cNvPr>
            <p:cNvGrpSpPr/>
            <p:nvPr userDrawn="1"/>
          </p:nvGrpSpPr>
          <p:grpSpPr>
            <a:xfrm>
              <a:off x="625657" y="5008148"/>
              <a:ext cx="1261706" cy="1384731"/>
              <a:chOff x="218435" y="2852807"/>
              <a:chExt cx="1408496" cy="1656226"/>
            </a:xfrm>
          </p:grpSpPr>
          <p:sp>
            <p:nvSpPr>
              <p:cNvPr id="28" name="TextBox 27">
                <a:extLst>
                  <a:ext uri="{FF2B5EF4-FFF2-40B4-BE49-F238E27FC236}">
                    <a16:creationId xmlns:a16="http://schemas.microsoft.com/office/drawing/2014/main" id="{3F966C69-E57B-4D34-864F-301162A29834}"/>
                  </a:ext>
                </a:extLst>
              </p:cNvPr>
              <p:cNvSpPr txBox="1"/>
              <p:nvPr userDrawn="1"/>
            </p:nvSpPr>
            <p:spPr>
              <a:xfrm rot="18264686">
                <a:off x="-277190" y="3494113"/>
                <a:ext cx="1608630" cy="343585"/>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Topography</a:t>
                </a:r>
              </a:p>
            </p:txBody>
          </p:sp>
          <p:sp>
            <p:nvSpPr>
              <p:cNvPr id="29" name="TextBox 28">
                <a:extLst>
                  <a:ext uri="{FF2B5EF4-FFF2-40B4-BE49-F238E27FC236}">
                    <a16:creationId xmlns:a16="http://schemas.microsoft.com/office/drawing/2014/main" id="{B3ACE391-3714-4C15-8A6A-428169964A31}"/>
                  </a:ext>
                </a:extLst>
              </p:cNvPr>
              <p:cNvSpPr txBox="1"/>
              <p:nvPr userDrawn="1"/>
            </p:nvSpPr>
            <p:spPr>
              <a:xfrm rot="3350953">
                <a:off x="509937" y="3488637"/>
                <a:ext cx="1616374" cy="344714"/>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Vegetation</a:t>
                </a:r>
              </a:p>
            </p:txBody>
          </p:sp>
          <p:sp>
            <p:nvSpPr>
              <p:cNvPr id="39" name="TextBox 38">
                <a:extLst>
                  <a:ext uri="{FF2B5EF4-FFF2-40B4-BE49-F238E27FC236}">
                    <a16:creationId xmlns:a16="http://schemas.microsoft.com/office/drawing/2014/main" id="{93153BB8-6CF4-4C0D-BBCA-EBFAD551FD3B}"/>
                  </a:ext>
                </a:extLst>
              </p:cNvPr>
              <p:cNvSpPr txBox="1"/>
              <p:nvPr userDrawn="1"/>
            </p:nvSpPr>
            <p:spPr>
              <a:xfrm>
                <a:off x="218435" y="4140912"/>
                <a:ext cx="1408496" cy="368121"/>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Climate</a:t>
                </a:r>
              </a:p>
            </p:txBody>
          </p:sp>
        </p:grpSp>
        <p:pic>
          <p:nvPicPr>
            <p:cNvPr id="25" name="Picture 24">
              <a:extLst>
                <a:ext uri="{FF2B5EF4-FFF2-40B4-BE49-F238E27FC236}">
                  <a16:creationId xmlns:a16="http://schemas.microsoft.com/office/drawing/2014/main" id="{C50D255F-A046-458A-AD6F-01F90C61600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568" y="5132489"/>
              <a:ext cx="990821" cy="1316275"/>
            </a:xfrm>
            <a:prstGeom prst="rect">
              <a:avLst/>
            </a:prstGeom>
            <a:ln>
              <a:no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id="{4839E126-2961-49B5-A709-88B51105E7A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5035" y="5357166"/>
              <a:ext cx="847209" cy="892091"/>
            </a:xfrm>
            <a:prstGeom prst="rect">
              <a:avLst/>
            </a:prstGeom>
            <a:ln>
              <a:noFill/>
            </a:ln>
            <a:effectLst>
              <a:outerShdw blurRad="292100" dist="139700" dir="2700000" algn="tl" rotWithShape="0">
                <a:srgbClr val="333333">
                  <a:alpha val="65000"/>
                </a:srgbClr>
              </a:outerShdw>
            </a:effectLst>
          </p:spPr>
        </p:pic>
        <p:pic>
          <p:nvPicPr>
            <p:cNvPr id="27" name="Picture 26">
              <a:extLst>
                <a:ext uri="{FF2B5EF4-FFF2-40B4-BE49-F238E27FC236}">
                  <a16:creationId xmlns:a16="http://schemas.microsoft.com/office/drawing/2014/main" id="{7488A74B-1C73-416A-84C1-13E5FECEF33E}"/>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1783" y="5843902"/>
              <a:ext cx="2263329" cy="88380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94934323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Layered Content">
    <p:spTree>
      <p:nvGrpSpPr>
        <p:cNvPr id="1" name=""/>
        <p:cNvGrpSpPr/>
        <p:nvPr/>
      </p:nvGrpSpPr>
      <p:grpSpPr>
        <a:xfrm>
          <a:off x="0" y="0"/>
          <a:ext cx="0" cy="0"/>
          <a:chOff x="0" y="0"/>
          <a:chExt cx="0" cy="0"/>
        </a:xfrm>
      </p:grpSpPr>
      <p:sp>
        <p:nvSpPr>
          <p:cNvPr id="2" name="Title 1"/>
          <p:cNvSpPr>
            <a:spLocks noGrp="1"/>
          </p:cNvSpPr>
          <p:nvPr>
            <p:ph type="title"/>
          </p:nvPr>
        </p:nvSpPr>
        <p:spPr>
          <a:xfrm>
            <a:off x="507999" y="451253"/>
            <a:ext cx="11176000" cy="664797"/>
          </a:xfrm>
          <a:prstGeom prst="rect">
            <a:avLst/>
          </a:prstGeom>
        </p:spPr>
        <p:txBody>
          <a:bodyPr/>
          <a:lstStyle/>
          <a:p>
            <a:r>
              <a:rPr lang="en-US" dirty="0"/>
              <a:t>Click to edit</a:t>
            </a:r>
          </a:p>
        </p:txBody>
      </p:sp>
      <p:sp>
        <p:nvSpPr>
          <p:cNvPr id="6" name="Text Placeholder 5"/>
          <p:cNvSpPr>
            <a:spLocks noGrp="1"/>
          </p:cNvSpPr>
          <p:nvPr>
            <p:ph type="body" sz="quarter" idx="10" hasCustomPrompt="1"/>
          </p:nvPr>
        </p:nvSpPr>
        <p:spPr>
          <a:xfrm>
            <a:off x="1125415" y="1411553"/>
            <a:ext cx="10558585" cy="3354765"/>
          </a:xfrm>
          <a:prstGeom prst="rect">
            <a:avLst/>
          </a:prstGeom>
          <a:effectLst/>
        </p:spPr>
        <p:txBody>
          <a:bodyPr wrap="square">
            <a:spAutoFit/>
          </a:bodyPr>
          <a:lstStyle>
            <a:lvl1pPr>
              <a:lnSpc>
                <a:spcPct val="100000"/>
              </a:lnSpc>
              <a:spcBef>
                <a:spcPts val="600"/>
              </a:spcBef>
              <a:spcAft>
                <a:spcPts val="600"/>
              </a:spcAft>
              <a:defRPr/>
            </a:lvl1pPr>
            <a:lvl2pPr>
              <a:lnSpc>
                <a:spcPct val="100000"/>
              </a:lnSpc>
              <a:spcBef>
                <a:spcPts val="600"/>
              </a:spcBef>
              <a:spcAft>
                <a:spcPts val="600"/>
              </a:spcAft>
              <a:defRPr/>
            </a:lvl2pPr>
            <a:lvl3pPr>
              <a:lnSpc>
                <a:spcPct val="100000"/>
              </a:lnSpc>
              <a:spcBef>
                <a:spcPts val="600"/>
              </a:spcBef>
              <a:spcAft>
                <a:spcPts val="600"/>
              </a:spcAft>
              <a:buSzPct val="80000"/>
              <a:defRPr/>
            </a:lvl3pPr>
            <a:lvl4pPr>
              <a:lnSpc>
                <a:spcPct val="100000"/>
              </a:lnSpc>
              <a:spcBef>
                <a:spcPts val="600"/>
              </a:spcBef>
              <a:spcAft>
                <a:spcPts val="600"/>
              </a:spcAft>
              <a:buSzPct val="80000"/>
              <a:defRPr/>
            </a:lvl4pPr>
            <a:lvl5pPr>
              <a:lnSpc>
                <a:spcPct val="100000"/>
              </a:lnSpc>
              <a:spcBef>
                <a:spcPts val="600"/>
              </a:spcBef>
              <a:spcAft>
                <a:spcPts val="600"/>
              </a:spcAft>
              <a:buSzPct val="80000"/>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1" name="Group 30">
            <a:extLst>
              <a:ext uri="{FF2B5EF4-FFF2-40B4-BE49-F238E27FC236}">
                <a16:creationId xmlns:a16="http://schemas.microsoft.com/office/drawing/2014/main" id="{77285671-4945-4A4A-AC94-8C7FC9788B62}"/>
              </a:ext>
            </a:extLst>
          </p:cNvPr>
          <p:cNvGrpSpPr>
            <a:grpSpLocks noChangeAspect="1"/>
          </p:cNvGrpSpPr>
          <p:nvPr userDrawn="1"/>
        </p:nvGrpSpPr>
        <p:grpSpPr>
          <a:xfrm>
            <a:off x="121783" y="4918943"/>
            <a:ext cx="2263329" cy="1808768"/>
            <a:chOff x="121783" y="4918943"/>
            <a:chExt cx="2263329" cy="1808768"/>
          </a:xfrm>
        </p:grpSpPr>
        <p:pic>
          <p:nvPicPr>
            <p:cNvPr id="32" name="Picture 31" descr="A close up of a sign&#10;&#10;Description generated with high confidence">
              <a:extLst>
                <a:ext uri="{FF2B5EF4-FFF2-40B4-BE49-F238E27FC236}">
                  <a16:creationId xmlns:a16="http://schemas.microsoft.com/office/drawing/2014/main" id="{0ECE74E0-3633-45FE-8284-F2134D732C24}"/>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273437" y="4918943"/>
              <a:ext cx="1960023" cy="1768539"/>
            </a:xfrm>
            <a:prstGeom prst="rect">
              <a:avLst/>
            </a:prstGeom>
            <a:ln>
              <a:noFill/>
            </a:ln>
            <a:effectLst>
              <a:outerShdw blurRad="292100" dist="139700" dir="2700000" algn="tl" rotWithShape="0">
                <a:srgbClr val="333333">
                  <a:alpha val="65000"/>
                </a:srgbClr>
              </a:outerShdw>
            </a:effectLst>
          </p:spPr>
        </p:pic>
        <p:grpSp>
          <p:nvGrpSpPr>
            <p:cNvPr id="33" name="Group 32">
              <a:extLst>
                <a:ext uri="{FF2B5EF4-FFF2-40B4-BE49-F238E27FC236}">
                  <a16:creationId xmlns:a16="http://schemas.microsoft.com/office/drawing/2014/main" id="{B5E63A6E-0ADC-4613-9554-44899AB8A7CB}"/>
                </a:ext>
              </a:extLst>
            </p:cNvPr>
            <p:cNvGrpSpPr/>
            <p:nvPr userDrawn="1"/>
          </p:nvGrpSpPr>
          <p:grpSpPr>
            <a:xfrm>
              <a:off x="625657" y="5008148"/>
              <a:ext cx="1261706" cy="1384731"/>
              <a:chOff x="218435" y="2852807"/>
              <a:chExt cx="1408496" cy="1656226"/>
            </a:xfrm>
          </p:grpSpPr>
          <p:sp>
            <p:nvSpPr>
              <p:cNvPr id="37" name="TextBox 36">
                <a:extLst>
                  <a:ext uri="{FF2B5EF4-FFF2-40B4-BE49-F238E27FC236}">
                    <a16:creationId xmlns:a16="http://schemas.microsoft.com/office/drawing/2014/main" id="{E48D16D8-C5F1-48FC-A91A-54E5E1EB51BA}"/>
                  </a:ext>
                </a:extLst>
              </p:cNvPr>
              <p:cNvSpPr txBox="1"/>
              <p:nvPr userDrawn="1"/>
            </p:nvSpPr>
            <p:spPr>
              <a:xfrm rot="18264686">
                <a:off x="-277190" y="3494113"/>
                <a:ext cx="1608630" cy="343585"/>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Topography</a:t>
                </a:r>
              </a:p>
            </p:txBody>
          </p:sp>
          <p:sp>
            <p:nvSpPr>
              <p:cNvPr id="38" name="TextBox 37">
                <a:extLst>
                  <a:ext uri="{FF2B5EF4-FFF2-40B4-BE49-F238E27FC236}">
                    <a16:creationId xmlns:a16="http://schemas.microsoft.com/office/drawing/2014/main" id="{FA7D6AB8-D58A-4C8E-A065-A00DFB530E12}"/>
                  </a:ext>
                </a:extLst>
              </p:cNvPr>
              <p:cNvSpPr txBox="1"/>
              <p:nvPr userDrawn="1"/>
            </p:nvSpPr>
            <p:spPr>
              <a:xfrm rot="3350953">
                <a:off x="509937" y="3488637"/>
                <a:ext cx="1616374" cy="344714"/>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Vegetation</a:t>
                </a:r>
              </a:p>
            </p:txBody>
          </p:sp>
          <p:sp>
            <p:nvSpPr>
              <p:cNvPr id="39" name="TextBox 38">
                <a:extLst>
                  <a:ext uri="{FF2B5EF4-FFF2-40B4-BE49-F238E27FC236}">
                    <a16:creationId xmlns:a16="http://schemas.microsoft.com/office/drawing/2014/main" id="{08011E03-B986-4631-8BC4-2E67D368A865}"/>
                  </a:ext>
                </a:extLst>
              </p:cNvPr>
              <p:cNvSpPr txBox="1"/>
              <p:nvPr userDrawn="1"/>
            </p:nvSpPr>
            <p:spPr>
              <a:xfrm>
                <a:off x="218435" y="4140912"/>
                <a:ext cx="1408496" cy="368121"/>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Climate</a:t>
                </a:r>
              </a:p>
            </p:txBody>
          </p:sp>
        </p:grpSp>
        <p:pic>
          <p:nvPicPr>
            <p:cNvPr id="34" name="Picture 33">
              <a:extLst>
                <a:ext uri="{FF2B5EF4-FFF2-40B4-BE49-F238E27FC236}">
                  <a16:creationId xmlns:a16="http://schemas.microsoft.com/office/drawing/2014/main" id="{AB805983-AA08-46D5-B4D9-DC4CCCE89A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568" y="5132489"/>
              <a:ext cx="990821" cy="1316275"/>
            </a:xfrm>
            <a:prstGeom prst="rect">
              <a:avLst/>
            </a:prstGeom>
            <a:ln>
              <a:noFill/>
            </a:ln>
            <a:effectLst>
              <a:outerShdw blurRad="292100" dist="139700" dir="2700000" algn="tl" rotWithShape="0">
                <a:srgbClr val="333333">
                  <a:alpha val="65000"/>
                </a:srgbClr>
              </a:outerShdw>
            </a:effectLst>
          </p:spPr>
        </p:pic>
        <p:pic>
          <p:nvPicPr>
            <p:cNvPr id="35" name="Picture 34">
              <a:extLst>
                <a:ext uri="{FF2B5EF4-FFF2-40B4-BE49-F238E27FC236}">
                  <a16:creationId xmlns:a16="http://schemas.microsoft.com/office/drawing/2014/main" id="{3767D425-F3BF-4886-B225-F89B325C5E0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5035" y="5357166"/>
              <a:ext cx="847209" cy="892091"/>
            </a:xfrm>
            <a:prstGeom prst="rect">
              <a:avLst/>
            </a:prstGeom>
            <a:ln>
              <a:noFill/>
            </a:ln>
            <a:effectLst>
              <a:outerShdw blurRad="292100" dist="139700" dir="2700000" algn="tl" rotWithShape="0">
                <a:srgbClr val="333333">
                  <a:alpha val="65000"/>
                </a:srgbClr>
              </a:outerShdw>
            </a:effectLst>
          </p:spPr>
        </p:pic>
        <p:pic>
          <p:nvPicPr>
            <p:cNvPr id="36" name="Picture 35">
              <a:extLst>
                <a:ext uri="{FF2B5EF4-FFF2-40B4-BE49-F238E27FC236}">
                  <a16:creationId xmlns:a16="http://schemas.microsoft.com/office/drawing/2014/main" id="{9F41F132-273F-4C34-9E25-A222C143645F}"/>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1783" y="5843902"/>
              <a:ext cx="2263329" cy="88380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53418897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orizontal Flame - Title and Layered Content with Logo">
    <p:bg>
      <p:bgPr>
        <a:solidFill>
          <a:schemeClr val="tx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788A60F9-DDC9-47C0-816B-64D191F876C5}"/>
              </a:ext>
            </a:extLst>
          </p:cNvPr>
          <p:cNvSpPr/>
          <p:nvPr userDrawn="1"/>
        </p:nvSpPr>
        <p:spPr>
          <a:xfrm>
            <a:off x="0" y="2635"/>
            <a:ext cx="12192000" cy="1376070"/>
          </a:xfrm>
          <a:prstGeom prst="rect">
            <a:avLst/>
          </a:prstGeom>
          <a:gradFill flip="none" rotWithShape="1">
            <a:gsLst>
              <a:gs pos="0">
                <a:srgbClr val="F79646">
                  <a:lumMod val="50000"/>
                </a:srgbClr>
              </a:gs>
              <a:gs pos="32000">
                <a:srgbClr val="FF0000">
                  <a:lumMod val="75000"/>
                </a:srgbClr>
              </a:gs>
              <a:gs pos="100000">
                <a:sysClr val="windowText" lastClr="000000">
                  <a:lumMod val="95000"/>
                  <a:lumOff val="5000"/>
                </a:sysClr>
              </a:gs>
            </a:gsLst>
            <a:lin ang="135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5" name="fire_spread_title.mov">
            <a:hlinkClick r:id="" action="ppaction://media"/>
            <a:extLst>
              <a:ext uri="{FF2B5EF4-FFF2-40B4-BE49-F238E27FC236}">
                <a16:creationId xmlns:a16="http://schemas.microsoft.com/office/drawing/2014/main" id="{3209849D-B6EB-4473-A538-C8D2530B3FF7}"/>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1495260"/>
            <a:ext cx="12192000" cy="5362740"/>
          </a:xfrm>
          <a:prstGeom prst="rect">
            <a:avLst/>
          </a:prstGeom>
        </p:spPr>
      </p:pic>
      <p:grpSp>
        <p:nvGrpSpPr>
          <p:cNvPr id="46" name="Group 45">
            <a:extLst>
              <a:ext uri="{FF2B5EF4-FFF2-40B4-BE49-F238E27FC236}">
                <a16:creationId xmlns:a16="http://schemas.microsoft.com/office/drawing/2014/main" id="{FC7B82F5-05BF-42C7-A690-C4B008BB2F12}"/>
              </a:ext>
            </a:extLst>
          </p:cNvPr>
          <p:cNvGrpSpPr/>
          <p:nvPr userDrawn="1"/>
        </p:nvGrpSpPr>
        <p:grpSpPr>
          <a:xfrm>
            <a:off x="-50827" y="1322036"/>
            <a:ext cx="12242828" cy="236723"/>
            <a:chOff x="-80978" y="1385859"/>
            <a:chExt cx="9301178" cy="195076"/>
          </a:xfrm>
        </p:grpSpPr>
        <p:sp>
          <p:nvSpPr>
            <p:cNvPr id="47" name="Rectangle 46">
              <a:extLst>
                <a:ext uri="{FF2B5EF4-FFF2-40B4-BE49-F238E27FC236}">
                  <a16:creationId xmlns:a16="http://schemas.microsoft.com/office/drawing/2014/main" id="{C73C0F11-BC6B-4B99-A0FF-2E73B9ECC100}"/>
                </a:ext>
              </a:extLst>
            </p:cNvPr>
            <p:cNvSpPr/>
            <p:nvPr userDrawn="1"/>
          </p:nvSpPr>
          <p:spPr>
            <a:xfrm rot="5400000">
              <a:off x="4509332" y="-3129933"/>
              <a:ext cx="143165" cy="9278571"/>
            </a:xfrm>
            <a:prstGeom prst="rect">
              <a:avLst/>
            </a:prstGeom>
            <a:gradFill>
              <a:gsLst>
                <a:gs pos="0">
                  <a:srgbClr val="F79646">
                    <a:lumMod val="50000"/>
                  </a:srgbClr>
                </a:gs>
                <a:gs pos="13000">
                  <a:sysClr val="windowText" lastClr="000000">
                    <a:lumMod val="95000"/>
                    <a:lumOff val="5000"/>
                  </a:sysClr>
                </a:gs>
                <a:gs pos="100000">
                  <a:srgbClr val="FF0000">
                    <a:lumMod val="50000"/>
                  </a:srgbClr>
                </a:gs>
              </a:gsLst>
              <a:lin ang="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3A841624-5566-48AB-9418-8BD43F332A14}"/>
                </a:ext>
              </a:extLst>
            </p:cNvPr>
            <p:cNvSpPr/>
            <p:nvPr userDrawn="1"/>
          </p:nvSpPr>
          <p:spPr>
            <a:xfrm rot="16200000">
              <a:off x="4515590" y="-3210709"/>
              <a:ext cx="85433" cy="9278569"/>
            </a:xfrm>
            <a:prstGeom prst="rect">
              <a:avLst/>
            </a:prstGeom>
            <a:gradFill rotWithShape="1">
              <a:gsLst>
                <a:gs pos="0">
                  <a:sysClr val="windowText" lastClr="000000">
                    <a:lumMod val="95000"/>
                    <a:lumOff val="5000"/>
                  </a:sysClr>
                </a:gs>
                <a:gs pos="51000">
                  <a:sysClr val="windowText" lastClr="000000">
                    <a:lumMod val="50000"/>
                    <a:lumOff val="50000"/>
                  </a:sysClr>
                </a:gs>
                <a:gs pos="81000">
                  <a:sysClr val="windowText" lastClr="000000">
                    <a:lumMod val="75000"/>
                    <a:lumOff val="25000"/>
                  </a:sysClr>
                </a:gs>
              </a:gsLst>
              <a:lin ang="0" scaled="0"/>
            </a:gradFill>
            <a:ln>
              <a:noFill/>
            </a:ln>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49" name="Group 48">
            <a:extLst>
              <a:ext uri="{FF2B5EF4-FFF2-40B4-BE49-F238E27FC236}">
                <a16:creationId xmlns:a16="http://schemas.microsoft.com/office/drawing/2014/main" id="{85CED33A-9468-4353-83B1-9620BF1C98BB}"/>
              </a:ext>
            </a:extLst>
          </p:cNvPr>
          <p:cNvGrpSpPr/>
          <p:nvPr userDrawn="1"/>
        </p:nvGrpSpPr>
        <p:grpSpPr>
          <a:xfrm rot="16200000">
            <a:off x="8136725" y="-3125429"/>
            <a:ext cx="1558760" cy="7811611"/>
            <a:chOff x="2678112" y="1001713"/>
            <a:chExt cx="4506913" cy="7004050"/>
          </a:xfrm>
        </p:grpSpPr>
        <p:sp>
          <p:nvSpPr>
            <p:cNvPr id="50" name="Freeform 6">
              <a:extLst>
                <a:ext uri="{FF2B5EF4-FFF2-40B4-BE49-F238E27FC236}">
                  <a16:creationId xmlns:a16="http://schemas.microsoft.com/office/drawing/2014/main" id="{A61929E7-DE68-4BA3-AAEC-74A0267C643A}"/>
                </a:ext>
              </a:extLst>
            </p:cNvPr>
            <p:cNvSpPr>
              <a:spLocks/>
            </p:cNvSpPr>
            <p:nvPr/>
          </p:nvSpPr>
          <p:spPr bwMode="auto">
            <a:xfrm>
              <a:off x="2678112" y="1001713"/>
              <a:ext cx="4506913" cy="7004050"/>
            </a:xfrm>
            <a:custGeom>
              <a:avLst/>
              <a:gdLst>
                <a:gd name="T0" fmla="*/ 1610 w 3163"/>
                <a:gd name="T1" fmla="*/ 4915 h 4915"/>
                <a:gd name="T2" fmla="*/ 2963 w 3163"/>
                <a:gd name="T3" fmla="*/ 4160 h 4915"/>
                <a:gd name="T4" fmla="*/ 3039 w 3163"/>
                <a:gd name="T5" fmla="*/ 3827 h 4915"/>
                <a:gd name="T6" fmla="*/ 2773 w 3163"/>
                <a:gd name="T7" fmla="*/ 4065 h 4915"/>
                <a:gd name="T8" fmla="*/ 3087 w 3163"/>
                <a:gd name="T9" fmla="*/ 3390 h 4915"/>
                <a:gd name="T10" fmla="*/ 2916 w 3163"/>
                <a:gd name="T11" fmla="*/ 2203 h 4915"/>
                <a:gd name="T12" fmla="*/ 2821 w 3163"/>
                <a:gd name="T13" fmla="*/ 2232 h 4915"/>
                <a:gd name="T14" fmla="*/ 2631 w 3163"/>
                <a:gd name="T15" fmla="*/ 2954 h 4915"/>
                <a:gd name="T16" fmla="*/ 2669 w 3163"/>
                <a:gd name="T17" fmla="*/ 2659 h 4915"/>
                <a:gd name="T18" fmla="*/ 2498 w 3163"/>
                <a:gd name="T19" fmla="*/ 1386 h 4915"/>
                <a:gd name="T20" fmla="*/ 2270 w 3163"/>
                <a:gd name="T21" fmla="*/ 1045 h 4915"/>
                <a:gd name="T22" fmla="*/ 2242 w 3163"/>
                <a:gd name="T23" fmla="*/ 1348 h 4915"/>
                <a:gd name="T24" fmla="*/ 1586 w 3163"/>
                <a:gd name="T25" fmla="*/ 218 h 4915"/>
                <a:gd name="T26" fmla="*/ 1491 w 3163"/>
                <a:gd name="T27" fmla="*/ 399 h 4915"/>
                <a:gd name="T28" fmla="*/ 1425 w 3163"/>
                <a:gd name="T29" fmla="*/ 1320 h 4915"/>
                <a:gd name="T30" fmla="*/ 1206 w 3163"/>
                <a:gd name="T31" fmla="*/ 2099 h 4915"/>
                <a:gd name="T32" fmla="*/ 1111 w 3163"/>
                <a:gd name="T33" fmla="*/ 1586 h 4915"/>
                <a:gd name="T34" fmla="*/ 950 w 3163"/>
                <a:gd name="T35" fmla="*/ 1367 h 4915"/>
                <a:gd name="T36" fmla="*/ 978 w 3163"/>
                <a:gd name="T37" fmla="*/ 1643 h 4915"/>
                <a:gd name="T38" fmla="*/ 598 w 3163"/>
                <a:gd name="T39" fmla="*/ 2260 h 4915"/>
                <a:gd name="T40" fmla="*/ 371 w 3163"/>
                <a:gd name="T41" fmla="*/ 2897 h 4915"/>
                <a:gd name="T42" fmla="*/ 465 w 3163"/>
                <a:gd name="T43" fmla="*/ 3286 h 4915"/>
                <a:gd name="T44" fmla="*/ 295 w 3163"/>
                <a:gd name="T45" fmla="*/ 3049 h 4915"/>
                <a:gd name="T46" fmla="*/ 285 w 3163"/>
                <a:gd name="T47" fmla="*/ 2745 h 4915"/>
                <a:gd name="T48" fmla="*/ 162 w 3163"/>
                <a:gd name="T49" fmla="*/ 3172 h 4915"/>
                <a:gd name="T50" fmla="*/ 399 w 3163"/>
                <a:gd name="T51" fmla="*/ 3818 h 4915"/>
                <a:gd name="T52" fmla="*/ 171 w 3163"/>
                <a:gd name="T53" fmla="*/ 3694 h 4915"/>
                <a:gd name="T54" fmla="*/ 48 w 3163"/>
                <a:gd name="T55" fmla="*/ 3419 h 4915"/>
                <a:gd name="T56" fmla="*/ 299 w 3163"/>
                <a:gd name="T57" fmla="*/ 4188 h 4915"/>
                <a:gd name="T58" fmla="*/ 1610 w 3163"/>
                <a:gd name="T59" fmla="*/ 4915 h 4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63" h="4915">
                  <a:moveTo>
                    <a:pt x="1610" y="4915"/>
                  </a:moveTo>
                  <a:cubicBezTo>
                    <a:pt x="2180" y="4915"/>
                    <a:pt x="2764" y="4616"/>
                    <a:pt x="2963" y="4160"/>
                  </a:cubicBezTo>
                  <a:cubicBezTo>
                    <a:pt x="3163" y="3704"/>
                    <a:pt x="3125" y="3694"/>
                    <a:pt x="3039" y="3827"/>
                  </a:cubicBezTo>
                  <a:cubicBezTo>
                    <a:pt x="2954" y="3960"/>
                    <a:pt x="2773" y="4065"/>
                    <a:pt x="2773" y="4065"/>
                  </a:cubicBezTo>
                  <a:cubicBezTo>
                    <a:pt x="2773" y="4065"/>
                    <a:pt x="3049" y="3704"/>
                    <a:pt x="3087" y="3390"/>
                  </a:cubicBezTo>
                  <a:cubicBezTo>
                    <a:pt x="3125" y="3077"/>
                    <a:pt x="2992" y="2336"/>
                    <a:pt x="2916" y="2203"/>
                  </a:cubicBezTo>
                  <a:cubicBezTo>
                    <a:pt x="2840" y="2070"/>
                    <a:pt x="2802" y="1956"/>
                    <a:pt x="2821" y="2232"/>
                  </a:cubicBezTo>
                  <a:cubicBezTo>
                    <a:pt x="2840" y="2507"/>
                    <a:pt x="2678" y="2849"/>
                    <a:pt x="2631" y="2954"/>
                  </a:cubicBezTo>
                  <a:cubicBezTo>
                    <a:pt x="2583" y="3058"/>
                    <a:pt x="2631" y="2925"/>
                    <a:pt x="2669" y="2659"/>
                  </a:cubicBezTo>
                  <a:cubicBezTo>
                    <a:pt x="2707" y="2393"/>
                    <a:pt x="2659" y="1690"/>
                    <a:pt x="2498" y="1386"/>
                  </a:cubicBezTo>
                  <a:cubicBezTo>
                    <a:pt x="2337" y="1083"/>
                    <a:pt x="2270" y="845"/>
                    <a:pt x="2270" y="1045"/>
                  </a:cubicBezTo>
                  <a:cubicBezTo>
                    <a:pt x="2270" y="1244"/>
                    <a:pt x="2242" y="1348"/>
                    <a:pt x="2242" y="1348"/>
                  </a:cubicBezTo>
                  <a:cubicBezTo>
                    <a:pt x="2242" y="1348"/>
                    <a:pt x="2023" y="437"/>
                    <a:pt x="1586" y="218"/>
                  </a:cubicBezTo>
                  <a:cubicBezTo>
                    <a:pt x="1149" y="0"/>
                    <a:pt x="1396" y="104"/>
                    <a:pt x="1491" y="399"/>
                  </a:cubicBezTo>
                  <a:cubicBezTo>
                    <a:pt x="1586" y="693"/>
                    <a:pt x="1510" y="1121"/>
                    <a:pt x="1425" y="1320"/>
                  </a:cubicBezTo>
                  <a:cubicBezTo>
                    <a:pt x="1339" y="1519"/>
                    <a:pt x="1197" y="1956"/>
                    <a:pt x="1206" y="2099"/>
                  </a:cubicBezTo>
                  <a:cubicBezTo>
                    <a:pt x="1216" y="2241"/>
                    <a:pt x="1178" y="1719"/>
                    <a:pt x="1111" y="1586"/>
                  </a:cubicBezTo>
                  <a:cubicBezTo>
                    <a:pt x="1045" y="1453"/>
                    <a:pt x="950" y="1367"/>
                    <a:pt x="950" y="1367"/>
                  </a:cubicBezTo>
                  <a:cubicBezTo>
                    <a:pt x="950" y="1367"/>
                    <a:pt x="997" y="1472"/>
                    <a:pt x="978" y="1643"/>
                  </a:cubicBezTo>
                  <a:cubicBezTo>
                    <a:pt x="959" y="1814"/>
                    <a:pt x="722" y="2108"/>
                    <a:pt x="598" y="2260"/>
                  </a:cubicBezTo>
                  <a:cubicBezTo>
                    <a:pt x="475" y="2412"/>
                    <a:pt x="323" y="2688"/>
                    <a:pt x="371" y="2897"/>
                  </a:cubicBezTo>
                  <a:cubicBezTo>
                    <a:pt x="418" y="3106"/>
                    <a:pt x="465" y="3286"/>
                    <a:pt x="465" y="3286"/>
                  </a:cubicBezTo>
                  <a:cubicBezTo>
                    <a:pt x="465" y="3286"/>
                    <a:pt x="323" y="3191"/>
                    <a:pt x="295" y="3049"/>
                  </a:cubicBezTo>
                  <a:cubicBezTo>
                    <a:pt x="266" y="2906"/>
                    <a:pt x="285" y="2745"/>
                    <a:pt x="285" y="2745"/>
                  </a:cubicBezTo>
                  <a:cubicBezTo>
                    <a:pt x="285" y="2745"/>
                    <a:pt x="133" y="2954"/>
                    <a:pt x="162" y="3172"/>
                  </a:cubicBezTo>
                  <a:cubicBezTo>
                    <a:pt x="190" y="3390"/>
                    <a:pt x="333" y="3761"/>
                    <a:pt x="399" y="3818"/>
                  </a:cubicBezTo>
                  <a:cubicBezTo>
                    <a:pt x="465" y="3875"/>
                    <a:pt x="228" y="3799"/>
                    <a:pt x="171" y="3694"/>
                  </a:cubicBezTo>
                  <a:cubicBezTo>
                    <a:pt x="114" y="3590"/>
                    <a:pt x="48" y="3419"/>
                    <a:pt x="48" y="3419"/>
                  </a:cubicBezTo>
                  <a:cubicBezTo>
                    <a:pt x="48" y="3419"/>
                    <a:pt x="0" y="3818"/>
                    <a:pt x="299" y="4188"/>
                  </a:cubicBezTo>
                  <a:cubicBezTo>
                    <a:pt x="598" y="4559"/>
                    <a:pt x="869" y="4915"/>
                    <a:pt x="1610" y="4915"/>
                  </a:cubicBezTo>
                  <a:close/>
                </a:path>
              </a:pathLst>
            </a:custGeom>
            <a:gradFill>
              <a:gsLst>
                <a:gs pos="22000">
                  <a:srgbClr val="F79646">
                    <a:lumMod val="50000"/>
                    <a:alpha val="21000"/>
                  </a:srgbClr>
                </a:gs>
                <a:gs pos="63000">
                  <a:srgbClr val="FF0000">
                    <a:lumMod val="50000"/>
                    <a:alpha val="21000"/>
                  </a:srgbClr>
                </a:gs>
                <a:gs pos="100000">
                  <a:sysClr val="windowText" lastClr="000000">
                    <a:lumMod val="95000"/>
                    <a:lumOff val="5000"/>
                    <a:alpha val="18000"/>
                  </a:sys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1" name="Freeform 7">
              <a:extLst>
                <a:ext uri="{FF2B5EF4-FFF2-40B4-BE49-F238E27FC236}">
                  <a16:creationId xmlns:a16="http://schemas.microsoft.com/office/drawing/2014/main" id="{D0506A71-9AD9-47D5-A675-281A2E78D50B}"/>
                </a:ext>
              </a:extLst>
            </p:cNvPr>
            <p:cNvSpPr>
              <a:spLocks/>
            </p:cNvSpPr>
            <p:nvPr/>
          </p:nvSpPr>
          <p:spPr bwMode="auto">
            <a:xfrm>
              <a:off x="3733800" y="2057400"/>
              <a:ext cx="2640013" cy="5916613"/>
            </a:xfrm>
            <a:custGeom>
              <a:avLst/>
              <a:gdLst>
                <a:gd name="T0" fmla="*/ 755 w 1852"/>
                <a:gd name="T1" fmla="*/ 4060 h 4152"/>
                <a:gd name="T2" fmla="*/ 271 w 1852"/>
                <a:gd name="T3" fmla="*/ 2692 h 4152"/>
                <a:gd name="T4" fmla="*/ 1111 w 1852"/>
                <a:gd name="T5" fmla="*/ 1025 h 4152"/>
                <a:gd name="T6" fmla="*/ 1197 w 1852"/>
                <a:gd name="T7" fmla="*/ 541 h 4152"/>
                <a:gd name="T8" fmla="*/ 1410 w 1852"/>
                <a:gd name="T9" fmla="*/ 2037 h 4152"/>
                <a:gd name="T10" fmla="*/ 1154 w 1852"/>
                <a:gd name="T11" fmla="*/ 3134 h 4152"/>
                <a:gd name="T12" fmla="*/ 1496 w 1852"/>
                <a:gd name="T13" fmla="*/ 3020 h 4152"/>
                <a:gd name="T14" fmla="*/ 1738 w 1852"/>
                <a:gd name="T15" fmla="*/ 2635 h 4152"/>
                <a:gd name="T16" fmla="*/ 1838 w 1852"/>
                <a:gd name="T17" fmla="*/ 2977 h 4152"/>
                <a:gd name="T18" fmla="*/ 1439 w 1852"/>
                <a:gd name="T19" fmla="*/ 3661 h 4152"/>
                <a:gd name="T20" fmla="*/ 1026 w 1852"/>
                <a:gd name="T21" fmla="*/ 4074 h 4152"/>
                <a:gd name="T22" fmla="*/ 755 w 1852"/>
                <a:gd name="T23" fmla="*/ 4060 h 4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52" h="4152">
                  <a:moveTo>
                    <a:pt x="755" y="4060"/>
                  </a:moveTo>
                  <a:cubicBezTo>
                    <a:pt x="527" y="3967"/>
                    <a:pt x="0" y="3419"/>
                    <a:pt x="271" y="2692"/>
                  </a:cubicBezTo>
                  <a:cubicBezTo>
                    <a:pt x="541" y="1966"/>
                    <a:pt x="976" y="1545"/>
                    <a:pt x="1111" y="1025"/>
                  </a:cubicBezTo>
                  <a:cubicBezTo>
                    <a:pt x="1194" y="708"/>
                    <a:pt x="969" y="0"/>
                    <a:pt x="1197" y="541"/>
                  </a:cubicBezTo>
                  <a:cubicBezTo>
                    <a:pt x="1425" y="1082"/>
                    <a:pt x="1624" y="1624"/>
                    <a:pt x="1410" y="2037"/>
                  </a:cubicBezTo>
                  <a:cubicBezTo>
                    <a:pt x="1197" y="2450"/>
                    <a:pt x="1068" y="3034"/>
                    <a:pt x="1154" y="3134"/>
                  </a:cubicBezTo>
                  <a:cubicBezTo>
                    <a:pt x="1239" y="3234"/>
                    <a:pt x="1409" y="3106"/>
                    <a:pt x="1496" y="3020"/>
                  </a:cubicBezTo>
                  <a:cubicBezTo>
                    <a:pt x="1624" y="2892"/>
                    <a:pt x="1724" y="2735"/>
                    <a:pt x="1738" y="2635"/>
                  </a:cubicBezTo>
                  <a:cubicBezTo>
                    <a:pt x="1752" y="2535"/>
                    <a:pt x="1823" y="2792"/>
                    <a:pt x="1838" y="2977"/>
                  </a:cubicBezTo>
                  <a:cubicBezTo>
                    <a:pt x="1852" y="3162"/>
                    <a:pt x="1667" y="3461"/>
                    <a:pt x="1439" y="3661"/>
                  </a:cubicBezTo>
                  <a:cubicBezTo>
                    <a:pt x="1261" y="3816"/>
                    <a:pt x="1111" y="3960"/>
                    <a:pt x="1026" y="4074"/>
                  </a:cubicBezTo>
                  <a:cubicBezTo>
                    <a:pt x="974" y="4142"/>
                    <a:pt x="983" y="4152"/>
                    <a:pt x="755" y="4060"/>
                  </a:cubicBezTo>
                  <a:close/>
                </a:path>
              </a:pathLst>
            </a:custGeom>
            <a:gradFill>
              <a:gsLst>
                <a:gs pos="18000">
                  <a:srgbClr val="F79646">
                    <a:lumMod val="50000"/>
                    <a:alpha val="37000"/>
                  </a:srgbClr>
                </a:gs>
                <a:gs pos="63000">
                  <a:srgbClr val="FF0000">
                    <a:lumMod val="50000"/>
                    <a:alpha val="40000"/>
                  </a:srgbClr>
                </a:gs>
                <a:gs pos="100000">
                  <a:sysClr val="windowText" lastClr="000000">
                    <a:lumMod val="95000"/>
                    <a:lumOff val="5000"/>
                    <a:alpha val="9000"/>
                  </a:sys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6" name="Text Placeholder 5"/>
          <p:cNvSpPr>
            <a:spLocks noGrp="1"/>
          </p:cNvSpPr>
          <p:nvPr>
            <p:ph type="body" sz="quarter" idx="10" hasCustomPrompt="1"/>
          </p:nvPr>
        </p:nvSpPr>
        <p:spPr>
          <a:xfrm>
            <a:off x="635793" y="1850141"/>
            <a:ext cx="10944226" cy="3354765"/>
          </a:xfrm>
          <a:prstGeom prst="rect">
            <a:avLst/>
          </a:prstGeom>
          <a:effectLst/>
        </p:spPr>
        <p:txBody>
          <a:bodyPr wrap="square">
            <a:spAutoFit/>
          </a:bodyPr>
          <a:lstStyle>
            <a:lvl1pPr>
              <a:lnSpc>
                <a:spcPct val="100000"/>
              </a:lnSpc>
              <a:spcBef>
                <a:spcPts val="600"/>
              </a:spcBef>
              <a:spcAft>
                <a:spcPts val="600"/>
              </a:spcAft>
              <a:defRPr sz="3800"/>
            </a:lvl1pPr>
            <a:lvl2pPr>
              <a:lnSpc>
                <a:spcPct val="100000"/>
              </a:lnSpc>
              <a:spcBef>
                <a:spcPts val="600"/>
              </a:spcBef>
              <a:spcAft>
                <a:spcPts val="600"/>
              </a:spcAft>
              <a:defRPr/>
            </a:lvl2pPr>
            <a:lvl3pPr>
              <a:lnSpc>
                <a:spcPct val="100000"/>
              </a:lnSpc>
              <a:spcBef>
                <a:spcPts val="600"/>
              </a:spcBef>
              <a:spcAft>
                <a:spcPts val="600"/>
              </a:spcAft>
              <a:buSzPct val="80000"/>
              <a:defRPr sz="3400"/>
            </a:lvl3pPr>
            <a:lvl4pPr>
              <a:lnSpc>
                <a:spcPct val="100000"/>
              </a:lnSpc>
              <a:spcBef>
                <a:spcPts val="600"/>
              </a:spcBef>
              <a:spcAft>
                <a:spcPts val="600"/>
              </a:spcAft>
              <a:buSzPct val="80000"/>
              <a:defRPr/>
            </a:lvl4pPr>
            <a:lvl5pPr>
              <a:lnSpc>
                <a:spcPct val="100000"/>
              </a:lnSpc>
              <a:spcBef>
                <a:spcPts val="600"/>
              </a:spcBef>
              <a:spcAft>
                <a:spcPts val="600"/>
              </a:spcAft>
              <a:buSzPct val="80000"/>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2" name="Title 1">
            <a:extLst>
              <a:ext uri="{FF2B5EF4-FFF2-40B4-BE49-F238E27FC236}">
                <a16:creationId xmlns:a16="http://schemas.microsoft.com/office/drawing/2014/main" id="{440EB6B2-7B19-4FD5-BE85-DAC3D78CE4A2}"/>
              </a:ext>
            </a:extLst>
          </p:cNvPr>
          <p:cNvSpPr txBox="1">
            <a:spLocks/>
          </p:cNvSpPr>
          <p:nvPr userDrawn="1"/>
        </p:nvSpPr>
        <p:spPr>
          <a:xfrm>
            <a:off x="147345" y="40687"/>
            <a:ext cx="11724255" cy="923581"/>
          </a:xfrm>
          <a:prstGeom prst="rect">
            <a:avLst/>
          </a:prstGeom>
        </p:spPr>
        <p:txBody>
          <a:bodyPr>
            <a:scene3d>
              <a:camera prst="perspectiveRight">
                <a:rot lat="0" lon="20400000" rev="0"/>
              </a:camera>
              <a:lightRig rig="threePt" dir="t"/>
            </a:scene3d>
            <a:sp3d z="520700" extrusionH="127000" contourW="6350">
              <a:bevelT w="12700" h="12700"/>
              <a:bevelB w="38100" h="38100"/>
              <a:extrusionClr>
                <a:srgbClr val="FFFF00"/>
              </a:extrusionClr>
              <a:contourClr>
                <a:srgbClr val="FF0000"/>
              </a:contourClr>
            </a:sp3d>
          </a:bodyPr>
          <a:lstStyle>
            <a:lvl1pPr algn="r" defTabSz="914363" rtl="0" eaLnBrk="1" latinLnBrk="0" hangingPunct="1">
              <a:lnSpc>
                <a:spcPct val="90000"/>
              </a:lnSpc>
              <a:spcBef>
                <a:spcPct val="0"/>
              </a:spcBef>
              <a:buNone/>
              <a:defRPr lang="en-US" sz="44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reflection blurRad="6350" stA="55000" endA="300" endPos="45500" dir="5400000" sy="-100000" algn="bl" rotWithShape="0"/>
                </a:effectLst>
                <a:latin typeface="+mj-lt"/>
                <a:ea typeface="+mn-ea"/>
                <a:cs typeface="Arial" charset="0"/>
              </a:defRPr>
            </a:lvl1pPr>
          </a:lstStyle>
          <a:p>
            <a:pPr algn="l"/>
            <a:r>
              <a:rPr lang="en-US" sz="4800" b="1" dirty="0">
                <a:ln w="6350">
                  <a:solidFill>
                    <a:srgbClr val="FFFF00"/>
                  </a:solidFill>
                </a:ln>
                <a:gradFill flip="none" rotWithShape="1">
                  <a:gsLst>
                    <a:gs pos="0">
                      <a:srgbClr val="FFFFB9"/>
                    </a:gs>
                    <a:gs pos="59000">
                      <a:schemeClr val="accent1"/>
                    </a:gs>
                    <a:gs pos="28000">
                      <a:srgbClr val="FFFF99"/>
                    </a:gs>
                    <a:gs pos="84000">
                      <a:schemeClr val="accent3"/>
                    </a:gs>
                  </a:gsLst>
                  <a:lin ang="5400000" scaled="0"/>
                  <a:tileRect/>
                </a:gradFill>
                <a:effectLst>
                  <a:outerShdw blurRad="50800" dist="38100" dir="2700000" algn="tl" rotWithShape="0">
                    <a:prstClr val="black">
                      <a:alpha val="40000"/>
                    </a:prstClr>
                  </a:outerShdw>
                  <a:reflection blurRad="6350" stA="55000" endA="300" endPos="45500" dist="12700" dir="5400000" sy="-100000" algn="bl" rotWithShape="0"/>
                </a:effectLst>
                <a:latin typeface="Trebuchet MS" panose="020B0603020202020204" pitchFamily="34" charset="0"/>
              </a:rPr>
              <a:t>Best Practice</a:t>
            </a:r>
          </a:p>
        </p:txBody>
      </p:sp>
      <p:sp>
        <p:nvSpPr>
          <p:cNvPr id="7" name="Title 6">
            <a:extLst>
              <a:ext uri="{FF2B5EF4-FFF2-40B4-BE49-F238E27FC236}">
                <a16:creationId xmlns:a16="http://schemas.microsoft.com/office/drawing/2014/main" id="{2BD4E447-B904-4F18-863F-4A5A6A77216B}"/>
              </a:ext>
            </a:extLst>
          </p:cNvPr>
          <p:cNvSpPr>
            <a:spLocks noGrp="1"/>
          </p:cNvSpPr>
          <p:nvPr>
            <p:ph type="title"/>
          </p:nvPr>
        </p:nvSpPr>
        <p:spPr>
          <a:xfrm>
            <a:off x="635793" y="728663"/>
            <a:ext cx="9959411" cy="620906"/>
          </a:xfrm>
          <a:prstGeom prst="rect">
            <a:avLst/>
          </a:prstGeom>
        </p:spPr>
        <p:txBody>
          <a:bodyPr/>
          <a:lstStyle>
            <a:lvl1pPr algn="ctr">
              <a:defRPr sz="4400" i="1"/>
            </a:lvl1pPr>
          </a:lstStyle>
          <a:p>
            <a:r>
              <a:rPr lang="en-US" dirty="0"/>
              <a:t>Click to edit Master title style</a:t>
            </a:r>
          </a:p>
        </p:txBody>
      </p:sp>
      <p:grpSp>
        <p:nvGrpSpPr>
          <p:cNvPr id="5" name="Group 4">
            <a:extLst>
              <a:ext uri="{FF2B5EF4-FFF2-40B4-BE49-F238E27FC236}">
                <a16:creationId xmlns:a16="http://schemas.microsoft.com/office/drawing/2014/main" id="{0A1CE201-80D7-4395-BFBC-8A30A74CEDE9}"/>
              </a:ext>
            </a:extLst>
          </p:cNvPr>
          <p:cNvGrpSpPr>
            <a:grpSpLocks noChangeAspect="1"/>
          </p:cNvGrpSpPr>
          <p:nvPr userDrawn="1"/>
        </p:nvGrpSpPr>
        <p:grpSpPr>
          <a:xfrm>
            <a:off x="10541260" y="73891"/>
            <a:ext cx="1620982" cy="1298489"/>
            <a:chOff x="100171" y="40687"/>
            <a:chExt cx="1620982" cy="1298489"/>
          </a:xfrm>
        </p:grpSpPr>
        <p:pic>
          <p:nvPicPr>
            <p:cNvPr id="16" name="Picture 15" descr="A close up of a sign&#10;&#10;Description generated with high confidence">
              <a:extLst>
                <a:ext uri="{FF2B5EF4-FFF2-40B4-BE49-F238E27FC236}">
                  <a16:creationId xmlns:a16="http://schemas.microsoft.com/office/drawing/2014/main" id="{B7A5DF0C-DFD4-4D9D-9D3D-E08804904985}"/>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99810" y="40687"/>
              <a:ext cx="1403756" cy="1266617"/>
            </a:xfrm>
            <a:prstGeom prst="rect">
              <a:avLst/>
            </a:prstGeom>
            <a:ln>
              <a:noFill/>
            </a:ln>
            <a:effectLst>
              <a:outerShdw blurRad="292100" dist="139700" dir="2700000" algn="tl" rotWithShape="0">
                <a:srgbClr val="333333">
                  <a:alpha val="65000"/>
                </a:srgbClr>
              </a:outerShdw>
            </a:effectLst>
          </p:spPr>
        </p:pic>
        <p:grpSp>
          <p:nvGrpSpPr>
            <p:cNvPr id="17" name="Group 16">
              <a:extLst>
                <a:ext uri="{FF2B5EF4-FFF2-40B4-BE49-F238E27FC236}">
                  <a16:creationId xmlns:a16="http://schemas.microsoft.com/office/drawing/2014/main" id="{B7AAC5FF-4DAF-4E2A-A8F9-1070984E5242}"/>
                </a:ext>
              </a:extLst>
            </p:cNvPr>
            <p:cNvGrpSpPr/>
            <p:nvPr userDrawn="1"/>
          </p:nvGrpSpPr>
          <p:grpSpPr>
            <a:xfrm>
              <a:off x="452067" y="104575"/>
              <a:ext cx="903626" cy="1017528"/>
              <a:chOff x="218435" y="2852808"/>
              <a:chExt cx="1408496" cy="1699300"/>
            </a:xfrm>
          </p:grpSpPr>
          <p:sp>
            <p:nvSpPr>
              <p:cNvPr id="20" name="TextBox 19">
                <a:extLst>
                  <a:ext uri="{FF2B5EF4-FFF2-40B4-BE49-F238E27FC236}">
                    <a16:creationId xmlns:a16="http://schemas.microsoft.com/office/drawing/2014/main" id="{40121874-9671-44E4-9D6A-6335057FB47E}"/>
                  </a:ext>
                </a:extLst>
              </p:cNvPr>
              <p:cNvSpPr txBox="1"/>
              <p:nvPr userDrawn="1"/>
            </p:nvSpPr>
            <p:spPr>
              <a:xfrm rot="18264686">
                <a:off x="-277191" y="3474011"/>
                <a:ext cx="1608630" cy="383789"/>
              </a:xfrm>
              <a:prstGeom prst="rect">
                <a:avLst/>
              </a:prstGeom>
              <a:noFill/>
            </p:spPr>
            <p:txBody>
              <a:bodyPr wrap="square" rtlCol="0">
                <a:spAutoFit/>
              </a:bodyPr>
              <a:lstStyle/>
              <a:p>
                <a:pPr algn="ctr"/>
                <a:r>
                  <a:rPr lang="en-US" sz="1000" dirty="0">
                    <a:solidFill>
                      <a:schemeClr val="tx1"/>
                    </a:solidFill>
                    <a:effectLst>
                      <a:outerShdw blurRad="38100" dist="38100" dir="2700000" algn="tl">
                        <a:srgbClr val="000000">
                          <a:alpha val="43137"/>
                        </a:srgbClr>
                      </a:outerShdw>
                    </a:effectLst>
                  </a:rPr>
                  <a:t>Topography</a:t>
                </a:r>
              </a:p>
            </p:txBody>
          </p:sp>
          <p:sp>
            <p:nvSpPr>
              <p:cNvPr id="21" name="TextBox 20">
                <a:extLst>
                  <a:ext uri="{FF2B5EF4-FFF2-40B4-BE49-F238E27FC236}">
                    <a16:creationId xmlns:a16="http://schemas.microsoft.com/office/drawing/2014/main" id="{EC05FB43-7129-4E0D-9660-E2A58AE2F212}"/>
                  </a:ext>
                </a:extLst>
              </p:cNvPr>
              <p:cNvSpPr txBox="1"/>
              <p:nvPr userDrawn="1"/>
            </p:nvSpPr>
            <p:spPr>
              <a:xfrm rot="3350953">
                <a:off x="509937" y="3469100"/>
                <a:ext cx="1616374" cy="383789"/>
              </a:xfrm>
              <a:prstGeom prst="rect">
                <a:avLst/>
              </a:prstGeom>
              <a:noFill/>
            </p:spPr>
            <p:txBody>
              <a:bodyPr wrap="square" rtlCol="0">
                <a:spAutoFit/>
              </a:bodyPr>
              <a:lstStyle/>
              <a:p>
                <a:pPr algn="ctr"/>
                <a:r>
                  <a:rPr lang="en-US" sz="1000" dirty="0">
                    <a:solidFill>
                      <a:schemeClr val="tx1"/>
                    </a:solidFill>
                    <a:effectLst>
                      <a:outerShdw blurRad="38100" dist="38100" dir="2700000" algn="tl">
                        <a:srgbClr val="000000">
                          <a:alpha val="43137"/>
                        </a:srgbClr>
                      </a:outerShdw>
                    </a:effectLst>
                  </a:rPr>
                  <a:t>Vegetation</a:t>
                </a:r>
              </a:p>
            </p:txBody>
          </p:sp>
          <p:sp>
            <p:nvSpPr>
              <p:cNvPr id="22" name="TextBox 21">
                <a:extLst>
                  <a:ext uri="{FF2B5EF4-FFF2-40B4-BE49-F238E27FC236}">
                    <a16:creationId xmlns:a16="http://schemas.microsoft.com/office/drawing/2014/main" id="{4AE33C5C-0EC7-4371-8DDF-B51FA7DDB301}"/>
                  </a:ext>
                </a:extLst>
              </p:cNvPr>
              <p:cNvSpPr txBox="1"/>
              <p:nvPr userDrawn="1"/>
            </p:nvSpPr>
            <p:spPr>
              <a:xfrm>
                <a:off x="218435" y="4140912"/>
                <a:ext cx="1408496" cy="411196"/>
              </a:xfrm>
              <a:prstGeom prst="rect">
                <a:avLst/>
              </a:prstGeom>
              <a:noFill/>
            </p:spPr>
            <p:txBody>
              <a:bodyPr wrap="square" rtlCol="0">
                <a:spAutoFit/>
              </a:bodyPr>
              <a:lstStyle/>
              <a:p>
                <a:pPr algn="ctr"/>
                <a:r>
                  <a:rPr lang="en-US" sz="1000" dirty="0">
                    <a:solidFill>
                      <a:schemeClr val="tx1"/>
                    </a:solidFill>
                    <a:effectLst>
                      <a:outerShdw blurRad="38100" dist="38100" dir="2700000" algn="tl">
                        <a:srgbClr val="000000">
                          <a:alpha val="43137"/>
                        </a:srgbClr>
                      </a:outerShdw>
                    </a:effectLst>
                  </a:rPr>
                  <a:t>Climate</a:t>
                </a:r>
              </a:p>
            </p:txBody>
          </p:sp>
        </p:grpSp>
        <p:pic>
          <p:nvPicPr>
            <p:cNvPr id="18" name="Picture 17">
              <a:extLst>
                <a:ext uri="{FF2B5EF4-FFF2-40B4-BE49-F238E27FC236}">
                  <a16:creationId xmlns:a16="http://schemas.microsoft.com/office/drawing/2014/main" id="{B7DC7977-9D1E-4324-8E7D-4842ACD1C24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5852" y="193627"/>
              <a:ext cx="709620" cy="942708"/>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20C99A6B-E4EE-4034-878C-5E3FF37A3EB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4994" y="354540"/>
              <a:ext cx="606766" cy="638910"/>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DBC83541-4DF9-4809-A3DE-476985624073}"/>
                </a:ext>
              </a:extLst>
            </p:cNvPr>
            <p:cNvPicPr>
              <a:picLocks noChangeAspect="1"/>
            </p:cNvPicPr>
            <p:nvPr userDrawn="1"/>
          </p:nvPicPr>
          <p:blipFill>
            <a:blip r:embed="rId8" cstate="print">
              <a:alphaModFix/>
              <a:extLst>
                <a:ext uri="{28A0092B-C50C-407E-A947-70E740481C1C}">
                  <a14:useLocalDpi xmlns:a14="http://schemas.microsoft.com/office/drawing/2010/main" val="0"/>
                </a:ext>
              </a:extLst>
            </a:blip>
            <a:stretch>
              <a:fillRect/>
            </a:stretch>
          </p:blipFill>
          <p:spPr>
            <a:xfrm>
              <a:off x="100171" y="706198"/>
              <a:ext cx="1620982" cy="632978"/>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989279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07"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5"/>
                </p:tgtEl>
              </p:cMediaNode>
            </p:video>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orizontal Flame - Title and Layered Content without Logo">
    <p:bg>
      <p:bgPr>
        <a:solidFill>
          <a:schemeClr val="tx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788A60F9-DDC9-47C0-816B-64D191F876C5}"/>
              </a:ext>
            </a:extLst>
          </p:cNvPr>
          <p:cNvSpPr/>
          <p:nvPr userDrawn="1"/>
        </p:nvSpPr>
        <p:spPr>
          <a:xfrm>
            <a:off x="0" y="0"/>
            <a:ext cx="12192000" cy="1376070"/>
          </a:xfrm>
          <a:prstGeom prst="rect">
            <a:avLst/>
          </a:prstGeom>
          <a:gradFill flip="none" rotWithShape="1">
            <a:gsLst>
              <a:gs pos="0">
                <a:srgbClr val="F79646">
                  <a:lumMod val="50000"/>
                </a:srgbClr>
              </a:gs>
              <a:gs pos="32000">
                <a:srgbClr val="FF0000">
                  <a:lumMod val="75000"/>
                </a:srgbClr>
              </a:gs>
              <a:gs pos="100000">
                <a:sysClr val="windowText" lastClr="000000">
                  <a:lumMod val="95000"/>
                  <a:lumOff val="5000"/>
                </a:sysClr>
              </a:gs>
            </a:gsLst>
            <a:lin ang="135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5" name="fire_spread_title.mov">
            <a:hlinkClick r:id="" action="ppaction://media"/>
            <a:extLst>
              <a:ext uri="{FF2B5EF4-FFF2-40B4-BE49-F238E27FC236}">
                <a16:creationId xmlns:a16="http://schemas.microsoft.com/office/drawing/2014/main" id="{3209849D-B6EB-4473-A538-C8D2530B3FF7}"/>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1495260"/>
            <a:ext cx="12192000" cy="5362740"/>
          </a:xfrm>
          <a:prstGeom prst="rect">
            <a:avLst/>
          </a:prstGeom>
        </p:spPr>
      </p:pic>
      <p:grpSp>
        <p:nvGrpSpPr>
          <p:cNvPr id="46" name="Group 45">
            <a:extLst>
              <a:ext uri="{FF2B5EF4-FFF2-40B4-BE49-F238E27FC236}">
                <a16:creationId xmlns:a16="http://schemas.microsoft.com/office/drawing/2014/main" id="{FC7B82F5-05BF-42C7-A690-C4B008BB2F12}"/>
              </a:ext>
            </a:extLst>
          </p:cNvPr>
          <p:cNvGrpSpPr/>
          <p:nvPr userDrawn="1"/>
        </p:nvGrpSpPr>
        <p:grpSpPr>
          <a:xfrm>
            <a:off x="-50827" y="1322036"/>
            <a:ext cx="12242828" cy="236723"/>
            <a:chOff x="-80978" y="1385859"/>
            <a:chExt cx="9301178" cy="195076"/>
          </a:xfrm>
        </p:grpSpPr>
        <p:sp>
          <p:nvSpPr>
            <p:cNvPr id="47" name="Rectangle 46">
              <a:extLst>
                <a:ext uri="{FF2B5EF4-FFF2-40B4-BE49-F238E27FC236}">
                  <a16:creationId xmlns:a16="http://schemas.microsoft.com/office/drawing/2014/main" id="{C73C0F11-BC6B-4B99-A0FF-2E73B9ECC100}"/>
                </a:ext>
              </a:extLst>
            </p:cNvPr>
            <p:cNvSpPr/>
            <p:nvPr userDrawn="1"/>
          </p:nvSpPr>
          <p:spPr>
            <a:xfrm rot="5400000">
              <a:off x="4509332" y="-3129933"/>
              <a:ext cx="143165" cy="9278571"/>
            </a:xfrm>
            <a:prstGeom prst="rect">
              <a:avLst/>
            </a:prstGeom>
            <a:gradFill>
              <a:gsLst>
                <a:gs pos="0">
                  <a:srgbClr val="F79646">
                    <a:lumMod val="50000"/>
                  </a:srgbClr>
                </a:gs>
                <a:gs pos="13000">
                  <a:sysClr val="windowText" lastClr="000000">
                    <a:lumMod val="95000"/>
                    <a:lumOff val="5000"/>
                  </a:sysClr>
                </a:gs>
                <a:gs pos="100000">
                  <a:srgbClr val="FF0000">
                    <a:lumMod val="50000"/>
                  </a:srgbClr>
                </a:gs>
              </a:gsLst>
              <a:lin ang="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3A841624-5566-48AB-9418-8BD43F332A14}"/>
                </a:ext>
              </a:extLst>
            </p:cNvPr>
            <p:cNvSpPr/>
            <p:nvPr userDrawn="1"/>
          </p:nvSpPr>
          <p:spPr>
            <a:xfrm rot="16200000">
              <a:off x="4515590" y="-3210709"/>
              <a:ext cx="85433" cy="9278569"/>
            </a:xfrm>
            <a:prstGeom prst="rect">
              <a:avLst/>
            </a:prstGeom>
            <a:gradFill rotWithShape="1">
              <a:gsLst>
                <a:gs pos="0">
                  <a:sysClr val="windowText" lastClr="000000">
                    <a:lumMod val="95000"/>
                    <a:lumOff val="5000"/>
                  </a:sysClr>
                </a:gs>
                <a:gs pos="51000">
                  <a:sysClr val="windowText" lastClr="000000">
                    <a:lumMod val="50000"/>
                    <a:lumOff val="50000"/>
                  </a:sysClr>
                </a:gs>
                <a:gs pos="81000">
                  <a:sysClr val="windowText" lastClr="000000">
                    <a:lumMod val="75000"/>
                    <a:lumOff val="25000"/>
                  </a:sysClr>
                </a:gs>
              </a:gsLst>
              <a:lin ang="0" scaled="0"/>
            </a:gradFill>
            <a:ln>
              <a:noFill/>
            </a:ln>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49" name="Group 48">
            <a:extLst>
              <a:ext uri="{FF2B5EF4-FFF2-40B4-BE49-F238E27FC236}">
                <a16:creationId xmlns:a16="http://schemas.microsoft.com/office/drawing/2014/main" id="{85CED33A-9468-4353-83B1-9620BF1C98BB}"/>
              </a:ext>
            </a:extLst>
          </p:cNvPr>
          <p:cNvGrpSpPr/>
          <p:nvPr userDrawn="1"/>
        </p:nvGrpSpPr>
        <p:grpSpPr>
          <a:xfrm rot="16200000">
            <a:off x="8136725" y="-3125429"/>
            <a:ext cx="1558760" cy="7811611"/>
            <a:chOff x="2678112" y="1001713"/>
            <a:chExt cx="4506913" cy="7004050"/>
          </a:xfrm>
        </p:grpSpPr>
        <p:sp>
          <p:nvSpPr>
            <p:cNvPr id="50" name="Freeform 6">
              <a:extLst>
                <a:ext uri="{FF2B5EF4-FFF2-40B4-BE49-F238E27FC236}">
                  <a16:creationId xmlns:a16="http://schemas.microsoft.com/office/drawing/2014/main" id="{A61929E7-DE68-4BA3-AAEC-74A0267C643A}"/>
                </a:ext>
              </a:extLst>
            </p:cNvPr>
            <p:cNvSpPr>
              <a:spLocks/>
            </p:cNvSpPr>
            <p:nvPr/>
          </p:nvSpPr>
          <p:spPr bwMode="auto">
            <a:xfrm>
              <a:off x="2678112" y="1001713"/>
              <a:ext cx="4506913" cy="7004050"/>
            </a:xfrm>
            <a:custGeom>
              <a:avLst/>
              <a:gdLst>
                <a:gd name="T0" fmla="*/ 1610 w 3163"/>
                <a:gd name="T1" fmla="*/ 4915 h 4915"/>
                <a:gd name="T2" fmla="*/ 2963 w 3163"/>
                <a:gd name="T3" fmla="*/ 4160 h 4915"/>
                <a:gd name="T4" fmla="*/ 3039 w 3163"/>
                <a:gd name="T5" fmla="*/ 3827 h 4915"/>
                <a:gd name="T6" fmla="*/ 2773 w 3163"/>
                <a:gd name="T7" fmla="*/ 4065 h 4915"/>
                <a:gd name="T8" fmla="*/ 3087 w 3163"/>
                <a:gd name="T9" fmla="*/ 3390 h 4915"/>
                <a:gd name="T10" fmla="*/ 2916 w 3163"/>
                <a:gd name="T11" fmla="*/ 2203 h 4915"/>
                <a:gd name="T12" fmla="*/ 2821 w 3163"/>
                <a:gd name="T13" fmla="*/ 2232 h 4915"/>
                <a:gd name="T14" fmla="*/ 2631 w 3163"/>
                <a:gd name="T15" fmla="*/ 2954 h 4915"/>
                <a:gd name="T16" fmla="*/ 2669 w 3163"/>
                <a:gd name="T17" fmla="*/ 2659 h 4915"/>
                <a:gd name="T18" fmla="*/ 2498 w 3163"/>
                <a:gd name="T19" fmla="*/ 1386 h 4915"/>
                <a:gd name="T20" fmla="*/ 2270 w 3163"/>
                <a:gd name="T21" fmla="*/ 1045 h 4915"/>
                <a:gd name="T22" fmla="*/ 2242 w 3163"/>
                <a:gd name="T23" fmla="*/ 1348 h 4915"/>
                <a:gd name="T24" fmla="*/ 1586 w 3163"/>
                <a:gd name="T25" fmla="*/ 218 h 4915"/>
                <a:gd name="T26" fmla="*/ 1491 w 3163"/>
                <a:gd name="T27" fmla="*/ 399 h 4915"/>
                <a:gd name="T28" fmla="*/ 1425 w 3163"/>
                <a:gd name="T29" fmla="*/ 1320 h 4915"/>
                <a:gd name="T30" fmla="*/ 1206 w 3163"/>
                <a:gd name="T31" fmla="*/ 2099 h 4915"/>
                <a:gd name="T32" fmla="*/ 1111 w 3163"/>
                <a:gd name="T33" fmla="*/ 1586 h 4915"/>
                <a:gd name="T34" fmla="*/ 950 w 3163"/>
                <a:gd name="T35" fmla="*/ 1367 h 4915"/>
                <a:gd name="T36" fmla="*/ 978 w 3163"/>
                <a:gd name="T37" fmla="*/ 1643 h 4915"/>
                <a:gd name="T38" fmla="*/ 598 w 3163"/>
                <a:gd name="T39" fmla="*/ 2260 h 4915"/>
                <a:gd name="T40" fmla="*/ 371 w 3163"/>
                <a:gd name="T41" fmla="*/ 2897 h 4915"/>
                <a:gd name="T42" fmla="*/ 465 w 3163"/>
                <a:gd name="T43" fmla="*/ 3286 h 4915"/>
                <a:gd name="T44" fmla="*/ 295 w 3163"/>
                <a:gd name="T45" fmla="*/ 3049 h 4915"/>
                <a:gd name="T46" fmla="*/ 285 w 3163"/>
                <a:gd name="T47" fmla="*/ 2745 h 4915"/>
                <a:gd name="T48" fmla="*/ 162 w 3163"/>
                <a:gd name="T49" fmla="*/ 3172 h 4915"/>
                <a:gd name="T50" fmla="*/ 399 w 3163"/>
                <a:gd name="T51" fmla="*/ 3818 h 4915"/>
                <a:gd name="T52" fmla="*/ 171 w 3163"/>
                <a:gd name="T53" fmla="*/ 3694 h 4915"/>
                <a:gd name="T54" fmla="*/ 48 w 3163"/>
                <a:gd name="T55" fmla="*/ 3419 h 4915"/>
                <a:gd name="T56" fmla="*/ 299 w 3163"/>
                <a:gd name="T57" fmla="*/ 4188 h 4915"/>
                <a:gd name="T58" fmla="*/ 1610 w 3163"/>
                <a:gd name="T59" fmla="*/ 4915 h 4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63" h="4915">
                  <a:moveTo>
                    <a:pt x="1610" y="4915"/>
                  </a:moveTo>
                  <a:cubicBezTo>
                    <a:pt x="2180" y="4915"/>
                    <a:pt x="2764" y="4616"/>
                    <a:pt x="2963" y="4160"/>
                  </a:cubicBezTo>
                  <a:cubicBezTo>
                    <a:pt x="3163" y="3704"/>
                    <a:pt x="3125" y="3694"/>
                    <a:pt x="3039" y="3827"/>
                  </a:cubicBezTo>
                  <a:cubicBezTo>
                    <a:pt x="2954" y="3960"/>
                    <a:pt x="2773" y="4065"/>
                    <a:pt x="2773" y="4065"/>
                  </a:cubicBezTo>
                  <a:cubicBezTo>
                    <a:pt x="2773" y="4065"/>
                    <a:pt x="3049" y="3704"/>
                    <a:pt x="3087" y="3390"/>
                  </a:cubicBezTo>
                  <a:cubicBezTo>
                    <a:pt x="3125" y="3077"/>
                    <a:pt x="2992" y="2336"/>
                    <a:pt x="2916" y="2203"/>
                  </a:cubicBezTo>
                  <a:cubicBezTo>
                    <a:pt x="2840" y="2070"/>
                    <a:pt x="2802" y="1956"/>
                    <a:pt x="2821" y="2232"/>
                  </a:cubicBezTo>
                  <a:cubicBezTo>
                    <a:pt x="2840" y="2507"/>
                    <a:pt x="2678" y="2849"/>
                    <a:pt x="2631" y="2954"/>
                  </a:cubicBezTo>
                  <a:cubicBezTo>
                    <a:pt x="2583" y="3058"/>
                    <a:pt x="2631" y="2925"/>
                    <a:pt x="2669" y="2659"/>
                  </a:cubicBezTo>
                  <a:cubicBezTo>
                    <a:pt x="2707" y="2393"/>
                    <a:pt x="2659" y="1690"/>
                    <a:pt x="2498" y="1386"/>
                  </a:cubicBezTo>
                  <a:cubicBezTo>
                    <a:pt x="2337" y="1083"/>
                    <a:pt x="2270" y="845"/>
                    <a:pt x="2270" y="1045"/>
                  </a:cubicBezTo>
                  <a:cubicBezTo>
                    <a:pt x="2270" y="1244"/>
                    <a:pt x="2242" y="1348"/>
                    <a:pt x="2242" y="1348"/>
                  </a:cubicBezTo>
                  <a:cubicBezTo>
                    <a:pt x="2242" y="1348"/>
                    <a:pt x="2023" y="437"/>
                    <a:pt x="1586" y="218"/>
                  </a:cubicBezTo>
                  <a:cubicBezTo>
                    <a:pt x="1149" y="0"/>
                    <a:pt x="1396" y="104"/>
                    <a:pt x="1491" y="399"/>
                  </a:cubicBezTo>
                  <a:cubicBezTo>
                    <a:pt x="1586" y="693"/>
                    <a:pt x="1510" y="1121"/>
                    <a:pt x="1425" y="1320"/>
                  </a:cubicBezTo>
                  <a:cubicBezTo>
                    <a:pt x="1339" y="1519"/>
                    <a:pt x="1197" y="1956"/>
                    <a:pt x="1206" y="2099"/>
                  </a:cubicBezTo>
                  <a:cubicBezTo>
                    <a:pt x="1216" y="2241"/>
                    <a:pt x="1178" y="1719"/>
                    <a:pt x="1111" y="1586"/>
                  </a:cubicBezTo>
                  <a:cubicBezTo>
                    <a:pt x="1045" y="1453"/>
                    <a:pt x="950" y="1367"/>
                    <a:pt x="950" y="1367"/>
                  </a:cubicBezTo>
                  <a:cubicBezTo>
                    <a:pt x="950" y="1367"/>
                    <a:pt x="997" y="1472"/>
                    <a:pt x="978" y="1643"/>
                  </a:cubicBezTo>
                  <a:cubicBezTo>
                    <a:pt x="959" y="1814"/>
                    <a:pt x="722" y="2108"/>
                    <a:pt x="598" y="2260"/>
                  </a:cubicBezTo>
                  <a:cubicBezTo>
                    <a:pt x="475" y="2412"/>
                    <a:pt x="323" y="2688"/>
                    <a:pt x="371" y="2897"/>
                  </a:cubicBezTo>
                  <a:cubicBezTo>
                    <a:pt x="418" y="3106"/>
                    <a:pt x="465" y="3286"/>
                    <a:pt x="465" y="3286"/>
                  </a:cubicBezTo>
                  <a:cubicBezTo>
                    <a:pt x="465" y="3286"/>
                    <a:pt x="323" y="3191"/>
                    <a:pt x="295" y="3049"/>
                  </a:cubicBezTo>
                  <a:cubicBezTo>
                    <a:pt x="266" y="2906"/>
                    <a:pt x="285" y="2745"/>
                    <a:pt x="285" y="2745"/>
                  </a:cubicBezTo>
                  <a:cubicBezTo>
                    <a:pt x="285" y="2745"/>
                    <a:pt x="133" y="2954"/>
                    <a:pt x="162" y="3172"/>
                  </a:cubicBezTo>
                  <a:cubicBezTo>
                    <a:pt x="190" y="3390"/>
                    <a:pt x="333" y="3761"/>
                    <a:pt x="399" y="3818"/>
                  </a:cubicBezTo>
                  <a:cubicBezTo>
                    <a:pt x="465" y="3875"/>
                    <a:pt x="228" y="3799"/>
                    <a:pt x="171" y="3694"/>
                  </a:cubicBezTo>
                  <a:cubicBezTo>
                    <a:pt x="114" y="3590"/>
                    <a:pt x="48" y="3419"/>
                    <a:pt x="48" y="3419"/>
                  </a:cubicBezTo>
                  <a:cubicBezTo>
                    <a:pt x="48" y="3419"/>
                    <a:pt x="0" y="3818"/>
                    <a:pt x="299" y="4188"/>
                  </a:cubicBezTo>
                  <a:cubicBezTo>
                    <a:pt x="598" y="4559"/>
                    <a:pt x="869" y="4915"/>
                    <a:pt x="1610" y="4915"/>
                  </a:cubicBezTo>
                  <a:close/>
                </a:path>
              </a:pathLst>
            </a:custGeom>
            <a:gradFill>
              <a:gsLst>
                <a:gs pos="22000">
                  <a:srgbClr val="F79646">
                    <a:lumMod val="50000"/>
                    <a:alpha val="21000"/>
                  </a:srgbClr>
                </a:gs>
                <a:gs pos="63000">
                  <a:srgbClr val="FF0000">
                    <a:lumMod val="50000"/>
                    <a:alpha val="21000"/>
                  </a:srgbClr>
                </a:gs>
                <a:gs pos="100000">
                  <a:sysClr val="windowText" lastClr="000000">
                    <a:lumMod val="95000"/>
                    <a:lumOff val="5000"/>
                    <a:alpha val="18000"/>
                  </a:sys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51" name="Freeform 7">
              <a:extLst>
                <a:ext uri="{FF2B5EF4-FFF2-40B4-BE49-F238E27FC236}">
                  <a16:creationId xmlns:a16="http://schemas.microsoft.com/office/drawing/2014/main" id="{D0506A71-9AD9-47D5-A675-281A2E78D50B}"/>
                </a:ext>
              </a:extLst>
            </p:cNvPr>
            <p:cNvSpPr>
              <a:spLocks/>
            </p:cNvSpPr>
            <p:nvPr/>
          </p:nvSpPr>
          <p:spPr bwMode="auto">
            <a:xfrm>
              <a:off x="3733800" y="2057400"/>
              <a:ext cx="2640013" cy="5916613"/>
            </a:xfrm>
            <a:custGeom>
              <a:avLst/>
              <a:gdLst>
                <a:gd name="T0" fmla="*/ 755 w 1852"/>
                <a:gd name="T1" fmla="*/ 4060 h 4152"/>
                <a:gd name="T2" fmla="*/ 271 w 1852"/>
                <a:gd name="T3" fmla="*/ 2692 h 4152"/>
                <a:gd name="T4" fmla="*/ 1111 w 1852"/>
                <a:gd name="T5" fmla="*/ 1025 h 4152"/>
                <a:gd name="T6" fmla="*/ 1197 w 1852"/>
                <a:gd name="T7" fmla="*/ 541 h 4152"/>
                <a:gd name="T8" fmla="*/ 1410 w 1852"/>
                <a:gd name="T9" fmla="*/ 2037 h 4152"/>
                <a:gd name="T10" fmla="*/ 1154 w 1852"/>
                <a:gd name="T11" fmla="*/ 3134 h 4152"/>
                <a:gd name="T12" fmla="*/ 1496 w 1852"/>
                <a:gd name="T13" fmla="*/ 3020 h 4152"/>
                <a:gd name="T14" fmla="*/ 1738 w 1852"/>
                <a:gd name="T15" fmla="*/ 2635 h 4152"/>
                <a:gd name="T16" fmla="*/ 1838 w 1852"/>
                <a:gd name="T17" fmla="*/ 2977 h 4152"/>
                <a:gd name="T18" fmla="*/ 1439 w 1852"/>
                <a:gd name="T19" fmla="*/ 3661 h 4152"/>
                <a:gd name="T20" fmla="*/ 1026 w 1852"/>
                <a:gd name="T21" fmla="*/ 4074 h 4152"/>
                <a:gd name="T22" fmla="*/ 755 w 1852"/>
                <a:gd name="T23" fmla="*/ 4060 h 4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52" h="4152">
                  <a:moveTo>
                    <a:pt x="755" y="4060"/>
                  </a:moveTo>
                  <a:cubicBezTo>
                    <a:pt x="527" y="3967"/>
                    <a:pt x="0" y="3419"/>
                    <a:pt x="271" y="2692"/>
                  </a:cubicBezTo>
                  <a:cubicBezTo>
                    <a:pt x="541" y="1966"/>
                    <a:pt x="976" y="1545"/>
                    <a:pt x="1111" y="1025"/>
                  </a:cubicBezTo>
                  <a:cubicBezTo>
                    <a:pt x="1194" y="708"/>
                    <a:pt x="969" y="0"/>
                    <a:pt x="1197" y="541"/>
                  </a:cubicBezTo>
                  <a:cubicBezTo>
                    <a:pt x="1425" y="1082"/>
                    <a:pt x="1624" y="1624"/>
                    <a:pt x="1410" y="2037"/>
                  </a:cubicBezTo>
                  <a:cubicBezTo>
                    <a:pt x="1197" y="2450"/>
                    <a:pt x="1068" y="3034"/>
                    <a:pt x="1154" y="3134"/>
                  </a:cubicBezTo>
                  <a:cubicBezTo>
                    <a:pt x="1239" y="3234"/>
                    <a:pt x="1409" y="3106"/>
                    <a:pt x="1496" y="3020"/>
                  </a:cubicBezTo>
                  <a:cubicBezTo>
                    <a:pt x="1624" y="2892"/>
                    <a:pt x="1724" y="2735"/>
                    <a:pt x="1738" y="2635"/>
                  </a:cubicBezTo>
                  <a:cubicBezTo>
                    <a:pt x="1752" y="2535"/>
                    <a:pt x="1823" y="2792"/>
                    <a:pt x="1838" y="2977"/>
                  </a:cubicBezTo>
                  <a:cubicBezTo>
                    <a:pt x="1852" y="3162"/>
                    <a:pt x="1667" y="3461"/>
                    <a:pt x="1439" y="3661"/>
                  </a:cubicBezTo>
                  <a:cubicBezTo>
                    <a:pt x="1261" y="3816"/>
                    <a:pt x="1111" y="3960"/>
                    <a:pt x="1026" y="4074"/>
                  </a:cubicBezTo>
                  <a:cubicBezTo>
                    <a:pt x="974" y="4142"/>
                    <a:pt x="983" y="4152"/>
                    <a:pt x="755" y="4060"/>
                  </a:cubicBezTo>
                  <a:close/>
                </a:path>
              </a:pathLst>
            </a:custGeom>
            <a:gradFill>
              <a:gsLst>
                <a:gs pos="18000">
                  <a:srgbClr val="F79646">
                    <a:lumMod val="50000"/>
                    <a:alpha val="37000"/>
                  </a:srgbClr>
                </a:gs>
                <a:gs pos="63000">
                  <a:srgbClr val="FF0000">
                    <a:lumMod val="50000"/>
                    <a:alpha val="40000"/>
                  </a:srgbClr>
                </a:gs>
                <a:gs pos="100000">
                  <a:sysClr val="windowText" lastClr="000000">
                    <a:lumMod val="95000"/>
                    <a:lumOff val="5000"/>
                    <a:alpha val="9000"/>
                  </a:sys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6" name="Text Placeholder 5"/>
          <p:cNvSpPr>
            <a:spLocks noGrp="1"/>
          </p:cNvSpPr>
          <p:nvPr>
            <p:ph type="body" sz="quarter" idx="10" hasCustomPrompt="1"/>
          </p:nvPr>
        </p:nvSpPr>
        <p:spPr>
          <a:xfrm>
            <a:off x="635793" y="1850141"/>
            <a:ext cx="10944226" cy="3354765"/>
          </a:xfrm>
          <a:prstGeom prst="rect">
            <a:avLst/>
          </a:prstGeom>
          <a:effectLst/>
        </p:spPr>
        <p:txBody>
          <a:bodyPr wrap="square">
            <a:spAutoFit/>
          </a:bodyPr>
          <a:lstStyle>
            <a:lvl1pPr>
              <a:lnSpc>
                <a:spcPct val="100000"/>
              </a:lnSpc>
              <a:spcBef>
                <a:spcPts val="600"/>
              </a:spcBef>
              <a:spcAft>
                <a:spcPts val="600"/>
              </a:spcAft>
              <a:defRPr sz="3800"/>
            </a:lvl1pPr>
            <a:lvl2pPr>
              <a:lnSpc>
                <a:spcPct val="100000"/>
              </a:lnSpc>
              <a:spcBef>
                <a:spcPts val="600"/>
              </a:spcBef>
              <a:spcAft>
                <a:spcPts val="600"/>
              </a:spcAft>
              <a:defRPr sz="3600"/>
            </a:lvl2pPr>
            <a:lvl3pPr>
              <a:lnSpc>
                <a:spcPct val="100000"/>
              </a:lnSpc>
              <a:spcBef>
                <a:spcPts val="600"/>
              </a:spcBef>
              <a:spcAft>
                <a:spcPts val="600"/>
              </a:spcAft>
              <a:buSzPct val="80000"/>
              <a:defRPr sz="3400"/>
            </a:lvl3pPr>
            <a:lvl4pPr>
              <a:lnSpc>
                <a:spcPct val="100000"/>
              </a:lnSpc>
              <a:spcBef>
                <a:spcPts val="600"/>
              </a:spcBef>
              <a:spcAft>
                <a:spcPts val="600"/>
              </a:spcAft>
              <a:buSzPct val="80000"/>
              <a:defRPr sz="3200"/>
            </a:lvl4pPr>
            <a:lvl5pPr>
              <a:lnSpc>
                <a:spcPct val="100000"/>
              </a:lnSpc>
              <a:spcBef>
                <a:spcPts val="600"/>
              </a:spcBef>
              <a:spcAft>
                <a:spcPts val="600"/>
              </a:spcAft>
              <a:buSzPct val="80000"/>
              <a:defRPr sz="3200"/>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2BD4E447-B904-4F18-863F-4A5A6A77216B}"/>
              </a:ext>
            </a:extLst>
          </p:cNvPr>
          <p:cNvSpPr>
            <a:spLocks noGrp="1"/>
          </p:cNvSpPr>
          <p:nvPr>
            <p:ph type="title"/>
          </p:nvPr>
        </p:nvSpPr>
        <p:spPr>
          <a:xfrm>
            <a:off x="0" y="728663"/>
            <a:ext cx="12162242" cy="620906"/>
          </a:xfrm>
          <a:prstGeom prst="rect">
            <a:avLst/>
          </a:prstGeom>
        </p:spPr>
        <p:txBody>
          <a:bodyPr/>
          <a:lstStyle>
            <a:lvl1pPr algn="ctr">
              <a:defRPr sz="4400" i="1"/>
            </a:lvl1pPr>
          </a:lstStyle>
          <a:p>
            <a:r>
              <a:rPr lang="en-US" dirty="0"/>
              <a:t>Click to edit Master title style</a:t>
            </a:r>
          </a:p>
        </p:txBody>
      </p:sp>
      <p:sp>
        <p:nvSpPr>
          <p:cNvPr id="13" name="Title 1">
            <a:extLst>
              <a:ext uri="{FF2B5EF4-FFF2-40B4-BE49-F238E27FC236}">
                <a16:creationId xmlns:a16="http://schemas.microsoft.com/office/drawing/2014/main" id="{C407B5CA-19C9-4B77-9F62-DF7540A75C3F}"/>
              </a:ext>
            </a:extLst>
          </p:cNvPr>
          <p:cNvSpPr txBox="1">
            <a:spLocks/>
          </p:cNvSpPr>
          <p:nvPr userDrawn="1"/>
        </p:nvSpPr>
        <p:spPr>
          <a:xfrm>
            <a:off x="166255" y="40687"/>
            <a:ext cx="11413765" cy="923581"/>
          </a:xfrm>
          <a:prstGeom prst="rect">
            <a:avLst/>
          </a:prstGeom>
        </p:spPr>
        <p:txBody>
          <a:bodyPr>
            <a:scene3d>
              <a:camera prst="perspectiveRight">
                <a:rot lat="0" lon="20400000" rev="0"/>
              </a:camera>
              <a:lightRig rig="threePt" dir="t"/>
            </a:scene3d>
            <a:sp3d z="520700" extrusionH="127000" contourW="6350">
              <a:bevelT w="12700" h="12700"/>
              <a:bevelB w="38100" h="38100"/>
              <a:extrusionClr>
                <a:srgbClr val="FFFF00"/>
              </a:extrusionClr>
              <a:contourClr>
                <a:srgbClr val="FF0000"/>
              </a:contourClr>
            </a:sp3d>
          </a:bodyPr>
          <a:lstStyle>
            <a:lvl1pPr algn="r" defTabSz="914363" rtl="0" eaLnBrk="1" latinLnBrk="0" hangingPunct="1">
              <a:lnSpc>
                <a:spcPct val="90000"/>
              </a:lnSpc>
              <a:spcBef>
                <a:spcPct val="0"/>
              </a:spcBef>
              <a:buNone/>
              <a:defRPr lang="en-US" sz="44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reflection blurRad="6350" stA="55000" endA="300" endPos="45500" dir="5400000" sy="-100000" algn="bl" rotWithShape="0"/>
                </a:effectLst>
                <a:latin typeface="+mj-lt"/>
                <a:ea typeface="+mn-ea"/>
                <a:cs typeface="Arial" charset="0"/>
              </a:defRPr>
            </a:lvl1pPr>
          </a:lstStyle>
          <a:p>
            <a:pPr algn="l"/>
            <a:r>
              <a:rPr lang="en-US" sz="4800" b="1" dirty="0">
                <a:ln w="6350">
                  <a:solidFill>
                    <a:srgbClr val="FFFF00"/>
                  </a:solidFill>
                </a:ln>
                <a:gradFill flip="none" rotWithShape="1">
                  <a:gsLst>
                    <a:gs pos="0">
                      <a:srgbClr val="FFFFB9"/>
                    </a:gs>
                    <a:gs pos="59000">
                      <a:schemeClr val="accent1"/>
                    </a:gs>
                    <a:gs pos="28000">
                      <a:srgbClr val="FFFF99"/>
                    </a:gs>
                    <a:gs pos="84000">
                      <a:schemeClr val="accent3"/>
                    </a:gs>
                  </a:gsLst>
                  <a:lin ang="5400000" scaled="0"/>
                  <a:tileRect/>
                </a:gradFill>
                <a:effectLst>
                  <a:outerShdw blurRad="50800" dist="38100" dir="2700000" algn="tl" rotWithShape="0">
                    <a:prstClr val="black">
                      <a:alpha val="40000"/>
                    </a:prstClr>
                  </a:outerShdw>
                  <a:reflection blurRad="6350" stA="55000" endA="300" endPos="45500" dist="12700" dir="5400000" sy="-100000" algn="bl" rotWithShape="0"/>
                </a:effectLst>
                <a:latin typeface="Trebuchet MS" panose="020B0603020202020204" pitchFamily="34" charset="0"/>
              </a:rPr>
              <a:t>Best Practice</a:t>
            </a:r>
          </a:p>
        </p:txBody>
      </p:sp>
    </p:spTree>
    <p:extLst>
      <p:ext uri="{BB962C8B-B14F-4D97-AF65-F5344CB8AC3E}">
        <p14:creationId xmlns:p14="http://schemas.microsoft.com/office/powerpoint/2010/main" val="19161780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07"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5"/>
                </p:tgtEl>
              </p:cMediaNode>
            </p:video>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ertical Flame - Title and Layered Content with Logo">
    <p:bg>
      <p:bgPr>
        <a:solidFill>
          <a:schemeClr val="tx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3B2396D-1019-4692-AD2E-51584590325B}"/>
              </a:ext>
            </a:extLst>
          </p:cNvPr>
          <p:cNvSpPr/>
          <p:nvPr userDrawn="1"/>
        </p:nvSpPr>
        <p:spPr>
          <a:xfrm rot="5400000">
            <a:off x="3608539" y="-2107278"/>
            <a:ext cx="6857999" cy="11072555"/>
          </a:xfrm>
          <a:prstGeom prst="rect">
            <a:avLst/>
          </a:prstGeom>
          <a:gradFill>
            <a:gsLst>
              <a:gs pos="0">
                <a:srgbClr val="F79646">
                  <a:lumMod val="50000"/>
                </a:srgbClr>
              </a:gs>
              <a:gs pos="19000">
                <a:srgbClr val="FF0000">
                  <a:lumMod val="50000"/>
                </a:srgbClr>
              </a:gs>
              <a:gs pos="100000">
                <a:sysClr val="windowText" lastClr="000000">
                  <a:lumMod val="95000"/>
                  <a:lumOff val="5000"/>
                </a:sysClr>
              </a:gs>
            </a:gsLst>
            <a:lin ang="5400000" scaled="0"/>
          </a:gra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0" name="Group 79">
            <a:extLst>
              <a:ext uri="{FF2B5EF4-FFF2-40B4-BE49-F238E27FC236}">
                <a16:creationId xmlns:a16="http://schemas.microsoft.com/office/drawing/2014/main" id="{6DFEB56A-0CBE-4CDC-8927-B9DE9567E0B6}"/>
              </a:ext>
            </a:extLst>
          </p:cNvPr>
          <p:cNvGrpSpPr/>
          <p:nvPr userDrawn="1"/>
        </p:nvGrpSpPr>
        <p:grpSpPr>
          <a:xfrm rot="16200000">
            <a:off x="8356541" y="-3079613"/>
            <a:ext cx="1558760" cy="7811611"/>
            <a:chOff x="2678112" y="1001713"/>
            <a:chExt cx="4506913" cy="7004050"/>
          </a:xfrm>
        </p:grpSpPr>
        <p:sp>
          <p:nvSpPr>
            <p:cNvPr id="81" name="Freeform 6">
              <a:extLst>
                <a:ext uri="{FF2B5EF4-FFF2-40B4-BE49-F238E27FC236}">
                  <a16:creationId xmlns:a16="http://schemas.microsoft.com/office/drawing/2014/main" id="{DFFA09B7-E217-4CC3-A983-6B8CE7180CD2}"/>
                </a:ext>
              </a:extLst>
            </p:cNvPr>
            <p:cNvSpPr>
              <a:spLocks/>
            </p:cNvSpPr>
            <p:nvPr/>
          </p:nvSpPr>
          <p:spPr bwMode="auto">
            <a:xfrm>
              <a:off x="2678112" y="1001713"/>
              <a:ext cx="4506913" cy="7004050"/>
            </a:xfrm>
            <a:custGeom>
              <a:avLst/>
              <a:gdLst>
                <a:gd name="T0" fmla="*/ 1610 w 3163"/>
                <a:gd name="T1" fmla="*/ 4915 h 4915"/>
                <a:gd name="T2" fmla="*/ 2963 w 3163"/>
                <a:gd name="T3" fmla="*/ 4160 h 4915"/>
                <a:gd name="T4" fmla="*/ 3039 w 3163"/>
                <a:gd name="T5" fmla="*/ 3827 h 4915"/>
                <a:gd name="T6" fmla="*/ 2773 w 3163"/>
                <a:gd name="T7" fmla="*/ 4065 h 4915"/>
                <a:gd name="T8" fmla="*/ 3087 w 3163"/>
                <a:gd name="T9" fmla="*/ 3390 h 4915"/>
                <a:gd name="T10" fmla="*/ 2916 w 3163"/>
                <a:gd name="T11" fmla="*/ 2203 h 4915"/>
                <a:gd name="T12" fmla="*/ 2821 w 3163"/>
                <a:gd name="T13" fmla="*/ 2232 h 4915"/>
                <a:gd name="T14" fmla="*/ 2631 w 3163"/>
                <a:gd name="T15" fmla="*/ 2954 h 4915"/>
                <a:gd name="T16" fmla="*/ 2669 w 3163"/>
                <a:gd name="T17" fmla="*/ 2659 h 4915"/>
                <a:gd name="T18" fmla="*/ 2498 w 3163"/>
                <a:gd name="T19" fmla="*/ 1386 h 4915"/>
                <a:gd name="T20" fmla="*/ 2270 w 3163"/>
                <a:gd name="T21" fmla="*/ 1045 h 4915"/>
                <a:gd name="T22" fmla="*/ 2242 w 3163"/>
                <a:gd name="T23" fmla="*/ 1348 h 4915"/>
                <a:gd name="T24" fmla="*/ 1586 w 3163"/>
                <a:gd name="T25" fmla="*/ 218 h 4915"/>
                <a:gd name="T26" fmla="*/ 1491 w 3163"/>
                <a:gd name="T27" fmla="*/ 399 h 4915"/>
                <a:gd name="T28" fmla="*/ 1425 w 3163"/>
                <a:gd name="T29" fmla="*/ 1320 h 4915"/>
                <a:gd name="T30" fmla="*/ 1206 w 3163"/>
                <a:gd name="T31" fmla="*/ 2099 h 4915"/>
                <a:gd name="T32" fmla="*/ 1111 w 3163"/>
                <a:gd name="T33" fmla="*/ 1586 h 4915"/>
                <a:gd name="T34" fmla="*/ 950 w 3163"/>
                <a:gd name="T35" fmla="*/ 1367 h 4915"/>
                <a:gd name="T36" fmla="*/ 978 w 3163"/>
                <a:gd name="T37" fmla="*/ 1643 h 4915"/>
                <a:gd name="T38" fmla="*/ 598 w 3163"/>
                <a:gd name="T39" fmla="*/ 2260 h 4915"/>
                <a:gd name="T40" fmla="*/ 371 w 3163"/>
                <a:gd name="T41" fmla="*/ 2897 h 4915"/>
                <a:gd name="T42" fmla="*/ 465 w 3163"/>
                <a:gd name="T43" fmla="*/ 3286 h 4915"/>
                <a:gd name="T44" fmla="*/ 295 w 3163"/>
                <a:gd name="T45" fmla="*/ 3049 h 4915"/>
                <a:gd name="T46" fmla="*/ 285 w 3163"/>
                <a:gd name="T47" fmla="*/ 2745 h 4915"/>
                <a:gd name="T48" fmla="*/ 162 w 3163"/>
                <a:gd name="T49" fmla="*/ 3172 h 4915"/>
                <a:gd name="T50" fmla="*/ 399 w 3163"/>
                <a:gd name="T51" fmla="*/ 3818 h 4915"/>
                <a:gd name="T52" fmla="*/ 171 w 3163"/>
                <a:gd name="T53" fmla="*/ 3694 h 4915"/>
                <a:gd name="T54" fmla="*/ 48 w 3163"/>
                <a:gd name="T55" fmla="*/ 3419 h 4915"/>
                <a:gd name="T56" fmla="*/ 299 w 3163"/>
                <a:gd name="T57" fmla="*/ 4188 h 4915"/>
                <a:gd name="T58" fmla="*/ 1610 w 3163"/>
                <a:gd name="T59" fmla="*/ 4915 h 4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63" h="4915">
                  <a:moveTo>
                    <a:pt x="1610" y="4915"/>
                  </a:moveTo>
                  <a:cubicBezTo>
                    <a:pt x="2180" y="4915"/>
                    <a:pt x="2764" y="4616"/>
                    <a:pt x="2963" y="4160"/>
                  </a:cubicBezTo>
                  <a:cubicBezTo>
                    <a:pt x="3163" y="3704"/>
                    <a:pt x="3125" y="3694"/>
                    <a:pt x="3039" y="3827"/>
                  </a:cubicBezTo>
                  <a:cubicBezTo>
                    <a:pt x="2954" y="3960"/>
                    <a:pt x="2773" y="4065"/>
                    <a:pt x="2773" y="4065"/>
                  </a:cubicBezTo>
                  <a:cubicBezTo>
                    <a:pt x="2773" y="4065"/>
                    <a:pt x="3049" y="3704"/>
                    <a:pt x="3087" y="3390"/>
                  </a:cubicBezTo>
                  <a:cubicBezTo>
                    <a:pt x="3125" y="3077"/>
                    <a:pt x="2992" y="2336"/>
                    <a:pt x="2916" y="2203"/>
                  </a:cubicBezTo>
                  <a:cubicBezTo>
                    <a:pt x="2840" y="2070"/>
                    <a:pt x="2802" y="1956"/>
                    <a:pt x="2821" y="2232"/>
                  </a:cubicBezTo>
                  <a:cubicBezTo>
                    <a:pt x="2840" y="2507"/>
                    <a:pt x="2678" y="2849"/>
                    <a:pt x="2631" y="2954"/>
                  </a:cubicBezTo>
                  <a:cubicBezTo>
                    <a:pt x="2583" y="3058"/>
                    <a:pt x="2631" y="2925"/>
                    <a:pt x="2669" y="2659"/>
                  </a:cubicBezTo>
                  <a:cubicBezTo>
                    <a:pt x="2707" y="2393"/>
                    <a:pt x="2659" y="1690"/>
                    <a:pt x="2498" y="1386"/>
                  </a:cubicBezTo>
                  <a:cubicBezTo>
                    <a:pt x="2337" y="1083"/>
                    <a:pt x="2270" y="845"/>
                    <a:pt x="2270" y="1045"/>
                  </a:cubicBezTo>
                  <a:cubicBezTo>
                    <a:pt x="2270" y="1244"/>
                    <a:pt x="2242" y="1348"/>
                    <a:pt x="2242" y="1348"/>
                  </a:cubicBezTo>
                  <a:cubicBezTo>
                    <a:pt x="2242" y="1348"/>
                    <a:pt x="2023" y="437"/>
                    <a:pt x="1586" y="218"/>
                  </a:cubicBezTo>
                  <a:cubicBezTo>
                    <a:pt x="1149" y="0"/>
                    <a:pt x="1396" y="104"/>
                    <a:pt x="1491" y="399"/>
                  </a:cubicBezTo>
                  <a:cubicBezTo>
                    <a:pt x="1586" y="693"/>
                    <a:pt x="1510" y="1121"/>
                    <a:pt x="1425" y="1320"/>
                  </a:cubicBezTo>
                  <a:cubicBezTo>
                    <a:pt x="1339" y="1519"/>
                    <a:pt x="1197" y="1956"/>
                    <a:pt x="1206" y="2099"/>
                  </a:cubicBezTo>
                  <a:cubicBezTo>
                    <a:pt x="1216" y="2241"/>
                    <a:pt x="1178" y="1719"/>
                    <a:pt x="1111" y="1586"/>
                  </a:cubicBezTo>
                  <a:cubicBezTo>
                    <a:pt x="1045" y="1453"/>
                    <a:pt x="950" y="1367"/>
                    <a:pt x="950" y="1367"/>
                  </a:cubicBezTo>
                  <a:cubicBezTo>
                    <a:pt x="950" y="1367"/>
                    <a:pt x="997" y="1472"/>
                    <a:pt x="978" y="1643"/>
                  </a:cubicBezTo>
                  <a:cubicBezTo>
                    <a:pt x="959" y="1814"/>
                    <a:pt x="722" y="2108"/>
                    <a:pt x="598" y="2260"/>
                  </a:cubicBezTo>
                  <a:cubicBezTo>
                    <a:pt x="475" y="2412"/>
                    <a:pt x="323" y="2688"/>
                    <a:pt x="371" y="2897"/>
                  </a:cubicBezTo>
                  <a:cubicBezTo>
                    <a:pt x="418" y="3106"/>
                    <a:pt x="465" y="3286"/>
                    <a:pt x="465" y="3286"/>
                  </a:cubicBezTo>
                  <a:cubicBezTo>
                    <a:pt x="465" y="3286"/>
                    <a:pt x="323" y="3191"/>
                    <a:pt x="295" y="3049"/>
                  </a:cubicBezTo>
                  <a:cubicBezTo>
                    <a:pt x="266" y="2906"/>
                    <a:pt x="285" y="2745"/>
                    <a:pt x="285" y="2745"/>
                  </a:cubicBezTo>
                  <a:cubicBezTo>
                    <a:pt x="285" y="2745"/>
                    <a:pt x="133" y="2954"/>
                    <a:pt x="162" y="3172"/>
                  </a:cubicBezTo>
                  <a:cubicBezTo>
                    <a:pt x="190" y="3390"/>
                    <a:pt x="333" y="3761"/>
                    <a:pt x="399" y="3818"/>
                  </a:cubicBezTo>
                  <a:cubicBezTo>
                    <a:pt x="465" y="3875"/>
                    <a:pt x="228" y="3799"/>
                    <a:pt x="171" y="3694"/>
                  </a:cubicBezTo>
                  <a:cubicBezTo>
                    <a:pt x="114" y="3590"/>
                    <a:pt x="48" y="3419"/>
                    <a:pt x="48" y="3419"/>
                  </a:cubicBezTo>
                  <a:cubicBezTo>
                    <a:pt x="48" y="3419"/>
                    <a:pt x="0" y="3818"/>
                    <a:pt x="299" y="4188"/>
                  </a:cubicBezTo>
                  <a:cubicBezTo>
                    <a:pt x="598" y="4559"/>
                    <a:pt x="869" y="4915"/>
                    <a:pt x="1610" y="4915"/>
                  </a:cubicBezTo>
                  <a:close/>
                </a:path>
              </a:pathLst>
            </a:custGeom>
            <a:gradFill>
              <a:gsLst>
                <a:gs pos="22000">
                  <a:srgbClr val="F79646">
                    <a:lumMod val="50000"/>
                    <a:alpha val="21000"/>
                  </a:srgbClr>
                </a:gs>
                <a:gs pos="63000">
                  <a:srgbClr val="FF0000">
                    <a:lumMod val="50000"/>
                    <a:alpha val="21000"/>
                  </a:srgbClr>
                </a:gs>
                <a:gs pos="100000">
                  <a:sysClr val="windowText" lastClr="000000">
                    <a:lumMod val="95000"/>
                    <a:lumOff val="5000"/>
                    <a:alpha val="18000"/>
                  </a:sys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2" name="Freeform 7">
              <a:extLst>
                <a:ext uri="{FF2B5EF4-FFF2-40B4-BE49-F238E27FC236}">
                  <a16:creationId xmlns:a16="http://schemas.microsoft.com/office/drawing/2014/main" id="{467A21E1-37EB-410B-9A5E-A5AC3FC9A71F}"/>
                </a:ext>
              </a:extLst>
            </p:cNvPr>
            <p:cNvSpPr>
              <a:spLocks/>
            </p:cNvSpPr>
            <p:nvPr/>
          </p:nvSpPr>
          <p:spPr bwMode="auto">
            <a:xfrm>
              <a:off x="3733800" y="2057400"/>
              <a:ext cx="2640013" cy="5916613"/>
            </a:xfrm>
            <a:custGeom>
              <a:avLst/>
              <a:gdLst>
                <a:gd name="T0" fmla="*/ 755 w 1852"/>
                <a:gd name="T1" fmla="*/ 4060 h 4152"/>
                <a:gd name="T2" fmla="*/ 271 w 1852"/>
                <a:gd name="T3" fmla="*/ 2692 h 4152"/>
                <a:gd name="T4" fmla="*/ 1111 w 1852"/>
                <a:gd name="T5" fmla="*/ 1025 h 4152"/>
                <a:gd name="T6" fmla="*/ 1197 w 1852"/>
                <a:gd name="T7" fmla="*/ 541 h 4152"/>
                <a:gd name="T8" fmla="*/ 1410 w 1852"/>
                <a:gd name="T9" fmla="*/ 2037 h 4152"/>
                <a:gd name="T10" fmla="*/ 1154 w 1852"/>
                <a:gd name="T11" fmla="*/ 3134 h 4152"/>
                <a:gd name="T12" fmla="*/ 1496 w 1852"/>
                <a:gd name="T13" fmla="*/ 3020 h 4152"/>
                <a:gd name="T14" fmla="*/ 1738 w 1852"/>
                <a:gd name="T15" fmla="*/ 2635 h 4152"/>
                <a:gd name="T16" fmla="*/ 1838 w 1852"/>
                <a:gd name="T17" fmla="*/ 2977 h 4152"/>
                <a:gd name="T18" fmla="*/ 1439 w 1852"/>
                <a:gd name="T19" fmla="*/ 3661 h 4152"/>
                <a:gd name="T20" fmla="*/ 1026 w 1852"/>
                <a:gd name="T21" fmla="*/ 4074 h 4152"/>
                <a:gd name="T22" fmla="*/ 755 w 1852"/>
                <a:gd name="T23" fmla="*/ 4060 h 4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52" h="4152">
                  <a:moveTo>
                    <a:pt x="755" y="4060"/>
                  </a:moveTo>
                  <a:cubicBezTo>
                    <a:pt x="527" y="3967"/>
                    <a:pt x="0" y="3419"/>
                    <a:pt x="271" y="2692"/>
                  </a:cubicBezTo>
                  <a:cubicBezTo>
                    <a:pt x="541" y="1966"/>
                    <a:pt x="976" y="1545"/>
                    <a:pt x="1111" y="1025"/>
                  </a:cubicBezTo>
                  <a:cubicBezTo>
                    <a:pt x="1194" y="708"/>
                    <a:pt x="969" y="0"/>
                    <a:pt x="1197" y="541"/>
                  </a:cubicBezTo>
                  <a:cubicBezTo>
                    <a:pt x="1425" y="1082"/>
                    <a:pt x="1624" y="1624"/>
                    <a:pt x="1410" y="2037"/>
                  </a:cubicBezTo>
                  <a:cubicBezTo>
                    <a:pt x="1197" y="2450"/>
                    <a:pt x="1068" y="3034"/>
                    <a:pt x="1154" y="3134"/>
                  </a:cubicBezTo>
                  <a:cubicBezTo>
                    <a:pt x="1239" y="3234"/>
                    <a:pt x="1409" y="3106"/>
                    <a:pt x="1496" y="3020"/>
                  </a:cubicBezTo>
                  <a:cubicBezTo>
                    <a:pt x="1624" y="2892"/>
                    <a:pt x="1724" y="2735"/>
                    <a:pt x="1738" y="2635"/>
                  </a:cubicBezTo>
                  <a:cubicBezTo>
                    <a:pt x="1752" y="2535"/>
                    <a:pt x="1823" y="2792"/>
                    <a:pt x="1838" y="2977"/>
                  </a:cubicBezTo>
                  <a:cubicBezTo>
                    <a:pt x="1852" y="3162"/>
                    <a:pt x="1667" y="3461"/>
                    <a:pt x="1439" y="3661"/>
                  </a:cubicBezTo>
                  <a:cubicBezTo>
                    <a:pt x="1261" y="3816"/>
                    <a:pt x="1111" y="3960"/>
                    <a:pt x="1026" y="4074"/>
                  </a:cubicBezTo>
                  <a:cubicBezTo>
                    <a:pt x="974" y="4142"/>
                    <a:pt x="983" y="4152"/>
                    <a:pt x="755" y="4060"/>
                  </a:cubicBezTo>
                  <a:close/>
                </a:path>
              </a:pathLst>
            </a:custGeom>
            <a:gradFill>
              <a:gsLst>
                <a:gs pos="18000">
                  <a:srgbClr val="F79646">
                    <a:lumMod val="50000"/>
                    <a:alpha val="37000"/>
                  </a:srgbClr>
                </a:gs>
                <a:gs pos="63000">
                  <a:srgbClr val="FF0000">
                    <a:lumMod val="50000"/>
                    <a:alpha val="40000"/>
                  </a:srgbClr>
                </a:gs>
                <a:gs pos="100000">
                  <a:sysClr val="windowText" lastClr="000000">
                    <a:lumMod val="95000"/>
                    <a:lumOff val="5000"/>
                    <a:alpha val="9000"/>
                  </a:sys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pic>
        <p:nvPicPr>
          <p:cNvPr id="36" name="rolling_flames_sd_side.mov">
            <a:hlinkClick r:id="" action="ppaction://media"/>
            <a:extLst>
              <a:ext uri="{FF2B5EF4-FFF2-40B4-BE49-F238E27FC236}">
                <a16:creationId xmlns:a16="http://schemas.microsoft.com/office/drawing/2014/main" id="{AC7ECBEA-EFF4-46E7-89D5-60BA36C8FA84}"/>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1599" y="0"/>
            <a:ext cx="1626772" cy="6878306"/>
          </a:xfrm>
          <a:prstGeom prst="rect">
            <a:avLst/>
          </a:prstGeom>
        </p:spPr>
      </p:pic>
      <p:sp>
        <p:nvSpPr>
          <p:cNvPr id="37" name="Rectangle 36">
            <a:extLst>
              <a:ext uri="{FF2B5EF4-FFF2-40B4-BE49-F238E27FC236}">
                <a16:creationId xmlns:a16="http://schemas.microsoft.com/office/drawing/2014/main" id="{BF6501AE-B80E-41FE-8021-2475C124C2C5}"/>
              </a:ext>
            </a:extLst>
          </p:cNvPr>
          <p:cNvSpPr/>
          <p:nvPr userDrawn="1"/>
        </p:nvSpPr>
        <p:spPr>
          <a:xfrm rot="10800000">
            <a:off x="1337621" y="-76200"/>
            <a:ext cx="175952" cy="7010400"/>
          </a:xfrm>
          <a:prstGeom prst="rect">
            <a:avLst/>
          </a:prstGeom>
          <a:gradFill>
            <a:gsLst>
              <a:gs pos="0">
                <a:srgbClr val="F79646">
                  <a:lumMod val="50000"/>
                </a:srgbClr>
              </a:gs>
              <a:gs pos="13000">
                <a:sysClr val="windowText" lastClr="000000">
                  <a:lumMod val="95000"/>
                  <a:lumOff val="5000"/>
                </a:sysClr>
              </a:gs>
              <a:gs pos="100000">
                <a:srgbClr val="FF0000">
                  <a:lumMod val="50000"/>
                </a:srgbClr>
              </a:gs>
            </a:gsLst>
            <a:lin ang="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11D4FDE9-977B-4CE2-BABB-E0720ACDA6AD}"/>
              </a:ext>
            </a:extLst>
          </p:cNvPr>
          <p:cNvSpPr/>
          <p:nvPr userDrawn="1"/>
        </p:nvSpPr>
        <p:spPr>
          <a:xfrm>
            <a:off x="1501262" y="-88285"/>
            <a:ext cx="113911" cy="7010400"/>
          </a:xfrm>
          <a:prstGeom prst="rect">
            <a:avLst/>
          </a:prstGeom>
          <a:gradFill rotWithShape="1">
            <a:gsLst>
              <a:gs pos="0">
                <a:sysClr val="windowText" lastClr="000000">
                  <a:lumMod val="95000"/>
                  <a:lumOff val="5000"/>
                </a:sysClr>
              </a:gs>
              <a:gs pos="51000">
                <a:sysClr val="windowText" lastClr="000000">
                  <a:lumMod val="50000"/>
                  <a:lumOff val="50000"/>
                </a:sysClr>
              </a:gs>
              <a:gs pos="81000">
                <a:sysClr val="windowText" lastClr="000000">
                  <a:lumMod val="75000"/>
                  <a:lumOff val="25000"/>
                </a:sysClr>
              </a:gs>
            </a:gsLst>
            <a:lin ang="0" scaled="0"/>
          </a:gradFill>
          <a:ln>
            <a:noFill/>
          </a:ln>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Text Placeholder 5"/>
          <p:cNvSpPr>
            <a:spLocks noGrp="1"/>
          </p:cNvSpPr>
          <p:nvPr>
            <p:ph type="body" sz="quarter" idx="10" hasCustomPrompt="1"/>
          </p:nvPr>
        </p:nvSpPr>
        <p:spPr>
          <a:xfrm>
            <a:off x="1728789" y="2081391"/>
            <a:ext cx="10463211" cy="3354765"/>
          </a:xfrm>
          <a:prstGeom prst="rect">
            <a:avLst/>
          </a:prstGeom>
          <a:effectLst/>
        </p:spPr>
        <p:txBody>
          <a:bodyPr wrap="square">
            <a:spAutoFit/>
          </a:bodyPr>
          <a:lstStyle>
            <a:lvl1pPr>
              <a:lnSpc>
                <a:spcPct val="100000"/>
              </a:lnSpc>
              <a:spcBef>
                <a:spcPts val="600"/>
              </a:spcBef>
              <a:spcAft>
                <a:spcPts val="600"/>
              </a:spcAft>
              <a:defRPr sz="3800"/>
            </a:lvl1pPr>
            <a:lvl2pPr>
              <a:lnSpc>
                <a:spcPct val="100000"/>
              </a:lnSpc>
              <a:spcBef>
                <a:spcPts val="600"/>
              </a:spcBef>
              <a:spcAft>
                <a:spcPts val="600"/>
              </a:spcAft>
              <a:defRPr sz="3600"/>
            </a:lvl2pPr>
            <a:lvl3pPr>
              <a:lnSpc>
                <a:spcPct val="100000"/>
              </a:lnSpc>
              <a:spcBef>
                <a:spcPts val="600"/>
              </a:spcBef>
              <a:spcAft>
                <a:spcPts val="600"/>
              </a:spcAft>
              <a:buSzPct val="80000"/>
              <a:defRPr sz="3400"/>
            </a:lvl3pPr>
            <a:lvl4pPr>
              <a:lnSpc>
                <a:spcPct val="100000"/>
              </a:lnSpc>
              <a:spcBef>
                <a:spcPts val="600"/>
              </a:spcBef>
              <a:spcAft>
                <a:spcPts val="600"/>
              </a:spcAft>
              <a:buSzPct val="80000"/>
              <a:defRPr sz="3200"/>
            </a:lvl4pPr>
            <a:lvl5pPr>
              <a:lnSpc>
                <a:spcPct val="100000"/>
              </a:lnSpc>
              <a:spcBef>
                <a:spcPts val="600"/>
              </a:spcBef>
              <a:spcAft>
                <a:spcPts val="600"/>
              </a:spcAft>
              <a:buSzPct val="80000"/>
              <a:defRPr sz="3200"/>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Slide Number Placeholder 5">
            <a:extLst>
              <a:ext uri="{FF2B5EF4-FFF2-40B4-BE49-F238E27FC236}">
                <a16:creationId xmlns:a16="http://schemas.microsoft.com/office/drawing/2014/main" id="{75C7AE69-1F99-44EC-B40A-2B376D7B72E0}"/>
              </a:ext>
            </a:extLst>
          </p:cNvPr>
          <p:cNvSpPr txBox="1">
            <a:spLocks/>
          </p:cNvSpPr>
          <p:nvPr userDrawn="1"/>
        </p:nvSpPr>
        <p:spPr>
          <a:xfrm>
            <a:off x="9936075" y="6355807"/>
            <a:ext cx="1676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Slide # </a:t>
            </a:r>
            <a:fld id="{FD99AA8B-2E7A-4BBC-8FDE-CA7CF71DD3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id="{BC7BEB5A-62A0-4010-A17A-E250C74F2CF7}"/>
              </a:ext>
            </a:extLst>
          </p:cNvPr>
          <p:cNvGrpSpPr/>
          <p:nvPr userDrawn="1"/>
        </p:nvGrpSpPr>
        <p:grpSpPr>
          <a:xfrm>
            <a:off x="9936075" y="985838"/>
            <a:ext cx="4466287" cy="5922070"/>
            <a:chOff x="2678112" y="1001713"/>
            <a:chExt cx="4506913" cy="7004050"/>
          </a:xfrm>
        </p:grpSpPr>
        <p:sp>
          <p:nvSpPr>
            <p:cNvPr id="33" name="Freeform 6">
              <a:extLst>
                <a:ext uri="{FF2B5EF4-FFF2-40B4-BE49-F238E27FC236}">
                  <a16:creationId xmlns:a16="http://schemas.microsoft.com/office/drawing/2014/main" id="{C60BD2B7-9E15-44B7-BB6F-F71E36444BD3}"/>
                </a:ext>
              </a:extLst>
            </p:cNvPr>
            <p:cNvSpPr>
              <a:spLocks/>
            </p:cNvSpPr>
            <p:nvPr/>
          </p:nvSpPr>
          <p:spPr bwMode="auto">
            <a:xfrm>
              <a:off x="2678112" y="1001713"/>
              <a:ext cx="4506913" cy="7004050"/>
            </a:xfrm>
            <a:custGeom>
              <a:avLst/>
              <a:gdLst>
                <a:gd name="T0" fmla="*/ 1610 w 3163"/>
                <a:gd name="T1" fmla="*/ 4915 h 4915"/>
                <a:gd name="T2" fmla="*/ 2963 w 3163"/>
                <a:gd name="T3" fmla="*/ 4160 h 4915"/>
                <a:gd name="T4" fmla="*/ 3039 w 3163"/>
                <a:gd name="T5" fmla="*/ 3827 h 4915"/>
                <a:gd name="T6" fmla="*/ 2773 w 3163"/>
                <a:gd name="T7" fmla="*/ 4065 h 4915"/>
                <a:gd name="T8" fmla="*/ 3087 w 3163"/>
                <a:gd name="T9" fmla="*/ 3390 h 4915"/>
                <a:gd name="T10" fmla="*/ 2916 w 3163"/>
                <a:gd name="T11" fmla="*/ 2203 h 4915"/>
                <a:gd name="T12" fmla="*/ 2821 w 3163"/>
                <a:gd name="T13" fmla="*/ 2232 h 4915"/>
                <a:gd name="T14" fmla="*/ 2631 w 3163"/>
                <a:gd name="T15" fmla="*/ 2954 h 4915"/>
                <a:gd name="T16" fmla="*/ 2669 w 3163"/>
                <a:gd name="T17" fmla="*/ 2659 h 4915"/>
                <a:gd name="T18" fmla="*/ 2498 w 3163"/>
                <a:gd name="T19" fmla="*/ 1386 h 4915"/>
                <a:gd name="T20" fmla="*/ 2270 w 3163"/>
                <a:gd name="T21" fmla="*/ 1045 h 4915"/>
                <a:gd name="T22" fmla="*/ 2242 w 3163"/>
                <a:gd name="T23" fmla="*/ 1348 h 4915"/>
                <a:gd name="T24" fmla="*/ 1586 w 3163"/>
                <a:gd name="T25" fmla="*/ 218 h 4915"/>
                <a:gd name="T26" fmla="*/ 1491 w 3163"/>
                <a:gd name="T27" fmla="*/ 399 h 4915"/>
                <a:gd name="T28" fmla="*/ 1425 w 3163"/>
                <a:gd name="T29" fmla="*/ 1320 h 4915"/>
                <a:gd name="T30" fmla="*/ 1206 w 3163"/>
                <a:gd name="T31" fmla="*/ 2099 h 4915"/>
                <a:gd name="T32" fmla="*/ 1111 w 3163"/>
                <a:gd name="T33" fmla="*/ 1586 h 4915"/>
                <a:gd name="T34" fmla="*/ 950 w 3163"/>
                <a:gd name="T35" fmla="*/ 1367 h 4915"/>
                <a:gd name="T36" fmla="*/ 978 w 3163"/>
                <a:gd name="T37" fmla="*/ 1643 h 4915"/>
                <a:gd name="T38" fmla="*/ 598 w 3163"/>
                <a:gd name="T39" fmla="*/ 2260 h 4915"/>
                <a:gd name="T40" fmla="*/ 371 w 3163"/>
                <a:gd name="T41" fmla="*/ 2897 h 4915"/>
                <a:gd name="T42" fmla="*/ 465 w 3163"/>
                <a:gd name="T43" fmla="*/ 3286 h 4915"/>
                <a:gd name="T44" fmla="*/ 295 w 3163"/>
                <a:gd name="T45" fmla="*/ 3049 h 4915"/>
                <a:gd name="T46" fmla="*/ 285 w 3163"/>
                <a:gd name="T47" fmla="*/ 2745 h 4915"/>
                <a:gd name="T48" fmla="*/ 162 w 3163"/>
                <a:gd name="T49" fmla="*/ 3172 h 4915"/>
                <a:gd name="T50" fmla="*/ 399 w 3163"/>
                <a:gd name="T51" fmla="*/ 3818 h 4915"/>
                <a:gd name="T52" fmla="*/ 171 w 3163"/>
                <a:gd name="T53" fmla="*/ 3694 h 4915"/>
                <a:gd name="T54" fmla="*/ 48 w 3163"/>
                <a:gd name="T55" fmla="*/ 3419 h 4915"/>
                <a:gd name="T56" fmla="*/ 299 w 3163"/>
                <a:gd name="T57" fmla="*/ 4188 h 4915"/>
                <a:gd name="T58" fmla="*/ 1610 w 3163"/>
                <a:gd name="T59" fmla="*/ 4915 h 4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63" h="4915">
                  <a:moveTo>
                    <a:pt x="1610" y="4915"/>
                  </a:moveTo>
                  <a:cubicBezTo>
                    <a:pt x="2180" y="4915"/>
                    <a:pt x="2764" y="4616"/>
                    <a:pt x="2963" y="4160"/>
                  </a:cubicBezTo>
                  <a:cubicBezTo>
                    <a:pt x="3163" y="3704"/>
                    <a:pt x="3125" y="3694"/>
                    <a:pt x="3039" y="3827"/>
                  </a:cubicBezTo>
                  <a:cubicBezTo>
                    <a:pt x="2954" y="3960"/>
                    <a:pt x="2773" y="4065"/>
                    <a:pt x="2773" y="4065"/>
                  </a:cubicBezTo>
                  <a:cubicBezTo>
                    <a:pt x="2773" y="4065"/>
                    <a:pt x="3049" y="3704"/>
                    <a:pt x="3087" y="3390"/>
                  </a:cubicBezTo>
                  <a:cubicBezTo>
                    <a:pt x="3125" y="3077"/>
                    <a:pt x="2992" y="2336"/>
                    <a:pt x="2916" y="2203"/>
                  </a:cubicBezTo>
                  <a:cubicBezTo>
                    <a:pt x="2840" y="2070"/>
                    <a:pt x="2802" y="1956"/>
                    <a:pt x="2821" y="2232"/>
                  </a:cubicBezTo>
                  <a:cubicBezTo>
                    <a:pt x="2840" y="2507"/>
                    <a:pt x="2678" y="2849"/>
                    <a:pt x="2631" y="2954"/>
                  </a:cubicBezTo>
                  <a:cubicBezTo>
                    <a:pt x="2583" y="3058"/>
                    <a:pt x="2631" y="2925"/>
                    <a:pt x="2669" y="2659"/>
                  </a:cubicBezTo>
                  <a:cubicBezTo>
                    <a:pt x="2707" y="2393"/>
                    <a:pt x="2659" y="1690"/>
                    <a:pt x="2498" y="1386"/>
                  </a:cubicBezTo>
                  <a:cubicBezTo>
                    <a:pt x="2337" y="1083"/>
                    <a:pt x="2270" y="845"/>
                    <a:pt x="2270" y="1045"/>
                  </a:cubicBezTo>
                  <a:cubicBezTo>
                    <a:pt x="2270" y="1244"/>
                    <a:pt x="2242" y="1348"/>
                    <a:pt x="2242" y="1348"/>
                  </a:cubicBezTo>
                  <a:cubicBezTo>
                    <a:pt x="2242" y="1348"/>
                    <a:pt x="2023" y="437"/>
                    <a:pt x="1586" y="218"/>
                  </a:cubicBezTo>
                  <a:cubicBezTo>
                    <a:pt x="1149" y="0"/>
                    <a:pt x="1396" y="104"/>
                    <a:pt x="1491" y="399"/>
                  </a:cubicBezTo>
                  <a:cubicBezTo>
                    <a:pt x="1586" y="693"/>
                    <a:pt x="1510" y="1121"/>
                    <a:pt x="1425" y="1320"/>
                  </a:cubicBezTo>
                  <a:cubicBezTo>
                    <a:pt x="1339" y="1519"/>
                    <a:pt x="1197" y="1956"/>
                    <a:pt x="1206" y="2099"/>
                  </a:cubicBezTo>
                  <a:cubicBezTo>
                    <a:pt x="1216" y="2241"/>
                    <a:pt x="1178" y="1719"/>
                    <a:pt x="1111" y="1586"/>
                  </a:cubicBezTo>
                  <a:cubicBezTo>
                    <a:pt x="1045" y="1453"/>
                    <a:pt x="950" y="1367"/>
                    <a:pt x="950" y="1367"/>
                  </a:cubicBezTo>
                  <a:cubicBezTo>
                    <a:pt x="950" y="1367"/>
                    <a:pt x="997" y="1472"/>
                    <a:pt x="978" y="1643"/>
                  </a:cubicBezTo>
                  <a:cubicBezTo>
                    <a:pt x="959" y="1814"/>
                    <a:pt x="722" y="2108"/>
                    <a:pt x="598" y="2260"/>
                  </a:cubicBezTo>
                  <a:cubicBezTo>
                    <a:pt x="475" y="2412"/>
                    <a:pt x="323" y="2688"/>
                    <a:pt x="371" y="2897"/>
                  </a:cubicBezTo>
                  <a:cubicBezTo>
                    <a:pt x="418" y="3106"/>
                    <a:pt x="465" y="3286"/>
                    <a:pt x="465" y="3286"/>
                  </a:cubicBezTo>
                  <a:cubicBezTo>
                    <a:pt x="465" y="3286"/>
                    <a:pt x="323" y="3191"/>
                    <a:pt x="295" y="3049"/>
                  </a:cubicBezTo>
                  <a:cubicBezTo>
                    <a:pt x="266" y="2906"/>
                    <a:pt x="285" y="2745"/>
                    <a:pt x="285" y="2745"/>
                  </a:cubicBezTo>
                  <a:cubicBezTo>
                    <a:pt x="285" y="2745"/>
                    <a:pt x="133" y="2954"/>
                    <a:pt x="162" y="3172"/>
                  </a:cubicBezTo>
                  <a:cubicBezTo>
                    <a:pt x="190" y="3390"/>
                    <a:pt x="333" y="3761"/>
                    <a:pt x="399" y="3818"/>
                  </a:cubicBezTo>
                  <a:cubicBezTo>
                    <a:pt x="465" y="3875"/>
                    <a:pt x="228" y="3799"/>
                    <a:pt x="171" y="3694"/>
                  </a:cubicBezTo>
                  <a:cubicBezTo>
                    <a:pt x="114" y="3590"/>
                    <a:pt x="48" y="3419"/>
                    <a:pt x="48" y="3419"/>
                  </a:cubicBezTo>
                  <a:cubicBezTo>
                    <a:pt x="48" y="3419"/>
                    <a:pt x="0" y="3818"/>
                    <a:pt x="299" y="4188"/>
                  </a:cubicBezTo>
                  <a:cubicBezTo>
                    <a:pt x="598" y="4559"/>
                    <a:pt x="869" y="4915"/>
                    <a:pt x="1610" y="4915"/>
                  </a:cubicBezTo>
                  <a:close/>
                </a:path>
              </a:pathLst>
            </a:custGeom>
            <a:gradFill>
              <a:gsLst>
                <a:gs pos="22000">
                  <a:srgbClr val="F79646">
                    <a:lumMod val="50000"/>
                    <a:alpha val="21000"/>
                  </a:srgbClr>
                </a:gs>
                <a:gs pos="63000">
                  <a:srgbClr val="FF0000">
                    <a:lumMod val="50000"/>
                    <a:alpha val="21000"/>
                  </a:srgbClr>
                </a:gs>
                <a:gs pos="100000">
                  <a:sysClr val="windowText" lastClr="000000">
                    <a:lumMod val="95000"/>
                    <a:lumOff val="5000"/>
                    <a:alpha val="18000"/>
                  </a:sys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 name="Freeform 7">
              <a:extLst>
                <a:ext uri="{FF2B5EF4-FFF2-40B4-BE49-F238E27FC236}">
                  <a16:creationId xmlns:a16="http://schemas.microsoft.com/office/drawing/2014/main" id="{158636F5-A4F3-4F91-9640-E978A972BB56}"/>
                </a:ext>
              </a:extLst>
            </p:cNvPr>
            <p:cNvSpPr>
              <a:spLocks/>
            </p:cNvSpPr>
            <p:nvPr/>
          </p:nvSpPr>
          <p:spPr bwMode="auto">
            <a:xfrm>
              <a:off x="3733800" y="2057400"/>
              <a:ext cx="2640013" cy="5916613"/>
            </a:xfrm>
            <a:custGeom>
              <a:avLst/>
              <a:gdLst>
                <a:gd name="T0" fmla="*/ 755 w 1852"/>
                <a:gd name="T1" fmla="*/ 4060 h 4152"/>
                <a:gd name="T2" fmla="*/ 271 w 1852"/>
                <a:gd name="T3" fmla="*/ 2692 h 4152"/>
                <a:gd name="T4" fmla="*/ 1111 w 1852"/>
                <a:gd name="T5" fmla="*/ 1025 h 4152"/>
                <a:gd name="T6" fmla="*/ 1197 w 1852"/>
                <a:gd name="T7" fmla="*/ 541 h 4152"/>
                <a:gd name="T8" fmla="*/ 1410 w 1852"/>
                <a:gd name="T9" fmla="*/ 2037 h 4152"/>
                <a:gd name="T10" fmla="*/ 1154 w 1852"/>
                <a:gd name="T11" fmla="*/ 3134 h 4152"/>
                <a:gd name="T12" fmla="*/ 1496 w 1852"/>
                <a:gd name="T13" fmla="*/ 3020 h 4152"/>
                <a:gd name="T14" fmla="*/ 1738 w 1852"/>
                <a:gd name="T15" fmla="*/ 2635 h 4152"/>
                <a:gd name="T16" fmla="*/ 1838 w 1852"/>
                <a:gd name="T17" fmla="*/ 2977 h 4152"/>
                <a:gd name="T18" fmla="*/ 1439 w 1852"/>
                <a:gd name="T19" fmla="*/ 3661 h 4152"/>
                <a:gd name="T20" fmla="*/ 1026 w 1852"/>
                <a:gd name="T21" fmla="*/ 4074 h 4152"/>
                <a:gd name="T22" fmla="*/ 755 w 1852"/>
                <a:gd name="T23" fmla="*/ 4060 h 4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52" h="4152">
                  <a:moveTo>
                    <a:pt x="755" y="4060"/>
                  </a:moveTo>
                  <a:cubicBezTo>
                    <a:pt x="527" y="3967"/>
                    <a:pt x="0" y="3419"/>
                    <a:pt x="271" y="2692"/>
                  </a:cubicBezTo>
                  <a:cubicBezTo>
                    <a:pt x="541" y="1966"/>
                    <a:pt x="976" y="1545"/>
                    <a:pt x="1111" y="1025"/>
                  </a:cubicBezTo>
                  <a:cubicBezTo>
                    <a:pt x="1194" y="708"/>
                    <a:pt x="969" y="0"/>
                    <a:pt x="1197" y="541"/>
                  </a:cubicBezTo>
                  <a:cubicBezTo>
                    <a:pt x="1425" y="1082"/>
                    <a:pt x="1624" y="1624"/>
                    <a:pt x="1410" y="2037"/>
                  </a:cubicBezTo>
                  <a:cubicBezTo>
                    <a:pt x="1197" y="2450"/>
                    <a:pt x="1068" y="3034"/>
                    <a:pt x="1154" y="3134"/>
                  </a:cubicBezTo>
                  <a:cubicBezTo>
                    <a:pt x="1239" y="3234"/>
                    <a:pt x="1409" y="3106"/>
                    <a:pt x="1496" y="3020"/>
                  </a:cubicBezTo>
                  <a:cubicBezTo>
                    <a:pt x="1624" y="2892"/>
                    <a:pt x="1724" y="2735"/>
                    <a:pt x="1738" y="2635"/>
                  </a:cubicBezTo>
                  <a:cubicBezTo>
                    <a:pt x="1752" y="2535"/>
                    <a:pt x="1823" y="2792"/>
                    <a:pt x="1838" y="2977"/>
                  </a:cubicBezTo>
                  <a:cubicBezTo>
                    <a:pt x="1852" y="3162"/>
                    <a:pt x="1667" y="3461"/>
                    <a:pt x="1439" y="3661"/>
                  </a:cubicBezTo>
                  <a:cubicBezTo>
                    <a:pt x="1261" y="3816"/>
                    <a:pt x="1111" y="3960"/>
                    <a:pt x="1026" y="4074"/>
                  </a:cubicBezTo>
                  <a:cubicBezTo>
                    <a:pt x="974" y="4142"/>
                    <a:pt x="983" y="4152"/>
                    <a:pt x="755" y="4060"/>
                  </a:cubicBezTo>
                  <a:close/>
                </a:path>
              </a:pathLst>
            </a:custGeom>
            <a:gradFill>
              <a:gsLst>
                <a:gs pos="18000">
                  <a:srgbClr val="F79646">
                    <a:lumMod val="50000"/>
                    <a:alpha val="37000"/>
                  </a:srgbClr>
                </a:gs>
                <a:gs pos="63000">
                  <a:srgbClr val="FF0000">
                    <a:lumMod val="50000"/>
                    <a:alpha val="40000"/>
                  </a:srgbClr>
                </a:gs>
                <a:gs pos="100000">
                  <a:sysClr val="windowText" lastClr="000000">
                    <a:lumMod val="95000"/>
                    <a:lumOff val="5000"/>
                    <a:alpha val="9000"/>
                  </a:sys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35" name="Slide Number Placeholder 5">
            <a:extLst>
              <a:ext uri="{FF2B5EF4-FFF2-40B4-BE49-F238E27FC236}">
                <a16:creationId xmlns:a16="http://schemas.microsoft.com/office/drawing/2014/main" id="{23D0506B-7F57-4C30-A860-4C15CA4E760E}"/>
              </a:ext>
            </a:extLst>
          </p:cNvPr>
          <p:cNvSpPr txBox="1">
            <a:spLocks/>
          </p:cNvSpPr>
          <p:nvPr userDrawn="1"/>
        </p:nvSpPr>
        <p:spPr>
          <a:xfrm>
            <a:off x="9936075" y="6355807"/>
            <a:ext cx="1676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Slide # </a:t>
            </a:r>
            <a:fld id="{FD99AA8B-2E7A-4BBC-8FDE-CA7CF71DD3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Title 9">
            <a:extLst>
              <a:ext uri="{FF2B5EF4-FFF2-40B4-BE49-F238E27FC236}">
                <a16:creationId xmlns:a16="http://schemas.microsoft.com/office/drawing/2014/main" id="{E2D5264D-CEC3-4CA2-B115-D8808D857386}"/>
              </a:ext>
            </a:extLst>
          </p:cNvPr>
          <p:cNvSpPr>
            <a:spLocks noGrp="1"/>
          </p:cNvSpPr>
          <p:nvPr>
            <p:ph type="title"/>
          </p:nvPr>
        </p:nvSpPr>
        <p:spPr>
          <a:xfrm>
            <a:off x="1728788" y="905164"/>
            <a:ext cx="9118179" cy="1172086"/>
          </a:xfrm>
          <a:prstGeom prst="rect">
            <a:avLst/>
          </a:prstGeom>
        </p:spPr>
        <p:txBody>
          <a:bodyPr/>
          <a:lstStyle>
            <a:lvl1pPr algn="ctr">
              <a:defRPr sz="4400" i="1"/>
            </a:lvl1pPr>
          </a:lstStyle>
          <a:p>
            <a:r>
              <a:rPr lang="en-US" dirty="0"/>
              <a:t>Click to edit Master title style</a:t>
            </a:r>
          </a:p>
        </p:txBody>
      </p:sp>
      <p:grpSp>
        <p:nvGrpSpPr>
          <p:cNvPr id="43" name="Group 42">
            <a:extLst>
              <a:ext uri="{FF2B5EF4-FFF2-40B4-BE49-F238E27FC236}">
                <a16:creationId xmlns:a16="http://schemas.microsoft.com/office/drawing/2014/main" id="{093FC3AA-8F03-48CC-A23E-2D790BFDC9B6}"/>
              </a:ext>
            </a:extLst>
          </p:cNvPr>
          <p:cNvGrpSpPr>
            <a:grpSpLocks noChangeAspect="1"/>
          </p:cNvGrpSpPr>
          <p:nvPr userDrawn="1"/>
        </p:nvGrpSpPr>
        <p:grpSpPr>
          <a:xfrm>
            <a:off x="10571019" y="7364"/>
            <a:ext cx="1620982" cy="1298489"/>
            <a:chOff x="100171" y="40687"/>
            <a:chExt cx="1620982" cy="1298489"/>
          </a:xfrm>
        </p:grpSpPr>
        <p:pic>
          <p:nvPicPr>
            <p:cNvPr id="44" name="Picture 43" descr="A close up of a sign&#10;&#10;Description generated with high confidence">
              <a:extLst>
                <a:ext uri="{FF2B5EF4-FFF2-40B4-BE49-F238E27FC236}">
                  <a16:creationId xmlns:a16="http://schemas.microsoft.com/office/drawing/2014/main" id="{8C251F1D-1D77-4DFC-86DB-D01AD17DBF5B}"/>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99810" y="40687"/>
              <a:ext cx="1403756" cy="1266617"/>
            </a:xfrm>
            <a:prstGeom prst="rect">
              <a:avLst/>
            </a:prstGeom>
            <a:ln>
              <a:noFill/>
            </a:ln>
            <a:effectLst>
              <a:outerShdw blurRad="292100" dist="139700" dir="2700000" algn="tl" rotWithShape="0">
                <a:srgbClr val="333333">
                  <a:alpha val="65000"/>
                </a:srgbClr>
              </a:outerShdw>
            </a:effectLst>
          </p:spPr>
        </p:pic>
        <p:grpSp>
          <p:nvGrpSpPr>
            <p:cNvPr id="45" name="Group 44">
              <a:extLst>
                <a:ext uri="{FF2B5EF4-FFF2-40B4-BE49-F238E27FC236}">
                  <a16:creationId xmlns:a16="http://schemas.microsoft.com/office/drawing/2014/main" id="{12BF2994-C3BB-4064-9A18-FDA4B2EA0DFA}"/>
                </a:ext>
              </a:extLst>
            </p:cNvPr>
            <p:cNvGrpSpPr/>
            <p:nvPr userDrawn="1"/>
          </p:nvGrpSpPr>
          <p:grpSpPr>
            <a:xfrm>
              <a:off x="452067" y="104575"/>
              <a:ext cx="903626" cy="1017528"/>
              <a:chOff x="218435" y="2852808"/>
              <a:chExt cx="1408496" cy="1699300"/>
            </a:xfrm>
          </p:grpSpPr>
          <p:sp>
            <p:nvSpPr>
              <p:cNvPr id="49" name="TextBox 48">
                <a:extLst>
                  <a:ext uri="{FF2B5EF4-FFF2-40B4-BE49-F238E27FC236}">
                    <a16:creationId xmlns:a16="http://schemas.microsoft.com/office/drawing/2014/main" id="{60455506-CC73-4F5B-850B-2D3DA155C3D3}"/>
                  </a:ext>
                </a:extLst>
              </p:cNvPr>
              <p:cNvSpPr txBox="1"/>
              <p:nvPr userDrawn="1"/>
            </p:nvSpPr>
            <p:spPr>
              <a:xfrm rot="18264686">
                <a:off x="-277191" y="3474011"/>
                <a:ext cx="1608630" cy="383789"/>
              </a:xfrm>
              <a:prstGeom prst="rect">
                <a:avLst/>
              </a:prstGeom>
              <a:noFill/>
            </p:spPr>
            <p:txBody>
              <a:bodyPr wrap="square" rtlCol="0">
                <a:spAutoFit/>
              </a:bodyPr>
              <a:lstStyle/>
              <a:p>
                <a:pPr algn="ctr"/>
                <a:r>
                  <a:rPr lang="en-US" sz="1000" dirty="0">
                    <a:solidFill>
                      <a:schemeClr val="tx1"/>
                    </a:solidFill>
                    <a:effectLst>
                      <a:outerShdw blurRad="38100" dist="38100" dir="2700000" algn="tl">
                        <a:srgbClr val="000000">
                          <a:alpha val="43137"/>
                        </a:srgbClr>
                      </a:outerShdw>
                    </a:effectLst>
                  </a:rPr>
                  <a:t>Topography</a:t>
                </a:r>
              </a:p>
            </p:txBody>
          </p:sp>
          <p:sp>
            <p:nvSpPr>
              <p:cNvPr id="50" name="TextBox 49">
                <a:extLst>
                  <a:ext uri="{FF2B5EF4-FFF2-40B4-BE49-F238E27FC236}">
                    <a16:creationId xmlns:a16="http://schemas.microsoft.com/office/drawing/2014/main" id="{DB438F30-A20E-40CF-8067-6D5FC1ACEDA0}"/>
                  </a:ext>
                </a:extLst>
              </p:cNvPr>
              <p:cNvSpPr txBox="1"/>
              <p:nvPr userDrawn="1"/>
            </p:nvSpPr>
            <p:spPr>
              <a:xfrm rot="3350953">
                <a:off x="509937" y="3469100"/>
                <a:ext cx="1616374" cy="383789"/>
              </a:xfrm>
              <a:prstGeom prst="rect">
                <a:avLst/>
              </a:prstGeom>
              <a:noFill/>
            </p:spPr>
            <p:txBody>
              <a:bodyPr wrap="square" rtlCol="0">
                <a:spAutoFit/>
              </a:bodyPr>
              <a:lstStyle/>
              <a:p>
                <a:pPr algn="ctr"/>
                <a:r>
                  <a:rPr lang="en-US" sz="1000" dirty="0">
                    <a:solidFill>
                      <a:schemeClr val="tx1"/>
                    </a:solidFill>
                    <a:effectLst>
                      <a:outerShdw blurRad="38100" dist="38100" dir="2700000" algn="tl">
                        <a:srgbClr val="000000">
                          <a:alpha val="43137"/>
                        </a:srgbClr>
                      </a:outerShdw>
                    </a:effectLst>
                  </a:rPr>
                  <a:t>Vegetation</a:t>
                </a:r>
              </a:p>
            </p:txBody>
          </p:sp>
          <p:sp>
            <p:nvSpPr>
              <p:cNvPr id="51" name="TextBox 50">
                <a:extLst>
                  <a:ext uri="{FF2B5EF4-FFF2-40B4-BE49-F238E27FC236}">
                    <a16:creationId xmlns:a16="http://schemas.microsoft.com/office/drawing/2014/main" id="{088A971F-5CAD-4856-9761-F4E3D3656CC8}"/>
                  </a:ext>
                </a:extLst>
              </p:cNvPr>
              <p:cNvSpPr txBox="1"/>
              <p:nvPr userDrawn="1"/>
            </p:nvSpPr>
            <p:spPr>
              <a:xfrm>
                <a:off x="218435" y="4140912"/>
                <a:ext cx="1408496" cy="411196"/>
              </a:xfrm>
              <a:prstGeom prst="rect">
                <a:avLst/>
              </a:prstGeom>
              <a:noFill/>
            </p:spPr>
            <p:txBody>
              <a:bodyPr wrap="square" rtlCol="0">
                <a:spAutoFit/>
              </a:bodyPr>
              <a:lstStyle/>
              <a:p>
                <a:pPr algn="ctr"/>
                <a:r>
                  <a:rPr lang="en-US" sz="1000" dirty="0">
                    <a:solidFill>
                      <a:schemeClr val="tx1"/>
                    </a:solidFill>
                    <a:effectLst>
                      <a:outerShdw blurRad="38100" dist="38100" dir="2700000" algn="tl">
                        <a:srgbClr val="000000">
                          <a:alpha val="43137"/>
                        </a:srgbClr>
                      </a:outerShdw>
                    </a:effectLst>
                  </a:rPr>
                  <a:t>Climate</a:t>
                </a:r>
              </a:p>
            </p:txBody>
          </p:sp>
        </p:grpSp>
        <p:pic>
          <p:nvPicPr>
            <p:cNvPr id="46" name="Picture 45">
              <a:extLst>
                <a:ext uri="{FF2B5EF4-FFF2-40B4-BE49-F238E27FC236}">
                  <a16:creationId xmlns:a16="http://schemas.microsoft.com/office/drawing/2014/main" id="{811E2CA9-F7AE-4F67-8D00-157CDB5AC9A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5852" y="193627"/>
              <a:ext cx="709620" cy="942708"/>
            </a:xfrm>
            <a:prstGeom prst="rect">
              <a:avLst/>
            </a:prstGeom>
            <a:ln>
              <a:noFill/>
            </a:ln>
            <a:effectLst>
              <a:outerShdw blurRad="292100" dist="139700" dir="2700000" algn="tl" rotWithShape="0">
                <a:srgbClr val="333333">
                  <a:alpha val="65000"/>
                </a:srgbClr>
              </a:outerShdw>
            </a:effectLst>
          </p:spPr>
        </p:pic>
        <p:pic>
          <p:nvPicPr>
            <p:cNvPr id="47" name="Picture 46">
              <a:extLst>
                <a:ext uri="{FF2B5EF4-FFF2-40B4-BE49-F238E27FC236}">
                  <a16:creationId xmlns:a16="http://schemas.microsoft.com/office/drawing/2014/main" id="{50DE5B2A-EB7D-4637-8F69-61E82D95BCD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4994" y="354540"/>
              <a:ext cx="606766" cy="638910"/>
            </a:xfrm>
            <a:prstGeom prst="rect">
              <a:avLst/>
            </a:prstGeom>
            <a:ln>
              <a:noFill/>
            </a:ln>
            <a:effectLst>
              <a:outerShdw blurRad="292100" dist="139700" dir="2700000" algn="tl" rotWithShape="0">
                <a:srgbClr val="333333">
                  <a:alpha val="65000"/>
                </a:srgbClr>
              </a:outerShdw>
            </a:effectLst>
          </p:spPr>
        </p:pic>
        <p:pic>
          <p:nvPicPr>
            <p:cNvPr id="48" name="Picture 47">
              <a:extLst>
                <a:ext uri="{FF2B5EF4-FFF2-40B4-BE49-F238E27FC236}">
                  <a16:creationId xmlns:a16="http://schemas.microsoft.com/office/drawing/2014/main" id="{B8105713-CB0A-4CFC-B61E-07AC9E675E3C}"/>
                </a:ext>
              </a:extLst>
            </p:cNvPr>
            <p:cNvPicPr>
              <a:picLocks noChangeAspect="1"/>
            </p:cNvPicPr>
            <p:nvPr userDrawn="1"/>
          </p:nvPicPr>
          <p:blipFill>
            <a:blip r:embed="rId8" cstate="print">
              <a:alphaModFix/>
              <a:extLst>
                <a:ext uri="{28A0092B-C50C-407E-A947-70E740481C1C}">
                  <a14:useLocalDpi xmlns:a14="http://schemas.microsoft.com/office/drawing/2010/main" val="0"/>
                </a:ext>
              </a:extLst>
            </a:blip>
            <a:stretch>
              <a:fillRect/>
            </a:stretch>
          </p:blipFill>
          <p:spPr>
            <a:xfrm>
              <a:off x="100171" y="706198"/>
              <a:ext cx="1620982" cy="632978"/>
            </a:xfrm>
            <a:prstGeom prst="rect">
              <a:avLst/>
            </a:prstGeom>
            <a:ln>
              <a:noFill/>
            </a:ln>
            <a:effectLst>
              <a:outerShdw blurRad="292100" dist="139700" dir="2700000" algn="tl" rotWithShape="0">
                <a:srgbClr val="333333">
                  <a:alpha val="65000"/>
                </a:srgbClr>
              </a:outerShdw>
            </a:effectLst>
          </p:spPr>
        </p:pic>
      </p:grpSp>
      <p:sp>
        <p:nvSpPr>
          <p:cNvPr id="52" name="Title 1">
            <a:extLst>
              <a:ext uri="{FF2B5EF4-FFF2-40B4-BE49-F238E27FC236}">
                <a16:creationId xmlns:a16="http://schemas.microsoft.com/office/drawing/2014/main" id="{54FEEC81-25C0-455A-84E8-C04518804EE0}"/>
              </a:ext>
            </a:extLst>
          </p:cNvPr>
          <p:cNvSpPr txBox="1">
            <a:spLocks/>
          </p:cNvSpPr>
          <p:nvPr userDrawn="1"/>
        </p:nvSpPr>
        <p:spPr>
          <a:xfrm>
            <a:off x="1793079" y="40687"/>
            <a:ext cx="10078521" cy="923581"/>
          </a:xfrm>
          <a:prstGeom prst="rect">
            <a:avLst/>
          </a:prstGeom>
        </p:spPr>
        <p:txBody>
          <a:bodyPr>
            <a:scene3d>
              <a:camera prst="perspectiveRight">
                <a:rot lat="0" lon="20400000" rev="0"/>
              </a:camera>
              <a:lightRig rig="threePt" dir="t"/>
            </a:scene3d>
            <a:sp3d z="520700" extrusionH="127000" contourW="6350">
              <a:bevelT w="12700" h="12700"/>
              <a:bevelB w="38100" h="38100"/>
              <a:extrusionClr>
                <a:srgbClr val="FFFF00"/>
              </a:extrusionClr>
              <a:contourClr>
                <a:srgbClr val="FF0000"/>
              </a:contourClr>
            </a:sp3d>
          </a:bodyPr>
          <a:lstStyle>
            <a:lvl1pPr algn="r" defTabSz="914363" rtl="0" eaLnBrk="1" latinLnBrk="0" hangingPunct="1">
              <a:lnSpc>
                <a:spcPct val="90000"/>
              </a:lnSpc>
              <a:spcBef>
                <a:spcPct val="0"/>
              </a:spcBef>
              <a:buNone/>
              <a:defRPr lang="en-US" sz="44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reflection blurRad="6350" stA="55000" endA="300" endPos="45500" dir="5400000" sy="-100000" algn="bl" rotWithShape="0"/>
                </a:effectLst>
                <a:latin typeface="+mj-lt"/>
                <a:ea typeface="+mn-ea"/>
                <a:cs typeface="Arial" charset="0"/>
              </a:defRPr>
            </a:lvl1pPr>
          </a:lstStyle>
          <a:p>
            <a:pPr algn="l"/>
            <a:r>
              <a:rPr lang="en-US" sz="4800" b="1" dirty="0">
                <a:ln w="6350">
                  <a:solidFill>
                    <a:srgbClr val="FFFF00"/>
                  </a:solidFill>
                </a:ln>
                <a:gradFill flip="none" rotWithShape="1">
                  <a:gsLst>
                    <a:gs pos="0">
                      <a:srgbClr val="FFFFB9"/>
                    </a:gs>
                    <a:gs pos="59000">
                      <a:schemeClr val="accent1"/>
                    </a:gs>
                    <a:gs pos="28000">
                      <a:srgbClr val="FFFF99"/>
                    </a:gs>
                    <a:gs pos="84000">
                      <a:schemeClr val="accent3"/>
                    </a:gs>
                  </a:gsLst>
                  <a:lin ang="5400000" scaled="0"/>
                  <a:tileRect/>
                </a:gradFill>
                <a:effectLst>
                  <a:outerShdw blurRad="50800" dist="38100" dir="2700000" algn="tl" rotWithShape="0">
                    <a:prstClr val="black">
                      <a:alpha val="40000"/>
                    </a:prstClr>
                  </a:outerShdw>
                  <a:reflection blurRad="6350" stA="55000" endA="300" endPos="45500" dist="12700" dir="5400000" sy="-100000" algn="bl" rotWithShape="0"/>
                </a:effectLst>
                <a:latin typeface="Trebuchet MS" panose="020B0603020202020204" pitchFamily="34" charset="0"/>
              </a:rPr>
              <a:t>Best Practice</a:t>
            </a:r>
          </a:p>
        </p:txBody>
      </p:sp>
    </p:spTree>
    <p:extLst>
      <p:ext uri="{BB962C8B-B14F-4D97-AF65-F5344CB8AC3E}">
        <p14:creationId xmlns:p14="http://schemas.microsoft.com/office/powerpoint/2010/main" val="2077390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74"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6"/>
                </p:tgtEl>
              </p:cMediaNode>
            </p:video>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view Objectives">
    <p:spTree>
      <p:nvGrpSpPr>
        <p:cNvPr id="1" name=""/>
        <p:cNvGrpSpPr/>
        <p:nvPr/>
      </p:nvGrpSpPr>
      <p:grpSpPr>
        <a:xfrm>
          <a:off x="0" y="0"/>
          <a:ext cx="0" cy="0"/>
          <a:chOff x="0" y="0"/>
          <a:chExt cx="0" cy="0"/>
        </a:xfrm>
      </p:grpSpPr>
      <p:sp>
        <p:nvSpPr>
          <p:cNvPr id="2" name="Title 1" title="Objectives"/>
          <p:cNvSpPr>
            <a:spLocks noGrp="1"/>
          </p:cNvSpPr>
          <p:nvPr>
            <p:ph type="title" hasCustomPrompt="1"/>
          </p:nvPr>
        </p:nvSpPr>
        <p:spPr>
          <a:xfrm>
            <a:off x="914400" y="388730"/>
            <a:ext cx="10769600" cy="664797"/>
          </a:xfrm>
          <a:prstGeom prst="rect">
            <a:avLst/>
          </a:prstGeom>
        </p:spPr>
        <p:txBody>
          <a:bodyPr/>
          <a:lstStyle>
            <a:lvl1pPr>
              <a:defRPr/>
            </a:lvl1pPr>
          </a:lstStyle>
          <a:p>
            <a:r>
              <a:rPr lang="en-US"/>
              <a:t>Review Objectives</a:t>
            </a:r>
          </a:p>
        </p:txBody>
      </p:sp>
      <p:sp>
        <p:nvSpPr>
          <p:cNvPr id="9" name="Text Placeholder 5">
            <a:extLst>
              <a:ext uri="{FF2B5EF4-FFF2-40B4-BE49-F238E27FC236}">
                <a16:creationId xmlns:a16="http://schemas.microsoft.com/office/drawing/2014/main" id="{8742711D-0A43-4334-8B69-9117C21B95B0}"/>
              </a:ext>
            </a:extLst>
          </p:cNvPr>
          <p:cNvSpPr>
            <a:spLocks noGrp="1"/>
          </p:cNvSpPr>
          <p:nvPr>
            <p:ph type="body" sz="quarter" idx="10" hasCustomPrompt="1"/>
          </p:nvPr>
        </p:nvSpPr>
        <p:spPr>
          <a:xfrm>
            <a:off x="1879046" y="1411553"/>
            <a:ext cx="9804954" cy="707886"/>
          </a:xfrm>
          <a:prstGeom prst="rect">
            <a:avLst/>
          </a:prstGeom>
          <a:effectLst/>
        </p:spPr>
        <p:txBody>
          <a:bodyPr>
            <a:spAutoFit/>
          </a:bodyPr>
          <a:lstStyle>
            <a:lvl1pPr marL="742950" indent="-742950">
              <a:lnSpc>
                <a:spcPct val="100000"/>
              </a:lnSpc>
              <a:spcBef>
                <a:spcPts val="600"/>
              </a:spcBef>
              <a:spcAft>
                <a:spcPts val="600"/>
              </a:spcAft>
              <a:buFont typeface="+mj-lt"/>
              <a:buAutoNum type="arabicPeriod"/>
              <a:defRPr/>
            </a:lvl1pPr>
            <a:lvl2pPr>
              <a:lnSpc>
                <a:spcPct val="100000"/>
              </a:lnSpc>
              <a:spcBef>
                <a:spcPts val="600"/>
              </a:spcBef>
              <a:spcAft>
                <a:spcPts val="600"/>
              </a:spcAft>
              <a:defRPr/>
            </a:lvl2pPr>
            <a:lvl3pPr>
              <a:lnSpc>
                <a:spcPct val="100000"/>
              </a:lnSpc>
              <a:spcBef>
                <a:spcPts val="600"/>
              </a:spcBef>
              <a:spcAft>
                <a:spcPts val="600"/>
              </a:spcAft>
              <a:buSzPct val="80000"/>
              <a:defRPr/>
            </a:lvl3pPr>
            <a:lvl4pPr>
              <a:lnSpc>
                <a:spcPct val="100000"/>
              </a:lnSpc>
              <a:spcBef>
                <a:spcPts val="600"/>
              </a:spcBef>
              <a:spcAft>
                <a:spcPts val="600"/>
              </a:spcAft>
              <a:buSzPct val="80000"/>
              <a:defRPr/>
            </a:lvl4pPr>
            <a:lvl5pPr>
              <a:lnSpc>
                <a:spcPct val="100000"/>
              </a:lnSpc>
              <a:spcBef>
                <a:spcPts val="600"/>
              </a:spcBef>
              <a:spcAft>
                <a:spcPts val="600"/>
              </a:spcAft>
              <a:buSzPct val="80000"/>
              <a:defRPr/>
            </a:lvl5pPr>
          </a:lstStyle>
          <a:p>
            <a:pPr lvl="0"/>
            <a:r>
              <a:rPr lang="en-US"/>
              <a:t>Click to edit</a:t>
            </a:r>
          </a:p>
        </p:txBody>
      </p:sp>
      <p:grpSp>
        <p:nvGrpSpPr>
          <p:cNvPr id="22" name="Group 21">
            <a:extLst>
              <a:ext uri="{FF2B5EF4-FFF2-40B4-BE49-F238E27FC236}">
                <a16:creationId xmlns:a16="http://schemas.microsoft.com/office/drawing/2014/main" id="{E8BBDB62-AF09-4F78-BB7B-FE055179146C}"/>
              </a:ext>
            </a:extLst>
          </p:cNvPr>
          <p:cNvGrpSpPr>
            <a:grpSpLocks noChangeAspect="1"/>
          </p:cNvGrpSpPr>
          <p:nvPr userDrawn="1"/>
        </p:nvGrpSpPr>
        <p:grpSpPr>
          <a:xfrm>
            <a:off x="121783" y="4918943"/>
            <a:ext cx="2263329" cy="1808768"/>
            <a:chOff x="121783" y="4918943"/>
            <a:chExt cx="2263329" cy="1808768"/>
          </a:xfrm>
        </p:grpSpPr>
        <p:pic>
          <p:nvPicPr>
            <p:cNvPr id="23" name="Picture 22" descr="A close up of a sign&#10;&#10;Description generated with high confidence">
              <a:extLst>
                <a:ext uri="{FF2B5EF4-FFF2-40B4-BE49-F238E27FC236}">
                  <a16:creationId xmlns:a16="http://schemas.microsoft.com/office/drawing/2014/main" id="{DF19782D-7B9C-4249-A16C-E38C3439DF36}"/>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273437" y="4918943"/>
              <a:ext cx="1960023" cy="1768539"/>
            </a:xfrm>
            <a:prstGeom prst="rect">
              <a:avLst/>
            </a:prstGeom>
            <a:ln>
              <a:noFill/>
            </a:ln>
            <a:effectLst>
              <a:outerShdw blurRad="292100" dist="139700" dir="2700000" algn="tl" rotWithShape="0">
                <a:srgbClr val="333333">
                  <a:alpha val="65000"/>
                </a:srgbClr>
              </a:outerShdw>
            </a:effectLst>
          </p:spPr>
        </p:pic>
        <p:grpSp>
          <p:nvGrpSpPr>
            <p:cNvPr id="24" name="Group 23">
              <a:extLst>
                <a:ext uri="{FF2B5EF4-FFF2-40B4-BE49-F238E27FC236}">
                  <a16:creationId xmlns:a16="http://schemas.microsoft.com/office/drawing/2014/main" id="{FAB9E3B8-B1E6-4BDE-BBF1-8AA34F6E2C04}"/>
                </a:ext>
              </a:extLst>
            </p:cNvPr>
            <p:cNvGrpSpPr/>
            <p:nvPr userDrawn="1"/>
          </p:nvGrpSpPr>
          <p:grpSpPr>
            <a:xfrm>
              <a:off x="625657" y="5008148"/>
              <a:ext cx="1261706" cy="1384731"/>
              <a:chOff x="218435" y="2852807"/>
              <a:chExt cx="1408496" cy="1656226"/>
            </a:xfrm>
          </p:grpSpPr>
          <p:sp>
            <p:nvSpPr>
              <p:cNvPr id="28" name="TextBox 27">
                <a:extLst>
                  <a:ext uri="{FF2B5EF4-FFF2-40B4-BE49-F238E27FC236}">
                    <a16:creationId xmlns:a16="http://schemas.microsoft.com/office/drawing/2014/main" id="{3F966C69-E57B-4D34-864F-301162A29834}"/>
                  </a:ext>
                </a:extLst>
              </p:cNvPr>
              <p:cNvSpPr txBox="1"/>
              <p:nvPr userDrawn="1"/>
            </p:nvSpPr>
            <p:spPr>
              <a:xfrm rot="18264686">
                <a:off x="-277190" y="3494113"/>
                <a:ext cx="1608630" cy="343585"/>
              </a:xfrm>
              <a:prstGeom prst="rect">
                <a:avLst/>
              </a:prstGeom>
              <a:noFill/>
            </p:spPr>
            <p:txBody>
              <a:bodyPr wrap="square" rtlCol="0">
                <a:spAutoFit/>
              </a:bodyPr>
              <a:lstStyle/>
              <a:p>
                <a:pPr algn="ctr"/>
                <a:r>
                  <a:rPr lang="en-US" sz="1400">
                    <a:solidFill>
                      <a:schemeClr val="tx1"/>
                    </a:solidFill>
                    <a:effectLst>
                      <a:outerShdw blurRad="38100" dist="38100" dir="2700000" algn="tl">
                        <a:srgbClr val="000000">
                          <a:alpha val="43137"/>
                        </a:srgbClr>
                      </a:outerShdw>
                    </a:effectLst>
                  </a:rPr>
                  <a:t>Topography</a:t>
                </a:r>
              </a:p>
            </p:txBody>
          </p:sp>
          <p:sp>
            <p:nvSpPr>
              <p:cNvPr id="29" name="TextBox 28">
                <a:extLst>
                  <a:ext uri="{FF2B5EF4-FFF2-40B4-BE49-F238E27FC236}">
                    <a16:creationId xmlns:a16="http://schemas.microsoft.com/office/drawing/2014/main" id="{B3ACE391-3714-4C15-8A6A-428169964A31}"/>
                  </a:ext>
                </a:extLst>
              </p:cNvPr>
              <p:cNvSpPr txBox="1"/>
              <p:nvPr userDrawn="1"/>
            </p:nvSpPr>
            <p:spPr>
              <a:xfrm rot="3350953">
                <a:off x="509937" y="3488637"/>
                <a:ext cx="1616374" cy="344714"/>
              </a:xfrm>
              <a:prstGeom prst="rect">
                <a:avLst/>
              </a:prstGeom>
              <a:noFill/>
            </p:spPr>
            <p:txBody>
              <a:bodyPr wrap="square" rtlCol="0">
                <a:spAutoFit/>
              </a:bodyPr>
              <a:lstStyle/>
              <a:p>
                <a:pPr algn="ctr"/>
                <a:r>
                  <a:rPr lang="en-US" sz="1400">
                    <a:solidFill>
                      <a:schemeClr val="tx1"/>
                    </a:solidFill>
                    <a:effectLst>
                      <a:outerShdw blurRad="38100" dist="38100" dir="2700000" algn="tl">
                        <a:srgbClr val="000000">
                          <a:alpha val="43137"/>
                        </a:srgbClr>
                      </a:outerShdw>
                    </a:effectLst>
                  </a:rPr>
                  <a:t>Vegetation</a:t>
                </a:r>
              </a:p>
            </p:txBody>
          </p:sp>
          <p:sp>
            <p:nvSpPr>
              <p:cNvPr id="39" name="TextBox 38">
                <a:extLst>
                  <a:ext uri="{FF2B5EF4-FFF2-40B4-BE49-F238E27FC236}">
                    <a16:creationId xmlns:a16="http://schemas.microsoft.com/office/drawing/2014/main" id="{93153BB8-6CF4-4C0D-BBCA-EBFAD551FD3B}"/>
                  </a:ext>
                </a:extLst>
              </p:cNvPr>
              <p:cNvSpPr txBox="1"/>
              <p:nvPr userDrawn="1"/>
            </p:nvSpPr>
            <p:spPr>
              <a:xfrm>
                <a:off x="218435" y="4140912"/>
                <a:ext cx="1408496" cy="368121"/>
              </a:xfrm>
              <a:prstGeom prst="rect">
                <a:avLst/>
              </a:prstGeom>
              <a:noFill/>
            </p:spPr>
            <p:txBody>
              <a:bodyPr wrap="square" rtlCol="0">
                <a:spAutoFit/>
              </a:bodyPr>
              <a:lstStyle/>
              <a:p>
                <a:pPr algn="ctr"/>
                <a:r>
                  <a:rPr lang="en-US" sz="1400">
                    <a:solidFill>
                      <a:schemeClr val="tx1"/>
                    </a:solidFill>
                    <a:effectLst>
                      <a:outerShdw blurRad="38100" dist="38100" dir="2700000" algn="tl">
                        <a:srgbClr val="000000">
                          <a:alpha val="43137"/>
                        </a:srgbClr>
                      </a:outerShdw>
                    </a:effectLst>
                  </a:rPr>
                  <a:t>Climate</a:t>
                </a:r>
              </a:p>
            </p:txBody>
          </p:sp>
        </p:grpSp>
        <p:pic>
          <p:nvPicPr>
            <p:cNvPr id="25" name="Picture 24">
              <a:extLst>
                <a:ext uri="{FF2B5EF4-FFF2-40B4-BE49-F238E27FC236}">
                  <a16:creationId xmlns:a16="http://schemas.microsoft.com/office/drawing/2014/main" id="{C50D255F-A046-458A-AD6F-01F90C61600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568" y="5132489"/>
              <a:ext cx="990821" cy="1316275"/>
            </a:xfrm>
            <a:prstGeom prst="rect">
              <a:avLst/>
            </a:prstGeom>
            <a:ln>
              <a:no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id="{4839E126-2961-49B5-A709-88B51105E7A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5035" y="5357166"/>
              <a:ext cx="847209" cy="892091"/>
            </a:xfrm>
            <a:prstGeom prst="rect">
              <a:avLst/>
            </a:prstGeom>
            <a:ln>
              <a:noFill/>
            </a:ln>
            <a:effectLst>
              <a:outerShdw blurRad="292100" dist="139700" dir="2700000" algn="tl" rotWithShape="0">
                <a:srgbClr val="333333">
                  <a:alpha val="65000"/>
                </a:srgbClr>
              </a:outerShdw>
            </a:effectLst>
          </p:spPr>
        </p:pic>
        <p:pic>
          <p:nvPicPr>
            <p:cNvPr id="27" name="Picture 26">
              <a:extLst>
                <a:ext uri="{FF2B5EF4-FFF2-40B4-BE49-F238E27FC236}">
                  <a16:creationId xmlns:a16="http://schemas.microsoft.com/office/drawing/2014/main" id="{7488A74B-1C73-416A-84C1-13E5FECEF33E}"/>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1783" y="5843902"/>
              <a:ext cx="2263329" cy="88380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41155248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ertical Flame - Title and Layered Content without Logo">
    <p:bg>
      <p:bgPr>
        <a:solidFill>
          <a:schemeClr val="tx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3B2396D-1019-4692-AD2E-51584590325B}"/>
              </a:ext>
            </a:extLst>
          </p:cNvPr>
          <p:cNvSpPr/>
          <p:nvPr userDrawn="1"/>
        </p:nvSpPr>
        <p:spPr>
          <a:xfrm rot="5400000">
            <a:off x="3608539" y="-2107278"/>
            <a:ext cx="6857999" cy="11072555"/>
          </a:xfrm>
          <a:prstGeom prst="rect">
            <a:avLst/>
          </a:prstGeom>
          <a:gradFill>
            <a:gsLst>
              <a:gs pos="0">
                <a:srgbClr val="F79646">
                  <a:lumMod val="50000"/>
                </a:srgbClr>
              </a:gs>
              <a:gs pos="19000">
                <a:srgbClr val="FF0000">
                  <a:lumMod val="50000"/>
                </a:srgbClr>
              </a:gs>
              <a:gs pos="100000">
                <a:sysClr val="windowText" lastClr="000000">
                  <a:lumMod val="95000"/>
                  <a:lumOff val="5000"/>
                </a:sysClr>
              </a:gs>
            </a:gsLst>
            <a:lin ang="5400000" scaled="0"/>
          </a:gra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80" name="Group 79">
            <a:extLst>
              <a:ext uri="{FF2B5EF4-FFF2-40B4-BE49-F238E27FC236}">
                <a16:creationId xmlns:a16="http://schemas.microsoft.com/office/drawing/2014/main" id="{6DFEB56A-0CBE-4CDC-8927-B9DE9567E0B6}"/>
              </a:ext>
            </a:extLst>
          </p:cNvPr>
          <p:cNvGrpSpPr/>
          <p:nvPr userDrawn="1"/>
        </p:nvGrpSpPr>
        <p:grpSpPr>
          <a:xfrm rot="16200000">
            <a:off x="8356541" y="-3079613"/>
            <a:ext cx="1558760" cy="7811611"/>
            <a:chOff x="2678112" y="1001713"/>
            <a:chExt cx="4506913" cy="7004050"/>
          </a:xfrm>
        </p:grpSpPr>
        <p:sp>
          <p:nvSpPr>
            <p:cNvPr id="81" name="Freeform 6">
              <a:extLst>
                <a:ext uri="{FF2B5EF4-FFF2-40B4-BE49-F238E27FC236}">
                  <a16:creationId xmlns:a16="http://schemas.microsoft.com/office/drawing/2014/main" id="{DFFA09B7-E217-4CC3-A983-6B8CE7180CD2}"/>
                </a:ext>
              </a:extLst>
            </p:cNvPr>
            <p:cNvSpPr>
              <a:spLocks/>
            </p:cNvSpPr>
            <p:nvPr/>
          </p:nvSpPr>
          <p:spPr bwMode="auto">
            <a:xfrm>
              <a:off x="2678112" y="1001713"/>
              <a:ext cx="4506913" cy="7004050"/>
            </a:xfrm>
            <a:custGeom>
              <a:avLst/>
              <a:gdLst>
                <a:gd name="T0" fmla="*/ 1610 w 3163"/>
                <a:gd name="T1" fmla="*/ 4915 h 4915"/>
                <a:gd name="T2" fmla="*/ 2963 w 3163"/>
                <a:gd name="T3" fmla="*/ 4160 h 4915"/>
                <a:gd name="T4" fmla="*/ 3039 w 3163"/>
                <a:gd name="T5" fmla="*/ 3827 h 4915"/>
                <a:gd name="T6" fmla="*/ 2773 w 3163"/>
                <a:gd name="T7" fmla="*/ 4065 h 4915"/>
                <a:gd name="T8" fmla="*/ 3087 w 3163"/>
                <a:gd name="T9" fmla="*/ 3390 h 4915"/>
                <a:gd name="T10" fmla="*/ 2916 w 3163"/>
                <a:gd name="T11" fmla="*/ 2203 h 4915"/>
                <a:gd name="T12" fmla="*/ 2821 w 3163"/>
                <a:gd name="T13" fmla="*/ 2232 h 4915"/>
                <a:gd name="T14" fmla="*/ 2631 w 3163"/>
                <a:gd name="T15" fmla="*/ 2954 h 4915"/>
                <a:gd name="T16" fmla="*/ 2669 w 3163"/>
                <a:gd name="T17" fmla="*/ 2659 h 4915"/>
                <a:gd name="T18" fmla="*/ 2498 w 3163"/>
                <a:gd name="T19" fmla="*/ 1386 h 4915"/>
                <a:gd name="T20" fmla="*/ 2270 w 3163"/>
                <a:gd name="T21" fmla="*/ 1045 h 4915"/>
                <a:gd name="T22" fmla="*/ 2242 w 3163"/>
                <a:gd name="T23" fmla="*/ 1348 h 4915"/>
                <a:gd name="T24" fmla="*/ 1586 w 3163"/>
                <a:gd name="T25" fmla="*/ 218 h 4915"/>
                <a:gd name="T26" fmla="*/ 1491 w 3163"/>
                <a:gd name="T27" fmla="*/ 399 h 4915"/>
                <a:gd name="T28" fmla="*/ 1425 w 3163"/>
                <a:gd name="T29" fmla="*/ 1320 h 4915"/>
                <a:gd name="T30" fmla="*/ 1206 w 3163"/>
                <a:gd name="T31" fmla="*/ 2099 h 4915"/>
                <a:gd name="T32" fmla="*/ 1111 w 3163"/>
                <a:gd name="T33" fmla="*/ 1586 h 4915"/>
                <a:gd name="T34" fmla="*/ 950 w 3163"/>
                <a:gd name="T35" fmla="*/ 1367 h 4915"/>
                <a:gd name="T36" fmla="*/ 978 w 3163"/>
                <a:gd name="T37" fmla="*/ 1643 h 4915"/>
                <a:gd name="T38" fmla="*/ 598 w 3163"/>
                <a:gd name="T39" fmla="*/ 2260 h 4915"/>
                <a:gd name="T40" fmla="*/ 371 w 3163"/>
                <a:gd name="T41" fmla="*/ 2897 h 4915"/>
                <a:gd name="T42" fmla="*/ 465 w 3163"/>
                <a:gd name="T43" fmla="*/ 3286 h 4915"/>
                <a:gd name="T44" fmla="*/ 295 w 3163"/>
                <a:gd name="T45" fmla="*/ 3049 h 4915"/>
                <a:gd name="T46" fmla="*/ 285 w 3163"/>
                <a:gd name="T47" fmla="*/ 2745 h 4915"/>
                <a:gd name="T48" fmla="*/ 162 w 3163"/>
                <a:gd name="T49" fmla="*/ 3172 h 4915"/>
                <a:gd name="T50" fmla="*/ 399 w 3163"/>
                <a:gd name="T51" fmla="*/ 3818 h 4915"/>
                <a:gd name="T52" fmla="*/ 171 w 3163"/>
                <a:gd name="T53" fmla="*/ 3694 h 4915"/>
                <a:gd name="T54" fmla="*/ 48 w 3163"/>
                <a:gd name="T55" fmla="*/ 3419 h 4915"/>
                <a:gd name="T56" fmla="*/ 299 w 3163"/>
                <a:gd name="T57" fmla="*/ 4188 h 4915"/>
                <a:gd name="T58" fmla="*/ 1610 w 3163"/>
                <a:gd name="T59" fmla="*/ 4915 h 4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63" h="4915">
                  <a:moveTo>
                    <a:pt x="1610" y="4915"/>
                  </a:moveTo>
                  <a:cubicBezTo>
                    <a:pt x="2180" y="4915"/>
                    <a:pt x="2764" y="4616"/>
                    <a:pt x="2963" y="4160"/>
                  </a:cubicBezTo>
                  <a:cubicBezTo>
                    <a:pt x="3163" y="3704"/>
                    <a:pt x="3125" y="3694"/>
                    <a:pt x="3039" y="3827"/>
                  </a:cubicBezTo>
                  <a:cubicBezTo>
                    <a:pt x="2954" y="3960"/>
                    <a:pt x="2773" y="4065"/>
                    <a:pt x="2773" y="4065"/>
                  </a:cubicBezTo>
                  <a:cubicBezTo>
                    <a:pt x="2773" y="4065"/>
                    <a:pt x="3049" y="3704"/>
                    <a:pt x="3087" y="3390"/>
                  </a:cubicBezTo>
                  <a:cubicBezTo>
                    <a:pt x="3125" y="3077"/>
                    <a:pt x="2992" y="2336"/>
                    <a:pt x="2916" y="2203"/>
                  </a:cubicBezTo>
                  <a:cubicBezTo>
                    <a:pt x="2840" y="2070"/>
                    <a:pt x="2802" y="1956"/>
                    <a:pt x="2821" y="2232"/>
                  </a:cubicBezTo>
                  <a:cubicBezTo>
                    <a:pt x="2840" y="2507"/>
                    <a:pt x="2678" y="2849"/>
                    <a:pt x="2631" y="2954"/>
                  </a:cubicBezTo>
                  <a:cubicBezTo>
                    <a:pt x="2583" y="3058"/>
                    <a:pt x="2631" y="2925"/>
                    <a:pt x="2669" y="2659"/>
                  </a:cubicBezTo>
                  <a:cubicBezTo>
                    <a:pt x="2707" y="2393"/>
                    <a:pt x="2659" y="1690"/>
                    <a:pt x="2498" y="1386"/>
                  </a:cubicBezTo>
                  <a:cubicBezTo>
                    <a:pt x="2337" y="1083"/>
                    <a:pt x="2270" y="845"/>
                    <a:pt x="2270" y="1045"/>
                  </a:cubicBezTo>
                  <a:cubicBezTo>
                    <a:pt x="2270" y="1244"/>
                    <a:pt x="2242" y="1348"/>
                    <a:pt x="2242" y="1348"/>
                  </a:cubicBezTo>
                  <a:cubicBezTo>
                    <a:pt x="2242" y="1348"/>
                    <a:pt x="2023" y="437"/>
                    <a:pt x="1586" y="218"/>
                  </a:cubicBezTo>
                  <a:cubicBezTo>
                    <a:pt x="1149" y="0"/>
                    <a:pt x="1396" y="104"/>
                    <a:pt x="1491" y="399"/>
                  </a:cubicBezTo>
                  <a:cubicBezTo>
                    <a:pt x="1586" y="693"/>
                    <a:pt x="1510" y="1121"/>
                    <a:pt x="1425" y="1320"/>
                  </a:cubicBezTo>
                  <a:cubicBezTo>
                    <a:pt x="1339" y="1519"/>
                    <a:pt x="1197" y="1956"/>
                    <a:pt x="1206" y="2099"/>
                  </a:cubicBezTo>
                  <a:cubicBezTo>
                    <a:pt x="1216" y="2241"/>
                    <a:pt x="1178" y="1719"/>
                    <a:pt x="1111" y="1586"/>
                  </a:cubicBezTo>
                  <a:cubicBezTo>
                    <a:pt x="1045" y="1453"/>
                    <a:pt x="950" y="1367"/>
                    <a:pt x="950" y="1367"/>
                  </a:cubicBezTo>
                  <a:cubicBezTo>
                    <a:pt x="950" y="1367"/>
                    <a:pt x="997" y="1472"/>
                    <a:pt x="978" y="1643"/>
                  </a:cubicBezTo>
                  <a:cubicBezTo>
                    <a:pt x="959" y="1814"/>
                    <a:pt x="722" y="2108"/>
                    <a:pt x="598" y="2260"/>
                  </a:cubicBezTo>
                  <a:cubicBezTo>
                    <a:pt x="475" y="2412"/>
                    <a:pt x="323" y="2688"/>
                    <a:pt x="371" y="2897"/>
                  </a:cubicBezTo>
                  <a:cubicBezTo>
                    <a:pt x="418" y="3106"/>
                    <a:pt x="465" y="3286"/>
                    <a:pt x="465" y="3286"/>
                  </a:cubicBezTo>
                  <a:cubicBezTo>
                    <a:pt x="465" y="3286"/>
                    <a:pt x="323" y="3191"/>
                    <a:pt x="295" y="3049"/>
                  </a:cubicBezTo>
                  <a:cubicBezTo>
                    <a:pt x="266" y="2906"/>
                    <a:pt x="285" y="2745"/>
                    <a:pt x="285" y="2745"/>
                  </a:cubicBezTo>
                  <a:cubicBezTo>
                    <a:pt x="285" y="2745"/>
                    <a:pt x="133" y="2954"/>
                    <a:pt x="162" y="3172"/>
                  </a:cubicBezTo>
                  <a:cubicBezTo>
                    <a:pt x="190" y="3390"/>
                    <a:pt x="333" y="3761"/>
                    <a:pt x="399" y="3818"/>
                  </a:cubicBezTo>
                  <a:cubicBezTo>
                    <a:pt x="465" y="3875"/>
                    <a:pt x="228" y="3799"/>
                    <a:pt x="171" y="3694"/>
                  </a:cubicBezTo>
                  <a:cubicBezTo>
                    <a:pt x="114" y="3590"/>
                    <a:pt x="48" y="3419"/>
                    <a:pt x="48" y="3419"/>
                  </a:cubicBezTo>
                  <a:cubicBezTo>
                    <a:pt x="48" y="3419"/>
                    <a:pt x="0" y="3818"/>
                    <a:pt x="299" y="4188"/>
                  </a:cubicBezTo>
                  <a:cubicBezTo>
                    <a:pt x="598" y="4559"/>
                    <a:pt x="869" y="4915"/>
                    <a:pt x="1610" y="4915"/>
                  </a:cubicBezTo>
                  <a:close/>
                </a:path>
              </a:pathLst>
            </a:custGeom>
            <a:gradFill>
              <a:gsLst>
                <a:gs pos="22000">
                  <a:srgbClr val="F79646">
                    <a:lumMod val="50000"/>
                    <a:alpha val="21000"/>
                  </a:srgbClr>
                </a:gs>
                <a:gs pos="63000">
                  <a:srgbClr val="FF0000">
                    <a:lumMod val="50000"/>
                    <a:alpha val="21000"/>
                  </a:srgbClr>
                </a:gs>
                <a:gs pos="100000">
                  <a:sysClr val="windowText" lastClr="000000">
                    <a:lumMod val="95000"/>
                    <a:lumOff val="5000"/>
                    <a:alpha val="18000"/>
                  </a:sys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82" name="Freeform 7">
              <a:extLst>
                <a:ext uri="{FF2B5EF4-FFF2-40B4-BE49-F238E27FC236}">
                  <a16:creationId xmlns:a16="http://schemas.microsoft.com/office/drawing/2014/main" id="{467A21E1-37EB-410B-9A5E-A5AC3FC9A71F}"/>
                </a:ext>
              </a:extLst>
            </p:cNvPr>
            <p:cNvSpPr>
              <a:spLocks/>
            </p:cNvSpPr>
            <p:nvPr/>
          </p:nvSpPr>
          <p:spPr bwMode="auto">
            <a:xfrm>
              <a:off x="3733800" y="2057400"/>
              <a:ext cx="2640013" cy="5916613"/>
            </a:xfrm>
            <a:custGeom>
              <a:avLst/>
              <a:gdLst>
                <a:gd name="T0" fmla="*/ 755 w 1852"/>
                <a:gd name="T1" fmla="*/ 4060 h 4152"/>
                <a:gd name="T2" fmla="*/ 271 w 1852"/>
                <a:gd name="T3" fmla="*/ 2692 h 4152"/>
                <a:gd name="T4" fmla="*/ 1111 w 1852"/>
                <a:gd name="T5" fmla="*/ 1025 h 4152"/>
                <a:gd name="T6" fmla="*/ 1197 w 1852"/>
                <a:gd name="T7" fmla="*/ 541 h 4152"/>
                <a:gd name="T8" fmla="*/ 1410 w 1852"/>
                <a:gd name="T9" fmla="*/ 2037 h 4152"/>
                <a:gd name="T10" fmla="*/ 1154 w 1852"/>
                <a:gd name="T11" fmla="*/ 3134 h 4152"/>
                <a:gd name="T12" fmla="*/ 1496 w 1852"/>
                <a:gd name="T13" fmla="*/ 3020 h 4152"/>
                <a:gd name="T14" fmla="*/ 1738 w 1852"/>
                <a:gd name="T15" fmla="*/ 2635 h 4152"/>
                <a:gd name="T16" fmla="*/ 1838 w 1852"/>
                <a:gd name="T17" fmla="*/ 2977 h 4152"/>
                <a:gd name="T18" fmla="*/ 1439 w 1852"/>
                <a:gd name="T19" fmla="*/ 3661 h 4152"/>
                <a:gd name="T20" fmla="*/ 1026 w 1852"/>
                <a:gd name="T21" fmla="*/ 4074 h 4152"/>
                <a:gd name="T22" fmla="*/ 755 w 1852"/>
                <a:gd name="T23" fmla="*/ 4060 h 4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52" h="4152">
                  <a:moveTo>
                    <a:pt x="755" y="4060"/>
                  </a:moveTo>
                  <a:cubicBezTo>
                    <a:pt x="527" y="3967"/>
                    <a:pt x="0" y="3419"/>
                    <a:pt x="271" y="2692"/>
                  </a:cubicBezTo>
                  <a:cubicBezTo>
                    <a:pt x="541" y="1966"/>
                    <a:pt x="976" y="1545"/>
                    <a:pt x="1111" y="1025"/>
                  </a:cubicBezTo>
                  <a:cubicBezTo>
                    <a:pt x="1194" y="708"/>
                    <a:pt x="969" y="0"/>
                    <a:pt x="1197" y="541"/>
                  </a:cubicBezTo>
                  <a:cubicBezTo>
                    <a:pt x="1425" y="1082"/>
                    <a:pt x="1624" y="1624"/>
                    <a:pt x="1410" y="2037"/>
                  </a:cubicBezTo>
                  <a:cubicBezTo>
                    <a:pt x="1197" y="2450"/>
                    <a:pt x="1068" y="3034"/>
                    <a:pt x="1154" y="3134"/>
                  </a:cubicBezTo>
                  <a:cubicBezTo>
                    <a:pt x="1239" y="3234"/>
                    <a:pt x="1409" y="3106"/>
                    <a:pt x="1496" y="3020"/>
                  </a:cubicBezTo>
                  <a:cubicBezTo>
                    <a:pt x="1624" y="2892"/>
                    <a:pt x="1724" y="2735"/>
                    <a:pt x="1738" y="2635"/>
                  </a:cubicBezTo>
                  <a:cubicBezTo>
                    <a:pt x="1752" y="2535"/>
                    <a:pt x="1823" y="2792"/>
                    <a:pt x="1838" y="2977"/>
                  </a:cubicBezTo>
                  <a:cubicBezTo>
                    <a:pt x="1852" y="3162"/>
                    <a:pt x="1667" y="3461"/>
                    <a:pt x="1439" y="3661"/>
                  </a:cubicBezTo>
                  <a:cubicBezTo>
                    <a:pt x="1261" y="3816"/>
                    <a:pt x="1111" y="3960"/>
                    <a:pt x="1026" y="4074"/>
                  </a:cubicBezTo>
                  <a:cubicBezTo>
                    <a:pt x="974" y="4142"/>
                    <a:pt x="983" y="4152"/>
                    <a:pt x="755" y="4060"/>
                  </a:cubicBezTo>
                  <a:close/>
                </a:path>
              </a:pathLst>
            </a:custGeom>
            <a:gradFill>
              <a:gsLst>
                <a:gs pos="18000">
                  <a:srgbClr val="F79646">
                    <a:lumMod val="50000"/>
                    <a:alpha val="37000"/>
                  </a:srgbClr>
                </a:gs>
                <a:gs pos="63000">
                  <a:srgbClr val="FF0000">
                    <a:lumMod val="50000"/>
                    <a:alpha val="40000"/>
                  </a:srgbClr>
                </a:gs>
                <a:gs pos="100000">
                  <a:sysClr val="windowText" lastClr="000000">
                    <a:lumMod val="95000"/>
                    <a:lumOff val="5000"/>
                    <a:alpha val="9000"/>
                  </a:sys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pic>
        <p:nvPicPr>
          <p:cNvPr id="36" name="rolling_flames_sd_side.mov">
            <a:hlinkClick r:id="" action="ppaction://media"/>
            <a:extLst>
              <a:ext uri="{FF2B5EF4-FFF2-40B4-BE49-F238E27FC236}">
                <a16:creationId xmlns:a16="http://schemas.microsoft.com/office/drawing/2014/main" id="{AC7ECBEA-EFF4-46E7-89D5-60BA36C8FA84}"/>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1599" y="0"/>
            <a:ext cx="1626772" cy="6878306"/>
          </a:xfrm>
          <a:prstGeom prst="rect">
            <a:avLst/>
          </a:prstGeom>
        </p:spPr>
      </p:pic>
      <p:sp>
        <p:nvSpPr>
          <p:cNvPr id="37" name="Rectangle 36">
            <a:extLst>
              <a:ext uri="{FF2B5EF4-FFF2-40B4-BE49-F238E27FC236}">
                <a16:creationId xmlns:a16="http://schemas.microsoft.com/office/drawing/2014/main" id="{BF6501AE-B80E-41FE-8021-2475C124C2C5}"/>
              </a:ext>
            </a:extLst>
          </p:cNvPr>
          <p:cNvSpPr/>
          <p:nvPr userDrawn="1"/>
        </p:nvSpPr>
        <p:spPr>
          <a:xfrm rot="10800000">
            <a:off x="1337621" y="-76200"/>
            <a:ext cx="175952" cy="7010400"/>
          </a:xfrm>
          <a:prstGeom prst="rect">
            <a:avLst/>
          </a:prstGeom>
          <a:gradFill>
            <a:gsLst>
              <a:gs pos="0">
                <a:srgbClr val="F79646">
                  <a:lumMod val="50000"/>
                </a:srgbClr>
              </a:gs>
              <a:gs pos="13000">
                <a:sysClr val="windowText" lastClr="000000">
                  <a:lumMod val="95000"/>
                  <a:lumOff val="5000"/>
                </a:sysClr>
              </a:gs>
              <a:gs pos="100000">
                <a:srgbClr val="FF0000">
                  <a:lumMod val="50000"/>
                </a:srgbClr>
              </a:gs>
            </a:gsLst>
            <a:lin ang="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11D4FDE9-977B-4CE2-BABB-E0720ACDA6AD}"/>
              </a:ext>
            </a:extLst>
          </p:cNvPr>
          <p:cNvSpPr/>
          <p:nvPr userDrawn="1"/>
        </p:nvSpPr>
        <p:spPr>
          <a:xfrm>
            <a:off x="1501262" y="-88285"/>
            <a:ext cx="113911" cy="7010400"/>
          </a:xfrm>
          <a:prstGeom prst="rect">
            <a:avLst/>
          </a:prstGeom>
          <a:gradFill rotWithShape="1">
            <a:gsLst>
              <a:gs pos="0">
                <a:sysClr val="windowText" lastClr="000000">
                  <a:lumMod val="95000"/>
                  <a:lumOff val="5000"/>
                </a:sysClr>
              </a:gs>
              <a:gs pos="51000">
                <a:sysClr val="windowText" lastClr="000000">
                  <a:lumMod val="50000"/>
                  <a:lumOff val="50000"/>
                </a:sysClr>
              </a:gs>
              <a:gs pos="81000">
                <a:sysClr val="windowText" lastClr="000000">
                  <a:lumMod val="75000"/>
                  <a:lumOff val="25000"/>
                </a:sysClr>
              </a:gs>
            </a:gsLst>
            <a:lin ang="0" scaled="0"/>
          </a:gradFill>
          <a:ln>
            <a:noFill/>
          </a:ln>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Text Placeholder 5"/>
          <p:cNvSpPr>
            <a:spLocks noGrp="1"/>
          </p:cNvSpPr>
          <p:nvPr>
            <p:ph type="body" sz="quarter" idx="10" hasCustomPrompt="1"/>
          </p:nvPr>
        </p:nvSpPr>
        <p:spPr>
          <a:xfrm>
            <a:off x="1728789" y="2081391"/>
            <a:ext cx="10463211" cy="3354765"/>
          </a:xfrm>
          <a:prstGeom prst="rect">
            <a:avLst/>
          </a:prstGeom>
          <a:effectLst/>
        </p:spPr>
        <p:txBody>
          <a:bodyPr wrap="square">
            <a:spAutoFit/>
          </a:bodyPr>
          <a:lstStyle>
            <a:lvl1pPr>
              <a:lnSpc>
                <a:spcPct val="100000"/>
              </a:lnSpc>
              <a:spcBef>
                <a:spcPts val="600"/>
              </a:spcBef>
              <a:spcAft>
                <a:spcPts val="600"/>
              </a:spcAft>
              <a:defRPr sz="3800"/>
            </a:lvl1pPr>
            <a:lvl2pPr>
              <a:lnSpc>
                <a:spcPct val="100000"/>
              </a:lnSpc>
              <a:spcBef>
                <a:spcPts val="600"/>
              </a:spcBef>
              <a:spcAft>
                <a:spcPts val="600"/>
              </a:spcAft>
              <a:defRPr sz="3600"/>
            </a:lvl2pPr>
            <a:lvl3pPr>
              <a:lnSpc>
                <a:spcPct val="100000"/>
              </a:lnSpc>
              <a:spcBef>
                <a:spcPts val="600"/>
              </a:spcBef>
              <a:spcAft>
                <a:spcPts val="600"/>
              </a:spcAft>
              <a:buSzPct val="80000"/>
              <a:defRPr sz="3400"/>
            </a:lvl3pPr>
            <a:lvl4pPr>
              <a:lnSpc>
                <a:spcPct val="100000"/>
              </a:lnSpc>
              <a:spcBef>
                <a:spcPts val="600"/>
              </a:spcBef>
              <a:spcAft>
                <a:spcPts val="600"/>
              </a:spcAft>
              <a:buSzPct val="80000"/>
              <a:defRPr sz="3200"/>
            </a:lvl4pPr>
            <a:lvl5pPr>
              <a:lnSpc>
                <a:spcPct val="100000"/>
              </a:lnSpc>
              <a:spcBef>
                <a:spcPts val="600"/>
              </a:spcBef>
              <a:spcAft>
                <a:spcPts val="600"/>
              </a:spcAft>
              <a:buSzPct val="80000"/>
              <a:defRPr sz="3200"/>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Slide Number Placeholder 5">
            <a:extLst>
              <a:ext uri="{FF2B5EF4-FFF2-40B4-BE49-F238E27FC236}">
                <a16:creationId xmlns:a16="http://schemas.microsoft.com/office/drawing/2014/main" id="{75C7AE69-1F99-44EC-B40A-2B376D7B72E0}"/>
              </a:ext>
            </a:extLst>
          </p:cNvPr>
          <p:cNvSpPr txBox="1">
            <a:spLocks/>
          </p:cNvSpPr>
          <p:nvPr userDrawn="1"/>
        </p:nvSpPr>
        <p:spPr>
          <a:xfrm>
            <a:off x="9936075" y="6355807"/>
            <a:ext cx="1676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Slide # </a:t>
            </a:r>
            <a:fld id="{FD99AA8B-2E7A-4BBC-8FDE-CA7CF71DD3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id="{BC7BEB5A-62A0-4010-A17A-E250C74F2CF7}"/>
              </a:ext>
            </a:extLst>
          </p:cNvPr>
          <p:cNvGrpSpPr/>
          <p:nvPr userDrawn="1"/>
        </p:nvGrpSpPr>
        <p:grpSpPr>
          <a:xfrm>
            <a:off x="9936075" y="985838"/>
            <a:ext cx="4466287" cy="5922070"/>
            <a:chOff x="2678112" y="1001713"/>
            <a:chExt cx="4506913" cy="7004050"/>
          </a:xfrm>
        </p:grpSpPr>
        <p:sp>
          <p:nvSpPr>
            <p:cNvPr id="33" name="Freeform 6">
              <a:extLst>
                <a:ext uri="{FF2B5EF4-FFF2-40B4-BE49-F238E27FC236}">
                  <a16:creationId xmlns:a16="http://schemas.microsoft.com/office/drawing/2014/main" id="{C60BD2B7-9E15-44B7-BB6F-F71E36444BD3}"/>
                </a:ext>
              </a:extLst>
            </p:cNvPr>
            <p:cNvSpPr>
              <a:spLocks/>
            </p:cNvSpPr>
            <p:nvPr/>
          </p:nvSpPr>
          <p:spPr bwMode="auto">
            <a:xfrm>
              <a:off x="2678112" y="1001713"/>
              <a:ext cx="4506913" cy="7004050"/>
            </a:xfrm>
            <a:custGeom>
              <a:avLst/>
              <a:gdLst>
                <a:gd name="T0" fmla="*/ 1610 w 3163"/>
                <a:gd name="T1" fmla="*/ 4915 h 4915"/>
                <a:gd name="T2" fmla="*/ 2963 w 3163"/>
                <a:gd name="T3" fmla="*/ 4160 h 4915"/>
                <a:gd name="T4" fmla="*/ 3039 w 3163"/>
                <a:gd name="T5" fmla="*/ 3827 h 4915"/>
                <a:gd name="T6" fmla="*/ 2773 w 3163"/>
                <a:gd name="T7" fmla="*/ 4065 h 4915"/>
                <a:gd name="T8" fmla="*/ 3087 w 3163"/>
                <a:gd name="T9" fmla="*/ 3390 h 4915"/>
                <a:gd name="T10" fmla="*/ 2916 w 3163"/>
                <a:gd name="T11" fmla="*/ 2203 h 4915"/>
                <a:gd name="T12" fmla="*/ 2821 w 3163"/>
                <a:gd name="T13" fmla="*/ 2232 h 4915"/>
                <a:gd name="T14" fmla="*/ 2631 w 3163"/>
                <a:gd name="T15" fmla="*/ 2954 h 4915"/>
                <a:gd name="T16" fmla="*/ 2669 w 3163"/>
                <a:gd name="T17" fmla="*/ 2659 h 4915"/>
                <a:gd name="T18" fmla="*/ 2498 w 3163"/>
                <a:gd name="T19" fmla="*/ 1386 h 4915"/>
                <a:gd name="T20" fmla="*/ 2270 w 3163"/>
                <a:gd name="T21" fmla="*/ 1045 h 4915"/>
                <a:gd name="T22" fmla="*/ 2242 w 3163"/>
                <a:gd name="T23" fmla="*/ 1348 h 4915"/>
                <a:gd name="T24" fmla="*/ 1586 w 3163"/>
                <a:gd name="T25" fmla="*/ 218 h 4915"/>
                <a:gd name="T26" fmla="*/ 1491 w 3163"/>
                <a:gd name="T27" fmla="*/ 399 h 4915"/>
                <a:gd name="T28" fmla="*/ 1425 w 3163"/>
                <a:gd name="T29" fmla="*/ 1320 h 4915"/>
                <a:gd name="T30" fmla="*/ 1206 w 3163"/>
                <a:gd name="T31" fmla="*/ 2099 h 4915"/>
                <a:gd name="T32" fmla="*/ 1111 w 3163"/>
                <a:gd name="T33" fmla="*/ 1586 h 4915"/>
                <a:gd name="T34" fmla="*/ 950 w 3163"/>
                <a:gd name="T35" fmla="*/ 1367 h 4915"/>
                <a:gd name="T36" fmla="*/ 978 w 3163"/>
                <a:gd name="T37" fmla="*/ 1643 h 4915"/>
                <a:gd name="T38" fmla="*/ 598 w 3163"/>
                <a:gd name="T39" fmla="*/ 2260 h 4915"/>
                <a:gd name="T40" fmla="*/ 371 w 3163"/>
                <a:gd name="T41" fmla="*/ 2897 h 4915"/>
                <a:gd name="T42" fmla="*/ 465 w 3163"/>
                <a:gd name="T43" fmla="*/ 3286 h 4915"/>
                <a:gd name="T44" fmla="*/ 295 w 3163"/>
                <a:gd name="T45" fmla="*/ 3049 h 4915"/>
                <a:gd name="T46" fmla="*/ 285 w 3163"/>
                <a:gd name="T47" fmla="*/ 2745 h 4915"/>
                <a:gd name="T48" fmla="*/ 162 w 3163"/>
                <a:gd name="T49" fmla="*/ 3172 h 4915"/>
                <a:gd name="T50" fmla="*/ 399 w 3163"/>
                <a:gd name="T51" fmla="*/ 3818 h 4915"/>
                <a:gd name="T52" fmla="*/ 171 w 3163"/>
                <a:gd name="T53" fmla="*/ 3694 h 4915"/>
                <a:gd name="T54" fmla="*/ 48 w 3163"/>
                <a:gd name="T55" fmla="*/ 3419 h 4915"/>
                <a:gd name="T56" fmla="*/ 299 w 3163"/>
                <a:gd name="T57" fmla="*/ 4188 h 4915"/>
                <a:gd name="T58" fmla="*/ 1610 w 3163"/>
                <a:gd name="T59" fmla="*/ 4915 h 4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63" h="4915">
                  <a:moveTo>
                    <a:pt x="1610" y="4915"/>
                  </a:moveTo>
                  <a:cubicBezTo>
                    <a:pt x="2180" y="4915"/>
                    <a:pt x="2764" y="4616"/>
                    <a:pt x="2963" y="4160"/>
                  </a:cubicBezTo>
                  <a:cubicBezTo>
                    <a:pt x="3163" y="3704"/>
                    <a:pt x="3125" y="3694"/>
                    <a:pt x="3039" y="3827"/>
                  </a:cubicBezTo>
                  <a:cubicBezTo>
                    <a:pt x="2954" y="3960"/>
                    <a:pt x="2773" y="4065"/>
                    <a:pt x="2773" y="4065"/>
                  </a:cubicBezTo>
                  <a:cubicBezTo>
                    <a:pt x="2773" y="4065"/>
                    <a:pt x="3049" y="3704"/>
                    <a:pt x="3087" y="3390"/>
                  </a:cubicBezTo>
                  <a:cubicBezTo>
                    <a:pt x="3125" y="3077"/>
                    <a:pt x="2992" y="2336"/>
                    <a:pt x="2916" y="2203"/>
                  </a:cubicBezTo>
                  <a:cubicBezTo>
                    <a:pt x="2840" y="2070"/>
                    <a:pt x="2802" y="1956"/>
                    <a:pt x="2821" y="2232"/>
                  </a:cubicBezTo>
                  <a:cubicBezTo>
                    <a:pt x="2840" y="2507"/>
                    <a:pt x="2678" y="2849"/>
                    <a:pt x="2631" y="2954"/>
                  </a:cubicBezTo>
                  <a:cubicBezTo>
                    <a:pt x="2583" y="3058"/>
                    <a:pt x="2631" y="2925"/>
                    <a:pt x="2669" y="2659"/>
                  </a:cubicBezTo>
                  <a:cubicBezTo>
                    <a:pt x="2707" y="2393"/>
                    <a:pt x="2659" y="1690"/>
                    <a:pt x="2498" y="1386"/>
                  </a:cubicBezTo>
                  <a:cubicBezTo>
                    <a:pt x="2337" y="1083"/>
                    <a:pt x="2270" y="845"/>
                    <a:pt x="2270" y="1045"/>
                  </a:cubicBezTo>
                  <a:cubicBezTo>
                    <a:pt x="2270" y="1244"/>
                    <a:pt x="2242" y="1348"/>
                    <a:pt x="2242" y="1348"/>
                  </a:cubicBezTo>
                  <a:cubicBezTo>
                    <a:pt x="2242" y="1348"/>
                    <a:pt x="2023" y="437"/>
                    <a:pt x="1586" y="218"/>
                  </a:cubicBezTo>
                  <a:cubicBezTo>
                    <a:pt x="1149" y="0"/>
                    <a:pt x="1396" y="104"/>
                    <a:pt x="1491" y="399"/>
                  </a:cubicBezTo>
                  <a:cubicBezTo>
                    <a:pt x="1586" y="693"/>
                    <a:pt x="1510" y="1121"/>
                    <a:pt x="1425" y="1320"/>
                  </a:cubicBezTo>
                  <a:cubicBezTo>
                    <a:pt x="1339" y="1519"/>
                    <a:pt x="1197" y="1956"/>
                    <a:pt x="1206" y="2099"/>
                  </a:cubicBezTo>
                  <a:cubicBezTo>
                    <a:pt x="1216" y="2241"/>
                    <a:pt x="1178" y="1719"/>
                    <a:pt x="1111" y="1586"/>
                  </a:cubicBezTo>
                  <a:cubicBezTo>
                    <a:pt x="1045" y="1453"/>
                    <a:pt x="950" y="1367"/>
                    <a:pt x="950" y="1367"/>
                  </a:cubicBezTo>
                  <a:cubicBezTo>
                    <a:pt x="950" y="1367"/>
                    <a:pt x="997" y="1472"/>
                    <a:pt x="978" y="1643"/>
                  </a:cubicBezTo>
                  <a:cubicBezTo>
                    <a:pt x="959" y="1814"/>
                    <a:pt x="722" y="2108"/>
                    <a:pt x="598" y="2260"/>
                  </a:cubicBezTo>
                  <a:cubicBezTo>
                    <a:pt x="475" y="2412"/>
                    <a:pt x="323" y="2688"/>
                    <a:pt x="371" y="2897"/>
                  </a:cubicBezTo>
                  <a:cubicBezTo>
                    <a:pt x="418" y="3106"/>
                    <a:pt x="465" y="3286"/>
                    <a:pt x="465" y="3286"/>
                  </a:cubicBezTo>
                  <a:cubicBezTo>
                    <a:pt x="465" y="3286"/>
                    <a:pt x="323" y="3191"/>
                    <a:pt x="295" y="3049"/>
                  </a:cubicBezTo>
                  <a:cubicBezTo>
                    <a:pt x="266" y="2906"/>
                    <a:pt x="285" y="2745"/>
                    <a:pt x="285" y="2745"/>
                  </a:cubicBezTo>
                  <a:cubicBezTo>
                    <a:pt x="285" y="2745"/>
                    <a:pt x="133" y="2954"/>
                    <a:pt x="162" y="3172"/>
                  </a:cubicBezTo>
                  <a:cubicBezTo>
                    <a:pt x="190" y="3390"/>
                    <a:pt x="333" y="3761"/>
                    <a:pt x="399" y="3818"/>
                  </a:cubicBezTo>
                  <a:cubicBezTo>
                    <a:pt x="465" y="3875"/>
                    <a:pt x="228" y="3799"/>
                    <a:pt x="171" y="3694"/>
                  </a:cubicBezTo>
                  <a:cubicBezTo>
                    <a:pt x="114" y="3590"/>
                    <a:pt x="48" y="3419"/>
                    <a:pt x="48" y="3419"/>
                  </a:cubicBezTo>
                  <a:cubicBezTo>
                    <a:pt x="48" y="3419"/>
                    <a:pt x="0" y="3818"/>
                    <a:pt x="299" y="4188"/>
                  </a:cubicBezTo>
                  <a:cubicBezTo>
                    <a:pt x="598" y="4559"/>
                    <a:pt x="869" y="4915"/>
                    <a:pt x="1610" y="4915"/>
                  </a:cubicBezTo>
                  <a:close/>
                </a:path>
              </a:pathLst>
            </a:custGeom>
            <a:gradFill>
              <a:gsLst>
                <a:gs pos="22000">
                  <a:srgbClr val="F79646">
                    <a:lumMod val="50000"/>
                    <a:alpha val="21000"/>
                  </a:srgbClr>
                </a:gs>
                <a:gs pos="63000">
                  <a:srgbClr val="FF0000">
                    <a:lumMod val="50000"/>
                    <a:alpha val="21000"/>
                  </a:srgbClr>
                </a:gs>
                <a:gs pos="100000">
                  <a:sysClr val="windowText" lastClr="000000">
                    <a:lumMod val="95000"/>
                    <a:lumOff val="5000"/>
                    <a:alpha val="18000"/>
                  </a:sys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 name="Freeform 7">
              <a:extLst>
                <a:ext uri="{FF2B5EF4-FFF2-40B4-BE49-F238E27FC236}">
                  <a16:creationId xmlns:a16="http://schemas.microsoft.com/office/drawing/2014/main" id="{158636F5-A4F3-4F91-9640-E978A972BB56}"/>
                </a:ext>
              </a:extLst>
            </p:cNvPr>
            <p:cNvSpPr>
              <a:spLocks/>
            </p:cNvSpPr>
            <p:nvPr/>
          </p:nvSpPr>
          <p:spPr bwMode="auto">
            <a:xfrm>
              <a:off x="3733800" y="2057400"/>
              <a:ext cx="2640013" cy="5916613"/>
            </a:xfrm>
            <a:custGeom>
              <a:avLst/>
              <a:gdLst>
                <a:gd name="T0" fmla="*/ 755 w 1852"/>
                <a:gd name="T1" fmla="*/ 4060 h 4152"/>
                <a:gd name="T2" fmla="*/ 271 w 1852"/>
                <a:gd name="T3" fmla="*/ 2692 h 4152"/>
                <a:gd name="T4" fmla="*/ 1111 w 1852"/>
                <a:gd name="T5" fmla="*/ 1025 h 4152"/>
                <a:gd name="T6" fmla="*/ 1197 w 1852"/>
                <a:gd name="T7" fmla="*/ 541 h 4152"/>
                <a:gd name="T8" fmla="*/ 1410 w 1852"/>
                <a:gd name="T9" fmla="*/ 2037 h 4152"/>
                <a:gd name="T10" fmla="*/ 1154 w 1852"/>
                <a:gd name="T11" fmla="*/ 3134 h 4152"/>
                <a:gd name="T12" fmla="*/ 1496 w 1852"/>
                <a:gd name="T13" fmla="*/ 3020 h 4152"/>
                <a:gd name="T14" fmla="*/ 1738 w 1852"/>
                <a:gd name="T15" fmla="*/ 2635 h 4152"/>
                <a:gd name="T16" fmla="*/ 1838 w 1852"/>
                <a:gd name="T17" fmla="*/ 2977 h 4152"/>
                <a:gd name="T18" fmla="*/ 1439 w 1852"/>
                <a:gd name="T19" fmla="*/ 3661 h 4152"/>
                <a:gd name="T20" fmla="*/ 1026 w 1852"/>
                <a:gd name="T21" fmla="*/ 4074 h 4152"/>
                <a:gd name="T22" fmla="*/ 755 w 1852"/>
                <a:gd name="T23" fmla="*/ 4060 h 4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52" h="4152">
                  <a:moveTo>
                    <a:pt x="755" y="4060"/>
                  </a:moveTo>
                  <a:cubicBezTo>
                    <a:pt x="527" y="3967"/>
                    <a:pt x="0" y="3419"/>
                    <a:pt x="271" y="2692"/>
                  </a:cubicBezTo>
                  <a:cubicBezTo>
                    <a:pt x="541" y="1966"/>
                    <a:pt x="976" y="1545"/>
                    <a:pt x="1111" y="1025"/>
                  </a:cubicBezTo>
                  <a:cubicBezTo>
                    <a:pt x="1194" y="708"/>
                    <a:pt x="969" y="0"/>
                    <a:pt x="1197" y="541"/>
                  </a:cubicBezTo>
                  <a:cubicBezTo>
                    <a:pt x="1425" y="1082"/>
                    <a:pt x="1624" y="1624"/>
                    <a:pt x="1410" y="2037"/>
                  </a:cubicBezTo>
                  <a:cubicBezTo>
                    <a:pt x="1197" y="2450"/>
                    <a:pt x="1068" y="3034"/>
                    <a:pt x="1154" y="3134"/>
                  </a:cubicBezTo>
                  <a:cubicBezTo>
                    <a:pt x="1239" y="3234"/>
                    <a:pt x="1409" y="3106"/>
                    <a:pt x="1496" y="3020"/>
                  </a:cubicBezTo>
                  <a:cubicBezTo>
                    <a:pt x="1624" y="2892"/>
                    <a:pt x="1724" y="2735"/>
                    <a:pt x="1738" y="2635"/>
                  </a:cubicBezTo>
                  <a:cubicBezTo>
                    <a:pt x="1752" y="2535"/>
                    <a:pt x="1823" y="2792"/>
                    <a:pt x="1838" y="2977"/>
                  </a:cubicBezTo>
                  <a:cubicBezTo>
                    <a:pt x="1852" y="3162"/>
                    <a:pt x="1667" y="3461"/>
                    <a:pt x="1439" y="3661"/>
                  </a:cubicBezTo>
                  <a:cubicBezTo>
                    <a:pt x="1261" y="3816"/>
                    <a:pt x="1111" y="3960"/>
                    <a:pt x="1026" y="4074"/>
                  </a:cubicBezTo>
                  <a:cubicBezTo>
                    <a:pt x="974" y="4142"/>
                    <a:pt x="983" y="4152"/>
                    <a:pt x="755" y="4060"/>
                  </a:cubicBezTo>
                  <a:close/>
                </a:path>
              </a:pathLst>
            </a:custGeom>
            <a:gradFill>
              <a:gsLst>
                <a:gs pos="18000">
                  <a:srgbClr val="F79646">
                    <a:lumMod val="50000"/>
                    <a:alpha val="37000"/>
                  </a:srgbClr>
                </a:gs>
                <a:gs pos="63000">
                  <a:srgbClr val="FF0000">
                    <a:lumMod val="50000"/>
                    <a:alpha val="40000"/>
                  </a:srgbClr>
                </a:gs>
                <a:gs pos="100000">
                  <a:sysClr val="windowText" lastClr="000000">
                    <a:lumMod val="95000"/>
                    <a:lumOff val="5000"/>
                    <a:alpha val="9000"/>
                  </a:sys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35" name="Slide Number Placeholder 5">
            <a:extLst>
              <a:ext uri="{FF2B5EF4-FFF2-40B4-BE49-F238E27FC236}">
                <a16:creationId xmlns:a16="http://schemas.microsoft.com/office/drawing/2014/main" id="{23D0506B-7F57-4C30-A860-4C15CA4E760E}"/>
              </a:ext>
            </a:extLst>
          </p:cNvPr>
          <p:cNvSpPr txBox="1">
            <a:spLocks/>
          </p:cNvSpPr>
          <p:nvPr userDrawn="1"/>
        </p:nvSpPr>
        <p:spPr>
          <a:xfrm>
            <a:off x="9936075" y="6355807"/>
            <a:ext cx="1676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Slide # </a:t>
            </a:r>
            <a:fld id="{FD99AA8B-2E7A-4BBC-8FDE-CA7CF71DD33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Title 9">
            <a:extLst>
              <a:ext uri="{FF2B5EF4-FFF2-40B4-BE49-F238E27FC236}">
                <a16:creationId xmlns:a16="http://schemas.microsoft.com/office/drawing/2014/main" id="{E2D5264D-CEC3-4CA2-B115-D8808D857386}"/>
              </a:ext>
            </a:extLst>
          </p:cNvPr>
          <p:cNvSpPr>
            <a:spLocks noGrp="1"/>
          </p:cNvSpPr>
          <p:nvPr>
            <p:ph type="title"/>
          </p:nvPr>
        </p:nvSpPr>
        <p:spPr>
          <a:xfrm>
            <a:off x="1728788" y="909782"/>
            <a:ext cx="10463212" cy="1148545"/>
          </a:xfrm>
          <a:prstGeom prst="rect">
            <a:avLst/>
          </a:prstGeom>
        </p:spPr>
        <p:txBody>
          <a:bodyPr/>
          <a:lstStyle>
            <a:lvl1pPr algn="ctr">
              <a:defRPr sz="4400" i="1"/>
            </a:lvl1pPr>
          </a:lstStyle>
          <a:p>
            <a:r>
              <a:rPr lang="en-US" dirty="0"/>
              <a:t>Click to edit Master title style</a:t>
            </a:r>
          </a:p>
        </p:txBody>
      </p:sp>
      <p:sp>
        <p:nvSpPr>
          <p:cNvPr id="18" name="Title 1">
            <a:extLst>
              <a:ext uri="{FF2B5EF4-FFF2-40B4-BE49-F238E27FC236}">
                <a16:creationId xmlns:a16="http://schemas.microsoft.com/office/drawing/2014/main" id="{65861790-0A69-4DAD-A109-6C515F4FBE52}"/>
              </a:ext>
            </a:extLst>
          </p:cNvPr>
          <p:cNvSpPr txBox="1">
            <a:spLocks/>
          </p:cNvSpPr>
          <p:nvPr userDrawn="1"/>
        </p:nvSpPr>
        <p:spPr>
          <a:xfrm>
            <a:off x="1728788" y="40687"/>
            <a:ext cx="10463211" cy="923581"/>
          </a:xfrm>
          <a:prstGeom prst="rect">
            <a:avLst/>
          </a:prstGeom>
        </p:spPr>
        <p:txBody>
          <a:bodyPr>
            <a:scene3d>
              <a:camera prst="perspectiveRight">
                <a:rot lat="0" lon="20400000" rev="0"/>
              </a:camera>
              <a:lightRig rig="threePt" dir="t"/>
            </a:scene3d>
            <a:sp3d z="520700" extrusionH="127000" contourW="6350">
              <a:bevelT w="12700" h="12700"/>
              <a:bevelB w="38100" h="38100"/>
              <a:extrusionClr>
                <a:srgbClr val="FFFF00"/>
              </a:extrusionClr>
              <a:contourClr>
                <a:srgbClr val="FF0000"/>
              </a:contourClr>
            </a:sp3d>
          </a:bodyPr>
          <a:lstStyle>
            <a:lvl1pPr algn="r" defTabSz="914363" rtl="0" eaLnBrk="1" latinLnBrk="0" hangingPunct="1">
              <a:lnSpc>
                <a:spcPct val="90000"/>
              </a:lnSpc>
              <a:spcBef>
                <a:spcPct val="0"/>
              </a:spcBef>
              <a:buNone/>
              <a:defRPr lang="en-US" sz="44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reflection blurRad="6350" stA="55000" endA="300" endPos="45500" dir="5400000" sy="-100000" algn="bl" rotWithShape="0"/>
                </a:effectLst>
                <a:latin typeface="+mj-lt"/>
                <a:ea typeface="+mn-ea"/>
                <a:cs typeface="Arial" charset="0"/>
              </a:defRPr>
            </a:lvl1pPr>
          </a:lstStyle>
          <a:p>
            <a:pPr algn="l"/>
            <a:r>
              <a:rPr lang="en-US" sz="4800" b="1" dirty="0">
                <a:ln w="6350">
                  <a:solidFill>
                    <a:srgbClr val="FFFF00"/>
                  </a:solidFill>
                </a:ln>
                <a:gradFill flip="none" rotWithShape="1">
                  <a:gsLst>
                    <a:gs pos="0">
                      <a:srgbClr val="FFFFB9"/>
                    </a:gs>
                    <a:gs pos="59000">
                      <a:schemeClr val="accent1"/>
                    </a:gs>
                    <a:gs pos="28000">
                      <a:srgbClr val="FFFF99"/>
                    </a:gs>
                    <a:gs pos="84000">
                      <a:schemeClr val="accent3"/>
                    </a:gs>
                  </a:gsLst>
                  <a:lin ang="5400000" scaled="0"/>
                  <a:tileRect/>
                </a:gradFill>
                <a:effectLst>
                  <a:outerShdw blurRad="50800" dist="38100" dir="2700000" algn="tl" rotWithShape="0">
                    <a:prstClr val="black">
                      <a:alpha val="40000"/>
                    </a:prstClr>
                  </a:outerShdw>
                  <a:reflection blurRad="6350" stA="55000" endA="300" endPos="45500" dist="12700" dir="5400000" sy="-100000" algn="bl" rotWithShape="0"/>
                </a:effectLst>
                <a:latin typeface="Trebuchet MS" panose="020B0603020202020204" pitchFamily="34" charset="0"/>
              </a:rPr>
              <a:t>Best Practice</a:t>
            </a:r>
          </a:p>
        </p:txBody>
      </p:sp>
    </p:spTree>
    <p:extLst>
      <p:ext uri="{BB962C8B-B14F-4D97-AF65-F5344CB8AC3E}">
        <p14:creationId xmlns:p14="http://schemas.microsoft.com/office/powerpoint/2010/main" val="25369607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74"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6"/>
                </p:tgtEl>
              </p:cMediaNode>
            </p:video>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7999" y="451253"/>
            <a:ext cx="11176000" cy="664797"/>
          </a:xfrm>
          <a:prstGeom prst="rect">
            <a:avLst/>
          </a:prstGeom>
        </p:spPr>
        <p:txBody>
          <a:bodyPr/>
          <a:lstStyle>
            <a:lvl1pPr>
              <a:defRPr/>
            </a:lvl1pPr>
          </a:lstStyle>
          <a:p>
            <a:r>
              <a:rPr lang="en-US" dirty="0"/>
              <a:t>Click to edit title</a:t>
            </a:r>
          </a:p>
        </p:txBody>
      </p:sp>
      <p:sp>
        <p:nvSpPr>
          <p:cNvPr id="3" name="Content Placeholder 2"/>
          <p:cNvSpPr>
            <a:spLocks noGrp="1"/>
          </p:cNvSpPr>
          <p:nvPr>
            <p:ph idx="1" hasCustomPrompt="1"/>
          </p:nvPr>
        </p:nvSpPr>
        <p:spPr>
          <a:xfrm>
            <a:off x="1336431" y="1660805"/>
            <a:ext cx="10347569" cy="3795450"/>
          </a:xfrm>
          <a:prstGeom prst="rect">
            <a:avLst/>
          </a:prstGeom>
          <a:effectLst/>
        </p:spPr>
        <p:txBody>
          <a:bodyPr>
            <a:noAutofit/>
          </a:bodyPr>
          <a:lstStyle>
            <a:lvl1pPr>
              <a:lnSpc>
                <a:spcPct val="90000"/>
              </a:lnSpc>
              <a:defRPr/>
            </a:lvl1pPr>
            <a:lvl2pPr>
              <a:lnSpc>
                <a:spcPct val="90000"/>
              </a:lnSpc>
              <a:defRPr/>
            </a:lvl2pPr>
            <a:lvl3pPr>
              <a:lnSpc>
                <a:spcPct val="90000"/>
              </a:lnSpc>
              <a:buSzPct val="80000"/>
              <a:defRPr/>
            </a:lvl3pPr>
            <a:lvl4pPr>
              <a:lnSpc>
                <a:spcPct val="90000"/>
              </a:lnSpc>
              <a:buSzPct val="80000"/>
              <a:defRPr/>
            </a:lvl4pPr>
            <a:lvl5pPr>
              <a:lnSpc>
                <a:spcPct val="90000"/>
              </a:lnSpc>
              <a:buSzPct val="80000"/>
              <a:defRPr/>
            </a:lvl5pPr>
          </a:lstStyle>
          <a:p>
            <a:pPr lvl="0"/>
            <a:r>
              <a:rPr lang="en-US" dirty="0"/>
              <a:t>Click to select object</a:t>
            </a:r>
          </a:p>
        </p:txBody>
      </p:sp>
      <p:grpSp>
        <p:nvGrpSpPr>
          <p:cNvPr id="13" name="Group 12">
            <a:extLst>
              <a:ext uri="{FF2B5EF4-FFF2-40B4-BE49-F238E27FC236}">
                <a16:creationId xmlns:a16="http://schemas.microsoft.com/office/drawing/2014/main" id="{5226238C-115F-4A62-BC57-4537125D6452}"/>
              </a:ext>
            </a:extLst>
          </p:cNvPr>
          <p:cNvGrpSpPr>
            <a:grpSpLocks noChangeAspect="1"/>
          </p:cNvGrpSpPr>
          <p:nvPr userDrawn="1"/>
        </p:nvGrpSpPr>
        <p:grpSpPr>
          <a:xfrm>
            <a:off x="121783" y="4918943"/>
            <a:ext cx="2263329" cy="1808768"/>
            <a:chOff x="121783" y="4918943"/>
            <a:chExt cx="2263329" cy="1808768"/>
          </a:xfrm>
        </p:grpSpPr>
        <p:pic>
          <p:nvPicPr>
            <p:cNvPr id="14" name="Picture 13" descr="A close up of a sign&#10;&#10;Description generated with high confidence">
              <a:extLst>
                <a:ext uri="{FF2B5EF4-FFF2-40B4-BE49-F238E27FC236}">
                  <a16:creationId xmlns:a16="http://schemas.microsoft.com/office/drawing/2014/main" id="{79A33663-E9CF-40AA-8671-58A6C0983B90}"/>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273437" y="4918943"/>
              <a:ext cx="1960023" cy="1768539"/>
            </a:xfrm>
            <a:prstGeom prst="rect">
              <a:avLst/>
            </a:prstGeom>
            <a:ln>
              <a:noFill/>
            </a:ln>
            <a:effectLst>
              <a:outerShdw blurRad="292100" dist="139700" dir="2700000" algn="tl" rotWithShape="0">
                <a:srgbClr val="333333">
                  <a:alpha val="65000"/>
                </a:srgbClr>
              </a:outerShdw>
            </a:effectLst>
          </p:spPr>
        </p:pic>
        <p:grpSp>
          <p:nvGrpSpPr>
            <p:cNvPr id="15" name="Group 14">
              <a:extLst>
                <a:ext uri="{FF2B5EF4-FFF2-40B4-BE49-F238E27FC236}">
                  <a16:creationId xmlns:a16="http://schemas.microsoft.com/office/drawing/2014/main" id="{2F955497-B96F-4F06-9679-02259F815E34}"/>
                </a:ext>
              </a:extLst>
            </p:cNvPr>
            <p:cNvGrpSpPr/>
            <p:nvPr userDrawn="1"/>
          </p:nvGrpSpPr>
          <p:grpSpPr>
            <a:xfrm>
              <a:off x="625657" y="5008148"/>
              <a:ext cx="1261706" cy="1384731"/>
              <a:chOff x="218435" y="2852807"/>
              <a:chExt cx="1408496" cy="1656226"/>
            </a:xfrm>
          </p:grpSpPr>
          <p:sp>
            <p:nvSpPr>
              <p:cNvPr id="28" name="TextBox 27">
                <a:extLst>
                  <a:ext uri="{FF2B5EF4-FFF2-40B4-BE49-F238E27FC236}">
                    <a16:creationId xmlns:a16="http://schemas.microsoft.com/office/drawing/2014/main" id="{93EAE4A6-729D-47D6-915B-C9BD17013F97}"/>
                  </a:ext>
                </a:extLst>
              </p:cNvPr>
              <p:cNvSpPr txBox="1"/>
              <p:nvPr userDrawn="1"/>
            </p:nvSpPr>
            <p:spPr>
              <a:xfrm rot="18264686">
                <a:off x="-277190" y="3494113"/>
                <a:ext cx="1608630" cy="343585"/>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Topography</a:t>
                </a:r>
              </a:p>
            </p:txBody>
          </p:sp>
          <p:sp>
            <p:nvSpPr>
              <p:cNvPr id="29" name="TextBox 28">
                <a:extLst>
                  <a:ext uri="{FF2B5EF4-FFF2-40B4-BE49-F238E27FC236}">
                    <a16:creationId xmlns:a16="http://schemas.microsoft.com/office/drawing/2014/main" id="{29458D22-ADB9-41A6-8DF1-49FB321A6A58}"/>
                  </a:ext>
                </a:extLst>
              </p:cNvPr>
              <p:cNvSpPr txBox="1"/>
              <p:nvPr userDrawn="1"/>
            </p:nvSpPr>
            <p:spPr>
              <a:xfrm rot="3350953">
                <a:off x="509937" y="3488637"/>
                <a:ext cx="1616374" cy="344714"/>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Vegetation</a:t>
                </a:r>
              </a:p>
            </p:txBody>
          </p:sp>
          <p:sp>
            <p:nvSpPr>
              <p:cNvPr id="30" name="TextBox 29">
                <a:extLst>
                  <a:ext uri="{FF2B5EF4-FFF2-40B4-BE49-F238E27FC236}">
                    <a16:creationId xmlns:a16="http://schemas.microsoft.com/office/drawing/2014/main" id="{6D6059B3-4928-433C-BD21-7197C34277EE}"/>
                  </a:ext>
                </a:extLst>
              </p:cNvPr>
              <p:cNvSpPr txBox="1"/>
              <p:nvPr userDrawn="1"/>
            </p:nvSpPr>
            <p:spPr>
              <a:xfrm>
                <a:off x="218435" y="4140912"/>
                <a:ext cx="1408496" cy="368121"/>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Climate</a:t>
                </a:r>
              </a:p>
            </p:txBody>
          </p:sp>
        </p:grpSp>
        <p:pic>
          <p:nvPicPr>
            <p:cNvPr id="16" name="Picture 15">
              <a:extLst>
                <a:ext uri="{FF2B5EF4-FFF2-40B4-BE49-F238E27FC236}">
                  <a16:creationId xmlns:a16="http://schemas.microsoft.com/office/drawing/2014/main" id="{E63F855F-3FFD-4568-B717-DFDF117D50F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568" y="5132489"/>
              <a:ext cx="990821" cy="1316275"/>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1C9B79E4-9475-4A8C-8C20-C9894135F59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5035" y="5357166"/>
              <a:ext cx="847209" cy="892091"/>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7F08746E-1E12-4E1C-9373-7BBA088E0AA1}"/>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1783" y="5843902"/>
              <a:ext cx="2263329" cy="88380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812537997"/>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_Title and Content (no 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7999" y="451253"/>
            <a:ext cx="11176000" cy="664797"/>
          </a:xfrm>
          <a:prstGeom prst="rect">
            <a:avLst/>
          </a:prstGeom>
        </p:spPr>
        <p:txBody>
          <a:bodyPr/>
          <a:lstStyle>
            <a:lvl1pPr>
              <a:defRPr/>
            </a:lvl1pPr>
          </a:lstStyle>
          <a:p>
            <a:r>
              <a:rPr lang="en-US" dirty="0"/>
              <a:t>Click to edit title</a:t>
            </a:r>
          </a:p>
        </p:txBody>
      </p:sp>
      <p:sp>
        <p:nvSpPr>
          <p:cNvPr id="3" name="Content Placeholder 2"/>
          <p:cNvSpPr>
            <a:spLocks noGrp="1"/>
          </p:cNvSpPr>
          <p:nvPr>
            <p:ph idx="1" hasCustomPrompt="1"/>
          </p:nvPr>
        </p:nvSpPr>
        <p:spPr>
          <a:xfrm>
            <a:off x="988943" y="1321904"/>
            <a:ext cx="10695057" cy="4994413"/>
          </a:xfrm>
          <a:prstGeom prst="rect">
            <a:avLst/>
          </a:prstGeom>
          <a:effectLst/>
        </p:spPr>
        <p:txBody>
          <a:bodyPr>
            <a:noAutofit/>
          </a:bodyPr>
          <a:lstStyle>
            <a:lvl1pPr>
              <a:lnSpc>
                <a:spcPct val="90000"/>
              </a:lnSpc>
              <a:defRPr/>
            </a:lvl1pPr>
            <a:lvl2pPr>
              <a:lnSpc>
                <a:spcPct val="90000"/>
              </a:lnSpc>
              <a:defRPr/>
            </a:lvl2pPr>
            <a:lvl3pPr>
              <a:lnSpc>
                <a:spcPct val="90000"/>
              </a:lnSpc>
              <a:buSzPct val="80000"/>
              <a:defRPr/>
            </a:lvl3pPr>
            <a:lvl4pPr>
              <a:lnSpc>
                <a:spcPct val="90000"/>
              </a:lnSpc>
              <a:buSzPct val="80000"/>
              <a:defRPr/>
            </a:lvl4pPr>
            <a:lvl5pPr>
              <a:lnSpc>
                <a:spcPct val="90000"/>
              </a:lnSpc>
              <a:buSzPct val="80000"/>
              <a:defRPr/>
            </a:lvl5pPr>
          </a:lstStyle>
          <a:p>
            <a:pPr lvl="0"/>
            <a:r>
              <a:rPr lang="en-US" dirty="0"/>
              <a:t>Click to select object</a:t>
            </a:r>
          </a:p>
        </p:txBody>
      </p:sp>
    </p:spTree>
    <p:extLst>
      <p:ext uri="{BB962C8B-B14F-4D97-AF65-F5344CB8AC3E}">
        <p14:creationId xmlns:p14="http://schemas.microsoft.com/office/powerpoint/2010/main" val="3069377701"/>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Object">
    <p:spTree>
      <p:nvGrpSpPr>
        <p:cNvPr id="1" name=""/>
        <p:cNvGrpSpPr/>
        <p:nvPr/>
      </p:nvGrpSpPr>
      <p:grpSpPr>
        <a:xfrm>
          <a:off x="0" y="0"/>
          <a:ext cx="0" cy="0"/>
          <a:chOff x="0" y="0"/>
          <a:chExt cx="0" cy="0"/>
        </a:xfrm>
      </p:grpSpPr>
      <p:sp>
        <p:nvSpPr>
          <p:cNvPr id="2" name="Title 1"/>
          <p:cNvSpPr>
            <a:spLocks noGrp="1"/>
          </p:cNvSpPr>
          <p:nvPr>
            <p:ph type="title"/>
          </p:nvPr>
        </p:nvSpPr>
        <p:spPr>
          <a:xfrm>
            <a:off x="507999" y="451253"/>
            <a:ext cx="11176000" cy="664797"/>
          </a:xfrm>
          <a:prstGeom prst="rect">
            <a:avLst/>
          </a:prstGeom>
        </p:spPr>
        <p:txBody>
          <a:bodyPr/>
          <a:lstStyle/>
          <a:p>
            <a:r>
              <a:rPr lang="en-US" dirty="0"/>
              <a:t>Click to edit</a:t>
            </a:r>
          </a:p>
        </p:txBody>
      </p:sp>
      <p:sp>
        <p:nvSpPr>
          <p:cNvPr id="3" name="Content Placeholder 2"/>
          <p:cNvSpPr>
            <a:spLocks noGrp="1"/>
          </p:cNvSpPr>
          <p:nvPr>
            <p:ph sz="half" idx="1"/>
          </p:nvPr>
        </p:nvSpPr>
        <p:spPr>
          <a:xfrm>
            <a:off x="508000" y="1411553"/>
            <a:ext cx="5486400" cy="3890269"/>
          </a:xfrm>
          <a:prstGeom prst="rect">
            <a:avLst/>
          </a:prstGeom>
        </p:spPr>
        <p:txBody>
          <a:bodyPr>
            <a:noAutofit/>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endParaRPr lang="en-US" dirty="0"/>
          </a:p>
        </p:txBody>
      </p:sp>
      <p:sp>
        <p:nvSpPr>
          <p:cNvPr id="4" name="Content Placeholder 3"/>
          <p:cNvSpPr>
            <a:spLocks noGrp="1"/>
          </p:cNvSpPr>
          <p:nvPr>
            <p:ph sz="half" idx="2"/>
          </p:nvPr>
        </p:nvSpPr>
        <p:spPr>
          <a:xfrm>
            <a:off x="6197600" y="1411553"/>
            <a:ext cx="5486400" cy="3890269"/>
          </a:xfrm>
          <a:prstGeom prst="rect">
            <a:avLst/>
          </a:prstGeom>
        </p:spPr>
        <p:txBody>
          <a:bodyPr>
            <a:noAutofit/>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endParaRPr lang="en-US" dirty="0"/>
          </a:p>
        </p:txBody>
      </p:sp>
      <p:grpSp>
        <p:nvGrpSpPr>
          <p:cNvPr id="14" name="Group 13">
            <a:extLst>
              <a:ext uri="{FF2B5EF4-FFF2-40B4-BE49-F238E27FC236}">
                <a16:creationId xmlns:a16="http://schemas.microsoft.com/office/drawing/2014/main" id="{25D7BEF7-0D46-4E9B-9E3A-E2770547DEAB}"/>
              </a:ext>
            </a:extLst>
          </p:cNvPr>
          <p:cNvGrpSpPr>
            <a:grpSpLocks noChangeAspect="1"/>
          </p:cNvGrpSpPr>
          <p:nvPr userDrawn="1"/>
        </p:nvGrpSpPr>
        <p:grpSpPr>
          <a:xfrm>
            <a:off x="121783" y="4918943"/>
            <a:ext cx="2263329" cy="1808768"/>
            <a:chOff x="121783" y="4918943"/>
            <a:chExt cx="2263329" cy="1808768"/>
          </a:xfrm>
        </p:grpSpPr>
        <p:pic>
          <p:nvPicPr>
            <p:cNvPr id="15" name="Picture 14" descr="A close up of a sign&#10;&#10;Description generated with high confidence">
              <a:extLst>
                <a:ext uri="{FF2B5EF4-FFF2-40B4-BE49-F238E27FC236}">
                  <a16:creationId xmlns:a16="http://schemas.microsoft.com/office/drawing/2014/main" id="{22CD3B84-0F0A-4986-BA6A-498262C1F534}"/>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273437" y="4918943"/>
              <a:ext cx="1960023" cy="1768539"/>
            </a:xfrm>
            <a:prstGeom prst="rect">
              <a:avLst/>
            </a:prstGeom>
            <a:ln>
              <a:noFill/>
            </a:ln>
            <a:effectLst>
              <a:outerShdw blurRad="292100" dist="139700" dir="2700000" algn="tl" rotWithShape="0">
                <a:srgbClr val="333333">
                  <a:alpha val="65000"/>
                </a:srgbClr>
              </a:outerShdw>
            </a:effectLst>
          </p:spPr>
        </p:pic>
        <p:grpSp>
          <p:nvGrpSpPr>
            <p:cNvPr id="16" name="Group 15">
              <a:extLst>
                <a:ext uri="{FF2B5EF4-FFF2-40B4-BE49-F238E27FC236}">
                  <a16:creationId xmlns:a16="http://schemas.microsoft.com/office/drawing/2014/main" id="{41D8C8A0-6837-42A5-A0E9-D50E2EB23D5B}"/>
                </a:ext>
              </a:extLst>
            </p:cNvPr>
            <p:cNvGrpSpPr/>
            <p:nvPr userDrawn="1"/>
          </p:nvGrpSpPr>
          <p:grpSpPr>
            <a:xfrm>
              <a:off x="625657" y="5008148"/>
              <a:ext cx="1261706" cy="1384731"/>
              <a:chOff x="218435" y="2852807"/>
              <a:chExt cx="1408496" cy="1656226"/>
            </a:xfrm>
          </p:grpSpPr>
          <p:sp>
            <p:nvSpPr>
              <p:cNvPr id="20" name="TextBox 19">
                <a:extLst>
                  <a:ext uri="{FF2B5EF4-FFF2-40B4-BE49-F238E27FC236}">
                    <a16:creationId xmlns:a16="http://schemas.microsoft.com/office/drawing/2014/main" id="{4BC6BC67-E5FD-4FB1-9143-15892B96860F}"/>
                  </a:ext>
                </a:extLst>
              </p:cNvPr>
              <p:cNvSpPr txBox="1"/>
              <p:nvPr userDrawn="1"/>
            </p:nvSpPr>
            <p:spPr>
              <a:xfrm rot="18264686">
                <a:off x="-277190" y="3494113"/>
                <a:ext cx="1608630" cy="343585"/>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Topography</a:t>
                </a:r>
              </a:p>
            </p:txBody>
          </p:sp>
          <p:sp>
            <p:nvSpPr>
              <p:cNvPr id="21" name="TextBox 20">
                <a:extLst>
                  <a:ext uri="{FF2B5EF4-FFF2-40B4-BE49-F238E27FC236}">
                    <a16:creationId xmlns:a16="http://schemas.microsoft.com/office/drawing/2014/main" id="{97E7EB4C-337A-4DD2-A8CD-5FFE99C679F0}"/>
                  </a:ext>
                </a:extLst>
              </p:cNvPr>
              <p:cNvSpPr txBox="1"/>
              <p:nvPr userDrawn="1"/>
            </p:nvSpPr>
            <p:spPr>
              <a:xfrm rot="3350953">
                <a:off x="509937" y="3488637"/>
                <a:ext cx="1616374" cy="344714"/>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Vegetation</a:t>
                </a:r>
              </a:p>
            </p:txBody>
          </p:sp>
          <p:sp>
            <p:nvSpPr>
              <p:cNvPr id="22" name="TextBox 21">
                <a:extLst>
                  <a:ext uri="{FF2B5EF4-FFF2-40B4-BE49-F238E27FC236}">
                    <a16:creationId xmlns:a16="http://schemas.microsoft.com/office/drawing/2014/main" id="{AB2A8446-1099-4595-9E5F-B9704DE1AC3D}"/>
                  </a:ext>
                </a:extLst>
              </p:cNvPr>
              <p:cNvSpPr txBox="1"/>
              <p:nvPr userDrawn="1"/>
            </p:nvSpPr>
            <p:spPr>
              <a:xfrm>
                <a:off x="218435" y="4140912"/>
                <a:ext cx="1408496" cy="368121"/>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Climate</a:t>
                </a:r>
              </a:p>
            </p:txBody>
          </p:sp>
        </p:grpSp>
        <p:pic>
          <p:nvPicPr>
            <p:cNvPr id="17" name="Picture 16">
              <a:extLst>
                <a:ext uri="{FF2B5EF4-FFF2-40B4-BE49-F238E27FC236}">
                  <a16:creationId xmlns:a16="http://schemas.microsoft.com/office/drawing/2014/main" id="{2ED75840-D2EB-4016-AC62-3A8C5AE375D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568" y="5132489"/>
              <a:ext cx="990821" cy="1316275"/>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CA8CCC28-8634-426E-88C1-D790264F58A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5035" y="5357166"/>
              <a:ext cx="847209" cy="892091"/>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A2140C41-4304-4865-AB53-0A7D71B01E15}"/>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1783" y="5843902"/>
              <a:ext cx="2263329" cy="88380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87150421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6726" y="303449"/>
            <a:ext cx="11176000" cy="664797"/>
          </a:xfrm>
          <a:prstGeom prst="rect">
            <a:avLst/>
          </a:prstGeom>
        </p:spPr>
        <p:txBody>
          <a:bodyPr/>
          <a:lstStyle>
            <a:lvl1pPr>
              <a:defRPr/>
            </a:lvl1pPr>
          </a:lstStyle>
          <a:p>
            <a:r>
              <a:rPr lang="en-US" dirty="0"/>
              <a:t>Click to edit title</a:t>
            </a:r>
          </a:p>
        </p:txBody>
      </p:sp>
      <p:sp>
        <p:nvSpPr>
          <p:cNvPr id="3" name="Text Placeholder 2"/>
          <p:cNvSpPr>
            <a:spLocks noGrp="1"/>
          </p:cNvSpPr>
          <p:nvPr>
            <p:ph type="body" idx="1" hasCustomPrompt="1"/>
          </p:nvPr>
        </p:nvSpPr>
        <p:spPr>
          <a:xfrm>
            <a:off x="506726" y="1469956"/>
            <a:ext cx="5486400" cy="704917"/>
          </a:xfrm>
          <a:prstGeom prst="rect">
            <a:avLst/>
          </a:prstGeom>
        </p:spPr>
        <p:txBody>
          <a:bodyPr anchor="t" anchorCtr="0">
            <a:normAutofit/>
          </a:bodyPr>
          <a:lstStyle>
            <a:lvl1pPr marL="0" indent="0">
              <a:lnSpc>
                <a:spcPct val="90000"/>
              </a:lnSpc>
              <a:spcBef>
                <a:spcPts val="0"/>
              </a:spcBef>
              <a:buNone/>
              <a:defRPr sz="2800" b="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a:t>Click to edit</a:t>
            </a:r>
          </a:p>
        </p:txBody>
      </p:sp>
      <p:sp>
        <p:nvSpPr>
          <p:cNvPr id="4" name="Content Placeholder 3"/>
          <p:cNvSpPr>
            <a:spLocks noGrp="1"/>
          </p:cNvSpPr>
          <p:nvPr>
            <p:ph sz="half" idx="2" hasCustomPrompt="1"/>
          </p:nvPr>
        </p:nvSpPr>
        <p:spPr>
          <a:xfrm>
            <a:off x="507999" y="2174875"/>
            <a:ext cx="5486400" cy="3522540"/>
          </a:xfrm>
          <a:prstGeom prst="rect">
            <a:avLst/>
          </a:prstGeom>
        </p:spPr>
        <p:txBody>
          <a:bodyPr>
            <a:noAutofit/>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dirty="0"/>
              <a:t>Click to select object</a:t>
            </a:r>
          </a:p>
          <a:p>
            <a:pPr lvl="0"/>
            <a:endParaRPr lang="en-US" dirty="0"/>
          </a:p>
          <a:p>
            <a:pPr lvl="0"/>
            <a:endParaRPr lang="en-US" dirty="0"/>
          </a:p>
        </p:txBody>
      </p:sp>
      <p:sp>
        <p:nvSpPr>
          <p:cNvPr id="5" name="Text Placeholder 4"/>
          <p:cNvSpPr>
            <a:spLocks noGrp="1"/>
          </p:cNvSpPr>
          <p:nvPr>
            <p:ph type="body" sz="quarter" idx="3" hasCustomPrompt="1"/>
          </p:nvPr>
        </p:nvSpPr>
        <p:spPr>
          <a:xfrm>
            <a:off x="6193368" y="1469957"/>
            <a:ext cx="5489359" cy="704918"/>
          </a:xfrm>
          <a:prstGeom prst="rect">
            <a:avLst/>
          </a:prstGeom>
        </p:spPr>
        <p:txBody>
          <a:bodyPr anchor="t" anchorCtr="0">
            <a:normAutofit/>
          </a:bodyPr>
          <a:lstStyle>
            <a:lvl1pPr marL="0" indent="0">
              <a:lnSpc>
                <a:spcPct val="90000"/>
              </a:lnSpc>
              <a:spcBef>
                <a:spcPts val="0"/>
              </a:spcBef>
              <a:buNone/>
              <a:defRPr sz="2800" b="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a:t>Click to edit</a:t>
            </a:r>
          </a:p>
        </p:txBody>
      </p:sp>
      <p:sp>
        <p:nvSpPr>
          <p:cNvPr id="6" name="Content Placeholder 5"/>
          <p:cNvSpPr>
            <a:spLocks noGrp="1"/>
          </p:cNvSpPr>
          <p:nvPr>
            <p:ph sz="quarter" idx="4" hasCustomPrompt="1"/>
          </p:nvPr>
        </p:nvSpPr>
        <p:spPr>
          <a:xfrm>
            <a:off x="6193368" y="2174875"/>
            <a:ext cx="5490632" cy="3435934"/>
          </a:xfrm>
          <a:prstGeom prst="rect">
            <a:avLst/>
          </a:prstGeom>
        </p:spPr>
        <p:txBody>
          <a:bodyPr>
            <a:noAutofit/>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dirty="0"/>
              <a:t>Click to select object</a:t>
            </a:r>
          </a:p>
          <a:p>
            <a:pPr lvl="0"/>
            <a:endParaRPr lang="en-US" dirty="0"/>
          </a:p>
          <a:p>
            <a:pPr lvl="0"/>
            <a:endParaRPr lang="en-US" dirty="0"/>
          </a:p>
        </p:txBody>
      </p:sp>
    </p:spTree>
    <p:extLst>
      <p:ext uri="{BB962C8B-B14F-4D97-AF65-F5344CB8AC3E}">
        <p14:creationId xmlns:p14="http://schemas.microsoft.com/office/powerpoint/2010/main" val="565644852"/>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7999" y="451253"/>
            <a:ext cx="11176000" cy="664797"/>
          </a:xfrm>
          <a:prstGeom prst="rect">
            <a:avLst/>
          </a:prstGeom>
        </p:spPr>
        <p:txBody>
          <a:bodyPr/>
          <a:lstStyle/>
          <a:p>
            <a:r>
              <a:rPr lang="en-US" dirty="0"/>
              <a:t>Click to edit</a:t>
            </a:r>
          </a:p>
        </p:txBody>
      </p:sp>
      <p:grpSp>
        <p:nvGrpSpPr>
          <p:cNvPr id="12" name="Group 11">
            <a:extLst>
              <a:ext uri="{FF2B5EF4-FFF2-40B4-BE49-F238E27FC236}">
                <a16:creationId xmlns:a16="http://schemas.microsoft.com/office/drawing/2014/main" id="{7B96CAFC-FEC6-4EBF-9D8C-DBEF28DC254C}"/>
              </a:ext>
            </a:extLst>
          </p:cNvPr>
          <p:cNvGrpSpPr>
            <a:grpSpLocks noChangeAspect="1"/>
          </p:cNvGrpSpPr>
          <p:nvPr userDrawn="1"/>
        </p:nvGrpSpPr>
        <p:grpSpPr>
          <a:xfrm>
            <a:off x="121783" y="4918943"/>
            <a:ext cx="2263329" cy="1808768"/>
            <a:chOff x="121783" y="4918943"/>
            <a:chExt cx="2263329" cy="1808768"/>
          </a:xfrm>
        </p:grpSpPr>
        <p:pic>
          <p:nvPicPr>
            <p:cNvPr id="13" name="Picture 12" descr="A close up of a sign&#10;&#10;Description generated with high confidence">
              <a:extLst>
                <a:ext uri="{FF2B5EF4-FFF2-40B4-BE49-F238E27FC236}">
                  <a16:creationId xmlns:a16="http://schemas.microsoft.com/office/drawing/2014/main" id="{8BC19C56-9C3A-4FD0-BCFC-ED3CEE2AD8EC}"/>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273437" y="4918943"/>
              <a:ext cx="1960023" cy="1768539"/>
            </a:xfrm>
            <a:prstGeom prst="rect">
              <a:avLst/>
            </a:prstGeom>
            <a:ln>
              <a:noFill/>
            </a:ln>
            <a:effectLst>
              <a:outerShdw blurRad="292100" dist="139700" dir="2700000" algn="tl" rotWithShape="0">
                <a:srgbClr val="333333">
                  <a:alpha val="65000"/>
                </a:srgbClr>
              </a:outerShdw>
            </a:effectLst>
          </p:spPr>
        </p:pic>
        <p:grpSp>
          <p:nvGrpSpPr>
            <p:cNvPr id="14" name="Group 13">
              <a:extLst>
                <a:ext uri="{FF2B5EF4-FFF2-40B4-BE49-F238E27FC236}">
                  <a16:creationId xmlns:a16="http://schemas.microsoft.com/office/drawing/2014/main" id="{3BA862B9-14FF-4A57-839C-CA0E789B46DA}"/>
                </a:ext>
              </a:extLst>
            </p:cNvPr>
            <p:cNvGrpSpPr/>
            <p:nvPr userDrawn="1"/>
          </p:nvGrpSpPr>
          <p:grpSpPr>
            <a:xfrm>
              <a:off x="625657" y="5008148"/>
              <a:ext cx="1261706" cy="1384731"/>
              <a:chOff x="218435" y="2852807"/>
              <a:chExt cx="1408496" cy="1656226"/>
            </a:xfrm>
          </p:grpSpPr>
          <p:sp>
            <p:nvSpPr>
              <p:cNvPr id="27" name="TextBox 26">
                <a:extLst>
                  <a:ext uri="{FF2B5EF4-FFF2-40B4-BE49-F238E27FC236}">
                    <a16:creationId xmlns:a16="http://schemas.microsoft.com/office/drawing/2014/main" id="{6709CA22-E9E1-478D-9979-765B4A9B90A8}"/>
                  </a:ext>
                </a:extLst>
              </p:cNvPr>
              <p:cNvSpPr txBox="1"/>
              <p:nvPr userDrawn="1"/>
            </p:nvSpPr>
            <p:spPr>
              <a:xfrm rot="18264686">
                <a:off x="-277190" y="3494113"/>
                <a:ext cx="1608630" cy="343585"/>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Topography</a:t>
                </a:r>
              </a:p>
            </p:txBody>
          </p:sp>
          <p:sp>
            <p:nvSpPr>
              <p:cNvPr id="28" name="TextBox 27">
                <a:extLst>
                  <a:ext uri="{FF2B5EF4-FFF2-40B4-BE49-F238E27FC236}">
                    <a16:creationId xmlns:a16="http://schemas.microsoft.com/office/drawing/2014/main" id="{2860A7D2-8F54-49F7-9F0C-F91E0B2EB127}"/>
                  </a:ext>
                </a:extLst>
              </p:cNvPr>
              <p:cNvSpPr txBox="1"/>
              <p:nvPr userDrawn="1"/>
            </p:nvSpPr>
            <p:spPr>
              <a:xfrm rot="3350953">
                <a:off x="509937" y="3488637"/>
                <a:ext cx="1616374" cy="344714"/>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Vegetation</a:t>
                </a:r>
              </a:p>
            </p:txBody>
          </p:sp>
          <p:sp>
            <p:nvSpPr>
              <p:cNvPr id="29" name="TextBox 28">
                <a:extLst>
                  <a:ext uri="{FF2B5EF4-FFF2-40B4-BE49-F238E27FC236}">
                    <a16:creationId xmlns:a16="http://schemas.microsoft.com/office/drawing/2014/main" id="{55B5661D-D093-4764-B076-555C2B422A64}"/>
                  </a:ext>
                </a:extLst>
              </p:cNvPr>
              <p:cNvSpPr txBox="1"/>
              <p:nvPr userDrawn="1"/>
            </p:nvSpPr>
            <p:spPr>
              <a:xfrm>
                <a:off x="218435" y="4140912"/>
                <a:ext cx="1408496" cy="368121"/>
              </a:xfrm>
              <a:prstGeom prst="rect">
                <a:avLst/>
              </a:prstGeom>
              <a:noFill/>
            </p:spPr>
            <p:txBody>
              <a:bodyPr wrap="square" rtlCol="0">
                <a:spAutoFit/>
              </a:bodyPr>
              <a:lstStyle/>
              <a:p>
                <a:pPr algn="ctr"/>
                <a:r>
                  <a:rPr lang="en-US" sz="1400" dirty="0">
                    <a:solidFill>
                      <a:schemeClr val="tx1"/>
                    </a:solidFill>
                    <a:effectLst>
                      <a:outerShdw blurRad="38100" dist="38100" dir="2700000" algn="tl">
                        <a:srgbClr val="000000">
                          <a:alpha val="43137"/>
                        </a:srgbClr>
                      </a:outerShdw>
                    </a:effectLst>
                  </a:rPr>
                  <a:t>Climate</a:t>
                </a:r>
              </a:p>
            </p:txBody>
          </p:sp>
        </p:grpSp>
        <p:pic>
          <p:nvPicPr>
            <p:cNvPr id="15" name="Picture 14">
              <a:extLst>
                <a:ext uri="{FF2B5EF4-FFF2-40B4-BE49-F238E27FC236}">
                  <a16:creationId xmlns:a16="http://schemas.microsoft.com/office/drawing/2014/main" id="{42A774BF-09CD-4DBC-A9CD-8CD8116C1AC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568" y="5132489"/>
              <a:ext cx="990821" cy="1316275"/>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433B535E-0D23-4256-9539-BC99DDAB6B7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5035" y="5357166"/>
              <a:ext cx="847209" cy="892091"/>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3270ADB4-6ADB-45EF-8265-0D67B5E6C80D}"/>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1783" y="5843902"/>
              <a:ext cx="2263329" cy="88380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47392604"/>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7999" y="451253"/>
            <a:ext cx="11176000" cy="664797"/>
          </a:xfrm>
          <a:prstGeom prst="rect">
            <a:avLst/>
          </a:prstGeom>
        </p:spPr>
        <p:txBody>
          <a:bodyPr/>
          <a:lstStyle/>
          <a:p>
            <a:r>
              <a:rPr lang="en-US" dirty="0"/>
              <a:t>Click to edit</a:t>
            </a:r>
          </a:p>
        </p:txBody>
      </p:sp>
    </p:spTree>
    <p:extLst>
      <p:ext uri="{BB962C8B-B14F-4D97-AF65-F5344CB8AC3E}">
        <p14:creationId xmlns:p14="http://schemas.microsoft.com/office/powerpoint/2010/main" val="1399956175"/>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148084"/>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0" name="Rectangle 19"/>
          <p:cNvSpPr/>
          <p:nvPr userDrawn="1"/>
        </p:nvSpPr>
        <p:spPr>
          <a:xfrm>
            <a:off x="101600" y="76200"/>
            <a:ext cx="11988800" cy="55927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1039091" y="5867400"/>
            <a:ext cx="10058400" cy="990600"/>
          </a:xfrm>
        </p:spPr>
        <p:txBody>
          <a:bodyPr anchor="b">
            <a:normAutofit/>
          </a:bodyPr>
          <a:lstStyle>
            <a:lvl1pPr algn="ctr">
              <a:defRPr sz="5333">
                <a:solidFill>
                  <a:schemeClr val="bg1"/>
                </a:solidFill>
                <a:latin typeface="Lucida Sans" panose="020B0602030504020204" pitchFamily="34" charset="0"/>
              </a:defRPr>
            </a:lvl1pPr>
          </a:lstStyle>
          <a:p>
            <a:r>
              <a:rPr lang="en-US" dirty="0"/>
              <a:t>Click to edit Master title style</a:t>
            </a:r>
          </a:p>
        </p:txBody>
      </p:sp>
      <p:sp>
        <p:nvSpPr>
          <p:cNvPr id="24" name="Rectangle 23"/>
          <p:cNvSpPr/>
          <p:nvPr userDrawn="1"/>
        </p:nvSpPr>
        <p:spPr>
          <a:xfrm>
            <a:off x="101600" y="5668964"/>
            <a:ext cx="101600" cy="11890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Rectangle 24"/>
          <p:cNvSpPr/>
          <p:nvPr userDrawn="1"/>
        </p:nvSpPr>
        <p:spPr>
          <a:xfrm>
            <a:off x="11988800" y="5666544"/>
            <a:ext cx="101600" cy="11890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4" name="title_final.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tretch/>
        </p:blipFill>
        <p:spPr>
          <a:xfrm>
            <a:off x="101601" y="76200"/>
            <a:ext cx="11988800" cy="5791201"/>
          </a:xfrm>
          <a:prstGeom prst="rect">
            <a:avLst/>
          </a:prstGeom>
        </p:spPr>
      </p:pic>
      <p:sp>
        <p:nvSpPr>
          <p:cNvPr id="5" name="Rectangle 4"/>
          <p:cNvSpPr/>
          <p:nvPr userDrawn="1"/>
        </p:nvSpPr>
        <p:spPr>
          <a:xfrm>
            <a:off x="203202" y="76201"/>
            <a:ext cx="11785599" cy="5592764"/>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581476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5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0"/>
            <a:ext cx="11074400" cy="1143000"/>
          </a:xfrm>
        </p:spPr>
        <p:txBody>
          <a:bodyPr/>
          <a:lstStyle>
            <a:lvl1pPr algn="ctr">
              <a:defRPr/>
            </a:lvl1pPr>
          </a:lstStyle>
          <a:p>
            <a:r>
              <a:rPr lang="en-US" dirty="0"/>
              <a:t>Click to edit Master title style</a:t>
            </a:r>
          </a:p>
        </p:txBody>
      </p:sp>
      <p:sp>
        <p:nvSpPr>
          <p:cNvPr id="3" name="Content Placeholder 2"/>
          <p:cNvSpPr>
            <a:spLocks noGrp="1"/>
          </p:cNvSpPr>
          <p:nvPr>
            <p:ph idx="1"/>
          </p:nvPr>
        </p:nvSpPr>
        <p:spPr>
          <a:xfrm>
            <a:off x="508000" y="1066800"/>
            <a:ext cx="11176000" cy="3581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1557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Layered Content">
    <p:spTree>
      <p:nvGrpSpPr>
        <p:cNvPr id="1" name=""/>
        <p:cNvGrpSpPr/>
        <p:nvPr/>
      </p:nvGrpSpPr>
      <p:grpSpPr>
        <a:xfrm>
          <a:off x="0" y="0"/>
          <a:ext cx="0" cy="0"/>
          <a:chOff x="0" y="0"/>
          <a:chExt cx="0" cy="0"/>
        </a:xfrm>
      </p:grpSpPr>
      <p:sp>
        <p:nvSpPr>
          <p:cNvPr id="2" name="Title 1"/>
          <p:cNvSpPr>
            <a:spLocks noGrp="1"/>
          </p:cNvSpPr>
          <p:nvPr>
            <p:ph type="title"/>
          </p:nvPr>
        </p:nvSpPr>
        <p:spPr>
          <a:xfrm>
            <a:off x="507999" y="451253"/>
            <a:ext cx="11176000" cy="664797"/>
          </a:xfrm>
          <a:prstGeom prst="rect">
            <a:avLst/>
          </a:prstGeom>
        </p:spPr>
        <p:txBody>
          <a:bodyPr/>
          <a:lstStyle/>
          <a:p>
            <a:r>
              <a:rPr lang="en-US"/>
              <a:t>Click to edit</a:t>
            </a:r>
          </a:p>
        </p:txBody>
      </p:sp>
      <p:sp>
        <p:nvSpPr>
          <p:cNvPr id="6" name="Text Placeholder 5"/>
          <p:cNvSpPr>
            <a:spLocks noGrp="1"/>
          </p:cNvSpPr>
          <p:nvPr>
            <p:ph type="body" sz="quarter" idx="10" hasCustomPrompt="1"/>
          </p:nvPr>
        </p:nvSpPr>
        <p:spPr>
          <a:xfrm>
            <a:off x="1125415" y="1411553"/>
            <a:ext cx="10558585" cy="3354765"/>
          </a:xfrm>
          <a:prstGeom prst="rect">
            <a:avLst/>
          </a:prstGeom>
          <a:effectLst/>
        </p:spPr>
        <p:txBody>
          <a:bodyPr wrap="square">
            <a:spAutoFit/>
          </a:bodyPr>
          <a:lstStyle>
            <a:lvl1pPr>
              <a:lnSpc>
                <a:spcPct val="100000"/>
              </a:lnSpc>
              <a:spcBef>
                <a:spcPts val="600"/>
              </a:spcBef>
              <a:spcAft>
                <a:spcPts val="600"/>
              </a:spcAft>
              <a:defRPr/>
            </a:lvl1pPr>
            <a:lvl2pPr>
              <a:lnSpc>
                <a:spcPct val="100000"/>
              </a:lnSpc>
              <a:spcBef>
                <a:spcPts val="600"/>
              </a:spcBef>
              <a:spcAft>
                <a:spcPts val="600"/>
              </a:spcAft>
              <a:defRPr/>
            </a:lvl2pPr>
            <a:lvl3pPr>
              <a:lnSpc>
                <a:spcPct val="100000"/>
              </a:lnSpc>
              <a:spcBef>
                <a:spcPts val="600"/>
              </a:spcBef>
              <a:spcAft>
                <a:spcPts val="600"/>
              </a:spcAft>
              <a:buSzPct val="80000"/>
              <a:defRPr/>
            </a:lvl3pPr>
            <a:lvl4pPr>
              <a:lnSpc>
                <a:spcPct val="100000"/>
              </a:lnSpc>
              <a:spcBef>
                <a:spcPts val="600"/>
              </a:spcBef>
              <a:spcAft>
                <a:spcPts val="600"/>
              </a:spcAft>
              <a:buSzPct val="80000"/>
              <a:defRPr/>
            </a:lvl4pPr>
            <a:lvl5pPr>
              <a:lnSpc>
                <a:spcPct val="100000"/>
              </a:lnSpc>
              <a:spcBef>
                <a:spcPts val="600"/>
              </a:spcBef>
              <a:spcAft>
                <a:spcPts val="600"/>
              </a:spcAft>
              <a:buSzPct val="80000"/>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grpSp>
        <p:nvGrpSpPr>
          <p:cNvPr id="31" name="Group 30">
            <a:extLst>
              <a:ext uri="{FF2B5EF4-FFF2-40B4-BE49-F238E27FC236}">
                <a16:creationId xmlns:a16="http://schemas.microsoft.com/office/drawing/2014/main" id="{77285671-4945-4A4A-AC94-8C7FC9788B62}"/>
              </a:ext>
            </a:extLst>
          </p:cNvPr>
          <p:cNvGrpSpPr>
            <a:grpSpLocks noChangeAspect="1"/>
          </p:cNvGrpSpPr>
          <p:nvPr userDrawn="1"/>
        </p:nvGrpSpPr>
        <p:grpSpPr>
          <a:xfrm>
            <a:off x="121783" y="4918943"/>
            <a:ext cx="2263329" cy="1808768"/>
            <a:chOff x="121783" y="4918943"/>
            <a:chExt cx="2263329" cy="1808768"/>
          </a:xfrm>
        </p:grpSpPr>
        <p:pic>
          <p:nvPicPr>
            <p:cNvPr id="32" name="Picture 31" descr="A close up of a sign&#10;&#10;Description generated with high confidence">
              <a:extLst>
                <a:ext uri="{FF2B5EF4-FFF2-40B4-BE49-F238E27FC236}">
                  <a16:creationId xmlns:a16="http://schemas.microsoft.com/office/drawing/2014/main" id="{0ECE74E0-3633-45FE-8284-F2134D732C24}"/>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273437" y="4918943"/>
              <a:ext cx="1960023" cy="1768539"/>
            </a:xfrm>
            <a:prstGeom prst="rect">
              <a:avLst/>
            </a:prstGeom>
            <a:ln>
              <a:noFill/>
            </a:ln>
            <a:effectLst>
              <a:outerShdw blurRad="292100" dist="139700" dir="2700000" algn="tl" rotWithShape="0">
                <a:srgbClr val="333333">
                  <a:alpha val="65000"/>
                </a:srgbClr>
              </a:outerShdw>
            </a:effectLst>
          </p:spPr>
        </p:pic>
        <p:grpSp>
          <p:nvGrpSpPr>
            <p:cNvPr id="33" name="Group 32">
              <a:extLst>
                <a:ext uri="{FF2B5EF4-FFF2-40B4-BE49-F238E27FC236}">
                  <a16:creationId xmlns:a16="http://schemas.microsoft.com/office/drawing/2014/main" id="{B5E63A6E-0ADC-4613-9554-44899AB8A7CB}"/>
                </a:ext>
              </a:extLst>
            </p:cNvPr>
            <p:cNvGrpSpPr/>
            <p:nvPr userDrawn="1"/>
          </p:nvGrpSpPr>
          <p:grpSpPr>
            <a:xfrm>
              <a:off x="625657" y="5008148"/>
              <a:ext cx="1261706" cy="1384731"/>
              <a:chOff x="218435" y="2852807"/>
              <a:chExt cx="1408496" cy="1656226"/>
            </a:xfrm>
          </p:grpSpPr>
          <p:sp>
            <p:nvSpPr>
              <p:cNvPr id="37" name="TextBox 36">
                <a:extLst>
                  <a:ext uri="{FF2B5EF4-FFF2-40B4-BE49-F238E27FC236}">
                    <a16:creationId xmlns:a16="http://schemas.microsoft.com/office/drawing/2014/main" id="{E48D16D8-C5F1-48FC-A91A-54E5E1EB51BA}"/>
                  </a:ext>
                </a:extLst>
              </p:cNvPr>
              <p:cNvSpPr txBox="1"/>
              <p:nvPr userDrawn="1"/>
            </p:nvSpPr>
            <p:spPr>
              <a:xfrm rot="18264686">
                <a:off x="-277190" y="3494113"/>
                <a:ext cx="1608630" cy="343585"/>
              </a:xfrm>
              <a:prstGeom prst="rect">
                <a:avLst/>
              </a:prstGeom>
              <a:noFill/>
            </p:spPr>
            <p:txBody>
              <a:bodyPr wrap="square" rtlCol="0">
                <a:spAutoFit/>
              </a:bodyPr>
              <a:lstStyle/>
              <a:p>
                <a:pPr algn="ctr"/>
                <a:r>
                  <a:rPr lang="en-US" sz="1400">
                    <a:solidFill>
                      <a:schemeClr val="tx1"/>
                    </a:solidFill>
                    <a:effectLst>
                      <a:outerShdw blurRad="38100" dist="38100" dir="2700000" algn="tl">
                        <a:srgbClr val="000000">
                          <a:alpha val="43137"/>
                        </a:srgbClr>
                      </a:outerShdw>
                    </a:effectLst>
                  </a:rPr>
                  <a:t>Topography</a:t>
                </a:r>
              </a:p>
            </p:txBody>
          </p:sp>
          <p:sp>
            <p:nvSpPr>
              <p:cNvPr id="38" name="TextBox 37">
                <a:extLst>
                  <a:ext uri="{FF2B5EF4-FFF2-40B4-BE49-F238E27FC236}">
                    <a16:creationId xmlns:a16="http://schemas.microsoft.com/office/drawing/2014/main" id="{FA7D6AB8-D58A-4C8E-A065-A00DFB530E12}"/>
                  </a:ext>
                </a:extLst>
              </p:cNvPr>
              <p:cNvSpPr txBox="1"/>
              <p:nvPr userDrawn="1"/>
            </p:nvSpPr>
            <p:spPr>
              <a:xfrm rot="3350953">
                <a:off x="509937" y="3488637"/>
                <a:ext cx="1616374" cy="344714"/>
              </a:xfrm>
              <a:prstGeom prst="rect">
                <a:avLst/>
              </a:prstGeom>
              <a:noFill/>
            </p:spPr>
            <p:txBody>
              <a:bodyPr wrap="square" rtlCol="0">
                <a:spAutoFit/>
              </a:bodyPr>
              <a:lstStyle/>
              <a:p>
                <a:pPr algn="ctr"/>
                <a:r>
                  <a:rPr lang="en-US" sz="1400">
                    <a:solidFill>
                      <a:schemeClr val="tx1"/>
                    </a:solidFill>
                    <a:effectLst>
                      <a:outerShdw blurRad="38100" dist="38100" dir="2700000" algn="tl">
                        <a:srgbClr val="000000">
                          <a:alpha val="43137"/>
                        </a:srgbClr>
                      </a:outerShdw>
                    </a:effectLst>
                  </a:rPr>
                  <a:t>Vegetation</a:t>
                </a:r>
              </a:p>
            </p:txBody>
          </p:sp>
          <p:sp>
            <p:nvSpPr>
              <p:cNvPr id="39" name="TextBox 38">
                <a:extLst>
                  <a:ext uri="{FF2B5EF4-FFF2-40B4-BE49-F238E27FC236}">
                    <a16:creationId xmlns:a16="http://schemas.microsoft.com/office/drawing/2014/main" id="{08011E03-B986-4631-8BC4-2E67D368A865}"/>
                  </a:ext>
                </a:extLst>
              </p:cNvPr>
              <p:cNvSpPr txBox="1"/>
              <p:nvPr userDrawn="1"/>
            </p:nvSpPr>
            <p:spPr>
              <a:xfrm>
                <a:off x="218435" y="4140912"/>
                <a:ext cx="1408496" cy="368121"/>
              </a:xfrm>
              <a:prstGeom prst="rect">
                <a:avLst/>
              </a:prstGeom>
              <a:noFill/>
            </p:spPr>
            <p:txBody>
              <a:bodyPr wrap="square" rtlCol="0">
                <a:spAutoFit/>
              </a:bodyPr>
              <a:lstStyle/>
              <a:p>
                <a:pPr algn="ctr"/>
                <a:r>
                  <a:rPr lang="en-US" sz="1400">
                    <a:solidFill>
                      <a:schemeClr val="tx1"/>
                    </a:solidFill>
                    <a:effectLst>
                      <a:outerShdw blurRad="38100" dist="38100" dir="2700000" algn="tl">
                        <a:srgbClr val="000000">
                          <a:alpha val="43137"/>
                        </a:srgbClr>
                      </a:outerShdw>
                    </a:effectLst>
                  </a:rPr>
                  <a:t>Climate</a:t>
                </a:r>
              </a:p>
            </p:txBody>
          </p:sp>
        </p:grpSp>
        <p:pic>
          <p:nvPicPr>
            <p:cNvPr id="34" name="Picture 33">
              <a:extLst>
                <a:ext uri="{FF2B5EF4-FFF2-40B4-BE49-F238E27FC236}">
                  <a16:creationId xmlns:a16="http://schemas.microsoft.com/office/drawing/2014/main" id="{AB805983-AA08-46D5-B4D9-DC4CCCE89A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568" y="5132489"/>
              <a:ext cx="990821" cy="1316275"/>
            </a:xfrm>
            <a:prstGeom prst="rect">
              <a:avLst/>
            </a:prstGeom>
            <a:ln>
              <a:noFill/>
            </a:ln>
            <a:effectLst>
              <a:outerShdw blurRad="292100" dist="139700" dir="2700000" algn="tl" rotWithShape="0">
                <a:srgbClr val="333333">
                  <a:alpha val="65000"/>
                </a:srgbClr>
              </a:outerShdw>
            </a:effectLst>
          </p:spPr>
        </p:pic>
        <p:pic>
          <p:nvPicPr>
            <p:cNvPr id="35" name="Picture 34">
              <a:extLst>
                <a:ext uri="{FF2B5EF4-FFF2-40B4-BE49-F238E27FC236}">
                  <a16:creationId xmlns:a16="http://schemas.microsoft.com/office/drawing/2014/main" id="{3767D425-F3BF-4886-B225-F89B325C5E0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5035" y="5357166"/>
              <a:ext cx="847209" cy="892091"/>
            </a:xfrm>
            <a:prstGeom prst="rect">
              <a:avLst/>
            </a:prstGeom>
            <a:ln>
              <a:noFill/>
            </a:ln>
            <a:effectLst>
              <a:outerShdw blurRad="292100" dist="139700" dir="2700000" algn="tl" rotWithShape="0">
                <a:srgbClr val="333333">
                  <a:alpha val="65000"/>
                </a:srgbClr>
              </a:outerShdw>
            </a:effectLst>
          </p:spPr>
        </p:pic>
        <p:pic>
          <p:nvPicPr>
            <p:cNvPr id="36" name="Picture 35">
              <a:extLst>
                <a:ext uri="{FF2B5EF4-FFF2-40B4-BE49-F238E27FC236}">
                  <a16:creationId xmlns:a16="http://schemas.microsoft.com/office/drawing/2014/main" id="{9F41F132-273F-4C34-9E25-A222C143645F}"/>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1783" y="5843902"/>
              <a:ext cx="2263329" cy="88380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587856212"/>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22400" y="0"/>
            <a:ext cx="9144000" cy="1143000"/>
          </a:xfrm>
        </p:spPr>
        <p:txBody>
          <a:bodyPr/>
          <a:lstStyle/>
          <a:p>
            <a:r>
              <a:rPr lang="en-US"/>
              <a:t>Click to edit Master title style</a:t>
            </a:r>
          </a:p>
        </p:txBody>
      </p:sp>
      <p:sp>
        <p:nvSpPr>
          <p:cNvPr id="6" name="Rectangle 5"/>
          <p:cNvSpPr/>
          <p:nvPr userDrawn="1"/>
        </p:nvSpPr>
        <p:spPr>
          <a:xfrm>
            <a:off x="0" y="3657600"/>
            <a:ext cx="12192000" cy="3200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3592761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Alternate Content P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8000" y="0"/>
            <a:ext cx="11074400" cy="1143000"/>
          </a:xfrm>
        </p:spPr>
        <p:txBody>
          <a:bodyPr/>
          <a:lstStyle>
            <a:lvl1pPr algn="ctr">
              <a:defRPr/>
            </a:lvl1pPr>
          </a:lstStyle>
          <a:p>
            <a:r>
              <a:rPr lang="en-US" dirty="0"/>
              <a:t>Click to edit Master title style</a:t>
            </a:r>
          </a:p>
        </p:txBody>
      </p:sp>
      <p:sp>
        <p:nvSpPr>
          <p:cNvPr id="3" name="Content Placeholder 2"/>
          <p:cNvSpPr>
            <a:spLocks noGrp="1"/>
          </p:cNvSpPr>
          <p:nvPr>
            <p:ph idx="1"/>
          </p:nvPr>
        </p:nvSpPr>
        <p:spPr>
          <a:xfrm>
            <a:off x="508000" y="1066800"/>
            <a:ext cx="11176000" cy="3581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863040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ulleted Layout">
    <p:spTree>
      <p:nvGrpSpPr>
        <p:cNvPr id="1" name=""/>
        <p:cNvGrpSpPr/>
        <p:nvPr/>
      </p:nvGrpSpPr>
      <p:grpSpPr>
        <a:xfrm>
          <a:off x="0" y="0"/>
          <a:ext cx="0" cy="0"/>
          <a:chOff x="0" y="0"/>
          <a:chExt cx="0" cy="0"/>
        </a:xfrm>
      </p:grpSpPr>
      <p:sp>
        <p:nvSpPr>
          <p:cNvPr id="3" name="Title 1"/>
          <p:cNvSpPr>
            <a:spLocks noGrp="1"/>
          </p:cNvSpPr>
          <p:nvPr>
            <p:ph type="title"/>
          </p:nvPr>
        </p:nvSpPr>
        <p:spPr>
          <a:xfrm>
            <a:off x="1219200" y="228601"/>
            <a:ext cx="9753600" cy="597903"/>
          </a:xfrm>
        </p:spPr>
        <p:txBody>
          <a:bodyPr/>
          <a:lstStyle/>
          <a:p>
            <a:r>
              <a:rPr lang="en-US" dirty="0"/>
              <a:t>Click to edit Master title style</a:t>
            </a:r>
          </a:p>
        </p:txBody>
      </p:sp>
      <p:sp>
        <p:nvSpPr>
          <p:cNvPr id="4" name="Content Placeholder 2"/>
          <p:cNvSpPr>
            <a:spLocks noGrp="1"/>
          </p:cNvSpPr>
          <p:nvPr>
            <p:ph idx="1"/>
          </p:nvPr>
        </p:nvSpPr>
        <p:spPr>
          <a:xfrm>
            <a:off x="1219200" y="1066801"/>
            <a:ext cx="9753600" cy="3703639"/>
          </a:xfrm>
        </p:spPr>
        <p:txBody>
          <a:bodyPr>
            <a:normAutofit/>
          </a:bodyPr>
          <a:lstStyle>
            <a:lvl1pPr marL="228594" indent="-228594">
              <a:buFont typeface="Arial" pitchFamily="34" charset="0"/>
              <a:buChar char="•"/>
              <a:defRPr sz="3200"/>
            </a:lvl1pPr>
            <a:lvl2pPr marL="838179" indent="-228594">
              <a:buFont typeface="Arial" pitchFamily="34" charset="0"/>
              <a:buChar char="•"/>
              <a:defRPr sz="2667"/>
            </a:lvl2pPr>
            <a:lvl3pPr marL="1447764" indent="-228594">
              <a:buFont typeface="Arial" pitchFamily="34" charset="0"/>
              <a:buChar char="•"/>
              <a:defRPr sz="2400"/>
            </a:lvl3pPr>
            <a:lvl4pPr marL="2057349" indent="-228594">
              <a:buFont typeface="Arial" pitchFamily="34" charset="0"/>
              <a:buChar char="•"/>
              <a:defRPr sz="2133"/>
            </a:lvl4pPr>
            <a:lvl5pPr marL="2666933" indent="-228594">
              <a:buFont typeface="Arial" pitchFamily="34" charset="0"/>
              <a:buChar cha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502998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2295525"/>
            <a:ext cx="9956800" cy="1362075"/>
          </a:xfrm>
        </p:spPr>
        <p:txBody>
          <a:bodyPr anchor="t"/>
          <a:lstStyle>
            <a:lvl1pPr algn="ctr">
              <a:defRPr sz="5333" b="1" cap="all"/>
            </a:lvl1pPr>
          </a:lstStyle>
          <a:p>
            <a:r>
              <a:rPr lang="en-US" dirty="0"/>
              <a:t>Click to edit Master title style</a:t>
            </a:r>
          </a:p>
        </p:txBody>
      </p:sp>
      <p:sp>
        <p:nvSpPr>
          <p:cNvPr id="3" name="Text Placeholder 2"/>
          <p:cNvSpPr>
            <a:spLocks noGrp="1"/>
          </p:cNvSpPr>
          <p:nvPr>
            <p:ph type="body" idx="1"/>
          </p:nvPr>
        </p:nvSpPr>
        <p:spPr>
          <a:xfrm>
            <a:off x="1930402" y="795339"/>
            <a:ext cx="7871884" cy="1500187"/>
          </a:xfrm>
        </p:spPr>
        <p:txBody>
          <a:bodyPr anchor="b"/>
          <a:lstStyle>
            <a:lvl1pPr marL="0" indent="0" algn="ctr">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2433923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2946400" y="1600201"/>
            <a:ext cx="4165600" cy="4525963"/>
          </a:xfrm>
        </p:spPr>
        <p:txBody>
          <a:bodyPr/>
          <a:lstStyle>
            <a:lvl1pPr>
              <a:defRPr sz="2667"/>
            </a:lvl1pPr>
            <a:lvl2pPr>
              <a:defRPr sz="2667"/>
            </a:lvl2pPr>
            <a:lvl3pPr>
              <a:defRPr sz="2667"/>
            </a:lvl3pPr>
            <a:lvl4pPr>
              <a:defRPr sz="2667"/>
            </a:lvl4pPr>
            <a:lvl5pPr>
              <a:defRPr sz="2667"/>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416800" y="1600201"/>
            <a:ext cx="4165600" cy="4525963"/>
          </a:xfrm>
        </p:spPr>
        <p:txBody>
          <a:bodyPr/>
          <a:lstStyle>
            <a:lvl1pPr>
              <a:defRPr sz="2667"/>
            </a:lvl1pPr>
            <a:lvl2pPr>
              <a:defRPr sz="2667"/>
            </a:lvl2pPr>
            <a:lvl3pPr>
              <a:defRPr sz="2667"/>
            </a:lvl3pPr>
            <a:lvl4pPr>
              <a:defRPr sz="2667"/>
            </a:lvl4pPr>
            <a:lvl5pPr>
              <a:defRPr sz="2667"/>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56846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0"/>
            <a:ext cx="106680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24000" y="1066801"/>
            <a:ext cx="4167717" cy="513300"/>
          </a:xfrm>
        </p:spPr>
        <p:txBody>
          <a:bodyPr anchor="b"/>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1524000" y="1706562"/>
            <a:ext cx="4167717" cy="3170239"/>
          </a:xfrm>
        </p:spPr>
        <p:txBody>
          <a:bodyPr/>
          <a:lstStyle>
            <a:lvl1pPr>
              <a:defRPr sz="2400"/>
            </a:lvl1pPr>
            <a:lvl2pPr>
              <a:defRPr sz="2400"/>
            </a:lvl2pPr>
            <a:lvl3pPr>
              <a:defRPr sz="2400"/>
            </a:lvl3pPr>
            <a:lvl4pPr>
              <a:defRPr sz="2400"/>
            </a:lvl4pPr>
            <a:lvl5pPr>
              <a:defRPr sz="24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094363" y="1066801"/>
            <a:ext cx="4169355" cy="513300"/>
          </a:xfrm>
        </p:spPr>
        <p:txBody>
          <a:bodyPr anchor="b"/>
          <a:lstStyle>
            <a:lvl1pPr marL="0" indent="0">
              <a:buNone/>
              <a:defRPr sz="2667"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094363" y="1706562"/>
            <a:ext cx="4169355" cy="3170239"/>
          </a:xfrm>
        </p:spPr>
        <p:txBody>
          <a:bodyPr/>
          <a:lstStyle>
            <a:lvl1pPr>
              <a:defRPr sz="2400"/>
            </a:lvl1pPr>
            <a:lvl2pPr>
              <a:defRPr sz="2400"/>
            </a:lvl2pPr>
            <a:lvl3pPr>
              <a:defRPr sz="2400"/>
            </a:lvl3pPr>
            <a:lvl4pPr>
              <a:defRPr sz="2400"/>
            </a:lvl4pPr>
            <a:lvl5pPr>
              <a:defRPr sz="2400"/>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557154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25436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30400" y="152400"/>
            <a:ext cx="3251200" cy="1162051"/>
          </a:xfrm>
        </p:spPr>
        <p:txBody>
          <a:bodyPr anchor="b"/>
          <a:lstStyle>
            <a:lvl1pPr algn="l">
              <a:defRPr sz="2667" b="0"/>
            </a:lvl1pPr>
          </a:lstStyle>
          <a:p>
            <a:r>
              <a:rPr lang="en-US" dirty="0"/>
              <a:t>Click to edit Master title style</a:t>
            </a:r>
          </a:p>
        </p:txBody>
      </p:sp>
      <p:sp>
        <p:nvSpPr>
          <p:cNvPr id="3" name="Content Placeholder 2"/>
          <p:cNvSpPr>
            <a:spLocks noGrp="1"/>
          </p:cNvSpPr>
          <p:nvPr>
            <p:ph idx="1"/>
          </p:nvPr>
        </p:nvSpPr>
        <p:spPr>
          <a:xfrm>
            <a:off x="5384802" y="0"/>
            <a:ext cx="4637721" cy="4800600"/>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930400" y="1371601"/>
            <a:ext cx="3251200" cy="3352800"/>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8835421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8" name="Rectangle 7"/>
          <p:cNvSpPr/>
          <p:nvPr userDrawn="1"/>
        </p:nvSpPr>
        <p:spPr>
          <a:xfrm>
            <a:off x="101600" y="4922837"/>
            <a:ext cx="11988800" cy="18589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1625600" y="5105400"/>
            <a:ext cx="8737600" cy="914400"/>
          </a:xfrm>
        </p:spPr>
        <p:txBody>
          <a:bodyPr anchor="b"/>
          <a:lstStyle>
            <a:lvl1pPr algn="ctr">
              <a:defRPr sz="4800" b="0">
                <a:solidFill>
                  <a:schemeClr val="bg1"/>
                </a:solidFill>
              </a:defRPr>
            </a:lvl1pPr>
          </a:lstStyle>
          <a:p>
            <a:r>
              <a:rPr lang="en-US" dirty="0"/>
              <a:t>Click to edit Master title style</a:t>
            </a:r>
          </a:p>
        </p:txBody>
      </p:sp>
      <p:sp>
        <p:nvSpPr>
          <p:cNvPr id="3" name="Picture Placeholder 2"/>
          <p:cNvSpPr>
            <a:spLocks noGrp="1"/>
          </p:cNvSpPr>
          <p:nvPr>
            <p:ph type="pic" idx="1"/>
          </p:nvPr>
        </p:nvSpPr>
        <p:spPr>
          <a:xfrm>
            <a:off x="2336800" y="228600"/>
            <a:ext cx="7315200" cy="41148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Tree>
    <p:extLst>
      <p:ext uri="{BB962C8B-B14F-4D97-AF65-F5344CB8AC3E}">
        <p14:creationId xmlns:p14="http://schemas.microsoft.com/office/powerpoint/2010/main" val="8785975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3256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7999" y="451253"/>
            <a:ext cx="11176000" cy="664797"/>
          </a:xfrm>
          <a:prstGeom prst="rect">
            <a:avLst/>
          </a:prstGeom>
        </p:spPr>
        <p:txBody>
          <a:bodyPr/>
          <a:lstStyle>
            <a:lvl1pPr>
              <a:defRPr/>
            </a:lvl1pPr>
          </a:lstStyle>
          <a:p>
            <a:r>
              <a:rPr lang="en-US"/>
              <a:t>Click to edit title</a:t>
            </a:r>
          </a:p>
        </p:txBody>
      </p:sp>
      <p:sp>
        <p:nvSpPr>
          <p:cNvPr id="3" name="Content Placeholder 2"/>
          <p:cNvSpPr>
            <a:spLocks noGrp="1"/>
          </p:cNvSpPr>
          <p:nvPr>
            <p:ph idx="1" hasCustomPrompt="1"/>
          </p:nvPr>
        </p:nvSpPr>
        <p:spPr>
          <a:xfrm>
            <a:off x="1336431" y="1660805"/>
            <a:ext cx="10347569" cy="3795450"/>
          </a:xfrm>
          <a:prstGeom prst="rect">
            <a:avLst/>
          </a:prstGeom>
          <a:effectLst/>
        </p:spPr>
        <p:txBody>
          <a:bodyPr>
            <a:noAutofit/>
          </a:bodyPr>
          <a:lstStyle>
            <a:lvl1pPr>
              <a:lnSpc>
                <a:spcPct val="90000"/>
              </a:lnSpc>
              <a:defRPr/>
            </a:lvl1pPr>
            <a:lvl2pPr>
              <a:lnSpc>
                <a:spcPct val="90000"/>
              </a:lnSpc>
              <a:defRPr/>
            </a:lvl2pPr>
            <a:lvl3pPr>
              <a:lnSpc>
                <a:spcPct val="90000"/>
              </a:lnSpc>
              <a:buSzPct val="80000"/>
              <a:defRPr/>
            </a:lvl3pPr>
            <a:lvl4pPr>
              <a:lnSpc>
                <a:spcPct val="90000"/>
              </a:lnSpc>
              <a:buSzPct val="80000"/>
              <a:defRPr/>
            </a:lvl4pPr>
            <a:lvl5pPr>
              <a:lnSpc>
                <a:spcPct val="90000"/>
              </a:lnSpc>
              <a:buSzPct val="80000"/>
              <a:defRPr/>
            </a:lvl5pPr>
          </a:lstStyle>
          <a:p>
            <a:pPr lvl="0"/>
            <a:r>
              <a:rPr lang="en-US"/>
              <a:t>Click to select object</a:t>
            </a:r>
          </a:p>
        </p:txBody>
      </p:sp>
      <p:grpSp>
        <p:nvGrpSpPr>
          <p:cNvPr id="13" name="Group 12">
            <a:extLst>
              <a:ext uri="{FF2B5EF4-FFF2-40B4-BE49-F238E27FC236}">
                <a16:creationId xmlns:a16="http://schemas.microsoft.com/office/drawing/2014/main" id="{5226238C-115F-4A62-BC57-4537125D6452}"/>
              </a:ext>
            </a:extLst>
          </p:cNvPr>
          <p:cNvGrpSpPr>
            <a:grpSpLocks noChangeAspect="1"/>
          </p:cNvGrpSpPr>
          <p:nvPr userDrawn="1"/>
        </p:nvGrpSpPr>
        <p:grpSpPr>
          <a:xfrm>
            <a:off x="121783" y="4918943"/>
            <a:ext cx="2263329" cy="1808768"/>
            <a:chOff x="121783" y="4918943"/>
            <a:chExt cx="2263329" cy="1808768"/>
          </a:xfrm>
        </p:grpSpPr>
        <p:pic>
          <p:nvPicPr>
            <p:cNvPr id="14" name="Picture 13" descr="A close up of a sign&#10;&#10;Description generated with high confidence">
              <a:extLst>
                <a:ext uri="{FF2B5EF4-FFF2-40B4-BE49-F238E27FC236}">
                  <a16:creationId xmlns:a16="http://schemas.microsoft.com/office/drawing/2014/main" id="{79A33663-E9CF-40AA-8671-58A6C0983B90}"/>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273437" y="4918943"/>
              <a:ext cx="1960023" cy="1768539"/>
            </a:xfrm>
            <a:prstGeom prst="rect">
              <a:avLst/>
            </a:prstGeom>
            <a:ln>
              <a:noFill/>
            </a:ln>
            <a:effectLst>
              <a:outerShdw blurRad="292100" dist="139700" dir="2700000" algn="tl" rotWithShape="0">
                <a:srgbClr val="333333">
                  <a:alpha val="65000"/>
                </a:srgbClr>
              </a:outerShdw>
            </a:effectLst>
          </p:spPr>
        </p:pic>
        <p:grpSp>
          <p:nvGrpSpPr>
            <p:cNvPr id="15" name="Group 14">
              <a:extLst>
                <a:ext uri="{FF2B5EF4-FFF2-40B4-BE49-F238E27FC236}">
                  <a16:creationId xmlns:a16="http://schemas.microsoft.com/office/drawing/2014/main" id="{2F955497-B96F-4F06-9679-02259F815E34}"/>
                </a:ext>
              </a:extLst>
            </p:cNvPr>
            <p:cNvGrpSpPr/>
            <p:nvPr userDrawn="1"/>
          </p:nvGrpSpPr>
          <p:grpSpPr>
            <a:xfrm>
              <a:off x="625657" y="5008148"/>
              <a:ext cx="1261706" cy="1384731"/>
              <a:chOff x="218435" y="2852807"/>
              <a:chExt cx="1408496" cy="1656226"/>
            </a:xfrm>
          </p:grpSpPr>
          <p:sp>
            <p:nvSpPr>
              <p:cNvPr id="28" name="TextBox 27">
                <a:extLst>
                  <a:ext uri="{FF2B5EF4-FFF2-40B4-BE49-F238E27FC236}">
                    <a16:creationId xmlns:a16="http://schemas.microsoft.com/office/drawing/2014/main" id="{93EAE4A6-729D-47D6-915B-C9BD17013F97}"/>
                  </a:ext>
                </a:extLst>
              </p:cNvPr>
              <p:cNvSpPr txBox="1"/>
              <p:nvPr userDrawn="1"/>
            </p:nvSpPr>
            <p:spPr>
              <a:xfrm rot="18264686">
                <a:off x="-277190" y="3494113"/>
                <a:ext cx="1608630" cy="343585"/>
              </a:xfrm>
              <a:prstGeom prst="rect">
                <a:avLst/>
              </a:prstGeom>
              <a:noFill/>
            </p:spPr>
            <p:txBody>
              <a:bodyPr wrap="square" rtlCol="0">
                <a:spAutoFit/>
              </a:bodyPr>
              <a:lstStyle/>
              <a:p>
                <a:pPr algn="ctr"/>
                <a:r>
                  <a:rPr lang="en-US" sz="1400">
                    <a:solidFill>
                      <a:schemeClr val="tx1"/>
                    </a:solidFill>
                    <a:effectLst>
                      <a:outerShdw blurRad="38100" dist="38100" dir="2700000" algn="tl">
                        <a:srgbClr val="000000">
                          <a:alpha val="43137"/>
                        </a:srgbClr>
                      </a:outerShdw>
                    </a:effectLst>
                  </a:rPr>
                  <a:t>Topography</a:t>
                </a:r>
              </a:p>
            </p:txBody>
          </p:sp>
          <p:sp>
            <p:nvSpPr>
              <p:cNvPr id="29" name="TextBox 28">
                <a:extLst>
                  <a:ext uri="{FF2B5EF4-FFF2-40B4-BE49-F238E27FC236}">
                    <a16:creationId xmlns:a16="http://schemas.microsoft.com/office/drawing/2014/main" id="{29458D22-ADB9-41A6-8DF1-49FB321A6A58}"/>
                  </a:ext>
                </a:extLst>
              </p:cNvPr>
              <p:cNvSpPr txBox="1"/>
              <p:nvPr userDrawn="1"/>
            </p:nvSpPr>
            <p:spPr>
              <a:xfrm rot="3350953">
                <a:off x="509937" y="3488637"/>
                <a:ext cx="1616374" cy="344714"/>
              </a:xfrm>
              <a:prstGeom prst="rect">
                <a:avLst/>
              </a:prstGeom>
              <a:noFill/>
            </p:spPr>
            <p:txBody>
              <a:bodyPr wrap="square" rtlCol="0">
                <a:spAutoFit/>
              </a:bodyPr>
              <a:lstStyle/>
              <a:p>
                <a:pPr algn="ctr"/>
                <a:r>
                  <a:rPr lang="en-US" sz="1400">
                    <a:solidFill>
                      <a:schemeClr val="tx1"/>
                    </a:solidFill>
                    <a:effectLst>
                      <a:outerShdw blurRad="38100" dist="38100" dir="2700000" algn="tl">
                        <a:srgbClr val="000000">
                          <a:alpha val="43137"/>
                        </a:srgbClr>
                      </a:outerShdw>
                    </a:effectLst>
                  </a:rPr>
                  <a:t>Vegetation</a:t>
                </a:r>
              </a:p>
            </p:txBody>
          </p:sp>
          <p:sp>
            <p:nvSpPr>
              <p:cNvPr id="30" name="TextBox 29">
                <a:extLst>
                  <a:ext uri="{FF2B5EF4-FFF2-40B4-BE49-F238E27FC236}">
                    <a16:creationId xmlns:a16="http://schemas.microsoft.com/office/drawing/2014/main" id="{6D6059B3-4928-433C-BD21-7197C34277EE}"/>
                  </a:ext>
                </a:extLst>
              </p:cNvPr>
              <p:cNvSpPr txBox="1"/>
              <p:nvPr userDrawn="1"/>
            </p:nvSpPr>
            <p:spPr>
              <a:xfrm>
                <a:off x="218435" y="4140912"/>
                <a:ext cx="1408496" cy="368121"/>
              </a:xfrm>
              <a:prstGeom prst="rect">
                <a:avLst/>
              </a:prstGeom>
              <a:noFill/>
            </p:spPr>
            <p:txBody>
              <a:bodyPr wrap="square" rtlCol="0">
                <a:spAutoFit/>
              </a:bodyPr>
              <a:lstStyle/>
              <a:p>
                <a:pPr algn="ctr"/>
                <a:r>
                  <a:rPr lang="en-US" sz="1400">
                    <a:solidFill>
                      <a:schemeClr val="tx1"/>
                    </a:solidFill>
                    <a:effectLst>
                      <a:outerShdw blurRad="38100" dist="38100" dir="2700000" algn="tl">
                        <a:srgbClr val="000000">
                          <a:alpha val="43137"/>
                        </a:srgbClr>
                      </a:outerShdw>
                    </a:effectLst>
                  </a:rPr>
                  <a:t>Climate</a:t>
                </a:r>
              </a:p>
            </p:txBody>
          </p:sp>
        </p:grpSp>
        <p:pic>
          <p:nvPicPr>
            <p:cNvPr id="16" name="Picture 15">
              <a:extLst>
                <a:ext uri="{FF2B5EF4-FFF2-40B4-BE49-F238E27FC236}">
                  <a16:creationId xmlns:a16="http://schemas.microsoft.com/office/drawing/2014/main" id="{E63F855F-3FFD-4568-B717-DFDF117D50F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568" y="5132489"/>
              <a:ext cx="990821" cy="1316275"/>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1C9B79E4-9475-4A8C-8C20-C9894135F59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5035" y="5357166"/>
              <a:ext cx="847209" cy="892091"/>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7F08746E-1E12-4E1C-9373-7BBA088E0AA1}"/>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1783" y="5843902"/>
              <a:ext cx="2263329" cy="88380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283802724"/>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3048000" y="2934600"/>
            <a:ext cx="6705600" cy="838200"/>
          </a:xfrm>
        </p:spPr>
        <p:txBody>
          <a:bodyPr>
            <a:normAutofit/>
          </a:bodyPr>
          <a:lstStyle>
            <a:lvl1pPr marL="76198" indent="0">
              <a:buFontTx/>
              <a:buNone/>
              <a:defRPr sz="2400" baseline="0"/>
            </a:lvl1pPr>
          </a:lstStyle>
          <a:p>
            <a:pPr lvl="0"/>
            <a:r>
              <a:rPr lang="en-US" dirty="0"/>
              <a:t>Click to edit Master text styles</a:t>
            </a:r>
          </a:p>
        </p:txBody>
      </p:sp>
      <p:sp>
        <p:nvSpPr>
          <p:cNvPr id="12" name="Text Placeholder 8"/>
          <p:cNvSpPr>
            <a:spLocks noGrp="1"/>
          </p:cNvSpPr>
          <p:nvPr>
            <p:ph type="body" sz="quarter" idx="16"/>
          </p:nvPr>
        </p:nvSpPr>
        <p:spPr>
          <a:xfrm>
            <a:off x="3048000" y="1371600"/>
            <a:ext cx="6705600" cy="838200"/>
          </a:xfrm>
        </p:spPr>
        <p:txBody>
          <a:bodyPr>
            <a:normAutofit/>
          </a:bodyPr>
          <a:lstStyle>
            <a:lvl1pPr marL="76198" indent="0">
              <a:buFontTx/>
              <a:buNone/>
              <a:defRPr sz="2400" baseline="0"/>
            </a:lvl1pPr>
          </a:lstStyle>
          <a:p>
            <a:pPr lvl="0"/>
            <a:r>
              <a:rPr lang="en-US" dirty="0"/>
              <a:t>Click to edit Master text styles</a:t>
            </a:r>
          </a:p>
        </p:txBody>
      </p:sp>
      <p:sp>
        <p:nvSpPr>
          <p:cNvPr id="14" name="Text Placeholder 8"/>
          <p:cNvSpPr>
            <a:spLocks noGrp="1"/>
          </p:cNvSpPr>
          <p:nvPr>
            <p:ph type="body" sz="quarter" idx="17"/>
          </p:nvPr>
        </p:nvSpPr>
        <p:spPr>
          <a:xfrm>
            <a:off x="3048000" y="2172600"/>
            <a:ext cx="6705600" cy="838200"/>
          </a:xfrm>
        </p:spPr>
        <p:txBody>
          <a:bodyPr>
            <a:normAutofit/>
          </a:bodyPr>
          <a:lstStyle>
            <a:lvl1pPr marL="76198" indent="0">
              <a:buFontTx/>
              <a:buNone/>
              <a:defRPr sz="2400" baseline="0"/>
            </a:lvl1pPr>
          </a:lstStyle>
          <a:p>
            <a:pPr lvl="0"/>
            <a:r>
              <a:rPr lang="en-US" dirty="0"/>
              <a:t>Click to edit Master text styles</a:t>
            </a:r>
          </a:p>
        </p:txBody>
      </p:sp>
      <p:sp>
        <p:nvSpPr>
          <p:cNvPr id="15" name="Text Placeholder 8"/>
          <p:cNvSpPr>
            <a:spLocks noGrp="1"/>
          </p:cNvSpPr>
          <p:nvPr>
            <p:ph type="body" sz="quarter" idx="18"/>
          </p:nvPr>
        </p:nvSpPr>
        <p:spPr>
          <a:xfrm>
            <a:off x="3048000" y="3737400"/>
            <a:ext cx="6705600" cy="838200"/>
          </a:xfrm>
        </p:spPr>
        <p:txBody>
          <a:bodyPr>
            <a:normAutofit/>
          </a:bodyPr>
          <a:lstStyle>
            <a:lvl1pPr marL="76198" indent="0">
              <a:buFontTx/>
              <a:buNone/>
              <a:defRPr sz="2400" baseline="0"/>
            </a:lvl1pPr>
          </a:lstStyle>
          <a:p>
            <a:pPr lvl="0"/>
            <a:r>
              <a:rPr lang="en-US" dirty="0"/>
              <a:t>Click to edit Master text styles</a:t>
            </a:r>
          </a:p>
        </p:txBody>
      </p:sp>
      <p:sp>
        <p:nvSpPr>
          <p:cNvPr id="10" name="Title 1"/>
          <p:cNvSpPr>
            <a:spLocks noGrp="1"/>
          </p:cNvSpPr>
          <p:nvPr>
            <p:ph type="title"/>
          </p:nvPr>
        </p:nvSpPr>
        <p:spPr>
          <a:xfrm>
            <a:off x="609600" y="76200"/>
            <a:ext cx="9144000" cy="1143000"/>
          </a:xfrm>
        </p:spPr>
        <p:txBody>
          <a:bodyPr/>
          <a:lstStyle/>
          <a:p>
            <a:r>
              <a:rPr lang="en-US" dirty="0"/>
              <a:t>Click to edit Master title style</a:t>
            </a:r>
          </a:p>
        </p:txBody>
      </p:sp>
    </p:spTree>
    <p:extLst>
      <p:ext uri="{BB962C8B-B14F-4D97-AF65-F5344CB8AC3E}">
        <p14:creationId xmlns:p14="http://schemas.microsoft.com/office/powerpoint/2010/main" val="42761335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634632" y="1065465"/>
            <a:ext cx="4258168" cy="3818020"/>
          </a:xfrm>
        </p:spPr>
        <p:txBody>
          <a:bodyPr>
            <a:normAutofit/>
          </a:bodyPr>
          <a:lstStyle>
            <a:lvl1pPr marL="0" indent="0" algn="l" defTabSz="1219170" rtl="0" eaLnBrk="1" latinLnBrk="0" hangingPunct="1">
              <a:spcBef>
                <a:spcPct val="20000"/>
              </a:spcBef>
              <a:buFontTx/>
              <a:buNone/>
              <a:defRPr lang="en-US" sz="2133" b="0" kern="1200" dirty="0" smtClean="0">
                <a:ln w="6350">
                  <a:noFill/>
                </a:ln>
                <a:solidFill>
                  <a:schemeClr val="tx1"/>
                </a:solidFill>
                <a:effectLst/>
                <a:latin typeface="+mn-lt"/>
                <a:ea typeface="+mn-ea"/>
                <a:cs typeface="+mn-cs"/>
              </a:defRPr>
            </a:lvl1pPr>
            <a:lvl2pPr marL="0" indent="0" algn="l" defTabSz="1219170" rtl="0" eaLnBrk="1" latinLnBrk="0" hangingPunct="1">
              <a:spcBef>
                <a:spcPct val="20000"/>
              </a:spcBef>
              <a:buFontTx/>
              <a:buNone/>
              <a:defRPr lang="en-US" sz="2133" b="0" kern="1200" dirty="0" smtClean="0">
                <a:ln w="6350">
                  <a:noFill/>
                </a:ln>
                <a:solidFill>
                  <a:schemeClr val="tx1"/>
                </a:solidFill>
                <a:effectLst/>
                <a:latin typeface="+mn-lt"/>
                <a:ea typeface="+mn-ea"/>
                <a:cs typeface="+mn-cs"/>
              </a:defRPr>
            </a:lvl2pPr>
            <a:lvl3pPr marL="0" indent="0" algn="l" defTabSz="1219170" rtl="0" eaLnBrk="1" latinLnBrk="0" hangingPunct="1">
              <a:spcBef>
                <a:spcPct val="20000"/>
              </a:spcBef>
              <a:buFontTx/>
              <a:buNone/>
              <a:defRPr lang="en-US" sz="2133" b="0" kern="1200" dirty="0" smtClean="0">
                <a:ln w="6350">
                  <a:noFill/>
                </a:ln>
                <a:solidFill>
                  <a:schemeClr val="tx1"/>
                </a:solidFill>
                <a:effectLst/>
                <a:latin typeface="+mn-lt"/>
                <a:ea typeface="+mn-ea"/>
                <a:cs typeface="+mn-cs"/>
              </a:defRPr>
            </a:lvl3pPr>
            <a:lvl4pPr marL="0" indent="0" algn="l" defTabSz="1219170" rtl="0" eaLnBrk="1" latinLnBrk="0" hangingPunct="1">
              <a:spcBef>
                <a:spcPct val="20000"/>
              </a:spcBef>
              <a:buFontTx/>
              <a:buNone/>
              <a:defRPr lang="en-US" sz="2133" b="0" kern="1200" dirty="0" smtClean="0">
                <a:ln w="6350">
                  <a:noFill/>
                </a:ln>
                <a:solidFill>
                  <a:schemeClr val="tx1"/>
                </a:solidFill>
                <a:effectLst/>
                <a:latin typeface="+mn-lt"/>
                <a:ea typeface="+mn-ea"/>
                <a:cs typeface="+mn-cs"/>
              </a:defRPr>
            </a:lvl4pPr>
            <a:lvl5pPr marL="0" indent="0" algn="l" defTabSz="1219170" rtl="0" eaLnBrk="1" latinLnBrk="0" hangingPunct="1">
              <a:spcBef>
                <a:spcPct val="20000"/>
              </a:spcBef>
              <a:buFontTx/>
              <a:buNone/>
              <a:defRPr lang="en-US" sz="2133" b="0" kern="1200" dirty="0">
                <a:ln w="6350">
                  <a:noFill/>
                </a:ln>
                <a:solidFill>
                  <a:schemeClr val="tx1"/>
                </a:solidFill>
                <a:effectLst/>
                <a:latin typeface="+mn-lt"/>
                <a:ea typeface="+mn-ea"/>
                <a:cs typeface="+mn-cs"/>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994402" y="1066800"/>
            <a:ext cx="4165599" cy="3810000"/>
          </a:xfrm>
        </p:spPr>
        <p:txBody>
          <a:bodyPr>
            <a:normAutofit/>
          </a:bodyPr>
          <a:lstStyle>
            <a:lvl1pPr marL="0" indent="0" algn="l" defTabSz="1219170" rtl="0" eaLnBrk="1" latinLnBrk="0" hangingPunct="1">
              <a:spcBef>
                <a:spcPct val="20000"/>
              </a:spcBef>
              <a:buFontTx/>
              <a:buNone/>
              <a:defRPr lang="en-US" sz="2133" b="0" kern="1200" dirty="0" smtClean="0">
                <a:ln w="6350">
                  <a:noFill/>
                </a:ln>
                <a:solidFill>
                  <a:schemeClr val="tx1"/>
                </a:solidFill>
                <a:effectLst/>
                <a:latin typeface="+mn-lt"/>
                <a:ea typeface="+mn-ea"/>
                <a:cs typeface="+mn-cs"/>
              </a:defRPr>
            </a:lvl1pPr>
            <a:lvl2pPr marL="0" indent="0" algn="l" defTabSz="1219170" rtl="0" eaLnBrk="1" latinLnBrk="0" hangingPunct="1">
              <a:spcBef>
                <a:spcPct val="20000"/>
              </a:spcBef>
              <a:buFontTx/>
              <a:buNone/>
              <a:defRPr lang="en-US" sz="2133" b="0" kern="1200" dirty="0" smtClean="0">
                <a:ln w="6350">
                  <a:noFill/>
                </a:ln>
                <a:solidFill>
                  <a:schemeClr val="tx1"/>
                </a:solidFill>
                <a:effectLst/>
                <a:latin typeface="+mn-lt"/>
                <a:ea typeface="+mn-ea"/>
                <a:cs typeface="+mn-cs"/>
              </a:defRPr>
            </a:lvl2pPr>
            <a:lvl3pPr marL="0" indent="0" algn="l" defTabSz="1219170" rtl="0" eaLnBrk="1" latinLnBrk="0" hangingPunct="1">
              <a:spcBef>
                <a:spcPct val="20000"/>
              </a:spcBef>
              <a:buFontTx/>
              <a:buNone/>
              <a:defRPr lang="en-US" sz="2133" b="0" kern="1200" dirty="0" smtClean="0">
                <a:ln w="6350">
                  <a:noFill/>
                </a:ln>
                <a:solidFill>
                  <a:schemeClr val="tx1"/>
                </a:solidFill>
                <a:effectLst/>
                <a:latin typeface="+mn-lt"/>
                <a:ea typeface="+mn-ea"/>
                <a:cs typeface="+mn-cs"/>
              </a:defRPr>
            </a:lvl3pPr>
            <a:lvl4pPr marL="0" indent="0" algn="l" defTabSz="1219170" rtl="0" eaLnBrk="1" latinLnBrk="0" hangingPunct="1">
              <a:spcBef>
                <a:spcPct val="20000"/>
              </a:spcBef>
              <a:buFontTx/>
              <a:buNone/>
              <a:defRPr lang="en-US" sz="2133" b="0" kern="1200" dirty="0" smtClean="0">
                <a:ln w="6350">
                  <a:noFill/>
                </a:ln>
                <a:solidFill>
                  <a:schemeClr val="tx1"/>
                </a:solidFill>
                <a:effectLst/>
                <a:latin typeface="+mn-lt"/>
                <a:ea typeface="+mn-ea"/>
                <a:cs typeface="+mn-cs"/>
              </a:defRPr>
            </a:lvl4pPr>
            <a:lvl5pPr marL="0" indent="0" algn="l" defTabSz="1219170" rtl="0" eaLnBrk="1" latinLnBrk="0" hangingPunct="1">
              <a:spcBef>
                <a:spcPct val="20000"/>
              </a:spcBef>
              <a:buFontTx/>
              <a:buNone/>
              <a:defRPr lang="en-US" sz="2133" b="0" kern="1200" dirty="0">
                <a:ln w="6350">
                  <a:noFill/>
                </a:ln>
                <a:solidFill>
                  <a:schemeClr val="tx1"/>
                </a:solidFill>
                <a:effectLst/>
                <a:latin typeface="+mn-lt"/>
                <a:ea typeface="+mn-ea"/>
                <a:cs typeface="+mn-cs"/>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1422400" y="-106363"/>
            <a:ext cx="9144000" cy="1143000"/>
          </a:xfrm>
        </p:spPr>
        <p:txBody>
          <a:bodyPr/>
          <a:lstStyle/>
          <a:p>
            <a:r>
              <a:rPr lang="en-US"/>
              <a:t>Click to edit Master title style</a:t>
            </a:r>
          </a:p>
        </p:txBody>
      </p:sp>
    </p:spTree>
    <p:extLst>
      <p:ext uri="{BB962C8B-B14F-4D97-AF65-F5344CB8AC3E}">
        <p14:creationId xmlns:p14="http://schemas.microsoft.com/office/powerpoint/2010/main" val="16270917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1828800" y="2849563"/>
            <a:ext cx="2743200" cy="2133599"/>
          </a:xfrm>
        </p:spPr>
        <p:txBody>
          <a:bodyPr lIns="274320" tIns="0" rIns="182880">
            <a:normAutofit/>
          </a:bodyPr>
          <a:lstStyle>
            <a:lvl1pPr>
              <a:lnSpc>
                <a:spcPts val="2667"/>
              </a:lnSpc>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0" name="Content Placeholder 3"/>
          <p:cNvSpPr>
            <a:spLocks noGrp="1"/>
          </p:cNvSpPr>
          <p:nvPr>
            <p:ph sz="half" idx="2"/>
          </p:nvPr>
        </p:nvSpPr>
        <p:spPr>
          <a:xfrm>
            <a:off x="4775200" y="2849563"/>
            <a:ext cx="2743200" cy="2133599"/>
          </a:xfrm>
        </p:spPr>
        <p:txBody>
          <a:bodyPr lIns="274320" tIns="0" rIns="182880">
            <a:normAutofit/>
          </a:bodyPr>
          <a:lstStyle>
            <a:lvl1pPr>
              <a:lnSpc>
                <a:spcPts val="2667"/>
              </a:lnSpc>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1" name="Content Placeholder 3"/>
          <p:cNvSpPr>
            <a:spLocks noGrp="1"/>
          </p:cNvSpPr>
          <p:nvPr>
            <p:ph sz="half" idx="14"/>
          </p:nvPr>
        </p:nvSpPr>
        <p:spPr>
          <a:xfrm>
            <a:off x="7696200" y="2849563"/>
            <a:ext cx="2667000" cy="2133599"/>
          </a:xfrm>
        </p:spPr>
        <p:txBody>
          <a:bodyPr lIns="274320" tIns="0" rIns="182880">
            <a:normAutofit/>
          </a:bodyPr>
          <a:lstStyle>
            <a:lvl1pPr>
              <a:lnSpc>
                <a:spcPts val="2667"/>
              </a:lnSpc>
              <a:defRPr lang="en-US" sz="2400" kern="1200" dirty="0" smtClean="0">
                <a:solidFill>
                  <a:schemeClr val="tx1"/>
                </a:solidFill>
                <a:latin typeface="+mn-lt"/>
                <a:ea typeface="+mn-ea"/>
                <a:cs typeface="+mn-cs"/>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0" lvl="0" indent="0" algn="l" defTabSz="1219170" rtl="0" eaLnBrk="1" latinLnBrk="0" hangingPunct="1">
              <a:lnSpc>
                <a:spcPts val="2667"/>
              </a:lnSpc>
              <a:spcBef>
                <a:spcPct val="20000"/>
              </a:spcBef>
              <a:buFontTx/>
              <a:buNone/>
            </a:pPr>
            <a:r>
              <a:rPr lang="en-US" dirty="0"/>
              <a:t>Click to edit Master text styles</a:t>
            </a:r>
          </a:p>
        </p:txBody>
      </p:sp>
      <p:sp>
        <p:nvSpPr>
          <p:cNvPr id="15" name="Content Placeholder 2"/>
          <p:cNvSpPr>
            <a:spLocks noGrp="1"/>
          </p:cNvSpPr>
          <p:nvPr>
            <p:ph sz="half" idx="15"/>
          </p:nvPr>
        </p:nvSpPr>
        <p:spPr>
          <a:xfrm>
            <a:off x="1828800" y="1096961"/>
            <a:ext cx="2743200" cy="1676401"/>
          </a:xfrm>
        </p:spPr>
        <p:txBody>
          <a:bodyPr>
            <a:noAutofit/>
          </a:bodyPr>
          <a:lstStyle>
            <a:lvl1pPr>
              <a:defRPr sz="26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6" name="Content Placeholder 3"/>
          <p:cNvSpPr>
            <a:spLocks noGrp="1"/>
          </p:cNvSpPr>
          <p:nvPr>
            <p:ph sz="half" idx="16"/>
          </p:nvPr>
        </p:nvSpPr>
        <p:spPr>
          <a:xfrm>
            <a:off x="4800600" y="1096961"/>
            <a:ext cx="2667000" cy="1676401"/>
          </a:xfrm>
        </p:spPr>
        <p:txBody>
          <a:bodyPr>
            <a:normAutofit/>
          </a:bodyPr>
          <a:lstStyle>
            <a:lvl1pPr>
              <a:defRPr sz="26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7" name="Content Placeholder 3"/>
          <p:cNvSpPr>
            <a:spLocks noGrp="1"/>
          </p:cNvSpPr>
          <p:nvPr>
            <p:ph sz="half" idx="17"/>
          </p:nvPr>
        </p:nvSpPr>
        <p:spPr>
          <a:xfrm>
            <a:off x="7696200" y="1096961"/>
            <a:ext cx="2667000" cy="1676401"/>
          </a:xfrm>
        </p:spPr>
        <p:txBody>
          <a:bodyPr>
            <a:normAutofit/>
          </a:bodyPr>
          <a:lstStyle>
            <a:lvl1pPr>
              <a:defRPr lang="en-US" sz="2667" kern="1200" dirty="0" smtClean="0">
                <a:solidFill>
                  <a:schemeClr val="tx1"/>
                </a:solidFill>
                <a:latin typeface="+mn-lt"/>
                <a:ea typeface="+mn-ea"/>
                <a:cs typeface="+mn-cs"/>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0" lvl="0" indent="0" algn="l" defTabSz="1219170" rtl="0" eaLnBrk="1" latinLnBrk="0" hangingPunct="1">
              <a:spcBef>
                <a:spcPct val="20000"/>
              </a:spcBef>
              <a:buFontTx/>
              <a:buNone/>
            </a:pPr>
            <a:r>
              <a:rPr lang="en-US" dirty="0"/>
              <a:t>Click to edit Master text styles</a:t>
            </a:r>
          </a:p>
        </p:txBody>
      </p:sp>
      <p:sp>
        <p:nvSpPr>
          <p:cNvPr id="13" name="Title 1"/>
          <p:cNvSpPr>
            <a:spLocks noGrp="1"/>
          </p:cNvSpPr>
          <p:nvPr>
            <p:ph type="title"/>
          </p:nvPr>
        </p:nvSpPr>
        <p:spPr>
          <a:xfrm>
            <a:off x="1219200" y="-76200"/>
            <a:ext cx="9144000" cy="1143000"/>
          </a:xfrm>
        </p:spPr>
        <p:txBody>
          <a:bodyPr/>
          <a:lstStyle/>
          <a:p>
            <a:r>
              <a:rPr lang="en-US"/>
              <a:t>Click to edit Master title style</a:t>
            </a:r>
          </a:p>
        </p:txBody>
      </p:sp>
    </p:spTree>
    <p:extLst>
      <p:ext uri="{BB962C8B-B14F-4D97-AF65-F5344CB8AC3E}">
        <p14:creationId xmlns:p14="http://schemas.microsoft.com/office/powerpoint/2010/main" val="5581181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wo Picture">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1320800" y="919161"/>
            <a:ext cx="4673600" cy="2352675"/>
          </a:xfrm>
        </p:spPr>
        <p:txBody>
          <a:bodyPr>
            <a:normAutofit/>
          </a:bodyPr>
          <a:lstStyle>
            <a:lvl1pPr>
              <a:defRPr sz="26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6" name="Content Placeholder 3"/>
          <p:cNvSpPr>
            <a:spLocks noGrp="1"/>
          </p:cNvSpPr>
          <p:nvPr>
            <p:ph sz="half" idx="2"/>
          </p:nvPr>
        </p:nvSpPr>
        <p:spPr>
          <a:xfrm>
            <a:off x="5994400" y="3276600"/>
            <a:ext cx="4775200" cy="1828800"/>
          </a:xfrm>
        </p:spPr>
        <p:txBody>
          <a:bodyPr>
            <a:normAutofit/>
          </a:bodyPr>
          <a:lstStyle>
            <a:lvl1pPr marL="0" indent="0" algn="l">
              <a:buFontTx/>
              <a:buNone/>
              <a:defRPr sz="2133" b="1">
                <a:solidFill>
                  <a:schemeClr val="tx1"/>
                </a:solidFill>
              </a:defRPr>
            </a:lvl1pPr>
            <a:lvl2pPr marL="0" indent="0" algn="l">
              <a:buFontTx/>
              <a:buNone/>
              <a:defRPr sz="2133">
                <a:solidFill>
                  <a:schemeClr val="tx1"/>
                </a:solidFill>
              </a:defRPr>
            </a:lvl2pPr>
            <a:lvl3pPr marL="0" indent="0" algn="l">
              <a:buFontTx/>
              <a:buNone/>
              <a:defRPr sz="2133">
                <a:solidFill>
                  <a:schemeClr val="tx1"/>
                </a:solidFill>
              </a:defRPr>
            </a:lvl3pPr>
            <a:lvl4pPr marL="0" indent="0" algn="l">
              <a:buFontTx/>
              <a:buNone/>
              <a:defRPr sz="2133">
                <a:solidFill>
                  <a:schemeClr val="tx1"/>
                </a:solidFill>
              </a:defRPr>
            </a:lvl4pPr>
            <a:lvl5pPr marL="0" indent="0" algn="l">
              <a:buFontTx/>
              <a:buNone/>
              <a:defRPr sz="2133">
                <a:solidFill>
                  <a:schemeClr val="tx1"/>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Level 2</a:t>
            </a:r>
          </a:p>
          <a:p>
            <a:pPr lvl="2"/>
            <a:r>
              <a:rPr lang="en-US" dirty="0"/>
              <a:t>Level 3</a:t>
            </a:r>
          </a:p>
          <a:p>
            <a:pPr lvl="3"/>
            <a:r>
              <a:rPr lang="en-US" dirty="0"/>
              <a:t>Level 4</a:t>
            </a:r>
          </a:p>
          <a:p>
            <a:pPr lvl="4"/>
            <a:r>
              <a:rPr lang="en-US" dirty="0"/>
              <a:t>Level 5</a:t>
            </a:r>
          </a:p>
        </p:txBody>
      </p:sp>
      <p:sp>
        <p:nvSpPr>
          <p:cNvPr id="9" name="Content Placeholder 2"/>
          <p:cNvSpPr>
            <a:spLocks noGrp="1"/>
          </p:cNvSpPr>
          <p:nvPr>
            <p:ph sz="half" idx="14"/>
          </p:nvPr>
        </p:nvSpPr>
        <p:spPr>
          <a:xfrm>
            <a:off x="5994400" y="919163"/>
            <a:ext cx="4775200" cy="2352675"/>
          </a:xfrm>
        </p:spPr>
        <p:txBody>
          <a:bodyPr>
            <a:normAutofit/>
          </a:bodyPr>
          <a:lstStyle>
            <a:lvl1pPr>
              <a:defRPr sz="2667"/>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0" name="Content Placeholder 3"/>
          <p:cNvSpPr>
            <a:spLocks noGrp="1"/>
          </p:cNvSpPr>
          <p:nvPr>
            <p:ph sz="half" idx="15"/>
          </p:nvPr>
        </p:nvSpPr>
        <p:spPr>
          <a:xfrm>
            <a:off x="1320801" y="3271839"/>
            <a:ext cx="4673599" cy="1828800"/>
          </a:xfrm>
        </p:spPr>
        <p:txBody>
          <a:bodyPr>
            <a:normAutofit/>
          </a:bodyPr>
          <a:lstStyle>
            <a:lvl1pPr marL="0" indent="0">
              <a:buFontTx/>
              <a:buNone/>
              <a:defRPr sz="2133" b="1">
                <a:solidFill>
                  <a:schemeClr val="tx1"/>
                </a:solidFill>
              </a:defRPr>
            </a:lvl1pPr>
            <a:lvl2pPr marL="0" indent="0">
              <a:buFontTx/>
              <a:buNone/>
              <a:defRPr sz="2133">
                <a:solidFill>
                  <a:schemeClr val="tx1"/>
                </a:solidFill>
              </a:defRPr>
            </a:lvl2pPr>
            <a:lvl3pPr marL="0" indent="0">
              <a:buFontTx/>
              <a:buNone/>
              <a:defRPr sz="2133">
                <a:solidFill>
                  <a:schemeClr val="tx1"/>
                </a:solidFill>
              </a:defRPr>
            </a:lvl3pPr>
            <a:lvl4pPr marL="0" indent="0">
              <a:buFontTx/>
              <a:buNone/>
              <a:defRPr sz="2133">
                <a:solidFill>
                  <a:schemeClr val="tx1"/>
                </a:solidFill>
              </a:defRPr>
            </a:lvl4pPr>
            <a:lvl5pPr marL="0" indent="0">
              <a:buFontTx/>
              <a:buNone/>
              <a:defRPr sz="2133">
                <a:solidFill>
                  <a:schemeClr val="tx1"/>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Level 2</a:t>
            </a:r>
          </a:p>
          <a:p>
            <a:pPr lvl="2"/>
            <a:r>
              <a:rPr lang="en-US" dirty="0"/>
              <a:t>Level 3</a:t>
            </a:r>
          </a:p>
          <a:p>
            <a:pPr lvl="3"/>
            <a:r>
              <a:rPr lang="en-US" dirty="0"/>
              <a:t>Level 4</a:t>
            </a:r>
          </a:p>
          <a:p>
            <a:pPr lvl="4"/>
            <a:r>
              <a:rPr lang="en-US" dirty="0"/>
              <a:t>Level 5</a:t>
            </a:r>
          </a:p>
        </p:txBody>
      </p:sp>
      <p:sp>
        <p:nvSpPr>
          <p:cNvPr id="11" name="Title 1"/>
          <p:cNvSpPr>
            <a:spLocks noGrp="1"/>
          </p:cNvSpPr>
          <p:nvPr>
            <p:ph type="title"/>
          </p:nvPr>
        </p:nvSpPr>
        <p:spPr>
          <a:xfrm>
            <a:off x="1524000" y="-177800"/>
            <a:ext cx="9144000" cy="1143000"/>
          </a:xfrm>
        </p:spPr>
        <p:txBody>
          <a:bodyPr/>
          <a:lstStyle/>
          <a:p>
            <a:r>
              <a:rPr lang="en-US"/>
              <a:t>Click to edit Master title style</a:t>
            </a:r>
          </a:p>
        </p:txBody>
      </p:sp>
    </p:spTree>
    <p:extLst>
      <p:ext uri="{BB962C8B-B14F-4D97-AF65-F5344CB8AC3E}">
        <p14:creationId xmlns:p14="http://schemas.microsoft.com/office/powerpoint/2010/main" val="15946939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questions contac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080000" y="1524000"/>
            <a:ext cx="4064000" cy="3505200"/>
          </a:xfrm>
        </p:spPr>
        <p:txBody>
          <a:bodyPr/>
          <a:lstStyle>
            <a:lvl1pPr marL="0" indent="0" algn="ctr">
              <a:lnSpc>
                <a:spcPts val="2133"/>
              </a:lnSpc>
              <a:buNone/>
              <a:defRPr sz="1867">
                <a:solidFill>
                  <a:schemeClr val="tx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7" name="Title 1"/>
          <p:cNvSpPr>
            <a:spLocks noGrp="1"/>
          </p:cNvSpPr>
          <p:nvPr>
            <p:ph type="title"/>
          </p:nvPr>
        </p:nvSpPr>
        <p:spPr>
          <a:xfrm>
            <a:off x="2336800" y="274637"/>
            <a:ext cx="9144000" cy="1143000"/>
          </a:xfrm>
        </p:spPr>
        <p:txBody>
          <a:bodyPr/>
          <a:lstStyle/>
          <a:p>
            <a:r>
              <a:rPr lang="en-US" dirty="0"/>
              <a:t>Click to edit Master title style</a:t>
            </a:r>
          </a:p>
        </p:txBody>
      </p:sp>
    </p:spTree>
    <p:extLst>
      <p:ext uri="{BB962C8B-B14F-4D97-AF65-F5344CB8AC3E}">
        <p14:creationId xmlns:p14="http://schemas.microsoft.com/office/powerpoint/2010/main" val="3155741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no 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7999" y="451253"/>
            <a:ext cx="11176000" cy="664797"/>
          </a:xfrm>
          <a:prstGeom prst="rect">
            <a:avLst/>
          </a:prstGeom>
        </p:spPr>
        <p:txBody>
          <a:bodyPr/>
          <a:lstStyle>
            <a:lvl1pPr>
              <a:defRPr/>
            </a:lvl1pPr>
          </a:lstStyle>
          <a:p>
            <a:r>
              <a:rPr lang="en-US"/>
              <a:t>Click to edit title</a:t>
            </a:r>
          </a:p>
        </p:txBody>
      </p:sp>
      <p:sp>
        <p:nvSpPr>
          <p:cNvPr id="3" name="Content Placeholder 2"/>
          <p:cNvSpPr>
            <a:spLocks noGrp="1"/>
          </p:cNvSpPr>
          <p:nvPr>
            <p:ph idx="1" hasCustomPrompt="1"/>
          </p:nvPr>
        </p:nvSpPr>
        <p:spPr>
          <a:xfrm>
            <a:off x="988943" y="1321904"/>
            <a:ext cx="10695057" cy="4994413"/>
          </a:xfrm>
          <a:prstGeom prst="rect">
            <a:avLst/>
          </a:prstGeom>
          <a:effectLst/>
        </p:spPr>
        <p:txBody>
          <a:bodyPr>
            <a:noAutofit/>
          </a:bodyPr>
          <a:lstStyle>
            <a:lvl1pPr>
              <a:lnSpc>
                <a:spcPct val="90000"/>
              </a:lnSpc>
              <a:defRPr/>
            </a:lvl1pPr>
            <a:lvl2pPr>
              <a:lnSpc>
                <a:spcPct val="90000"/>
              </a:lnSpc>
              <a:defRPr/>
            </a:lvl2pPr>
            <a:lvl3pPr>
              <a:lnSpc>
                <a:spcPct val="90000"/>
              </a:lnSpc>
              <a:buSzPct val="80000"/>
              <a:defRPr/>
            </a:lvl3pPr>
            <a:lvl4pPr>
              <a:lnSpc>
                <a:spcPct val="90000"/>
              </a:lnSpc>
              <a:buSzPct val="80000"/>
              <a:defRPr/>
            </a:lvl4pPr>
            <a:lvl5pPr>
              <a:lnSpc>
                <a:spcPct val="90000"/>
              </a:lnSpc>
              <a:buSzPct val="80000"/>
              <a:defRPr/>
            </a:lvl5pPr>
          </a:lstStyle>
          <a:p>
            <a:pPr lvl="0"/>
            <a:r>
              <a:rPr lang="en-US"/>
              <a:t>Click to select object</a:t>
            </a:r>
          </a:p>
        </p:txBody>
      </p:sp>
    </p:spTree>
    <p:extLst>
      <p:ext uri="{BB962C8B-B14F-4D97-AF65-F5344CB8AC3E}">
        <p14:creationId xmlns:p14="http://schemas.microsoft.com/office/powerpoint/2010/main" val="35378102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Object">
    <p:spTree>
      <p:nvGrpSpPr>
        <p:cNvPr id="1" name=""/>
        <p:cNvGrpSpPr/>
        <p:nvPr/>
      </p:nvGrpSpPr>
      <p:grpSpPr>
        <a:xfrm>
          <a:off x="0" y="0"/>
          <a:ext cx="0" cy="0"/>
          <a:chOff x="0" y="0"/>
          <a:chExt cx="0" cy="0"/>
        </a:xfrm>
      </p:grpSpPr>
      <p:sp>
        <p:nvSpPr>
          <p:cNvPr id="2" name="Title 1"/>
          <p:cNvSpPr>
            <a:spLocks noGrp="1"/>
          </p:cNvSpPr>
          <p:nvPr>
            <p:ph type="title"/>
          </p:nvPr>
        </p:nvSpPr>
        <p:spPr>
          <a:xfrm>
            <a:off x="507999" y="451253"/>
            <a:ext cx="11176000" cy="664797"/>
          </a:xfrm>
          <a:prstGeom prst="rect">
            <a:avLst/>
          </a:prstGeom>
        </p:spPr>
        <p:txBody>
          <a:bodyPr/>
          <a:lstStyle/>
          <a:p>
            <a:r>
              <a:rPr lang="en-US"/>
              <a:t>Click to edit</a:t>
            </a:r>
          </a:p>
        </p:txBody>
      </p:sp>
      <p:sp>
        <p:nvSpPr>
          <p:cNvPr id="3" name="Content Placeholder 2"/>
          <p:cNvSpPr>
            <a:spLocks noGrp="1"/>
          </p:cNvSpPr>
          <p:nvPr>
            <p:ph sz="half" idx="1"/>
          </p:nvPr>
        </p:nvSpPr>
        <p:spPr>
          <a:xfrm>
            <a:off x="508000" y="1411553"/>
            <a:ext cx="5486400" cy="3890269"/>
          </a:xfrm>
          <a:prstGeom prst="rect">
            <a:avLst/>
          </a:prstGeom>
        </p:spPr>
        <p:txBody>
          <a:bodyPr>
            <a:noAutofit/>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endParaRPr lang="en-US"/>
          </a:p>
        </p:txBody>
      </p:sp>
      <p:sp>
        <p:nvSpPr>
          <p:cNvPr id="4" name="Content Placeholder 3"/>
          <p:cNvSpPr>
            <a:spLocks noGrp="1"/>
          </p:cNvSpPr>
          <p:nvPr>
            <p:ph sz="half" idx="2"/>
          </p:nvPr>
        </p:nvSpPr>
        <p:spPr>
          <a:xfrm>
            <a:off x="6197600" y="1411553"/>
            <a:ext cx="5486400" cy="3890269"/>
          </a:xfrm>
          <a:prstGeom prst="rect">
            <a:avLst/>
          </a:prstGeom>
        </p:spPr>
        <p:txBody>
          <a:bodyPr>
            <a:noAutofit/>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endParaRPr lang="en-US"/>
          </a:p>
        </p:txBody>
      </p:sp>
      <p:grpSp>
        <p:nvGrpSpPr>
          <p:cNvPr id="14" name="Group 13">
            <a:extLst>
              <a:ext uri="{FF2B5EF4-FFF2-40B4-BE49-F238E27FC236}">
                <a16:creationId xmlns:a16="http://schemas.microsoft.com/office/drawing/2014/main" id="{25D7BEF7-0D46-4E9B-9E3A-E2770547DEAB}"/>
              </a:ext>
            </a:extLst>
          </p:cNvPr>
          <p:cNvGrpSpPr>
            <a:grpSpLocks noChangeAspect="1"/>
          </p:cNvGrpSpPr>
          <p:nvPr userDrawn="1"/>
        </p:nvGrpSpPr>
        <p:grpSpPr>
          <a:xfrm>
            <a:off x="121783" y="4918943"/>
            <a:ext cx="2263329" cy="1808768"/>
            <a:chOff x="121783" y="4918943"/>
            <a:chExt cx="2263329" cy="1808768"/>
          </a:xfrm>
        </p:grpSpPr>
        <p:pic>
          <p:nvPicPr>
            <p:cNvPr id="15" name="Picture 14" descr="A close up of a sign&#10;&#10;Description generated with high confidence">
              <a:extLst>
                <a:ext uri="{FF2B5EF4-FFF2-40B4-BE49-F238E27FC236}">
                  <a16:creationId xmlns:a16="http://schemas.microsoft.com/office/drawing/2014/main" id="{22CD3B84-0F0A-4986-BA6A-498262C1F534}"/>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273437" y="4918943"/>
              <a:ext cx="1960023" cy="1768539"/>
            </a:xfrm>
            <a:prstGeom prst="rect">
              <a:avLst/>
            </a:prstGeom>
            <a:ln>
              <a:noFill/>
            </a:ln>
            <a:effectLst>
              <a:outerShdw blurRad="292100" dist="139700" dir="2700000" algn="tl" rotWithShape="0">
                <a:srgbClr val="333333">
                  <a:alpha val="65000"/>
                </a:srgbClr>
              </a:outerShdw>
            </a:effectLst>
          </p:spPr>
        </p:pic>
        <p:grpSp>
          <p:nvGrpSpPr>
            <p:cNvPr id="16" name="Group 15">
              <a:extLst>
                <a:ext uri="{FF2B5EF4-FFF2-40B4-BE49-F238E27FC236}">
                  <a16:creationId xmlns:a16="http://schemas.microsoft.com/office/drawing/2014/main" id="{41D8C8A0-6837-42A5-A0E9-D50E2EB23D5B}"/>
                </a:ext>
              </a:extLst>
            </p:cNvPr>
            <p:cNvGrpSpPr/>
            <p:nvPr userDrawn="1"/>
          </p:nvGrpSpPr>
          <p:grpSpPr>
            <a:xfrm>
              <a:off x="625657" y="5008148"/>
              <a:ext cx="1261706" cy="1384731"/>
              <a:chOff x="218435" y="2852807"/>
              <a:chExt cx="1408496" cy="1656226"/>
            </a:xfrm>
          </p:grpSpPr>
          <p:sp>
            <p:nvSpPr>
              <p:cNvPr id="20" name="TextBox 19">
                <a:extLst>
                  <a:ext uri="{FF2B5EF4-FFF2-40B4-BE49-F238E27FC236}">
                    <a16:creationId xmlns:a16="http://schemas.microsoft.com/office/drawing/2014/main" id="{4BC6BC67-E5FD-4FB1-9143-15892B96860F}"/>
                  </a:ext>
                </a:extLst>
              </p:cNvPr>
              <p:cNvSpPr txBox="1"/>
              <p:nvPr userDrawn="1"/>
            </p:nvSpPr>
            <p:spPr>
              <a:xfrm rot="18264686">
                <a:off x="-277190" y="3494113"/>
                <a:ext cx="1608630" cy="343585"/>
              </a:xfrm>
              <a:prstGeom prst="rect">
                <a:avLst/>
              </a:prstGeom>
              <a:noFill/>
            </p:spPr>
            <p:txBody>
              <a:bodyPr wrap="square" rtlCol="0">
                <a:spAutoFit/>
              </a:bodyPr>
              <a:lstStyle/>
              <a:p>
                <a:pPr algn="ctr"/>
                <a:r>
                  <a:rPr lang="en-US" sz="1400">
                    <a:solidFill>
                      <a:schemeClr val="tx1"/>
                    </a:solidFill>
                    <a:effectLst>
                      <a:outerShdw blurRad="38100" dist="38100" dir="2700000" algn="tl">
                        <a:srgbClr val="000000">
                          <a:alpha val="43137"/>
                        </a:srgbClr>
                      </a:outerShdw>
                    </a:effectLst>
                  </a:rPr>
                  <a:t>Topography</a:t>
                </a:r>
              </a:p>
            </p:txBody>
          </p:sp>
          <p:sp>
            <p:nvSpPr>
              <p:cNvPr id="21" name="TextBox 20">
                <a:extLst>
                  <a:ext uri="{FF2B5EF4-FFF2-40B4-BE49-F238E27FC236}">
                    <a16:creationId xmlns:a16="http://schemas.microsoft.com/office/drawing/2014/main" id="{97E7EB4C-337A-4DD2-A8CD-5FFE99C679F0}"/>
                  </a:ext>
                </a:extLst>
              </p:cNvPr>
              <p:cNvSpPr txBox="1"/>
              <p:nvPr userDrawn="1"/>
            </p:nvSpPr>
            <p:spPr>
              <a:xfrm rot="3350953">
                <a:off x="509937" y="3488637"/>
                <a:ext cx="1616374" cy="344714"/>
              </a:xfrm>
              <a:prstGeom prst="rect">
                <a:avLst/>
              </a:prstGeom>
              <a:noFill/>
            </p:spPr>
            <p:txBody>
              <a:bodyPr wrap="square" rtlCol="0">
                <a:spAutoFit/>
              </a:bodyPr>
              <a:lstStyle/>
              <a:p>
                <a:pPr algn="ctr"/>
                <a:r>
                  <a:rPr lang="en-US" sz="1400">
                    <a:solidFill>
                      <a:schemeClr val="tx1"/>
                    </a:solidFill>
                    <a:effectLst>
                      <a:outerShdw blurRad="38100" dist="38100" dir="2700000" algn="tl">
                        <a:srgbClr val="000000">
                          <a:alpha val="43137"/>
                        </a:srgbClr>
                      </a:outerShdw>
                    </a:effectLst>
                  </a:rPr>
                  <a:t>Vegetation</a:t>
                </a:r>
              </a:p>
            </p:txBody>
          </p:sp>
          <p:sp>
            <p:nvSpPr>
              <p:cNvPr id="22" name="TextBox 21">
                <a:extLst>
                  <a:ext uri="{FF2B5EF4-FFF2-40B4-BE49-F238E27FC236}">
                    <a16:creationId xmlns:a16="http://schemas.microsoft.com/office/drawing/2014/main" id="{AB2A8446-1099-4595-9E5F-B9704DE1AC3D}"/>
                  </a:ext>
                </a:extLst>
              </p:cNvPr>
              <p:cNvSpPr txBox="1"/>
              <p:nvPr userDrawn="1"/>
            </p:nvSpPr>
            <p:spPr>
              <a:xfrm>
                <a:off x="218435" y="4140912"/>
                <a:ext cx="1408496" cy="368121"/>
              </a:xfrm>
              <a:prstGeom prst="rect">
                <a:avLst/>
              </a:prstGeom>
              <a:noFill/>
            </p:spPr>
            <p:txBody>
              <a:bodyPr wrap="square" rtlCol="0">
                <a:spAutoFit/>
              </a:bodyPr>
              <a:lstStyle/>
              <a:p>
                <a:pPr algn="ctr"/>
                <a:r>
                  <a:rPr lang="en-US" sz="1400">
                    <a:solidFill>
                      <a:schemeClr val="tx1"/>
                    </a:solidFill>
                    <a:effectLst>
                      <a:outerShdw blurRad="38100" dist="38100" dir="2700000" algn="tl">
                        <a:srgbClr val="000000">
                          <a:alpha val="43137"/>
                        </a:srgbClr>
                      </a:outerShdw>
                    </a:effectLst>
                  </a:rPr>
                  <a:t>Climate</a:t>
                </a:r>
              </a:p>
            </p:txBody>
          </p:sp>
        </p:grpSp>
        <p:pic>
          <p:nvPicPr>
            <p:cNvPr id="17" name="Picture 16">
              <a:extLst>
                <a:ext uri="{FF2B5EF4-FFF2-40B4-BE49-F238E27FC236}">
                  <a16:creationId xmlns:a16="http://schemas.microsoft.com/office/drawing/2014/main" id="{2ED75840-D2EB-4016-AC62-3A8C5AE375D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568" y="5132489"/>
              <a:ext cx="990821" cy="1316275"/>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CA8CCC28-8634-426E-88C1-D790264F58A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5035" y="5357166"/>
              <a:ext cx="847209" cy="892091"/>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A2140C41-4304-4865-AB53-0A7D71B01E15}"/>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1783" y="5843902"/>
              <a:ext cx="2263329" cy="88380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20112165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6726" y="303449"/>
            <a:ext cx="11176000" cy="664797"/>
          </a:xfrm>
          <a:prstGeom prst="rect">
            <a:avLst/>
          </a:prstGeom>
        </p:spPr>
        <p:txBody>
          <a:bodyPr/>
          <a:lstStyle>
            <a:lvl1pPr>
              <a:defRPr/>
            </a:lvl1pPr>
          </a:lstStyle>
          <a:p>
            <a:r>
              <a:rPr lang="en-US"/>
              <a:t>Click to edit title</a:t>
            </a:r>
          </a:p>
        </p:txBody>
      </p:sp>
      <p:sp>
        <p:nvSpPr>
          <p:cNvPr id="3" name="Text Placeholder 2"/>
          <p:cNvSpPr>
            <a:spLocks noGrp="1"/>
          </p:cNvSpPr>
          <p:nvPr>
            <p:ph type="body" idx="1" hasCustomPrompt="1"/>
          </p:nvPr>
        </p:nvSpPr>
        <p:spPr>
          <a:xfrm>
            <a:off x="506726" y="1469956"/>
            <a:ext cx="5486400" cy="704917"/>
          </a:xfrm>
          <a:prstGeom prst="rect">
            <a:avLst/>
          </a:prstGeom>
        </p:spPr>
        <p:txBody>
          <a:bodyPr anchor="t" anchorCtr="0">
            <a:normAutofit/>
          </a:bodyPr>
          <a:lstStyle>
            <a:lvl1pPr marL="0" indent="0">
              <a:lnSpc>
                <a:spcPct val="90000"/>
              </a:lnSpc>
              <a:spcBef>
                <a:spcPts val="0"/>
              </a:spcBef>
              <a:buNone/>
              <a:defRPr sz="2800" b="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a:t>
            </a:r>
          </a:p>
        </p:txBody>
      </p:sp>
      <p:sp>
        <p:nvSpPr>
          <p:cNvPr id="4" name="Content Placeholder 3"/>
          <p:cNvSpPr>
            <a:spLocks noGrp="1"/>
          </p:cNvSpPr>
          <p:nvPr>
            <p:ph sz="half" idx="2" hasCustomPrompt="1"/>
          </p:nvPr>
        </p:nvSpPr>
        <p:spPr>
          <a:xfrm>
            <a:off x="507999" y="2174875"/>
            <a:ext cx="5486400" cy="3522540"/>
          </a:xfrm>
          <a:prstGeom prst="rect">
            <a:avLst/>
          </a:prstGeom>
        </p:spPr>
        <p:txBody>
          <a:bodyPr>
            <a:noAutofit/>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a:t>Click to select object</a:t>
            </a:r>
          </a:p>
          <a:p>
            <a:pPr lvl="0"/>
            <a:endParaRPr lang="en-US"/>
          </a:p>
          <a:p>
            <a:pPr lvl="0"/>
            <a:endParaRPr lang="en-US"/>
          </a:p>
        </p:txBody>
      </p:sp>
      <p:sp>
        <p:nvSpPr>
          <p:cNvPr id="5" name="Text Placeholder 4"/>
          <p:cNvSpPr>
            <a:spLocks noGrp="1"/>
          </p:cNvSpPr>
          <p:nvPr>
            <p:ph type="body" sz="quarter" idx="3" hasCustomPrompt="1"/>
          </p:nvPr>
        </p:nvSpPr>
        <p:spPr>
          <a:xfrm>
            <a:off x="6193368" y="1469957"/>
            <a:ext cx="5489359" cy="704918"/>
          </a:xfrm>
          <a:prstGeom prst="rect">
            <a:avLst/>
          </a:prstGeom>
        </p:spPr>
        <p:txBody>
          <a:bodyPr anchor="t" anchorCtr="0">
            <a:normAutofit/>
          </a:bodyPr>
          <a:lstStyle>
            <a:lvl1pPr marL="0" indent="0">
              <a:lnSpc>
                <a:spcPct val="90000"/>
              </a:lnSpc>
              <a:spcBef>
                <a:spcPts val="0"/>
              </a:spcBef>
              <a:buNone/>
              <a:defRPr sz="2800" b="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a:t>
            </a:r>
          </a:p>
        </p:txBody>
      </p:sp>
      <p:sp>
        <p:nvSpPr>
          <p:cNvPr id="6" name="Content Placeholder 5"/>
          <p:cNvSpPr>
            <a:spLocks noGrp="1"/>
          </p:cNvSpPr>
          <p:nvPr>
            <p:ph sz="quarter" idx="4" hasCustomPrompt="1"/>
          </p:nvPr>
        </p:nvSpPr>
        <p:spPr>
          <a:xfrm>
            <a:off x="6193368" y="2174875"/>
            <a:ext cx="5490632" cy="3435934"/>
          </a:xfrm>
          <a:prstGeom prst="rect">
            <a:avLst/>
          </a:prstGeom>
        </p:spPr>
        <p:txBody>
          <a:bodyPr>
            <a:noAutofit/>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a:t>Click to select object</a:t>
            </a:r>
          </a:p>
          <a:p>
            <a:pPr lvl="0"/>
            <a:endParaRPr lang="en-US"/>
          </a:p>
          <a:p>
            <a:pPr lvl="0"/>
            <a:endParaRPr lang="en-US"/>
          </a:p>
        </p:txBody>
      </p:sp>
    </p:spTree>
    <p:extLst>
      <p:ext uri="{BB962C8B-B14F-4D97-AF65-F5344CB8AC3E}">
        <p14:creationId xmlns:p14="http://schemas.microsoft.com/office/powerpoint/2010/main" val="131953134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7999" y="451253"/>
            <a:ext cx="11176000" cy="664797"/>
          </a:xfrm>
          <a:prstGeom prst="rect">
            <a:avLst/>
          </a:prstGeom>
        </p:spPr>
        <p:txBody>
          <a:bodyPr/>
          <a:lstStyle/>
          <a:p>
            <a:r>
              <a:rPr lang="en-US"/>
              <a:t>Click to edit</a:t>
            </a:r>
          </a:p>
        </p:txBody>
      </p:sp>
      <p:grpSp>
        <p:nvGrpSpPr>
          <p:cNvPr id="12" name="Group 11">
            <a:extLst>
              <a:ext uri="{FF2B5EF4-FFF2-40B4-BE49-F238E27FC236}">
                <a16:creationId xmlns:a16="http://schemas.microsoft.com/office/drawing/2014/main" id="{7B96CAFC-FEC6-4EBF-9D8C-DBEF28DC254C}"/>
              </a:ext>
            </a:extLst>
          </p:cNvPr>
          <p:cNvGrpSpPr>
            <a:grpSpLocks noChangeAspect="1"/>
          </p:cNvGrpSpPr>
          <p:nvPr userDrawn="1"/>
        </p:nvGrpSpPr>
        <p:grpSpPr>
          <a:xfrm>
            <a:off x="121783" y="4918943"/>
            <a:ext cx="2263329" cy="1808768"/>
            <a:chOff x="121783" y="4918943"/>
            <a:chExt cx="2263329" cy="1808768"/>
          </a:xfrm>
        </p:grpSpPr>
        <p:pic>
          <p:nvPicPr>
            <p:cNvPr id="13" name="Picture 12" descr="A close up of a sign&#10;&#10;Description generated with high confidence">
              <a:extLst>
                <a:ext uri="{FF2B5EF4-FFF2-40B4-BE49-F238E27FC236}">
                  <a16:creationId xmlns:a16="http://schemas.microsoft.com/office/drawing/2014/main" id="{8BC19C56-9C3A-4FD0-BCFC-ED3CEE2AD8EC}"/>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273437" y="4918943"/>
              <a:ext cx="1960023" cy="1768539"/>
            </a:xfrm>
            <a:prstGeom prst="rect">
              <a:avLst/>
            </a:prstGeom>
            <a:ln>
              <a:noFill/>
            </a:ln>
            <a:effectLst>
              <a:outerShdw blurRad="292100" dist="139700" dir="2700000" algn="tl" rotWithShape="0">
                <a:srgbClr val="333333">
                  <a:alpha val="65000"/>
                </a:srgbClr>
              </a:outerShdw>
            </a:effectLst>
          </p:spPr>
        </p:pic>
        <p:grpSp>
          <p:nvGrpSpPr>
            <p:cNvPr id="14" name="Group 13">
              <a:extLst>
                <a:ext uri="{FF2B5EF4-FFF2-40B4-BE49-F238E27FC236}">
                  <a16:creationId xmlns:a16="http://schemas.microsoft.com/office/drawing/2014/main" id="{3BA862B9-14FF-4A57-839C-CA0E789B46DA}"/>
                </a:ext>
              </a:extLst>
            </p:cNvPr>
            <p:cNvGrpSpPr/>
            <p:nvPr userDrawn="1"/>
          </p:nvGrpSpPr>
          <p:grpSpPr>
            <a:xfrm>
              <a:off x="625657" y="5008148"/>
              <a:ext cx="1261706" cy="1384731"/>
              <a:chOff x="218435" y="2852807"/>
              <a:chExt cx="1408496" cy="1656226"/>
            </a:xfrm>
          </p:grpSpPr>
          <p:sp>
            <p:nvSpPr>
              <p:cNvPr id="27" name="TextBox 26">
                <a:extLst>
                  <a:ext uri="{FF2B5EF4-FFF2-40B4-BE49-F238E27FC236}">
                    <a16:creationId xmlns:a16="http://schemas.microsoft.com/office/drawing/2014/main" id="{6709CA22-E9E1-478D-9979-765B4A9B90A8}"/>
                  </a:ext>
                </a:extLst>
              </p:cNvPr>
              <p:cNvSpPr txBox="1"/>
              <p:nvPr userDrawn="1"/>
            </p:nvSpPr>
            <p:spPr>
              <a:xfrm rot="18264686">
                <a:off x="-277190" y="3494113"/>
                <a:ext cx="1608630" cy="343585"/>
              </a:xfrm>
              <a:prstGeom prst="rect">
                <a:avLst/>
              </a:prstGeom>
              <a:noFill/>
            </p:spPr>
            <p:txBody>
              <a:bodyPr wrap="square" rtlCol="0">
                <a:spAutoFit/>
              </a:bodyPr>
              <a:lstStyle/>
              <a:p>
                <a:pPr algn="ctr"/>
                <a:r>
                  <a:rPr lang="en-US" sz="1400">
                    <a:solidFill>
                      <a:schemeClr val="tx1"/>
                    </a:solidFill>
                    <a:effectLst>
                      <a:outerShdw blurRad="38100" dist="38100" dir="2700000" algn="tl">
                        <a:srgbClr val="000000">
                          <a:alpha val="43137"/>
                        </a:srgbClr>
                      </a:outerShdw>
                    </a:effectLst>
                  </a:rPr>
                  <a:t>Topography</a:t>
                </a:r>
              </a:p>
            </p:txBody>
          </p:sp>
          <p:sp>
            <p:nvSpPr>
              <p:cNvPr id="28" name="TextBox 27">
                <a:extLst>
                  <a:ext uri="{FF2B5EF4-FFF2-40B4-BE49-F238E27FC236}">
                    <a16:creationId xmlns:a16="http://schemas.microsoft.com/office/drawing/2014/main" id="{2860A7D2-8F54-49F7-9F0C-F91E0B2EB127}"/>
                  </a:ext>
                </a:extLst>
              </p:cNvPr>
              <p:cNvSpPr txBox="1"/>
              <p:nvPr userDrawn="1"/>
            </p:nvSpPr>
            <p:spPr>
              <a:xfrm rot="3350953">
                <a:off x="509937" y="3488637"/>
                <a:ext cx="1616374" cy="344714"/>
              </a:xfrm>
              <a:prstGeom prst="rect">
                <a:avLst/>
              </a:prstGeom>
              <a:noFill/>
            </p:spPr>
            <p:txBody>
              <a:bodyPr wrap="square" rtlCol="0">
                <a:spAutoFit/>
              </a:bodyPr>
              <a:lstStyle/>
              <a:p>
                <a:pPr algn="ctr"/>
                <a:r>
                  <a:rPr lang="en-US" sz="1400">
                    <a:solidFill>
                      <a:schemeClr val="tx1"/>
                    </a:solidFill>
                    <a:effectLst>
                      <a:outerShdw blurRad="38100" dist="38100" dir="2700000" algn="tl">
                        <a:srgbClr val="000000">
                          <a:alpha val="43137"/>
                        </a:srgbClr>
                      </a:outerShdw>
                    </a:effectLst>
                  </a:rPr>
                  <a:t>Vegetation</a:t>
                </a:r>
              </a:p>
            </p:txBody>
          </p:sp>
          <p:sp>
            <p:nvSpPr>
              <p:cNvPr id="29" name="TextBox 28">
                <a:extLst>
                  <a:ext uri="{FF2B5EF4-FFF2-40B4-BE49-F238E27FC236}">
                    <a16:creationId xmlns:a16="http://schemas.microsoft.com/office/drawing/2014/main" id="{55B5661D-D093-4764-B076-555C2B422A64}"/>
                  </a:ext>
                </a:extLst>
              </p:cNvPr>
              <p:cNvSpPr txBox="1"/>
              <p:nvPr userDrawn="1"/>
            </p:nvSpPr>
            <p:spPr>
              <a:xfrm>
                <a:off x="218435" y="4140912"/>
                <a:ext cx="1408496" cy="368121"/>
              </a:xfrm>
              <a:prstGeom prst="rect">
                <a:avLst/>
              </a:prstGeom>
              <a:noFill/>
            </p:spPr>
            <p:txBody>
              <a:bodyPr wrap="square" rtlCol="0">
                <a:spAutoFit/>
              </a:bodyPr>
              <a:lstStyle/>
              <a:p>
                <a:pPr algn="ctr"/>
                <a:r>
                  <a:rPr lang="en-US" sz="1400">
                    <a:solidFill>
                      <a:schemeClr val="tx1"/>
                    </a:solidFill>
                    <a:effectLst>
                      <a:outerShdw blurRad="38100" dist="38100" dir="2700000" algn="tl">
                        <a:srgbClr val="000000">
                          <a:alpha val="43137"/>
                        </a:srgbClr>
                      </a:outerShdw>
                    </a:effectLst>
                  </a:rPr>
                  <a:t>Climate</a:t>
                </a:r>
              </a:p>
            </p:txBody>
          </p:sp>
        </p:grpSp>
        <p:pic>
          <p:nvPicPr>
            <p:cNvPr id="15" name="Picture 14">
              <a:extLst>
                <a:ext uri="{FF2B5EF4-FFF2-40B4-BE49-F238E27FC236}">
                  <a16:creationId xmlns:a16="http://schemas.microsoft.com/office/drawing/2014/main" id="{42A774BF-09CD-4DBC-A9CD-8CD8116C1AC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568" y="5132489"/>
              <a:ext cx="990821" cy="1316275"/>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433B535E-0D23-4256-9539-BC99DDAB6B7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5035" y="5357166"/>
              <a:ext cx="847209" cy="892091"/>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3270ADB4-6ADB-45EF-8265-0D67B5E6C80D}"/>
                </a:ext>
              </a:extLst>
            </p:cNvPr>
            <p:cNvPicPr>
              <a:picLocks noChangeAspect="1"/>
            </p:cNvPicPr>
            <p:nvPr userDrawn="1"/>
          </p:nvPicPr>
          <p:blipFill>
            <a:blip r:embed="rId5" cstate="print">
              <a:alphaModFix/>
              <a:extLst>
                <a:ext uri="{28A0092B-C50C-407E-A947-70E740481C1C}">
                  <a14:useLocalDpi xmlns:a14="http://schemas.microsoft.com/office/drawing/2010/main" val="0"/>
                </a:ext>
              </a:extLst>
            </a:blip>
            <a:stretch>
              <a:fillRect/>
            </a:stretch>
          </p:blipFill>
          <p:spPr>
            <a:xfrm>
              <a:off x="121783" y="5843902"/>
              <a:ext cx="2263329" cy="883809"/>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95548459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1.jpeg"/><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theme" Target="../theme/theme4.xml"/><Relationship Id="rId3" Type="http://schemas.openxmlformats.org/officeDocument/2006/relationships/slideLayout" Target="../slideLayouts/slideLayout40.xml"/><Relationship Id="rId21" Type="http://schemas.openxmlformats.org/officeDocument/2006/relationships/image" Target="../media/image13.png"/><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video" Target="../media/media3.wmv"/><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19" Type="http://schemas.microsoft.com/office/2007/relationships/media" Target="../media/media3.wmv"/><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4" name="TextBox 3"/>
          <p:cNvSpPr txBox="1"/>
          <p:nvPr/>
        </p:nvSpPr>
        <p:spPr>
          <a:xfrm>
            <a:off x="10704513" y="6499633"/>
            <a:ext cx="1487488" cy="307777"/>
          </a:xfrm>
          <a:prstGeom prst="rect">
            <a:avLst/>
          </a:prstGeom>
          <a:noFill/>
        </p:spPr>
        <p:txBody>
          <a:bodyPr wrap="square" rtlCol="0">
            <a:spAutoFit/>
          </a:bodyPr>
          <a:lstStyle/>
          <a:p>
            <a:r>
              <a:rPr lang="en-US" sz="1400"/>
              <a:t>Slide # </a:t>
            </a:r>
            <a:fld id="{209B3D60-080B-4D34-9398-1DC43AD41F33}" type="slidenum">
              <a:rPr lang="en-US" sz="1400" smtClean="0"/>
              <a:t>‹#›</a:t>
            </a:fld>
            <a:endParaRPr lang="en-US" sz="1400"/>
          </a:p>
        </p:txBody>
      </p:sp>
    </p:spTree>
    <p:extLst>
      <p:ext uri="{BB962C8B-B14F-4D97-AF65-F5344CB8AC3E}">
        <p14:creationId xmlns:p14="http://schemas.microsoft.com/office/powerpoint/2010/main" val="1291651174"/>
      </p:ext>
    </p:extLst>
  </p:cSld>
  <p:clrMap bg1="dk1" tx1="lt1" bg2="dk2" tx2="lt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7" r:id="rId5"/>
    <p:sldLayoutId id="2147483798" r:id="rId6"/>
    <p:sldLayoutId id="2147483799" r:id="rId7"/>
    <p:sldLayoutId id="2147483800" r:id="rId8"/>
    <p:sldLayoutId id="2147483801" r:id="rId9"/>
    <p:sldLayoutId id="2147483802" r:id="rId10"/>
    <p:sldLayoutId id="2147483803" r:id="rId11"/>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100000"/>
        </a:lnSpc>
        <a:spcBef>
          <a:spcPts val="600"/>
        </a:spcBef>
        <a:spcAft>
          <a:spcPts val="600"/>
        </a:spcAft>
        <a:buFont typeface="Arial" panose="020B0604020202020204" pitchFamily="34" charset="0"/>
        <a:buNone/>
        <a:defRPr sz="4000" kern="1200">
          <a:solidFill>
            <a:schemeClr val="tx1"/>
          </a:solidFill>
          <a:effectLst>
            <a:outerShdw blurRad="38100" dist="38100" dir="2700000" algn="tl">
              <a:srgbClr val="000000">
                <a:alpha val="43137"/>
              </a:srgbClr>
            </a:outerShdw>
          </a:effectLst>
          <a:latin typeface="+mn-lt"/>
          <a:ea typeface="+mn-ea"/>
          <a:cs typeface="+mn-cs"/>
        </a:defRPr>
      </a:lvl1pPr>
      <a:lvl2pPr marL="517525" indent="0" algn="l" defTabSz="914363" rtl="0" eaLnBrk="1" latinLnBrk="0" hangingPunct="1">
        <a:lnSpc>
          <a:spcPct val="100000"/>
        </a:lnSpc>
        <a:spcBef>
          <a:spcPts val="600"/>
        </a:spcBef>
        <a:spcAft>
          <a:spcPts val="600"/>
        </a:spcAft>
        <a:buFont typeface="Arial" panose="020B0604020202020204" pitchFamily="34" charset="0"/>
        <a:buNone/>
        <a:defRPr sz="3600" kern="1200">
          <a:solidFill>
            <a:schemeClr val="tx1"/>
          </a:solidFill>
          <a:effectLst>
            <a:outerShdw blurRad="38100" dist="38100" dir="2700000" algn="tl">
              <a:srgbClr val="000000">
                <a:alpha val="43137"/>
              </a:srgbClr>
            </a:outerShdw>
          </a:effectLst>
          <a:latin typeface="+mn-lt"/>
          <a:ea typeface="+mn-ea"/>
          <a:cs typeface="+mn-cs"/>
        </a:defRPr>
      </a:lvl2pPr>
      <a:lvl3pPr marL="914400" indent="0" algn="l" defTabSz="914363" rtl="0" eaLnBrk="1" latinLnBrk="0" hangingPunct="1">
        <a:lnSpc>
          <a:spcPct val="100000"/>
        </a:lnSpc>
        <a:spcBef>
          <a:spcPts val="600"/>
        </a:spcBef>
        <a:spcAft>
          <a:spcPts val="600"/>
        </a:spcAft>
        <a:buSzPct val="8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3pPr>
      <a:lvl4pPr marL="1258888" indent="0" algn="l" defTabSz="914363"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4pPr>
      <a:lvl5pPr marL="1604963" indent="0" algn="l" defTabSz="914363"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title="Slide Title"/>
          <p:cNvSpPr>
            <a:spLocks noGrp="1"/>
          </p:cNvSpPr>
          <p:nvPr>
            <p:ph type="title"/>
          </p:nvPr>
        </p:nvSpPr>
        <p:spPr>
          <a:xfrm>
            <a:off x="507999" y="451253"/>
            <a:ext cx="11176000" cy="664797"/>
          </a:xfrm>
          <a:prstGeom prst="rect">
            <a:avLst/>
          </a:prstGeom>
          <a:effectLst>
            <a:outerShdw blurRad="50800" dist="38100" dir="2700000" algn="tl" rotWithShape="0">
              <a:prstClr val="black">
                <a:alpha val="40000"/>
              </a:prstClr>
            </a:outerShdw>
          </a:effectLst>
        </p:spPr>
        <p:txBody>
          <a:bodyPr vert="horz" wrap="square" lIns="0" tIns="0" rIns="0" bIns="0" rtlCol="0" anchor="t">
            <a:spAutoFit/>
          </a:bodyPr>
          <a:lstStyle/>
          <a:p>
            <a:r>
              <a:rPr lang="en-US" dirty="0"/>
              <a:t>Click to edit</a:t>
            </a:r>
          </a:p>
        </p:txBody>
      </p:sp>
      <p:sp>
        <p:nvSpPr>
          <p:cNvPr id="4" name="TextBox 3"/>
          <p:cNvSpPr txBox="1"/>
          <p:nvPr/>
        </p:nvSpPr>
        <p:spPr>
          <a:xfrm>
            <a:off x="10704513" y="6499633"/>
            <a:ext cx="1487488" cy="307777"/>
          </a:xfrm>
          <a:prstGeom prst="rect">
            <a:avLst/>
          </a:prstGeom>
          <a:noFill/>
        </p:spPr>
        <p:txBody>
          <a:bodyPr wrap="square" rtlCol="0">
            <a:spAutoFit/>
          </a:bodyPr>
          <a:lstStyle/>
          <a:p>
            <a:r>
              <a:rPr lang="en-US" sz="1400" dirty="0"/>
              <a:t>Slide # </a:t>
            </a:r>
            <a:fld id="{209B3D60-080B-4D34-9398-1DC43AD41F33}" type="slidenum">
              <a:rPr lang="en-US" sz="1400" smtClean="0"/>
              <a:t>‹#›</a:t>
            </a:fld>
            <a:endParaRPr lang="en-US" sz="1400" dirty="0"/>
          </a:p>
        </p:txBody>
      </p:sp>
    </p:spTree>
    <p:extLst>
      <p:ext uri="{BB962C8B-B14F-4D97-AF65-F5344CB8AC3E}">
        <p14:creationId xmlns:p14="http://schemas.microsoft.com/office/powerpoint/2010/main" val="318592426"/>
      </p:ext>
    </p:extLst>
  </p:cSld>
  <p:clrMap bg1="dk1" tx1="lt1" bg2="dk2"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100000"/>
        </a:lnSpc>
        <a:spcBef>
          <a:spcPts val="600"/>
        </a:spcBef>
        <a:spcAft>
          <a:spcPts val="600"/>
        </a:spcAft>
        <a:buFont typeface="Arial" panose="020B0604020202020204" pitchFamily="34" charset="0"/>
        <a:buNone/>
        <a:defRPr sz="4000" kern="1200">
          <a:solidFill>
            <a:schemeClr val="tx1"/>
          </a:solidFill>
          <a:effectLst>
            <a:outerShdw blurRad="38100" dist="38100" dir="2700000" algn="tl">
              <a:srgbClr val="000000">
                <a:alpha val="43137"/>
              </a:srgbClr>
            </a:outerShdw>
          </a:effectLst>
          <a:latin typeface="+mn-lt"/>
          <a:ea typeface="+mn-ea"/>
          <a:cs typeface="+mn-cs"/>
        </a:defRPr>
      </a:lvl1pPr>
      <a:lvl2pPr marL="517525" indent="0" algn="l" defTabSz="914363" rtl="0" eaLnBrk="1" latinLnBrk="0" hangingPunct="1">
        <a:lnSpc>
          <a:spcPct val="100000"/>
        </a:lnSpc>
        <a:spcBef>
          <a:spcPts val="600"/>
        </a:spcBef>
        <a:spcAft>
          <a:spcPts val="600"/>
        </a:spcAft>
        <a:buFont typeface="Arial" panose="020B0604020202020204" pitchFamily="34" charset="0"/>
        <a:buNone/>
        <a:defRPr sz="3600" kern="1200">
          <a:solidFill>
            <a:schemeClr val="tx1"/>
          </a:solidFill>
          <a:effectLst>
            <a:outerShdw blurRad="38100" dist="38100" dir="2700000" algn="tl">
              <a:srgbClr val="000000">
                <a:alpha val="43137"/>
              </a:srgbClr>
            </a:outerShdw>
          </a:effectLst>
          <a:latin typeface="+mn-lt"/>
          <a:ea typeface="+mn-ea"/>
          <a:cs typeface="+mn-cs"/>
        </a:defRPr>
      </a:lvl2pPr>
      <a:lvl3pPr marL="914400" indent="0" algn="l" defTabSz="914363" rtl="0" eaLnBrk="1" latinLnBrk="0" hangingPunct="1">
        <a:lnSpc>
          <a:spcPct val="100000"/>
        </a:lnSpc>
        <a:spcBef>
          <a:spcPts val="600"/>
        </a:spcBef>
        <a:spcAft>
          <a:spcPts val="600"/>
        </a:spcAft>
        <a:buSzPct val="8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3pPr>
      <a:lvl4pPr marL="1258888" indent="0" algn="l" defTabSz="914363"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4pPr>
      <a:lvl5pPr marL="1604963" indent="0" algn="l" defTabSz="914363"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l="-1000" r="-1000"/>
          </a:stretch>
        </a:blipFill>
        <a:effectLst/>
      </p:bgPr>
    </p:bg>
    <p:spTree>
      <p:nvGrpSpPr>
        <p:cNvPr id="1" name=""/>
        <p:cNvGrpSpPr/>
        <p:nvPr/>
      </p:nvGrpSpPr>
      <p:grpSpPr>
        <a:xfrm>
          <a:off x="0" y="0"/>
          <a:ext cx="0" cy="0"/>
          <a:chOff x="0" y="0"/>
          <a:chExt cx="0" cy="0"/>
        </a:xfrm>
      </p:grpSpPr>
      <p:sp>
        <p:nvSpPr>
          <p:cNvPr id="4" name="TextBox 3"/>
          <p:cNvSpPr txBox="1"/>
          <p:nvPr/>
        </p:nvSpPr>
        <p:spPr>
          <a:xfrm>
            <a:off x="10704513" y="6499633"/>
            <a:ext cx="1487488" cy="307777"/>
          </a:xfrm>
          <a:prstGeom prst="rect">
            <a:avLst/>
          </a:prstGeom>
          <a:noFill/>
        </p:spPr>
        <p:txBody>
          <a:bodyPr wrap="square" rtlCol="0">
            <a:spAutoFit/>
          </a:bodyPr>
          <a:lstStyle/>
          <a:p>
            <a:r>
              <a:rPr lang="en-US" sz="1400" dirty="0"/>
              <a:t>Slide # </a:t>
            </a:r>
            <a:fld id="{209B3D60-080B-4D34-9398-1DC43AD41F33}" type="slidenum">
              <a:rPr lang="en-US" sz="1400" smtClean="0"/>
              <a:t>‹#›</a:t>
            </a:fld>
            <a:endParaRPr lang="en-US" sz="1400" dirty="0"/>
          </a:p>
        </p:txBody>
      </p:sp>
    </p:spTree>
    <p:extLst>
      <p:ext uri="{BB962C8B-B14F-4D97-AF65-F5344CB8AC3E}">
        <p14:creationId xmlns:p14="http://schemas.microsoft.com/office/powerpoint/2010/main" val="1661702983"/>
      </p:ext>
    </p:extLst>
  </p:cSld>
  <p:clrMap bg1="dk1" tx1="lt1" bg2="dk2"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100000"/>
        </a:lnSpc>
        <a:spcBef>
          <a:spcPts val="600"/>
        </a:spcBef>
        <a:spcAft>
          <a:spcPts val="600"/>
        </a:spcAft>
        <a:buFont typeface="Arial" panose="020B0604020202020204" pitchFamily="34" charset="0"/>
        <a:buNone/>
        <a:defRPr sz="4000" kern="1200">
          <a:solidFill>
            <a:schemeClr val="tx1"/>
          </a:solidFill>
          <a:effectLst>
            <a:outerShdw blurRad="38100" dist="38100" dir="2700000" algn="tl">
              <a:srgbClr val="000000">
                <a:alpha val="43137"/>
              </a:srgbClr>
            </a:outerShdw>
          </a:effectLst>
          <a:latin typeface="+mn-lt"/>
          <a:ea typeface="+mn-ea"/>
          <a:cs typeface="+mn-cs"/>
        </a:defRPr>
      </a:lvl1pPr>
      <a:lvl2pPr marL="517525" indent="0" algn="l" defTabSz="914363" rtl="0" eaLnBrk="1" latinLnBrk="0" hangingPunct="1">
        <a:lnSpc>
          <a:spcPct val="100000"/>
        </a:lnSpc>
        <a:spcBef>
          <a:spcPts val="600"/>
        </a:spcBef>
        <a:spcAft>
          <a:spcPts val="600"/>
        </a:spcAft>
        <a:buFont typeface="Arial" panose="020B0604020202020204" pitchFamily="34" charset="0"/>
        <a:buNone/>
        <a:defRPr sz="3600" kern="1200">
          <a:solidFill>
            <a:schemeClr val="tx1"/>
          </a:solidFill>
          <a:effectLst>
            <a:outerShdw blurRad="38100" dist="38100" dir="2700000" algn="tl">
              <a:srgbClr val="000000">
                <a:alpha val="43137"/>
              </a:srgbClr>
            </a:outerShdw>
          </a:effectLst>
          <a:latin typeface="+mn-lt"/>
          <a:ea typeface="+mn-ea"/>
          <a:cs typeface="+mn-cs"/>
        </a:defRPr>
      </a:lvl2pPr>
      <a:lvl3pPr marL="914400" indent="0" algn="l" defTabSz="914363" rtl="0" eaLnBrk="1" latinLnBrk="0" hangingPunct="1">
        <a:lnSpc>
          <a:spcPct val="100000"/>
        </a:lnSpc>
        <a:spcBef>
          <a:spcPts val="600"/>
        </a:spcBef>
        <a:spcAft>
          <a:spcPts val="600"/>
        </a:spcAft>
        <a:buSzPct val="8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3pPr>
      <a:lvl4pPr marL="1258888" indent="0" algn="l" defTabSz="914363"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4pPr>
      <a:lvl5pPr marL="1604963" indent="0" algn="l" defTabSz="914363"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bg1">
                <a:lumMod val="75000"/>
              </a:schemeClr>
            </a:gs>
            <a:gs pos="0">
              <a:schemeClr val="bg1">
                <a:lumMod val="85000"/>
              </a:schemeClr>
            </a:gs>
          </a:gsLst>
          <a:lin ang="5400000" scaled="0"/>
          <a:tileRect/>
        </a:gradFill>
        <a:effectLst/>
      </p:bgPr>
    </p:bg>
    <p:spTree>
      <p:nvGrpSpPr>
        <p:cNvPr id="1" name=""/>
        <p:cNvGrpSpPr/>
        <p:nvPr/>
      </p:nvGrpSpPr>
      <p:grpSpPr>
        <a:xfrm>
          <a:off x="0" y="0"/>
          <a:ext cx="0" cy="0"/>
          <a:chOff x="0" y="0"/>
          <a:chExt cx="0" cy="0"/>
        </a:xfrm>
      </p:grpSpPr>
      <p:sp>
        <p:nvSpPr>
          <p:cNvPr id="12" name="Rectangle 11"/>
          <p:cNvSpPr/>
          <p:nvPr userDrawn="1"/>
        </p:nvSpPr>
        <p:spPr>
          <a:xfrm>
            <a:off x="101600" y="4791075"/>
            <a:ext cx="11988800" cy="19933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26" name="Title Placeholder 1"/>
          <p:cNvSpPr>
            <a:spLocks noGrp="1"/>
          </p:cNvSpPr>
          <p:nvPr>
            <p:ph type="title"/>
          </p:nvPr>
        </p:nvSpPr>
        <p:spPr bwMode="auto">
          <a:xfrm>
            <a:off x="711200" y="274637"/>
            <a:ext cx="10668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508000" y="1600201"/>
            <a:ext cx="1107440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304800" y="4854576"/>
            <a:ext cx="11582400" cy="187007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 name="title_final_slice.mov">
            <a:hlinkClick r:id="" action="ppaction://media"/>
          </p:cNvPr>
          <p:cNvPicPr>
            <a:picLocks noChangeAspect="1"/>
          </p:cNvPicPr>
          <p:nvPr>
            <a:videoFile r:link="rId20"/>
            <p:extLst>
              <p:ext uri="{DAA4B4D4-6D71-4841-9C94-3DE7FCFB9230}">
                <p14:media xmlns:p14="http://schemas.microsoft.com/office/powerpoint/2010/main" r:embed="rId19"/>
              </p:ext>
            </p:extLst>
          </p:nvPr>
        </p:nvPicPr>
        <p:blipFill>
          <a:blip r:embed="rId21"/>
          <a:stretch>
            <a:fillRect/>
          </a:stretch>
        </p:blipFill>
        <p:spPr>
          <a:xfrm>
            <a:off x="914400" y="4854576"/>
            <a:ext cx="10464801" cy="1870075"/>
          </a:xfrm>
          <a:prstGeom prst="rect">
            <a:avLst/>
          </a:prstGeom>
        </p:spPr>
      </p:pic>
      <p:sp>
        <p:nvSpPr>
          <p:cNvPr id="3" name="Rectangle 2"/>
          <p:cNvSpPr/>
          <p:nvPr userDrawn="1"/>
        </p:nvSpPr>
        <p:spPr>
          <a:xfrm>
            <a:off x="101600" y="4648200"/>
            <a:ext cx="11988800" cy="213626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021718192"/>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 id="2147483848" r:id="rId16"/>
    <p:sldLayoutId id="2147483849" r:id="rId17"/>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txStyles>
    <p:titleStyle>
      <a:lvl1pPr algn="ctr" rtl="0" fontAlgn="base">
        <a:spcBef>
          <a:spcPct val="0"/>
        </a:spcBef>
        <a:spcAft>
          <a:spcPct val="0"/>
        </a:spcAft>
        <a:defRPr sz="5867" kern="1200">
          <a:solidFill>
            <a:schemeClr val="tx1"/>
          </a:solidFill>
          <a:latin typeface="+mj-lt"/>
          <a:ea typeface="+mj-ea"/>
          <a:cs typeface="+mj-cs"/>
        </a:defRPr>
      </a:lvl1pPr>
      <a:lvl2pPr algn="ctr" rtl="0" fontAlgn="base">
        <a:spcBef>
          <a:spcPct val="0"/>
        </a:spcBef>
        <a:spcAft>
          <a:spcPct val="0"/>
        </a:spcAft>
        <a:defRPr sz="5867">
          <a:solidFill>
            <a:schemeClr val="tx1"/>
          </a:solidFill>
          <a:latin typeface="Impact" pitchFamily="34" charset="0"/>
        </a:defRPr>
      </a:lvl2pPr>
      <a:lvl3pPr algn="ctr" rtl="0" fontAlgn="base">
        <a:spcBef>
          <a:spcPct val="0"/>
        </a:spcBef>
        <a:spcAft>
          <a:spcPct val="0"/>
        </a:spcAft>
        <a:defRPr sz="5867">
          <a:solidFill>
            <a:schemeClr val="tx1"/>
          </a:solidFill>
          <a:latin typeface="Impact" pitchFamily="34" charset="0"/>
        </a:defRPr>
      </a:lvl3pPr>
      <a:lvl4pPr algn="ctr" rtl="0" fontAlgn="base">
        <a:spcBef>
          <a:spcPct val="0"/>
        </a:spcBef>
        <a:spcAft>
          <a:spcPct val="0"/>
        </a:spcAft>
        <a:defRPr sz="5867">
          <a:solidFill>
            <a:schemeClr val="tx1"/>
          </a:solidFill>
          <a:latin typeface="Impact" pitchFamily="34" charset="0"/>
        </a:defRPr>
      </a:lvl4pPr>
      <a:lvl5pPr algn="ctr" rtl="0" fontAlgn="base">
        <a:spcBef>
          <a:spcPct val="0"/>
        </a:spcBef>
        <a:spcAft>
          <a:spcPct val="0"/>
        </a:spcAft>
        <a:defRPr sz="5867">
          <a:solidFill>
            <a:schemeClr val="tx1"/>
          </a:solidFill>
          <a:latin typeface="Impact" pitchFamily="34" charset="0"/>
        </a:defRPr>
      </a:lvl5pPr>
      <a:lvl6pPr marL="609585" algn="ctr" rtl="0" fontAlgn="base">
        <a:spcBef>
          <a:spcPct val="0"/>
        </a:spcBef>
        <a:spcAft>
          <a:spcPct val="0"/>
        </a:spcAft>
        <a:defRPr sz="5867">
          <a:solidFill>
            <a:schemeClr val="tx1"/>
          </a:solidFill>
          <a:latin typeface="Impact" pitchFamily="34" charset="0"/>
        </a:defRPr>
      </a:lvl6pPr>
      <a:lvl7pPr marL="1219170" algn="ctr" rtl="0" fontAlgn="base">
        <a:spcBef>
          <a:spcPct val="0"/>
        </a:spcBef>
        <a:spcAft>
          <a:spcPct val="0"/>
        </a:spcAft>
        <a:defRPr sz="5867">
          <a:solidFill>
            <a:schemeClr val="tx1"/>
          </a:solidFill>
          <a:latin typeface="Impact" pitchFamily="34" charset="0"/>
        </a:defRPr>
      </a:lvl7pPr>
      <a:lvl8pPr marL="1828754" algn="ctr" rtl="0" fontAlgn="base">
        <a:spcBef>
          <a:spcPct val="0"/>
        </a:spcBef>
        <a:spcAft>
          <a:spcPct val="0"/>
        </a:spcAft>
        <a:defRPr sz="5867">
          <a:solidFill>
            <a:schemeClr val="tx1"/>
          </a:solidFill>
          <a:latin typeface="Impact" pitchFamily="34" charset="0"/>
        </a:defRPr>
      </a:lvl8pPr>
      <a:lvl9pPr marL="2438339" algn="ctr" rtl="0" fontAlgn="base">
        <a:spcBef>
          <a:spcPct val="0"/>
        </a:spcBef>
        <a:spcAft>
          <a:spcPct val="0"/>
        </a:spcAft>
        <a:defRPr sz="5867">
          <a:solidFill>
            <a:schemeClr val="tx1"/>
          </a:solidFill>
          <a:latin typeface="Impact" pitchFamily="34" charset="0"/>
        </a:defRPr>
      </a:lvl9pPr>
    </p:titleStyle>
    <p:bodyStyle>
      <a:lvl1pPr marL="0" indent="0" algn="l" rtl="0" fontAlgn="base">
        <a:spcBef>
          <a:spcPct val="20000"/>
        </a:spcBef>
        <a:spcAft>
          <a:spcPct val="0"/>
        </a:spcAft>
        <a:buFontTx/>
        <a:buNone/>
        <a:defRPr sz="2667" kern="1200">
          <a:solidFill>
            <a:schemeClr val="tx1"/>
          </a:solidFill>
          <a:latin typeface="+mn-lt"/>
          <a:ea typeface="+mn-ea"/>
          <a:cs typeface="+mn-cs"/>
        </a:defRPr>
      </a:lvl1pPr>
      <a:lvl2pPr marL="609585" indent="0" algn="l" rtl="0" fontAlgn="base">
        <a:spcBef>
          <a:spcPct val="20000"/>
        </a:spcBef>
        <a:spcAft>
          <a:spcPct val="0"/>
        </a:spcAft>
        <a:buFontTx/>
        <a:buNone/>
        <a:defRPr sz="2667" kern="1200">
          <a:solidFill>
            <a:schemeClr val="tx1"/>
          </a:solidFill>
          <a:latin typeface="+mn-lt"/>
          <a:ea typeface="+mn-ea"/>
          <a:cs typeface="+mn-cs"/>
        </a:defRPr>
      </a:lvl2pPr>
      <a:lvl3pPr marL="1219170" indent="0" algn="l" rtl="0" fontAlgn="base">
        <a:spcBef>
          <a:spcPct val="20000"/>
        </a:spcBef>
        <a:spcAft>
          <a:spcPct val="0"/>
        </a:spcAft>
        <a:buFontTx/>
        <a:buNone/>
        <a:defRPr sz="2667" kern="1200">
          <a:solidFill>
            <a:schemeClr val="tx1"/>
          </a:solidFill>
          <a:latin typeface="+mn-lt"/>
          <a:ea typeface="+mn-ea"/>
          <a:cs typeface="+mn-cs"/>
        </a:defRPr>
      </a:lvl3pPr>
      <a:lvl4pPr marL="1828754" indent="0" algn="l" rtl="0" fontAlgn="base">
        <a:spcBef>
          <a:spcPct val="20000"/>
        </a:spcBef>
        <a:spcAft>
          <a:spcPct val="0"/>
        </a:spcAft>
        <a:buFontTx/>
        <a:buNone/>
        <a:defRPr sz="2667" kern="1200">
          <a:solidFill>
            <a:schemeClr val="tx1"/>
          </a:solidFill>
          <a:latin typeface="+mn-lt"/>
          <a:ea typeface="+mn-ea"/>
          <a:cs typeface="+mn-cs"/>
        </a:defRPr>
      </a:lvl4pPr>
      <a:lvl5pPr marL="2438339" indent="0" algn="l" rtl="0" fontAlgn="base">
        <a:spcBef>
          <a:spcPct val="20000"/>
        </a:spcBef>
        <a:spcAft>
          <a:spcPct val="0"/>
        </a:spcAft>
        <a:buFontTx/>
        <a:buNone/>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3.gi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10.xml"/><Relationship Id="rId5" Type="http://schemas.openxmlformats.org/officeDocument/2006/relationships/image" Target="../media/image26.pn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3.xml"/><Relationship Id="rId1" Type="http://schemas.openxmlformats.org/officeDocument/2006/relationships/slideLayout" Target="../slideLayouts/slideLayout2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45.xml.rels><?xml version="1.0" encoding="UTF-8" standalone="yes"?>
<Relationships xmlns="http://schemas.openxmlformats.org/package/2006/relationships"><Relationship Id="rId3" Type="http://schemas.openxmlformats.org/officeDocument/2006/relationships/hyperlink" Target="http://fam.nwcg.gov/fam-web/wims/jsp/R5PalValues.jsp" TargetMode="External"/><Relationship Id="rId2" Type="http://schemas.openxmlformats.org/officeDocument/2006/relationships/notesSlide" Target="../notesSlides/notesSlide44.xml"/><Relationship Id="rId1" Type="http://schemas.openxmlformats.org/officeDocument/2006/relationships/slideLayout" Target="../slideLayouts/slideLayout21.xml"/><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8.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5.mov"/><Relationship Id="rId1" Type="http://schemas.microsoft.com/office/2007/relationships/media" Target="../media/media5.mov"/><Relationship Id="rId5" Type="http://schemas.openxmlformats.org/officeDocument/2006/relationships/image" Target="../media/image46.png"/><Relationship Id="rId4" Type="http://schemas.openxmlformats.org/officeDocument/2006/relationships/notesSlide" Target="../notesSlides/notesSlide6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ubtitle 29">
            <a:extLst>
              <a:ext uri="{FF2B5EF4-FFF2-40B4-BE49-F238E27FC236}">
                <a16:creationId xmlns:a16="http://schemas.microsoft.com/office/drawing/2014/main" id="{340181BC-E0B5-4912-BB66-C0C54C3CB5B6}"/>
              </a:ext>
            </a:extLst>
          </p:cNvPr>
          <p:cNvSpPr>
            <a:spLocks noGrp="1"/>
          </p:cNvSpPr>
          <p:nvPr>
            <p:ph type="subTitle" idx="1"/>
          </p:nvPr>
        </p:nvSpPr>
        <p:spPr/>
        <p:txBody>
          <a:bodyPr/>
          <a:lstStyle/>
          <a:p>
            <a:r>
              <a:rPr lang="en-US"/>
              <a:t>Lesson #15</a:t>
            </a:r>
          </a:p>
        </p:txBody>
      </p:sp>
      <p:sp>
        <p:nvSpPr>
          <p:cNvPr id="7" name="Text Placeholder 6">
            <a:extLst>
              <a:ext uri="{FF2B5EF4-FFF2-40B4-BE49-F238E27FC236}">
                <a16:creationId xmlns:a16="http://schemas.microsoft.com/office/drawing/2014/main" id="{5187D829-0561-4E82-B7E9-F2351F998B9E}"/>
              </a:ext>
            </a:extLst>
          </p:cNvPr>
          <p:cNvSpPr>
            <a:spLocks noGrp="1"/>
          </p:cNvSpPr>
          <p:nvPr>
            <p:ph type="body" sz="quarter" idx="10"/>
          </p:nvPr>
        </p:nvSpPr>
        <p:spPr/>
        <p:txBody>
          <a:bodyPr/>
          <a:lstStyle/>
          <a:p>
            <a:endParaRPr lang="en-US"/>
          </a:p>
        </p:txBody>
      </p:sp>
      <p:sp>
        <p:nvSpPr>
          <p:cNvPr id="8" name="Text Placeholder 7">
            <a:extLst>
              <a:ext uri="{FF2B5EF4-FFF2-40B4-BE49-F238E27FC236}">
                <a16:creationId xmlns:a16="http://schemas.microsoft.com/office/drawing/2014/main" id="{0FA04C33-B7B6-4F33-9701-31257FE2D86A}"/>
              </a:ext>
            </a:extLst>
          </p:cNvPr>
          <p:cNvSpPr>
            <a:spLocks noGrp="1"/>
          </p:cNvSpPr>
          <p:nvPr>
            <p:ph type="body" sz="quarter" idx="11"/>
          </p:nvPr>
        </p:nvSpPr>
        <p:spPr/>
        <p:txBody>
          <a:bodyPr/>
          <a:lstStyle/>
          <a:p>
            <a:endParaRPr lang="en-US"/>
          </a:p>
        </p:txBody>
      </p:sp>
      <p:sp>
        <p:nvSpPr>
          <p:cNvPr id="6" name="Title 5">
            <a:extLst>
              <a:ext uri="{FF2B5EF4-FFF2-40B4-BE49-F238E27FC236}">
                <a16:creationId xmlns:a16="http://schemas.microsoft.com/office/drawing/2014/main" id="{ABA7CCD1-18A9-4A65-98FA-A299D25F2169}"/>
              </a:ext>
            </a:extLst>
          </p:cNvPr>
          <p:cNvSpPr>
            <a:spLocks noGrp="1"/>
          </p:cNvSpPr>
          <p:nvPr>
            <p:ph type="title"/>
          </p:nvPr>
        </p:nvSpPr>
        <p:spPr>
          <a:xfrm>
            <a:off x="508000" y="449345"/>
            <a:ext cx="11176000" cy="1421928"/>
          </a:xfrm>
        </p:spPr>
        <p:txBody>
          <a:bodyPr>
            <a:spAutoFit/>
          </a:bodyPr>
          <a:lstStyle/>
          <a:p>
            <a:r>
              <a:rPr lang="en-US" dirty="0"/>
              <a:t>Fire Preparedness Plans and their Relationship to the FDOP	</a:t>
            </a:r>
          </a:p>
        </p:txBody>
      </p:sp>
      <p:sp>
        <p:nvSpPr>
          <p:cNvPr id="9" name="Text Placeholder 8">
            <a:extLst>
              <a:ext uri="{FF2B5EF4-FFF2-40B4-BE49-F238E27FC236}">
                <a16:creationId xmlns:a16="http://schemas.microsoft.com/office/drawing/2014/main" id="{3C2C0370-F4F3-4CC4-8F79-699770F11CE8}"/>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83643776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AFA0F-DCFF-4158-BD7C-8D834961EFD2}"/>
              </a:ext>
            </a:extLst>
          </p:cNvPr>
          <p:cNvSpPr>
            <a:spLocks noGrp="1"/>
          </p:cNvSpPr>
          <p:nvPr>
            <p:ph type="title"/>
          </p:nvPr>
        </p:nvSpPr>
        <p:spPr/>
        <p:txBody>
          <a:bodyPr/>
          <a:lstStyle/>
          <a:p>
            <a:r>
              <a:rPr lang="en-US"/>
              <a:t>Staffing Plan</a:t>
            </a:r>
          </a:p>
        </p:txBody>
      </p:sp>
      <p:sp>
        <p:nvSpPr>
          <p:cNvPr id="3" name="Content Placeholder 2">
            <a:extLst>
              <a:ext uri="{FF2B5EF4-FFF2-40B4-BE49-F238E27FC236}">
                <a16:creationId xmlns:a16="http://schemas.microsoft.com/office/drawing/2014/main" id="{1762C456-F268-4429-B7A0-501D72528356}"/>
              </a:ext>
            </a:extLst>
          </p:cNvPr>
          <p:cNvSpPr>
            <a:spLocks noGrp="1"/>
          </p:cNvSpPr>
          <p:nvPr>
            <p:ph idx="1"/>
          </p:nvPr>
        </p:nvSpPr>
        <p:spPr>
          <a:xfrm>
            <a:off x="1572914" y="1313964"/>
            <a:ext cx="10347569" cy="3935954"/>
          </a:xfrm>
        </p:spPr>
        <p:txBody>
          <a:bodyPr/>
          <a:lstStyle/>
          <a:p>
            <a:r>
              <a:rPr lang="en-US" sz="3200" dirty="0"/>
              <a:t>The Staffing Plan should consider:</a:t>
            </a:r>
          </a:p>
          <a:p>
            <a:pPr marL="457200" indent="-457200">
              <a:buFont typeface="Arial" panose="020B0604020202020204" pitchFamily="34" charset="0"/>
              <a:buChar char="•"/>
            </a:pPr>
            <a:r>
              <a:rPr lang="en-US" sz="3200" dirty="0"/>
              <a:t>Capacity to fulfill initial attack responses</a:t>
            </a:r>
          </a:p>
          <a:p>
            <a:pPr marL="457200" indent="-457200">
              <a:buFont typeface="Arial" panose="020B0604020202020204" pitchFamily="34" charset="0"/>
              <a:buChar char="•"/>
            </a:pPr>
            <a:r>
              <a:rPr lang="en-US" sz="3200" dirty="0"/>
              <a:t>Dispatch staffing</a:t>
            </a:r>
          </a:p>
          <a:p>
            <a:pPr marL="457200" indent="-457200">
              <a:buFont typeface="Arial" panose="020B0604020202020204" pitchFamily="34" charset="0"/>
              <a:buChar char="•"/>
            </a:pPr>
            <a:r>
              <a:rPr lang="en-US" sz="3200" dirty="0"/>
              <a:t>Potential for extended or after-hours response</a:t>
            </a:r>
          </a:p>
          <a:p>
            <a:pPr marL="457200" indent="-457200">
              <a:buFont typeface="Arial" panose="020B0604020202020204" pitchFamily="34" charset="0"/>
              <a:buChar char="•"/>
            </a:pPr>
            <a:r>
              <a:rPr lang="en-US" sz="3200" dirty="0"/>
              <a:t>Aerial supervision</a:t>
            </a:r>
          </a:p>
          <a:p>
            <a:pPr marL="457200" indent="-457200">
              <a:buFont typeface="Arial" panose="020B0604020202020204" pitchFamily="34" charset="0"/>
              <a:buChar char="•"/>
            </a:pPr>
            <a:r>
              <a:rPr lang="en-US" sz="3200" dirty="0"/>
              <a:t>Funding source(s)</a:t>
            </a:r>
          </a:p>
          <a:p>
            <a:pPr marL="457200" indent="-457200">
              <a:buFont typeface="Arial" panose="020B0604020202020204" pitchFamily="34" charset="0"/>
              <a:buChar char="•"/>
            </a:pPr>
            <a:r>
              <a:rPr lang="en-US" sz="3200" dirty="0"/>
              <a:t>Interagency coordination</a:t>
            </a:r>
          </a:p>
        </p:txBody>
      </p:sp>
    </p:spTree>
    <p:extLst>
      <p:ext uri="{BB962C8B-B14F-4D97-AF65-F5344CB8AC3E}">
        <p14:creationId xmlns:p14="http://schemas.microsoft.com/office/powerpoint/2010/main" val="205752951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CEEB8-C569-4788-AFA2-BBC3413F9FBC}"/>
              </a:ext>
            </a:extLst>
          </p:cNvPr>
          <p:cNvSpPr>
            <a:spLocks noGrp="1"/>
          </p:cNvSpPr>
          <p:nvPr>
            <p:ph type="title"/>
          </p:nvPr>
        </p:nvSpPr>
        <p:spPr/>
        <p:txBody>
          <a:bodyPr/>
          <a:lstStyle/>
          <a:p>
            <a:r>
              <a:rPr lang="en-US"/>
              <a:t>Staffing Plan</a:t>
            </a:r>
          </a:p>
        </p:txBody>
      </p:sp>
      <p:sp>
        <p:nvSpPr>
          <p:cNvPr id="3" name="Content Placeholder 2">
            <a:extLst>
              <a:ext uri="{FF2B5EF4-FFF2-40B4-BE49-F238E27FC236}">
                <a16:creationId xmlns:a16="http://schemas.microsoft.com/office/drawing/2014/main" id="{19833CD6-F83D-4BE6-96B8-BB1CC05FEACC}"/>
              </a:ext>
            </a:extLst>
          </p:cNvPr>
          <p:cNvSpPr>
            <a:spLocks noGrp="1"/>
          </p:cNvSpPr>
          <p:nvPr>
            <p:ph idx="1"/>
          </p:nvPr>
        </p:nvSpPr>
        <p:spPr>
          <a:xfrm>
            <a:off x="1651741" y="1216657"/>
            <a:ext cx="10347569" cy="4424685"/>
          </a:xfrm>
        </p:spPr>
        <p:txBody>
          <a:bodyPr/>
          <a:lstStyle/>
          <a:p>
            <a:r>
              <a:rPr lang="en-US"/>
              <a:t>Determination of Staffing Levels:</a:t>
            </a:r>
          </a:p>
          <a:p>
            <a:pPr marL="571500" indent="-571500">
              <a:buFont typeface="Arial" panose="020B0604020202020204" pitchFamily="34" charset="0"/>
              <a:buChar char="•"/>
            </a:pPr>
            <a:r>
              <a:rPr lang="en-US"/>
              <a:t>The staffing level forms the basis for decisions regarding the “degree of readiness” of initial attack (IA) resources and support resources. </a:t>
            </a:r>
          </a:p>
          <a:p>
            <a:pPr marL="571500" indent="-571500">
              <a:buFont typeface="Arial" panose="020B0604020202020204" pitchFamily="34" charset="0"/>
              <a:buChar char="•"/>
            </a:pPr>
            <a:r>
              <a:rPr lang="en-US"/>
              <a:t>Staffing Level is intended to provide fire managers with day-to-day </a:t>
            </a:r>
            <a:r>
              <a:rPr lang="en-US" i="1"/>
              <a:t>decision support </a:t>
            </a:r>
            <a:r>
              <a:rPr lang="en-US"/>
              <a:t>regarding staffing of suppression resources. </a:t>
            </a:r>
          </a:p>
        </p:txBody>
      </p:sp>
    </p:spTree>
    <p:extLst>
      <p:ext uri="{BB962C8B-B14F-4D97-AF65-F5344CB8AC3E}">
        <p14:creationId xmlns:p14="http://schemas.microsoft.com/office/powerpoint/2010/main" val="158015337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5FF43-7E1F-42AA-8729-12CAA2536665}"/>
              </a:ext>
            </a:extLst>
          </p:cNvPr>
          <p:cNvSpPr>
            <a:spLocks noGrp="1"/>
          </p:cNvSpPr>
          <p:nvPr>
            <p:ph type="title"/>
          </p:nvPr>
        </p:nvSpPr>
        <p:spPr>
          <a:xfrm>
            <a:off x="508000" y="269496"/>
            <a:ext cx="11176000" cy="664797"/>
          </a:xfrm>
        </p:spPr>
        <p:txBody>
          <a:bodyPr/>
          <a:lstStyle/>
          <a:p>
            <a:r>
              <a:rPr lang="en-US"/>
              <a:t>Staffing Plan</a:t>
            </a:r>
          </a:p>
        </p:txBody>
      </p:sp>
      <p:pic>
        <p:nvPicPr>
          <p:cNvPr id="4" name="Content Placeholder 3">
            <a:extLst>
              <a:ext uri="{FF2B5EF4-FFF2-40B4-BE49-F238E27FC236}">
                <a16:creationId xmlns:a16="http://schemas.microsoft.com/office/drawing/2014/main" id="{2CA4622A-708C-455B-BD53-FDF3B752EB37}"/>
              </a:ext>
            </a:extLst>
          </p:cNvPr>
          <p:cNvPicPr>
            <a:picLocks noGrp="1" noChangeAspect="1"/>
          </p:cNvPicPr>
          <p:nvPr>
            <p:ph idx="1"/>
          </p:nvPr>
        </p:nvPicPr>
        <p:blipFill>
          <a:blip r:embed="rId3"/>
          <a:stretch>
            <a:fillRect/>
          </a:stretch>
        </p:blipFill>
        <p:spPr>
          <a:xfrm>
            <a:off x="2010868" y="3839460"/>
            <a:ext cx="9972675" cy="2049414"/>
          </a:xfrm>
          <a:prstGeom prst="rect">
            <a:avLst/>
          </a:prstGeom>
        </p:spPr>
      </p:pic>
      <p:sp>
        <p:nvSpPr>
          <p:cNvPr id="5" name="TextBox 4">
            <a:extLst>
              <a:ext uri="{FF2B5EF4-FFF2-40B4-BE49-F238E27FC236}">
                <a16:creationId xmlns:a16="http://schemas.microsoft.com/office/drawing/2014/main" id="{1F17563A-F6C8-4973-9E74-DDC7A9BE1DDD}"/>
              </a:ext>
            </a:extLst>
          </p:cNvPr>
          <p:cNvSpPr txBox="1"/>
          <p:nvPr/>
        </p:nvSpPr>
        <p:spPr>
          <a:xfrm>
            <a:off x="350344" y="1025171"/>
            <a:ext cx="11176000" cy="646331"/>
          </a:xfrm>
          <a:prstGeom prst="rect">
            <a:avLst/>
          </a:prstGeom>
          <a:noFill/>
        </p:spPr>
        <p:txBody>
          <a:bodyPr wrap="square" rtlCol="0">
            <a:spAutoFit/>
          </a:bodyPr>
          <a:lstStyle/>
          <a:p>
            <a:r>
              <a:rPr lang="en-US" sz="3600">
                <a:effectLst>
                  <a:outerShdw blurRad="38100" dist="38100" dir="2700000" algn="tl">
                    <a:srgbClr val="000000">
                      <a:alpha val="43137"/>
                    </a:srgbClr>
                  </a:outerShdw>
                </a:effectLst>
              </a:rPr>
              <a:t>Staffing Level Matrix Example</a:t>
            </a:r>
          </a:p>
        </p:txBody>
      </p:sp>
      <p:pic>
        <p:nvPicPr>
          <p:cNvPr id="6" name="Picture 5">
            <a:extLst>
              <a:ext uri="{FF2B5EF4-FFF2-40B4-BE49-F238E27FC236}">
                <a16:creationId xmlns:a16="http://schemas.microsoft.com/office/drawing/2014/main" id="{CB07EC71-842D-47D5-9437-C727B9D8CDF8}"/>
              </a:ext>
            </a:extLst>
          </p:cNvPr>
          <p:cNvPicPr>
            <a:picLocks noChangeAspect="1"/>
          </p:cNvPicPr>
          <p:nvPr/>
        </p:nvPicPr>
        <p:blipFill>
          <a:blip r:embed="rId4"/>
          <a:stretch>
            <a:fillRect/>
          </a:stretch>
        </p:blipFill>
        <p:spPr>
          <a:xfrm>
            <a:off x="2010867" y="1807743"/>
            <a:ext cx="9972675" cy="1895475"/>
          </a:xfrm>
          <a:prstGeom prst="rect">
            <a:avLst/>
          </a:prstGeom>
        </p:spPr>
      </p:pic>
    </p:spTree>
    <p:extLst>
      <p:ext uri="{BB962C8B-B14F-4D97-AF65-F5344CB8AC3E}">
        <p14:creationId xmlns:p14="http://schemas.microsoft.com/office/powerpoint/2010/main" val="36417917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981200" y="274638"/>
            <a:ext cx="8229600" cy="664797"/>
          </a:xfrm>
        </p:spPr>
        <p:txBody>
          <a:bodyPr/>
          <a:lstStyle/>
          <a:p>
            <a:r>
              <a:rPr lang="en-US" dirty="0"/>
              <a:t>Response Plan</a:t>
            </a:r>
          </a:p>
        </p:txBody>
      </p:sp>
      <p:pic>
        <p:nvPicPr>
          <p:cNvPr id="34820" name="Picture 4" descr="Camino Dispatch"/>
          <p:cNvPicPr>
            <a:picLocks noChangeAspect="1" noChangeArrowheads="1"/>
          </p:cNvPicPr>
          <p:nvPr/>
        </p:nvPicPr>
        <p:blipFill>
          <a:blip r:embed="rId3" cstate="print"/>
          <a:srcRect/>
          <a:stretch>
            <a:fillRect/>
          </a:stretch>
        </p:blipFill>
        <p:spPr bwMode="auto">
          <a:xfrm>
            <a:off x="2280356" y="3110906"/>
            <a:ext cx="3696929" cy="3206287"/>
          </a:xfrm>
          <a:prstGeom prst="rect">
            <a:avLst/>
          </a:prstGeom>
          <a:ln>
            <a:noFill/>
          </a:ln>
          <a:effectLst>
            <a:outerShdw blurRad="292100" dist="139700" dir="2700000" algn="tl" rotWithShape="0">
              <a:srgbClr val="333333">
                <a:alpha val="65000"/>
              </a:srgbClr>
            </a:outerShdw>
          </a:effectLst>
        </p:spPr>
      </p:pic>
      <p:pic>
        <p:nvPicPr>
          <p:cNvPr id="10" name="Picture 2"/>
          <p:cNvPicPr>
            <a:picLocks noChangeAspect="1" noChangeArrowheads="1"/>
          </p:cNvPicPr>
          <p:nvPr/>
        </p:nvPicPr>
        <p:blipFill>
          <a:blip r:embed="rId4" cstate="print"/>
          <a:stretch>
            <a:fillRect/>
          </a:stretch>
        </p:blipFill>
        <p:spPr bwMode="auto">
          <a:xfrm>
            <a:off x="6968435" y="2712660"/>
            <a:ext cx="3989568" cy="2659712"/>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1905000" y="1143000"/>
            <a:ext cx="8534400" cy="1569660"/>
          </a:xfrm>
          <a:prstGeom prst="rect">
            <a:avLst/>
          </a:prstGeom>
          <a:noFill/>
        </p:spPr>
        <p:txBody>
          <a:bodyPr wrap="square" rtlCol="0">
            <a:spAutoFit/>
          </a:bodyPr>
          <a:lstStyle/>
          <a:p>
            <a:r>
              <a:rPr lang="en-US" sz="3200" dirty="0">
                <a:effectLst>
                  <a:outerShdw dist="38100" algn="tl">
                    <a:srgbClr val="000000">
                      <a:alpha val="43137"/>
                    </a:srgbClr>
                  </a:outerShdw>
                </a:effectLst>
                <a:latin typeface="Calibri"/>
                <a:ea typeface="Times New Roman"/>
                <a:cs typeface="Times New Roman"/>
              </a:rPr>
              <a:t>Agency personnel use preplanned response (dispatch) levels to assign initial attack resources to reported wildfires.  </a:t>
            </a:r>
            <a:endParaRPr lang="en-US" sz="3200" dirty="0">
              <a:effectLst>
                <a:outerShdw dist="38100" algn="tl">
                  <a:srgbClr val="000000">
                    <a:alpha val="43137"/>
                  </a:srgbClr>
                </a:outerShdw>
              </a:effectLst>
            </a:endParaRPr>
          </a:p>
        </p:txBody>
      </p:sp>
    </p:spTree>
    <p:extLst>
      <p:ext uri="{BB962C8B-B14F-4D97-AF65-F5344CB8AC3E}">
        <p14:creationId xmlns:p14="http://schemas.microsoft.com/office/powerpoint/2010/main" val="1699795108"/>
      </p:ext>
    </p:extLst>
  </p:cSld>
  <p:clrMapOvr>
    <a:masterClrMapping/>
  </p:clrMapOvr>
  <p:transition>
    <p:dissolv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94946E-6850-488B-96A8-AFA411B0DF3E}"/>
              </a:ext>
            </a:extLst>
          </p:cNvPr>
          <p:cNvSpPr>
            <a:spLocks noGrp="1"/>
          </p:cNvSpPr>
          <p:nvPr>
            <p:ph type="body" sz="quarter" idx="10"/>
          </p:nvPr>
        </p:nvSpPr>
        <p:spPr>
          <a:xfrm>
            <a:off x="7168444" y="451253"/>
            <a:ext cx="4944534" cy="914703"/>
          </a:xfrm>
        </p:spPr>
        <p:txBody>
          <a:bodyPr/>
          <a:lstStyle/>
          <a:p>
            <a:r>
              <a:rPr lang="en-US" dirty="0"/>
              <a:t>Workshop Template</a:t>
            </a:r>
          </a:p>
          <a:p>
            <a:pPr marL="1260475" lvl="1" indent="-742950">
              <a:buFont typeface="+mj-lt"/>
              <a:buAutoNum type="arabicPeriod"/>
            </a:pPr>
            <a:endParaRPr lang="en-US" dirty="0"/>
          </a:p>
        </p:txBody>
      </p:sp>
      <p:sp>
        <p:nvSpPr>
          <p:cNvPr id="6" name="Title 5">
            <a:extLst>
              <a:ext uri="{FF2B5EF4-FFF2-40B4-BE49-F238E27FC236}">
                <a16:creationId xmlns:a16="http://schemas.microsoft.com/office/drawing/2014/main" id="{FAE3A974-E704-43C8-9C04-4CBEF6C10843}"/>
              </a:ext>
            </a:extLst>
          </p:cNvPr>
          <p:cNvSpPr>
            <a:spLocks noGrp="1"/>
          </p:cNvSpPr>
          <p:nvPr>
            <p:ph type="title"/>
          </p:nvPr>
        </p:nvSpPr>
        <p:spPr>
          <a:xfrm>
            <a:off x="507999" y="451253"/>
            <a:ext cx="11176000" cy="664797"/>
          </a:xfrm>
        </p:spPr>
        <p:txBody>
          <a:bodyPr/>
          <a:lstStyle/>
          <a:p>
            <a:r>
              <a:rPr lang="en-US" dirty="0"/>
              <a:t>Response Plan</a:t>
            </a:r>
          </a:p>
        </p:txBody>
      </p:sp>
      <p:pic>
        <p:nvPicPr>
          <p:cNvPr id="4" name="Picture 3">
            <a:extLst>
              <a:ext uri="{FF2B5EF4-FFF2-40B4-BE49-F238E27FC236}">
                <a16:creationId xmlns:a16="http://schemas.microsoft.com/office/drawing/2014/main" id="{F155CC67-1D35-4429-86F9-89E694182BD7}"/>
              </a:ext>
            </a:extLst>
          </p:cNvPr>
          <p:cNvPicPr>
            <a:picLocks noChangeAspect="1"/>
          </p:cNvPicPr>
          <p:nvPr/>
        </p:nvPicPr>
        <p:blipFill>
          <a:blip r:embed="rId3"/>
          <a:stretch>
            <a:fillRect/>
          </a:stretch>
        </p:blipFill>
        <p:spPr>
          <a:xfrm>
            <a:off x="2392828" y="1279267"/>
            <a:ext cx="7959084" cy="4850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3445984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612CA5-3E45-40DD-A9D0-7240A7655EE7}"/>
              </a:ext>
            </a:extLst>
          </p:cNvPr>
          <p:cNvSpPr>
            <a:spLocks noGrp="1"/>
          </p:cNvSpPr>
          <p:nvPr>
            <p:ph type="body" sz="quarter" idx="10"/>
          </p:nvPr>
        </p:nvSpPr>
        <p:spPr>
          <a:xfrm>
            <a:off x="1647092" y="1870376"/>
            <a:ext cx="10235242" cy="4801314"/>
          </a:xfrm>
          <a:prstGeom prst="rect">
            <a:avLst/>
          </a:prstGeom>
          <a:noFill/>
          <a:effectLst>
            <a:outerShdw blurRad="127000" dist="1270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wrap="square">
            <a:spAutoFit/>
          </a:bodyPr>
          <a:lstStyle/>
          <a:p>
            <a:pPr marL="571500" indent="-571500">
              <a:buFont typeface="Arial" panose="020B0604020202020204" pitchFamily="34" charset="0"/>
              <a:buChar char="•"/>
            </a:pPr>
            <a:r>
              <a:rPr lang="en-US" dirty="0"/>
              <a:t>Target Group:  Agency</a:t>
            </a:r>
          </a:p>
          <a:p>
            <a:pPr marL="571500" indent="-571500">
              <a:buFont typeface="Arial" panose="020B0604020202020204" pitchFamily="34" charset="0"/>
              <a:buChar char="•"/>
            </a:pPr>
            <a:r>
              <a:rPr lang="en-US" dirty="0"/>
              <a:t>At least 3, but no more than 5</a:t>
            </a:r>
          </a:p>
          <a:p>
            <a:pPr marL="571500" indent="-571500">
              <a:buFont typeface="Arial" panose="020B0604020202020204" pitchFamily="34" charset="0"/>
              <a:buChar char="•"/>
            </a:pPr>
            <a:r>
              <a:rPr lang="en-US" dirty="0"/>
              <a:t>Response Levels are often called Dispatch Levels</a:t>
            </a:r>
          </a:p>
          <a:p>
            <a:pPr marL="571500" indent="-571500">
              <a:buFont typeface="Arial" panose="020B0604020202020204" pitchFamily="34" charset="0"/>
              <a:buChar char="•"/>
            </a:pPr>
            <a:r>
              <a:rPr lang="en-US" dirty="0"/>
              <a:t>Fire Business Analysis (thresholds) documented in FDOP  </a:t>
            </a:r>
          </a:p>
          <a:p>
            <a:pPr marL="571500" indent="-571500">
              <a:buFont typeface="Arial" panose="020B0604020202020204" pitchFamily="34" charset="0"/>
              <a:buChar char="•"/>
            </a:pPr>
            <a:r>
              <a:rPr lang="en-US" dirty="0"/>
              <a:t>Application / Actions documented in Response Plan</a:t>
            </a:r>
          </a:p>
        </p:txBody>
      </p:sp>
      <p:sp>
        <p:nvSpPr>
          <p:cNvPr id="7" name="Title 6">
            <a:extLst>
              <a:ext uri="{FF2B5EF4-FFF2-40B4-BE49-F238E27FC236}">
                <a16:creationId xmlns:a16="http://schemas.microsoft.com/office/drawing/2014/main" id="{2A3F796E-AA3C-4065-A265-B8F1237D04D7}"/>
              </a:ext>
            </a:extLst>
          </p:cNvPr>
          <p:cNvSpPr>
            <a:spLocks noGrp="1"/>
          </p:cNvSpPr>
          <p:nvPr>
            <p:ph type="title"/>
          </p:nvPr>
        </p:nvSpPr>
        <p:spPr/>
        <p:txBody>
          <a:bodyPr/>
          <a:lstStyle/>
          <a:p>
            <a:r>
              <a:rPr lang="en-US" dirty="0"/>
              <a:t>Response Levels</a:t>
            </a:r>
          </a:p>
        </p:txBody>
      </p:sp>
      <p:sp>
        <p:nvSpPr>
          <p:cNvPr id="4" name="Oval 3">
            <a:extLst>
              <a:ext uri="{FF2B5EF4-FFF2-40B4-BE49-F238E27FC236}">
                <a16:creationId xmlns:a16="http://schemas.microsoft.com/office/drawing/2014/main" id="{5540D433-0CC8-4AFF-A460-14D4B6B9886C}"/>
              </a:ext>
            </a:extLst>
          </p:cNvPr>
          <p:cNvSpPr/>
          <p:nvPr/>
        </p:nvSpPr>
        <p:spPr bwMode="auto">
          <a:xfrm>
            <a:off x="1416835" y="5149201"/>
            <a:ext cx="10465717" cy="1704048"/>
          </a:xfrm>
          <a:prstGeom prst="ellipse">
            <a:avLst/>
          </a:prstGeom>
          <a:noFill/>
          <a:ln w="76200">
            <a:solidFill>
              <a:srgbClr val="FF0000"/>
            </a:solidFill>
            <a:headEnd type="none" w="med" len="med"/>
            <a:tailEnd type="none" w="med" len="me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13267135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773289" y="268410"/>
            <a:ext cx="10645421" cy="1048879"/>
          </a:xfrm>
        </p:spPr>
        <p:txBody>
          <a:bodyPr>
            <a:normAutofit/>
          </a:bodyPr>
          <a:lstStyle/>
          <a:p>
            <a:r>
              <a:rPr lang="en-US" dirty="0"/>
              <a:t>Example of Preplanned Response Levels</a:t>
            </a:r>
            <a:endParaRPr lang="en-US" i="1" dirty="0"/>
          </a:p>
        </p:txBody>
      </p:sp>
      <p:grpSp>
        <p:nvGrpSpPr>
          <p:cNvPr id="17" name="Group 16"/>
          <p:cNvGrpSpPr>
            <a:grpSpLocks noChangeAspect="1"/>
          </p:cNvGrpSpPr>
          <p:nvPr/>
        </p:nvGrpSpPr>
        <p:grpSpPr>
          <a:xfrm>
            <a:off x="2669432" y="961091"/>
            <a:ext cx="7376683" cy="5707521"/>
            <a:chOff x="1500024" y="1490886"/>
            <a:chExt cx="6635115" cy="5133752"/>
          </a:xfrm>
        </p:grpSpPr>
        <p:pic>
          <p:nvPicPr>
            <p:cNvPr id="18" name="Picture 17" descr="RunCard1.gif"/>
            <p:cNvPicPr>
              <a:picLocks noChangeAspect="1"/>
            </p:cNvPicPr>
            <p:nvPr/>
          </p:nvPicPr>
          <p:blipFill>
            <a:blip r:embed="rId3" cstate="print"/>
            <a:stretch>
              <a:fillRect/>
            </a:stretch>
          </p:blipFill>
          <p:spPr>
            <a:xfrm>
              <a:off x="1506859" y="1490886"/>
              <a:ext cx="6626543" cy="4037648"/>
            </a:xfrm>
            <a:prstGeom prst="rect">
              <a:avLst/>
            </a:prstGeom>
            <a:ln>
              <a:noFill/>
            </a:ln>
            <a:effectLst>
              <a:outerShdw blurRad="292100" dist="139700" dir="2700000" algn="tl" rotWithShape="0">
                <a:srgbClr val="333333">
                  <a:alpha val="65000"/>
                </a:srgbClr>
              </a:outerShdw>
            </a:effectLst>
          </p:spPr>
        </p:pic>
        <p:pic>
          <p:nvPicPr>
            <p:cNvPr id="19" name="Picture 18" descr="RunCard2.gif"/>
            <p:cNvPicPr>
              <a:picLocks noChangeAspect="1"/>
            </p:cNvPicPr>
            <p:nvPr/>
          </p:nvPicPr>
          <p:blipFill>
            <a:blip r:embed="rId4" cstate="print"/>
            <a:stretch>
              <a:fillRect/>
            </a:stretch>
          </p:blipFill>
          <p:spPr>
            <a:xfrm>
              <a:off x="1500024" y="4524375"/>
              <a:ext cx="6635115" cy="2100263"/>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979211848"/>
      </p:ext>
    </p:extLst>
  </p:cSld>
  <p:clrMapOvr>
    <a:masterClrMapping/>
  </p:clrMapOvr>
  <p:transition>
    <p:dissolv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74515-75EC-460A-BE91-D587E3DE6009}"/>
              </a:ext>
            </a:extLst>
          </p:cNvPr>
          <p:cNvSpPr>
            <a:spLocks noGrp="1"/>
          </p:cNvSpPr>
          <p:nvPr>
            <p:ph type="title"/>
          </p:nvPr>
        </p:nvSpPr>
        <p:spPr/>
        <p:txBody>
          <a:bodyPr/>
          <a:lstStyle/>
          <a:p>
            <a:r>
              <a:rPr lang="en-US"/>
              <a:t>Response Plan</a:t>
            </a:r>
          </a:p>
        </p:txBody>
      </p:sp>
      <p:sp>
        <p:nvSpPr>
          <p:cNvPr id="3" name="Content Placeholder 2">
            <a:extLst>
              <a:ext uri="{FF2B5EF4-FFF2-40B4-BE49-F238E27FC236}">
                <a16:creationId xmlns:a16="http://schemas.microsoft.com/office/drawing/2014/main" id="{F4BB3FB2-4110-406B-846F-209DCA07C1D4}"/>
              </a:ext>
            </a:extLst>
          </p:cNvPr>
          <p:cNvSpPr>
            <a:spLocks noGrp="1"/>
          </p:cNvSpPr>
          <p:nvPr>
            <p:ph idx="1"/>
          </p:nvPr>
        </p:nvSpPr>
        <p:spPr/>
        <p:txBody>
          <a:bodyPr/>
          <a:lstStyle/>
          <a:p>
            <a:r>
              <a:rPr lang="en-US"/>
              <a:t>Application</a:t>
            </a:r>
          </a:p>
          <a:p>
            <a:pPr marL="514350" indent="-514350">
              <a:buFont typeface="+mj-lt"/>
              <a:buAutoNum type="alphaLcPeriod"/>
            </a:pPr>
            <a:r>
              <a:rPr lang="en-US" sz="3200"/>
              <a:t>Response Levels (from the FDOP) are preplanned actions which identify the number and type of resources (engines, crews, aircraft, etc.) initially dispatched to a reported wildland fire based upon fire danger criteria. </a:t>
            </a:r>
          </a:p>
          <a:p>
            <a:pPr marL="514350" indent="-514350">
              <a:buFont typeface="+mj-lt"/>
              <a:buAutoNum type="alphaLcPeriod"/>
            </a:pPr>
            <a:r>
              <a:rPr lang="en-US" sz="3200"/>
              <a:t>Target Group: Agency</a:t>
            </a:r>
          </a:p>
          <a:p>
            <a:endParaRPr lang="en-US"/>
          </a:p>
        </p:txBody>
      </p:sp>
    </p:spTree>
    <p:extLst>
      <p:ext uri="{BB962C8B-B14F-4D97-AF65-F5344CB8AC3E}">
        <p14:creationId xmlns:p14="http://schemas.microsoft.com/office/powerpoint/2010/main" val="185497509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0CB54-0C3B-4645-AB82-2873C7B880DE}"/>
              </a:ext>
            </a:extLst>
          </p:cNvPr>
          <p:cNvSpPr>
            <a:spLocks noGrp="1"/>
          </p:cNvSpPr>
          <p:nvPr>
            <p:ph type="title"/>
          </p:nvPr>
        </p:nvSpPr>
        <p:spPr/>
        <p:txBody>
          <a:bodyPr/>
          <a:lstStyle/>
          <a:p>
            <a:r>
              <a:rPr lang="en-US"/>
              <a:t>Response Plan</a:t>
            </a:r>
          </a:p>
        </p:txBody>
      </p:sp>
      <p:sp>
        <p:nvSpPr>
          <p:cNvPr id="3" name="Content Placeholder 2">
            <a:extLst>
              <a:ext uri="{FF2B5EF4-FFF2-40B4-BE49-F238E27FC236}">
                <a16:creationId xmlns:a16="http://schemas.microsoft.com/office/drawing/2014/main" id="{F11DCF50-CF49-4FAD-971B-15CC2C7DA94C}"/>
              </a:ext>
            </a:extLst>
          </p:cNvPr>
          <p:cNvSpPr>
            <a:spLocks noGrp="1"/>
          </p:cNvSpPr>
          <p:nvPr>
            <p:ph idx="1"/>
          </p:nvPr>
        </p:nvSpPr>
        <p:spPr>
          <a:xfrm>
            <a:off x="1319446" y="1355835"/>
            <a:ext cx="9973919" cy="3578773"/>
          </a:xfrm>
        </p:spPr>
        <p:txBody>
          <a:bodyPr/>
          <a:lstStyle/>
          <a:p>
            <a:r>
              <a:rPr lang="en-US" sz="3600"/>
              <a:t>Response Level Examples:</a:t>
            </a:r>
          </a:p>
          <a:p>
            <a:pPr marL="571500" indent="-571500">
              <a:buFont typeface="Arial" panose="020B0604020202020204" pitchFamily="34" charset="0"/>
              <a:buChar char="•"/>
            </a:pPr>
            <a:r>
              <a:rPr lang="en-US" sz="3600"/>
              <a:t>At what level is there an automatic dispatch for aircraft?</a:t>
            </a:r>
          </a:p>
          <a:p>
            <a:pPr marL="571500" indent="-571500">
              <a:buFont typeface="Arial" panose="020B0604020202020204" pitchFamily="34" charset="0"/>
              <a:buChar char="•"/>
            </a:pPr>
            <a:r>
              <a:rPr lang="en-US" sz="3600"/>
              <a:t>How is Staffing Level factored in?</a:t>
            </a:r>
          </a:p>
          <a:p>
            <a:pPr marL="571500" indent="-571500">
              <a:buFont typeface="Arial" panose="020B0604020202020204" pitchFamily="34" charset="0"/>
              <a:buChar char="•"/>
            </a:pPr>
            <a:r>
              <a:rPr lang="en-US" sz="3600"/>
              <a:t>What response level requires multiple resources (engines, dozers, etc.)?</a:t>
            </a:r>
          </a:p>
        </p:txBody>
      </p:sp>
    </p:spTree>
    <p:extLst>
      <p:ext uri="{BB962C8B-B14F-4D97-AF65-F5344CB8AC3E}">
        <p14:creationId xmlns:p14="http://schemas.microsoft.com/office/powerpoint/2010/main" val="173923894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5DB3D-64D2-4946-B02D-E6F53F38AD14}"/>
              </a:ext>
            </a:extLst>
          </p:cNvPr>
          <p:cNvSpPr>
            <a:spLocks noGrp="1"/>
          </p:cNvSpPr>
          <p:nvPr>
            <p:ph type="title"/>
          </p:nvPr>
        </p:nvSpPr>
        <p:spPr/>
        <p:txBody>
          <a:bodyPr/>
          <a:lstStyle/>
          <a:p>
            <a:r>
              <a:rPr lang="en-US"/>
              <a:t>Response Plan</a:t>
            </a:r>
          </a:p>
        </p:txBody>
      </p:sp>
      <p:sp>
        <p:nvSpPr>
          <p:cNvPr id="3" name="Content Placeholder 2">
            <a:extLst>
              <a:ext uri="{FF2B5EF4-FFF2-40B4-BE49-F238E27FC236}">
                <a16:creationId xmlns:a16="http://schemas.microsoft.com/office/drawing/2014/main" id="{2C908F19-2173-44FA-9F2F-E85699DDCCE7}"/>
              </a:ext>
            </a:extLst>
          </p:cNvPr>
          <p:cNvSpPr>
            <a:spLocks noGrp="1"/>
          </p:cNvSpPr>
          <p:nvPr>
            <p:ph idx="1"/>
          </p:nvPr>
        </p:nvSpPr>
        <p:spPr>
          <a:xfrm>
            <a:off x="1699038" y="1392791"/>
            <a:ext cx="10347569" cy="4055235"/>
          </a:xfrm>
        </p:spPr>
        <p:txBody>
          <a:bodyPr/>
          <a:lstStyle/>
          <a:p>
            <a:r>
              <a:rPr lang="en-US" sz="3600"/>
              <a:t>Components:</a:t>
            </a:r>
          </a:p>
          <a:p>
            <a:r>
              <a:rPr lang="en-US" sz="3600"/>
              <a:t>The Response Plan should be based on the analyses completed as part of the unit’s FDOP and the analysis rationale.  When selecting an appropriate NFDRS index, consider an index that is sensitive to daily changes in weather and fire conditions (e.g. Burning Index, Ignition Component, Spread Component).</a:t>
            </a:r>
          </a:p>
        </p:txBody>
      </p:sp>
    </p:spTree>
    <p:extLst>
      <p:ext uri="{BB962C8B-B14F-4D97-AF65-F5344CB8AC3E}">
        <p14:creationId xmlns:p14="http://schemas.microsoft.com/office/powerpoint/2010/main" val="356211271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E79626-15EE-45B4-9E4A-A1D10914AC4A}"/>
              </a:ext>
            </a:extLst>
          </p:cNvPr>
          <p:cNvSpPr>
            <a:spLocks noGrp="1"/>
          </p:cNvSpPr>
          <p:nvPr>
            <p:ph type="title"/>
          </p:nvPr>
        </p:nvSpPr>
        <p:spPr/>
        <p:txBody>
          <a:bodyPr/>
          <a:lstStyle/>
          <a:p>
            <a:r>
              <a:rPr lang="en-US"/>
              <a:t>Objectives:</a:t>
            </a:r>
          </a:p>
        </p:txBody>
      </p:sp>
      <p:sp>
        <p:nvSpPr>
          <p:cNvPr id="9" name="Text Placeholder 8">
            <a:extLst>
              <a:ext uri="{FF2B5EF4-FFF2-40B4-BE49-F238E27FC236}">
                <a16:creationId xmlns:a16="http://schemas.microsoft.com/office/drawing/2014/main" id="{0B7584F1-1B24-43AD-A4C1-B952FA367412}"/>
              </a:ext>
            </a:extLst>
          </p:cNvPr>
          <p:cNvSpPr>
            <a:spLocks noGrp="1"/>
          </p:cNvSpPr>
          <p:nvPr>
            <p:ph type="body" sz="quarter" idx="10"/>
          </p:nvPr>
        </p:nvSpPr>
        <p:spPr>
          <a:xfrm>
            <a:off x="1879046" y="1411553"/>
            <a:ext cx="9804954" cy="4678204"/>
          </a:xfrm>
        </p:spPr>
        <p:txBody>
          <a:bodyPr>
            <a:spAutoFit/>
          </a:bodyPr>
          <a:lstStyle/>
          <a:p>
            <a:r>
              <a:rPr lang="en-US" sz="3600" dirty="0"/>
              <a:t>Outline the relationship of the FDOP to subordinate fire preparedness plans, including the preparedness, staffing, response, and restriction plans.</a:t>
            </a:r>
          </a:p>
          <a:p>
            <a:r>
              <a:rPr lang="en-US" sz="3600" dirty="0"/>
              <a:t>Discuss the obstacles which may inhibit successful implementation of these preparedness plans and ways to overcome them. </a:t>
            </a:r>
          </a:p>
        </p:txBody>
      </p:sp>
    </p:spTree>
    <p:extLst>
      <p:ext uri="{BB962C8B-B14F-4D97-AF65-F5344CB8AC3E}">
        <p14:creationId xmlns:p14="http://schemas.microsoft.com/office/powerpoint/2010/main" val="31101827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wipe(left)">
                                      <p:cBhvr>
                                        <p:cTn id="11"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B40B5-7267-4144-9D3B-A734E5E00316}"/>
              </a:ext>
            </a:extLst>
          </p:cNvPr>
          <p:cNvSpPr>
            <a:spLocks noGrp="1"/>
          </p:cNvSpPr>
          <p:nvPr>
            <p:ph type="title"/>
          </p:nvPr>
        </p:nvSpPr>
        <p:spPr/>
        <p:txBody>
          <a:bodyPr/>
          <a:lstStyle/>
          <a:p>
            <a:r>
              <a:rPr lang="en-US"/>
              <a:t>Response Plan</a:t>
            </a:r>
          </a:p>
        </p:txBody>
      </p:sp>
      <p:sp>
        <p:nvSpPr>
          <p:cNvPr id="3" name="Content Placeholder 2">
            <a:extLst>
              <a:ext uri="{FF2B5EF4-FFF2-40B4-BE49-F238E27FC236}">
                <a16:creationId xmlns:a16="http://schemas.microsoft.com/office/drawing/2014/main" id="{8AC6EDD5-4A34-46FF-91A0-8D7AF195EB1C}"/>
              </a:ext>
            </a:extLst>
          </p:cNvPr>
          <p:cNvSpPr>
            <a:spLocks noGrp="1"/>
          </p:cNvSpPr>
          <p:nvPr>
            <p:ph idx="1"/>
          </p:nvPr>
        </p:nvSpPr>
        <p:spPr>
          <a:xfrm>
            <a:off x="1478319" y="1310558"/>
            <a:ext cx="10347569" cy="3795450"/>
          </a:xfrm>
        </p:spPr>
        <p:txBody>
          <a:bodyPr/>
          <a:lstStyle/>
          <a:p>
            <a:r>
              <a:rPr lang="en-US"/>
              <a:t>Components:</a:t>
            </a:r>
          </a:p>
          <a:p>
            <a:r>
              <a:rPr lang="en-US" sz="3200"/>
              <a:t>Identify Response Zones: If response zones need to be identified for the dispatch area, this needs to be completed prior to the development of FDRA’s using a collaborative process.  Response zones may be based on various criteria such as: common management objectives, land use, fire load, dispatch locations, estimated response times, WUI locations, topographical features, vegetation communities, etc.</a:t>
            </a:r>
          </a:p>
        </p:txBody>
      </p:sp>
    </p:spTree>
    <p:extLst>
      <p:ext uri="{BB962C8B-B14F-4D97-AF65-F5344CB8AC3E}">
        <p14:creationId xmlns:p14="http://schemas.microsoft.com/office/powerpoint/2010/main" val="213308126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1C4D6022-11ED-47A6-9B99-3AD3A616A0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4474" y="197170"/>
            <a:ext cx="3829665" cy="3829665"/>
          </a:xfrm>
          <a:prstGeom prst="rect">
            <a:avLst/>
          </a:prstGeom>
          <a:ln>
            <a:noFill/>
          </a:ln>
          <a:effectLst>
            <a:outerShdw blurRad="292100" dist="139700" dir="2700000" algn="tl" rotWithShape="0">
              <a:srgbClr val="333333">
                <a:alpha val="65000"/>
              </a:srgbClr>
            </a:outerShdw>
          </a:effectLst>
        </p:spPr>
      </p:pic>
      <p:pic>
        <p:nvPicPr>
          <p:cNvPr id="5" name="Picture 4" descr="A close up of a map&#10;&#10;Description automatically generated">
            <a:extLst>
              <a:ext uri="{FF2B5EF4-FFF2-40B4-BE49-F238E27FC236}">
                <a16:creationId xmlns:a16="http://schemas.microsoft.com/office/drawing/2014/main" id="{AA44BFF8-DF9D-4404-8FD7-B65253734C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2202" y="2396262"/>
            <a:ext cx="3731342" cy="3731342"/>
          </a:xfrm>
          <a:prstGeom prst="rect">
            <a:avLst/>
          </a:prstGeom>
          <a:ln>
            <a:noFill/>
          </a:ln>
          <a:effectLst>
            <a:outerShdw blurRad="292100" dist="139700" dir="2700000" algn="tl" rotWithShape="0">
              <a:srgbClr val="333333">
                <a:alpha val="65000"/>
              </a:srgbClr>
            </a:outerShdw>
          </a:effectLst>
        </p:spPr>
      </p:pic>
      <p:pic>
        <p:nvPicPr>
          <p:cNvPr id="6" name="Picture 2" descr="C:\Users\jklin\AppData\Local\Temp\SNAGHTML1dcbf1c8.PNG">
            <a:extLst>
              <a:ext uri="{FF2B5EF4-FFF2-40B4-BE49-F238E27FC236}">
                <a16:creationId xmlns:a16="http://schemas.microsoft.com/office/drawing/2014/main" id="{4B78C869-5BD8-4C36-8F4B-AFA2041260B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470" y="132033"/>
            <a:ext cx="4808703" cy="57592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5BF184E-4BD1-45D7-971B-AAA4190E1911}"/>
              </a:ext>
            </a:extLst>
          </p:cNvPr>
          <p:cNvSpPr>
            <a:spLocks noGrp="1"/>
          </p:cNvSpPr>
          <p:nvPr>
            <p:ph type="title"/>
          </p:nvPr>
        </p:nvSpPr>
        <p:spPr>
          <a:xfrm>
            <a:off x="11776133" y="877216"/>
            <a:ext cx="349606" cy="664797"/>
          </a:xfrm>
        </p:spPr>
        <p:txBody>
          <a:bodyPr/>
          <a:lstStyle/>
          <a:p>
            <a:r>
              <a:rPr lang="en-US" dirty="0">
                <a:solidFill>
                  <a:srgbClr val="006FD2"/>
                </a:solidFill>
                <a:effectLst/>
              </a:rPr>
              <a:t>.</a:t>
            </a:r>
          </a:p>
        </p:txBody>
      </p:sp>
    </p:spTree>
    <p:extLst>
      <p:ext uri="{BB962C8B-B14F-4D97-AF65-F5344CB8AC3E}">
        <p14:creationId xmlns:p14="http://schemas.microsoft.com/office/powerpoint/2010/main" val="950617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rrow: Down 20">
            <a:extLst>
              <a:ext uri="{FF2B5EF4-FFF2-40B4-BE49-F238E27FC236}">
                <a16:creationId xmlns:a16="http://schemas.microsoft.com/office/drawing/2014/main" id="{C4DE6C4A-3AE1-4098-8B8E-F71680188808}"/>
              </a:ext>
            </a:extLst>
          </p:cNvPr>
          <p:cNvSpPr/>
          <p:nvPr/>
        </p:nvSpPr>
        <p:spPr bwMode="auto">
          <a:xfrm rot="5400000">
            <a:off x="5899167" y="985510"/>
            <a:ext cx="511791" cy="750478"/>
          </a:xfrm>
          <a:prstGeom prst="downArrow">
            <a:avLst/>
          </a:prstGeom>
          <a:gradFill>
            <a:gsLst>
              <a:gs pos="0">
                <a:srgbClr val="0070C0"/>
              </a:gs>
              <a:gs pos="50000">
                <a:srgbClr val="00B0F0"/>
              </a:gs>
              <a:gs pos="70000">
                <a:srgbClr val="47CFFF"/>
              </a:gs>
              <a:gs pos="100000">
                <a:srgbClr val="85DFFF"/>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5" name="TextBox 14">
            <a:extLst>
              <a:ext uri="{FF2B5EF4-FFF2-40B4-BE49-F238E27FC236}">
                <a16:creationId xmlns:a16="http://schemas.microsoft.com/office/drawing/2014/main" id="{5A1A0424-0048-4241-9ADD-5DC66268A793}"/>
              </a:ext>
            </a:extLst>
          </p:cNvPr>
          <p:cNvSpPr txBox="1"/>
          <p:nvPr/>
        </p:nvSpPr>
        <p:spPr>
          <a:xfrm>
            <a:off x="6516732" y="1066145"/>
            <a:ext cx="5240811" cy="584775"/>
          </a:xfrm>
          <a:prstGeom prst="rect">
            <a:avLst/>
          </a:prstGeom>
          <a:gradFill flip="none" rotWithShape="1">
            <a:gsLst>
              <a:gs pos="0">
                <a:schemeClr val="accent3">
                  <a:lumMod val="50000"/>
                </a:schemeClr>
              </a:gs>
              <a:gs pos="51000">
                <a:srgbClr val="9A4B1A"/>
              </a:gs>
              <a:gs pos="70000">
                <a:srgbClr val="CF6523"/>
              </a:gs>
              <a:gs pos="100000">
                <a:srgbClr val="E08248"/>
              </a:gs>
            </a:gsLst>
            <a:lin ang="2700000" scaled="1"/>
            <a:tileRect/>
          </a:gradFill>
          <a:scene3d>
            <a:camera prst="orthographicFront">
              <a:rot lat="0" lon="0" rev="0"/>
            </a:camera>
            <a:lightRig rig="glow" dir="t"/>
          </a:scene3d>
          <a:sp3d contourW="1000" prstMaterial="flat">
            <a:bevelT w="95250" h="101600"/>
            <a:contourClr>
              <a:srgbClr val="993300"/>
            </a:contourClr>
          </a:sp3d>
        </p:spPr>
        <p:style>
          <a:lnRef idx="0">
            <a:schemeClr val="accent2"/>
          </a:lnRef>
          <a:fillRef idx="3">
            <a:schemeClr val="accent2"/>
          </a:fillRef>
          <a:effectRef idx="3">
            <a:schemeClr val="accent2"/>
          </a:effectRef>
          <a:fontRef idx="minor">
            <a:schemeClr val="lt1"/>
          </a:fontRef>
        </p:style>
        <p:txBody>
          <a:bodyPr wrap="square" rtlCol="0">
            <a:spAutoFit/>
          </a:bodyPr>
          <a:lstStyle/>
          <a:p>
            <a:pPr lvl="0"/>
            <a:r>
              <a:rPr kumimoji="0" lang="en-US" sz="1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Simulate a reported wildfire</a:t>
            </a:r>
            <a:r>
              <a:rPr kumimoji="0" lang="en-US" sz="1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en-US" sz="140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in a response zone during pre-season meetings with partners and cooperators.  </a:t>
            </a:r>
          </a:p>
        </p:txBody>
      </p:sp>
      <p:sp>
        <p:nvSpPr>
          <p:cNvPr id="25" name="Arrow: Down 24">
            <a:extLst>
              <a:ext uri="{FF2B5EF4-FFF2-40B4-BE49-F238E27FC236}">
                <a16:creationId xmlns:a16="http://schemas.microsoft.com/office/drawing/2014/main" id="{B75E030E-0912-4FC9-9155-33EFF7686621}"/>
              </a:ext>
            </a:extLst>
          </p:cNvPr>
          <p:cNvSpPr/>
          <p:nvPr/>
        </p:nvSpPr>
        <p:spPr bwMode="auto">
          <a:xfrm rot="10800000">
            <a:off x="7461348" y="1582003"/>
            <a:ext cx="511791" cy="584775"/>
          </a:xfrm>
          <a:prstGeom prst="downArrow">
            <a:avLst/>
          </a:prstGeom>
          <a:gradFill>
            <a:gsLst>
              <a:gs pos="0">
                <a:srgbClr val="0070C0"/>
              </a:gs>
              <a:gs pos="50000">
                <a:srgbClr val="00B0F0"/>
              </a:gs>
              <a:gs pos="70000">
                <a:srgbClr val="47CFFF"/>
              </a:gs>
              <a:gs pos="100000">
                <a:srgbClr val="85DFFF"/>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3" name="TextBox 12">
            <a:extLst>
              <a:ext uri="{FF2B5EF4-FFF2-40B4-BE49-F238E27FC236}">
                <a16:creationId xmlns:a16="http://schemas.microsoft.com/office/drawing/2014/main" id="{43B2171C-98F1-42EA-B873-38CFF1DED12B}"/>
              </a:ext>
            </a:extLst>
          </p:cNvPr>
          <p:cNvSpPr txBox="1"/>
          <p:nvPr/>
        </p:nvSpPr>
        <p:spPr>
          <a:xfrm>
            <a:off x="6516731" y="2121884"/>
            <a:ext cx="2401031" cy="1723549"/>
          </a:xfrm>
          <a:prstGeom prst="rect">
            <a:avLst/>
          </a:prstGeom>
          <a:gradFill flip="none" rotWithShape="1">
            <a:gsLst>
              <a:gs pos="0">
                <a:srgbClr val="860000"/>
              </a:gs>
              <a:gs pos="50000">
                <a:srgbClr val="C00000"/>
              </a:gs>
              <a:gs pos="70000">
                <a:schemeClr val="accent3">
                  <a:lumMod val="75000"/>
                </a:schemeClr>
              </a:gs>
              <a:gs pos="100000">
                <a:schemeClr val="accent3">
                  <a:lumMod val="60000"/>
                  <a:lumOff val="40000"/>
                </a:schemeClr>
              </a:gs>
            </a:gsLst>
            <a:lin ang="2700000" scaled="1"/>
            <a:tileRect/>
          </a:gradFill>
          <a:scene3d>
            <a:camera prst="orthographicFront">
              <a:rot lat="0" lon="0" rev="0"/>
            </a:camera>
            <a:lightRig rig="glow" dir="t"/>
          </a:scene3d>
          <a:sp3d contourW="1000" prstMaterial="flat">
            <a:bevelT w="95250" h="101600"/>
            <a:contourClr>
              <a:srgbClr val="993300"/>
            </a:contourClr>
          </a:sp3d>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WFDSS strategic objective shapes </a:t>
            </a:r>
            <a:r>
              <a:rPr kumimoji="0" lang="en-US" sz="140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can mirror the response zones IF the L/RMP fire management guidance is in alignment with the unit's strategic fire response.</a:t>
            </a:r>
          </a:p>
        </p:txBody>
      </p:sp>
      <p:sp>
        <p:nvSpPr>
          <p:cNvPr id="27" name="Arrow: Down 26">
            <a:extLst>
              <a:ext uri="{FF2B5EF4-FFF2-40B4-BE49-F238E27FC236}">
                <a16:creationId xmlns:a16="http://schemas.microsoft.com/office/drawing/2014/main" id="{C961BFC9-0123-4026-ADB0-E0469830FFE2}"/>
              </a:ext>
            </a:extLst>
          </p:cNvPr>
          <p:cNvSpPr/>
          <p:nvPr/>
        </p:nvSpPr>
        <p:spPr bwMode="auto">
          <a:xfrm rot="10800000">
            <a:off x="10314707" y="1565595"/>
            <a:ext cx="511791" cy="467206"/>
          </a:xfrm>
          <a:prstGeom prst="downArrow">
            <a:avLst/>
          </a:prstGeom>
          <a:gradFill>
            <a:gsLst>
              <a:gs pos="0">
                <a:srgbClr val="0070C0"/>
              </a:gs>
              <a:gs pos="50000">
                <a:srgbClr val="00B0F0"/>
              </a:gs>
              <a:gs pos="70000">
                <a:srgbClr val="47CFFF"/>
              </a:gs>
              <a:gs pos="100000">
                <a:srgbClr val="85DFFF"/>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4" name="TextBox 13">
            <a:extLst>
              <a:ext uri="{FF2B5EF4-FFF2-40B4-BE49-F238E27FC236}">
                <a16:creationId xmlns:a16="http://schemas.microsoft.com/office/drawing/2014/main" id="{FEC0511C-B60E-442D-B924-A52531D9EF93}"/>
              </a:ext>
            </a:extLst>
          </p:cNvPr>
          <p:cNvSpPr txBox="1"/>
          <p:nvPr/>
        </p:nvSpPr>
        <p:spPr>
          <a:xfrm>
            <a:off x="9333549" y="1947477"/>
            <a:ext cx="2423994" cy="1138773"/>
          </a:xfrm>
          <a:prstGeom prst="rect">
            <a:avLst/>
          </a:prstGeom>
          <a:gradFill flip="none" rotWithShape="1">
            <a:gsLst>
              <a:gs pos="0">
                <a:srgbClr val="345513"/>
              </a:gs>
              <a:gs pos="50000">
                <a:srgbClr val="52861E"/>
              </a:gs>
              <a:gs pos="70000">
                <a:srgbClr val="66A626"/>
              </a:gs>
              <a:gs pos="100000">
                <a:srgbClr val="96D854"/>
              </a:gs>
            </a:gsLst>
            <a:lin ang="2700000" scaled="1"/>
            <a:tileRect/>
          </a:gradFill>
          <a:scene3d>
            <a:camera prst="orthographicFront">
              <a:rot lat="0" lon="0" rev="0"/>
            </a:camera>
            <a:lightRig rig="glow" dir="t"/>
          </a:scene3d>
          <a:sp3d contourW="1000" prstMaterial="flat">
            <a:bevelT w="95250" h="101600"/>
            <a:contourClr>
              <a:srgbClr val="993300"/>
            </a:contourClr>
          </a:sp3d>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Develop preplanned responses (run-cards) </a:t>
            </a:r>
            <a:r>
              <a:rPr kumimoji="0" lang="en-US" sz="1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for each response level.</a:t>
            </a:r>
          </a:p>
        </p:txBody>
      </p:sp>
      <p:sp>
        <p:nvSpPr>
          <p:cNvPr id="26" name="Arrow: Down 25">
            <a:extLst>
              <a:ext uri="{FF2B5EF4-FFF2-40B4-BE49-F238E27FC236}">
                <a16:creationId xmlns:a16="http://schemas.microsoft.com/office/drawing/2014/main" id="{93FE17BC-59CD-4BA1-A5A7-917EB1ABA4DE}"/>
              </a:ext>
            </a:extLst>
          </p:cNvPr>
          <p:cNvSpPr/>
          <p:nvPr/>
        </p:nvSpPr>
        <p:spPr bwMode="auto">
          <a:xfrm rot="10800000">
            <a:off x="10314707" y="2996127"/>
            <a:ext cx="511791" cy="467206"/>
          </a:xfrm>
          <a:prstGeom prst="downArrow">
            <a:avLst/>
          </a:prstGeom>
          <a:gradFill>
            <a:gsLst>
              <a:gs pos="0">
                <a:srgbClr val="0070C0"/>
              </a:gs>
              <a:gs pos="50000">
                <a:srgbClr val="00B0F0"/>
              </a:gs>
              <a:gs pos="70000">
                <a:srgbClr val="47CFFF"/>
              </a:gs>
              <a:gs pos="100000">
                <a:srgbClr val="85DFFF"/>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1" name="TextBox 10">
            <a:extLst>
              <a:ext uri="{FF2B5EF4-FFF2-40B4-BE49-F238E27FC236}">
                <a16:creationId xmlns:a16="http://schemas.microsoft.com/office/drawing/2014/main" id="{C8D3D9BB-6426-4219-B9FB-9B3FFBBBFBFB}"/>
              </a:ext>
            </a:extLst>
          </p:cNvPr>
          <p:cNvSpPr txBox="1"/>
          <p:nvPr/>
        </p:nvSpPr>
        <p:spPr>
          <a:xfrm>
            <a:off x="9370085" y="3382807"/>
            <a:ext cx="2401031" cy="1908215"/>
          </a:xfrm>
          <a:prstGeom prst="rect">
            <a:avLst/>
          </a:prstGeom>
          <a:gradFill flip="none" rotWithShape="1">
            <a:lin ang="2700000" scaled="1"/>
            <a:tileRect/>
          </a:gradFill>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Import response zone and/or strategic response zone boundaries into WFDSS, </a:t>
            </a:r>
            <a:r>
              <a:rPr kumimoji="0" lang="en-US" sz="140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ensuring that FDRA boundaries are edge-matched.</a:t>
            </a:r>
          </a:p>
        </p:txBody>
      </p:sp>
      <p:sp>
        <p:nvSpPr>
          <p:cNvPr id="24" name="Arrow: Down 23">
            <a:extLst>
              <a:ext uri="{FF2B5EF4-FFF2-40B4-BE49-F238E27FC236}">
                <a16:creationId xmlns:a16="http://schemas.microsoft.com/office/drawing/2014/main" id="{B81AB080-C65D-4CC5-B8A5-5AAD301336CF}"/>
              </a:ext>
            </a:extLst>
          </p:cNvPr>
          <p:cNvSpPr/>
          <p:nvPr/>
        </p:nvSpPr>
        <p:spPr bwMode="auto">
          <a:xfrm rot="10800000">
            <a:off x="7461349" y="3791904"/>
            <a:ext cx="511791" cy="584775"/>
          </a:xfrm>
          <a:prstGeom prst="downArrow">
            <a:avLst/>
          </a:prstGeom>
          <a:gradFill>
            <a:gsLst>
              <a:gs pos="0">
                <a:srgbClr val="0070C0"/>
              </a:gs>
              <a:gs pos="50000">
                <a:srgbClr val="00B0F0"/>
              </a:gs>
              <a:gs pos="70000">
                <a:srgbClr val="47CFFF"/>
              </a:gs>
              <a:gs pos="100000">
                <a:srgbClr val="85DFFF"/>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2" name="TextBox 11">
            <a:extLst>
              <a:ext uri="{FF2B5EF4-FFF2-40B4-BE49-F238E27FC236}">
                <a16:creationId xmlns:a16="http://schemas.microsoft.com/office/drawing/2014/main" id="{5EC5B516-28A2-4E66-BD88-7C8C492F4C8A}"/>
              </a:ext>
            </a:extLst>
          </p:cNvPr>
          <p:cNvSpPr txBox="1"/>
          <p:nvPr/>
        </p:nvSpPr>
        <p:spPr>
          <a:xfrm>
            <a:off x="6516732" y="4316397"/>
            <a:ext cx="2401031" cy="800219"/>
          </a:xfrm>
          <a:prstGeom prst="rect">
            <a:avLst/>
          </a:prstGeom>
          <a:gradFill flip="none" rotWithShape="1">
            <a:gsLst>
              <a:gs pos="0">
                <a:schemeClr val="dk1">
                  <a:shade val="15000"/>
                  <a:satMod val="180000"/>
                </a:schemeClr>
              </a:gs>
              <a:gs pos="50000">
                <a:schemeClr val="bg1">
                  <a:lumMod val="75000"/>
                  <a:lumOff val="25000"/>
                </a:schemeClr>
              </a:gs>
              <a:gs pos="70000">
                <a:schemeClr val="bg1">
                  <a:lumMod val="65000"/>
                  <a:lumOff val="35000"/>
                </a:schemeClr>
              </a:gs>
              <a:gs pos="100000">
                <a:schemeClr val="bg1">
                  <a:lumMod val="50000"/>
                  <a:lumOff val="50000"/>
                </a:schemeClr>
              </a:gs>
            </a:gsLst>
            <a:lin ang="2700000" scaled="1"/>
            <a:tileRect/>
          </a:gradFill>
        </p:spPr>
        <p:style>
          <a:lnRef idx="0">
            <a:schemeClr val="dk1"/>
          </a:lnRef>
          <a:fillRef idx="3">
            <a:schemeClr val="dk1"/>
          </a:fillRef>
          <a:effectRef idx="3">
            <a:schemeClr val="dk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Fuels planning </a:t>
            </a:r>
            <a:r>
              <a:rPr kumimoji="0" lang="en-US" sz="140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will focus on response zones and/or POD boundaries.</a:t>
            </a:r>
          </a:p>
        </p:txBody>
      </p:sp>
      <p:sp>
        <p:nvSpPr>
          <p:cNvPr id="23" name="Arrow: Down 22">
            <a:extLst>
              <a:ext uri="{FF2B5EF4-FFF2-40B4-BE49-F238E27FC236}">
                <a16:creationId xmlns:a16="http://schemas.microsoft.com/office/drawing/2014/main" id="{BE86B41C-1CCC-4AFA-BAA8-FBC18D53A99B}"/>
              </a:ext>
            </a:extLst>
          </p:cNvPr>
          <p:cNvSpPr/>
          <p:nvPr/>
        </p:nvSpPr>
        <p:spPr bwMode="auto">
          <a:xfrm rot="10800000">
            <a:off x="10363197" y="5205698"/>
            <a:ext cx="511791" cy="467206"/>
          </a:xfrm>
          <a:prstGeom prst="downArrow">
            <a:avLst/>
          </a:prstGeom>
          <a:gradFill>
            <a:gsLst>
              <a:gs pos="0">
                <a:srgbClr val="0070C0"/>
              </a:gs>
              <a:gs pos="50000">
                <a:srgbClr val="00B0F0"/>
              </a:gs>
              <a:gs pos="70000">
                <a:srgbClr val="47CFFF"/>
              </a:gs>
              <a:gs pos="100000">
                <a:srgbClr val="85DFFF"/>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22" name="Arrow: Down 21">
            <a:extLst>
              <a:ext uri="{FF2B5EF4-FFF2-40B4-BE49-F238E27FC236}">
                <a16:creationId xmlns:a16="http://schemas.microsoft.com/office/drawing/2014/main" id="{AB9FBA8C-7EF7-4961-A749-6FE604FAFA6A}"/>
              </a:ext>
            </a:extLst>
          </p:cNvPr>
          <p:cNvSpPr/>
          <p:nvPr/>
        </p:nvSpPr>
        <p:spPr bwMode="auto">
          <a:xfrm rot="10800000">
            <a:off x="7461349" y="5076151"/>
            <a:ext cx="511791" cy="584775"/>
          </a:xfrm>
          <a:prstGeom prst="downArrow">
            <a:avLst/>
          </a:prstGeom>
          <a:gradFill>
            <a:gsLst>
              <a:gs pos="0">
                <a:srgbClr val="0070C0"/>
              </a:gs>
              <a:gs pos="50000">
                <a:srgbClr val="00B0F0"/>
              </a:gs>
              <a:gs pos="70000">
                <a:srgbClr val="47CFFF"/>
              </a:gs>
              <a:gs pos="100000">
                <a:srgbClr val="85DFFF"/>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0" name="TextBox 9">
            <a:extLst>
              <a:ext uri="{FF2B5EF4-FFF2-40B4-BE49-F238E27FC236}">
                <a16:creationId xmlns:a16="http://schemas.microsoft.com/office/drawing/2014/main" id="{2962C686-A4B9-4A9E-9A89-A4093804C6D5}"/>
              </a:ext>
            </a:extLst>
          </p:cNvPr>
          <p:cNvSpPr txBox="1"/>
          <p:nvPr/>
        </p:nvSpPr>
        <p:spPr>
          <a:xfrm>
            <a:off x="6516731" y="5587580"/>
            <a:ext cx="5220269" cy="584775"/>
          </a:xfrm>
          <a:prstGeom prst="rect">
            <a:avLst/>
          </a:prstGeom>
          <a:gradFill flip="none" rotWithShape="1">
            <a:lin ang="2700000" scaled="1"/>
            <a:tileRect/>
          </a:gradFill>
        </p:spPr>
        <p:style>
          <a:lnRef idx="0">
            <a:schemeClr val="accent2"/>
          </a:lnRef>
          <a:fillRef idx="3">
            <a:schemeClr val="accent2"/>
          </a:fillRef>
          <a:effectRef idx="3">
            <a:schemeClr val="accent2"/>
          </a:effectRef>
          <a:fontRef idx="minor">
            <a:schemeClr val="lt1"/>
          </a:fontRef>
        </p:style>
        <p:txBody>
          <a:bodyPr wrap="square" rtlCol="0">
            <a:spAutoFit/>
          </a:bodyPr>
          <a:lstStyle/>
          <a:p>
            <a:pPr lvl="0"/>
            <a:r>
              <a:rPr kumimoji="0" lang="en-US" sz="1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Create strategic wildfire response zones </a:t>
            </a:r>
            <a:r>
              <a:rPr kumimoji="0" lang="en-US" sz="140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by combining </a:t>
            </a:r>
            <a:r>
              <a:rPr lang="en-US" sz="14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PODs with </a:t>
            </a:r>
            <a:r>
              <a:rPr kumimoji="0" lang="en-US" sz="140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similar </a:t>
            </a:r>
            <a:r>
              <a:rPr kumimoji="0" lang="en-US" sz="1400" i="0" u="none" strike="noStrike" kern="1200" cap="none" spc="0" normalizeH="0" baseline="0" noProof="0" dirty="0" err="1">
                <a:ln>
                  <a:noFill/>
                </a:ln>
                <a:solidFill>
                  <a:schemeClr val="tx1"/>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eNVC</a:t>
            </a:r>
            <a:r>
              <a:rPr kumimoji="0" lang="en-US" sz="140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p>
        </p:txBody>
      </p:sp>
      <p:sp>
        <p:nvSpPr>
          <p:cNvPr id="20" name="Arrow: Down 19">
            <a:extLst>
              <a:ext uri="{FF2B5EF4-FFF2-40B4-BE49-F238E27FC236}">
                <a16:creationId xmlns:a16="http://schemas.microsoft.com/office/drawing/2014/main" id="{C5D1DDA0-0FD0-4A7E-9D23-7F4A4F3E1666}"/>
              </a:ext>
            </a:extLst>
          </p:cNvPr>
          <p:cNvSpPr/>
          <p:nvPr/>
        </p:nvSpPr>
        <p:spPr bwMode="auto">
          <a:xfrm rot="16200000">
            <a:off x="5940189" y="5463707"/>
            <a:ext cx="511791" cy="832517"/>
          </a:xfrm>
          <a:prstGeom prst="downArrow">
            <a:avLst/>
          </a:prstGeom>
          <a:gradFill>
            <a:gsLst>
              <a:gs pos="0">
                <a:srgbClr val="0070C0"/>
              </a:gs>
              <a:gs pos="50000">
                <a:srgbClr val="00B0F0"/>
              </a:gs>
              <a:gs pos="70000">
                <a:srgbClr val="47CFFF"/>
              </a:gs>
              <a:gs pos="100000">
                <a:srgbClr val="85DFFF"/>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8" name="TextBox 7">
            <a:extLst>
              <a:ext uri="{FF2B5EF4-FFF2-40B4-BE49-F238E27FC236}">
                <a16:creationId xmlns:a16="http://schemas.microsoft.com/office/drawing/2014/main" id="{EBC6520F-8977-45E7-A68F-2531E7EF12CB}"/>
              </a:ext>
            </a:extLst>
          </p:cNvPr>
          <p:cNvSpPr txBox="1"/>
          <p:nvPr/>
        </p:nvSpPr>
        <p:spPr>
          <a:xfrm>
            <a:off x="539013" y="5587655"/>
            <a:ext cx="5240811" cy="584775"/>
          </a:xfrm>
          <a:prstGeom prst="rect">
            <a:avLst/>
          </a:prstGeom>
          <a:gradFill flip="none" rotWithShape="1">
            <a:lin ang="2700000" scaled="1"/>
            <a:tileRect/>
          </a:gradFill>
        </p:spPr>
        <p:style>
          <a:lnRef idx="0">
            <a:schemeClr val="accent3"/>
          </a:lnRef>
          <a:fillRef idx="3">
            <a:schemeClr val="accent3"/>
          </a:fillRef>
          <a:effectRef idx="3">
            <a:schemeClr val="accent3"/>
          </a:effectRef>
          <a:fontRef idx="minor">
            <a:schemeClr val="lt1"/>
          </a:fontRef>
        </p:style>
        <p:txBody>
          <a:bodyPr wrap="square" rtlCol="0">
            <a:spAutoFit/>
          </a:bodyPr>
          <a:lstStyle/>
          <a:p>
            <a:pPr lvl="0"/>
            <a:r>
              <a:rPr kumimoji="0" lang="en-US" sz="1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PODs will receive an </a:t>
            </a:r>
            <a:r>
              <a:rPr lang="en-US" b="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eNVC</a:t>
            </a:r>
            <a:r>
              <a:rPr lang="en-US"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kumimoji="0" lang="en-US" sz="1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value </a:t>
            </a:r>
            <a:r>
              <a:rPr kumimoji="0" lang="en-US" sz="140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based on the net loss or benefit to the assets and resources within the POD. </a:t>
            </a:r>
          </a:p>
        </p:txBody>
      </p:sp>
      <p:sp>
        <p:nvSpPr>
          <p:cNvPr id="19" name="Arrow: Down 18">
            <a:extLst>
              <a:ext uri="{FF2B5EF4-FFF2-40B4-BE49-F238E27FC236}">
                <a16:creationId xmlns:a16="http://schemas.microsoft.com/office/drawing/2014/main" id="{32D4E656-FDF8-46B1-9175-990276DE00BF}"/>
              </a:ext>
            </a:extLst>
          </p:cNvPr>
          <p:cNvSpPr/>
          <p:nvPr/>
        </p:nvSpPr>
        <p:spPr bwMode="auto">
          <a:xfrm>
            <a:off x="2916934" y="5222373"/>
            <a:ext cx="511791" cy="467206"/>
          </a:xfrm>
          <a:prstGeom prst="downArrow">
            <a:avLst/>
          </a:prstGeom>
          <a:gradFill>
            <a:gsLst>
              <a:gs pos="0">
                <a:srgbClr val="0070C0"/>
              </a:gs>
              <a:gs pos="50000">
                <a:srgbClr val="00B0F0"/>
              </a:gs>
              <a:gs pos="70000">
                <a:srgbClr val="47CFFF"/>
              </a:gs>
              <a:gs pos="100000">
                <a:srgbClr val="85DFFF"/>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7" name="TextBox 6">
            <a:extLst>
              <a:ext uri="{FF2B5EF4-FFF2-40B4-BE49-F238E27FC236}">
                <a16:creationId xmlns:a16="http://schemas.microsoft.com/office/drawing/2014/main" id="{88787006-CBE9-4419-964C-6C1EF7B1695E}"/>
              </a:ext>
            </a:extLst>
          </p:cNvPr>
          <p:cNvSpPr txBox="1"/>
          <p:nvPr/>
        </p:nvSpPr>
        <p:spPr>
          <a:xfrm>
            <a:off x="539013" y="4462522"/>
            <a:ext cx="5240811" cy="861774"/>
          </a:xfrm>
          <a:prstGeom prst="rect">
            <a:avLst/>
          </a:prstGeom>
          <a:gradFill flip="none" rotWithShape="1">
            <a:lin ang="2700000" scaled="1"/>
            <a:tileRect/>
          </a:gradFill>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PCLs are aggregated into Potential wildfire Operational Delineations (PODs)</a:t>
            </a:r>
            <a:r>
              <a:rPr kumimoji="0" lang="en-US" sz="18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 </a:t>
            </a:r>
            <a:r>
              <a:rPr kumimoji="0" lang="en-US" sz="140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a polygon constructed from linking together PCLs.</a:t>
            </a:r>
          </a:p>
        </p:txBody>
      </p:sp>
      <p:sp>
        <p:nvSpPr>
          <p:cNvPr id="18" name="Arrow: Down 17">
            <a:extLst>
              <a:ext uri="{FF2B5EF4-FFF2-40B4-BE49-F238E27FC236}">
                <a16:creationId xmlns:a16="http://schemas.microsoft.com/office/drawing/2014/main" id="{F46C461F-016C-47F1-B07D-1C26D49FF3C1}"/>
              </a:ext>
            </a:extLst>
          </p:cNvPr>
          <p:cNvSpPr/>
          <p:nvPr/>
        </p:nvSpPr>
        <p:spPr bwMode="auto">
          <a:xfrm>
            <a:off x="2903522" y="4082794"/>
            <a:ext cx="511791" cy="467206"/>
          </a:xfrm>
          <a:prstGeom prst="downArrow">
            <a:avLst/>
          </a:prstGeom>
          <a:gradFill>
            <a:gsLst>
              <a:gs pos="0">
                <a:srgbClr val="0070C0"/>
              </a:gs>
              <a:gs pos="50000">
                <a:srgbClr val="00B0F0"/>
              </a:gs>
              <a:gs pos="70000">
                <a:srgbClr val="47CFFF"/>
              </a:gs>
              <a:gs pos="100000">
                <a:srgbClr val="85DFFF"/>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6" name="TextBox 5">
            <a:extLst>
              <a:ext uri="{FF2B5EF4-FFF2-40B4-BE49-F238E27FC236}">
                <a16:creationId xmlns:a16="http://schemas.microsoft.com/office/drawing/2014/main" id="{42A27C97-9DC0-4BBC-A8E9-CB5D81B78475}"/>
              </a:ext>
            </a:extLst>
          </p:cNvPr>
          <p:cNvSpPr txBox="1"/>
          <p:nvPr/>
        </p:nvSpPr>
        <p:spPr>
          <a:xfrm>
            <a:off x="539013" y="3337390"/>
            <a:ext cx="5240811" cy="861774"/>
          </a:xfrm>
          <a:prstGeom prst="rect">
            <a:avLst/>
          </a:prstGeom>
          <a:gradFill flip="none" rotWithShape="1">
            <a:lin ang="2700000" scaled="1"/>
            <a:tileRect/>
          </a:gradFill>
        </p:spPr>
        <p:style>
          <a:lnRef idx="0">
            <a:schemeClr val="accent5"/>
          </a:lnRef>
          <a:fillRef idx="3">
            <a:schemeClr val="accent5"/>
          </a:fillRef>
          <a:effectRef idx="3">
            <a:schemeClr val="accent5"/>
          </a:effectRef>
          <a:fontRef idx="minor">
            <a:schemeClr val="lt1"/>
          </a:fontRef>
        </p:style>
        <p:txBody>
          <a:bodyPr wrap="square" rtlCol="0">
            <a:spAutoFit/>
          </a:bodyPr>
          <a:lstStyle/>
          <a:p>
            <a:pPr lvl="0"/>
            <a:r>
              <a:rPr kumimoji="0" lang="en-US" sz="1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Tahoma" panose="020B0604030504040204" pitchFamily="34" charset="0"/>
                <a:cs typeface="Arial" panose="020B0604020202020204" pitchFamily="34" charset="0"/>
              </a:rPr>
              <a:t>The Rocky Mountain Research Station (RMRS) develops PCLs </a:t>
            </a:r>
            <a:r>
              <a:rPr kumimoji="0" lang="en-US" sz="140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Tahoma" panose="020B0604030504040204" pitchFamily="34" charset="0"/>
                <a:cs typeface="Arial" panose="020B0604020202020204" pitchFamily="34" charset="0"/>
              </a:rPr>
              <a:t>for the interagency fire unit </a:t>
            </a:r>
            <a:r>
              <a:rPr lang="en-US" sz="1400" dirty="0">
                <a:solidFill>
                  <a:schemeClr val="tx1"/>
                </a:solidFill>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rPr>
              <a:t>using the latest inputs and models</a:t>
            </a:r>
            <a:r>
              <a:rPr kumimoji="0" lang="en-US" sz="140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ea typeface="Tahoma" panose="020B0604030504040204" pitchFamily="34" charset="0"/>
                <a:cs typeface="Arial" panose="020B0604020202020204" pitchFamily="34" charset="0"/>
              </a:rPr>
              <a:t>.  </a:t>
            </a:r>
          </a:p>
        </p:txBody>
      </p:sp>
      <p:sp>
        <p:nvSpPr>
          <p:cNvPr id="17" name="Arrow: Down 16">
            <a:extLst>
              <a:ext uri="{FF2B5EF4-FFF2-40B4-BE49-F238E27FC236}">
                <a16:creationId xmlns:a16="http://schemas.microsoft.com/office/drawing/2014/main" id="{294E0BB4-A3F8-4B06-A7D3-FF8595E3D57B}"/>
              </a:ext>
            </a:extLst>
          </p:cNvPr>
          <p:cNvSpPr/>
          <p:nvPr/>
        </p:nvSpPr>
        <p:spPr bwMode="auto">
          <a:xfrm>
            <a:off x="2903522" y="2983658"/>
            <a:ext cx="511791" cy="467206"/>
          </a:xfrm>
          <a:prstGeom prst="downArrow">
            <a:avLst/>
          </a:prstGeom>
          <a:gradFill>
            <a:gsLst>
              <a:gs pos="0">
                <a:srgbClr val="0070C0"/>
              </a:gs>
              <a:gs pos="50000">
                <a:srgbClr val="00B0F0"/>
              </a:gs>
              <a:gs pos="70000">
                <a:srgbClr val="47CFFF"/>
              </a:gs>
              <a:gs pos="100000">
                <a:srgbClr val="85DFFF"/>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5" name="TextBox 4">
            <a:extLst>
              <a:ext uri="{FF2B5EF4-FFF2-40B4-BE49-F238E27FC236}">
                <a16:creationId xmlns:a16="http://schemas.microsoft.com/office/drawing/2014/main" id="{6652E456-FCC0-4B64-8E9A-C82CCBE9AEE0}"/>
              </a:ext>
            </a:extLst>
          </p:cNvPr>
          <p:cNvSpPr txBox="1"/>
          <p:nvPr/>
        </p:nvSpPr>
        <p:spPr>
          <a:xfrm>
            <a:off x="539013" y="1996814"/>
            <a:ext cx="5240811" cy="1077218"/>
          </a:xfrm>
          <a:prstGeom prst="rect">
            <a:avLst/>
          </a:prstGeom>
          <a:gradFill flip="none" rotWithShape="1">
            <a:lin ang="2700000" scaled="1"/>
            <a:tileRect/>
          </a:gradFill>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Local expertise identifies Potential Control Lines (PCLs)</a:t>
            </a: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en-US" sz="140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based on ridgetops, lakes, rivers, fuels, roads, non-burnable areas, past and existing containment lines, and previous large fires and behavior.</a:t>
            </a:r>
          </a:p>
        </p:txBody>
      </p:sp>
      <p:sp>
        <p:nvSpPr>
          <p:cNvPr id="2" name="Arrow: Down 1">
            <a:extLst>
              <a:ext uri="{FF2B5EF4-FFF2-40B4-BE49-F238E27FC236}">
                <a16:creationId xmlns:a16="http://schemas.microsoft.com/office/drawing/2014/main" id="{D5CD0A3D-9438-476C-8CF2-D61AC52DB7BD}"/>
              </a:ext>
            </a:extLst>
          </p:cNvPr>
          <p:cNvSpPr/>
          <p:nvPr/>
        </p:nvSpPr>
        <p:spPr bwMode="auto">
          <a:xfrm>
            <a:off x="2852381" y="1631532"/>
            <a:ext cx="511791" cy="467206"/>
          </a:xfrm>
          <a:prstGeom prst="downArrow">
            <a:avLst/>
          </a:prstGeom>
          <a:gradFill>
            <a:gsLst>
              <a:gs pos="0">
                <a:srgbClr val="0070C0"/>
              </a:gs>
              <a:gs pos="50000">
                <a:srgbClr val="00B0F0"/>
              </a:gs>
              <a:gs pos="70000">
                <a:srgbClr val="47CFFF"/>
              </a:gs>
              <a:gs pos="100000">
                <a:srgbClr val="85DFFF"/>
              </a:gs>
            </a:gsLs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6" name="TextBox 15">
            <a:extLst>
              <a:ext uri="{FF2B5EF4-FFF2-40B4-BE49-F238E27FC236}">
                <a16:creationId xmlns:a16="http://schemas.microsoft.com/office/drawing/2014/main" id="{32B6B0E3-D391-4227-96F0-F7D7F5A5BCA2}"/>
              </a:ext>
            </a:extLst>
          </p:cNvPr>
          <p:cNvSpPr txBox="1"/>
          <p:nvPr/>
        </p:nvSpPr>
        <p:spPr>
          <a:xfrm>
            <a:off x="552582" y="1104853"/>
            <a:ext cx="5240811" cy="646331"/>
          </a:xfrm>
          <a:prstGeom prst="rect">
            <a:avLst/>
          </a:prstGeom>
          <a:gradFill flip="none" rotWithShape="1">
            <a:gsLst>
              <a:gs pos="0">
                <a:srgbClr val="860000"/>
              </a:gs>
              <a:gs pos="50000">
                <a:srgbClr val="C00000"/>
              </a:gs>
              <a:gs pos="70000">
                <a:schemeClr val="accent3">
                  <a:lumMod val="75000"/>
                </a:schemeClr>
              </a:gs>
              <a:gs pos="100000">
                <a:schemeClr val="accent3">
                  <a:lumMod val="60000"/>
                  <a:lumOff val="40000"/>
                </a:schemeClr>
              </a:gs>
            </a:gsLst>
            <a:lin ang="2700000" scaled="1"/>
            <a:tileRect/>
          </a:gradFill>
          <a:scene3d>
            <a:camera prst="orthographicFront">
              <a:rot lat="0" lon="0" rev="0"/>
            </a:camera>
            <a:lightRig rig="glow" dir="t"/>
          </a:scene3d>
          <a:sp3d contourW="1000" prstMaterial="flat">
            <a:bevelT w="95250" h="101600"/>
            <a:contourClr>
              <a:srgbClr val="993300"/>
            </a:contourClr>
          </a:sp3d>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Develop, validate, or refine Fire Danger Rating Areas </a:t>
            </a:r>
            <a:r>
              <a:rPr kumimoji="0" lang="en-US" sz="140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based upon vegetation, climate, and topography.  </a:t>
            </a:r>
          </a:p>
        </p:txBody>
      </p:sp>
      <p:sp>
        <p:nvSpPr>
          <p:cNvPr id="3" name="Title 2">
            <a:extLst>
              <a:ext uri="{FF2B5EF4-FFF2-40B4-BE49-F238E27FC236}">
                <a16:creationId xmlns:a16="http://schemas.microsoft.com/office/drawing/2014/main" id="{12FE72CC-CCFC-4E91-A558-7EB5470640D9}"/>
              </a:ext>
            </a:extLst>
          </p:cNvPr>
          <p:cNvSpPr>
            <a:spLocks noGrp="1"/>
          </p:cNvSpPr>
          <p:nvPr>
            <p:ph type="title"/>
          </p:nvPr>
        </p:nvSpPr>
        <p:spPr>
          <a:xfrm>
            <a:off x="296760" y="279033"/>
            <a:ext cx="11716603" cy="664797"/>
          </a:xfrm>
        </p:spPr>
        <p:txBody>
          <a:bodyPr/>
          <a:lstStyle/>
          <a:p>
            <a:r>
              <a:rPr lang="en-US" dirty="0"/>
              <a:t>Incorporating PCLs, PODs, Risk, and NFDRS2016</a:t>
            </a:r>
          </a:p>
        </p:txBody>
      </p:sp>
    </p:spTree>
    <p:extLst>
      <p:ext uri="{BB962C8B-B14F-4D97-AF65-F5344CB8AC3E}">
        <p14:creationId xmlns:p14="http://schemas.microsoft.com/office/powerpoint/2010/main" val="25065685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up)">
                                      <p:cBhvr>
                                        <p:cTn id="30" dur="500"/>
                                        <p:tgtEl>
                                          <p:spTgt spid="18"/>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up)">
                                      <p:cBhvr>
                                        <p:cTn id="39" dur="500"/>
                                        <p:tgtEl>
                                          <p:spTgt spid="19"/>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500"/>
                                        <p:tgtEl>
                                          <p:spTgt spid="20"/>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left)">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down)">
                                      <p:cBhvr>
                                        <p:cTn id="57" dur="500"/>
                                        <p:tgtEl>
                                          <p:spTgt spid="22"/>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left)">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down)">
                                      <p:cBhvr>
                                        <p:cTn id="66" dur="500"/>
                                        <p:tgtEl>
                                          <p:spTgt spid="23"/>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wipe(left)">
                                      <p:cBhvr>
                                        <p:cTn id="70" dur="500"/>
                                        <p:tgtEl>
                                          <p:spTgt spid="11"/>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wipe(down)">
                                      <p:cBhvr>
                                        <p:cTn id="75" dur="500"/>
                                        <p:tgtEl>
                                          <p:spTgt spid="24"/>
                                        </p:tgtEl>
                                      </p:cBhvr>
                                    </p:animEffect>
                                  </p:childTnLst>
                                </p:cTn>
                              </p:par>
                            </p:childTnLst>
                          </p:cTn>
                        </p:par>
                        <p:par>
                          <p:cTn id="76" fill="hold">
                            <p:stCondLst>
                              <p:cond delay="500"/>
                            </p:stCondLst>
                            <p:childTnLst>
                              <p:par>
                                <p:cTn id="77" presetID="22" presetClass="entr" presetSubtype="8" fill="hold" grpId="0" nodeType="after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wipe(left)">
                                      <p:cBhvr>
                                        <p:cTn id="79" dur="500"/>
                                        <p:tgtEl>
                                          <p:spTgt spid="13"/>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grpId="0" nodeType="click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wipe(down)">
                                      <p:cBhvr>
                                        <p:cTn id="84" dur="500"/>
                                        <p:tgtEl>
                                          <p:spTgt spid="26"/>
                                        </p:tgtEl>
                                      </p:cBhvr>
                                    </p:animEffect>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14"/>
                                        </p:tgtEl>
                                        <p:attrNameLst>
                                          <p:attrName>style.visibility</p:attrName>
                                        </p:attrNameLst>
                                      </p:cBhvr>
                                      <p:to>
                                        <p:strVal val="visible"/>
                                      </p:to>
                                    </p:set>
                                    <p:animEffect transition="in" filter="wipe(left)">
                                      <p:cBhvr>
                                        <p:cTn id="88" dur="500"/>
                                        <p:tgtEl>
                                          <p:spTgt spid="14"/>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grpId="0" nodeType="clickEffect">
                                  <p:stCondLst>
                                    <p:cond delay="0"/>
                                  </p:stCondLst>
                                  <p:childTnLst>
                                    <p:set>
                                      <p:cBhvr>
                                        <p:cTn id="92" dur="1" fill="hold">
                                          <p:stCondLst>
                                            <p:cond delay="0"/>
                                          </p:stCondLst>
                                        </p:cTn>
                                        <p:tgtEl>
                                          <p:spTgt spid="25"/>
                                        </p:tgtEl>
                                        <p:attrNameLst>
                                          <p:attrName>style.visibility</p:attrName>
                                        </p:attrNameLst>
                                      </p:cBhvr>
                                      <p:to>
                                        <p:strVal val="visible"/>
                                      </p:to>
                                    </p:set>
                                    <p:animEffect transition="in" filter="wipe(down)">
                                      <p:cBhvr>
                                        <p:cTn id="93" dur="500"/>
                                        <p:tgtEl>
                                          <p:spTgt spid="25"/>
                                        </p:tgtEl>
                                      </p:cBhvr>
                                    </p:animEffect>
                                  </p:childTnLst>
                                </p:cTn>
                              </p:par>
                              <p:par>
                                <p:cTn id="94" presetID="22" presetClass="entr" presetSubtype="4" fill="hold" grpId="0" nodeType="withEffect">
                                  <p:stCondLst>
                                    <p:cond delay="0"/>
                                  </p:stCondLst>
                                  <p:childTnLst>
                                    <p:set>
                                      <p:cBhvr>
                                        <p:cTn id="95" dur="1" fill="hold">
                                          <p:stCondLst>
                                            <p:cond delay="0"/>
                                          </p:stCondLst>
                                        </p:cTn>
                                        <p:tgtEl>
                                          <p:spTgt spid="27"/>
                                        </p:tgtEl>
                                        <p:attrNameLst>
                                          <p:attrName>style.visibility</p:attrName>
                                        </p:attrNameLst>
                                      </p:cBhvr>
                                      <p:to>
                                        <p:strVal val="visible"/>
                                      </p:to>
                                    </p:set>
                                    <p:animEffect transition="in" filter="wipe(down)">
                                      <p:cBhvr>
                                        <p:cTn id="96" dur="500"/>
                                        <p:tgtEl>
                                          <p:spTgt spid="27"/>
                                        </p:tgtEl>
                                      </p:cBhvr>
                                    </p:animEffect>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15"/>
                                        </p:tgtEl>
                                        <p:attrNameLst>
                                          <p:attrName>style.visibility</p:attrName>
                                        </p:attrNameLst>
                                      </p:cBhvr>
                                      <p:to>
                                        <p:strVal val="visible"/>
                                      </p:to>
                                    </p:set>
                                    <p:animEffect transition="in" filter="wipe(left)">
                                      <p:cBhvr>
                                        <p:cTn id="100" dur="500"/>
                                        <p:tgtEl>
                                          <p:spTgt spid="15"/>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2" fill="hold" grpId="0" nodeType="clickEffect">
                                  <p:stCondLst>
                                    <p:cond delay="0"/>
                                  </p:stCondLst>
                                  <p:childTnLst>
                                    <p:set>
                                      <p:cBhvr>
                                        <p:cTn id="104" dur="1" fill="hold">
                                          <p:stCondLst>
                                            <p:cond delay="0"/>
                                          </p:stCondLst>
                                        </p:cTn>
                                        <p:tgtEl>
                                          <p:spTgt spid="21"/>
                                        </p:tgtEl>
                                        <p:attrNameLst>
                                          <p:attrName>style.visibility</p:attrName>
                                        </p:attrNameLst>
                                      </p:cBhvr>
                                      <p:to>
                                        <p:strVal val="visible"/>
                                      </p:to>
                                    </p:set>
                                    <p:animEffect transition="in" filter="wipe(right)">
                                      <p:cBhvr>
                                        <p:cTn id="10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5" grpId="0" animBg="1"/>
      <p:bldP spid="25" grpId="0" animBg="1"/>
      <p:bldP spid="13" grpId="0" animBg="1"/>
      <p:bldP spid="27" grpId="0" animBg="1"/>
      <p:bldP spid="14" grpId="0" animBg="1"/>
      <p:bldP spid="26" grpId="0" animBg="1"/>
      <p:bldP spid="11" grpId="0" animBg="1"/>
      <p:bldP spid="24" grpId="0" animBg="1"/>
      <p:bldP spid="12" grpId="0" animBg="1"/>
      <p:bldP spid="23" grpId="0" animBg="1"/>
      <p:bldP spid="22" grpId="0" animBg="1"/>
      <p:bldP spid="10" grpId="0" animBg="1"/>
      <p:bldP spid="20" grpId="0" animBg="1"/>
      <p:bldP spid="8" grpId="0" animBg="1"/>
      <p:bldP spid="19" grpId="0" animBg="1"/>
      <p:bldP spid="7" grpId="0" animBg="1"/>
      <p:bldP spid="18" grpId="0" animBg="1"/>
      <p:bldP spid="6" grpId="0" animBg="1"/>
      <p:bldP spid="17" grpId="0" animBg="1"/>
      <p:bldP spid="5" grpId="0" animBg="1"/>
      <p:bldP spid="2"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7B068-1EFD-4915-AD74-3BEA22272CAF}"/>
              </a:ext>
            </a:extLst>
          </p:cNvPr>
          <p:cNvSpPr>
            <a:spLocks noGrp="1"/>
          </p:cNvSpPr>
          <p:nvPr>
            <p:ph type="title"/>
          </p:nvPr>
        </p:nvSpPr>
        <p:spPr/>
        <p:txBody>
          <a:bodyPr/>
          <a:lstStyle/>
          <a:p>
            <a:r>
              <a:rPr lang="en-US"/>
              <a:t>Response Plan</a:t>
            </a:r>
          </a:p>
        </p:txBody>
      </p:sp>
      <p:sp>
        <p:nvSpPr>
          <p:cNvPr id="3" name="Content Placeholder 2">
            <a:extLst>
              <a:ext uri="{FF2B5EF4-FFF2-40B4-BE49-F238E27FC236}">
                <a16:creationId xmlns:a16="http://schemas.microsoft.com/office/drawing/2014/main" id="{CCCDE917-689C-4D69-A19C-E35E14A882A8}"/>
              </a:ext>
            </a:extLst>
          </p:cNvPr>
          <p:cNvSpPr>
            <a:spLocks noGrp="1"/>
          </p:cNvSpPr>
          <p:nvPr>
            <p:ph idx="1"/>
          </p:nvPr>
        </p:nvSpPr>
        <p:spPr/>
        <p:txBody>
          <a:bodyPr/>
          <a:lstStyle/>
          <a:p>
            <a:r>
              <a:rPr lang="en-US" sz="3200"/>
              <a:t>Determine response levels (i.e. “Low”, “Moderate”, “High”) using identified fire business threshold breakpoints.</a:t>
            </a:r>
          </a:p>
        </p:txBody>
      </p:sp>
      <p:pic>
        <p:nvPicPr>
          <p:cNvPr id="4" name="Picture 3">
            <a:extLst>
              <a:ext uri="{FF2B5EF4-FFF2-40B4-BE49-F238E27FC236}">
                <a16:creationId xmlns:a16="http://schemas.microsoft.com/office/drawing/2014/main" id="{C26F06B1-5FAE-4FE2-BF01-17B7D485D002}"/>
              </a:ext>
            </a:extLst>
          </p:cNvPr>
          <p:cNvPicPr>
            <a:picLocks noChangeAspect="1"/>
          </p:cNvPicPr>
          <p:nvPr/>
        </p:nvPicPr>
        <p:blipFill>
          <a:blip r:embed="rId3"/>
          <a:stretch>
            <a:fillRect/>
          </a:stretch>
        </p:blipFill>
        <p:spPr>
          <a:xfrm>
            <a:off x="1241853" y="2820850"/>
            <a:ext cx="10230861" cy="19403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7816136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9B918-13F2-4742-B7ED-A4E780EDF6C4}"/>
              </a:ext>
            </a:extLst>
          </p:cNvPr>
          <p:cNvSpPr>
            <a:spLocks noGrp="1"/>
          </p:cNvSpPr>
          <p:nvPr>
            <p:ph type="title"/>
          </p:nvPr>
        </p:nvSpPr>
        <p:spPr/>
        <p:txBody>
          <a:bodyPr/>
          <a:lstStyle/>
          <a:p>
            <a:r>
              <a:rPr lang="en-US"/>
              <a:t>Response Plan</a:t>
            </a:r>
          </a:p>
        </p:txBody>
      </p:sp>
      <p:sp>
        <p:nvSpPr>
          <p:cNvPr id="3" name="Content Placeholder 2">
            <a:extLst>
              <a:ext uri="{FF2B5EF4-FFF2-40B4-BE49-F238E27FC236}">
                <a16:creationId xmlns:a16="http://schemas.microsoft.com/office/drawing/2014/main" id="{78598218-24E5-44F9-AD4B-3C751B7A0154}"/>
              </a:ext>
            </a:extLst>
          </p:cNvPr>
          <p:cNvSpPr>
            <a:spLocks noGrp="1"/>
          </p:cNvSpPr>
          <p:nvPr>
            <p:ph idx="1"/>
          </p:nvPr>
        </p:nvSpPr>
        <p:spPr>
          <a:xfrm>
            <a:off x="1210307" y="1319321"/>
            <a:ext cx="10347569" cy="2012561"/>
          </a:xfrm>
        </p:spPr>
        <p:txBody>
          <a:bodyPr/>
          <a:lstStyle/>
          <a:p>
            <a:r>
              <a:rPr lang="en-US" sz="3200"/>
              <a:t>When conducting response plan analyses and setting fire business threshold breakpoints using FireFamily (FFP) remember to check the “</a:t>
            </a:r>
            <a:r>
              <a:rPr lang="en-US" sz="3200" i="1"/>
              <a:t>Conditional Probability Analysis – Fire Days Only</a:t>
            </a:r>
            <a:r>
              <a:rPr lang="en-US" sz="3200"/>
              <a:t>” box in the Fire Analysis Options window.</a:t>
            </a:r>
          </a:p>
        </p:txBody>
      </p:sp>
      <p:pic>
        <p:nvPicPr>
          <p:cNvPr id="4" name="Picture 3">
            <a:extLst>
              <a:ext uri="{FF2B5EF4-FFF2-40B4-BE49-F238E27FC236}">
                <a16:creationId xmlns:a16="http://schemas.microsoft.com/office/drawing/2014/main" id="{3ACCD6C7-AB84-41E5-92E3-4B86EF992050}"/>
              </a:ext>
            </a:extLst>
          </p:cNvPr>
          <p:cNvPicPr>
            <a:picLocks noChangeAspect="1"/>
          </p:cNvPicPr>
          <p:nvPr/>
        </p:nvPicPr>
        <p:blipFill>
          <a:blip r:embed="rId3"/>
          <a:stretch>
            <a:fillRect/>
          </a:stretch>
        </p:blipFill>
        <p:spPr>
          <a:xfrm>
            <a:off x="5722750" y="3231543"/>
            <a:ext cx="4069041" cy="3027367"/>
          </a:xfrm>
          <a:prstGeom prst="rect">
            <a:avLst/>
          </a:prstGeom>
        </p:spPr>
      </p:pic>
    </p:spTree>
    <p:extLst>
      <p:ext uri="{BB962C8B-B14F-4D97-AF65-F5344CB8AC3E}">
        <p14:creationId xmlns:p14="http://schemas.microsoft.com/office/powerpoint/2010/main" val="119548759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effr\AppData\Local\Temp\SNAGHTML2af44190.PNG">
            <a:extLst>
              <a:ext uri="{FF2B5EF4-FFF2-40B4-BE49-F238E27FC236}">
                <a16:creationId xmlns:a16="http://schemas.microsoft.com/office/drawing/2014/main" id="{AF16ACDA-4707-4836-8AD6-DDADD3E1D9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3143" y="1116050"/>
            <a:ext cx="5874648" cy="5354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2">
            <a:extLst>
              <a:ext uri="{FF2B5EF4-FFF2-40B4-BE49-F238E27FC236}">
                <a16:creationId xmlns:a16="http://schemas.microsoft.com/office/drawing/2014/main" id="{08E93776-2D90-4ECA-A829-1F3D33E9CC8E}"/>
              </a:ext>
            </a:extLst>
          </p:cNvPr>
          <p:cNvSpPr txBox="1">
            <a:spLocks/>
          </p:cNvSpPr>
          <p:nvPr/>
        </p:nvSpPr>
        <p:spPr>
          <a:xfrm>
            <a:off x="7168444" y="451253"/>
            <a:ext cx="4944534" cy="914703"/>
          </a:xfrm>
          <a:prstGeom prst="rect">
            <a:avLst/>
          </a:prstGeom>
        </p:spPr>
        <p:txBody>
          <a:bodyPr/>
          <a:lstStyle>
            <a:lvl1pPr marL="0" indent="0" algn="l" defTabSz="914363" rtl="0" eaLnBrk="1" latinLnBrk="0" hangingPunct="1">
              <a:lnSpc>
                <a:spcPct val="100000"/>
              </a:lnSpc>
              <a:spcBef>
                <a:spcPts val="600"/>
              </a:spcBef>
              <a:spcAft>
                <a:spcPts val="600"/>
              </a:spcAft>
              <a:buFont typeface="Arial" panose="020B0604020202020204" pitchFamily="34" charset="0"/>
              <a:buNone/>
              <a:defRPr sz="4000" kern="1200">
                <a:solidFill>
                  <a:schemeClr val="tx1"/>
                </a:solidFill>
                <a:effectLst>
                  <a:outerShdw blurRad="38100" dist="38100" dir="2700000" algn="tl">
                    <a:srgbClr val="000000">
                      <a:alpha val="43137"/>
                    </a:srgbClr>
                  </a:outerShdw>
                </a:effectLst>
                <a:latin typeface="+mn-lt"/>
                <a:ea typeface="+mn-ea"/>
                <a:cs typeface="+mn-cs"/>
              </a:defRPr>
            </a:lvl1pPr>
            <a:lvl2pPr marL="517525" indent="0" algn="l" defTabSz="914363" rtl="0" eaLnBrk="1" latinLnBrk="0" hangingPunct="1">
              <a:lnSpc>
                <a:spcPct val="100000"/>
              </a:lnSpc>
              <a:spcBef>
                <a:spcPts val="600"/>
              </a:spcBef>
              <a:spcAft>
                <a:spcPts val="600"/>
              </a:spcAft>
              <a:buFont typeface="Arial" panose="020B0604020202020204" pitchFamily="34" charset="0"/>
              <a:buNone/>
              <a:defRPr sz="3600" kern="1200">
                <a:solidFill>
                  <a:schemeClr val="tx1"/>
                </a:solidFill>
                <a:effectLst>
                  <a:outerShdw blurRad="38100" dist="38100" dir="2700000" algn="tl">
                    <a:srgbClr val="000000">
                      <a:alpha val="43137"/>
                    </a:srgbClr>
                  </a:outerShdw>
                </a:effectLst>
                <a:latin typeface="+mn-lt"/>
                <a:ea typeface="+mn-ea"/>
                <a:cs typeface="+mn-cs"/>
              </a:defRPr>
            </a:lvl2pPr>
            <a:lvl3pPr marL="914400" indent="0" algn="l" defTabSz="914363" rtl="0" eaLnBrk="1" latinLnBrk="0" hangingPunct="1">
              <a:lnSpc>
                <a:spcPct val="100000"/>
              </a:lnSpc>
              <a:spcBef>
                <a:spcPts val="600"/>
              </a:spcBef>
              <a:spcAft>
                <a:spcPts val="600"/>
              </a:spcAft>
              <a:buSzPct val="8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3pPr>
            <a:lvl4pPr marL="1258888" indent="0" algn="l" defTabSz="914363"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4pPr>
            <a:lvl5pPr marL="1604963" indent="0" algn="l" defTabSz="914363" rtl="0" eaLnBrk="1" latinLnBrk="0" hangingPunct="1">
              <a:lnSpc>
                <a:spcPct val="100000"/>
              </a:lnSpc>
              <a:spcBef>
                <a:spcPts val="600"/>
              </a:spcBef>
              <a:spcAft>
                <a:spcPts val="600"/>
              </a:spcAft>
              <a:buSzPct val="70000"/>
              <a:buFont typeface="Arial" panose="020B0604020202020204" pitchFamily="34" charset="0"/>
              <a:buNone/>
              <a:defRPr sz="3200" kern="1200">
                <a:solidFill>
                  <a:schemeClr val="tx1"/>
                </a:solidFill>
                <a:effectLst>
                  <a:outerShdw blurRad="38100" dist="38100" dir="2700000" algn="tl">
                    <a:srgbClr val="000000">
                      <a:alpha val="43137"/>
                    </a:srgb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Workshop Template</a:t>
            </a:r>
          </a:p>
          <a:p>
            <a:pPr marL="1260475" lvl="1" indent="-742950">
              <a:buFont typeface="+mj-lt"/>
              <a:buAutoNum type="arabicPeriod"/>
            </a:pPr>
            <a:endParaRPr lang="en-US" dirty="0"/>
          </a:p>
        </p:txBody>
      </p:sp>
      <p:sp>
        <p:nvSpPr>
          <p:cNvPr id="10" name="Title 5">
            <a:extLst>
              <a:ext uri="{FF2B5EF4-FFF2-40B4-BE49-F238E27FC236}">
                <a16:creationId xmlns:a16="http://schemas.microsoft.com/office/drawing/2014/main" id="{93AE590E-177B-4C9A-866B-1D5B1FD87761}"/>
              </a:ext>
            </a:extLst>
          </p:cNvPr>
          <p:cNvSpPr>
            <a:spLocks noGrp="1"/>
          </p:cNvSpPr>
          <p:nvPr>
            <p:ph type="title"/>
          </p:nvPr>
        </p:nvSpPr>
        <p:spPr>
          <a:xfrm>
            <a:off x="507999" y="451253"/>
            <a:ext cx="11176000" cy="664797"/>
          </a:xfrm>
        </p:spPr>
        <p:txBody>
          <a:bodyPr/>
          <a:lstStyle/>
          <a:p>
            <a:r>
              <a:rPr lang="en-US" dirty="0"/>
              <a:t>Preparedness Plan</a:t>
            </a:r>
          </a:p>
        </p:txBody>
      </p:sp>
    </p:spTree>
    <p:extLst>
      <p:ext uri="{BB962C8B-B14F-4D97-AF65-F5344CB8AC3E}">
        <p14:creationId xmlns:p14="http://schemas.microsoft.com/office/powerpoint/2010/main" val="203094144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612CA5-3E45-40DD-A9D0-7240A7655EE7}"/>
              </a:ext>
            </a:extLst>
          </p:cNvPr>
          <p:cNvSpPr>
            <a:spLocks noGrp="1"/>
          </p:cNvSpPr>
          <p:nvPr>
            <p:ph type="body" sz="quarter" idx="10"/>
          </p:nvPr>
        </p:nvSpPr>
        <p:spPr>
          <a:prstGeom prst="rect">
            <a:avLst/>
          </a:prstGeom>
          <a:noFill/>
          <a:effectLst>
            <a:outerShdw blurRad="127000" dist="1270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lstStyle/>
          <a:p>
            <a:pPr marL="742950" indent="-742950">
              <a:buFont typeface="Arial" panose="020B0604020202020204" pitchFamily="34" charset="0"/>
              <a:buChar char="•"/>
            </a:pPr>
            <a:r>
              <a:rPr lang="en-US" dirty="0"/>
              <a:t>Target Group:  Agency</a:t>
            </a:r>
          </a:p>
          <a:p>
            <a:pPr marL="742950" indent="-742950">
              <a:buFont typeface="Arial" panose="020B0604020202020204" pitchFamily="34" charset="0"/>
              <a:buChar char="•"/>
            </a:pPr>
            <a:r>
              <a:rPr lang="en-US" u="sng" dirty="0"/>
              <a:t>Five </a:t>
            </a:r>
            <a:r>
              <a:rPr lang="en-US" dirty="0"/>
              <a:t>PLs are a function of Fire Danger Rating </a:t>
            </a:r>
            <a:r>
              <a:rPr lang="en-US" u="sng" dirty="0"/>
              <a:t>plus</a:t>
            </a:r>
            <a:r>
              <a:rPr lang="en-US" dirty="0"/>
              <a:t> other factors which quantify existing and expected workload</a:t>
            </a:r>
          </a:p>
          <a:p>
            <a:pPr marL="742950" indent="-742950">
              <a:buFont typeface="Arial" panose="020B0604020202020204" pitchFamily="34" charset="0"/>
              <a:buChar char="•"/>
            </a:pPr>
            <a:r>
              <a:rPr lang="en-US" dirty="0"/>
              <a:t>Supports </a:t>
            </a:r>
            <a:r>
              <a:rPr lang="en-US" u="sng" dirty="0"/>
              <a:t>long-term</a:t>
            </a:r>
            <a:r>
              <a:rPr lang="en-US" dirty="0"/>
              <a:t> (weekly / monthly) decisions</a:t>
            </a:r>
          </a:p>
          <a:p>
            <a:pPr marL="742950" indent="-742950">
              <a:buFont typeface="Arial" panose="020B0604020202020204" pitchFamily="34" charset="0"/>
              <a:buChar char="•"/>
            </a:pPr>
            <a:r>
              <a:rPr lang="en-US" dirty="0"/>
              <a:t>Actions documented in Preparedness Plan</a:t>
            </a:r>
          </a:p>
        </p:txBody>
      </p:sp>
      <p:sp>
        <p:nvSpPr>
          <p:cNvPr id="2" name="Title 1">
            <a:extLst>
              <a:ext uri="{FF2B5EF4-FFF2-40B4-BE49-F238E27FC236}">
                <a16:creationId xmlns:a16="http://schemas.microsoft.com/office/drawing/2014/main" id="{C7520B6D-AB2D-4833-97A5-2B69BF874D4C}"/>
              </a:ext>
            </a:extLst>
          </p:cNvPr>
          <p:cNvSpPr>
            <a:spLocks noGrp="1"/>
          </p:cNvSpPr>
          <p:nvPr>
            <p:ph type="title"/>
          </p:nvPr>
        </p:nvSpPr>
        <p:spPr/>
        <p:txBody>
          <a:bodyPr/>
          <a:lstStyle/>
          <a:p>
            <a:r>
              <a:rPr lang="en-US" dirty="0"/>
              <a:t>Preparedness Levels</a:t>
            </a:r>
          </a:p>
        </p:txBody>
      </p:sp>
      <p:sp>
        <p:nvSpPr>
          <p:cNvPr id="4" name="Oval 3">
            <a:extLst>
              <a:ext uri="{FF2B5EF4-FFF2-40B4-BE49-F238E27FC236}">
                <a16:creationId xmlns:a16="http://schemas.microsoft.com/office/drawing/2014/main" id="{C0A057DA-CECB-4038-A9FF-C64A519363AB}"/>
              </a:ext>
            </a:extLst>
          </p:cNvPr>
          <p:cNvSpPr/>
          <p:nvPr/>
        </p:nvSpPr>
        <p:spPr bwMode="auto">
          <a:xfrm>
            <a:off x="1543258" y="5952836"/>
            <a:ext cx="10012638" cy="864296"/>
          </a:xfrm>
          <a:prstGeom prst="ellipse">
            <a:avLst/>
          </a:prstGeom>
          <a:noFill/>
          <a:ln w="76200">
            <a:solidFill>
              <a:srgbClr val="FF0000"/>
            </a:solidFill>
            <a:headEnd type="none" w="med" len="med"/>
            <a:tailEnd type="none" w="med" len="me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3731599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281919"/>
            <a:ext cx="11176000" cy="1329595"/>
          </a:xfrm>
        </p:spPr>
        <p:txBody>
          <a:bodyPr/>
          <a:lstStyle/>
          <a:p>
            <a:r>
              <a:rPr lang="en-US" dirty="0"/>
              <a:t>Local            Regional            National</a:t>
            </a:r>
            <a:br>
              <a:rPr lang="en-US" dirty="0"/>
            </a:br>
            <a:r>
              <a:rPr lang="en-US" dirty="0"/>
              <a:t>Preparedness Levels</a:t>
            </a:r>
          </a:p>
        </p:txBody>
      </p:sp>
      <p:pic>
        <p:nvPicPr>
          <p:cNvPr id="5" name="Picture 4" descr="PL_National.gif"/>
          <p:cNvPicPr>
            <a:picLocks noChangeAspect="1"/>
          </p:cNvPicPr>
          <p:nvPr/>
        </p:nvPicPr>
        <p:blipFill>
          <a:blip r:embed="rId3" cstate="print"/>
          <a:stretch>
            <a:fillRect/>
          </a:stretch>
        </p:blipFill>
        <p:spPr>
          <a:xfrm>
            <a:off x="2490724" y="1069039"/>
            <a:ext cx="7210551" cy="5439538"/>
          </a:xfrm>
          <a:prstGeom prst="rect">
            <a:avLst/>
          </a:prstGeom>
          <a:ln>
            <a:noFill/>
          </a:ln>
          <a:effectLst>
            <a:outerShdw blurRad="292100" dist="139700" dir="2700000" algn="tl" rotWithShape="0">
              <a:srgbClr val="333333">
                <a:alpha val="65000"/>
              </a:srgbClr>
            </a:outerShdw>
          </a:effectLst>
        </p:spPr>
      </p:pic>
      <p:sp>
        <p:nvSpPr>
          <p:cNvPr id="3" name="Arrow: Right 2">
            <a:extLst>
              <a:ext uri="{FF2B5EF4-FFF2-40B4-BE49-F238E27FC236}">
                <a16:creationId xmlns:a16="http://schemas.microsoft.com/office/drawing/2014/main" id="{5831167E-4D4A-497B-8782-19E678D17552}"/>
              </a:ext>
            </a:extLst>
          </p:cNvPr>
          <p:cNvSpPr/>
          <p:nvPr/>
        </p:nvSpPr>
        <p:spPr bwMode="auto">
          <a:xfrm>
            <a:off x="2001520" y="349423"/>
            <a:ext cx="978408" cy="484632"/>
          </a:xfrm>
          <a:prstGeom prst="rightArrow">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6" name="Arrow: Right 5">
            <a:extLst>
              <a:ext uri="{FF2B5EF4-FFF2-40B4-BE49-F238E27FC236}">
                <a16:creationId xmlns:a16="http://schemas.microsoft.com/office/drawing/2014/main" id="{BF4CB5EB-72B3-4865-AC2A-D623E30FFF03}"/>
              </a:ext>
            </a:extLst>
          </p:cNvPr>
          <p:cNvSpPr/>
          <p:nvPr/>
        </p:nvSpPr>
        <p:spPr bwMode="auto">
          <a:xfrm>
            <a:off x="5425736" y="349423"/>
            <a:ext cx="978408" cy="484632"/>
          </a:xfrm>
          <a:prstGeom prst="rightArrow">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2146994267"/>
      </p:ext>
    </p:extLst>
  </p:cSld>
  <p:clrMapOvr>
    <a:masterClrMapping/>
  </p:clrMapOvr>
  <p:transition>
    <p:dissolv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C2096-B6A1-4508-90A9-2732720BFE10}"/>
              </a:ext>
            </a:extLst>
          </p:cNvPr>
          <p:cNvSpPr>
            <a:spLocks noGrp="1"/>
          </p:cNvSpPr>
          <p:nvPr>
            <p:ph type="title"/>
          </p:nvPr>
        </p:nvSpPr>
        <p:spPr>
          <a:xfrm>
            <a:off x="454924" y="225626"/>
            <a:ext cx="11176000" cy="664797"/>
          </a:xfrm>
        </p:spPr>
        <p:txBody>
          <a:bodyPr/>
          <a:lstStyle/>
          <a:p>
            <a:r>
              <a:rPr lang="en-US" dirty="0"/>
              <a:t>Geographic Area Preparedness Plan</a:t>
            </a:r>
          </a:p>
        </p:txBody>
      </p:sp>
      <p:sp>
        <p:nvSpPr>
          <p:cNvPr id="4" name="Rectangle 3">
            <a:extLst>
              <a:ext uri="{FF2B5EF4-FFF2-40B4-BE49-F238E27FC236}">
                <a16:creationId xmlns:a16="http://schemas.microsoft.com/office/drawing/2014/main" id="{00059966-CAE9-4B18-BA1B-95CF0CED3252}"/>
              </a:ext>
            </a:extLst>
          </p:cNvPr>
          <p:cNvSpPr/>
          <p:nvPr/>
        </p:nvSpPr>
        <p:spPr bwMode="auto">
          <a:xfrm>
            <a:off x="5159022" y="5251622"/>
            <a:ext cx="6524977" cy="196502"/>
          </a:xfrm>
          <a:prstGeom prst="rect">
            <a:avLst/>
          </a:prstGeom>
          <a:solidFill>
            <a:srgbClr val="FFFF00">
              <a:alpha val="31000"/>
            </a:srgbClr>
          </a:solidFill>
          <a:ln>
            <a:noFill/>
            <a:headEnd type="none" w="med" len="med"/>
            <a:tailEnd type="none" w="med" len="med"/>
          </a:ln>
          <a:effectLst/>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7" name="Rectangle 6">
            <a:extLst>
              <a:ext uri="{FF2B5EF4-FFF2-40B4-BE49-F238E27FC236}">
                <a16:creationId xmlns:a16="http://schemas.microsoft.com/office/drawing/2014/main" id="{7061F33D-2B8B-4B68-B226-5D3229C9825B}"/>
              </a:ext>
            </a:extLst>
          </p:cNvPr>
          <p:cNvSpPr/>
          <p:nvPr/>
        </p:nvSpPr>
        <p:spPr bwMode="auto">
          <a:xfrm>
            <a:off x="5159022" y="5476818"/>
            <a:ext cx="6524977" cy="196502"/>
          </a:xfrm>
          <a:prstGeom prst="rect">
            <a:avLst/>
          </a:prstGeom>
          <a:solidFill>
            <a:srgbClr val="FFFF00">
              <a:alpha val="31000"/>
            </a:srgbClr>
          </a:solidFill>
          <a:ln>
            <a:noFill/>
            <a:headEnd type="none" w="med" len="med"/>
            <a:tailEnd type="none" w="med" len="med"/>
          </a:ln>
          <a:effectLst/>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8" name="Rectangle 7">
            <a:extLst>
              <a:ext uri="{FF2B5EF4-FFF2-40B4-BE49-F238E27FC236}">
                <a16:creationId xmlns:a16="http://schemas.microsoft.com/office/drawing/2014/main" id="{370191DD-E5BE-4A92-B97A-6EE26EF6E87B}"/>
              </a:ext>
            </a:extLst>
          </p:cNvPr>
          <p:cNvSpPr/>
          <p:nvPr/>
        </p:nvSpPr>
        <p:spPr bwMode="auto">
          <a:xfrm>
            <a:off x="5159022" y="5706235"/>
            <a:ext cx="3428924" cy="210849"/>
          </a:xfrm>
          <a:prstGeom prst="rect">
            <a:avLst/>
          </a:prstGeom>
          <a:solidFill>
            <a:srgbClr val="FFFF00">
              <a:alpha val="31000"/>
            </a:srgbClr>
          </a:solidFill>
          <a:ln>
            <a:noFill/>
            <a:headEnd type="none" w="med" len="med"/>
            <a:tailEnd type="none" w="med" len="med"/>
          </a:ln>
          <a:effectLst/>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pic>
        <p:nvPicPr>
          <p:cNvPr id="7170" name="Picture 2" descr="C:\Users\Jeffr\AppData\Local\Temp\SNAGHTML1cdb32fc.PNG">
            <a:extLst>
              <a:ext uri="{FF2B5EF4-FFF2-40B4-BE49-F238E27FC236}">
                <a16:creationId xmlns:a16="http://schemas.microsoft.com/office/drawing/2014/main" id="{60009B15-B047-4058-A1A6-96DF7DB7D2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323" y="890423"/>
            <a:ext cx="9887682" cy="55871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B89356D-FFD6-44DE-A4F6-4A04B85A047F}"/>
              </a:ext>
            </a:extLst>
          </p:cNvPr>
          <p:cNvSpPr/>
          <p:nvPr/>
        </p:nvSpPr>
        <p:spPr bwMode="auto">
          <a:xfrm>
            <a:off x="1482811" y="2990335"/>
            <a:ext cx="9339866" cy="2486483"/>
          </a:xfrm>
          <a:prstGeom prst="rect">
            <a:avLst/>
          </a:prstGeom>
          <a:noFill/>
          <a:ln w="76200">
            <a:solidFill>
              <a:srgbClr val="FF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3272350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C2096-B6A1-4508-90A9-2732720BFE10}"/>
              </a:ext>
            </a:extLst>
          </p:cNvPr>
          <p:cNvSpPr>
            <a:spLocks noGrp="1"/>
          </p:cNvSpPr>
          <p:nvPr>
            <p:ph type="title"/>
          </p:nvPr>
        </p:nvSpPr>
        <p:spPr>
          <a:xfrm>
            <a:off x="409975" y="225626"/>
            <a:ext cx="11176000" cy="1329595"/>
          </a:xfrm>
        </p:spPr>
        <p:txBody>
          <a:bodyPr/>
          <a:lstStyle/>
          <a:p>
            <a:r>
              <a:rPr lang="en-US" dirty="0"/>
              <a:t>National </a:t>
            </a:r>
            <a:br>
              <a:rPr lang="en-US" dirty="0"/>
            </a:br>
            <a:r>
              <a:rPr lang="en-US" dirty="0"/>
              <a:t>Preparedness Plan</a:t>
            </a:r>
          </a:p>
        </p:txBody>
      </p:sp>
      <p:pic>
        <p:nvPicPr>
          <p:cNvPr id="7172" name="Picture 4" descr="C:\Users\Jeffr\AppData\Local\Temp\SNAGHTML1cdcb7f6.PNG">
            <a:extLst>
              <a:ext uri="{FF2B5EF4-FFF2-40B4-BE49-F238E27FC236}">
                <a16:creationId xmlns:a16="http://schemas.microsoft.com/office/drawing/2014/main" id="{17DD22B4-8A73-4DB0-A2B3-7D4261793D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148" y="225626"/>
            <a:ext cx="7315852" cy="64067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0059966-CAE9-4B18-BA1B-95CF0CED3252}"/>
              </a:ext>
            </a:extLst>
          </p:cNvPr>
          <p:cNvSpPr/>
          <p:nvPr/>
        </p:nvSpPr>
        <p:spPr bwMode="auto">
          <a:xfrm>
            <a:off x="5159022" y="5251622"/>
            <a:ext cx="6524977" cy="196502"/>
          </a:xfrm>
          <a:prstGeom prst="rect">
            <a:avLst/>
          </a:prstGeom>
          <a:solidFill>
            <a:srgbClr val="FFFF00">
              <a:alpha val="31000"/>
            </a:srgbClr>
          </a:solidFill>
          <a:ln>
            <a:noFill/>
            <a:headEnd type="none" w="med" len="med"/>
            <a:tailEnd type="none" w="med" len="med"/>
          </a:ln>
          <a:effectLst/>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7" name="Rectangle 6">
            <a:extLst>
              <a:ext uri="{FF2B5EF4-FFF2-40B4-BE49-F238E27FC236}">
                <a16:creationId xmlns:a16="http://schemas.microsoft.com/office/drawing/2014/main" id="{7061F33D-2B8B-4B68-B226-5D3229C9825B}"/>
              </a:ext>
            </a:extLst>
          </p:cNvPr>
          <p:cNvSpPr/>
          <p:nvPr/>
        </p:nvSpPr>
        <p:spPr bwMode="auto">
          <a:xfrm>
            <a:off x="5159022" y="5476818"/>
            <a:ext cx="6524977" cy="196502"/>
          </a:xfrm>
          <a:prstGeom prst="rect">
            <a:avLst/>
          </a:prstGeom>
          <a:solidFill>
            <a:srgbClr val="FFFF00">
              <a:alpha val="31000"/>
            </a:srgbClr>
          </a:solidFill>
          <a:ln>
            <a:noFill/>
            <a:headEnd type="none" w="med" len="med"/>
            <a:tailEnd type="none" w="med" len="med"/>
          </a:ln>
          <a:effectLst/>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8" name="Rectangle 7">
            <a:extLst>
              <a:ext uri="{FF2B5EF4-FFF2-40B4-BE49-F238E27FC236}">
                <a16:creationId xmlns:a16="http://schemas.microsoft.com/office/drawing/2014/main" id="{370191DD-E5BE-4A92-B97A-6EE26EF6E87B}"/>
              </a:ext>
            </a:extLst>
          </p:cNvPr>
          <p:cNvSpPr/>
          <p:nvPr/>
        </p:nvSpPr>
        <p:spPr bwMode="auto">
          <a:xfrm>
            <a:off x="5159022" y="5706235"/>
            <a:ext cx="3428924" cy="210849"/>
          </a:xfrm>
          <a:prstGeom prst="rect">
            <a:avLst/>
          </a:prstGeom>
          <a:solidFill>
            <a:srgbClr val="FFFF00">
              <a:alpha val="31000"/>
            </a:srgbClr>
          </a:solidFill>
          <a:ln>
            <a:noFill/>
            <a:headEnd type="none" w="med" len="med"/>
            <a:tailEnd type="none" w="med" len="med"/>
          </a:ln>
          <a:effectLst/>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42613029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fade">
                                      <p:cBhvr>
                                        <p:cTn id="7" dur="500"/>
                                        <p:tgtEl>
                                          <p:spTgt spid="717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1000"/>
                                        <p:tgtEl>
                                          <p:spTgt spid="7"/>
                                        </p:tgtEl>
                                      </p:cBhvr>
                                    </p:animEffect>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E79626-15EE-45B4-9E4A-A1D10914AC4A}"/>
              </a:ext>
            </a:extLst>
          </p:cNvPr>
          <p:cNvSpPr>
            <a:spLocks noGrp="1"/>
          </p:cNvSpPr>
          <p:nvPr>
            <p:ph type="title"/>
          </p:nvPr>
        </p:nvSpPr>
        <p:spPr/>
        <p:txBody>
          <a:bodyPr/>
          <a:lstStyle/>
          <a:p>
            <a:r>
              <a:rPr lang="en-US"/>
              <a:t>Objectives (cont’d):</a:t>
            </a:r>
          </a:p>
        </p:txBody>
      </p:sp>
      <p:sp>
        <p:nvSpPr>
          <p:cNvPr id="9" name="Text Placeholder 8">
            <a:extLst>
              <a:ext uri="{FF2B5EF4-FFF2-40B4-BE49-F238E27FC236}">
                <a16:creationId xmlns:a16="http://schemas.microsoft.com/office/drawing/2014/main" id="{0B7584F1-1B24-43AD-A4C1-B952FA367412}"/>
              </a:ext>
            </a:extLst>
          </p:cNvPr>
          <p:cNvSpPr>
            <a:spLocks noGrp="1"/>
          </p:cNvSpPr>
          <p:nvPr>
            <p:ph type="body" sz="quarter" idx="10"/>
          </p:nvPr>
        </p:nvSpPr>
        <p:spPr>
          <a:xfrm>
            <a:off x="1879046" y="1411553"/>
            <a:ext cx="9804954" cy="2308324"/>
          </a:xfrm>
        </p:spPr>
        <p:txBody>
          <a:bodyPr>
            <a:spAutoFit/>
          </a:bodyPr>
          <a:lstStyle/>
          <a:p>
            <a:pPr>
              <a:buFont typeface="+mj-lt"/>
              <a:buAutoNum type="arabicPeriod" startAt="3"/>
            </a:pPr>
            <a:r>
              <a:rPr lang="en-US" sz="3600"/>
              <a:t>Determine the essential components of each plan as it relates to the specific target groups and associated fire occurrences identified in Task 3.</a:t>
            </a:r>
          </a:p>
        </p:txBody>
      </p:sp>
    </p:spTree>
    <p:extLst>
      <p:ext uri="{BB962C8B-B14F-4D97-AF65-F5344CB8AC3E}">
        <p14:creationId xmlns:p14="http://schemas.microsoft.com/office/powerpoint/2010/main" val="964578000"/>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999" y="451253"/>
            <a:ext cx="8850490" cy="664797"/>
          </a:xfrm>
        </p:spPr>
        <p:txBody>
          <a:bodyPr>
            <a:normAutofit/>
          </a:bodyPr>
          <a:lstStyle/>
          <a:p>
            <a:r>
              <a:rPr lang="en-US" dirty="0"/>
              <a:t>Local Preparedness Level - </a:t>
            </a:r>
            <a:r>
              <a:rPr lang="en-US" b="0" i="1" dirty="0"/>
              <a:t>Example</a:t>
            </a:r>
          </a:p>
        </p:txBody>
      </p:sp>
      <p:pic>
        <p:nvPicPr>
          <p:cNvPr id="8" name="Picture 7">
            <a:extLst>
              <a:ext uri="{FF2B5EF4-FFF2-40B4-BE49-F238E27FC236}">
                <a16:creationId xmlns:a16="http://schemas.microsoft.com/office/drawing/2014/main" id="{295C1317-9CA6-4337-9981-C0A31153FE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0223" y="1467516"/>
            <a:ext cx="9420577" cy="4705525"/>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68B7D007-6074-4712-8929-69D26294ECCA}"/>
              </a:ext>
            </a:extLst>
          </p:cNvPr>
          <p:cNvSpPr txBox="1"/>
          <p:nvPr/>
        </p:nvSpPr>
        <p:spPr>
          <a:xfrm>
            <a:off x="8995719" y="213575"/>
            <a:ext cx="2993082" cy="1077218"/>
          </a:xfrm>
          <a:prstGeom prst="rect">
            <a:avLst/>
          </a:prstGeom>
          <a:solidFill>
            <a:schemeClr val="bg2">
              <a:lumMod val="40000"/>
              <a:lumOff val="60000"/>
              <a:alpha val="87000"/>
            </a:schemeClr>
          </a:solidFill>
          <a:ln w="25400">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mn-ea"/>
                <a:cs typeface="+mn-cs"/>
              </a:rPr>
              <a:t>ERC =&gt; 75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mn-ea"/>
                <a:cs typeface="+mn-cs"/>
              </a:rPr>
              <a:t>FDRA #1</a:t>
            </a:r>
          </a:p>
        </p:txBody>
      </p:sp>
      <p:sp>
        <p:nvSpPr>
          <p:cNvPr id="13" name="Oval 12">
            <a:extLst>
              <a:ext uri="{FF2B5EF4-FFF2-40B4-BE49-F238E27FC236}">
                <a16:creationId xmlns:a16="http://schemas.microsoft.com/office/drawing/2014/main" id="{1E7C91F2-1E78-4559-BCEF-443D2EAFF40D}"/>
              </a:ext>
            </a:extLst>
          </p:cNvPr>
          <p:cNvSpPr/>
          <p:nvPr/>
        </p:nvSpPr>
        <p:spPr bwMode="auto">
          <a:xfrm>
            <a:off x="8099017" y="1353728"/>
            <a:ext cx="877330" cy="400932"/>
          </a:xfrm>
          <a:prstGeom prst="ellipse">
            <a:avLst/>
          </a:prstGeom>
          <a:noFill/>
          <a:ln w="85725">
            <a:solidFill>
              <a:srgbClr val="FF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23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pitchFamily="34" charset="0"/>
              <a:ea typeface="+mn-ea"/>
              <a:cs typeface="+mn-cs"/>
            </a:endParaRPr>
          </a:p>
        </p:txBody>
      </p:sp>
      <p:sp>
        <p:nvSpPr>
          <p:cNvPr id="22" name="Oval 21">
            <a:extLst>
              <a:ext uri="{FF2B5EF4-FFF2-40B4-BE49-F238E27FC236}">
                <a16:creationId xmlns:a16="http://schemas.microsoft.com/office/drawing/2014/main" id="{C0ED81C2-2651-42BE-B935-9CD757359D8B}"/>
              </a:ext>
            </a:extLst>
          </p:cNvPr>
          <p:cNvSpPr/>
          <p:nvPr/>
        </p:nvSpPr>
        <p:spPr bwMode="auto">
          <a:xfrm>
            <a:off x="8381070" y="2879722"/>
            <a:ext cx="877330" cy="400932"/>
          </a:xfrm>
          <a:prstGeom prst="ellipse">
            <a:avLst/>
          </a:prstGeom>
          <a:noFill/>
          <a:ln w="85725">
            <a:solidFill>
              <a:srgbClr val="FF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23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pitchFamily="34" charset="0"/>
              <a:ea typeface="+mn-ea"/>
              <a:cs typeface="+mn-cs"/>
            </a:endParaRPr>
          </a:p>
        </p:txBody>
      </p:sp>
      <p:sp>
        <p:nvSpPr>
          <p:cNvPr id="23" name="Oval 22">
            <a:extLst>
              <a:ext uri="{FF2B5EF4-FFF2-40B4-BE49-F238E27FC236}">
                <a16:creationId xmlns:a16="http://schemas.microsoft.com/office/drawing/2014/main" id="{08F0978B-3B5F-450B-9D50-30B803BCDBFC}"/>
              </a:ext>
            </a:extLst>
          </p:cNvPr>
          <p:cNvSpPr/>
          <p:nvPr/>
        </p:nvSpPr>
        <p:spPr bwMode="auto">
          <a:xfrm>
            <a:off x="8995719" y="4492394"/>
            <a:ext cx="877330" cy="400932"/>
          </a:xfrm>
          <a:prstGeom prst="ellipse">
            <a:avLst/>
          </a:prstGeom>
          <a:noFill/>
          <a:ln w="85725">
            <a:solidFill>
              <a:srgbClr val="FF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23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pitchFamily="34" charset="0"/>
              <a:ea typeface="+mn-ea"/>
              <a:cs typeface="+mn-cs"/>
            </a:endParaRPr>
          </a:p>
        </p:txBody>
      </p:sp>
      <p:cxnSp>
        <p:nvCxnSpPr>
          <p:cNvPr id="4" name="Straight Connector 3">
            <a:extLst>
              <a:ext uri="{FF2B5EF4-FFF2-40B4-BE49-F238E27FC236}">
                <a16:creationId xmlns:a16="http://schemas.microsoft.com/office/drawing/2014/main" id="{F95FD8C4-DA96-4DA3-A7A3-EC3D058C5FDF}"/>
              </a:ext>
            </a:extLst>
          </p:cNvPr>
          <p:cNvCxnSpPr>
            <a:cxnSpLocks/>
          </p:cNvCxnSpPr>
          <p:nvPr/>
        </p:nvCxnSpPr>
        <p:spPr>
          <a:xfrm>
            <a:off x="2136913" y="1583315"/>
            <a:ext cx="2366475" cy="0"/>
          </a:xfrm>
          <a:prstGeom prst="line">
            <a:avLst/>
          </a:prstGeom>
          <a:ln w="203200">
            <a:solidFill>
              <a:srgbClr val="FFFF00">
                <a:alpha val="40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06917B8-07AF-4DF6-A993-8F3BC349F5CC}"/>
              </a:ext>
            </a:extLst>
          </p:cNvPr>
          <p:cNvCxnSpPr>
            <a:cxnSpLocks/>
          </p:cNvCxnSpPr>
          <p:nvPr/>
        </p:nvCxnSpPr>
        <p:spPr>
          <a:xfrm>
            <a:off x="2060223" y="3102060"/>
            <a:ext cx="2721984" cy="0"/>
          </a:xfrm>
          <a:prstGeom prst="line">
            <a:avLst/>
          </a:prstGeom>
          <a:ln w="203200">
            <a:solidFill>
              <a:srgbClr val="FFFF00">
                <a:alpha val="40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A86B6C-CF03-4B91-84A1-86505EF9813E}"/>
              </a:ext>
            </a:extLst>
          </p:cNvPr>
          <p:cNvCxnSpPr>
            <a:cxnSpLocks/>
          </p:cNvCxnSpPr>
          <p:nvPr/>
        </p:nvCxnSpPr>
        <p:spPr>
          <a:xfrm>
            <a:off x="2060223" y="4689122"/>
            <a:ext cx="2366475" cy="0"/>
          </a:xfrm>
          <a:prstGeom prst="line">
            <a:avLst/>
          </a:prstGeom>
          <a:ln w="317500">
            <a:solidFill>
              <a:srgbClr val="FFFF00">
                <a:alpha val="4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F6665F2-8BEB-4873-8B85-3B7E205DC5EF}"/>
              </a:ext>
            </a:extLst>
          </p:cNvPr>
          <p:cNvCxnSpPr>
            <a:cxnSpLocks/>
          </p:cNvCxnSpPr>
          <p:nvPr/>
        </p:nvCxnSpPr>
        <p:spPr>
          <a:xfrm>
            <a:off x="2415732" y="6023935"/>
            <a:ext cx="2524130" cy="0"/>
          </a:xfrm>
          <a:prstGeom prst="line">
            <a:avLst/>
          </a:prstGeom>
          <a:ln w="203200">
            <a:solidFill>
              <a:srgbClr val="FFFF00">
                <a:alpha val="4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314355-5DF3-4C26-ADBA-CFB4153D5549}"/>
              </a:ext>
            </a:extLst>
          </p:cNvPr>
          <p:cNvCxnSpPr>
            <a:cxnSpLocks/>
          </p:cNvCxnSpPr>
          <p:nvPr/>
        </p:nvCxnSpPr>
        <p:spPr>
          <a:xfrm>
            <a:off x="8208579" y="1583315"/>
            <a:ext cx="741481" cy="0"/>
          </a:xfrm>
          <a:prstGeom prst="line">
            <a:avLst/>
          </a:prstGeom>
          <a:ln w="203200">
            <a:solidFill>
              <a:srgbClr val="FFFF00">
                <a:alpha val="40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FD89E93-85CD-4C29-A521-5C84D4FC4690}"/>
              </a:ext>
            </a:extLst>
          </p:cNvPr>
          <p:cNvCxnSpPr>
            <a:cxnSpLocks/>
          </p:cNvCxnSpPr>
          <p:nvPr/>
        </p:nvCxnSpPr>
        <p:spPr>
          <a:xfrm>
            <a:off x="8586952" y="3103568"/>
            <a:ext cx="535599" cy="0"/>
          </a:xfrm>
          <a:prstGeom prst="line">
            <a:avLst/>
          </a:prstGeom>
          <a:ln w="203200">
            <a:solidFill>
              <a:srgbClr val="FFFF00">
                <a:alpha val="40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89A43FE-2C51-4444-B112-DC0968B5C0F1}"/>
              </a:ext>
            </a:extLst>
          </p:cNvPr>
          <p:cNvCxnSpPr>
            <a:cxnSpLocks/>
          </p:cNvCxnSpPr>
          <p:nvPr/>
        </p:nvCxnSpPr>
        <p:spPr>
          <a:xfrm>
            <a:off x="9122551" y="4689122"/>
            <a:ext cx="525946" cy="0"/>
          </a:xfrm>
          <a:prstGeom prst="line">
            <a:avLst/>
          </a:prstGeom>
          <a:ln w="203200">
            <a:solidFill>
              <a:srgbClr val="FFFF00">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96664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1000"/>
                                        <p:tgtEl>
                                          <p:spTgt spid="4"/>
                                        </p:tgtEl>
                                      </p:cBhvr>
                                    </p:animEffect>
                                  </p:childTnLst>
                                </p:cTn>
                              </p:par>
                            </p:childTnLst>
                          </p:cTn>
                        </p:par>
                        <p:par>
                          <p:cTn id="14" fill="hold">
                            <p:stCondLst>
                              <p:cond delay="2000"/>
                            </p:stCondLst>
                            <p:childTnLst>
                              <p:par>
                                <p:cTn id="15" presetID="22" presetClass="entr" presetSubtype="8"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1000"/>
                                        <p:tgtEl>
                                          <p:spTgt spid="16"/>
                                        </p:tgtEl>
                                      </p:cBhvr>
                                    </p:animEffect>
                                  </p:childTnLst>
                                </p:cTn>
                              </p:par>
                            </p:childTnLst>
                          </p:cTn>
                        </p:par>
                        <p:par>
                          <p:cTn id="18" fill="hold">
                            <p:stCondLst>
                              <p:cond delay="3000"/>
                            </p:stCondLst>
                            <p:childTnLst>
                              <p:par>
                                <p:cTn id="19" presetID="21" presetClass="entr" presetSubtype="1" fill="hold" grpId="1"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heel(1)">
                                      <p:cBhvr>
                                        <p:cTn id="21" dur="20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1000"/>
                                        <p:tgtEl>
                                          <p:spTgt spid="11"/>
                                        </p:tgtEl>
                                      </p:cBhvr>
                                    </p:animEffec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1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grpId="0" nodeType="clickEffect">
                                  <p:stCondLst>
                                    <p:cond delay="0"/>
                                  </p:stCondLst>
                                  <p:childTnLst>
                                    <p:animMotion origin="layout" path="M 0.00013 -0.00301 L 0.00013 0.12616 L 0.00013 0.10625 L 0.00013 0.12292 C 0.00013 0.11806 0.00078 0.11088 0.00169 0.10463 L 0.00742 0.13518 C 0.01367 0.14583 0.01198 0.14884 0.01823 0.15949 C 0.02279 0.17824 0.01589 0.19468 0.02617 0.225 " pathEditMode="relative" rAng="0" ptsTypes="AAAAAAAA">
                                      <p:cBhvr>
                                        <p:cTn id="34" dur="2000" fill="hold"/>
                                        <p:tgtEl>
                                          <p:spTgt spid="13"/>
                                        </p:tgtEl>
                                        <p:attrNameLst>
                                          <p:attrName>ppt_x</p:attrName>
                                          <p:attrName>ppt_y</p:attrName>
                                        </p:attrNameLst>
                                      </p:cBhvr>
                                      <p:rCtr x="1302" y="11389"/>
                                    </p:animMotion>
                                  </p:childTnLst>
                                </p:cTn>
                              </p:par>
                            </p:childTnLst>
                          </p:cTn>
                        </p:par>
                        <p:par>
                          <p:cTn id="35" fill="hold">
                            <p:stCondLst>
                              <p:cond delay="2000"/>
                            </p:stCondLst>
                            <p:childTnLst>
                              <p:par>
                                <p:cTn id="36" presetID="1" presetClass="exit" presetSubtype="0" fill="hold" grpId="2" nodeType="afterEffect">
                                  <p:stCondLst>
                                    <p:cond delay="0"/>
                                  </p:stCondLst>
                                  <p:childTnLst>
                                    <p:set>
                                      <p:cBhvr>
                                        <p:cTn id="37" dur="1" fill="hold">
                                          <p:stCondLst>
                                            <p:cond delay="0"/>
                                          </p:stCondLst>
                                        </p:cTn>
                                        <p:tgtEl>
                                          <p:spTgt spid="13"/>
                                        </p:tgtEl>
                                        <p:attrNameLst>
                                          <p:attrName>style.visibility</p:attrName>
                                        </p:attrNameLst>
                                      </p:cBhvr>
                                      <p:to>
                                        <p:strVal val="hidden"/>
                                      </p:to>
                                    </p:set>
                                  </p:childTnLst>
                                </p:cTn>
                              </p:par>
                              <p:par>
                                <p:cTn id="38" presetID="1" presetClass="entr" presetSubtype="0" fill="hold" grpId="2" nodeType="withEffect">
                                  <p:stCondLst>
                                    <p:cond delay="0"/>
                                  </p:stCondLst>
                                  <p:childTnLst>
                                    <p:set>
                                      <p:cBhvr>
                                        <p:cTn id="39" dur="1" fill="hold">
                                          <p:stCondLst>
                                            <p:cond delay="0"/>
                                          </p:stCondLst>
                                        </p:cTn>
                                        <p:tgtEl>
                                          <p:spTgt spid="2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1000"/>
                                        <p:tgtEl>
                                          <p:spTgt spid="14"/>
                                        </p:tgtEl>
                                      </p:cBhvr>
                                    </p:animEffect>
                                  </p:childTnLst>
                                </p:cTn>
                              </p:par>
                            </p:childTnLst>
                          </p:cTn>
                        </p:par>
                        <p:par>
                          <p:cTn id="45" fill="hold">
                            <p:stCondLst>
                              <p:cond delay="1000"/>
                            </p:stCondLst>
                            <p:childTnLst>
                              <p:par>
                                <p:cTn id="46" presetID="22" presetClass="entr" presetSubtype="8" fill="hold" nodeType="after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left)">
                                      <p:cBhvr>
                                        <p:cTn id="48" dur="10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0" presetClass="path" presetSubtype="0" accel="50000" decel="50000" fill="hold" grpId="0" nodeType="clickEffect">
                                  <p:stCondLst>
                                    <p:cond delay="0"/>
                                  </p:stCondLst>
                                  <p:childTnLst>
                                    <p:animMotion origin="layout" path="M 0.00313 0.00254 C 0.00365 0.03217 0.00417 0.06134 0.00469 0.09166 C 0.00703 0.09491 0.02383 0.13588 0.02643 0.13912 C 0.03255 0.14977 0.04037 0.15162 0.04649 0.16296 C 0.05104 0.18217 0.03815 0.20139 0.04883 0.23356 " pathEditMode="relative" rAng="0" ptsTypes="AAAAA">
                                      <p:cBhvr>
                                        <p:cTn id="52" dur="2000" fill="hold"/>
                                        <p:tgtEl>
                                          <p:spTgt spid="22"/>
                                        </p:tgtEl>
                                        <p:attrNameLst>
                                          <p:attrName>ppt_x</p:attrName>
                                          <p:attrName>ppt_y</p:attrName>
                                        </p:attrNameLst>
                                      </p:cBhvr>
                                      <p:rCtr x="2279" y="11551"/>
                                    </p:animMotion>
                                  </p:childTnLst>
                                </p:cTn>
                              </p:par>
                            </p:childTnLst>
                          </p:cTn>
                        </p:par>
                        <p:par>
                          <p:cTn id="53" fill="hold">
                            <p:stCondLst>
                              <p:cond delay="2000"/>
                            </p:stCondLst>
                            <p:childTnLst>
                              <p:par>
                                <p:cTn id="54" presetID="1" presetClass="exit" presetSubtype="0" fill="hold" grpId="1" nodeType="afterEffect">
                                  <p:stCondLst>
                                    <p:cond delay="0"/>
                                  </p:stCondLst>
                                  <p:childTnLst>
                                    <p:set>
                                      <p:cBhvr>
                                        <p:cTn id="55" dur="1" fill="hold">
                                          <p:stCondLst>
                                            <p:cond delay="0"/>
                                          </p:stCondLst>
                                        </p:cTn>
                                        <p:tgtEl>
                                          <p:spTgt spid="22"/>
                                        </p:tgtEl>
                                        <p:attrNameLst>
                                          <p:attrName>style.visibility</p:attrName>
                                        </p:attrNameLst>
                                      </p:cBhvr>
                                      <p:to>
                                        <p:strVal val="hidden"/>
                                      </p:to>
                                    </p:set>
                                  </p:childTnLst>
                                </p:cTn>
                              </p:par>
                              <p:par>
                                <p:cTn id="56" presetID="1" presetClass="entr" presetSubtype="0" fill="hold" grpId="1" nodeType="withEffect">
                                  <p:stCondLst>
                                    <p:cond delay="0"/>
                                  </p:stCondLst>
                                  <p:childTnLst>
                                    <p:set>
                                      <p:cBhvr>
                                        <p:cTn id="57" dur="1" fill="hold">
                                          <p:stCondLst>
                                            <p:cond delay="0"/>
                                          </p:stCondLst>
                                        </p:cTn>
                                        <p:tgtEl>
                                          <p:spTgt spid="23"/>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left)">
                                      <p:cBhvr>
                                        <p:cTn id="62" dur="1000"/>
                                        <p:tgtEl>
                                          <p:spTgt spid="15"/>
                                        </p:tgtEl>
                                      </p:cBhvr>
                                    </p:animEffect>
                                  </p:childTnLst>
                                </p:cTn>
                              </p:par>
                            </p:childTnLst>
                          </p:cTn>
                        </p:par>
                        <p:par>
                          <p:cTn id="63" fill="hold">
                            <p:stCondLst>
                              <p:cond delay="1000"/>
                            </p:stCondLst>
                            <p:childTnLst>
                              <p:par>
                                <p:cTn id="64" presetID="0" presetClass="path" presetSubtype="0" accel="50000" decel="50000" fill="hold" grpId="0" nodeType="afterEffect">
                                  <p:stCondLst>
                                    <p:cond delay="500"/>
                                  </p:stCondLst>
                                  <p:childTnLst>
                                    <p:animMotion origin="layout" path="M -0.00169 -0.00162 L 0.00586 0.06551 C 0.01511 0.06134 0.01667 0.11574 0.02591 0.11157 C 0.03151 0.12986 0.01745 0.14097 0.02292 0.15972 C 0.02761 0.17755 0.01016 0.15903 0.02044 0.18958 " pathEditMode="relative" rAng="0" ptsTypes="AAAAA">
                                      <p:cBhvr>
                                        <p:cTn id="65" dur="2000" fill="hold"/>
                                        <p:tgtEl>
                                          <p:spTgt spid="23"/>
                                        </p:tgtEl>
                                        <p:attrNameLst>
                                          <p:attrName>ppt_x</p:attrName>
                                          <p:attrName>ppt_y</p:attrName>
                                        </p:attrNameLst>
                                      </p:cBhvr>
                                      <p:rCtr x="1445" y="95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uiExpand="1" bldLvl="3" animBg="1"/>
      <p:bldP spid="13" grpId="1" animBg="1"/>
      <p:bldP spid="13" grpId="2" animBg="1"/>
      <p:bldP spid="22" grpId="0" uiExpand="1" bldLvl="3" animBg="1"/>
      <p:bldP spid="22" grpId="1" animBg="1"/>
      <p:bldP spid="22" grpId="2" animBg="1"/>
      <p:bldP spid="23" grpId="0" uiExpand="1" bldLvl="3" animBg="1"/>
      <p:bldP spid="23"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91910"/>
            <a:ext cx="9144000" cy="1560689"/>
          </a:xfrm>
        </p:spPr>
        <p:txBody>
          <a:bodyPr>
            <a:normAutofit/>
          </a:bodyPr>
          <a:lstStyle/>
          <a:p>
            <a:r>
              <a:rPr lang="en-US" dirty="0"/>
              <a:t>Local Preparedness Level Actions</a:t>
            </a:r>
            <a:br>
              <a:rPr lang="en-US" dirty="0"/>
            </a:br>
            <a:r>
              <a:rPr lang="en-US" b="0" i="1" dirty="0"/>
              <a:t>Example</a:t>
            </a:r>
          </a:p>
        </p:txBody>
      </p:sp>
      <p:pic>
        <p:nvPicPr>
          <p:cNvPr id="6" name="Picture 5" descr="2-14-2010 12-38-30 PM.GIF"/>
          <p:cNvPicPr>
            <a:picLocks noChangeAspect="1"/>
          </p:cNvPicPr>
          <p:nvPr/>
        </p:nvPicPr>
        <p:blipFill>
          <a:blip r:embed="rId3" cstate="print"/>
          <a:stretch>
            <a:fillRect/>
          </a:stretch>
        </p:blipFill>
        <p:spPr>
          <a:xfrm>
            <a:off x="2305706" y="1650985"/>
            <a:ext cx="8659589" cy="45823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70555705"/>
      </p:ext>
    </p:extLst>
  </p:cSld>
  <p:clrMapOvr>
    <a:masterClrMapping/>
  </p:clrMapOvr>
  <p:transition>
    <p:dissolv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B0C2A-59A6-4C8D-9839-396AB94254BB}"/>
              </a:ext>
            </a:extLst>
          </p:cNvPr>
          <p:cNvSpPr>
            <a:spLocks noGrp="1"/>
          </p:cNvSpPr>
          <p:nvPr>
            <p:ph type="title"/>
          </p:nvPr>
        </p:nvSpPr>
        <p:spPr/>
        <p:txBody>
          <a:bodyPr/>
          <a:lstStyle/>
          <a:p>
            <a:r>
              <a:rPr lang="en-US"/>
              <a:t>Preparedness Plan</a:t>
            </a:r>
          </a:p>
        </p:txBody>
      </p:sp>
      <p:pic>
        <p:nvPicPr>
          <p:cNvPr id="6" name="Picture 5">
            <a:extLst>
              <a:ext uri="{FF2B5EF4-FFF2-40B4-BE49-F238E27FC236}">
                <a16:creationId xmlns:a16="http://schemas.microsoft.com/office/drawing/2014/main" id="{3722BADA-50C2-4F18-8EC6-16B924F705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1041" y="655742"/>
            <a:ext cx="6410959" cy="6051945"/>
          </a:xfrm>
          <a:prstGeom prst="rect">
            <a:avLst/>
          </a:prstGeom>
        </p:spPr>
      </p:pic>
      <p:sp>
        <p:nvSpPr>
          <p:cNvPr id="8" name="Content Placeholder 7">
            <a:extLst>
              <a:ext uri="{FF2B5EF4-FFF2-40B4-BE49-F238E27FC236}">
                <a16:creationId xmlns:a16="http://schemas.microsoft.com/office/drawing/2014/main" id="{200CBC94-4FA6-4959-B921-035676B553E6}"/>
              </a:ext>
            </a:extLst>
          </p:cNvPr>
          <p:cNvSpPr>
            <a:spLocks noGrp="1"/>
          </p:cNvSpPr>
          <p:nvPr>
            <p:ph idx="1"/>
          </p:nvPr>
        </p:nvSpPr>
        <p:spPr>
          <a:xfrm>
            <a:off x="1277419" y="1288961"/>
            <a:ext cx="5261167" cy="4785506"/>
          </a:xfrm>
        </p:spPr>
        <p:txBody>
          <a:bodyPr/>
          <a:lstStyle/>
          <a:p>
            <a:r>
              <a:rPr lang="en-US" sz="3200" dirty="0"/>
              <a:t>Examples of Preparedness Level Applications:</a:t>
            </a:r>
          </a:p>
          <a:p>
            <a:pPr marL="860425" lvl="1" indent="-342900">
              <a:buFont typeface="Arial" panose="020B0604020202020204" pitchFamily="34" charset="0"/>
              <a:buChar char="•"/>
            </a:pPr>
            <a:r>
              <a:rPr lang="en-US" sz="3200" dirty="0"/>
              <a:t>MAC Group activation</a:t>
            </a:r>
          </a:p>
          <a:p>
            <a:pPr marL="860425" lvl="1" indent="-342900">
              <a:buFont typeface="Arial" panose="020B0604020202020204" pitchFamily="34" charset="0"/>
              <a:buChar char="•"/>
            </a:pPr>
            <a:r>
              <a:rPr lang="en-US" sz="3200" dirty="0"/>
              <a:t>Off-unit assignments</a:t>
            </a:r>
          </a:p>
          <a:p>
            <a:pPr marL="860425" lvl="1" indent="-342900">
              <a:buFont typeface="Arial" panose="020B0604020202020204" pitchFamily="34" charset="0"/>
              <a:buChar char="•"/>
            </a:pPr>
            <a:r>
              <a:rPr lang="en-US" sz="3200" dirty="0"/>
              <a:t>Suppress vs Resource Benefit</a:t>
            </a:r>
          </a:p>
          <a:p>
            <a:pPr marL="860425" lvl="1" indent="-342900">
              <a:buFont typeface="Arial" panose="020B0604020202020204" pitchFamily="34" charset="0"/>
              <a:buChar char="•"/>
            </a:pPr>
            <a:r>
              <a:rPr lang="en-US" sz="3200" dirty="0"/>
              <a:t>Rx Approval</a:t>
            </a:r>
          </a:p>
          <a:p>
            <a:pPr marL="860425" lvl="1" indent="-342900">
              <a:buFont typeface="Arial" panose="020B0604020202020204" pitchFamily="34" charset="0"/>
              <a:buChar char="•"/>
            </a:pPr>
            <a:r>
              <a:rPr lang="en-US" sz="3200" dirty="0"/>
              <a:t>Restrictions</a:t>
            </a:r>
          </a:p>
          <a:p>
            <a:endParaRPr lang="en-US" dirty="0"/>
          </a:p>
        </p:txBody>
      </p:sp>
    </p:spTree>
    <p:extLst>
      <p:ext uri="{BB962C8B-B14F-4D97-AF65-F5344CB8AC3E}">
        <p14:creationId xmlns:p14="http://schemas.microsoft.com/office/powerpoint/2010/main" val="3183604674"/>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7C328-C17C-4228-A8FD-4F63A6FB14F4}"/>
              </a:ext>
            </a:extLst>
          </p:cNvPr>
          <p:cNvSpPr>
            <a:spLocks noGrp="1"/>
          </p:cNvSpPr>
          <p:nvPr>
            <p:ph type="title"/>
          </p:nvPr>
        </p:nvSpPr>
        <p:spPr>
          <a:xfrm>
            <a:off x="508000" y="167474"/>
            <a:ext cx="11176000" cy="664797"/>
          </a:xfrm>
        </p:spPr>
        <p:txBody>
          <a:bodyPr/>
          <a:lstStyle/>
          <a:p>
            <a:r>
              <a:rPr lang="en-US"/>
              <a:t>Preparedness Plan</a:t>
            </a:r>
          </a:p>
        </p:txBody>
      </p:sp>
      <p:sp>
        <p:nvSpPr>
          <p:cNvPr id="3" name="Content Placeholder 2">
            <a:extLst>
              <a:ext uri="{FF2B5EF4-FFF2-40B4-BE49-F238E27FC236}">
                <a16:creationId xmlns:a16="http://schemas.microsoft.com/office/drawing/2014/main" id="{D4965030-4D34-4F3F-8C65-2A215C49ECAE}"/>
              </a:ext>
            </a:extLst>
          </p:cNvPr>
          <p:cNvSpPr>
            <a:spLocks noGrp="1"/>
          </p:cNvSpPr>
          <p:nvPr>
            <p:ph idx="1"/>
          </p:nvPr>
        </p:nvSpPr>
        <p:spPr>
          <a:xfrm>
            <a:off x="1714803" y="955093"/>
            <a:ext cx="10347569" cy="4685660"/>
          </a:xfrm>
        </p:spPr>
        <p:txBody>
          <a:bodyPr/>
          <a:lstStyle/>
          <a:p>
            <a:r>
              <a:rPr lang="en-US" sz="2400">
                <a:effectLst/>
              </a:rPr>
              <a:t>Supplemental preparedness actions to consider include, but are not limited to, the following items:</a:t>
            </a:r>
          </a:p>
          <a:p>
            <a:pPr marL="342900" lvl="0" indent="-342900">
              <a:buFont typeface="Arial" panose="020B0604020202020204" pitchFamily="34" charset="0"/>
              <a:buChar char="•"/>
            </a:pPr>
            <a:r>
              <a:rPr lang="en-US" sz="2400">
                <a:effectLst/>
              </a:rPr>
              <a:t>Management briefings, direction, and considerations;</a:t>
            </a:r>
          </a:p>
          <a:p>
            <a:pPr marL="342900" lvl="0" indent="-342900">
              <a:buFont typeface="Arial" panose="020B0604020202020204" pitchFamily="34" charset="0"/>
              <a:buChar char="•"/>
            </a:pPr>
            <a:r>
              <a:rPr lang="en-US" sz="2400">
                <a:effectLst/>
              </a:rPr>
              <a:t>Support function: consideration given to expanded dispatch activation and other support needs (procurement, supply, ground support, and communication);</a:t>
            </a:r>
          </a:p>
          <a:p>
            <a:pPr marL="342900" lvl="0" indent="-342900">
              <a:buFont typeface="Arial" panose="020B0604020202020204" pitchFamily="34" charset="0"/>
              <a:buChar char="•"/>
            </a:pPr>
            <a:r>
              <a:rPr lang="en-US" sz="2400">
                <a:effectLst/>
              </a:rPr>
              <a:t>Support staff availability outside of fire organization;</a:t>
            </a:r>
          </a:p>
          <a:p>
            <a:pPr marL="342900" lvl="0" indent="-342900">
              <a:buFont typeface="Arial" panose="020B0604020202020204" pitchFamily="34" charset="0"/>
              <a:buChar char="•"/>
            </a:pPr>
            <a:r>
              <a:rPr lang="en-US" sz="2400">
                <a:effectLst/>
              </a:rPr>
              <a:t>Fire danger/behavior assessment;</a:t>
            </a:r>
          </a:p>
          <a:p>
            <a:pPr marL="342900" lvl="0" indent="-342900">
              <a:buFont typeface="Arial" panose="020B0604020202020204" pitchFamily="34" charset="0"/>
              <a:buChar char="•"/>
            </a:pPr>
            <a:r>
              <a:rPr lang="en-US" sz="2400">
                <a:effectLst/>
              </a:rPr>
              <a:t>Fire information – internal and external;</a:t>
            </a:r>
          </a:p>
          <a:p>
            <a:pPr marL="342900" lvl="0" indent="-342900">
              <a:buFont typeface="Arial" panose="020B0604020202020204" pitchFamily="34" charset="0"/>
              <a:buChar char="•"/>
            </a:pPr>
            <a:r>
              <a:rPr lang="en-US" sz="2400">
                <a:effectLst/>
              </a:rPr>
              <a:t>Multi-agency coordination group/Area command activation; and</a:t>
            </a:r>
          </a:p>
          <a:p>
            <a:pPr marL="342900" lvl="0" indent="-342900">
              <a:buFont typeface="Arial" panose="020B0604020202020204" pitchFamily="34" charset="0"/>
              <a:buChar char="•"/>
            </a:pPr>
            <a:r>
              <a:rPr lang="en-US" sz="2400">
                <a:effectLst/>
              </a:rPr>
              <a:t>Prescribed fire direction and considerations.</a:t>
            </a:r>
          </a:p>
        </p:txBody>
      </p:sp>
    </p:spTree>
    <p:extLst>
      <p:ext uri="{BB962C8B-B14F-4D97-AF65-F5344CB8AC3E}">
        <p14:creationId xmlns:p14="http://schemas.microsoft.com/office/powerpoint/2010/main" val="4140966928"/>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0AD82-6C72-42F6-B70D-A266E79D2DEF}"/>
              </a:ext>
            </a:extLst>
          </p:cNvPr>
          <p:cNvSpPr>
            <a:spLocks noGrp="1"/>
          </p:cNvSpPr>
          <p:nvPr>
            <p:ph type="title"/>
          </p:nvPr>
        </p:nvSpPr>
        <p:spPr/>
        <p:txBody>
          <a:bodyPr/>
          <a:lstStyle/>
          <a:p>
            <a:r>
              <a:rPr lang="en-US"/>
              <a:t>Preparedness Level</a:t>
            </a:r>
          </a:p>
        </p:txBody>
      </p:sp>
      <p:sp>
        <p:nvSpPr>
          <p:cNvPr id="3" name="Content Placeholder 2">
            <a:extLst>
              <a:ext uri="{FF2B5EF4-FFF2-40B4-BE49-F238E27FC236}">
                <a16:creationId xmlns:a16="http://schemas.microsoft.com/office/drawing/2014/main" id="{453EC168-0158-40F5-A2A2-82F6D3CF8F29}"/>
              </a:ext>
            </a:extLst>
          </p:cNvPr>
          <p:cNvSpPr>
            <a:spLocks noGrp="1"/>
          </p:cNvSpPr>
          <p:nvPr>
            <p:ph idx="1"/>
          </p:nvPr>
        </p:nvSpPr>
        <p:spPr>
          <a:xfrm>
            <a:off x="1336430" y="1266666"/>
            <a:ext cx="10347569" cy="4535043"/>
          </a:xfrm>
        </p:spPr>
        <p:txBody>
          <a:bodyPr/>
          <a:lstStyle/>
          <a:p>
            <a:r>
              <a:rPr lang="en-US"/>
              <a:t>Components:</a:t>
            </a:r>
          </a:p>
          <a:p>
            <a:pPr marL="914400" lvl="3" indent="-457200">
              <a:buFont typeface="Arial" panose="020B0604020202020204" pitchFamily="34" charset="0"/>
              <a:buChar char="•"/>
            </a:pPr>
            <a:r>
              <a:rPr lang="en-US" sz="2800"/>
              <a:t>Preparedness Levels often get confused with Staffing Levels.  Staffing Levels only consider fire danger, while Preparedness Levels </a:t>
            </a:r>
            <a:r>
              <a:rPr lang="en-US" sz="2800" i="1"/>
              <a:t>incorporate additional items</a:t>
            </a:r>
            <a:r>
              <a:rPr lang="en-US" sz="2800"/>
              <a:t>, such as current level of local fire activity, live fuel moisture, and suppression resources committed.</a:t>
            </a:r>
          </a:p>
          <a:p>
            <a:pPr marL="914400" lvl="3" indent="-457200">
              <a:buFont typeface="Arial" panose="020B0604020202020204" pitchFamily="34" charset="0"/>
              <a:buChar char="•"/>
            </a:pPr>
            <a:r>
              <a:rPr lang="en-US" sz="2800"/>
              <a:t>Preparedness Levels incorporate stable variables (e.g. ERC, Live Fuel Moisture, 100-hr Fuel Moisture, etc.) to help with long-term decisions, such as the need to request severity funding or activation of public-use restrictions.</a:t>
            </a:r>
          </a:p>
          <a:p>
            <a:endParaRPr lang="en-US"/>
          </a:p>
        </p:txBody>
      </p:sp>
    </p:spTree>
    <p:extLst>
      <p:ext uri="{BB962C8B-B14F-4D97-AF65-F5344CB8AC3E}">
        <p14:creationId xmlns:p14="http://schemas.microsoft.com/office/powerpoint/2010/main" val="476271085"/>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612CA5-3E45-40DD-A9D0-7240A7655EE7}"/>
              </a:ext>
            </a:extLst>
          </p:cNvPr>
          <p:cNvSpPr>
            <a:spLocks noGrp="1"/>
          </p:cNvSpPr>
          <p:nvPr>
            <p:ph type="body" sz="quarter" idx="10"/>
          </p:nvPr>
        </p:nvSpPr>
        <p:spPr>
          <a:prstGeom prst="rect">
            <a:avLst/>
          </a:prstGeom>
          <a:noFill/>
          <a:effectLst>
            <a:outerShdw blurRad="127000" dist="1270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lstStyle/>
          <a:p>
            <a:pPr marL="742950" indent="-742950">
              <a:buFont typeface="Arial" panose="020B0604020202020204" pitchFamily="34" charset="0"/>
              <a:buChar char="•"/>
            </a:pPr>
            <a:r>
              <a:rPr lang="en-US" dirty="0"/>
              <a:t>Target Group:  Public</a:t>
            </a:r>
          </a:p>
          <a:p>
            <a:pPr marL="742950" indent="-742950">
              <a:buFont typeface="Arial" panose="020B0604020202020204" pitchFamily="34" charset="0"/>
              <a:buChar char="•"/>
            </a:pPr>
            <a:r>
              <a:rPr lang="en-US" dirty="0"/>
              <a:t>National standard is </a:t>
            </a:r>
            <a:r>
              <a:rPr lang="en-US" u="sng" dirty="0"/>
              <a:t>five</a:t>
            </a:r>
            <a:r>
              <a:rPr lang="en-US" dirty="0"/>
              <a:t> adjectives &amp; colors</a:t>
            </a:r>
          </a:p>
          <a:p>
            <a:pPr marL="742950" indent="-742950">
              <a:buFont typeface="Arial" panose="020B0604020202020204" pitchFamily="34" charset="0"/>
              <a:buChar char="•"/>
            </a:pPr>
            <a:r>
              <a:rPr lang="en-US" dirty="0"/>
              <a:t>Adjective Rating Levels are determined in the Fire Danger Operating Plan.  </a:t>
            </a:r>
          </a:p>
          <a:p>
            <a:pPr marL="742950" indent="-742950">
              <a:buFont typeface="Arial" panose="020B0604020202020204" pitchFamily="34" charset="0"/>
              <a:buChar char="•"/>
            </a:pPr>
            <a:r>
              <a:rPr lang="en-US" dirty="0"/>
              <a:t>The application of Adjective Rating Levels is outlined in the Prevention Plan</a:t>
            </a:r>
          </a:p>
        </p:txBody>
      </p:sp>
      <p:sp>
        <p:nvSpPr>
          <p:cNvPr id="2" name="Title 1">
            <a:extLst>
              <a:ext uri="{FF2B5EF4-FFF2-40B4-BE49-F238E27FC236}">
                <a16:creationId xmlns:a16="http://schemas.microsoft.com/office/drawing/2014/main" id="{C7520B6D-AB2D-4833-97A5-2B69BF874D4C}"/>
              </a:ext>
            </a:extLst>
          </p:cNvPr>
          <p:cNvSpPr>
            <a:spLocks noGrp="1"/>
          </p:cNvSpPr>
          <p:nvPr>
            <p:ph type="title"/>
          </p:nvPr>
        </p:nvSpPr>
        <p:spPr>
          <a:prstGeom prst="rect">
            <a:avLst/>
          </a:prstGeom>
        </p:spPr>
        <p:txBody>
          <a:bodyPr/>
          <a:lstStyle/>
          <a:p>
            <a:r>
              <a:rPr lang="en-US" dirty="0"/>
              <a:t>Adjective Fire Danger Rating Levels</a:t>
            </a:r>
          </a:p>
        </p:txBody>
      </p:sp>
      <p:sp>
        <p:nvSpPr>
          <p:cNvPr id="4" name="Oval 3">
            <a:extLst>
              <a:ext uri="{FF2B5EF4-FFF2-40B4-BE49-F238E27FC236}">
                <a16:creationId xmlns:a16="http://schemas.microsoft.com/office/drawing/2014/main" id="{A4D9D639-63AD-4B3E-A6B7-2E047FB4FA30}"/>
              </a:ext>
            </a:extLst>
          </p:cNvPr>
          <p:cNvSpPr/>
          <p:nvPr/>
        </p:nvSpPr>
        <p:spPr bwMode="auto">
          <a:xfrm>
            <a:off x="1397483" y="4780750"/>
            <a:ext cx="10463211" cy="1461023"/>
          </a:xfrm>
          <a:prstGeom prst="ellipse">
            <a:avLst/>
          </a:prstGeom>
          <a:noFill/>
          <a:ln w="76200">
            <a:solidFill>
              <a:srgbClr val="FF0000"/>
            </a:solidFill>
            <a:headEnd type="none" w="med" len="med"/>
            <a:tailEnd type="none" w="med" len="me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27904938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24BC9-F87E-4AD2-9494-77FA7EE55542}"/>
              </a:ext>
            </a:extLst>
          </p:cNvPr>
          <p:cNvSpPr>
            <a:spLocks noGrp="1"/>
          </p:cNvSpPr>
          <p:nvPr>
            <p:ph type="title"/>
          </p:nvPr>
        </p:nvSpPr>
        <p:spPr>
          <a:xfrm>
            <a:off x="508000" y="264847"/>
            <a:ext cx="11176000" cy="664797"/>
          </a:xfrm>
        </p:spPr>
        <p:txBody>
          <a:bodyPr/>
          <a:lstStyle/>
          <a:p>
            <a:r>
              <a:rPr lang="en-US"/>
              <a:t>Prevention Plan</a:t>
            </a:r>
          </a:p>
        </p:txBody>
      </p:sp>
      <p:sp>
        <p:nvSpPr>
          <p:cNvPr id="3" name="Content Placeholder 2">
            <a:extLst>
              <a:ext uri="{FF2B5EF4-FFF2-40B4-BE49-F238E27FC236}">
                <a16:creationId xmlns:a16="http://schemas.microsoft.com/office/drawing/2014/main" id="{DD8B4D3C-A5E4-4C07-9A60-776B84AE8570}"/>
              </a:ext>
            </a:extLst>
          </p:cNvPr>
          <p:cNvSpPr>
            <a:spLocks noGrp="1"/>
          </p:cNvSpPr>
          <p:nvPr>
            <p:ph idx="1"/>
          </p:nvPr>
        </p:nvSpPr>
        <p:spPr>
          <a:xfrm>
            <a:off x="1667507" y="929644"/>
            <a:ext cx="10347569" cy="4745942"/>
          </a:xfrm>
        </p:spPr>
        <p:txBody>
          <a:bodyPr/>
          <a:lstStyle/>
          <a:p>
            <a:r>
              <a:rPr lang="en-US"/>
              <a:t>Application</a:t>
            </a:r>
          </a:p>
          <a:p>
            <a:r>
              <a:rPr lang="en-US"/>
              <a:t>Prevention plans document the wildland fire problems identified by a prevention analysis. Components of the plan include administration of the prevention program, mitigation, prevention, education, and enforcement.</a:t>
            </a:r>
          </a:p>
          <a:p>
            <a:endParaRPr lang="en-US" sz="2400"/>
          </a:p>
        </p:txBody>
      </p:sp>
    </p:spTree>
    <p:extLst>
      <p:ext uri="{BB962C8B-B14F-4D97-AF65-F5344CB8AC3E}">
        <p14:creationId xmlns:p14="http://schemas.microsoft.com/office/powerpoint/2010/main" val="1007582752"/>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733" y="347662"/>
            <a:ext cx="8229600" cy="664797"/>
          </a:xfrm>
          <a:noFill/>
        </p:spPr>
        <p:txBody>
          <a:bodyPr vert="horz" wrap="square" lIns="0" tIns="0" rIns="0" bIns="0" rtlCol="0" anchor="t">
            <a:spAutoFit/>
          </a:bodyPr>
          <a:lstStyle/>
          <a:p>
            <a:r>
              <a:rPr lang="en-US" dirty="0">
                <a:latin typeface="Comic Sans MS" pitchFamily="66" charset="0"/>
              </a:rPr>
              <a:t>Sign Plan</a:t>
            </a:r>
          </a:p>
        </p:txBody>
      </p:sp>
      <p:pic>
        <p:nvPicPr>
          <p:cNvPr id="9" name="Picture 2" descr="cavecr1"/>
          <p:cNvPicPr>
            <a:picLocks noChangeAspect="1" noChangeArrowheads="1"/>
          </p:cNvPicPr>
          <p:nvPr/>
        </p:nvPicPr>
        <p:blipFill>
          <a:blip r:embed="rId3" cstate="print"/>
          <a:srcRect/>
          <a:stretch>
            <a:fillRect/>
          </a:stretch>
        </p:blipFill>
        <p:spPr bwMode="auto">
          <a:xfrm>
            <a:off x="2621844" y="1368778"/>
            <a:ext cx="7181906" cy="4757738"/>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7774613"/>
      </p:ext>
    </p:extLst>
  </p:cSld>
  <p:clrMapOvr>
    <a:masterClrMapping/>
  </p:clrMapOvr>
  <p:transition>
    <p:dissolv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F4EBE-A3D2-4AB7-AD44-1F4A262B89B1}"/>
              </a:ext>
            </a:extLst>
          </p:cNvPr>
          <p:cNvSpPr>
            <a:spLocks noGrp="1"/>
          </p:cNvSpPr>
          <p:nvPr>
            <p:ph type="title"/>
          </p:nvPr>
        </p:nvSpPr>
        <p:spPr/>
        <p:txBody>
          <a:bodyPr/>
          <a:lstStyle/>
          <a:p>
            <a:r>
              <a:rPr lang="en-US"/>
              <a:t>Prevention Plan</a:t>
            </a:r>
          </a:p>
        </p:txBody>
      </p:sp>
      <p:sp>
        <p:nvSpPr>
          <p:cNvPr id="3" name="Content Placeholder 2">
            <a:extLst>
              <a:ext uri="{FF2B5EF4-FFF2-40B4-BE49-F238E27FC236}">
                <a16:creationId xmlns:a16="http://schemas.microsoft.com/office/drawing/2014/main" id="{41878068-6006-4F76-B2F6-A62DBF43875B}"/>
              </a:ext>
            </a:extLst>
          </p:cNvPr>
          <p:cNvSpPr>
            <a:spLocks noGrp="1"/>
          </p:cNvSpPr>
          <p:nvPr>
            <p:ph idx="1"/>
          </p:nvPr>
        </p:nvSpPr>
        <p:spPr>
          <a:xfrm>
            <a:off x="1592317" y="1342782"/>
            <a:ext cx="9932277" cy="4172436"/>
          </a:xfrm>
        </p:spPr>
        <p:txBody>
          <a:bodyPr/>
          <a:lstStyle/>
          <a:p>
            <a:r>
              <a:rPr lang="en-US"/>
              <a:t>Components</a:t>
            </a:r>
          </a:p>
          <a:p>
            <a:pPr marL="571500" indent="-571500">
              <a:buFont typeface="Arial" panose="020B0604020202020204" pitchFamily="34" charset="0"/>
              <a:buChar char="•"/>
            </a:pPr>
            <a:r>
              <a:rPr lang="en-US"/>
              <a:t>Program Administration</a:t>
            </a:r>
          </a:p>
          <a:p>
            <a:pPr marL="1089025" lvl="1" indent="-571500">
              <a:buFont typeface="Arial" panose="020B0604020202020204" pitchFamily="34" charset="0"/>
              <a:buChar char="•"/>
            </a:pPr>
            <a:r>
              <a:rPr lang="en-US" sz="2800"/>
              <a:t>Describes how the prevention program for the local unit or zone is to be administrated.</a:t>
            </a:r>
          </a:p>
          <a:p>
            <a:pPr marL="571500" indent="-571500">
              <a:buFont typeface="Arial" panose="020B0604020202020204" pitchFamily="34" charset="0"/>
              <a:buChar char="•"/>
            </a:pPr>
            <a:r>
              <a:rPr lang="en-US"/>
              <a:t>Mitigation</a:t>
            </a:r>
          </a:p>
          <a:p>
            <a:pPr marL="1089025" lvl="1" indent="-571500">
              <a:buFont typeface="Arial" panose="020B0604020202020204" pitchFamily="34" charset="0"/>
              <a:buChar char="•"/>
            </a:pPr>
            <a:r>
              <a:rPr lang="en-US" sz="2800"/>
              <a:t>Describe actions to reduce impacts of wildland fire to communities.</a:t>
            </a:r>
          </a:p>
        </p:txBody>
      </p:sp>
    </p:spTree>
    <p:extLst>
      <p:ext uri="{BB962C8B-B14F-4D97-AF65-F5344CB8AC3E}">
        <p14:creationId xmlns:p14="http://schemas.microsoft.com/office/powerpoint/2010/main" val="2011272044"/>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99484-8783-4467-8B57-FF4AFA8352B8}"/>
              </a:ext>
            </a:extLst>
          </p:cNvPr>
          <p:cNvSpPr>
            <a:spLocks noGrp="1"/>
          </p:cNvSpPr>
          <p:nvPr>
            <p:ph type="title"/>
          </p:nvPr>
        </p:nvSpPr>
        <p:spPr/>
        <p:txBody>
          <a:bodyPr/>
          <a:lstStyle/>
          <a:p>
            <a:r>
              <a:rPr lang="en-US"/>
              <a:t>Prevention Plan</a:t>
            </a:r>
          </a:p>
        </p:txBody>
      </p:sp>
      <p:sp>
        <p:nvSpPr>
          <p:cNvPr id="3" name="Content Placeholder 2">
            <a:extLst>
              <a:ext uri="{FF2B5EF4-FFF2-40B4-BE49-F238E27FC236}">
                <a16:creationId xmlns:a16="http://schemas.microsoft.com/office/drawing/2014/main" id="{C233C76E-1DE8-471E-B2D2-D26C5F82AE75}"/>
              </a:ext>
            </a:extLst>
          </p:cNvPr>
          <p:cNvSpPr>
            <a:spLocks noGrp="1"/>
          </p:cNvSpPr>
          <p:nvPr>
            <p:ph idx="1"/>
          </p:nvPr>
        </p:nvSpPr>
        <p:spPr>
          <a:xfrm>
            <a:off x="1336430" y="1287602"/>
            <a:ext cx="10347569" cy="4514108"/>
          </a:xfrm>
        </p:spPr>
        <p:txBody>
          <a:bodyPr/>
          <a:lstStyle/>
          <a:p>
            <a:pPr marL="571500" indent="-571500">
              <a:buFont typeface="Arial" panose="020B0604020202020204" pitchFamily="34" charset="0"/>
              <a:buChar char="•"/>
            </a:pPr>
            <a:r>
              <a:rPr lang="en-US"/>
              <a:t>Prevention</a:t>
            </a:r>
          </a:p>
          <a:p>
            <a:pPr marL="1089025" lvl="1" indent="-571500">
              <a:buFont typeface="Arial" panose="020B0604020202020204" pitchFamily="34" charset="0"/>
              <a:buChar char="•"/>
            </a:pPr>
            <a:r>
              <a:rPr lang="en-US" sz="2800"/>
              <a:t>Describe efforts to prevent unwanted human-caused fires</a:t>
            </a:r>
          </a:p>
          <a:p>
            <a:pPr marL="571500" indent="-571500">
              <a:buFont typeface="Arial" panose="020B0604020202020204" pitchFamily="34" charset="0"/>
              <a:buChar char="•"/>
            </a:pPr>
            <a:r>
              <a:rPr lang="en-US"/>
              <a:t>Education</a:t>
            </a:r>
          </a:p>
          <a:p>
            <a:pPr marL="1089025" lvl="1" indent="-571500">
              <a:buFont typeface="Arial" panose="020B0604020202020204" pitchFamily="34" charset="0"/>
              <a:buChar char="•"/>
            </a:pPr>
            <a:r>
              <a:rPr lang="en-US" sz="2800"/>
              <a:t>Describe facilitating and promoting awareness and understanding of wildland fire.</a:t>
            </a:r>
          </a:p>
          <a:p>
            <a:pPr marL="571500" indent="-571500">
              <a:buFont typeface="Arial" panose="020B0604020202020204" pitchFamily="34" charset="0"/>
              <a:buChar char="•"/>
            </a:pPr>
            <a:r>
              <a:rPr lang="en-US"/>
              <a:t>Enforcement</a:t>
            </a:r>
          </a:p>
          <a:p>
            <a:pPr marL="1089025" lvl="1" indent="-571500">
              <a:buFont typeface="Arial" panose="020B0604020202020204" pitchFamily="34" charset="0"/>
              <a:buChar char="•"/>
            </a:pPr>
            <a:r>
              <a:rPr lang="en-US" sz="2800"/>
              <a:t>Describe actions necessary to establish and carry out regulations, restrictions, and closures.</a:t>
            </a:r>
          </a:p>
          <a:p>
            <a:endParaRPr lang="en-US"/>
          </a:p>
        </p:txBody>
      </p:sp>
    </p:spTree>
    <p:extLst>
      <p:ext uri="{BB962C8B-B14F-4D97-AF65-F5344CB8AC3E}">
        <p14:creationId xmlns:p14="http://schemas.microsoft.com/office/powerpoint/2010/main" val="101881155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6142F8C9-8416-4775-B51C-8FFBA33CD761}"/>
              </a:ext>
            </a:extLst>
          </p:cNvPr>
          <p:cNvSpPr>
            <a:spLocks noGrp="1"/>
          </p:cNvSpPr>
          <p:nvPr>
            <p:ph type="title"/>
          </p:nvPr>
        </p:nvSpPr>
        <p:spPr/>
        <p:txBody>
          <a:bodyPr/>
          <a:lstStyle/>
          <a:p>
            <a:r>
              <a:rPr lang="en-US"/>
              <a:t>Introduction</a:t>
            </a:r>
          </a:p>
        </p:txBody>
      </p:sp>
      <p:sp>
        <p:nvSpPr>
          <p:cNvPr id="16" name="Content Placeholder 15">
            <a:extLst>
              <a:ext uri="{FF2B5EF4-FFF2-40B4-BE49-F238E27FC236}">
                <a16:creationId xmlns:a16="http://schemas.microsoft.com/office/drawing/2014/main" id="{68AF320B-D851-457D-ACA0-16CD6D4A5978}"/>
              </a:ext>
            </a:extLst>
          </p:cNvPr>
          <p:cNvSpPr>
            <a:spLocks noGrp="1"/>
          </p:cNvSpPr>
          <p:nvPr>
            <p:ph idx="4294967295"/>
          </p:nvPr>
        </p:nvSpPr>
        <p:spPr>
          <a:xfrm>
            <a:off x="1615056" y="1387355"/>
            <a:ext cx="9824529" cy="2491537"/>
          </a:xfrm>
          <a:prstGeom prst="rect">
            <a:avLst/>
          </a:prstGeom>
        </p:spPr>
        <p:txBody>
          <a:bodyPr/>
          <a:lstStyle/>
          <a:p>
            <a:r>
              <a:rPr lang="en-US" dirty="0"/>
              <a:t>The National Fire Danger Rating System (NFDRS) is a decision-support tool incorporating scientific methodology and applied statistics to produce objective outputs.  When used appropriately, the NFDRS can counter the subjective influence of personal perspectives, feelings, or opinions entering the decision making process.</a:t>
            </a:r>
          </a:p>
        </p:txBody>
      </p:sp>
    </p:spTree>
    <p:extLst>
      <p:ext uri="{BB962C8B-B14F-4D97-AF65-F5344CB8AC3E}">
        <p14:creationId xmlns:p14="http://schemas.microsoft.com/office/powerpoint/2010/main" val="40791354"/>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A4486-1435-4B2B-84AC-490624C4EB3A}"/>
              </a:ext>
            </a:extLst>
          </p:cNvPr>
          <p:cNvSpPr>
            <a:spLocks noGrp="1"/>
          </p:cNvSpPr>
          <p:nvPr>
            <p:ph type="title"/>
          </p:nvPr>
        </p:nvSpPr>
        <p:spPr/>
        <p:txBody>
          <a:bodyPr/>
          <a:lstStyle/>
          <a:p>
            <a:r>
              <a:rPr lang="en-US"/>
              <a:t>Public Fire Prevention Plan</a:t>
            </a:r>
          </a:p>
        </p:txBody>
      </p:sp>
      <p:sp>
        <p:nvSpPr>
          <p:cNvPr id="3" name="Content Placeholder 2">
            <a:extLst>
              <a:ext uri="{FF2B5EF4-FFF2-40B4-BE49-F238E27FC236}">
                <a16:creationId xmlns:a16="http://schemas.microsoft.com/office/drawing/2014/main" id="{5030EEF5-499F-4F64-9A06-3FD3221FA94F}"/>
              </a:ext>
            </a:extLst>
          </p:cNvPr>
          <p:cNvSpPr>
            <a:spLocks noGrp="1"/>
          </p:cNvSpPr>
          <p:nvPr>
            <p:ph idx="1"/>
          </p:nvPr>
        </p:nvSpPr>
        <p:spPr>
          <a:xfrm>
            <a:off x="1336430" y="1361259"/>
            <a:ext cx="10347569" cy="4345857"/>
          </a:xfrm>
        </p:spPr>
        <p:txBody>
          <a:bodyPr/>
          <a:lstStyle/>
          <a:p>
            <a:r>
              <a:rPr lang="en-US"/>
              <a:t>Target Group: Public</a:t>
            </a:r>
          </a:p>
          <a:p>
            <a:pPr marL="742950" indent="-742950">
              <a:buFont typeface="+mj-lt"/>
              <a:buAutoNum type="alphaLcPeriod"/>
            </a:pPr>
            <a:r>
              <a:rPr lang="en-US"/>
              <a:t>Restrictions.  The public’s activities can be regulated through the implementation of restrictions.  NFDRS can be used to determine critical thresholds when these restrictions should be considered.</a:t>
            </a:r>
          </a:p>
          <a:p>
            <a:endParaRPr lang="en-US"/>
          </a:p>
        </p:txBody>
      </p:sp>
    </p:spTree>
    <p:extLst>
      <p:ext uri="{BB962C8B-B14F-4D97-AF65-F5344CB8AC3E}">
        <p14:creationId xmlns:p14="http://schemas.microsoft.com/office/powerpoint/2010/main" val="1352448417"/>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564BC-8F3E-4FA1-A18A-8972D83279FB}"/>
              </a:ext>
            </a:extLst>
          </p:cNvPr>
          <p:cNvSpPr>
            <a:spLocks noGrp="1"/>
          </p:cNvSpPr>
          <p:nvPr>
            <p:ph type="title"/>
          </p:nvPr>
        </p:nvSpPr>
        <p:spPr/>
        <p:txBody>
          <a:bodyPr/>
          <a:lstStyle/>
          <a:p>
            <a:r>
              <a:rPr lang="en-US"/>
              <a:t>Public Fire Prevention Plan</a:t>
            </a:r>
          </a:p>
        </p:txBody>
      </p:sp>
      <p:sp>
        <p:nvSpPr>
          <p:cNvPr id="3" name="Content Placeholder 2">
            <a:extLst>
              <a:ext uri="{FF2B5EF4-FFF2-40B4-BE49-F238E27FC236}">
                <a16:creationId xmlns:a16="http://schemas.microsoft.com/office/drawing/2014/main" id="{DE237B07-7221-474C-AC81-3514C07301BD}"/>
              </a:ext>
            </a:extLst>
          </p:cNvPr>
          <p:cNvSpPr>
            <a:spLocks noGrp="1"/>
          </p:cNvSpPr>
          <p:nvPr>
            <p:ph idx="1"/>
          </p:nvPr>
        </p:nvSpPr>
        <p:spPr>
          <a:xfrm>
            <a:off x="1336430" y="1345495"/>
            <a:ext cx="10347569" cy="3620643"/>
          </a:xfrm>
        </p:spPr>
        <p:txBody>
          <a:bodyPr/>
          <a:lstStyle/>
          <a:p>
            <a:r>
              <a:rPr lang="en-US"/>
              <a:t>Examples:</a:t>
            </a:r>
          </a:p>
          <a:p>
            <a:pPr marL="457200" indent="-457200">
              <a:buFont typeface="Arial" panose="020B0604020202020204" pitchFamily="34" charset="0"/>
              <a:buChar char="•"/>
            </a:pPr>
            <a:r>
              <a:rPr lang="en-US" sz="3200"/>
              <a:t>When should local/state agencies stop issuing burn permits?</a:t>
            </a:r>
          </a:p>
          <a:p>
            <a:pPr marL="457200" indent="-457200">
              <a:buFont typeface="Arial" panose="020B0604020202020204" pitchFamily="34" charset="0"/>
              <a:buChar char="•"/>
            </a:pPr>
            <a:r>
              <a:rPr lang="en-US" sz="3200"/>
              <a:t>When should camp fire/smoking restrictions go into effect?</a:t>
            </a:r>
          </a:p>
          <a:p>
            <a:pPr marL="457200" indent="-457200">
              <a:buFont typeface="Arial" panose="020B0604020202020204" pitchFamily="34" charset="0"/>
              <a:buChar char="•"/>
            </a:pPr>
            <a:r>
              <a:rPr lang="en-US" sz="3200"/>
              <a:t>When should restricted access or closures go into effect?</a:t>
            </a:r>
          </a:p>
          <a:p>
            <a:pPr marL="457200" indent="-457200">
              <a:buFont typeface="Arial" panose="020B0604020202020204" pitchFamily="34" charset="0"/>
              <a:buChar char="•"/>
            </a:pPr>
            <a:r>
              <a:rPr lang="en-US" sz="3200"/>
              <a:t>When is firewood cutting allowed?</a:t>
            </a:r>
          </a:p>
        </p:txBody>
      </p:sp>
    </p:spTree>
    <p:extLst>
      <p:ext uri="{BB962C8B-B14F-4D97-AF65-F5344CB8AC3E}">
        <p14:creationId xmlns:p14="http://schemas.microsoft.com/office/powerpoint/2010/main" val="1481403457"/>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 Use Restrictions</a:t>
            </a:r>
          </a:p>
        </p:txBody>
      </p:sp>
      <p:pic>
        <p:nvPicPr>
          <p:cNvPr id="12" name="Picture 11" descr="MVC-001F.JPG"/>
          <p:cNvPicPr>
            <a:picLocks noChangeAspect="1"/>
          </p:cNvPicPr>
          <p:nvPr/>
        </p:nvPicPr>
        <p:blipFill>
          <a:blip r:embed="rId3" cstate="print"/>
          <a:stretch>
            <a:fillRect/>
          </a:stretch>
        </p:blipFill>
        <p:spPr>
          <a:xfrm>
            <a:off x="3171061" y="1517888"/>
            <a:ext cx="6329082" cy="47468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58639111"/>
      </p:ext>
    </p:extLst>
  </p:cSld>
  <p:clrMapOvr>
    <a:masterClrMapping/>
  </p:clrMapOvr>
  <p:transition>
    <p:dissolv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 Use Restrictions</a:t>
            </a:r>
          </a:p>
        </p:txBody>
      </p:sp>
      <p:sp>
        <p:nvSpPr>
          <p:cNvPr id="8" name="Content Placeholder 7"/>
          <p:cNvSpPr>
            <a:spLocks noGrp="1"/>
          </p:cNvSpPr>
          <p:nvPr>
            <p:ph idx="1"/>
          </p:nvPr>
        </p:nvSpPr>
        <p:spPr>
          <a:xfrm>
            <a:off x="1988222" y="1660805"/>
            <a:ext cx="9695778" cy="2769989"/>
          </a:xfrm>
        </p:spPr>
        <p:txBody>
          <a:bodyPr/>
          <a:lstStyle/>
          <a:p>
            <a:pPr marL="571500" indent="-571500">
              <a:buFont typeface="Wingdings" panose="05000000000000000000" pitchFamily="2" charset="2"/>
              <a:buChar char="ü"/>
            </a:pPr>
            <a:r>
              <a:rPr lang="en-US" dirty="0"/>
              <a:t>Regulated Use</a:t>
            </a:r>
          </a:p>
          <a:p>
            <a:pPr marL="571500" indent="-571500">
              <a:buFont typeface="Wingdings" panose="05000000000000000000" pitchFamily="2" charset="2"/>
              <a:buChar char="ü"/>
            </a:pPr>
            <a:r>
              <a:rPr lang="en-US" dirty="0"/>
              <a:t>Burn Bans</a:t>
            </a:r>
          </a:p>
          <a:p>
            <a:pPr marL="571500" indent="-571500">
              <a:buFont typeface="Wingdings" panose="05000000000000000000" pitchFamily="2" charset="2"/>
              <a:buChar char="ü"/>
            </a:pPr>
            <a:r>
              <a:rPr lang="en-US" dirty="0"/>
              <a:t>Closures</a:t>
            </a:r>
          </a:p>
          <a:p>
            <a:endParaRPr lang="en-US" dirty="0"/>
          </a:p>
        </p:txBody>
      </p:sp>
      <p:pic>
        <p:nvPicPr>
          <p:cNvPr id="9" name="Picture 8" descr="7834.large.jpg"/>
          <p:cNvPicPr>
            <a:picLocks noChangeAspect="1"/>
          </p:cNvPicPr>
          <p:nvPr/>
        </p:nvPicPr>
        <p:blipFill>
          <a:blip r:embed="rId3" cstate="print"/>
          <a:stretch>
            <a:fillRect/>
          </a:stretch>
        </p:blipFill>
        <p:spPr>
          <a:xfrm>
            <a:off x="5445716" y="2204581"/>
            <a:ext cx="5966007" cy="39733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94490663"/>
      </p:ext>
    </p:extLst>
  </p:cSld>
  <p:clrMapOvr>
    <a:masterClrMapping/>
  </p:clrMapOvr>
  <p:transition>
    <p:dissolv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Industrial Activity Restrictions</a:t>
            </a:r>
          </a:p>
        </p:txBody>
      </p:sp>
      <p:pic>
        <p:nvPicPr>
          <p:cNvPr id="7" name="Picture 6" descr="Grinder.jpg"/>
          <p:cNvPicPr>
            <a:picLocks noChangeAspect="1"/>
          </p:cNvPicPr>
          <p:nvPr/>
        </p:nvPicPr>
        <p:blipFill>
          <a:blip r:embed="rId3" cstate="print"/>
          <a:stretch>
            <a:fillRect/>
          </a:stretch>
        </p:blipFill>
        <p:spPr>
          <a:xfrm>
            <a:off x="5778759" y="1324947"/>
            <a:ext cx="3942234" cy="2482343"/>
          </a:xfrm>
          <a:prstGeom prst="rect">
            <a:avLst/>
          </a:prstGeom>
          <a:ln>
            <a:noFill/>
          </a:ln>
          <a:effectLst>
            <a:outerShdw blurRad="292100" dist="139700" dir="2700000" algn="tl" rotWithShape="0">
              <a:srgbClr val="333333">
                <a:alpha val="65000"/>
              </a:srgbClr>
            </a:outerShdw>
          </a:effectLst>
        </p:spPr>
      </p:pic>
      <p:pic>
        <p:nvPicPr>
          <p:cNvPr id="8" name="Picture 7" descr="loramRG330a.jpg"/>
          <p:cNvPicPr>
            <a:picLocks noChangeAspect="1"/>
          </p:cNvPicPr>
          <p:nvPr/>
        </p:nvPicPr>
        <p:blipFill>
          <a:blip r:embed="rId4" cstate="print"/>
          <a:stretch>
            <a:fillRect/>
          </a:stretch>
        </p:blipFill>
        <p:spPr>
          <a:xfrm>
            <a:off x="2083838" y="4232382"/>
            <a:ext cx="3808963" cy="2339657"/>
          </a:xfrm>
          <a:prstGeom prst="rect">
            <a:avLst/>
          </a:prstGeom>
          <a:ln>
            <a:noFill/>
          </a:ln>
          <a:effectLst>
            <a:outerShdw blurRad="292100" dist="139700" dir="2700000" algn="tl" rotWithShape="0">
              <a:srgbClr val="333333">
                <a:alpha val="65000"/>
              </a:srgbClr>
            </a:outerShdw>
          </a:effectLst>
        </p:spPr>
      </p:pic>
      <p:pic>
        <p:nvPicPr>
          <p:cNvPr id="9" name="Picture 8" descr="PGE Chico-Paradise fire 359 (300dpi).jpg"/>
          <p:cNvPicPr>
            <a:picLocks noChangeAspect="1"/>
          </p:cNvPicPr>
          <p:nvPr/>
        </p:nvPicPr>
        <p:blipFill>
          <a:blip r:embed="rId5" cstate="print"/>
          <a:stretch>
            <a:fillRect/>
          </a:stretch>
        </p:blipFill>
        <p:spPr>
          <a:xfrm>
            <a:off x="6477061" y="4064001"/>
            <a:ext cx="3569277" cy="2569879"/>
          </a:xfrm>
          <a:prstGeom prst="rect">
            <a:avLst/>
          </a:prstGeom>
          <a:ln>
            <a:noFill/>
          </a:ln>
          <a:effectLst>
            <a:outerShdw blurRad="292100" dist="139700" dir="2700000" algn="tl" rotWithShape="0">
              <a:srgbClr val="333333">
                <a:alpha val="65000"/>
              </a:srgbClr>
            </a:outerShdw>
          </a:effectLst>
        </p:spPr>
      </p:pic>
      <p:pic>
        <p:nvPicPr>
          <p:cNvPr id="4" name="Picture 3" descr="forestry.jpg"/>
          <p:cNvPicPr>
            <a:picLocks noChangeAspect="1"/>
          </p:cNvPicPr>
          <p:nvPr/>
        </p:nvPicPr>
        <p:blipFill>
          <a:blip r:embed="rId6" cstate="print"/>
          <a:stretch>
            <a:fillRect/>
          </a:stretch>
        </p:blipFill>
        <p:spPr>
          <a:xfrm>
            <a:off x="1930400" y="1356911"/>
            <a:ext cx="2687216" cy="25650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91641680"/>
      </p:ext>
    </p:extLst>
  </p:cSld>
  <p:clrMapOvr>
    <a:masterClrMapping/>
  </p:clrMapOvr>
  <p:transition>
    <p:dissolv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p:spPr>
        <p:txBody>
          <a:bodyPr/>
          <a:lstStyle/>
          <a:p>
            <a:pPr eaLnBrk="1" hangingPunct="1">
              <a:defRPr/>
            </a:pPr>
            <a:r>
              <a:rPr lang="en-US" dirty="0"/>
              <a:t>Project Activity Level (PAL) – Example</a:t>
            </a:r>
          </a:p>
        </p:txBody>
      </p:sp>
      <p:pic>
        <p:nvPicPr>
          <p:cNvPr id="1026" name="Picture 2">
            <a:hlinkClick r:id="rId3"/>
          </p:cNvPr>
          <p:cNvPicPr>
            <a:picLocks noChangeAspect="1" noChangeArrowheads="1"/>
          </p:cNvPicPr>
          <p:nvPr/>
        </p:nvPicPr>
        <p:blipFill>
          <a:blip r:embed="rId4" cstate="print"/>
          <a:srcRect/>
          <a:stretch>
            <a:fillRect/>
          </a:stretch>
        </p:blipFill>
        <p:spPr bwMode="auto">
          <a:xfrm>
            <a:off x="1287326" y="1585718"/>
            <a:ext cx="9837874" cy="2973756"/>
          </a:xfrm>
          <a:prstGeom prst="rect">
            <a:avLst/>
          </a:prstGeom>
          <a:ln>
            <a:solidFill>
              <a:schemeClr val="tx1"/>
            </a:solidFill>
          </a:ln>
          <a:effectLst>
            <a:outerShdw blurRad="292100" dist="139700" dir="2700000" algn="tl" rotWithShape="0">
              <a:srgbClr val="333333">
                <a:alpha val="65000"/>
              </a:srgbClr>
            </a:outerShdw>
          </a:effectLst>
        </p:spPr>
      </p:pic>
      <p:sp>
        <p:nvSpPr>
          <p:cNvPr id="5" name="TextBox 4">
            <a:hlinkClick r:id="rId3"/>
          </p:cNvPr>
          <p:cNvSpPr txBox="1"/>
          <p:nvPr/>
        </p:nvSpPr>
        <p:spPr>
          <a:xfrm>
            <a:off x="1524000" y="5791200"/>
            <a:ext cx="9144000" cy="369332"/>
          </a:xfrm>
          <a:prstGeom prst="rect">
            <a:avLst/>
          </a:prstGeom>
          <a:noFill/>
          <a:effectLst/>
        </p:spPr>
        <p:txBody>
          <a:bodyPr wrap="square">
            <a:spAutoFit/>
          </a:bodyPr>
          <a:lstStyle/>
          <a:p>
            <a:pPr algn="ctr" fontAlgn="base">
              <a:spcBef>
                <a:spcPct val="0"/>
              </a:spcBef>
              <a:spcAft>
                <a:spcPct val="0"/>
              </a:spcAft>
              <a:defRPr/>
            </a:pPr>
            <a:r>
              <a:rPr lang="en-US" b="1" i="1" dirty="0">
                <a:solidFill>
                  <a:srgbClr val="0070C0"/>
                </a:solidFill>
                <a:latin typeface="Calibri" pitchFamily="34" charset="0"/>
              </a:rPr>
              <a:t>http://www.fs.usda.gov/detail/r5/fire-aviation/management/?cid=stelprdb5372656</a:t>
            </a:r>
            <a:endParaRPr lang="en-US" i="1" dirty="0">
              <a:solidFill>
                <a:srgbClr val="0070C0"/>
              </a:solidFill>
              <a:latin typeface="Calibri" pitchFamily="34" charset="0"/>
            </a:endParaRPr>
          </a:p>
        </p:txBody>
      </p:sp>
    </p:spTree>
    <p:extLst>
      <p:ext uri="{BB962C8B-B14F-4D97-AF65-F5344CB8AC3E}">
        <p14:creationId xmlns:p14="http://schemas.microsoft.com/office/powerpoint/2010/main" val="274891902"/>
      </p:ext>
    </p:extLst>
  </p:cSld>
  <p:clrMapOvr>
    <a:masterClrMapping/>
  </p:clrMapOvr>
  <p:transition>
    <p:dissolv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4" name="Rectangle 6"/>
          <p:cNvSpPr>
            <a:spLocks noGrp="1" noChangeArrowheads="1"/>
          </p:cNvSpPr>
          <p:nvPr>
            <p:ph type="title"/>
          </p:nvPr>
        </p:nvSpPr>
        <p:spPr/>
        <p:txBody>
          <a:bodyPr>
            <a:noAutofit/>
          </a:bodyPr>
          <a:lstStyle/>
          <a:p>
            <a:pPr eaLnBrk="1" hangingPunct="1">
              <a:defRPr/>
            </a:pPr>
            <a:r>
              <a:rPr lang="en-US" dirty="0"/>
              <a:t>Industrial Fire Precaution Levels - Example</a:t>
            </a:r>
          </a:p>
        </p:txBody>
      </p:sp>
      <p:pic>
        <p:nvPicPr>
          <p:cNvPr id="89097" name="Picture 9" descr="ifpls"/>
          <p:cNvPicPr>
            <a:picLocks noGrp="1" noChangeAspect="1" noChangeArrowheads="1"/>
          </p:cNvPicPr>
          <p:nvPr>
            <p:ph sz="half" idx="4294967295"/>
          </p:nvPr>
        </p:nvPicPr>
        <p:blipFill>
          <a:blip r:embed="rId3" cstate="email"/>
          <a:srcRect/>
          <a:stretch>
            <a:fillRect/>
          </a:stretch>
        </p:blipFill>
        <p:spPr>
          <a:xfrm>
            <a:off x="2981847" y="1262933"/>
            <a:ext cx="6429375" cy="4994275"/>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16381860"/>
      </p:ext>
    </p:extLst>
  </p:cSld>
  <p:clrMapOvr>
    <a:masterClrMapping/>
  </p:clrMapOvr>
  <p:transition spd="med">
    <p:dissolv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23C79-36AB-4A25-9567-286F4E965E14}"/>
              </a:ext>
            </a:extLst>
          </p:cNvPr>
          <p:cNvSpPr>
            <a:spLocks noGrp="1"/>
          </p:cNvSpPr>
          <p:nvPr>
            <p:ph type="title"/>
          </p:nvPr>
        </p:nvSpPr>
        <p:spPr/>
        <p:txBody>
          <a:bodyPr/>
          <a:lstStyle/>
          <a:p>
            <a:r>
              <a:rPr lang="en-US"/>
              <a:t>Industrial Fire Prevention Plan</a:t>
            </a:r>
          </a:p>
        </p:txBody>
      </p:sp>
      <p:sp>
        <p:nvSpPr>
          <p:cNvPr id="3" name="Content Placeholder 2">
            <a:extLst>
              <a:ext uri="{FF2B5EF4-FFF2-40B4-BE49-F238E27FC236}">
                <a16:creationId xmlns:a16="http://schemas.microsoft.com/office/drawing/2014/main" id="{12D50E60-69C3-4D45-BAA3-46C9CC674985}"/>
              </a:ext>
            </a:extLst>
          </p:cNvPr>
          <p:cNvSpPr>
            <a:spLocks noGrp="1"/>
          </p:cNvSpPr>
          <p:nvPr>
            <p:ph type="body" sz="quarter" idx="4294967295"/>
          </p:nvPr>
        </p:nvSpPr>
        <p:spPr>
          <a:xfrm>
            <a:off x="1757363" y="1411288"/>
            <a:ext cx="10434637" cy="3354387"/>
          </a:xfrm>
          <a:prstGeom prst="rect">
            <a:avLst/>
          </a:prstGeom>
        </p:spPr>
        <p:txBody>
          <a:bodyPr/>
          <a:lstStyle/>
          <a:p>
            <a:r>
              <a:rPr lang="en-US" dirty="0"/>
              <a:t>Examples:</a:t>
            </a:r>
          </a:p>
          <a:p>
            <a:pPr marL="457200" indent="-457200">
              <a:buFont typeface="Arial" panose="020B0604020202020204" pitchFamily="34" charset="0"/>
              <a:buChar char="•"/>
            </a:pPr>
            <a:r>
              <a:rPr lang="en-US" sz="3200" dirty="0"/>
              <a:t>When are contractors restricted from harvest operations?</a:t>
            </a:r>
          </a:p>
          <a:p>
            <a:pPr marL="457200" indent="-457200">
              <a:buFont typeface="Arial" panose="020B0604020202020204" pitchFamily="34" charset="0"/>
              <a:buChar char="•"/>
            </a:pPr>
            <a:r>
              <a:rPr lang="en-US" sz="3200" dirty="0"/>
              <a:t>Implementation of “hoot owl” restrictions for:</a:t>
            </a:r>
          </a:p>
          <a:p>
            <a:pPr marL="457200" indent="-457200">
              <a:buFont typeface="Arial" panose="020B0604020202020204" pitchFamily="34" charset="0"/>
              <a:buChar char="•"/>
            </a:pPr>
            <a:r>
              <a:rPr lang="en-US" sz="3200" dirty="0"/>
              <a:t>Power saws, Cable Yarding, Blasting, Welding or cutting metal</a:t>
            </a:r>
          </a:p>
          <a:p>
            <a:pPr marL="457200" indent="-457200">
              <a:buFont typeface="Arial" panose="020B0604020202020204" pitchFamily="34" charset="0"/>
              <a:buChar char="•"/>
            </a:pPr>
            <a:r>
              <a:rPr lang="en-US" sz="3200" dirty="0"/>
              <a:t>When is commercial firewood cutting allowed/not allowed?</a:t>
            </a:r>
          </a:p>
          <a:p>
            <a:pPr marL="457200" indent="-457200">
              <a:buFont typeface="Arial" panose="020B0604020202020204" pitchFamily="34" charset="0"/>
              <a:buChar char="•"/>
            </a:pPr>
            <a:r>
              <a:rPr lang="en-US" sz="3200" dirty="0"/>
              <a:t>Implementation of Industrial Fire Precaution Levels (IFPL).</a:t>
            </a:r>
          </a:p>
          <a:p>
            <a:endParaRPr lang="en-US" dirty="0"/>
          </a:p>
        </p:txBody>
      </p:sp>
    </p:spTree>
    <p:extLst>
      <p:ext uri="{BB962C8B-B14F-4D97-AF65-F5344CB8AC3E}">
        <p14:creationId xmlns:p14="http://schemas.microsoft.com/office/powerpoint/2010/main" val="3526599144"/>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0F5A9-1AC3-431D-AA3B-E4472517C9BC}"/>
              </a:ext>
            </a:extLst>
          </p:cNvPr>
          <p:cNvSpPr>
            <a:spLocks noGrp="1"/>
          </p:cNvSpPr>
          <p:nvPr>
            <p:ph type="title"/>
          </p:nvPr>
        </p:nvSpPr>
        <p:spPr/>
        <p:txBody>
          <a:bodyPr/>
          <a:lstStyle/>
          <a:p>
            <a:r>
              <a:rPr lang="en-US"/>
              <a:t>Industrial Fire Prevention Plan</a:t>
            </a:r>
          </a:p>
        </p:txBody>
      </p:sp>
      <p:sp>
        <p:nvSpPr>
          <p:cNvPr id="3" name="Content Placeholder 2">
            <a:extLst>
              <a:ext uri="{FF2B5EF4-FFF2-40B4-BE49-F238E27FC236}">
                <a16:creationId xmlns:a16="http://schemas.microsoft.com/office/drawing/2014/main" id="{946257A3-9DED-4FDF-B435-78FBB41403C3}"/>
              </a:ext>
            </a:extLst>
          </p:cNvPr>
          <p:cNvSpPr>
            <a:spLocks noGrp="1"/>
          </p:cNvSpPr>
          <p:nvPr>
            <p:ph type="body" sz="quarter" idx="4294967295"/>
          </p:nvPr>
        </p:nvSpPr>
        <p:spPr>
          <a:xfrm>
            <a:off x="1633538" y="1411288"/>
            <a:ext cx="10558462" cy="3354387"/>
          </a:xfrm>
          <a:prstGeom prst="rect">
            <a:avLst/>
          </a:prstGeom>
        </p:spPr>
        <p:txBody>
          <a:bodyPr/>
          <a:lstStyle/>
          <a:p>
            <a:r>
              <a:rPr lang="en-US" sz="2800" dirty="0"/>
              <a:t>Prevention activities are intended to reduce the occurrence of unwanted human-caused fires and include, but are not limited to:</a:t>
            </a:r>
          </a:p>
          <a:p>
            <a:pPr marL="457200" indent="-457200">
              <a:buFont typeface="Arial" panose="020B0604020202020204" pitchFamily="34" charset="0"/>
              <a:buChar char="•"/>
            </a:pPr>
            <a:r>
              <a:rPr lang="en-US" sz="2800" dirty="0"/>
              <a:t>Enacting Industrial Fire Precaution Levels.</a:t>
            </a:r>
          </a:p>
          <a:p>
            <a:pPr marL="457200" indent="-457200">
              <a:buFont typeface="Arial" panose="020B0604020202020204" pitchFamily="34" charset="0"/>
              <a:buChar char="•"/>
            </a:pPr>
            <a:r>
              <a:rPr lang="en-US" sz="2800" dirty="0"/>
              <a:t>Engineering (public utility company, government agency/cooperator coordination)</a:t>
            </a:r>
          </a:p>
          <a:p>
            <a:pPr marL="457200" indent="-457200">
              <a:buFont typeface="Arial" panose="020B0604020202020204" pitchFamily="34" charset="0"/>
              <a:buChar char="•"/>
            </a:pPr>
            <a:r>
              <a:rPr lang="en-US" sz="2800" dirty="0"/>
              <a:t>Enforcement/industrial program monitoring (patrol, permitting, inspections including firewood cutting, logging, mining, power line maintenance, and area closures).</a:t>
            </a:r>
          </a:p>
          <a:p>
            <a:pPr marL="457200" indent="-457200">
              <a:buFont typeface="Arial" panose="020B0604020202020204" pitchFamily="34" charset="0"/>
              <a:buChar char="•"/>
            </a:pPr>
            <a:r>
              <a:rPr lang="en-US" sz="2800" dirty="0"/>
              <a:t>Administration (patrol, communication, fire danger signage, and other plans and planning activities).</a:t>
            </a:r>
          </a:p>
        </p:txBody>
      </p:sp>
    </p:spTree>
    <p:extLst>
      <p:ext uri="{BB962C8B-B14F-4D97-AF65-F5344CB8AC3E}">
        <p14:creationId xmlns:p14="http://schemas.microsoft.com/office/powerpoint/2010/main" val="1874752445"/>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5"/>
          <p:cNvSpPr>
            <a:spLocks noGrp="1"/>
          </p:cNvSpPr>
          <p:nvPr>
            <p:ph type="ctrTitle"/>
          </p:nvPr>
        </p:nvSpPr>
        <p:spPr>
          <a:xfrm>
            <a:off x="1016000" y="6074522"/>
            <a:ext cx="10058400" cy="708025"/>
          </a:xfrm>
        </p:spPr>
        <p:txBody>
          <a:bodyPr>
            <a:normAutofit fontScale="90000"/>
          </a:bodyPr>
          <a:lstStyle/>
          <a:p>
            <a:r>
              <a:rPr lang="en-US" dirty="0">
                <a:solidFill>
                  <a:schemeClr val="tx1"/>
                </a:solidFill>
              </a:rPr>
              <a:t>Implementation Challenges</a:t>
            </a:r>
          </a:p>
        </p:txBody>
      </p:sp>
      <p:sp>
        <p:nvSpPr>
          <p:cNvPr id="10" name="Rectangle 9">
            <a:extLst>
              <a:ext uri="{FF2B5EF4-FFF2-40B4-BE49-F238E27FC236}">
                <a16:creationId xmlns:a16="http://schemas.microsoft.com/office/drawing/2014/main" id="{B73E4241-68F4-4A01-B14B-E5D0A8DE5E96}"/>
              </a:ext>
            </a:extLst>
          </p:cNvPr>
          <p:cNvSpPr/>
          <p:nvPr/>
        </p:nvSpPr>
        <p:spPr>
          <a:xfrm>
            <a:off x="203200" y="5867400"/>
            <a:ext cx="11785600" cy="9906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fontAlgn="base">
              <a:spcBef>
                <a:spcPct val="0"/>
              </a:spcBef>
              <a:spcAft>
                <a:spcPct val="0"/>
              </a:spcAft>
            </a:pPr>
            <a:r>
              <a:rPr lang="en-US" sz="5333" b="1" dirty="0">
                <a:solidFill>
                  <a:prstClr val="white"/>
                </a:solidFill>
                <a:effectLst>
                  <a:outerShdw blurRad="50800" dist="38100" dir="2700000" algn="tl" rotWithShape="0">
                    <a:prstClr val="black">
                      <a:alpha val="40000"/>
                    </a:prstClr>
                  </a:outerShdw>
                </a:effectLst>
                <a:latin typeface="Ink Free" panose="03080402000500000000" pitchFamily="66" charset="0"/>
              </a:rPr>
              <a:t>Implementation Challenges</a:t>
            </a:r>
          </a:p>
        </p:txBody>
      </p:sp>
      <p:pic>
        <p:nvPicPr>
          <p:cNvPr id="3" name="Picture 2" descr="A picture containing object, sitting&#10;&#10;Description automatically generated">
            <a:extLst>
              <a:ext uri="{FF2B5EF4-FFF2-40B4-BE49-F238E27FC236}">
                <a16:creationId xmlns:a16="http://schemas.microsoft.com/office/drawing/2014/main" id="{CCE7A692-3FA6-41D7-959C-1C02BD7443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 y="171154"/>
            <a:ext cx="11792228" cy="56962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C8AC6-F79B-4B6C-B501-4E548AB4AFF1}"/>
              </a:ext>
            </a:extLst>
          </p:cNvPr>
          <p:cNvSpPr>
            <a:spLocks noGrp="1"/>
          </p:cNvSpPr>
          <p:nvPr>
            <p:ph type="title"/>
          </p:nvPr>
        </p:nvSpPr>
        <p:spPr>
          <a:xfrm>
            <a:off x="632949" y="127522"/>
            <a:ext cx="207618" cy="664797"/>
          </a:xfrm>
        </p:spPr>
        <p:txBody>
          <a:bodyPr/>
          <a:lstStyle/>
          <a:p>
            <a:r>
              <a:rPr lang="en-US" dirty="0">
                <a:solidFill>
                  <a:srgbClr val="0176D5"/>
                </a:solidFill>
                <a:effectLst/>
              </a:rPr>
              <a:t>.</a:t>
            </a:r>
          </a:p>
        </p:txBody>
      </p:sp>
      <p:graphicFrame>
        <p:nvGraphicFramePr>
          <p:cNvPr id="8" name="Table 7">
            <a:extLst>
              <a:ext uri="{FF2B5EF4-FFF2-40B4-BE49-F238E27FC236}">
                <a16:creationId xmlns:a16="http://schemas.microsoft.com/office/drawing/2014/main" id="{4B854F11-33CB-410F-AE0B-F85A36B4B128}"/>
              </a:ext>
            </a:extLst>
          </p:cNvPr>
          <p:cNvGraphicFramePr>
            <a:graphicFrameLocks noGrp="1"/>
          </p:cNvGraphicFramePr>
          <p:nvPr/>
        </p:nvGraphicFramePr>
        <p:xfrm>
          <a:off x="564444" y="149101"/>
          <a:ext cx="11063111" cy="6195256"/>
        </p:xfrm>
        <a:graphic>
          <a:graphicData uri="http://schemas.openxmlformats.org/drawingml/2006/table">
            <a:tbl>
              <a:tblPr firstRow="1" bandRow="1">
                <a:tableStyleId>{2D5ABB26-0587-4C30-8999-92F81FD0307C}</a:tableStyleId>
              </a:tblPr>
              <a:tblGrid>
                <a:gridCol w="4457158">
                  <a:extLst>
                    <a:ext uri="{9D8B030D-6E8A-4147-A177-3AD203B41FA5}">
                      <a16:colId xmlns:a16="http://schemas.microsoft.com/office/drawing/2014/main" val="3490873844"/>
                    </a:ext>
                  </a:extLst>
                </a:gridCol>
                <a:gridCol w="6605953">
                  <a:extLst>
                    <a:ext uri="{9D8B030D-6E8A-4147-A177-3AD203B41FA5}">
                      <a16:colId xmlns:a16="http://schemas.microsoft.com/office/drawing/2014/main" val="2685612462"/>
                    </a:ext>
                  </a:extLst>
                </a:gridCol>
              </a:tblGrid>
              <a:tr h="1548814">
                <a:tc>
                  <a:txBody>
                    <a:bodyPr/>
                    <a:lstStyle/>
                    <a:p>
                      <a:endParaRPr lang="en-US" dirty="0"/>
                    </a:p>
                  </a:txBody>
                  <a:tcPr>
                    <a:solidFill>
                      <a:schemeClr val="bg2">
                        <a:lumMod val="60000"/>
                        <a:lumOff val="40000"/>
                      </a:schemeClr>
                    </a:solidFill>
                  </a:tcPr>
                </a:tc>
                <a:tc>
                  <a:txBody>
                    <a:bodyPr/>
                    <a:lstStyle/>
                    <a:p>
                      <a:endParaRPr lang="en-US" dirty="0"/>
                    </a:p>
                  </a:txBody>
                  <a:tcPr>
                    <a:solidFill>
                      <a:schemeClr val="bg2">
                        <a:lumMod val="60000"/>
                        <a:lumOff val="40000"/>
                      </a:schemeClr>
                    </a:solidFill>
                  </a:tcPr>
                </a:tc>
                <a:extLst>
                  <a:ext uri="{0D108BD9-81ED-4DB2-BD59-A6C34878D82A}">
                    <a16:rowId xmlns:a16="http://schemas.microsoft.com/office/drawing/2014/main" val="2504953655"/>
                  </a:ext>
                </a:extLst>
              </a:tr>
              <a:tr h="1548814">
                <a:tc>
                  <a:txBody>
                    <a:bodyPr/>
                    <a:lstStyle/>
                    <a:p>
                      <a:endParaRPr lang="en-US" dirty="0"/>
                    </a:p>
                  </a:txBody>
                  <a:tcPr>
                    <a:solidFill>
                      <a:srgbClr val="00B050"/>
                    </a:solidFill>
                  </a:tcPr>
                </a:tc>
                <a:tc>
                  <a:txBody>
                    <a:bodyPr/>
                    <a:lstStyle/>
                    <a:p>
                      <a:endParaRPr lang="en-US" dirty="0"/>
                    </a:p>
                  </a:txBody>
                  <a:tcPr>
                    <a:solidFill>
                      <a:srgbClr val="00B050"/>
                    </a:solidFill>
                  </a:tcPr>
                </a:tc>
                <a:extLst>
                  <a:ext uri="{0D108BD9-81ED-4DB2-BD59-A6C34878D82A}">
                    <a16:rowId xmlns:a16="http://schemas.microsoft.com/office/drawing/2014/main" val="3450697972"/>
                  </a:ext>
                </a:extLst>
              </a:tr>
              <a:tr h="1548814">
                <a:tc>
                  <a:txBody>
                    <a:bodyPr/>
                    <a:lstStyle/>
                    <a:p>
                      <a:endParaRPr lang="en-US" dirty="0"/>
                    </a:p>
                  </a:txBody>
                  <a:tcPr>
                    <a:solidFill>
                      <a:schemeClr val="accent5">
                        <a:lumMod val="50000"/>
                      </a:schemeClr>
                    </a:solidFill>
                  </a:tcPr>
                </a:tc>
                <a:tc>
                  <a:txBody>
                    <a:bodyPr/>
                    <a:lstStyle/>
                    <a:p>
                      <a:endParaRPr lang="en-US" dirty="0"/>
                    </a:p>
                  </a:txBody>
                  <a:tcPr>
                    <a:solidFill>
                      <a:schemeClr val="accent5">
                        <a:lumMod val="50000"/>
                      </a:schemeClr>
                    </a:solidFill>
                  </a:tcPr>
                </a:tc>
                <a:extLst>
                  <a:ext uri="{0D108BD9-81ED-4DB2-BD59-A6C34878D82A}">
                    <a16:rowId xmlns:a16="http://schemas.microsoft.com/office/drawing/2014/main" val="353523729"/>
                  </a:ext>
                </a:extLst>
              </a:tr>
              <a:tr h="1548814">
                <a:tc>
                  <a:txBody>
                    <a:bodyPr/>
                    <a:lstStyle/>
                    <a:p>
                      <a:endParaRPr lang="en-US" dirty="0"/>
                    </a:p>
                  </a:txBody>
                  <a:tcPr>
                    <a:solidFill>
                      <a:schemeClr val="accent6">
                        <a:lumMod val="75000"/>
                      </a:schemeClr>
                    </a:solidFill>
                  </a:tcPr>
                </a:tc>
                <a:tc>
                  <a:txBody>
                    <a:bodyPr/>
                    <a:lstStyle/>
                    <a:p>
                      <a:endParaRPr lang="en-US" dirty="0"/>
                    </a:p>
                  </a:txBody>
                  <a:tcPr>
                    <a:solidFill>
                      <a:schemeClr val="accent6">
                        <a:lumMod val="75000"/>
                      </a:schemeClr>
                    </a:solidFill>
                  </a:tcPr>
                </a:tc>
                <a:extLst>
                  <a:ext uri="{0D108BD9-81ED-4DB2-BD59-A6C34878D82A}">
                    <a16:rowId xmlns:a16="http://schemas.microsoft.com/office/drawing/2014/main" val="2634170237"/>
                  </a:ext>
                </a:extLst>
              </a:tr>
            </a:tbl>
          </a:graphicData>
        </a:graphic>
      </p:graphicFrame>
      <p:sp>
        <p:nvSpPr>
          <p:cNvPr id="4" name="Rectangle 3"/>
          <p:cNvSpPr/>
          <p:nvPr/>
        </p:nvSpPr>
        <p:spPr>
          <a:xfrm>
            <a:off x="1298222" y="-79022"/>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5955" name="Rectangle 3"/>
          <p:cNvSpPr>
            <a:spLocks noGrp="1" noChangeArrowheads="1"/>
          </p:cNvSpPr>
          <p:nvPr>
            <p:ph type="body" idx="4294967295"/>
          </p:nvPr>
        </p:nvSpPr>
        <p:spPr>
          <a:xfrm>
            <a:off x="5489575" y="149225"/>
            <a:ext cx="6702425" cy="6402388"/>
          </a:xfrm>
          <a:prstGeom prst="rect">
            <a:avLst/>
          </a:prstGeom>
          <a:effectLst/>
        </p:spPr>
        <p:txBody>
          <a:bodyPr wrap="square">
            <a:spAutoFit/>
          </a:bodyPr>
          <a:lstStyle/>
          <a:p>
            <a:pPr>
              <a:spcBef>
                <a:spcPts val="1200"/>
              </a:spcBef>
              <a:spcAft>
                <a:spcPts val="0"/>
              </a:spcAft>
            </a:pPr>
            <a:r>
              <a:rPr lang="en-US" b="1" i="1" dirty="0">
                <a:effectLst>
                  <a:outerShdw blurRad="50800" dist="38100" dir="2700000" algn="tl" rotWithShape="0">
                    <a:prstClr val="black">
                      <a:alpha val="40000"/>
                    </a:prstClr>
                  </a:outerShdw>
                </a:effectLst>
              </a:rPr>
              <a:t>Response</a:t>
            </a:r>
            <a:r>
              <a:rPr lang="en-US" b="1" dirty="0">
                <a:effectLst>
                  <a:outerShdw blurRad="50800" dist="38100" dir="2700000" algn="tl" rotWithShape="0">
                    <a:prstClr val="black">
                      <a:alpha val="40000"/>
                    </a:prstClr>
                  </a:outerShdw>
                </a:effectLst>
              </a:rPr>
              <a:t> Level</a:t>
            </a:r>
          </a:p>
          <a:p>
            <a:pPr marL="690563" lvl="1" indent="-223838">
              <a:spcBef>
                <a:spcPts val="0"/>
              </a:spcBef>
            </a:pPr>
            <a:r>
              <a:rPr lang="en-US" sz="2400" dirty="0">
                <a:solidFill>
                  <a:srgbClr val="FFFF00"/>
                </a:solidFill>
                <a:effectLst>
                  <a:outerShdw blurRad="50800" dist="38100" dir="2700000" algn="tl" rotWithShape="0">
                    <a:prstClr val="black">
                      <a:alpha val="40000"/>
                    </a:prstClr>
                  </a:outerShdw>
                </a:effectLst>
              </a:rPr>
              <a:t>The number/type of resources dispatched to an initial fire report (engines, crews, aircraft, etc.)</a:t>
            </a:r>
          </a:p>
          <a:p>
            <a:pPr>
              <a:spcBef>
                <a:spcPts val="1200"/>
              </a:spcBef>
              <a:spcAft>
                <a:spcPts val="0"/>
              </a:spcAft>
            </a:pPr>
            <a:r>
              <a:rPr lang="en-US" b="1" i="1" dirty="0">
                <a:effectLst>
                  <a:outerShdw blurRad="50800" dist="38100" dir="2700000" algn="tl" rotWithShape="0">
                    <a:prstClr val="black">
                      <a:alpha val="40000"/>
                    </a:prstClr>
                  </a:outerShdw>
                </a:effectLst>
              </a:rPr>
              <a:t>Staffing</a:t>
            </a:r>
            <a:r>
              <a:rPr lang="en-US" b="1" dirty="0">
                <a:effectLst>
                  <a:outerShdw blurRad="50800" dist="38100" dir="2700000" algn="tl" rotWithShape="0">
                    <a:prstClr val="black">
                      <a:alpha val="40000"/>
                    </a:prstClr>
                  </a:outerShdw>
                </a:effectLst>
              </a:rPr>
              <a:t> Level</a:t>
            </a:r>
          </a:p>
          <a:p>
            <a:pPr marL="690563" lvl="1" indent="-223838">
              <a:spcBef>
                <a:spcPts val="0"/>
              </a:spcBef>
            </a:pPr>
            <a:r>
              <a:rPr lang="en-US" sz="2400" dirty="0">
                <a:solidFill>
                  <a:srgbClr val="FFFF00"/>
                </a:solidFill>
                <a:effectLst>
                  <a:outerShdw blurRad="50800" dist="38100" dir="2700000" algn="tl" rotWithShape="0">
                    <a:prstClr val="black">
                      <a:alpha val="40000"/>
                    </a:prstClr>
                  </a:outerShdw>
                </a:effectLst>
              </a:rPr>
              <a:t>Daily staffing decisions regarding the “degree of readiness” for initial attack (IA)</a:t>
            </a:r>
          </a:p>
          <a:p>
            <a:pPr>
              <a:spcBef>
                <a:spcPts val="1200"/>
              </a:spcBef>
              <a:spcAft>
                <a:spcPts val="0"/>
              </a:spcAft>
            </a:pPr>
            <a:r>
              <a:rPr lang="en-US" b="1" i="1" dirty="0">
                <a:effectLst>
                  <a:outerShdw blurRad="50800" dist="38100" dir="2700000" algn="tl" rotWithShape="0">
                    <a:prstClr val="black">
                      <a:alpha val="40000"/>
                    </a:prstClr>
                  </a:outerShdw>
                </a:effectLst>
              </a:rPr>
              <a:t>Preparedness</a:t>
            </a:r>
            <a:r>
              <a:rPr lang="en-US" b="1" dirty="0">
                <a:effectLst>
                  <a:outerShdw blurRad="50800" dist="38100" dir="2700000" algn="tl" rotWithShape="0">
                    <a:prstClr val="black">
                      <a:alpha val="40000"/>
                    </a:prstClr>
                  </a:outerShdw>
                </a:effectLst>
              </a:rPr>
              <a:t> Level</a:t>
            </a:r>
          </a:p>
          <a:p>
            <a:pPr marL="690563" lvl="1" indent="-223838">
              <a:spcBef>
                <a:spcPts val="0"/>
              </a:spcBef>
            </a:pPr>
            <a:r>
              <a:rPr lang="en-US" sz="2400" dirty="0">
                <a:solidFill>
                  <a:srgbClr val="FFFF00"/>
                </a:solidFill>
                <a:effectLst>
                  <a:outerShdw blurRad="50800" dist="38100" dir="2700000" algn="tl" rotWithShape="0">
                    <a:prstClr val="black">
                      <a:alpha val="40000"/>
                    </a:prstClr>
                  </a:outerShdw>
                </a:effectLst>
              </a:rPr>
              <a:t>Weekly or monthly planning decisions based upon seasonal fire danger elements</a:t>
            </a:r>
          </a:p>
          <a:p>
            <a:pPr>
              <a:spcBef>
                <a:spcPts val="1200"/>
              </a:spcBef>
              <a:spcAft>
                <a:spcPts val="0"/>
              </a:spcAft>
            </a:pPr>
            <a:r>
              <a:rPr lang="en-US" b="1" i="1" dirty="0">
                <a:effectLst>
                  <a:outerShdw blurRad="50800" dist="38100" dir="2700000" algn="tl" rotWithShape="0">
                    <a:prstClr val="black">
                      <a:alpha val="40000"/>
                    </a:prstClr>
                  </a:outerShdw>
                </a:effectLst>
              </a:rPr>
              <a:t>Adjective</a:t>
            </a:r>
            <a:r>
              <a:rPr lang="en-US" b="1" dirty="0">
                <a:effectLst>
                  <a:outerShdw blurRad="50800" dist="38100" dir="2700000" algn="tl" rotWithShape="0">
                    <a:prstClr val="black">
                      <a:alpha val="40000"/>
                    </a:prstClr>
                  </a:outerShdw>
                </a:effectLst>
              </a:rPr>
              <a:t> Rating Level</a:t>
            </a:r>
          </a:p>
          <a:p>
            <a:pPr marL="690563" lvl="1" indent="-223838">
              <a:spcBef>
                <a:spcPts val="0"/>
              </a:spcBef>
            </a:pPr>
            <a:r>
              <a:rPr lang="en-US" sz="2400" dirty="0">
                <a:solidFill>
                  <a:srgbClr val="FFFF00"/>
                </a:solidFill>
                <a:effectLst>
                  <a:outerShdw blurRad="50800" dist="38100" dir="2700000" algn="tl" rotWithShape="0">
                    <a:prstClr val="black">
                      <a:alpha val="40000"/>
                    </a:prstClr>
                  </a:outerShdw>
                </a:effectLst>
              </a:rPr>
              <a:t>Five standard adjective descriptions for </a:t>
            </a:r>
            <a:r>
              <a:rPr lang="en-US" sz="2400" u="sng" dirty="0">
                <a:solidFill>
                  <a:srgbClr val="FFFF00"/>
                </a:solidFill>
                <a:effectLst>
                  <a:outerShdw blurRad="50800" dist="38100" dir="2700000" algn="tl" rotWithShape="0">
                    <a:prstClr val="black">
                      <a:alpha val="40000"/>
                    </a:prstClr>
                  </a:outerShdw>
                </a:effectLst>
              </a:rPr>
              <a:t>public</a:t>
            </a:r>
            <a:r>
              <a:rPr lang="en-US" sz="2400" dirty="0">
                <a:solidFill>
                  <a:srgbClr val="FFFF00"/>
                </a:solidFill>
                <a:effectLst>
                  <a:outerShdw blurRad="50800" dist="38100" dir="2700000" algn="tl" rotWithShape="0">
                    <a:prstClr val="black">
                      <a:alpha val="40000"/>
                    </a:prstClr>
                  </a:outerShdw>
                </a:effectLst>
              </a:rPr>
              <a:t> information and signing</a:t>
            </a:r>
          </a:p>
        </p:txBody>
      </p:sp>
      <p:sp>
        <p:nvSpPr>
          <p:cNvPr id="7" name="TextBox 6">
            <a:extLst>
              <a:ext uri="{FF2B5EF4-FFF2-40B4-BE49-F238E27FC236}">
                <a16:creationId xmlns:a16="http://schemas.microsoft.com/office/drawing/2014/main" id="{0FDDF47A-65A9-4D39-ADFA-247397CA1A16}"/>
              </a:ext>
            </a:extLst>
          </p:cNvPr>
          <p:cNvSpPr txBox="1"/>
          <p:nvPr/>
        </p:nvSpPr>
        <p:spPr>
          <a:xfrm>
            <a:off x="670150" y="0"/>
            <a:ext cx="4945559" cy="5794791"/>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4800" b="1" i="1" u="none" strike="noStrike" kern="1200" cap="none" spc="-150" normalizeH="0" baseline="0" noProof="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Calibri"/>
                <a:ea typeface="+mn-ea"/>
                <a:cs typeface="Arial" charset="0"/>
              </a:rPr>
              <a:t>Response</a:t>
            </a:r>
            <a:r>
              <a:rPr kumimoji="0" lang="en-US" sz="4800" b="1" i="0" u="none" strike="noStrike" kern="1200" cap="none" spc="-150" normalizeH="0" baseline="0" noProof="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Calibri"/>
                <a:ea typeface="+mn-ea"/>
                <a:cs typeface="Arial" charset="0"/>
              </a:rPr>
              <a:t> Plan</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4800" b="1" i="1" u="none" strike="noStrike" kern="1200" cap="none" spc="-150" normalizeH="0" baseline="0" noProof="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Calibri"/>
                <a:ea typeface="+mn-ea"/>
                <a:cs typeface="Arial" charset="0"/>
              </a:rPr>
              <a:t>Staffing</a:t>
            </a:r>
            <a:r>
              <a:rPr kumimoji="0" lang="en-US" sz="4800" b="1" i="0" u="none" strike="noStrike" kern="1200" cap="none" spc="-150" normalizeH="0" baseline="0" noProof="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Calibri"/>
                <a:ea typeface="+mn-ea"/>
                <a:cs typeface="Arial" charset="0"/>
              </a:rPr>
              <a:t> Plan</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4800" b="1" i="1" u="none" strike="noStrike" kern="1200" cap="none" spc="-150" normalizeH="0" baseline="0" noProof="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Calibri"/>
                <a:ea typeface="+mn-ea"/>
                <a:cs typeface="Arial" charset="0"/>
              </a:rPr>
              <a:t>Preparedness</a:t>
            </a:r>
            <a:r>
              <a:rPr kumimoji="0" lang="en-US" sz="4800" b="1" i="0" u="none" strike="noStrike" kern="1200" cap="none" spc="-150" normalizeH="0" baseline="0" noProof="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Calibri"/>
                <a:ea typeface="+mn-ea"/>
                <a:cs typeface="Arial" charset="0"/>
              </a:rPr>
              <a:t> Plan</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4800" b="1" i="1" u="none" strike="noStrike" kern="1200" cap="none" spc="-150" normalizeH="0" baseline="0" noProof="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Calibri"/>
                <a:ea typeface="+mn-ea"/>
                <a:cs typeface="Arial" charset="0"/>
              </a:rPr>
              <a:t>Prevention</a:t>
            </a:r>
            <a:r>
              <a:rPr kumimoji="0" lang="en-US" sz="4800" b="1" i="0" u="none" strike="noStrike" kern="1200" cap="none" spc="-150" normalizeH="0" baseline="0" noProof="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Calibri"/>
                <a:ea typeface="+mn-ea"/>
                <a:cs typeface="Arial" charset="0"/>
              </a:rPr>
              <a:t> Plan</a:t>
            </a:r>
            <a:endParaRPr kumimoji="0" lang="en-US" sz="18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3484983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wipe(left)">
                                      <p:cBhvr>
                                        <p:cTn id="11" dur="500"/>
                                        <p:tgtEl>
                                          <p:spTgt spid="7">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wipe(left)">
                                      <p:cBhvr>
                                        <p:cTn id="15" dur="500"/>
                                        <p:tgtEl>
                                          <p:spTgt spid="7">
                                            <p:txEl>
                                              <p:pRg st="2" end="2"/>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wipe(left)">
                                      <p:cBhvr>
                                        <p:cTn id="19" dur="500"/>
                                        <p:tgtEl>
                                          <p:spTgt spid="7">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5955">
                                            <p:txEl>
                                              <p:pRg st="0" end="0"/>
                                            </p:txEl>
                                          </p:spTgt>
                                        </p:tgtEl>
                                        <p:attrNameLst>
                                          <p:attrName>style.visibility</p:attrName>
                                        </p:attrNameLst>
                                      </p:cBhvr>
                                      <p:to>
                                        <p:strVal val="visible"/>
                                      </p:to>
                                    </p:set>
                                    <p:animEffect transition="in" filter="wipe(left)">
                                      <p:cBhvr>
                                        <p:cTn id="24" dur="500"/>
                                        <p:tgtEl>
                                          <p:spTgt spid="125955">
                                            <p:txEl>
                                              <p:pRg st="0" end="0"/>
                                            </p:tx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25955">
                                            <p:txEl>
                                              <p:pRg st="1" end="1"/>
                                            </p:txEl>
                                          </p:spTgt>
                                        </p:tgtEl>
                                        <p:attrNameLst>
                                          <p:attrName>style.visibility</p:attrName>
                                        </p:attrNameLst>
                                      </p:cBhvr>
                                      <p:to>
                                        <p:strVal val="visible"/>
                                      </p:to>
                                    </p:set>
                                    <p:animEffect transition="in" filter="wipe(left)">
                                      <p:cBhvr>
                                        <p:cTn id="27" dur="500"/>
                                        <p:tgtEl>
                                          <p:spTgt spid="12595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5955">
                                            <p:txEl>
                                              <p:pRg st="2" end="2"/>
                                            </p:txEl>
                                          </p:spTgt>
                                        </p:tgtEl>
                                        <p:attrNameLst>
                                          <p:attrName>style.visibility</p:attrName>
                                        </p:attrNameLst>
                                      </p:cBhvr>
                                      <p:to>
                                        <p:strVal val="visible"/>
                                      </p:to>
                                    </p:set>
                                    <p:animEffect transition="in" filter="wipe(left)">
                                      <p:cBhvr>
                                        <p:cTn id="32" dur="500"/>
                                        <p:tgtEl>
                                          <p:spTgt spid="125955">
                                            <p:txEl>
                                              <p:pRg st="2" end="2"/>
                                            </p:tx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25955">
                                            <p:txEl>
                                              <p:pRg st="3" end="3"/>
                                            </p:txEl>
                                          </p:spTgt>
                                        </p:tgtEl>
                                        <p:attrNameLst>
                                          <p:attrName>style.visibility</p:attrName>
                                        </p:attrNameLst>
                                      </p:cBhvr>
                                      <p:to>
                                        <p:strVal val="visible"/>
                                      </p:to>
                                    </p:set>
                                    <p:animEffect transition="in" filter="wipe(left)">
                                      <p:cBhvr>
                                        <p:cTn id="35" dur="500"/>
                                        <p:tgtEl>
                                          <p:spTgt spid="125955">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25955">
                                            <p:txEl>
                                              <p:pRg st="4" end="4"/>
                                            </p:txEl>
                                          </p:spTgt>
                                        </p:tgtEl>
                                        <p:attrNameLst>
                                          <p:attrName>style.visibility</p:attrName>
                                        </p:attrNameLst>
                                      </p:cBhvr>
                                      <p:to>
                                        <p:strVal val="visible"/>
                                      </p:to>
                                    </p:set>
                                    <p:animEffect transition="in" filter="wipe(left)">
                                      <p:cBhvr>
                                        <p:cTn id="40" dur="500"/>
                                        <p:tgtEl>
                                          <p:spTgt spid="125955">
                                            <p:txEl>
                                              <p:pRg st="4" end="4"/>
                                            </p:tx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25955">
                                            <p:txEl>
                                              <p:pRg st="5" end="5"/>
                                            </p:txEl>
                                          </p:spTgt>
                                        </p:tgtEl>
                                        <p:attrNameLst>
                                          <p:attrName>style.visibility</p:attrName>
                                        </p:attrNameLst>
                                      </p:cBhvr>
                                      <p:to>
                                        <p:strVal val="visible"/>
                                      </p:to>
                                    </p:set>
                                    <p:animEffect transition="in" filter="wipe(left)">
                                      <p:cBhvr>
                                        <p:cTn id="43" dur="500"/>
                                        <p:tgtEl>
                                          <p:spTgt spid="125955">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25955">
                                            <p:txEl>
                                              <p:pRg st="6" end="6"/>
                                            </p:txEl>
                                          </p:spTgt>
                                        </p:tgtEl>
                                        <p:attrNameLst>
                                          <p:attrName>style.visibility</p:attrName>
                                        </p:attrNameLst>
                                      </p:cBhvr>
                                      <p:to>
                                        <p:strVal val="visible"/>
                                      </p:to>
                                    </p:set>
                                    <p:animEffect transition="in" filter="wipe(left)">
                                      <p:cBhvr>
                                        <p:cTn id="48" dur="500"/>
                                        <p:tgtEl>
                                          <p:spTgt spid="125955">
                                            <p:txEl>
                                              <p:pRg st="6" end="6"/>
                                            </p:txEl>
                                          </p:spTgt>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125955">
                                            <p:txEl>
                                              <p:pRg st="7" end="7"/>
                                            </p:txEl>
                                          </p:spTgt>
                                        </p:tgtEl>
                                        <p:attrNameLst>
                                          <p:attrName>style.visibility</p:attrName>
                                        </p:attrNameLst>
                                      </p:cBhvr>
                                      <p:to>
                                        <p:strVal val="visible"/>
                                      </p:to>
                                    </p:set>
                                    <p:animEffect transition="in" filter="wipe(left)">
                                      <p:cBhvr>
                                        <p:cTn id="51" dur="500"/>
                                        <p:tgtEl>
                                          <p:spTgt spid="125955">
                                            <p:txEl>
                                              <p:pRg st="7" end="7"/>
                                            </p:txEl>
                                          </p:spTgt>
                                        </p:tgtEl>
                                      </p:cBhvr>
                                    </p:animEffect>
                                  </p:childTnLst>
                                </p:cTn>
                              </p:par>
                            </p:childTnLst>
                          </p:cTn>
                        </p:par>
                        <p:par>
                          <p:cTn id="52" fill="hold">
                            <p:stCondLst>
                              <p:cond delay="500"/>
                            </p:stCondLst>
                            <p:childTnLst>
                              <p:par>
                                <p:cTn id="53" presetID="9" presetClass="entr" presetSubtype="0" fill="hold" nodeType="after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dissolve">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build="p"/>
      <p:bldP spid="7" grpId="0" build="p" bldLvl="2"/>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5"/>
          <p:cNvSpPr>
            <a:spLocks noGrp="1"/>
          </p:cNvSpPr>
          <p:nvPr>
            <p:ph type="ctrTitle"/>
          </p:nvPr>
        </p:nvSpPr>
        <p:spPr>
          <a:xfrm>
            <a:off x="1016000" y="6074522"/>
            <a:ext cx="10058400" cy="708025"/>
          </a:xfrm>
        </p:spPr>
        <p:txBody>
          <a:bodyPr>
            <a:normAutofit fontScale="90000"/>
          </a:bodyPr>
          <a:lstStyle/>
          <a:p>
            <a:r>
              <a:rPr lang="en-US" dirty="0">
                <a:solidFill>
                  <a:schemeClr val="tx1"/>
                </a:solidFill>
              </a:rPr>
              <a:t>Implementation Challenges</a:t>
            </a:r>
          </a:p>
        </p:txBody>
      </p:sp>
      <p:sp>
        <p:nvSpPr>
          <p:cNvPr id="4" name="TextBox 3"/>
          <p:cNvSpPr txBox="1"/>
          <p:nvPr/>
        </p:nvSpPr>
        <p:spPr>
          <a:xfrm>
            <a:off x="1447800" y="1473200"/>
            <a:ext cx="5689600" cy="913007"/>
          </a:xfrm>
          <a:prstGeom prst="rect">
            <a:avLst/>
          </a:prstGeom>
          <a:noFill/>
        </p:spPr>
        <p:txBody>
          <a:bodyPr wrap="square" rtlCol="0">
            <a:spAutoFit/>
          </a:bodyPr>
          <a:lstStyle/>
          <a:p>
            <a:pPr defTabSz="1219170" fontAlgn="base">
              <a:spcBef>
                <a:spcPct val="0"/>
              </a:spcBef>
              <a:spcAft>
                <a:spcPct val="0"/>
              </a:spcAft>
            </a:pPr>
            <a:r>
              <a:rPr lang="en-US" sz="5333" b="1" dirty="0">
                <a:solidFill>
                  <a:prstClr val="black"/>
                </a:solidFill>
                <a:latin typeface="Bradley Hand ITC" pitchFamily="66" charset="0"/>
                <a:cs typeface="Arial" charset="0"/>
              </a:rPr>
              <a:t>Cognitive Bias</a:t>
            </a:r>
          </a:p>
        </p:txBody>
      </p:sp>
      <p:sp>
        <p:nvSpPr>
          <p:cNvPr id="5" name="TextBox 4"/>
          <p:cNvSpPr txBox="1"/>
          <p:nvPr/>
        </p:nvSpPr>
        <p:spPr>
          <a:xfrm>
            <a:off x="6908800" y="1937614"/>
            <a:ext cx="5080000" cy="913007"/>
          </a:xfrm>
          <a:prstGeom prst="rect">
            <a:avLst/>
          </a:prstGeom>
          <a:noFill/>
        </p:spPr>
        <p:txBody>
          <a:bodyPr wrap="square" rtlCol="0">
            <a:spAutoFit/>
          </a:bodyPr>
          <a:lstStyle/>
          <a:p>
            <a:pPr defTabSz="1219170" fontAlgn="base">
              <a:spcBef>
                <a:spcPct val="0"/>
              </a:spcBef>
              <a:spcAft>
                <a:spcPct val="0"/>
              </a:spcAft>
            </a:pPr>
            <a:r>
              <a:rPr lang="en-US" sz="5333" b="1" dirty="0">
                <a:solidFill>
                  <a:prstClr val="black"/>
                </a:solidFill>
                <a:latin typeface="Bradley Hand ITC" pitchFamily="66" charset="0"/>
                <a:cs typeface="Arial" charset="0"/>
              </a:rPr>
              <a:t>Funding</a:t>
            </a:r>
          </a:p>
        </p:txBody>
      </p:sp>
      <p:sp>
        <p:nvSpPr>
          <p:cNvPr id="6" name="TextBox 5"/>
          <p:cNvSpPr txBox="1"/>
          <p:nvPr/>
        </p:nvSpPr>
        <p:spPr>
          <a:xfrm>
            <a:off x="6908800" y="4486414"/>
            <a:ext cx="5181600" cy="913007"/>
          </a:xfrm>
          <a:prstGeom prst="rect">
            <a:avLst/>
          </a:prstGeom>
          <a:noFill/>
        </p:spPr>
        <p:txBody>
          <a:bodyPr wrap="square" rtlCol="0">
            <a:spAutoFit/>
          </a:bodyPr>
          <a:lstStyle/>
          <a:p>
            <a:pPr defTabSz="1219170" fontAlgn="base">
              <a:spcBef>
                <a:spcPct val="0"/>
              </a:spcBef>
              <a:spcAft>
                <a:spcPct val="0"/>
              </a:spcAft>
            </a:pPr>
            <a:r>
              <a:rPr lang="en-US" sz="5333" b="1" dirty="0">
                <a:solidFill>
                  <a:prstClr val="black"/>
                </a:solidFill>
                <a:latin typeface="Bradley Hand ITC" pitchFamily="66" charset="0"/>
                <a:cs typeface="Arial" charset="0"/>
              </a:rPr>
              <a:t>Expertise</a:t>
            </a:r>
          </a:p>
        </p:txBody>
      </p:sp>
      <p:sp>
        <p:nvSpPr>
          <p:cNvPr id="8" name="TextBox 7"/>
          <p:cNvSpPr txBox="1"/>
          <p:nvPr/>
        </p:nvSpPr>
        <p:spPr>
          <a:xfrm>
            <a:off x="1524000" y="4241801"/>
            <a:ext cx="5689600" cy="913007"/>
          </a:xfrm>
          <a:prstGeom prst="rect">
            <a:avLst/>
          </a:prstGeom>
          <a:noFill/>
        </p:spPr>
        <p:txBody>
          <a:bodyPr wrap="square" rtlCol="0">
            <a:spAutoFit/>
          </a:bodyPr>
          <a:lstStyle/>
          <a:p>
            <a:pPr defTabSz="1219170" fontAlgn="base">
              <a:spcBef>
                <a:spcPct val="0"/>
              </a:spcBef>
              <a:spcAft>
                <a:spcPct val="0"/>
              </a:spcAft>
            </a:pPr>
            <a:r>
              <a:rPr lang="en-US" sz="5333" b="1" dirty="0">
                <a:solidFill>
                  <a:prstClr val="black"/>
                </a:solidFill>
                <a:latin typeface="Bradley Hand ITC" pitchFamily="66" charset="0"/>
                <a:cs typeface="Arial" charset="0"/>
              </a:rPr>
              <a:t>Support</a:t>
            </a:r>
          </a:p>
        </p:txBody>
      </p:sp>
      <p:sp>
        <p:nvSpPr>
          <p:cNvPr id="9" name="TextBox 8"/>
          <p:cNvSpPr txBox="1"/>
          <p:nvPr/>
        </p:nvSpPr>
        <p:spPr>
          <a:xfrm>
            <a:off x="4089400" y="2857501"/>
            <a:ext cx="5689600" cy="913007"/>
          </a:xfrm>
          <a:prstGeom prst="rect">
            <a:avLst/>
          </a:prstGeom>
          <a:noFill/>
        </p:spPr>
        <p:txBody>
          <a:bodyPr wrap="square" rtlCol="0">
            <a:spAutoFit/>
          </a:bodyPr>
          <a:lstStyle/>
          <a:p>
            <a:pPr defTabSz="1219170" fontAlgn="base">
              <a:spcBef>
                <a:spcPct val="0"/>
              </a:spcBef>
              <a:spcAft>
                <a:spcPct val="0"/>
              </a:spcAft>
            </a:pPr>
            <a:r>
              <a:rPr lang="en-US" sz="5333" b="1" dirty="0">
                <a:solidFill>
                  <a:prstClr val="black"/>
                </a:solidFill>
                <a:latin typeface="Bradley Hand ITC" pitchFamily="66" charset="0"/>
                <a:cs typeface="Arial" charset="0"/>
              </a:rPr>
              <a:t>Time</a:t>
            </a:r>
          </a:p>
        </p:txBody>
      </p:sp>
      <p:sp>
        <p:nvSpPr>
          <p:cNvPr id="10" name="Rectangle 9">
            <a:extLst>
              <a:ext uri="{FF2B5EF4-FFF2-40B4-BE49-F238E27FC236}">
                <a16:creationId xmlns:a16="http://schemas.microsoft.com/office/drawing/2014/main" id="{B73E4241-68F4-4A01-B14B-E5D0A8DE5E96}"/>
              </a:ext>
            </a:extLst>
          </p:cNvPr>
          <p:cNvSpPr/>
          <p:nvPr/>
        </p:nvSpPr>
        <p:spPr>
          <a:xfrm>
            <a:off x="203200" y="5867400"/>
            <a:ext cx="11785600" cy="9906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fontAlgn="base">
              <a:spcBef>
                <a:spcPct val="0"/>
              </a:spcBef>
              <a:spcAft>
                <a:spcPct val="0"/>
              </a:spcAft>
            </a:pPr>
            <a:r>
              <a:rPr lang="en-US" sz="5333" b="1" dirty="0">
                <a:solidFill>
                  <a:prstClr val="white"/>
                </a:solidFill>
                <a:effectLst>
                  <a:outerShdw blurRad="50800" dist="38100" dir="2700000" algn="tl" rotWithShape="0">
                    <a:prstClr val="black">
                      <a:alpha val="40000"/>
                    </a:prstClr>
                  </a:outerShdw>
                </a:effectLst>
                <a:latin typeface="Ink Free" panose="03080402000500000000" pitchFamily="66" charset="0"/>
              </a:rPr>
              <a:t>Implementation Challenges</a:t>
            </a:r>
          </a:p>
        </p:txBody>
      </p:sp>
    </p:spTree>
    <p:extLst>
      <p:ext uri="{BB962C8B-B14F-4D97-AF65-F5344CB8AC3E}">
        <p14:creationId xmlns:p14="http://schemas.microsoft.com/office/powerpoint/2010/main" val="64369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9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4400"/>
                                        <p:tgtEl>
                                          <p:spTgt spid="4"/>
                                        </p:tgtEl>
                                      </p:cBhvr>
                                    </p:animEffect>
                                  </p:childTnLst>
                                </p:cTn>
                              </p:par>
                              <p:par>
                                <p:cTn id="8" presetID="22" presetClass="entr" presetSubtype="8" fill="hold" grpId="0" nodeType="withEffect">
                                  <p:stCondLst>
                                    <p:cond delay="410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4400"/>
                                        <p:tgtEl>
                                          <p:spTgt spid="5"/>
                                        </p:tgtEl>
                                      </p:cBhvr>
                                    </p:animEffect>
                                  </p:childTnLst>
                                </p:cTn>
                              </p:par>
                              <p:par>
                                <p:cTn id="11" presetID="22" presetClass="entr" presetSubtype="8" fill="hold" grpId="0" nodeType="withEffect">
                                  <p:stCondLst>
                                    <p:cond delay="720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4400"/>
                                        <p:tgtEl>
                                          <p:spTgt spid="6"/>
                                        </p:tgtEl>
                                      </p:cBhvr>
                                    </p:animEffect>
                                  </p:childTnLst>
                                </p:cTn>
                              </p:par>
                              <p:par>
                                <p:cTn id="14" presetID="22" presetClass="entr" presetSubtype="8" fill="hold" grpId="0" nodeType="withEffect">
                                  <p:stCondLst>
                                    <p:cond delay="970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6700"/>
                                        <p:tgtEl>
                                          <p:spTgt spid="8"/>
                                        </p:tgtEl>
                                      </p:cBhvr>
                                    </p:animEffect>
                                  </p:childTnLst>
                                </p:cTn>
                              </p:par>
                              <p:par>
                                <p:cTn id="17" presetID="22" presetClass="entr" presetSubtype="8" fill="hold" grpId="0" nodeType="withEffect">
                                  <p:stCondLst>
                                    <p:cond delay="1400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36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AED85-560F-4A00-8FB0-5CC86C045DC1}"/>
              </a:ext>
            </a:extLst>
          </p:cNvPr>
          <p:cNvSpPr>
            <a:spLocks noGrp="1"/>
          </p:cNvSpPr>
          <p:nvPr>
            <p:ph type="title"/>
          </p:nvPr>
        </p:nvSpPr>
        <p:spPr>
          <a:xfrm>
            <a:off x="507999" y="451253"/>
            <a:ext cx="11176000" cy="664797"/>
          </a:xfrm>
        </p:spPr>
        <p:txBody>
          <a:bodyPr/>
          <a:lstStyle/>
          <a:p>
            <a:r>
              <a:rPr lang="en-US" dirty="0"/>
              <a:t>Implementation Challenges — Funding</a:t>
            </a:r>
          </a:p>
        </p:txBody>
      </p:sp>
      <p:sp>
        <p:nvSpPr>
          <p:cNvPr id="3" name="Content Placeholder 2">
            <a:extLst>
              <a:ext uri="{FF2B5EF4-FFF2-40B4-BE49-F238E27FC236}">
                <a16:creationId xmlns:a16="http://schemas.microsoft.com/office/drawing/2014/main" id="{FF7D23BF-C185-49D7-BE6B-4E5AE2371FE0}"/>
              </a:ext>
            </a:extLst>
          </p:cNvPr>
          <p:cNvSpPr>
            <a:spLocks noGrp="1"/>
          </p:cNvSpPr>
          <p:nvPr>
            <p:ph type="body" sz="quarter" idx="10"/>
          </p:nvPr>
        </p:nvSpPr>
        <p:spPr>
          <a:xfrm>
            <a:off x="507999" y="1411553"/>
            <a:ext cx="11176001" cy="5262979"/>
          </a:xfrm>
          <a:prstGeom prst="rect">
            <a:avLst/>
          </a:prstGeom>
        </p:spPr>
        <p:txBody>
          <a:bodyPr/>
          <a:lstStyle/>
          <a:p>
            <a:r>
              <a:rPr lang="en-US" sz="3600" b="1" u="sng" dirty="0"/>
              <a:t>Issue</a:t>
            </a:r>
            <a:r>
              <a:rPr lang="en-US" sz="3600" dirty="0"/>
              <a:t>:  </a:t>
            </a:r>
          </a:p>
          <a:p>
            <a:pPr marL="974725" lvl="1" indent="-457200">
              <a:buFont typeface="Arial" panose="020B0604020202020204" pitchFamily="34" charset="0"/>
              <a:buChar char="•"/>
            </a:pPr>
            <a:r>
              <a:rPr lang="en-US" sz="3200" dirty="0"/>
              <a:t>No money for additional / extended staffing (per Staffing Plan)</a:t>
            </a:r>
          </a:p>
          <a:p>
            <a:r>
              <a:rPr lang="en-US" sz="3600" b="1" u="sng" dirty="0"/>
              <a:t>Possible Mitigation</a:t>
            </a:r>
            <a:r>
              <a:rPr lang="en-US" sz="3600" dirty="0"/>
              <a:t>:</a:t>
            </a:r>
            <a:endParaRPr lang="en-US" sz="2000" dirty="0"/>
          </a:p>
          <a:p>
            <a:pPr marL="974725" lvl="1" indent="-457200">
              <a:buFont typeface="Arial" panose="020B0604020202020204" pitchFamily="34" charset="0"/>
              <a:buChar char="•"/>
            </a:pPr>
            <a:r>
              <a:rPr lang="en-US" sz="3200" dirty="0"/>
              <a:t>Check on discretionary short-term severity funding (often held at regional / State level)</a:t>
            </a:r>
          </a:p>
          <a:p>
            <a:pPr marL="974725" lvl="1" indent="-457200">
              <a:buFont typeface="Arial" panose="020B0604020202020204" pitchFamily="34" charset="0"/>
              <a:buChar char="•"/>
            </a:pPr>
            <a:r>
              <a:rPr lang="en-US" sz="3200" dirty="0"/>
              <a:t>It may be possible to leverage “short-term” funds held at regional or State levels to implement Staffing Plan decisions that meet the intent of “short-term” severity needs. </a:t>
            </a:r>
          </a:p>
        </p:txBody>
      </p:sp>
    </p:spTree>
    <p:extLst>
      <p:ext uri="{BB962C8B-B14F-4D97-AF65-F5344CB8AC3E}">
        <p14:creationId xmlns:p14="http://schemas.microsoft.com/office/powerpoint/2010/main" val="3751394669"/>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6300C-4247-4A32-BEB8-CA1293267E01}"/>
              </a:ext>
            </a:extLst>
          </p:cNvPr>
          <p:cNvSpPr>
            <a:spLocks noGrp="1"/>
          </p:cNvSpPr>
          <p:nvPr>
            <p:ph type="title"/>
          </p:nvPr>
        </p:nvSpPr>
        <p:spPr/>
        <p:txBody>
          <a:bodyPr/>
          <a:lstStyle/>
          <a:p>
            <a:r>
              <a:rPr lang="en-US" dirty="0"/>
              <a:t>Implementation Challenges — Expertise</a:t>
            </a:r>
          </a:p>
        </p:txBody>
      </p:sp>
      <p:sp>
        <p:nvSpPr>
          <p:cNvPr id="3" name="Content Placeholder 2">
            <a:extLst>
              <a:ext uri="{FF2B5EF4-FFF2-40B4-BE49-F238E27FC236}">
                <a16:creationId xmlns:a16="http://schemas.microsoft.com/office/drawing/2014/main" id="{0219D5BC-7912-47A2-996B-323C46601E75}"/>
              </a:ext>
            </a:extLst>
          </p:cNvPr>
          <p:cNvSpPr>
            <a:spLocks noGrp="1"/>
          </p:cNvSpPr>
          <p:nvPr>
            <p:ph idx="1"/>
          </p:nvPr>
        </p:nvSpPr>
        <p:spPr>
          <a:xfrm>
            <a:off x="988943" y="1321904"/>
            <a:ext cx="10999857" cy="4994413"/>
          </a:xfrm>
          <a:prstGeom prst="rect">
            <a:avLst/>
          </a:prstGeom>
        </p:spPr>
        <p:txBody>
          <a:bodyPr/>
          <a:lstStyle/>
          <a:p>
            <a:r>
              <a:rPr lang="en-US" b="1" u="sng" dirty="0"/>
              <a:t>Issue</a:t>
            </a:r>
            <a:r>
              <a:rPr lang="en-US" dirty="0"/>
              <a:t>:  </a:t>
            </a:r>
          </a:p>
          <a:p>
            <a:pPr marL="1089025" lvl="1" indent="-571500">
              <a:buFont typeface="Arial" panose="020B0604020202020204" pitchFamily="34" charset="0"/>
              <a:buChar char="•"/>
            </a:pPr>
            <a:r>
              <a:rPr lang="en-US" dirty="0"/>
              <a:t>The expertise to complete the FDOP does not exist</a:t>
            </a:r>
          </a:p>
          <a:p>
            <a:pPr marL="1089025" lvl="1" indent="-571500">
              <a:buFont typeface="Arial" panose="020B0604020202020204" pitchFamily="34" charset="0"/>
              <a:buChar char="•"/>
            </a:pPr>
            <a:r>
              <a:rPr lang="en-US" dirty="0"/>
              <a:t>Specialized skills (such as GIS) are not readily accessible.</a:t>
            </a:r>
          </a:p>
          <a:p>
            <a:r>
              <a:rPr lang="en-US" b="1" u="sng" dirty="0"/>
              <a:t>Possible Mitigation</a:t>
            </a:r>
            <a:r>
              <a:rPr lang="en-US" dirty="0"/>
              <a:t>:  </a:t>
            </a:r>
          </a:p>
          <a:p>
            <a:pPr marL="1089025" lvl="1" indent="-571500">
              <a:buFont typeface="Arial" panose="020B0604020202020204" pitchFamily="34" charset="0"/>
              <a:buChar char="•"/>
            </a:pPr>
            <a:r>
              <a:rPr lang="en-US" dirty="0"/>
              <a:t>Training / workshops to educate and provide skills</a:t>
            </a:r>
          </a:p>
          <a:p>
            <a:pPr marL="1089025" lvl="1" indent="-571500">
              <a:buFont typeface="Arial" panose="020B0604020202020204" pitchFamily="34" charset="0"/>
              <a:buChar char="•"/>
            </a:pPr>
            <a:r>
              <a:rPr lang="en-US" dirty="0"/>
              <a:t>Contact SMEs</a:t>
            </a:r>
          </a:p>
          <a:p>
            <a:pPr marL="1089025" lvl="1" indent="-571500">
              <a:buFont typeface="Arial" panose="020B0604020202020204" pitchFamily="34" charset="0"/>
              <a:buChar char="•"/>
            </a:pPr>
            <a:r>
              <a:rPr lang="en-US" dirty="0"/>
              <a:t>Utilize reference material posted on the web</a:t>
            </a:r>
          </a:p>
        </p:txBody>
      </p:sp>
    </p:spTree>
    <p:extLst>
      <p:ext uri="{BB962C8B-B14F-4D97-AF65-F5344CB8AC3E}">
        <p14:creationId xmlns:p14="http://schemas.microsoft.com/office/powerpoint/2010/main" val="3838175037"/>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761F9-8BAF-49A1-8DE8-A96A78FF6F98}"/>
              </a:ext>
            </a:extLst>
          </p:cNvPr>
          <p:cNvSpPr>
            <a:spLocks noGrp="1"/>
          </p:cNvSpPr>
          <p:nvPr>
            <p:ph type="title"/>
          </p:nvPr>
        </p:nvSpPr>
        <p:spPr/>
        <p:txBody>
          <a:bodyPr/>
          <a:lstStyle/>
          <a:p>
            <a:r>
              <a:rPr lang="en-US" dirty="0"/>
              <a:t>Implementation Challenges — Cognitive Bias</a:t>
            </a:r>
          </a:p>
        </p:txBody>
      </p:sp>
      <p:sp>
        <p:nvSpPr>
          <p:cNvPr id="3" name="Content Placeholder 2">
            <a:extLst>
              <a:ext uri="{FF2B5EF4-FFF2-40B4-BE49-F238E27FC236}">
                <a16:creationId xmlns:a16="http://schemas.microsoft.com/office/drawing/2014/main" id="{6AC334B8-83E6-4826-BFE5-09E4E79D3C06}"/>
              </a:ext>
            </a:extLst>
          </p:cNvPr>
          <p:cNvSpPr>
            <a:spLocks noGrp="1"/>
          </p:cNvSpPr>
          <p:nvPr>
            <p:ph type="body" sz="quarter" idx="10"/>
          </p:nvPr>
        </p:nvSpPr>
        <p:spPr>
          <a:xfrm>
            <a:off x="507999" y="1411553"/>
            <a:ext cx="11176001" cy="4708981"/>
          </a:xfrm>
        </p:spPr>
        <p:txBody>
          <a:bodyPr/>
          <a:lstStyle/>
          <a:p>
            <a:r>
              <a:rPr lang="en-US" b="1" u="sng" dirty="0"/>
              <a:t>Issue</a:t>
            </a:r>
            <a:r>
              <a:rPr lang="en-US" b="1" dirty="0"/>
              <a:t>:  </a:t>
            </a:r>
          </a:p>
          <a:p>
            <a:pPr marL="1089025" lvl="1" indent="-571500">
              <a:buFont typeface="Arial" panose="020B0604020202020204" pitchFamily="34" charset="0"/>
              <a:buChar char="•"/>
            </a:pPr>
            <a:r>
              <a:rPr lang="en-US" dirty="0"/>
              <a:t>A multitude of personal biases affect reasoning &amp; evaluating because of preferences, experience, and beliefs (contrary to factual information).</a:t>
            </a:r>
          </a:p>
          <a:p>
            <a:r>
              <a:rPr lang="en-US" b="1" u="sng" dirty="0"/>
              <a:t>Possible Mitigation</a:t>
            </a:r>
            <a:r>
              <a:rPr lang="en-US" dirty="0"/>
              <a:t>:  </a:t>
            </a:r>
          </a:p>
          <a:p>
            <a:pPr marL="1089025" lvl="1" indent="-571500">
              <a:buFont typeface="Arial" panose="020B0604020202020204" pitchFamily="34" charset="0"/>
              <a:buChar char="•"/>
            </a:pPr>
            <a:r>
              <a:rPr lang="en-US" dirty="0"/>
              <a:t>Education and awareness</a:t>
            </a:r>
          </a:p>
          <a:p>
            <a:pPr marL="1089025" lvl="1" indent="-571500">
              <a:buFont typeface="Arial" panose="020B0604020202020204" pitchFamily="34" charset="0"/>
              <a:buChar char="•"/>
            </a:pPr>
            <a:r>
              <a:rPr lang="en-US" dirty="0"/>
              <a:t>Utilize decision-support tools to avoid decision traps</a:t>
            </a:r>
          </a:p>
        </p:txBody>
      </p:sp>
    </p:spTree>
    <p:extLst>
      <p:ext uri="{BB962C8B-B14F-4D97-AF65-F5344CB8AC3E}">
        <p14:creationId xmlns:p14="http://schemas.microsoft.com/office/powerpoint/2010/main" val="610354453"/>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99712-8F4F-494D-ADF0-4B743097CCB4}"/>
              </a:ext>
            </a:extLst>
          </p:cNvPr>
          <p:cNvSpPr>
            <a:spLocks noGrp="1"/>
          </p:cNvSpPr>
          <p:nvPr>
            <p:ph type="title"/>
          </p:nvPr>
        </p:nvSpPr>
        <p:spPr/>
        <p:txBody>
          <a:bodyPr/>
          <a:lstStyle/>
          <a:p>
            <a:r>
              <a:rPr lang="en-US" dirty="0"/>
              <a:t>Implementation Challenges — Time</a:t>
            </a:r>
          </a:p>
        </p:txBody>
      </p:sp>
      <p:sp>
        <p:nvSpPr>
          <p:cNvPr id="3" name="Content Placeholder 2">
            <a:extLst>
              <a:ext uri="{FF2B5EF4-FFF2-40B4-BE49-F238E27FC236}">
                <a16:creationId xmlns:a16="http://schemas.microsoft.com/office/drawing/2014/main" id="{B29C2FD3-6A58-418B-9B82-43F3D0D3478D}"/>
              </a:ext>
            </a:extLst>
          </p:cNvPr>
          <p:cNvSpPr>
            <a:spLocks noGrp="1"/>
          </p:cNvSpPr>
          <p:nvPr>
            <p:ph type="body" sz="quarter" idx="10"/>
          </p:nvPr>
        </p:nvSpPr>
        <p:spPr>
          <a:xfrm>
            <a:off x="507999" y="1411553"/>
            <a:ext cx="11466883" cy="5478423"/>
          </a:xfrm>
        </p:spPr>
        <p:txBody>
          <a:bodyPr/>
          <a:lstStyle/>
          <a:p>
            <a:r>
              <a:rPr lang="en-US" b="1" dirty="0"/>
              <a:t>Issu</a:t>
            </a:r>
            <a:r>
              <a:rPr lang="en-US" dirty="0"/>
              <a:t>e:  </a:t>
            </a:r>
          </a:p>
          <a:p>
            <a:pPr marL="1089025" lvl="1" indent="-571500">
              <a:buFont typeface="Arial" panose="020B0604020202020204" pitchFamily="34" charset="0"/>
              <a:buChar char="•"/>
            </a:pPr>
            <a:r>
              <a:rPr lang="en-US" dirty="0"/>
              <a:t>Limitations on time affect the completion, implementation, and maintenance of fire danger products.</a:t>
            </a:r>
          </a:p>
          <a:p>
            <a:r>
              <a:rPr lang="en-US" b="1" dirty="0"/>
              <a:t>Possible Mitigation</a:t>
            </a:r>
            <a:r>
              <a:rPr lang="en-US" dirty="0"/>
              <a:t>:  </a:t>
            </a:r>
          </a:p>
          <a:p>
            <a:pPr marL="1089025" lvl="1" indent="-571500">
              <a:buFont typeface="Arial" panose="020B0604020202020204" pitchFamily="34" charset="0"/>
              <a:buChar char="•"/>
            </a:pPr>
            <a:r>
              <a:rPr lang="en-US" dirty="0"/>
              <a:t>Time limitations are usually the result of prioritization.</a:t>
            </a:r>
          </a:p>
          <a:p>
            <a:pPr marL="1089025" lvl="1" indent="-571500">
              <a:buFont typeface="Arial" panose="020B0604020202020204" pitchFamily="34" charset="0"/>
              <a:buChar char="•"/>
            </a:pPr>
            <a:r>
              <a:rPr lang="en-US" dirty="0"/>
              <a:t>Advocate for higher priority of decision-support effort</a:t>
            </a:r>
          </a:p>
          <a:p>
            <a:endParaRPr lang="en-US" dirty="0"/>
          </a:p>
        </p:txBody>
      </p:sp>
    </p:spTree>
    <p:extLst>
      <p:ext uri="{BB962C8B-B14F-4D97-AF65-F5344CB8AC3E}">
        <p14:creationId xmlns:p14="http://schemas.microsoft.com/office/powerpoint/2010/main" val="1185356985"/>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99712-8F4F-494D-ADF0-4B743097CCB4}"/>
              </a:ext>
            </a:extLst>
          </p:cNvPr>
          <p:cNvSpPr>
            <a:spLocks noGrp="1"/>
          </p:cNvSpPr>
          <p:nvPr>
            <p:ph type="title"/>
          </p:nvPr>
        </p:nvSpPr>
        <p:spPr/>
        <p:txBody>
          <a:bodyPr/>
          <a:lstStyle/>
          <a:p>
            <a:r>
              <a:rPr lang="en-US" dirty="0"/>
              <a:t>Implementation Challenges — Support</a:t>
            </a:r>
          </a:p>
        </p:txBody>
      </p:sp>
      <p:sp>
        <p:nvSpPr>
          <p:cNvPr id="3" name="Content Placeholder 2">
            <a:extLst>
              <a:ext uri="{FF2B5EF4-FFF2-40B4-BE49-F238E27FC236}">
                <a16:creationId xmlns:a16="http://schemas.microsoft.com/office/drawing/2014/main" id="{B29C2FD3-6A58-418B-9B82-43F3D0D3478D}"/>
              </a:ext>
            </a:extLst>
          </p:cNvPr>
          <p:cNvSpPr>
            <a:spLocks noGrp="1"/>
          </p:cNvSpPr>
          <p:nvPr>
            <p:ph type="body" sz="quarter" idx="10"/>
          </p:nvPr>
        </p:nvSpPr>
        <p:spPr>
          <a:xfrm>
            <a:off x="507999" y="1411553"/>
            <a:ext cx="11176001" cy="5878532"/>
          </a:xfrm>
        </p:spPr>
        <p:txBody>
          <a:bodyPr/>
          <a:lstStyle/>
          <a:p>
            <a:r>
              <a:rPr lang="en-US" b="1" dirty="0"/>
              <a:t>Issu</a:t>
            </a:r>
            <a:r>
              <a:rPr lang="en-US" dirty="0"/>
              <a:t>e:  </a:t>
            </a:r>
          </a:p>
          <a:p>
            <a:pPr marL="1089025" lvl="1" indent="-571500">
              <a:buFont typeface="Arial" panose="020B0604020202020204" pitchFamily="34" charset="0"/>
              <a:buChar char="•"/>
            </a:pPr>
            <a:r>
              <a:rPr lang="en-US" dirty="0"/>
              <a:t>Supervisors / Managers do not recognize NFDRS as a decision-support tool, and subsequently, fail to support efforts to utilize and train for its use.</a:t>
            </a:r>
          </a:p>
          <a:p>
            <a:r>
              <a:rPr lang="en-US" b="1" dirty="0"/>
              <a:t>Possible Mitigation</a:t>
            </a:r>
            <a:r>
              <a:rPr lang="en-US" dirty="0"/>
              <a:t>:  </a:t>
            </a:r>
          </a:p>
          <a:p>
            <a:pPr marL="1089025" lvl="1" indent="-571500">
              <a:buFont typeface="Arial" panose="020B0604020202020204" pitchFamily="34" charset="0"/>
              <a:buChar char="•"/>
            </a:pPr>
            <a:r>
              <a:rPr lang="en-US" dirty="0"/>
              <a:t>Persistence; look for opportunities to teach supervisors &amp; managers who do not understand NFDRS decision-support. </a:t>
            </a:r>
          </a:p>
          <a:p>
            <a:endParaRPr lang="en-US" dirty="0"/>
          </a:p>
        </p:txBody>
      </p:sp>
    </p:spTree>
    <p:extLst>
      <p:ext uri="{BB962C8B-B14F-4D97-AF65-F5344CB8AC3E}">
        <p14:creationId xmlns:p14="http://schemas.microsoft.com/office/powerpoint/2010/main" val="3275662013"/>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4A162-DBFB-459E-B5F1-CF3E3B08A292}"/>
              </a:ext>
            </a:extLst>
          </p:cNvPr>
          <p:cNvSpPr>
            <a:spLocks noGrp="1"/>
          </p:cNvSpPr>
          <p:nvPr>
            <p:ph type="title"/>
          </p:nvPr>
        </p:nvSpPr>
        <p:spPr/>
        <p:txBody>
          <a:bodyPr/>
          <a:lstStyle/>
          <a:p>
            <a:r>
              <a:rPr lang="en-US"/>
              <a:t>Summary</a:t>
            </a:r>
          </a:p>
        </p:txBody>
      </p:sp>
      <p:sp>
        <p:nvSpPr>
          <p:cNvPr id="3" name="Content Placeholder 2">
            <a:extLst>
              <a:ext uri="{FF2B5EF4-FFF2-40B4-BE49-F238E27FC236}">
                <a16:creationId xmlns:a16="http://schemas.microsoft.com/office/drawing/2014/main" id="{57FA91FE-C8C0-4930-9D94-4B66307F9FE8}"/>
              </a:ext>
            </a:extLst>
          </p:cNvPr>
          <p:cNvSpPr>
            <a:spLocks noGrp="1"/>
          </p:cNvSpPr>
          <p:nvPr>
            <p:ph idx="1"/>
          </p:nvPr>
        </p:nvSpPr>
        <p:spPr/>
        <p:txBody>
          <a:bodyPr/>
          <a:lstStyle/>
          <a:p>
            <a:r>
              <a:rPr lang="en-US"/>
              <a:t>Wildland fire operations have inherent risks that are difficult to mitigate.  The use of NFDRS tools and information can optimize the outcome of the decision-making process which ultimately impacts the public, industry, and agency personnel.</a:t>
            </a:r>
          </a:p>
        </p:txBody>
      </p:sp>
    </p:spTree>
    <p:extLst>
      <p:ext uri="{BB962C8B-B14F-4D97-AF65-F5344CB8AC3E}">
        <p14:creationId xmlns:p14="http://schemas.microsoft.com/office/powerpoint/2010/main" val="3874044339"/>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09A3-3859-4735-A5BA-A15B3C1EB72F}"/>
              </a:ext>
            </a:extLst>
          </p:cNvPr>
          <p:cNvSpPr>
            <a:spLocks noGrp="1"/>
          </p:cNvSpPr>
          <p:nvPr>
            <p:ph type="title"/>
          </p:nvPr>
        </p:nvSpPr>
        <p:spPr/>
        <p:txBody>
          <a:bodyPr/>
          <a:lstStyle/>
          <a:p>
            <a:r>
              <a:rPr lang="en-US"/>
              <a:t>Summary</a:t>
            </a:r>
          </a:p>
        </p:txBody>
      </p:sp>
      <p:sp>
        <p:nvSpPr>
          <p:cNvPr id="3" name="Content Placeholder 2">
            <a:extLst>
              <a:ext uri="{FF2B5EF4-FFF2-40B4-BE49-F238E27FC236}">
                <a16:creationId xmlns:a16="http://schemas.microsoft.com/office/drawing/2014/main" id="{37FEAB61-4ED9-4BDC-91EF-34D464B1BE0E}"/>
              </a:ext>
            </a:extLst>
          </p:cNvPr>
          <p:cNvSpPr>
            <a:spLocks noGrp="1"/>
          </p:cNvSpPr>
          <p:nvPr>
            <p:ph idx="1"/>
          </p:nvPr>
        </p:nvSpPr>
        <p:spPr/>
        <p:txBody>
          <a:bodyPr/>
          <a:lstStyle/>
          <a:p>
            <a:r>
              <a:rPr lang="en-US"/>
              <a:t>Decision‐support tools may be able to leverage how managers respond to risk information to mitigate some cognitive biases and decision heuristics (Thompson, Calkin, Scott, &amp; Hand, 2016).</a:t>
            </a:r>
          </a:p>
        </p:txBody>
      </p:sp>
    </p:spTree>
    <p:extLst>
      <p:ext uri="{BB962C8B-B14F-4D97-AF65-F5344CB8AC3E}">
        <p14:creationId xmlns:p14="http://schemas.microsoft.com/office/powerpoint/2010/main" val="3399588612"/>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BFFD4-1B6E-486F-8FE3-63230F6CE57B}"/>
              </a:ext>
            </a:extLst>
          </p:cNvPr>
          <p:cNvSpPr>
            <a:spLocks noGrp="1"/>
          </p:cNvSpPr>
          <p:nvPr>
            <p:ph type="title"/>
          </p:nvPr>
        </p:nvSpPr>
        <p:spPr/>
        <p:txBody>
          <a:bodyPr/>
          <a:lstStyle/>
          <a:p>
            <a:r>
              <a:rPr lang="en-US"/>
              <a:t>Summary</a:t>
            </a:r>
          </a:p>
        </p:txBody>
      </p:sp>
      <p:sp>
        <p:nvSpPr>
          <p:cNvPr id="3" name="Content Placeholder 2">
            <a:extLst>
              <a:ext uri="{FF2B5EF4-FFF2-40B4-BE49-F238E27FC236}">
                <a16:creationId xmlns:a16="http://schemas.microsoft.com/office/drawing/2014/main" id="{AA7FEBA2-6377-4A51-8539-B87F21658404}"/>
              </a:ext>
            </a:extLst>
          </p:cNvPr>
          <p:cNvSpPr>
            <a:spLocks noGrp="1"/>
          </p:cNvSpPr>
          <p:nvPr>
            <p:ph idx="1"/>
          </p:nvPr>
        </p:nvSpPr>
        <p:spPr>
          <a:xfrm>
            <a:off x="1336430" y="1356005"/>
            <a:ext cx="10347569" cy="3795450"/>
          </a:xfrm>
        </p:spPr>
        <p:txBody>
          <a:bodyPr/>
          <a:lstStyle/>
          <a:p>
            <a:pPr lvl="0"/>
            <a:r>
              <a:rPr lang="en-US" sz="3200">
                <a:solidFill>
                  <a:srgbClr val="FFFFFF"/>
                </a:solidFill>
              </a:rPr>
              <a:t>The FDOP and associated subordinate planning documents provide systemic procedures for implementation that are not dependent upon the subjective influences of people.</a:t>
            </a:r>
          </a:p>
          <a:p>
            <a:pPr lvl="0"/>
            <a:r>
              <a:rPr lang="en-US" sz="3200">
                <a:solidFill>
                  <a:srgbClr val="FFFFFF"/>
                </a:solidFill>
              </a:rPr>
              <a:t>Systematic practices offer support for fire managers by assisting with planning and operational decisions, preparedness, resource needs, requesting severity funding, personnel briefings, increased situational awareness, and when considering implementing fire restrictions or closures.</a:t>
            </a:r>
          </a:p>
          <a:p>
            <a:endParaRPr lang="en-US"/>
          </a:p>
        </p:txBody>
      </p:sp>
    </p:spTree>
    <p:extLst>
      <p:ext uri="{BB962C8B-B14F-4D97-AF65-F5344CB8AC3E}">
        <p14:creationId xmlns:p14="http://schemas.microsoft.com/office/powerpoint/2010/main" val="366174030"/>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36376-F2E1-40B7-A083-D4D3173ED9F5}"/>
              </a:ext>
            </a:extLst>
          </p:cNvPr>
          <p:cNvSpPr>
            <a:spLocks noGrp="1"/>
          </p:cNvSpPr>
          <p:nvPr>
            <p:ph type="title"/>
          </p:nvPr>
        </p:nvSpPr>
        <p:spPr/>
        <p:txBody>
          <a:bodyPr/>
          <a:lstStyle/>
          <a:p>
            <a:r>
              <a:rPr lang="en-US"/>
              <a:t>Conclusion</a:t>
            </a:r>
          </a:p>
        </p:txBody>
      </p:sp>
      <p:sp>
        <p:nvSpPr>
          <p:cNvPr id="3" name="Content Placeholder 2">
            <a:extLst>
              <a:ext uri="{FF2B5EF4-FFF2-40B4-BE49-F238E27FC236}">
                <a16:creationId xmlns:a16="http://schemas.microsoft.com/office/drawing/2014/main" id="{47B9CBA2-7643-455E-9195-72709106A8DB}"/>
              </a:ext>
            </a:extLst>
          </p:cNvPr>
          <p:cNvSpPr>
            <a:spLocks noGrp="1"/>
          </p:cNvSpPr>
          <p:nvPr>
            <p:ph idx="1"/>
          </p:nvPr>
        </p:nvSpPr>
        <p:spPr>
          <a:xfrm>
            <a:off x="1714803" y="1263261"/>
            <a:ext cx="10347569" cy="4128545"/>
          </a:xfrm>
        </p:spPr>
        <p:txBody>
          <a:bodyPr/>
          <a:lstStyle/>
          <a:p>
            <a:pPr marL="571500" indent="-571500">
              <a:buFont typeface="Arial" panose="020B0604020202020204" pitchFamily="34" charset="0"/>
              <a:buChar char="•"/>
            </a:pPr>
            <a:r>
              <a:rPr lang="en-US" sz="3600"/>
              <a:t>It is important that NFDRS information and associated planning documents/tools are understood and utilized by upper-level decision makers (i.e. fire managers, agency administrators).</a:t>
            </a:r>
          </a:p>
          <a:p>
            <a:pPr marL="571500" indent="-571500">
              <a:buFont typeface="Arial" panose="020B0604020202020204" pitchFamily="34" charset="0"/>
              <a:buChar char="•"/>
            </a:pPr>
            <a:r>
              <a:rPr lang="en-US" sz="3600"/>
              <a:t>It is equally critical that </a:t>
            </a:r>
            <a:r>
              <a:rPr lang="en-US" sz="3600" i="1"/>
              <a:t>all</a:t>
            </a:r>
            <a:r>
              <a:rPr lang="en-US" sz="3600"/>
              <a:t> firefighters understand </a:t>
            </a:r>
            <a:r>
              <a:rPr lang="en-US" sz="3600" i="1"/>
              <a:t>why</a:t>
            </a:r>
            <a:r>
              <a:rPr lang="en-US" sz="3600"/>
              <a:t> NFDRS information is essential and can assist with vital, risk-based decision making.</a:t>
            </a:r>
          </a:p>
        </p:txBody>
      </p:sp>
    </p:spTree>
    <p:extLst>
      <p:ext uri="{BB962C8B-B14F-4D97-AF65-F5344CB8AC3E}">
        <p14:creationId xmlns:p14="http://schemas.microsoft.com/office/powerpoint/2010/main" val="297936097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C4667-B2B8-4CD5-BDE5-05240135F5C5}"/>
              </a:ext>
            </a:extLst>
          </p:cNvPr>
          <p:cNvSpPr>
            <a:spLocks noGrp="1"/>
          </p:cNvSpPr>
          <p:nvPr>
            <p:ph type="title"/>
          </p:nvPr>
        </p:nvSpPr>
        <p:spPr/>
        <p:txBody>
          <a:bodyPr/>
          <a:lstStyle/>
          <a:p>
            <a:r>
              <a:rPr lang="en-US"/>
              <a:t>Application of NFDRS</a:t>
            </a:r>
          </a:p>
        </p:txBody>
      </p:sp>
      <p:sp>
        <p:nvSpPr>
          <p:cNvPr id="3" name="Content Placeholder 2">
            <a:extLst>
              <a:ext uri="{FF2B5EF4-FFF2-40B4-BE49-F238E27FC236}">
                <a16:creationId xmlns:a16="http://schemas.microsoft.com/office/drawing/2014/main" id="{ECE3D86F-60A1-477E-B606-7F9335569696}"/>
              </a:ext>
            </a:extLst>
          </p:cNvPr>
          <p:cNvSpPr>
            <a:spLocks noGrp="1"/>
          </p:cNvSpPr>
          <p:nvPr>
            <p:ph idx="1"/>
          </p:nvPr>
        </p:nvSpPr>
        <p:spPr>
          <a:xfrm>
            <a:off x="1667507" y="1240306"/>
            <a:ext cx="10156631" cy="4214563"/>
          </a:xfrm>
        </p:spPr>
        <p:txBody>
          <a:bodyPr anchor="t">
            <a:noAutofit/>
          </a:bodyPr>
          <a:lstStyle/>
          <a:p>
            <a:pPr>
              <a:lnSpc>
                <a:spcPct val="100000"/>
              </a:lnSpc>
            </a:pPr>
            <a:r>
              <a:rPr lang="en-US" sz="3600" dirty="0"/>
              <a:t>Fire managers are provided with fire business thresholds documented in the FDOP and can develop pre-planned actions to be initiated at each decision point.  The identified actions to be taken are intended (in some way) to change the behavior of a specific target group previously identified in the fire occurrence workload analysis.</a:t>
            </a:r>
            <a:endParaRPr lang="en-US" dirty="0"/>
          </a:p>
        </p:txBody>
      </p:sp>
    </p:spTree>
    <p:extLst>
      <p:ext uri="{BB962C8B-B14F-4D97-AF65-F5344CB8AC3E}">
        <p14:creationId xmlns:p14="http://schemas.microsoft.com/office/powerpoint/2010/main" val="1717734139"/>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E79626-15EE-45B4-9E4A-A1D10914AC4A}"/>
              </a:ext>
            </a:extLst>
          </p:cNvPr>
          <p:cNvSpPr>
            <a:spLocks noGrp="1"/>
          </p:cNvSpPr>
          <p:nvPr>
            <p:ph type="title"/>
          </p:nvPr>
        </p:nvSpPr>
        <p:spPr/>
        <p:txBody>
          <a:bodyPr/>
          <a:lstStyle/>
          <a:p>
            <a:r>
              <a:rPr lang="en-US"/>
              <a:t>Review Objectives:</a:t>
            </a:r>
          </a:p>
        </p:txBody>
      </p:sp>
      <p:sp>
        <p:nvSpPr>
          <p:cNvPr id="9" name="Text Placeholder 8">
            <a:extLst>
              <a:ext uri="{FF2B5EF4-FFF2-40B4-BE49-F238E27FC236}">
                <a16:creationId xmlns:a16="http://schemas.microsoft.com/office/drawing/2014/main" id="{0B7584F1-1B24-43AD-A4C1-B952FA367412}"/>
              </a:ext>
            </a:extLst>
          </p:cNvPr>
          <p:cNvSpPr>
            <a:spLocks noGrp="1"/>
          </p:cNvSpPr>
          <p:nvPr>
            <p:ph type="body" sz="quarter" idx="10"/>
          </p:nvPr>
        </p:nvSpPr>
        <p:spPr>
          <a:xfrm>
            <a:off x="1879046" y="1411553"/>
            <a:ext cx="9804954" cy="4678204"/>
          </a:xfrm>
        </p:spPr>
        <p:txBody>
          <a:bodyPr>
            <a:spAutoFit/>
          </a:bodyPr>
          <a:lstStyle/>
          <a:p>
            <a:r>
              <a:rPr lang="en-US" sz="3600"/>
              <a:t>Outline the relationship of the FDOP to subordinate fire preparedness plans, including the preparedness, staffing, response, and restriction plans.</a:t>
            </a:r>
          </a:p>
          <a:p>
            <a:r>
              <a:rPr lang="en-US" sz="3600"/>
              <a:t>Discuss the obstacles which may inhibit successful implementation of these preparedness plans and ways to overcome them. </a:t>
            </a:r>
          </a:p>
        </p:txBody>
      </p:sp>
    </p:spTree>
    <p:extLst>
      <p:ext uri="{BB962C8B-B14F-4D97-AF65-F5344CB8AC3E}">
        <p14:creationId xmlns:p14="http://schemas.microsoft.com/office/powerpoint/2010/main" val="3139053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wipe(left)">
                                      <p:cBhvr>
                                        <p:cTn id="11"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E79626-15EE-45B4-9E4A-A1D10914AC4A}"/>
              </a:ext>
            </a:extLst>
          </p:cNvPr>
          <p:cNvSpPr>
            <a:spLocks noGrp="1"/>
          </p:cNvSpPr>
          <p:nvPr>
            <p:ph type="title"/>
          </p:nvPr>
        </p:nvSpPr>
        <p:spPr/>
        <p:txBody>
          <a:bodyPr/>
          <a:lstStyle/>
          <a:p>
            <a:r>
              <a:rPr lang="en-US"/>
              <a:t>Review Objectives (cont’d):</a:t>
            </a:r>
          </a:p>
        </p:txBody>
      </p:sp>
      <p:sp>
        <p:nvSpPr>
          <p:cNvPr id="9" name="Text Placeholder 8">
            <a:extLst>
              <a:ext uri="{FF2B5EF4-FFF2-40B4-BE49-F238E27FC236}">
                <a16:creationId xmlns:a16="http://schemas.microsoft.com/office/drawing/2014/main" id="{0B7584F1-1B24-43AD-A4C1-B952FA367412}"/>
              </a:ext>
            </a:extLst>
          </p:cNvPr>
          <p:cNvSpPr>
            <a:spLocks noGrp="1"/>
          </p:cNvSpPr>
          <p:nvPr>
            <p:ph type="body" sz="quarter" idx="10"/>
          </p:nvPr>
        </p:nvSpPr>
        <p:spPr>
          <a:xfrm>
            <a:off x="1879046" y="1411553"/>
            <a:ext cx="9804954" cy="2308324"/>
          </a:xfrm>
        </p:spPr>
        <p:txBody>
          <a:bodyPr>
            <a:spAutoFit/>
          </a:bodyPr>
          <a:lstStyle/>
          <a:p>
            <a:pPr>
              <a:buFont typeface="+mj-lt"/>
              <a:buAutoNum type="arabicPeriod" startAt="3"/>
            </a:pPr>
            <a:r>
              <a:rPr lang="en-US" sz="3600"/>
              <a:t>Determine the essential components of each plan as it relates to the specific target groups and associated fire occurrences identified in Task 3.</a:t>
            </a:r>
          </a:p>
        </p:txBody>
      </p:sp>
    </p:spTree>
    <p:extLst>
      <p:ext uri="{BB962C8B-B14F-4D97-AF65-F5344CB8AC3E}">
        <p14:creationId xmlns:p14="http://schemas.microsoft.com/office/powerpoint/2010/main" val="3904567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1B1CAF-F4F1-47E8-99E3-28A59722E4AE}"/>
              </a:ext>
            </a:extLst>
          </p:cNvPr>
          <p:cNvSpPr>
            <a:spLocks noGrp="1"/>
          </p:cNvSpPr>
          <p:nvPr>
            <p:ph type="title"/>
          </p:nvPr>
        </p:nvSpPr>
        <p:spPr>
          <a:xfrm>
            <a:off x="507999" y="451253"/>
            <a:ext cx="218977" cy="664797"/>
          </a:xfrm>
        </p:spPr>
        <p:txBody>
          <a:bodyPr/>
          <a:lstStyle/>
          <a:p>
            <a:r>
              <a:rPr lang="en-US" dirty="0"/>
              <a:t>.</a:t>
            </a:r>
          </a:p>
        </p:txBody>
      </p:sp>
      <p:pic>
        <p:nvPicPr>
          <p:cNvPr id="2" name="fire_reveal_custom_18272 (1)">
            <a:hlinkClick r:id="" action="ppaction://media"/>
            <a:extLst>
              <a:ext uri="{FF2B5EF4-FFF2-40B4-BE49-F238E27FC236}">
                <a16:creationId xmlns:a16="http://schemas.microsoft.com/office/drawing/2014/main" id="{99D0E486-F5DD-4201-9206-31F77CCA021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548436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4386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EC79A-1B71-4BDB-8B76-EBB6BD11A2ED}"/>
              </a:ext>
            </a:extLst>
          </p:cNvPr>
          <p:cNvSpPr>
            <a:spLocks noGrp="1"/>
          </p:cNvSpPr>
          <p:nvPr>
            <p:ph type="title"/>
          </p:nvPr>
        </p:nvSpPr>
        <p:spPr/>
        <p:txBody>
          <a:bodyPr/>
          <a:lstStyle/>
          <a:p>
            <a:r>
              <a:rPr lang="en-US"/>
              <a:t>Application of NFDRS</a:t>
            </a:r>
          </a:p>
        </p:txBody>
      </p:sp>
      <p:pic>
        <p:nvPicPr>
          <p:cNvPr id="4" name="Content Placeholder 3">
            <a:extLst>
              <a:ext uri="{FF2B5EF4-FFF2-40B4-BE49-F238E27FC236}">
                <a16:creationId xmlns:a16="http://schemas.microsoft.com/office/drawing/2014/main" id="{69CD26A1-A970-4C21-91C9-5A7FBFB2B819}"/>
              </a:ext>
            </a:extLst>
          </p:cNvPr>
          <p:cNvPicPr>
            <a:picLocks noGrp="1" noChangeAspect="1"/>
          </p:cNvPicPr>
          <p:nvPr>
            <p:ph idx="1"/>
          </p:nvPr>
        </p:nvPicPr>
        <p:blipFill>
          <a:blip r:embed="rId3"/>
          <a:stretch>
            <a:fillRect/>
          </a:stretch>
        </p:blipFill>
        <p:spPr>
          <a:xfrm>
            <a:off x="2624251" y="1379483"/>
            <a:ext cx="7910087" cy="4445875"/>
          </a:xfrm>
          <a:prstGeom prst="rect">
            <a:avLst/>
          </a:prstGeom>
        </p:spPr>
      </p:pic>
    </p:spTree>
    <p:extLst>
      <p:ext uri="{BB962C8B-B14F-4D97-AF65-F5344CB8AC3E}">
        <p14:creationId xmlns:p14="http://schemas.microsoft.com/office/powerpoint/2010/main" val="39792180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94946E-6850-488B-96A8-AFA411B0DF3E}"/>
              </a:ext>
            </a:extLst>
          </p:cNvPr>
          <p:cNvSpPr>
            <a:spLocks noGrp="1"/>
          </p:cNvSpPr>
          <p:nvPr>
            <p:ph type="body" sz="quarter" idx="10"/>
          </p:nvPr>
        </p:nvSpPr>
        <p:spPr>
          <a:xfrm>
            <a:off x="7179733" y="408164"/>
            <a:ext cx="5012267" cy="1415772"/>
          </a:xfrm>
        </p:spPr>
        <p:txBody>
          <a:bodyPr/>
          <a:lstStyle/>
          <a:p>
            <a:r>
              <a:rPr lang="en-US" i="1" dirty="0">
                <a:solidFill>
                  <a:schemeClr val="bg1"/>
                </a:solidFill>
              </a:rPr>
              <a:t>Workshop Template</a:t>
            </a:r>
          </a:p>
          <a:p>
            <a:pPr marL="1260475" lvl="1" indent="-742950">
              <a:buFont typeface="+mj-lt"/>
              <a:buAutoNum type="arabicPeriod"/>
            </a:pPr>
            <a:endParaRPr lang="en-US" i="1" dirty="0">
              <a:solidFill>
                <a:schemeClr val="bg1"/>
              </a:solidFill>
            </a:endParaRPr>
          </a:p>
        </p:txBody>
      </p:sp>
      <p:sp>
        <p:nvSpPr>
          <p:cNvPr id="6" name="Title 5">
            <a:extLst>
              <a:ext uri="{FF2B5EF4-FFF2-40B4-BE49-F238E27FC236}">
                <a16:creationId xmlns:a16="http://schemas.microsoft.com/office/drawing/2014/main" id="{30E4347C-D80F-4521-AC82-AC896CEE840D}"/>
              </a:ext>
            </a:extLst>
          </p:cNvPr>
          <p:cNvSpPr>
            <a:spLocks noGrp="1"/>
          </p:cNvSpPr>
          <p:nvPr>
            <p:ph type="title"/>
          </p:nvPr>
        </p:nvSpPr>
        <p:spPr>
          <a:xfrm>
            <a:off x="507999" y="451253"/>
            <a:ext cx="11176000" cy="664797"/>
          </a:xfrm>
        </p:spPr>
        <p:txBody>
          <a:bodyPr/>
          <a:lstStyle/>
          <a:p>
            <a:r>
              <a:rPr lang="en-US" dirty="0">
                <a:gradFill flip="none" rotWithShape="1">
                  <a:gsLst>
                    <a:gs pos="0">
                      <a:srgbClr val="FFC9C9"/>
                    </a:gs>
                    <a:gs pos="36000">
                      <a:srgbClr val="FF9999"/>
                    </a:gs>
                    <a:gs pos="86000">
                      <a:srgbClr val="FF0000"/>
                    </a:gs>
                  </a:gsLst>
                  <a:lin ang="5400000" scaled="0"/>
                  <a:tileRect/>
                </a:gradFill>
              </a:rPr>
              <a:t>Staffing Plan</a:t>
            </a:r>
          </a:p>
        </p:txBody>
      </p:sp>
      <p:pic>
        <p:nvPicPr>
          <p:cNvPr id="2050" name="Picture 2" descr="C:\Users\Jeffr\AppData\Local\Temp\SNAGHTML1cc35d6c.PNG">
            <a:extLst>
              <a:ext uri="{FF2B5EF4-FFF2-40B4-BE49-F238E27FC236}">
                <a16:creationId xmlns:a16="http://schemas.microsoft.com/office/drawing/2014/main" id="{2AEA3107-2562-4567-BBA8-FB363FD99B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9364" y="1159139"/>
            <a:ext cx="7759347" cy="5537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42075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612CA5-3E45-40DD-A9D0-7240A7655EE7}"/>
              </a:ext>
            </a:extLst>
          </p:cNvPr>
          <p:cNvSpPr>
            <a:spLocks noGrp="1"/>
          </p:cNvSpPr>
          <p:nvPr>
            <p:ph type="body" sz="quarter" idx="10"/>
          </p:nvPr>
        </p:nvSpPr>
        <p:spPr>
          <a:prstGeom prst="rect">
            <a:avLst/>
          </a:prstGeom>
          <a:noFill/>
          <a:effectLst>
            <a:outerShdw blurRad="127000" dist="1270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lstStyle/>
          <a:p>
            <a:pPr marL="571500" indent="-571500">
              <a:buFont typeface="Arial" panose="020B0604020202020204" pitchFamily="34" charset="0"/>
              <a:buChar char="•"/>
            </a:pPr>
            <a:r>
              <a:rPr lang="en-US" dirty="0"/>
              <a:t>Target Group:  Agency</a:t>
            </a:r>
          </a:p>
          <a:p>
            <a:pPr marL="571500" indent="-571500">
              <a:buFont typeface="Arial" panose="020B0604020202020204" pitchFamily="34" charset="0"/>
              <a:buChar char="•"/>
            </a:pPr>
            <a:r>
              <a:rPr lang="en-US" u="sng" dirty="0"/>
              <a:t>Five</a:t>
            </a:r>
            <a:r>
              <a:rPr lang="en-US" dirty="0"/>
              <a:t> Staffing Levels</a:t>
            </a:r>
          </a:p>
          <a:p>
            <a:pPr marL="571500" indent="-571500">
              <a:buFont typeface="Arial" panose="020B0604020202020204" pitchFamily="34" charset="0"/>
              <a:buChar char="•"/>
            </a:pPr>
            <a:r>
              <a:rPr lang="en-US" dirty="0"/>
              <a:t>Fire Business Analysis documented in FDOP  </a:t>
            </a:r>
          </a:p>
          <a:p>
            <a:pPr marL="571500" indent="-571500">
              <a:buFont typeface="Arial" panose="020B0604020202020204" pitchFamily="34" charset="0"/>
              <a:buChar char="•"/>
            </a:pPr>
            <a:r>
              <a:rPr lang="en-US" dirty="0"/>
              <a:t>Actions documented in Staffing Plan </a:t>
            </a:r>
          </a:p>
          <a:p>
            <a:pPr marL="571500" indent="-571500">
              <a:buFont typeface="Arial" panose="020B0604020202020204" pitchFamily="34" charset="0"/>
              <a:buChar char="•"/>
            </a:pPr>
            <a:r>
              <a:rPr lang="en-US" dirty="0"/>
              <a:t>Supports </a:t>
            </a:r>
            <a:r>
              <a:rPr lang="en-US" u="sng" dirty="0"/>
              <a:t>short-term</a:t>
            </a:r>
            <a:r>
              <a:rPr lang="en-US" dirty="0"/>
              <a:t> (daily) staffing decisions </a:t>
            </a:r>
          </a:p>
        </p:txBody>
      </p:sp>
      <p:sp>
        <p:nvSpPr>
          <p:cNvPr id="2" name="Title 1">
            <a:extLst>
              <a:ext uri="{FF2B5EF4-FFF2-40B4-BE49-F238E27FC236}">
                <a16:creationId xmlns:a16="http://schemas.microsoft.com/office/drawing/2014/main" id="{C7520B6D-AB2D-4833-97A5-2B69BF874D4C}"/>
              </a:ext>
            </a:extLst>
          </p:cNvPr>
          <p:cNvSpPr>
            <a:spLocks noGrp="1"/>
          </p:cNvSpPr>
          <p:nvPr>
            <p:ph type="title"/>
          </p:nvPr>
        </p:nvSpPr>
        <p:spPr>
          <a:prstGeom prst="rect">
            <a:avLst/>
          </a:prstGeom>
        </p:spPr>
        <p:txBody>
          <a:bodyPr/>
          <a:lstStyle/>
          <a:p>
            <a:r>
              <a:rPr lang="en-US" dirty="0"/>
              <a:t>Staffing Levels</a:t>
            </a:r>
          </a:p>
        </p:txBody>
      </p:sp>
      <p:sp>
        <p:nvSpPr>
          <p:cNvPr id="4" name="Oval 3">
            <a:extLst>
              <a:ext uri="{FF2B5EF4-FFF2-40B4-BE49-F238E27FC236}">
                <a16:creationId xmlns:a16="http://schemas.microsoft.com/office/drawing/2014/main" id="{F3F4679D-ECE9-4B2B-8B03-45A823D87008}"/>
              </a:ext>
            </a:extLst>
          </p:cNvPr>
          <p:cNvSpPr/>
          <p:nvPr/>
        </p:nvSpPr>
        <p:spPr bwMode="auto">
          <a:xfrm>
            <a:off x="1728788" y="4171167"/>
            <a:ext cx="8229404" cy="864296"/>
          </a:xfrm>
          <a:prstGeom prst="ellipse">
            <a:avLst/>
          </a:prstGeom>
          <a:noFill/>
          <a:ln w="76200">
            <a:solidFill>
              <a:srgbClr val="FF0000"/>
            </a:solidFill>
            <a:headEnd type="none" w="med" len="med"/>
            <a:tailEnd type="none" w="med" len="med"/>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13254512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2_NFDRS_Workshop">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extLst>
    <a:ext uri="{05A4C25C-085E-4340-85A3-A5531E510DB2}">
      <thm15:themeFamily xmlns:thm15="http://schemas.microsoft.com/office/thememl/2012/main" name="NFDRS_Workshop" id="{C41841BB-7800-434E-9148-2037B7D0EFA0}" vid="{ED438FA1-7DD4-46F3-AEB1-46FDB57541AE}"/>
    </a:ext>
  </a:extLst>
</a:theme>
</file>

<file path=ppt/theme/theme2.xml><?xml version="1.0" encoding="utf-8"?>
<a:theme xmlns:a="http://schemas.openxmlformats.org/drawingml/2006/main" name="NFDRS_Workshop">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extLst>
    <a:ext uri="{05A4C25C-085E-4340-85A3-A5531E510DB2}">
      <thm15:themeFamily xmlns:thm15="http://schemas.microsoft.com/office/thememl/2012/main" name="NFDRS_Workshop" id="{C41841BB-7800-434E-9148-2037B7D0EFA0}" vid="{ED438FA1-7DD4-46F3-AEB1-46FDB57541AE}"/>
    </a:ext>
  </a:extLst>
</a:theme>
</file>

<file path=ppt/theme/theme3.xml><?xml version="1.0" encoding="utf-8"?>
<a:theme xmlns:a="http://schemas.openxmlformats.org/drawingml/2006/main" name="1_NFDRS_Workshop">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extLst>
    <a:ext uri="{05A4C25C-085E-4340-85A3-A5531E510DB2}">
      <thm15:themeFamily xmlns:thm15="http://schemas.microsoft.com/office/thememl/2012/main" name="NFDRS_Workshop" id="{C41841BB-7800-434E-9148-2037B7D0EFA0}" vid="{ED438FA1-7DD4-46F3-AEB1-46FDB57541AE}"/>
    </a:ext>
  </a:extLst>
</a:theme>
</file>

<file path=ppt/theme/theme4.xml><?xml version="1.0" encoding="utf-8"?>
<a:theme xmlns:a="http://schemas.openxmlformats.org/drawingml/2006/main" name="Your Goals and Objectives: Animated Layout">
  <a:themeElements>
    <a:clrScheme name="your_goals_and_objectives">
      <a:dk1>
        <a:sysClr val="windowText" lastClr="000000"/>
      </a:dk1>
      <a:lt1>
        <a:sysClr val="window" lastClr="FFFFFF"/>
      </a:lt1>
      <a:dk2>
        <a:srgbClr val="BC0000"/>
      </a:dk2>
      <a:lt2>
        <a:srgbClr val="EEECE1"/>
      </a:lt2>
      <a:accent1>
        <a:srgbClr val="BC0000"/>
      </a:accent1>
      <a:accent2>
        <a:srgbClr val="000000"/>
      </a:accent2>
      <a:accent3>
        <a:srgbClr val="BFBFBF"/>
      </a:accent3>
      <a:accent4>
        <a:srgbClr val="FFFFFF"/>
      </a:accent4>
      <a:accent5>
        <a:srgbClr val="BC3E00"/>
      </a:accent5>
      <a:accent6>
        <a:srgbClr val="833838"/>
      </a:accent6>
      <a:hlink>
        <a:srgbClr val="6E673E"/>
      </a:hlink>
      <a:folHlink>
        <a:srgbClr val="BC0000"/>
      </a:folHlink>
    </a:clrScheme>
    <a:fontScheme name="Custom 3">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NFDRS_Workshop</Template>
  <TotalTime>3597</TotalTime>
  <Words>8177</Words>
  <Application>Microsoft Office PowerPoint</Application>
  <PresentationFormat>Widescreen</PresentationFormat>
  <Paragraphs>755</Paragraphs>
  <Slides>62</Slides>
  <Notes>61</Notes>
  <HiddenSlides>0</HiddenSlides>
  <MMClips>1</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62</vt:i4>
      </vt:variant>
    </vt:vector>
  </HeadingPairs>
  <TitlesOfParts>
    <vt:vector size="79" baseType="lpstr">
      <vt:lpstr>Arial</vt:lpstr>
      <vt:lpstr>Bradley Hand ITC</vt:lpstr>
      <vt:lpstr>Calibri</vt:lpstr>
      <vt:lpstr>Comic Sans MS</vt:lpstr>
      <vt:lpstr>EDMNFN+Arial,Bold</vt:lpstr>
      <vt:lpstr>Impact</vt:lpstr>
      <vt:lpstr>Ink Free</vt:lpstr>
      <vt:lpstr>Lucida Sans</vt:lpstr>
      <vt:lpstr>Segoe</vt:lpstr>
      <vt:lpstr>Tahoma</vt:lpstr>
      <vt:lpstr>Times New Roman</vt:lpstr>
      <vt:lpstr>Trebuchet MS</vt:lpstr>
      <vt:lpstr>Wingdings</vt:lpstr>
      <vt:lpstr>2_NFDRS_Workshop</vt:lpstr>
      <vt:lpstr>NFDRS_Workshop</vt:lpstr>
      <vt:lpstr>1_NFDRS_Workshop</vt:lpstr>
      <vt:lpstr>Your Goals and Objectives: Animated Layout</vt:lpstr>
      <vt:lpstr>Fire Preparedness Plans and their Relationship to the FDOP </vt:lpstr>
      <vt:lpstr>Objectives:</vt:lpstr>
      <vt:lpstr>Objectives (cont’d):</vt:lpstr>
      <vt:lpstr>Introduction</vt:lpstr>
      <vt:lpstr>.</vt:lpstr>
      <vt:lpstr>Application of NFDRS</vt:lpstr>
      <vt:lpstr>Application of NFDRS</vt:lpstr>
      <vt:lpstr>Staffing Plan</vt:lpstr>
      <vt:lpstr>Staffing Levels</vt:lpstr>
      <vt:lpstr>Staffing Plan</vt:lpstr>
      <vt:lpstr>Staffing Plan</vt:lpstr>
      <vt:lpstr>Staffing Plan</vt:lpstr>
      <vt:lpstr>Response Plan</vt:lpstr>
      <vt:lpstr>Response Plan</vt:lpstr>
      <vt:lpstr>Response Levels</vt:lpstr>
      <vt:lpstr>Example of Preplanned Response Levels</vt:lpstr>
      <vt:lpstr>Response Plan</vt:lpstr>
      <vt:lpstr>Response Plan</vt:lpstr>
      <vt:lpstr>Response Plan</vt:lpstr>
      <vt:lpstr>Response Plan</vt:lpstr>
      <vt:lpstr>.</vt:lpstr>
      <vt:lpstr>Incorporating PCLs, PODs, Risk, and NFDRS2016</vt:lpstr>
      <vt:lpstr>Response Plan</vt:lpstr>
      <vt:lpstr>Response Plan</vt:lpstr>
      <vt:lpstr>Preparedness Plan</vt:lpstr>
      <vt:lpstr>Preparedness Levels</vt:lpstr>
      <vt:lpstr>Local            Regional            National Preparedness Levels</vt:lpstr>
      <vt:lpstr>Geographic Area Preparedness Plan</vt:lpstr>
      <vt:lpstr>National  Preparedness Plan</vt:lpstr>
      <vt:lpstr>Local Preparedness Level - Example</vt:lpstr>
      <vt:lpstr>Local Preparedness Level Actions Example</vt:lpstr>
      <vt:lpstr>Preparedness Plan</vt:lpstr>
      <vt:lpstr>Preparedness Plan</vt:lpstr>
      <vt:lpstr>Preparedness Level</vt:lpstr>
      <vt:lpstr>Adjective Fire Danger Rating Levels</vt:lpstr>
      <vt:lpstr>Prevention Plan</vt:lpstr>
      <vt:lpstr>Sign Plan</vt:lpstr>
      <vt:lpstr>Prevention Plan</vt:lpstr>
      <vt:lpstr>Prevention Plan</vt:lpstr>
      <vt:lpstr>Public Fire Prevention Plan</vt:lpstr>
      <vt:lpstr>Public Fire Prevention Plan</vt:lpstr>
      <vt:lpstr>Public Use Restrictions</vt:lpstr>
      <vt:lpstr>Public Use Restrictions</vt:lpstr>
      <vt:lpstr>Industrial Activity Restrictions</vt:lpstr>
      <vt:lpstr>Project Activity Level (PAL) – Example</vt:lpstr>
      <vt:lpstr>Industrial Fire Precaution Levels - Example</vt:lpstr>
      <vt:lpstr>Industrial Fire Prevention Plan</vt:lpstr>
      <vt:lpstr>Industrial Fire Prevention Plan</vt:lpstr>
      <vt:lpstr>Implementation Challenges</vt:lpstr>
      <vt:lpstr>Implementation Challenges</vt:lpstr>
      <vt:lpstr>Implementation Challenges — Funding</vt:lpstr>
      <vt:lpstr>Implementation Challenges — Expertise</vt:lpstr>
      <vt:lpstr>Implementation Challenges — Cognitive Bias</vt:lpstr>
      <vt:lpstr>Implementation Challenges — Time</vt:lpstr>
      <vt:lpstr>Implementation Challenges — Support</vt:lpstr>
      <vt:lpstr>Summary</vt:lpstr>
      <vt:lpstr>Summary</vt:lpstr>
      <vt:lpstr>Summary</vt:lpstr>
      <vt:lpstr>Conclusion</vt:lpstr>
      <vt:lpstr>Review Objectives:</vt:lpstr>
      <vt:lpstr>Review Objectives (cont’d):</vt:lpstr>
      <vt:lpstr>.</vt:lpstr>
    </vt:vector>
  </TitlesOfParts>
  <Manager>jkline@jkwfc.net</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15 – Fire Preparedness Plans and their Relationship to the FDOP</dc:title>
  <dc:subject>Fire Danger Operating Plan</dc:subject>
  <dc:creator>jkline@jkwfc.net</dc:creator>
  <cp:keywords>NFDRS2016</cp:keywords>
  <cp:lastModifiedBy>Rhonda N</cp:lastModifiedBy>
  <cp:revision>46</cp:revision>
  <dcterms:created xsi:type="dcterms:W3CDTF">2015-10-06T19:42:33Z</dcterms:created>
  <dcterms:modified xsi:type="dcterms:W3CDTF">2020-04-17T18:06:24Z</dcterms:modified>
</cp:coreProperties>
</file>