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49" r:id="rId2"/>
  </p:sldMasterIdLst>
  <p:notesMasterIdLst>
    <p:notesMasterId r:id="rId32"/>
  </p:notesMasterIdLst>
  <p:sldIdLst>
    <p:sldId id="256" r:id="rId3"/>
    <p:sldId id="268" r:id="rId4"/>
    <p:sldId id="304" r:id="rId5"/>
    <p:sldId id="266" r:id="rId6"/>
    <p:sldId id="272" r:id="rId7"/>
    <p:sldId id="271" r:id="rId8"/>
    <p:sldId id="273" r:id="rId9"/>
    <p:sldId id="270" r:id="rId10"/>
    <p:sldId id="269" r:id="rId11"/>
    <p:sldId id="305" r:id="rId12"/>
    <p:sldId id="275" r:id="rId13"/>
    <p:sldId id="291" r:id="rId14"/>
    <p:sldId id="274" r:id="rId15"/>
    <p:sldId id="278" r:id="rId16"/>
    <p:sldId id="339" r:id="rId17"/>
    <p:sldId id="277" r:id="rId18"/>
    <p:sldId id="284" r:id="rId19"/>
    <p:sldId id="276" r:id="rId20"/>
    <p:sldId id="285" r:id="rId21"/>
    <p:sldId id="281" r:id="rId22"/>
    <p:sldId id="283" r:id="rId23"/>
    <p:sldId id="338" r:id="rId24"/>
    <p:sldId id="282" r:id="rId25"/>
    <p:sldId id="290" r:id="rId26"/>
    <p:sldId id="289" r:id="rId27"/>
    <p:sldId id="287" r:id="rId28"/>
    <p:sldId id="306" r:id="rId29"/>
    <p:sldId id="307" r:id="rId30"/>
    <p:sldId id="30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Lesson" id="{915AF623-BEFC-4020-A3A8-F7E142A54175}">
          <p14:sldIdLst>
            <p14:sldId id="256"/>
          </p14:sldIdLst>
        </p14:section>
        <p14:section name="Lesson Objectives" id="{29FA009F-328B-4915-A5E0-952EA147E7A6}">
          <p14:sldIdLst>
            <p14:sldId id="268"/>
            <p14:sldId id="304"/>
          </p14:sldIdLst>
        </p14:section>
        <p14:section name="Climatological vs Fire Business" id="{0143AB10-8193-4833-A443-EA58F168D013}">
          <p14:sldIdLst>
            <p14:sldId id="266"/>
            <p14:sldId id="272"/>
            <p14:sldId id="271"/>
            <p14:sldId id="273"/>
            <p14:sldId id="270"/>
            <p14:sldId id="269"/>
            <p14:sldId id="305"/>
            <p14:sldId id="275"/>
            <p14:sldId id="291"/>
            <p14:sldId id="274"/>
            <p14:sldId id="278"/>
          </p14:sldIdLst>
        </p14:section>
        <p14:section name="Fires Analysis" id="{177B843A-B2D0-4D20-AC96-C55174C5764A}">
          <p14:sldIdLst>
            <p14:sldId id="339"/>
            <p14:sldId id="277"/>
            <p14:sldId id="284"/>
            <p14:sldId id="276"/>
            <p14:sldId id="285"/>
            <p14:sldId id="281"/>
            <p14:sldId id="283"/>
            <p14:sldId id="338"/>
          </p14:sldIdLst>
        </p14:section>
        <p14:section name="Decision Points" id="{3E0F9036-D429-43E4-AE69-0CD33A7BAC7D}">
          <p14:sldIdLst>
            <p14:sldId id="282"/>
            <p14:sldId id="290"/>
            <p14:sldId id="289"/>
          </p14:sldIdLst>
        </p14:section>
        <p14:section name="Concluding Thoughts" id="{5D1A9274-A349-4735-8431-032D5F02C836}">
          <p14:sldIdLst>
            <p14:sldId id="287"/>
          </p14:sldIdLst>
        </p14:section>
        <p14:section name="Review Objectives" id="{26C94C80-54B3-47EB-98EA-31472A10E0B2}">
          <p14:sldIdLst>
            <p14:sldId id="306"/>
            <p14:sldId id="307"/>
          </p14:sldIdLst>
        </p14:section>
        <p14:section name="Questions" id="{ADE4A366-77A1-4A06-97E6-5B9167E1EAF4}">
          <p14:sldIdLst>
            <p14:sldId id="3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Kline" initials="JK" lastIdx="0" clrIdx="0">
    <p:extLst>
      <p:ext uri="{19B8F6BF-5375-455C-9EA6-DF929625EA0E}">
        <p15:presenceInfo xmlns:p15="http://schemas.microsoft.com/office/powerpoint/2012/main" userId="S-1-5-21-2660442060-35601113-1809202799-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6D8"/>
    <a:srgbClr val="D6BBEB"/>
    <a:srgbClr val="F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445272-A7DD-4005-84D0-8B9C40C20087}" v="3" dt="2018-11-21T11:43:49.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1" autoAdjust="0"/>
    <p:restoredTop sz="57993" autoAdjust="0"/>
  </p:normalViewPr>
  <p:slideViewPr>
    <p:cSldViewPr snapToGrid="0">
      <p:cViewPr varScale="1">
        <p:scale>
          <a:sx n="79" d="100"/>
          <a:sy n="79" d="100"/>
        </p:scale>
        <p:origin x="1858" y="58"/>
      </p:cViewPr>
      <p:guideLst/>
    </p:cSldViewPr>
  </p:slideViewPr>
  <p:outlineViewPr>
    <p:cViewPr>
      <p:scale>
        <a:sx n="33" d="100"/>
        <a:sy n="33" d="100"/>
      </p:scale>
      <p:origin x="0" y="-2321"/>
    </p:cViewPr>
  </p:outlineViewPr>
  <p:notesTextViewPr>
    <p:cViewPr>
      <p:scale>
        <a:sx n="100" d="100"/>
        <a:sy n="100" d="100"/>
      </p:scale>
      <p:origin x="0" y="0"/>
    </p:cViewPr>
  </p:notesTextViewPr>
  <p:notesViewPr>
    <p:cSldViewPr snapToGrid="0">
      <p:cViewPr varScale="1">
        <p:scale>
          <a:sx n="63" d="100"/>
          <a:sy n="63" d="100"/>
        </p:scale>
        <p:origin x="228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3AFBB3EC-5A56-4D34-8374-03CA8BE7B646}" type="datetimeFigureOut">
              <a:rPr lang="en-US" smtClean="0"/>
              <a:t>4/17/2020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7063D-96C6-401D-A175-5B29A3EA17DD}" type="slidenum">
              <a:rPr lang="en-US" smtClean="0"/>
              <a:t>‹#›</a:t>
            </a:fld>
            <a:endParaRPr lang="en-US"/>
          </a:p>
        </p:txBody>
      </p:sp>
    </p:spTree>
    <p:extLst>
      <p:ext uri="{BB962C8B-B14F-4D97-AF65-F5344CB8AC3E}">
        <p14:creationId xmlns:p14="http://schemas.microsoft.com/office/powerpoint/2010/main" val="267568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algn="r"/>
              <a:t>1</a:t>
            </a:fld>
            <a:endParaRPr lang="en-US" sz="1200" b="1" dirty="0">
              <a:effectLst>
                <a:outerShdw blurRad="38100" dist="38100" dir="2700000" algn="tl">
                  <a:srgbClr val="000000">
                    <a:alpha val="43137"/>
                  </a:srgbClr>
                </a:outerShdw>
              </a:effectLst>
            </a:endParaRPr>
          </a:p>
          <a:p>
            <a:pPr algn="just"/>
            <a:r>
              <a:rPr lang="en-US" b="1" dirty="0"/>
              <a:t>Lesson #14:  </a:t>
            </a:r>
            <a:r>
              <a:rPr lang="en-US" b="0" dirty="0"/>
              <a:t>Weather Stations</a:t>
            </a:r>
          </a:p>
          <a:p>
            <a:pPr algn="just"/>
            <a:endParaRPr lang="en-US" b="0" dirty="0"/>
          </a:p>
          <a:p>
            <a:r>
              <a:rPr lang="en-US" b="1" dirty="0"/>
              <a:t>Lesson Time:  </a:t>
            </a:r>
            <a:r>
              <a:rPr lang="en-US" dirty="0"/>
              <a:t>45 minutes (followed by a 15 minute break)</a:t>
            </a:r>
          </a:p>
          <a:p>
            <a:endParaRPr lang="en-US" dirty="0"/>
          </a:p>
          <a:p>
            <a:r>
              <a:rPr lang="en-US" b="1" dirty="0"/>
              <a:t>Facilitator Notes:  </a:t>
            </a:r>
          </a:p>
          <a:p>
            <a:pPr marL="628650" lvl="1" indent="-171450">
              <a:buFont typeface="Arial" panose="020B0604020202020204" pitchFamily="34" charset="0"/>
              <a:buChar char="•"/>
            </a:pPr>
            <a:r>
              <a:rPr lang="en-US" b="0" dirty="0"/>
              <a:t>Don’t forget to fill in the “Workshop Dates” and “Workshop Location” on the bottom right of this title slide.</a:t>
            </a:r>
          </a:p>
          <a:p>
            <a:pPr marL="628650" lvl="1" indent="-171450">
              <a:buFont typeface="Arial" panose="020B0604020202020204" pitchFamily="34" charset="0"/>
              <a:buChar char="•"/>
            </a:pPr>
            <a:endParaRPr lang="en-US" b="0" dirty="0"/>
          </a:p>
          <a:p>
            <a:endParaRPr lang="en-US" b="0" dirty="0"/>
          </a:p>
          <a:p>
            <a:endParaRPr lang="en-US" b="0" dirty="0"/>
          </a:p>
          <a:p>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1</a:t>
            </a:fld>
            <a:endParaRPr lang="en-US"/>
          </a:p>
        </p:txBody>
      </p:sp>
    </p:spTree>
    <p:extLst>
      <p:ext uri="{BB962C8B-B14F-4D97-AF65-F5344CB8AC3E}">
        <p14:creationId xmlns:p14="http://schemas.microsoft.com/office/powerpoint/2010/main" val="4196902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fire business allows you to apply decisions locally by interpreting the relationship between weather and fire activity. Climatological breakpoints may</a:t>
            </a:r>
            <a:r>
              <a:rPr lang="en-US" baseline="0" dirty="0"/>
              <a:t> be too high. Fires occur well before conditions become “high” or “very high”. Conversely, they may be too low. A particular index may be “high.” but there may never be any fires at that value of the index/component.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By adding fire activity to the analysis, we can ask several questions: As there is an increase in fire danger, at what level (value) do fires occur? When do large fires occur? When would you expect multiple fires in a single day? When does the local situation “change”? When would you make a different decision? </a:t>
            </a:r>
            <a:endParaRPr lang="en-US" dirty="0"/>
          </a:p>
          <a:p>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10</a:t>
            </a:fld>
            <a:endParaRPr lang="en-US"/>
          </a:p>
        </p:txBody>
      </p:sp>
    </p:spTree>
    <p:extLst>
      <p:ext uri="{BB962C8B-B14F-4D97-AF65-F5344CB8AC3E}">
        <p14:creationId xmlns:p14="http://schemas.microsoft.com/office/powerpoint/2010/main" val="1710615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dirty="0"/>
              <a:t>In this example</a:t>
            </a:r>
            <a:r>
              <a:rPr lang="en-US" baseline="0" dirty="0"/>
              <a:t> from the Libby RAWS and Kootenai National Forest, we plotted the Climatological Breakpoints. Most of the fires occur below the 90</a:t>
            </a:r>
            <a:r>
              <a:rPr lang="en-US" baseline="30000" dirty="0"/>
              <a:t>th</a:t>
            </a:r>
            <a:r>
              <a:rPr lang="en-US" baseline="0" dirty="0"/>
              <a:t> percentile, including the large and multiple fire days. Additional breakpoints were created by arbitrarily dividing the NFDRS value at its 90</a:t>
            </a:r>
            <a:r>
              <a:rPr lang="en-US" baseline="30000" dirty="0"/>
              <a:t>th</a:t>
            </a:r>
            <a:r>
              <a:rPr lang="en-US" baseline="0" dirty="0"/>
              <a:t> percentile in half, and then in half again. This provided the 5 classes that they wanted to use for decisions. Most of the fires, including large and multiple fire day fires are in the middle category.</a:t>
            </a:r>
          </a:p>
          <a:p>
            <a:endParaRPr lang="en-US" baseline="0" dirty="0"/>
          </a:p>
          <a:p>
            <a:r>
              <a:rPr lang="en-US" baseline="0" dirty="0"/>
              <a:t>How would this information help you effectively manage risk?</a:t>
            </a:r>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11</a:t>
            </a:fld>
            <a:endParaRPr lang="en-US"/>
          </a:p>
        </p:txBody>
      </p:sp>
    </p:spTree>
    <p:extLst>
      <p:ext uri="{BB962C8B-B14F-4D97-AF65-F5344CB8AC3E}">
        <p14:creationId xmlns:p14="http://schemas.microsoft.com/office/powerpoint/2010/main" val="284750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b="1" dirty="0"/>
              <a:t>Animated Slide</a:t>
            </a:r>
          </a:p>
          <a:p>
            <a:r>
              <a:rPr lang="en-US" dirty="0"/>
              <a:t>Here is the seasonal example</a:t>
            </a:r>
            <a:r>
              <a:rPr lang="en-US" baseline="0" dirty="0"/>
              <a:t> from the Libby RAWS again without any fires. The gray lines show the climatological</a:t>
            </a:r>
            <a:r>
              <a:rPr lang="en-US" dirty="0"/>
              <a:t> breakpoints from earlier. Let’s look at where things are now. </a:t>
            </a:r>
            <a:r>
              <a:rPr lang="en-US" baseline="0" dirty="0"/>
              <a:t>The top two classes didn’t change much for Libby. The benefit in this example is that much more of the time is spent in Classes 1 and 2, and fires</a:t>
            </a:r>
            <a:r>
              <a:rPr lang="en-US" dirty="0"/>
              <a:t> don’t start until</a:t>
            </a:r>
            <a:r>
              <a:rPr lang="en-US" baseline="0" dirty="0"/>
              <a:t> Class 3. </a:t>
            </a:r>
          </a:p>
          <a:p>
            <a:endParaRPr lang="en-US" dirty="0"/>
          </a:p>
          <a:p>
            <a:r>
              <a:rPr lang="en-US" dirty="0"/>
              <a:t>Note, you can use this for Adjective Fire Danger Rating, but this is different from WIMS. WIMS includes the IC to determine the actual Adjective Fire Danger Rating. Just remember the difference so that you know locally what you intend to do.</a:t>
            </a:r>
          </a:p>
        </p:txBody>
      </p:sp>
      <p:sp>
        <p:nvSpPr>
          <p:cNvPr id="4" name="Slide Number Placeholder 3"/>
          <p:cNvSpPr>
            <a:spLocks noGrp="1"/>
          </p:cNvSpPr>
          <p:nvPr>
            <p:ph type="sldNum" sz="quarter" idx="10"/>
          </p:nvPr>
        </p:nvSpPr>
        <p:spPr/>
        <p:txBody>
          <a:bodyPr/>
          <a:lstStyle/>
          <a:p>
            <a:fld id="{ACD7063D-96C6-401D-A175-5B29A3EA17DD}" type="slidenum">
              <a:rPr lang="en-US" smtClean="0"/>
              <a:t>12</a:t>
            </a:fld>
            <a:endParaRPr lang="en-US"/>
          </a:p>
        </p:txBody>
      </p:sp>
    </p:spTree>
    <p:extLst>
      <p:ext uri="{BB962C8B-B14F-4D97-AF65-F5344CB8AC3E}">
        <p14:creationId xmlns:p14="http://schemas.microsoft.com/office/powerpoint/2010/main" val="1258158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dirty="0"/>
              <a:t>You saw</a:t>
            </a:r>
            <a:r>
              <a:rPr lang="en-US" baseline="0" dirty="0"/>
              <a:t> this graph before when you looked at when framing the fire occurrence. This shows the season, cause, size – the fire workload. </a:t>
            </a:r>
            <a:r>
              <a:rPr lang="en-US" dirty="0"/>
              <a:t>FireFamilyPlus measures fire business by the number of fire days, large fire days, and multi fire days. You</a:t>
            </a:r>
            <a:r>
              <a:rPr lang="en-US" baseline="0" dirty="0"/>
              <a:t> define what a large or multiple fire day looks like based on fires and local capacity.</a:t>
            </a:r>
            <a:endParaRPr lang="en-US" dirty="0"/>
          </a:p>
          <a:p>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13</a:t>
            </a:fld>
            <a:endParaRPr lang="en-US"/>
          </a:p>
        </p:txBody>
      </p:sp>
    </p:spTree>
    <p:extLst>
      <p:ext uri="{BB962C8B-B14F-4D97-AF65-F5344CB8AC3E}">
        <p14:creationId xmlns:p14="http://schemas.microsoft.com/office/powerpoint/2010/main" val="842377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altLang="en-US" dirty="0"/>
              <a:t>When you are examining fire business, there</a:t>
            </a:r>
            <a:r>
              <a:rPr lang="en-US" altLang="en-US" baseline="0" dirty="0"/>
              <a:t> are a few definitions that you need to know as shown on the slide. If weather are not reported on a given day, any fire that occurs on that day may not be included in the analysis. Therefore, consistent, quality weather data are needed during the fire season. You determine, as mentioned in earlier lessons, what a large fire is. You also define how many fires constitute a multiple fire day.</a:t>
            </a:r>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14</a:t>
            </a:fld>
            <a:endParaRPr lang="en-US"/>
          </a:p>
        </p:txBody>
      </p:sp>
    </p:spTree>
    <p:extLst>
      <p:ext uri="{BB962C8B-B14F-4D97-AF65-F5344CB8AC3E}">
        <p14:creationId xmlns:p14="http://schemas.microsoft.com/office/powerpoint/2010/main" val="1538569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number of decision classes (thresholds or breakpoints) should reflect the associated management action.  To simplify the process, consider that some management tools have pre-defined numbers of decisions classes. Several</a:t>
            </a:r>
            <a:r>
              <a:rPr lang="en-US" sz="1200" kern="1200" baseline="0" dirty="0">
                <a:solidFill>
                  <a:schemeClr val="tx1"/>
                </a:solidFill>
                <a:effectLst/>
                <a:latin typeface="+mn-lt"/>
                <a:ea typeface="+mn-ea"/>
                <a:cs typeface="+mn-cs"/>
              </a:rPr>
              <a:t> examples are shown in the table above.</a:t>
            </a:r>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15</a:t>
            </a:fld>
            <a:endParaRPr lang="en-US"/>
          </a:p>
        </p:txBody>
      </p:sp>
    </p:spTree>
    <p:extLst>
      <p:ext uri="{BB962C8B-B14F-4D97-AF65-F5344CB8AC3E}">
        <p14:creationId xmlns:p14="http://schemas.microsoft.com/office/powerpoint/2010/main" val="1028765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lvl="0"/>
            <a:r>
              <a:rPr lang="en-US" kern="1200" dirty="0">
                <a:solidFill>
                  <a:schemeClr val="tx1"/>
                </a:solidFill>
              </a:rPr>
              <a:t>Once you know which management action you are analyzing and how many decision classes</a:t>
            </a:r>
            <a:r>
              <a:rPr lang="en-US" kern="1200" baseline="0" dirty="0">
                <a:solidFill>
                  <a:schemeClr val="tx1"/>
                </a:solidFill>
              </a:rPr>
              <a:t> that action requires, you can continue the fires analysis. </a:t>
            </a:r>
            <a:r>
              <a:rPr lang="en-US" kern="1200" dirty="0">
                <a:solidFill>
                  <a:schemeClr val="tx1"/>
                </a:solidFill>
              </a:rPr>
              <a:t>We</a:t>
            </a:r>
            <a:r>
              <a:rPr lang="en-US" kern="1200" baseline="0" dirty="0">
                <a:solidFill>
                  <a:schemeClr val="tx1"/>
                </a:solidFill>
              </a:rPr>
              <a:t> covered the first part of a fires analysis yesterday during Lesson 11 and task 4. Today, we will look at setting decision points. </a:t>
            </a:r>
            <a:r>
              <a:rPr lang="en-US" kern="1200" dirty="0">
                <a:solidFill>
                  <a:schemeClr val="tx1"/>
                </a:solidFill>
              </a:rPr>
              <a:t>The fires</a:t>
            </a:r>
            <a:r>
              <a:rPr lang="en-US" kern="1200" baseline="0" dirty="0">
                <a:solidFill>
                  <a:schemeClr val="tx1"/>
                </a:solidFill>
              </a:rPr>
              <a:t> analysis is where you can look at decision thresholds. This cannot be done in Interactive Batch. Click on </a:t>
            </a:r>
            <a:r>
              <a:rPr lang="en-US" b="1" kern="1200" baseline="0" dirty="0">
                <a:solidFill>
                  <a:schemeClr val="tx1"/>
                </a:solidFill>
              </a:rPr>
              <a:t>Fires &gt; Fires Analysis</a:t>
            </a:r>
            <a:r>
              <a:rPr lang="en-US" kern="1200" baseline="0" dirty="0">
                <a:solidFill>
                  <a:schemeClr val="tx1"/>
                </a:solidFill>
              </a:rPr>
              <a:t>.</a:t>
            </a:r>
            <a:r>
              <a:rPr lang="en-US" kern="1200" dirty="0">
                <a:solidFill>
                  <a:schemeClr val="tx1"/>
                </a:solidFill>
              </a:rPr>
              <a:t> Select the appropriate Fire Cause option button, often </a:t>
            </a:r>
            <a:r>
              <a:rPr lang="en-US" b="1" u="none" kern="1200" dirty="0">
                <a:solidFill>
                  <a:schemeClr val="tx1"/>
                </a:solidFill>
              </a:rPr>
              <a:t>All</a:t>
            </a:r>
            <a:r>
              <a:rPr lang="en-US" kern="1200" dirty="0">
                <a:solidFill>
                  <a:schemeClr val="tx1"/>
                </a:solidFill>
              </a:rPr>
              <a:t>. </a:t>
            </a:r>
            <a:r>
              <a:rPr lang="en-US" kern="1200" baseline="0" dirty="0">
                <a:solidFill>
                  <a:schemeClr val="tx1"/>
                </a:solidFill>
              </a:rPr>
              <a:t> </a:t>
            </a:r>
            <a:r>
              <a:rPr lang="en-US" kern="1200" dirty="0">
                <a:solidFill>
                  <a:schemeClr val="tx1"/>
                </a:solidFill>
              </a:rPr>
              <a:t>Select the </a:t>
            </a:r>
            <a:r>
              <a:rPr lang="en-US" b="1" u="none" kern="1200" dirty="0">
                <a:solidFill>
                  <a:schemeClr val="tx1"/>
                </a:solidFill>
              </a:rPr>
              <a:t>Both</a:t>
            </a:r>
            <a:r>
              <a:rPr lang="en-US" kern="1200" dirty="0">
                <a:solidFill>
                  <a:schemeClr val="tx1"/>
                </a:solidFill>
              </a:rPr>
              <a:t> Analysis Type option button. </a:t>
            </a:r>
          </a:p>
          <a:p>
            <a:r>
              <a:rPr lang="en-US" kern="1200" dirty="0">
                <a:solidFill>
                  <a:schemeClr val="tx1"/>
                </a:solidFill>
              </a:rPr>
              <a:t> </a:t>
            </a:r>
          </a:p>
          <a:p>
            <a:r>
              <a:rPr lang="en-US" b="1" i="1" kern="1200" dirty="0">
                <a:solidFill>
                  <a:schemeClr val="tx1"/>
                </a:solidFill>
              </a:rPr>
              <a:t>Hint:</a:t>
            </a:r>
            <a:r>
              <a:rPr lang="en-US" i="1" kern="1200" dirty="0">
                <a:solidFill>
                  <a:schemeClr val="tx1"/>
                </a:solidFill>
              </a:rPr>
              <a:t> Once you get the feel for what you are looking for, you may find viewing only the Cumulative Analysis graphs to be a much faster way to “screen” indexes. Then perform the Probability Analysis on the most representative indexes.</a:t>
            </a:r>
          </a:p>
          <a:p>
            <a:r>
              <a:rPr lang="en-US" i="1" kern="1200" dirty="0">
                <a:solidFill>
                  <a:schemeClr val="tx1"/>
                </a:solidFill>
              </a:rPr>
              <a:t> </a:t>
            </a:r>
          </a:p>
          <a:p>
            <a:pPr lvl="0"/>
            <a:r>
              <a:rPr lang="en-US" kern="1200" dirty="0">
                <a:solidFill>
                  <a:schemeClr val="tx1"/>
                </a:solidFill>
              </a:rPr>
              <a:t>Complete the </a:t>
            </a:r>
            <a:r>
              <a:rPr lang="en-US" b="1" u="none" kern="1200" dirty="0">
                <a:solidFill>
                  <a:schemeClr val="tx1"/>
                </a:solidFill>
              </a:rPr>
              <a:t>Fire Definitions</a:t>
            </a:r>
            <a:r>
              <a:rPr lang="en-US" b="0" u="none" kern="1200" dirty="0">
                <a:solidFill>
                  <a:schemeClr val="tx1"/>
                </a:solidFill>
              </a:rPr>
              <a:t> fields</a:t>
            </a:r>
            <a:r>
              <a:rPr lang="en-US" kern="1200" dirty="0">
                <a:solidFill>
                  <a:schemeClr val="tx1"/>
                </a:solidFill>
              </a:rPr>
              <a:t>. You should do this based on either local experience or from the results of your fire summary graphic. What constitutes a large fire in each</a:t>
            </a:r>
            <a:r>
              <a:rPr lang="en-US" kern="1200" baseline="0" dirty="0">
                <a:solidFill>
                  <a:schemeClr val="tx1"/>
                </a:solidFill>
              </a:rPr>
              <a:t> FDRA</a:t>
            </a:r>
            <a:r>
              <a:rPr lang="en-US" kern="1200" dirty="0">
                <a:solidFill>
                  <a:schemeClr val="tx1"/>
                </a:solidFill>
              </a:rPr>
              <a:t>? Here we use 12 acres to define a large fire-day. How many fires, per fire-day, tax the fire management resources? Here we use 3 fires per day as the threshold for a multiple fire-day. </a:t>
            </a:r>
          </a:p>
          <a:p>
            <a:r>
              <a:rPr lang="en-US" kern="1200" dirty="0">
                <a:solidFill>
                  <a:schemeClr val="tx1"/>
                </a:solidFill>
              </a:rPr>
              <a:t> </a:t>
            </a:r>
          </a:p>
          <a:p>
            <a:pPr lvl="0"/>
            <a:r>
              <a:rPr lang="en-US" kern="1200" dirty="0">
                <a:solidFill>
                  <a:schemeClr val="tx1"/>
                </a:solidFill>
              </a:rPr>
              <a:t>In the </a:t>
            </a:r>
            <a:r>
              <a:rPr lang="en-US" b="1" kern="1200" dirty="0">
                <a:solidFill>
                  <a:schemeClr val="tx1"/>
                </a:solidFill>
              </a:rPr>
              <a:t>Analysis Variable</a:t>
            </a:r>
            <a:r>
              <a:rPr lang="en-US" kern="1200" dirty="0">
                <a:solidFill>
                  <a:schemeClr val="tx1"/>
                </a:solidFill>
              </a:rPr>
              <a:t> list, click the arrow to the right and scroll to see all the variables you can select from for an analysis. We have selected </a:t>
            </a:r>
            <a:r>
              <a:rPr lang="en-US" b="0" u="none" kern="1200" dirty="0">
                <a:solidFill>
                  <a:schemeClr val="tx1"/>
                </a:solidFill>
              </a:rPr>
              <a:t>Energy Release Component</a:t>
            </a:r>
            <a:r>
              <a:rPr lang="en-US" kern="1200" dirty="0">
                <a:solidFill>
                  <a:schemeClr val="tx1"/>
                </a:solidFill>
              </a:rPr>
              <a:t>. </a:t>
            </a:r>
          </a:p>
          <a:p>
            <a:r>
              <a:rPr lang="en-US" kern="1200" dirty="0">
                <a:solidFill>
                  <a:schemeClr val="tx1"/>
                </a:solidFill>
              </a:rPr>
              <a:t> </a:t>
            </a:r>
          </a:p>
          <a:p>
            <a:pPr lvl="0"/>
            <a:r>
              <a:rPr lang="en-US" kern="1200" dirty="0">
                <a:solidFill>
                  <a:schemeClr val="tx1"/>
                </a:solidFill>
              </a:rPr>
              <a:t>If you check the box to the left of Conditional Probability Analysis, it uses fire-days only for large and multiple fire-day probability analysis. (</a:t>
            </a:r>
            <a:r>
              <a:rPr lang="en-US" i="1" kern="1200" dirty="0">
                <a:solidFill>
                  <a:schemeClr val="tx1"/>
                </a:solidFill>
              </a:rPr>
              <a:t>not All Days</a:t>
            </a:r>
            <a:r>
              <a:rPr lang="en-US" kern="1200" dirty="0">
                <a:solidFill>
                  <a:schemeClr val="tx1"/>
                </a:solidFill>
              </a:rPr>
              <a:t>) </a:t>
            </a:r>
            <a:r>
              <a:rPr lang="en-US" i="1" kern="1200" dirty="0">
                <a:solidFill>
                  <a:schemeClr val="tx1"/>
                </a:solidFill>
              </a:rPr>
              <a:t>Note: Conditional probability</a:t>
            </a:r>
            <a:r>
              <a:rPr lang="en-US" i="1" kern="1200" baseline="0" dirty="0">
                <a:solidFill>
                  <a:schemeClr val="tx1"/>
                </a:solidFill>
              </a:rPr>
              <a:t> gives the probability of a large or multiple fire day as a function of the index given that there is a fire already. If you are not looking at conditional probability, it is the risk of any large fire or multiple fire day only as a function of the index.</a:t>
            </a:r>
            <a:endParaRPr lang="en-US" i="1" kern="1200" dirty="0">
              <a:solidFill>
                <a:schemeClr val="tx1"/>
              </a:solidFill>
            </a:endParaRPr>
          </a:p>
          <a:p>
            <a:endParaRPr lang="en-US" sz="1050" dirty="0"/>
          </a:p>
        </p:txBody>
      </p:sp>
      <p:sp>
        <p:nvSpPr>
          <p:cNvPr id="4" name="Slide Number Placeholder 3"/>
          <p:cNvSpPr>
            <a:spLocks noGrp="1"/>
          </p:cNvSpPr>
          <p:nvPr>
            <p:ph type="sldNum" sz="quarter" idx="10"/>
          </p:nvPr>
        </p:nvSpPr>
        <p:spPr/>
        <p:txBody>
          <a:bodyPr/>
          <a:lstStyle/>
          <a:p>
            <a:fld id="{ACD7063D-96C6-401D-A175-5B29A3EA17DD}" type="slidenum">
              <a:rPr lang="en-US" smtClean="0"/>
              <a:t>16</a:t>
            </a:fld>
            <a:endParaRPr lang="en-US"/>
          </a:p>
        </p:txBody>
      </p:sp>
    </p:spTree>
    <p:extLst>
      <p:ext uri="{BB962C8B-B14F-4D97-AF65-F5344CB8AC3E}">
        <p14:creationId xmlns:p14="http://schemas.microsoft.com/office/powerpoint/2010/main" val="200291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rPr>
              <a:t>The Cumulative Fires Analysis window displays frequency distributions of four groups of “weather days” in two ways. The left panel shows frequencies as histograms, the right panel as cumulative distributions. Both contain similar information, displayed differently. The weather groups are: </a:t>
            </a:r>
          </a:p>
          <a:p>
            <a:endParaRPr lang="en-US" kern="1200" dirty="0">
              <a:solidFill>
                <a:schemeClr val="tx1"/>
              </a:solidFill>
            </a:endParaRPr>
          </a:p>
          <a:p>
            <a:pPr marL="731520" indent="-457200"/>
            <a:r>
              <a:rPr lang="en-US" kern="1200" dirty="0">
                <a:solidFill>
                  <a:schemeClr val="tx1"/>
                </a:solidFill>
              </a:rPr>
              <a:t>a.</a:t>
            </a:r>
            <a:r>
              <a:rPr lang="en-US" kern="1200" baseline="0" dirty="0">
                <a:solidFill>
                  <a:schemeClr val="tx1"/>
                </a:solidFill>
              </a:rPr>
              <a:t> </a:t>
            </a:r>
            <a:r>
              <a:rPr lang="en-US" kern="1200" dirty="0">
                <a:solidFill>
                  <a:schemeClr val="tx1"/>
                </a:solidFill>
              </a:rPr>
              <a:t>All weather days regardless of fire activity (black). </a:t>
            </a:r>
          </a:p>
          <a:p>
            <a:pPr marL="731520" indent="-457200" algn="l" defTabSz="914400" rtl="0" eaLnBrk="1" latinLnBrk="0" hangingPunct="1"/>
            <a:r>
              <a:rPr lang="en-US" kern="1200" dirty="0">
                <a:solidFill>
                  <a:schemeClr val="tx1"/>
                </a:solidFill>
              </a:rPr>
              <a:t>b. Only weather days with a reported fire (teal). </a:t>
            </a:r>
          </a:p>
          <a:p>
            <a:pPr marL="731520" indent="-457200" algn="l" defTabSz="914400" rtl="0" eaLnBrk="1" latinLnBrk="0" hangingPunct="1"/>
            <a:r>
              <a:rPr lang="en-US" kern="1200" dirty="0">
                <a:solidFill>
                  <a:schemeClr val="tx1"/>
                </a:solidFill>
              </a:rPr>
              <a:t>c. Only weather days with large-fires (purple). </a:t>
            </a:r>
          </a:p>
          <a:p>
            <a:pPr marL="731520" indent="-457200" algn="l" defTabSz="914400" rtl="0" eaLnBrk="1" latinLnBrk="0" hangingPunct="1"/>
            <a:r>
              <a:rPr lang="en-US" kern="1200" dirty="0">
                <a:solidFill>
                  <a:schemeClr val="tx1"/>
                </a:solidFill>
              </a:rPr>
              <a:t>d. Only weather days with multiple-fires (red). </a:t>
            </a:r>
          </a:p>
          <a:p>
            <a:pPr indent="-457200"/>
            <a:endParaRPr lang="en-US" sz="1050" dirty="0"/>
          </a:p>
          <a:p>
            <a:pPr indent="-457200"/>
            <a:r>
              <a:rPr lang="en-US" sz="1050" dirty="0"/>
              <a:t>The histograms are based on number of days (frequency) and the cumulative distributions are based</a:t>
            </a:r>
            <a:r>
              <a:rPr lang="en-US" sz="1050" baseline="0" dirty="0"/>
              <a:t> on percent. They both have the same decision space (ERC values)</a:t>
            </a:r>
            <a:endParaRPr lang="en-US" sz="1050" dirty="0"/>
          </a:p>
          <a:p>
            <a:endParaRPr lang="en-US" sz="1050" dirty="0"/>
          </a:p>
        </p:txBody>
      </p:sp>
      <p:sp>
        <p:nvSpPr>
          <p:cNvPr id="4" name="Slide Number Placeholder 3"/>
          <p:cNvSpPr>
            <a:spLocks noGrp="1"/>
          </p:cNvSpPr>
          <p:nvPr>
            <p:ph type="sldNum" sz="quarter" idx="10"/>
          </p:nvPr>
        </p:nvSpPr>
        <p:spPr/>
        <p:txBody>
          <a:bodyPr/>
          <a:lstStyle/>
          <a:p>
            <a:fld id="{ACD7063D-96C6-401D-A175-5B29A3EA17DD}" type="slidenum">
              <a:rPr lang="en-US" smtClean="0"/>
              <a:t>17</a:t>
            </a:fld>
            <a:endParaRPr lang="en-US"/>
          </a:p>
        </p:txBody>
      </p:sp>
    </p:spTree>
    <p:extLst>
      <p:ext uri="{BB962C8B-B14F-4D97-AF65-F5344CB8AC3E}">
        <p14:creationId xmlns:p14="http://schemas.microsoft.com/office/powerpoint/2010/main" val="224971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itchFamily="34" charset="0"/>
                <a:ea typeface="+mn-ea"/>
                <a:cs typeface="Arial" pitchFamily="34" charset="0"/>
              </a:rPr>
              <a:t>This</a:t>
            </a:r>
            <a:r>
              <a:rPr lang="en-US" sz="1200" b="0" kern="1200" baseline="0" dirty="0">
                <a:solidFill>
                  <a:schemeClr val="tx1"/>
                </a:solidFill>
                <a:latin typeface="Arial" pitchFamily="34" charset="0"/>
                <a:ea typeface="+mn-ea"/>
                <a:cs typeface="Arial" pitchFamily="34" charset="0"/>
              </a:rPr>
              <a:t> is the cumulative distributions graph; the histogram contains the same data. Some people find it easier to look where the thresholds might be, points of inflection where the line changes slope; change in fire activity.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Arial" pitchFamily="34" charset="0"/>
                <a:ea typeface="+mn-ea"/>
                <a:cs typeface="Arial" pitchFamily="34" charset="0"/>
              </a:rPr>
              <a:t>Animated</a:t>
            </a:r>
            <a:r>
              <a:rPr lang="en-US" sz="1200" b="1" kern="1200" baseline="0" dirty="0">
                <a:solidFill>
                  <a:schemeClr val="tx1"/>
                </a:solidFill>
                <a:latin typeface="Arial" pitchFamily="34" charset="0"/>
                <a:ea typeface="+mn-ea"/>
                <a:cs typeface="Arial" pitchFamily="34" charset="0"/>
              </a:rPr>
              <a:t> slide</a:t>
            </a:r>
            <a:endParaRPr lang="en-US" sz="1200" b="1" kern="1200" dirty="0">
              <a:solidFill>
                <a:schemeClr val="tx1"/>
              </a:solidFill>
              <a:latin typeface="Arial" pitchFamily="34" charset="0"/>
              <a:ea typeface="+mn-ea"/>
              <a:cs typeface="Arial" pitchFamily="34" charset="0"/>
            </a:endParaRPr>
          </a:p>
          <a:p>
            <a:r>
              <a:rPr lang="en-US" i="1" baseline="0" dirty="0"/>
              <a:t>This is an open discussion for students. Discuss what they think might be some trigger points before continuing with the animation of the arrows. The arrows are there to show some possible trigger points.</a:t>
            </a:r>
          </a:p>
          <a:p>
            <a:endParaRPr lang="en-US" i="1" baseline="0" dirty="0"/>
          </a:p>
          <a:p>
            <a:r>
              <a:rPr lang="en-US" sz="1200" kern="1200" dirty="0">
                <a:solidFill>
                  <a:schemeClr val="tx1"/>
                </a:solidFill>
                <a:latin typeface="Arial" pitchFamily="34" charset="0"/>
                <a:ea typeface="+mn-ea"/>
                <a:cs typeface="Arial" pitchFamily="34" charset="0"/>
              </a:rPr>
              <a:t>If you have determined that you have an index that contains some good information about fire business in your analysis area, it makes sense that you would want to set some sort of thresholds based, in part, on the index. </a:t>
            </a:r>
          </a:p>
          <a:p>
            <a:r>
              <a:rPr lang="en-US" sz="1200" kern="1200" dirty="0">
                <a:solidFill>
                  <a:schemeClr val="tx1"/>
                </a:solidFill>
                <a:latin typeface="Arial" pitchFamily="34" charset="0"/>
                <a:ea typeface="+mn-ea"/>
                <a:cs typeface="Arial" pitchFamily="34" charset="0"/>
              </a:rPr>
              <a:t> </a:t>
            </a:r>
          </a:p>
          <a:p>
            <a:r>
              <a:rPr lang="en-US" sz="1200" i="1" kern="1200" dirty="0">
                <a:solidFill>
                  <a:schemeClr val="tx1"/>
                </a:solidFill>
                <a:latin typeface="Arial" pitchFamily="34" charset="0"/>
                <a:ea typeface="+mn-ea"/>
                <a:cs typeface="Arial" pitchFamily="34" charset="0"/>
              </a:rPr>
              <a:t>Ask students:</a:t>
            </a:r>
            <a:r>
              <a:rPr lang="en-US" sz="1200" i="1" kern="1200" baseline="0" dirty="0">
                <a:solidFill>
                  <a:schemeClr val="tx1"/>
                </a:solidFill>
                <a:latin typeface="Arial" pitchFamily="34" charset="0"/>
                <a:ea typeface="+mn-ea"/>
                <a:cs typeface="Arial" pitchFamily="34" charset="0"/>
              </a:rPr>
              <a:t> </a:t>
            </a:r>
            <a:r>
              <a:rPr lang="en-US" sz="1200" kern="1200" dirty="0">
                <a:solidFill>
                  <a:schemeClr val="tx1"/>
                </a:solidFill>
                <a:latin typeface="Arial" pitchFamily="34" charset="0"/>
                <a:ea typeface="+mn-ea"/>
                <a:cs typeface="Arial" pitchFamily="34" charset="0"/>
              </a:rPr>
              <a:t>Thinking about fire business thresholds, where along the cumulative percentiles graph might there be some decision points or thresholds? For example, a local unit wants to establish a graduated continuum of responses to a reported fire. They will look at the correlation with weather and fire occurrence to help set a low, moderate, high and extreme dispatch level. Where would you set some thresholds or points for this using the graph or histogram? You want to look at the points where things start to change.</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18</a:t>
            </a:fld>
            <a:endParaRPr lang="en-US"/>
          </a:p>
        </p:txBody>
      </p:sp>
    </p:spTree>
    <p:extLst>
      <p:ext uri="{BB962C8B-B14F-4D97-AF65-F5344CB8AC3E}">
        <p14:creationId xmlns:p14="http://schemas.microsoft.com/office/powerpoint/2010/main" val="2627007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dirty="0"/>
              <a:t>Here is how those data look as a histogram.</a:t>
            </a:r>
            <a:r>
              <a:rPr lang="en-US" baseline="0" dirty="0"/>
              <a:t> </a:t>
            </a:r>
          </a:p>
          <a:p>
            <a:endParaRPr lang="en-US" baseline="0" dirty="0"/>
          </a:p>
          <a:p>
            <a:r>
              <a:rPr lang="en-US" sz="1200" kern="1200" dirty="0">
                <a:solidFill>
                  <a:schemeClr val="tx1"/>
                </a:solidFill>
                <a:latin typeface="Arial" pitchFamily="34" charset="0"/>
                <a:ea typeface="+mn-ea"/>
                <a:cs typeface="Arial" pitchFamily="34" charset="0"/>
              </a:rPr>
              <a:t>If you have determined that you have an index that contains some good information about fire business in your analysis area, it makes sense that you would want to set some sort of thresholds based, in part, on the index. </a:t>
            </a:r>
          </a:p>
          <a:p>
            <a:r>
              <a:rPr lang="en-US" sz="1200" kern="1200" dirty="0">
                <a:solidFill>
                  <a:schemeClr val="tx1"/>
                </a:solidFill>
                <a:latin typeface="Arial" pitchFamily="34" charset="0"/>
                <a:ea typeface="+mn-ea"/>
                <a:cs typeface="Arial" pitchFamily="34" charset="0"/>
              </a:rPr>
              <a:t> </a:t>
            </a:r>
          </a:p>
          <a:p>
            <a:r>
              <a:rPr lang="en-US" sz="1200" i="1" kern="1200" dirty="0">
                <a:solidFill>
                  <a:schemeClr val="tx1"/>
                </a:solidFill>
                <a:latin typeface="Arial" pitchFamily="34" charset="0"/>
                <a:ea typeface="+mn-ea"/>
                <a:cs typeface="Arial" pitchFamily="34" charset="0"/>
              </a:rPr>
              <a:t>Ask students:</a:t>
            </a:r>
            <a:r>
              <a:rPr lang="en-US" sz="1200" i="1" kern="1200" baseline="0" dirty="0">
                <a:solidFill>
                  <a:schemeClr val="tx1"/>
                </a:solidFill>
                <a:latin typeface="Arial" pitchFamily="34" charset="0"/>
                <a:ea typeface="+mn-ea"/>
                <a:cs typeface="Arial" pitchFamily="34" charset="0"/>
              </a:rPr>
              <a:t> </a:t>
            </a:r>
            <a:r>
              <a:rPr lang="en-US" sz="1200" kern="1200" dirty="0">
                <a:solidFill>
                  <a:schemeClr val="tx1"/>
                </a:solidFill>
                <a:latin typeface="Arial" pitchFamily="34" charset="0"/>
                <a:ea typeface="+mn-ea"/>
                <a:cs typeface="Arial" pitchFamily="34" charset="0"/>
              </a:rPr>
              <a:t>Thinking about fire business thresholds, where along the cumulative percentiles graph might there be some decision points or thresholds? For example, a local unit wants to establish a graduated continuum of responses to a reported fire. They will look at the correlation with weather and fire occurrence to help set a low, moderate, high and extreme dispatch level. Where would you set some thresholds or points for this using the graph or histogram? You want to look at the points where things start to change.</a:t>
            </a:r>
          </a:p>
          <a:p>
            <a:endParaRPr lang="en-US" baseline="0" dirty="0"/>
          </a:p>
          <a:p>
            <a:r>
              <a:rPr lang="en-US" sz="1200" kern="1200" dirty="0">
                <a:solidFill>
                  <a:schemeClr val="tx1"/>
                </a:solidFill>
                <a:latin typeface="Arial" pitchFamily="34" charset="0"/>
                <a:ea typeface="+mn-ea"/>
                <a:cs typeface="Arial" pitchFamily="34" charset="0"/>
              </a:rPr>
              <a:t>These are subjective; what we call the “art” of NFDRS, with the climatic</a:t>
            </a:r>
            <a:r>
              <a:rPr lang="en-US" sz="1200" kern="1200" baseline="0" dirty="0">
                <a:solidFill>
                  <a:schemeClr val="tx1"/>
                </a:solidFill>
                <a:latin typeface="Arial" pitchFamily="34" charset="0"/>
                <a:ea typeface="+mn-ea"/>
                <a:cs typeface="Arial" pitchFamily="34" charset="0"/>
              </a:rPr>
              <a:t> breakpoints being the science.</a:t>
            </a:r>
          </a:p>
          <a:p>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ACD7063D-96C6-401D-A175-5B29A3EA17DD}" type="slidenum">
              <a:rPr lang="en-US" smtClean="0"/>
              <a:t>19</a:t>
            </a:fld>
            <a:endParaRPr lang="en-US"/>
          </a:p>
        </p:txBody>
      </p:sp>
    </p:spTree>
    <p:extLst>
      <p:ext uri="{BB962C8B-B14F-4D97-AF65-F5344CB8AC3E}">
        <p14:creationId xmlns:p14="http://schemas.microsoft.com/office/powerpoint/2010/main" val="169827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0"/>
                </a:spcBef>
                <a:spcAft>
                  <a:spcPts val="0"/>
                </a:spcAft>
                <a:buClrTx/>
                <a:buSzTx/>
                <a:buFontTx/>
                <a:buNone/>
                <a:tabLst/>
                <a:defRPr/>
              </a:pPr>
              <a:t>2</a:t>
            </a:fld>
            <a:endParaRPr lang="en-US" sz="1200" b="1" dirty="0">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Lesson </a:t>
            </a:r>
            <a:r>
              <a:rPr kumimoji="0" lang="en-US" sz="1200" b="0" i="0" u="none" strike="noStrike" kern="1200" cap="none" spc="0" normalizeH="0" baseline="0" noProof="0" dirty="0">
                <a:ln>
                  <a:noFill/>
                </a:ln>
                <a:solidFill>
                  <a:prstClr val="black"/>
                </a:solidFill>
                <a:effectLst/>
                <a:uLnTx/>
                <a:uFillTx/>
                <a:latin typeface="+mn-lt"/>
                <a:ea typeface="+mn-ea"/>
                <a:cs typeface="+mn-cs"/>
              </a:rPr>
              <a:t>Objectives:</a:t>
            </a:r>
          </a:p>
          <a:p>
            <a:pPr marL="685800" lvl="1" indent="-228600">
              <a:buFont typeface="+mj-lt"/>
              <a:buAutoNum type="arabicPeriod"/>
            </a:pPr>
            <a:r>
              <a:rPr lang="en-US" dirty="0"/>
              <a:t>Describe which management decisions are most appropriately supported by either climatological breakpoints or fire business thresholds.</a:t>
            </a:r>
          </a:p>
          <a:p>
            <a:pPr marL="685800" lvl="1" indent="-228600">
              <a:buFont typeface="+mj-lt"/>
              <a:buAutoNum type="arabicPeriod"/>
            </a:pPr>
            <a:r>
              <a:rPr lang="en-US" dirty="0"/>
              <a:t>Using FireFamilyPlus, discuss a process which can identify the best "fire business" relationships by examining multiple combinations of fuel models and NFDRS outputs. </a:t>
            </a:r>
          </a:p>
          <a:p>
            <a:pPr marL="1200150" lvl="1" indent="-742950">
              <a:buFont typeface="+mj-lt"/>
              <a:buAutoNum type="arabicPeriod"/>
            </a:pPr>
            <a:endPar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endParaRPr>
          </a:p>
          <a:p>
            <a:endPar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endParaRPr>
          </a:p>
          <a:p>
            <a:endPar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ACD7063D-96C6-401D-A175-5B29A3EA17DD}" type="slidenum">
              <a:rPr lang="en-US" smtClean="0"/>
              <a:t>2</a:t>
            </a:fld>
            <a:endParaRPr lang="en-US"/>
          </a:p>
        </p:txBody>
      </p:sp>
    </p:spTree>
    <p:extLst>
      <p:ext uri="{BB962C8B-B14F-4D97-AF65-F5344CB8AC3E}">
        <p14:creationId xmlns:p14="http://schemas.microsoft.com/office/powerpoint/2010/main" val="153413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dirty="0"/>
              <a:t>You have already seen this graph (or something similar from Interactive</a:t>
            </a:r>
            <a:r>
              <a:rPr lang="en-US" baseline="0" dirty="0"/>
              <a:t> Batch)</a:t>
            </a:r>
            <a:r>
              <a:rPr lang="en-US" dirty="0"/>
              <a:t> because we looked</a:t>
            </a:r>
            <a:r>
              <a:rPr lang="en-US" baseline="0" dirty="0"/>
              <a:t> at it a lot in Lesson 11</a:t>
            </a:r>
            <a:r>
              <a:rPr lang="en-US" dirty="0"/>
              <a:t>.</a:t>
            </a:r>
            <a:r>
              <a:rPr lang="en-US" baseline="0" dirty="0"/>
              <a:t> This graph must be active so that you can access the </a:t>
            </a:r>
            <a:r>
              <a:rPr lang="en-US" b="1" baseline="0" dirty="0"/>
              <a:t>Decision Points</a:t>
            </a:r>
            <a:r>
              <a:rPr lang="en-US" baseline="0" dirty="0"/>
              <a:t> feature (</a:t>
            </a:r>
            <a:r>
              <a:rPr lang="en-US" b="1" baseline="0" dirty="0"/>
              <a:t>DP</a:t>
            </a:r>
            <a:r>
              <a:rPr lang="en-US" baseline="0" dirty="0"/>
              <a:t> button).</a:t>
            </a:r>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20</a:t>
            </a:fld>
            <a:endParaRPr lang="en-US"/>
          </a:p>
        </p:txBody>
      </p:sp>
    </p:spTree>
    <p:extLst>
      <p:ext uri="{BB962C8B-B14F-4D97-AF65-F5344CB8AC3E}">
        <p14:creationId xmlns:p14="http://schemas.microsoft.com/office/powerpoint/2010/main" val="3647522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sz="1100" b="1" dirty="0"/>
              <a:t>***See handout.***</a:t>
            </a:r>
          </a:p>
          <a:p>
            <a:endParaRPr lang="en-US" sz="1100" b="1" dirty="0"/>
          </a:p>
          <a:p>
            <a:r>
              <a:rPr lang="en-US" sz="1100" dirty="0"/>
              <a:t>This</a:t>
            </a:r>
            <a:r>
              <a:rPr lang="en-US" sz="1100" baseline="0" dirty="0"/>
              <a:t> is the decision point screen in FFP. There are up</a:t>
            </a:r>
            <a:r>
              <a:rPr lang="en-US" sz="1100" dirty="0"/>
              <a:t> to 9 thresholds; the default is 5. The lowest threshold is 0. You move from class 1 to class 2, in this example, at an ERC of 16. </a:t>
            </a:r>
          </a:p>
          <a:p>
            <a:endParaRPr lang="en-US" sz="1100" dirty="0"/>
          </a:p>
          <a:p>
            <a:r>
              <a:rPr lang="en-US" sz="1100" dirty="0"/>
              <a:t>How many thresholds you have will depend on how many decisions you need to make for a given management tool. </a:t>
            </a:r>
            <a:r>
              <a:rPr lang="en-US" sz="1100" baseline="0" dirty="0"/>
              <a:t>How much time </a:t>
            </a:r>
            <a:r>
              <a:rPr lang="en-US" sz="1100" dirty="0"/>
              <a:t>(All Days) should you spend </a:t>
            </a:r>
            <a:r>
              <a:rPr lang="en-US" sz="1100" baseline="0" dirty="0"/>
              <a:t>(all year or seasonally) in each level? This is year-round data</a:t>
            </a:r>
            <a:r>
              <a:rPr lang="en-US" sz="1100" dirty="0"/>
              <a:t> in Montana, so most days are spent in Classes 1 and 2.</a:t>
            </a:r>
            <a:r>
              <a:rPr lang="en-US" sz="1100" baseline="0" dirty="0"/>
              <a:t> For fire days, most of your time is in 3 and 4. For large and multi fire days, most is in 4 or 5 (Note: this may not work for human-caused fires or</a:t>
            </a:r>
            <a:r>
              <a:rPr lang="en-US" sz="1100" dirty="0"/>
              <a:t> areas with few fires</a:t>
            </a:r>
            <a:r>
              <a:rPr lang="en-US" sz="1100" baseline="0" dirty="0"/>
              <a:t>). The All Days curve</a:t>
            </a:r>
            <a:r>
              <a:rPr lang="en-US" sz="1100" dirty="0"/>
              <a:t> varies depending on your fire season. A year-round fire season could have a different shape.</a:t>
            </a:r>
            <a:r>
              <a:rPr lang="en-US" sz="1100" baseline="0" dirty="0"/>
              <a:t> </a:t>
            </a:r>
          </a:p>
          <a:p>
            <a:endParaRPr lang="en-US" sz="1100" baseline="0" dirty="0"/>
          </a:p>
          <a:p>
            <a:r>
              <a:rPr lang="en-US" sz="1100" baseline="0" dirty="0"/>
              <a:t>With 3 decision thresholds (i.e. campfire restrictions, debris burning), reduce the number of lines. How much time do you spend in each group (i.e. 30% in each or most in 1 and 2)? Remember if you are restricting, set it</a:t>
            </a:r>
            <a:r>
              <a:rPr lang="en-US" sz="1100" dirty="0"/>
              <a:t> a little </a:t>
            </a:r>
            <a:r>
              <a:rPr lang="en-US" sz="1100" baseline="0" dirty="0"/>
              <a:t>higher so it isn’t constantly changing, especially if you are talking</a:t>
            </a:r>
            <a:r>
              <a:rPr lang="en-US" sz="1100" dirty="0"/>
              <a:t> to non-agency folks</a:t>
            </a:r>
            <a:r>
              <a:rPr lang="en-US" sz="1100" baseline="0" dirty="0"/>
              <a:t>.</a:t>
            </a:r>
          </a:p>
          <a:p>
            <a:endParaRPr lang="en-US" sz="1100" baseline="0" dirty="0"/>
          </a:p>
          <a:p>
            <a:r>
              <a:rPr lang="en-US" sz="1100" baseline="0" dirty="0"/>
              <a:t>You will determine how many decision points you need for each management tool. Then, set decision points for each tool for each FDRA – staffing, preparedness, response/dispatch, adjective rating, restrictions; levels of escalating fire danger. Each tool can use a different fuel model/index combination and a different number of decision points, although</a:t>
            </a:r>
            <a:r>
              <a:rPr lang="en-US" sz="1100" dirty="0"/>
              <a:t> that can also be a lot to maintain during the busiest times of year</a:t>
            </a:r>
            <a:r>
              <a:rPr lang="en-US" sz="1100" baseline="0" dirty="0"/>
              <a:t>.</a:t>
            </a:r>
          </a:p>
          <a:p>
            <a:endParaRPr lang="en-US" sz="1100" dirty="0"/>
          </a:p>
        </p:txBody>
      </p:sp>
      <p:sp>
        <p:nvSpPr>
          <p:cNvPr id="4" name="Slide Number Placeholder 3"/>
          <p:cNvSpPr>
            <a:spLocks noGrp="1"/>
          </p:cNvSpPr>
          <p:nvPr>
            <p:ph type="sldNum" sz="quarter" idx="10"/>
          </p:nvPr>
        </p:nvSpPr>
        <p:spPr/>
        <p:txBody>
          <a:bodyPr/>
          <a:lstStyle/>
          <a:p>
            <a:fld id="{ACD7063D-96C6-401D-A175-5B29A3EA17DD}" type="slidenum">
              <a:rPr lang="en-US" smtClean="0"/>
              <a:t>21</a:t>
            </a:fld>
            <a:endParaRPr lang="en-US"/>
          </a:p>
        </p:txBody>
      </p:sp>
    </p:spTree>
    <p:extLst>
      <p:ext uri="{BB962C8B-B14F-4D97-AF65-F5344CB8AC3E}">
        <p14:creationId xmlns:p14="http://schemas.microsoft.com/office/powerpoint/2010/main" val="1842038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Slide # </a:t>
            </a:r>
            <a:fld id="{209B3D60-080B-4D34-9398-1DC43AD41F33}" type="slidenum">
              <a:rPr kumimoji="0" lang="en-US" sz="14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r>
              <a:rPr lang="en-US" sz="1200" b="1"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Best Practice:   Climatological Breakpoints versus Fire Business Thresholds</a:t>
            </a:r>
          </a:p>
          <a:p>
            <a:endParaRPr lang="en-US" sz="1200"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363"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4000" b="0" i="1"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Thresholds</a:t>
            </a: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 determined through a Fire Business analysis (correlation of weather observations and fire occurrence data) are preferred to Climatological breakpoints (percentiles based strictly on weather data) when applying preparedness, response, and staffing decisions.</a:t>
            </a:r>
          </a:p>
          <a:p>
            <a:endParaRPr lang="en-US" sz="1200"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p>
            <a:r>
              <a:rPr lang="en-US" sz="1200"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Fire Business thresholds are based upon the statistical correlation of weather data </a:t>
            </a:r>
            <a:r>
              <a:rPr lang="en-US" sz="1200" b="1" i="1" u="sng"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AND</a:t>
            </a:r>
            <a:r>
              <a:rPr lang="en-US" sz="1200"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historical fire occurrence.</a:t>
            </a:r>
          </a:p>
          <a:p>
            <a:pPr marL="628650" lvl="1" indent="-171450">
              <a:buFont typeface="Arial" panose="020B0604020202020204" pitchFamily="34" charset="0"/>
              <a:buChar char="•"/>
            </a:pPr>
            <a:r>
              <a:rPr lang="en-US" sz="1200"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With a statistical correlation of weather and fire occurrence, decision points will be based upon the appropriate fire danger threshold at which a new action (decision) should be implemented.</a:t>
            </a:r>
          </a:p>
          <a:p>
            <a:pPr marL="628650" lvl="1" indent="-171450">
              <a:buFont typeface="Arial" panose="020B0604020202020204" pitchFamily="34" charset="0"/>
              <a:buChar char="•"/>
            </a:pPr>
            <a:r>
              <a:rPr lang="en-US" sz="1200"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FireFamilyPlus provides the tool with which the statistical correlation can be accomplished.</a:t>
            </a:r>
          </a:p>
          <a:p>
            <a:endParaRPr lang="en-US" sz="1200"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p>
            <a:r>
              <a:rPr lang="en-US" sz="1200"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Climatological breakpoints only consider weather data.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Climatological breakpoints are points on the cumulative distribution curve of one fire weather/danger index computed from climatology (weather) </a:t>
            </a:r>
            <a:r>
              <a:rPr lang="en-GB" sz="1200" b="1" u="sng" kern="1200" dirty="0">
                <a:solidFill>
                  <a:schemeClr val="tx1"/>
                </a:solidFill>
                <a:effectLst/>
                <a:latin typeface="+mn-lt"/>
                <a:ea typeface="+mn-ea"/>
                <a:cs typeface="+mn-cs"/>
              </a:rPr>
              <a:t>without regard for associated fire occurrence/business</a:t>
            </a:r>
            <a:r>
              <a:rPr lang="en-GB" sz="1200" kern="1200" dirty="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For example, the value at the 90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percentile ERC is the climatological breakpoint (for that period of record) at which only 10 percent of the ERC values are greater in value.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Climatological breakpoints are valuable for comparisons of NFDRS values (such as an ERC value at the 90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percentile in one location versus another).  </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HOWEVER . . . </a:t>
            </a:r>
            <a:r>
              <a:rPr lang="en-US" sz="1200" b="0" kern="1200" dirty="0">
                <a:solidFill>
                  <a:schemeClr val="tx1"/>
                </a:solidFill>
                <a:effectLst/>
                <a:latin typeface="+mn-lt"/>
                <a:ea typeface="+mn-ea"/>
                <a:cs typeface="+mn-cs"/>
              </a:rPr>
              <a:t>caution should be used in using annual data, unless an area has year-round fire activity. The ‘Very High’ and ‘Extreme’ danger rating thresholds may be lower than warranted when including non-fire season months with low fire danger index values. </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If annual data are used, annual data should be available for every year in the selected date range to avoid hidden biases. In addition, use of fire season data can be biased without a consistent definition of the ‘fire season.’ </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Additionally, the length of the fire season may be increasing; the definition of a ‘fire season’ should be sensitive to such changes.</a:t>
            </a:r>
            <a:r>
              <a:rPr lang="en-GB" sz="1200" b="0" kern="1200" baseline="30000" dirty="0">
                <a:solidFill>
                  <a:schemeClr val="tx1"/>
                </a:solidFill>
                <a:effectLst/>
                <a:latin typeface="+mn-lt"/>
                <a:ea typeface="+mn-ea"/>
                <a:cs typeface="+mn-cs"/>
              </a:rPr>
              <a:t>1</a:t>
            </a:r>
          </a:p>
          <a:p>
            <a:pPr marL="457200" lvl="1" indent="0">
              <a:buFont typeface="Arial" panose="020B0604020202020204" pitchFamily="34" charset="0"/>
              <a:buNone/>
            </a:pPr>
            <a:endParaRPr lang="en-US" sz="1200"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p>
            <a:pPr marL="0" lvl="0" indent="0">
              <a:buFont typeface="Arial" panose="020B0604020202020204" pitchFamily="34" charset="0"/>
              <a:buNone/>
            </a:pPr>
            <a:r>
              <a:rPr lang="en-US" sz="1200" baseline="30000" dirty="0">
                <a:effectLst/>
                <a:latin typeface="Arial" panose="020B0604020202020204" pitchFamily="34" charset="0"/>
                <a:ea typeface="Calibri" panose="020F0502020204030204" pitchFamily="34" charset="0"/>
              </a:rPr>
              <a:t>1</a:t>
            </a:r>
            <a:r>
              <a:rPr lang="en-US" sz="1200" dirty="0">
                <a:effectLst/>
                <a:latin typeface="Arial" panose="020B0604020202020204" pitchFamily="34" charset="0"/>
                <a:ea typeface="Calibri" panose="020F0502020204030204" pitchFamily="34" charset="0"/>
              </a:rPr>
              <a:t>Heinsch, F. A. (2009, January). Implications of Using Percentiles to Define Fire Danger Levels. </a:t>
            </a:r>
            <a:r>
              <a:rPr lang="en-US" sz="1200" i="1" dirty="0">
                <a:effectLst/>
                <a:latin typeface="Arial" panose="020B0604020202020204" pitchFamily="34" charset="0"/>
                <a:ea typeface="Calibri" panose="020F0502020204030204" pitchFamily="34" charset="0"/>
              </a:rPr>
              <a:t>Proceedings of 8th symposium on fire and forest meteorology.</a:t>
            </a:r>
            <a:r>
              <a:rPr lang="en-US" sz="1200" dirty="0">
                <a:effectLst/>
                <a:latin typeface="Arial" panose="020B0604020202020204" pitchFamily="34" charset="0"/>
                <a:ea typeface="Calibri" panose="020F0502020204030204" pitchFamily="34" charset="0"/>
              </a:rPr>
              <a:t> Kalispell, Montana: American Meteorological Society. Retrieved from https://ams.confex.com/ams/8Fire/webprogram/Paper156081.html</a:t>
            </a:r>
            <a:endParaRPr lang="en-US" sz="1200"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ACD7063D-96C6-401D-A175-5B29A3EA17DD}" type="slidenum">
              <a:rPr lang="en-US" smtClean="0"/>
              <a:t>22</a:t>
            </a:fld>
            <a:endParaRPr lang="en-US"/>
          </a:p>
        </p:txBody>
      </p:sp>
    </p:spTree>
    <p:extLst>
      <p:ext uri="{BB962C8B-B14F-4D97-AF65-F5344CB8AC3E}">
        <p14:creationId xmlns:p14="http://schemas.microsoft.com/office/powerpoint/2010/main" val="1008930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b="1" dirty="0"/>
              <a:t>Animated</a:t>
            </a:r>
            <a:r>
              <a:rPr lang="en-US" b="1" baseline="0" dirty="0"/>
              <a:t> Slide</a:t>
            </a:r>
            <a:endParaRPr lang="en-US" b="1" dirty="0"/>
          </a:p>
          <a:p>
            <a:r>
              <a:rPr lang="en-US" dirty="0"/>
              <a:t>In the probability graph,</a:t>
            </a:r>
            <a:r>
              <a:rPr lang="en-US" baseline="0" dirty="0"/>
              <a:t> you can determine thresholds/decision points. FireFamilyPlus automatically brings in 5 lines with the 1</a:t>
            </a:r>
            <a:r>
              <a:rPr lang="en-US" baseline="30000" dirty="0"/>
              <a:t>st</a:t>
            </a:r>
            <a:r>
              <a:rPr lang="en-US" baseline="0" dirty="0"/>
              <a:t> line at 0, the 4</a:t>
            </a:r>
            <a:r>
              <a:rPr lang="en-US" baseline="30000" dirty="0"/>
              <a:t>th</a:t>
            </a:r>
            <a:r>
              <a:rPr lang="en-US" baseline="0" dirty="0"/>
              <a:t> line at the 90</a:t>
            </a:r>
            <a:r>
              <a:rPr lang="en-US" baseline="30000" dirty="0"/>
              <a:t>th</a:t>
            </a:r>
            <a:r>
              <a:rPr lang="en-US" baseline="0" dirty="0"/>
              <a:t> percentile, and the fifth line at the 97</a:t>
            </a:r>
            <a:r>
              <a:rPr lang="en-US" baseline="30000" dirty="0"/>
              <a:t>th</a:t>
            </a:r>
            <a:r>
              <a:rPr lang="en-US" dirty="0"/>
              <a:t> percentile. You can add or delete lines as desired to get the appropriate</a:t>
            </a:r>
            <a:r>
              <a:rPr lang="en-US" baseline="0" dirty="0"/>
              <a:t> number of classes.</a:t>
            </a:r>
            <a:endParaRPr lang="en-US" dirty="0"/>
          </a:p>
          <a:p>
            <a:endParaRPr lang="en-US" baseline="0" dirty="0"/>
          </a:p>
          <a:p>
            <a:r>
              <a:rPr lang="en-US" baseline="0" dirty="0"/>
              <a:t>The lines are how well the index fit. The dots represent the median value where the fires (groups of them) occur. </a:t>
            </a:r>
          </a:p>
          <a:p>
            <a:endParaRPr lang="en-US" baseline="0" dirty="0"/>
          </a:p>
          <a:p>
            <a:r>
              <a:rPr lang="en-US" baseline="0" dirty="0"/>
              <a:t>If we were using preparedness level with 5 decisions: The chart on the top is how it came in automatically. It doesn’t really show where things start to ramp up. When would you want to gear up or bring in more resources before line 4? The chart (updated) on bottom is an example of how you might adjust the values to reflect fire danger thresholds (instead of climatological breakpoints).</a:t>
            </a:r>
            <a:endParaRPr lang="en-US" dirty="0"/>
          </a:p>
          <a:p>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23</a:t>
            </a:fld>
            <a:endParaRPr lang="en-US"/>
          </a:p>
        </p:txBody>
      </p:sp>
    </p:spTree>
    <p:extLst>
      <p:ext uri="{BB962C8B-B14F-4D97-AF65-F5344CB8AC3E}">
        <p14:creationId xmlns:p14="http://schemas.microsoft.com/office/powerpoint/2010/main" val="2342539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sz="1100" b="1" dirty="0"/>
              <a:t>***See handout.***</a:t>
            </a:r>
          </a:p>
          <a:p>
            <a:endParaRPr lang="en-US" sz="1100" b="1" dirty="0"/>
          </a:p>
          <a:p>
            <a:r>
              <a:rPr lang="en-US" sz="1100" dirty="0"/>
              <a:t>This</a:t>
            </a:r>
            <a:r>
              <a:rPr lang="en-US" sz="1100" baseline="0" dirty="0"/>
              <a:t> is the decision point screen in FFP. There are up</a:t>
            </a:r>
            <a:r>
              <a:rPr lang="en-US" sz="1100" dirty="0"/>
              <a:t> to 9 thresholds; the default is 5. The lowest threshold is 0. You move from class 1 to class 2, in this example, at an ERC of 16.  You may have learned in other classes about looking at a number of different bar</a:t>
            </a:r>
            <a:r>
              <a:rPr lang="en-US" sz="1100" baseline="0" dirty="0"/>
              <a:t> graphs on this page. In reality, you get the most information from all days and fire days. Large and multiple fire days are good for determining when to change decision class, but the bar charts are not </a:t>
            </a:r>
            <a:r>
              <a:rPr lang="en-US" sz="1100" baseline="0"/>
              <a:t>as meaningful.</a:t>
            </a:r>
            <a:endParaRPr lang="en-US" sz="1100" dirty="0"/>
          </a:p>
          <a:p>
            <a:endParaRPr lang="en-US" sz="1100" dirty="0"/>
          </a:p>
          <a:p>
            <a:r>
              <a:rPr lang="en-US" sz="1100" dirty="0"/>
              <a:t>How many thresholds you have will depend on how many decisions you need to make for a given management tool. The lines over the bar charts reflect what the distribution</a:t>
            </a:r>
            <a:r>
              <a:rPr lang="en-US" sz="1100" baseline="0" dirty="0"/>
              <a:t> should look like. </a:t>
            </a:r>
          </a:p>
          <a:p>
            <a:endParaRPr lang="en-US" sz="1100" baseline="0" dirty="0"/>
          </a:p>
          <a:p>
            <a:r>
              <a:rPr lang="en-US" sz="1100" baseline="0" dirty="0"/>
              <a:t>How much time </a:t>
            </a:r>
            <a:r>
              <a:rPr lang="en-US" sz="1100" dirty="0"/>
              <a:t>(All Days) should you spend </a:t>
            </a:r>
            <a:r>
              <a:rPr lang="en-US" sz="1100" baseline="0" dirty="0"/>
              <a:t>(all year or seasonally) in each level? These are seasonal data</a:t>
            </a:r>
            <a:r>
              <a:rPr lang="en-US" sz="1100" dirty="0"/>
              <a:t> from northwest Montana, so most days are spent in Classes 2 and 3.</a:t>
            </a:r>
            <a:r>
              <a:rPr lang="en-US" sz="1100" baseline="0" dirty="0"/>
              <a:t> For fire days, most of the days are in 3 and 4. For large and multi fire days, most are in 4 or 5 (Note: this may not work for human-caused fires or</a:t>
            </a:r>
            <a:r>
              <a:rPr lang="en-US" sz="1100" dirty="0"/>
              <a:t> areas with few fires</a:t>
            </a:r>
            <a:r>
              <a:rPr lang="en-US" sz="1100" baseline="0" dirty="0"/>
              <a:t>). The All Days curve</a:t>
            </a:r>
            <a:r>
              <a:rPr lang="en-US" sz="1100" dirty="0"/>
              <a:t> varies depending on your fire season. A year-round fire season could have a different shape.</a:t>
            </a:r>
            <a:r>
              <a:rPr lang="en-US" sz="1100" baseline="0" dirty="0"/>
              <a:t> </a:t>
            </a:r>
          </a:p>
          <a:p>
            <a:endParaRPr lang="en-US" sz="1100" baseline="0" dirty="0"/>
          </a:p>
          <a:p>
            <a:r>
              <a:rPr lang="en-US" sz="1100" baseline="0" dirty="0"/>
              <a:t>With 3 decision thresholds (i.e. campfire restrictions, debris burning), reduce the number of lines. How much time do you spend in each group (i.e. 30% in each or most in 1 and 2)? Remember if you are restricting, set it</a:t>
            </a:r>
            <a:r>
              <a:rPr lang="en-US" sz="1100" dirty="0"/>
              <a:t> a little </a:t>
            </a:r>
            <a:r>
              <a:rPr lang="en-US" sz="1100" baseline="0" dirty="0"/>
              <a:t>higher so it isn’t constantly changing, especially if you are talking</a:t>
            </a:r>
            <a:r>
              <a:rPr lang="en-US" sz="1100" dirty="0"/>
              <a:t> to non-agency folks</a:t>
            </a:r>
            <a:r>
              <a:rPr lang="en-US" sz="1100" baseline="0" dirty="0"/>
              <a:t>.</a:t>
            </a:r>
          </a:p>
          <a:p>
            <a:endParaRPr lang="en-US" sz="1100" baseline="0" dirty="0"/>
          </a:p>
          <a:p>
            <a:r>
              <a:rPr lang="en-US" sz="1100" baseline="0" dirty="0"/>
              <a:t>You will determine how many decision points you need for each management tool. Then, set decision points for each tool for each FDRA – staffing, preparedness, response/dispatch, adjective rating, restrictions; levels of escalating fire danger. Each tool can use a different fuel model/index combination and a different number of decision points, although</a:t>
            </a:r>
            <a:r>
              <a:rPr lang="en-US" sz="1100" dirty="0"/>
              <a:t> that can also be a lot to maintain during the busiest times of year</a:t>
            </a:r>
            <a:r>
              <a:rPr lang="en-US" sz="1100" baseline="0" dirty="0"/>
              <a:t>.</a:t>
            </a:r>
          </a:p>
          <a:p>
            <a:endParaRPr lang="en-US" sz="1100" dirty="0"/>
          </a:p>
        </p:txBody>
      </p:sp>
      <p:sp>
        <p:nvSpPr>
          <p:cNvPr id="4" name="Slide Number Placeholder 3"/>
          <p:cNvSpPr>
            <a:spLocks noGrp="1"/>
          </p:cNvSpPr>
          <p:nvPr>
            <p:ph type="sldNum" sz="quarter" idx="10"/>
          </p:nvPr>
        </p:nvSpPr>
        <p:spPr/>
        <p:txBody>
          <a:bodyPr/>
          <a:lstStyle/>
          <a:p>
            <a:fld id="{ACD7063D-96C6-401D-A175-5B29A3EA17DD}" type="slidenum">
              <a:rPr lang="en-US" smtClean="0"/>
              <a:t>24</a:t>
            </a:fld>
            <a:endParaRPr lang="en-US"/>
          </a:p>
        </p:txBody>
      </p:sp>
    </p:spTree>
    <p:extLst>
      <p:ext uri="{BB962C8B-B14F-4D97-AF65-F5344CB8AC3E}">
        <p14:creationId xmlns:p14="http://schemas.microsoft.com/office/powerpoint/2010/main" val="325591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sz="1100" b="1" dirty="0"/>
              <a:t>***See handout.***</a:t>
            </a:r>
          </a:p>
          <a:p>
            <a:r>
              <a:rPr lang="en-US" sz="1100" dirty="0"/>
              <a:t>The previous slide showed an</a:t>
            </a:r>
            <a:r>
              <a:rPr lang="en-US" sz="1100" baseline="0" dirty="0"/>
              <a:t> analysis for the Libby RAWS and Kootenai NF when analyzing only the fire season. That would apply to a fire season analysis such as this or an area that has a year-round fire season. </a:t>
            </a:r>
          </a:p>
          <a:p>
            <a:endParaRPr lang="en-US" sz="1100" baseline="0" dirty="0"/>
          </a:p>
          <a:p>
            <a:r>
              <a:rPr lang="en-US" sz="1100" baseline="0" dirty="0"/>
              <a:t>However, if you are analyzing the entire year, and you do not have a year-round fire season, you would end up with an All Days (Weather Days) graph that looks different. Most days would not be fire days at Libby, for example, so rather than a bell-shaped curve, you would end up </a:t>
            </a:r>
            <a:r>
              <a:rPr lang="en-US" sz="1100" baseline="0" dirty="0" err="1"/>
              <a:t>up</a:t>
            </a:r>
            <a:r>
              <a:rPr lang="en-US" sz="1100" baseline="0" dirty="0"/>
              <a:t> with most days in class 1 or 2 (no fires, class 1). In an area with a year-round fire season, on the other hand, you would expect to see a similar curve in both All Days and Fire Days.</a:t>
            </a:r>
            <a:endParaRPr lang="en-US" sz="1100" dirty="0"/>
          </a:p>
        </p:txBody>
      </p:sp>
      <p:sp>
        <p:nvSpPr>
          <p:cNvPr id="4" name="Slide Number Placeholder 3"/>
          <p:cNvSpPr>
            <a:spLocks noGrp="1"/>
          </p:cNvSpPr>
          <p:nvPr>
            <p:ph type="sldNum" sz="quarter" idx="10"/>
          </p:nvPr>
        </p:nvSpPr>
        <p:spPr/>
        <p:txBody>
          <a:bodyPr/>
          <a:lstStyle/>
          <a:p>
            <a:fld id="{ACD7063D-96C6-401D-A175-5B29A3EA17DD}" type="slidenum">
              <a:rPr lang="en-US" smtClean="0"/>
              <a:t>25</a:t>
            </a:fld>
            <a:endParaRPr lang="en-US"/>
          </a:p>
        </p:txBody>
      </p:sp>
    </p:spTree>
    <p:extLst>
      <p:ext uri="{BB962C8B-B14F-4D97-AF65-F5344CB8AC3E}">
        <p14:creationId xmlns:p14="http://schemas.microsoft.com/office/powerpoint/2010/main" val="2759051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dirty="0"/>
              <a:t>If you need help getting started, here are a couple of thoughts to keep in mind. You want to define your classes such that fire business is different for the class above and the class below. There should be a large increase in fire potential with each class (e.g., large fire day). You also need a minimum number of classes to support each decision or action. You determine what that is locally.</a:t>
            </a:r>
          </a:p>
        </p:txBody>
      </p:sp>
      <p:sp>
        <p:nvSpPr>
          <p:cNvPr id="4" name="Slide Number Placeholder 3"/>
          <p:cNvSpPr>
            <a:spLocks noGrp="1"/>
          </p:cNvSpPr>
          <p:nvPr>
            <p:ph type="sldNum" sz="quarter" idx="10"/>
          </p:nvPr>
        </p:nvSpPr>
        <p:spPr/>
        <p:txBody>
          <a:bodyPr/>
          <a:lstStyle/>
          <a:p>
            <a:fld id="{87D77045-401A-4D5E-BFE3-54C21A8A6634}" type="slidenum">
              <a:rPr lang="en-US" smtClean="0"/>
              <a:pPr/>
              <a:t>26</a:t>
            </a:fld>
            <a:endParaRPr lang="en-US"/>
          </a:p>
        </p:txBody>
      </p:sp>
    </p:spTree>
    <p:extLst>
      <p:ext uri="{BB962C8B-B14F-4D97-AF65-F5344CB8AC3E}">
        <p14:creationId xmlns:p14="http://schemas.microsoft.com/office/powerpoint/2010/main" val="2751308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dirty="0"/>
              <a:t>Review Lesson Objectives:</a:t>
            </a:r>
          </a:p>
          <a:p>
            <a:pPr marL="685800" lvl="1" indent="-228600">
              <a:buFont typeface="+mj-lt"/>
              <a:buAutoNum type="arabicPeriod"/>
            </a:pPr>
            <a:r>
              <a:rPr lang="en-US" dirty="0"/>
              <a:t>Describe which management decisions are most appropriately supported by either climatological breakpoints or fire business thresholds.</a:t>
            </a:r>
          </a:p>
          <a:p>
            <a:pPr marL="685800" lvl="1" indent="-228600">
              <a:buFont typeface="+mj-lt"/>
              <a:buAutoNum type="arabicPeriod"/>
            </a:pPr>
            <a:r>
              <a:rPr lang="en-US" dirty="0"/>
              <a:t>Using </a:t>
            </a:r>
            <a:r>
              <a:rPr lang="en-US" dirty="0" err="1"/>
              <a:t>FireFamilyPlus</a:t>
            </a:r>
            <a:r>
              <a:rPr lang="en-US" dirty="0"/>
              <a:t>, discuss a process which can identify the best "fire business" relationships by examining multiple combinations of fuel models and NFDRS outputs. </a:t>
            </a:r>
          </a:p>
          <a:p>
            <a:pPr marL="685800" lvl="1"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27</a:t>
            </a:fld>
            <a:endParaRPr lang="en-US"/>
          </a:p>
        </p:txBody>
      </p:sp>
    </p:spTree>
    <p:extLst>
      <p:ext uri="{BB962C8B-B14F-4D97-AF65-F5344CB8AC3E}">
        <p14:creationId xmlns:p14="http://schemas.microsoft.com/office/powerpoint/2010/main" val="3170427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Lesson </a:t>
            </a:r>
            <a:r>
              <a:rPr kumimoji="0" lang="en-US" sz="1200" b="0" i="0" u="none" strike="noStrike" kern="1200" cap="none" spc="0" normalizeH="0" baseline="0" noProof="0" dirty="0">
                <a:ln>
                  <a:noFill/>
                </a:ln>
                <a:solidFill>
                  <a:prstClr val="black"/>
                </a:solidFill>
                <a:effectLst/>
                <a:uLnTx/>
                <a:uFillTx/>
                <a:latin typeface="+mn-lt"/>
                <a:ea typeface="+mn-ea"/>
                <a:cs typeface="+mn-cs"/>
              </a:rPr>
              <a:t>Objectives:</a:t>
            </a:r>
          </a:p>
          <a:p>
            <a:pPr marL="685800" lvl="1" indent="-228600">
              <a:buFont typeface="+mj-lt"/>
              <a:buAutoNum type="arabicPeriod" startAt="3"/>
            </a:pPr>
            <a:r>
              <a:rPr lang="en-US" dirty="0"/>
              <a:t>Using </a:t>
            </a:r>
            <a:r>
              <a:rPr lang="en-US" dirty="0" err="1"/>
              <a:t>FireFamilyPlus</a:t>
            </a:r>
            <a:r>
              <a:rPr lang="en-US" dirty="0"/>
              <a:t>, discuss a process using statistical tools to identify appropriate decision points for staffing levels, adjective rating levels, dispatch levels, and public fire restrictions) </a:t>
            </a:r>
          </a:p>
          <a:p>
            <a:pPr marL="685800" lvl="1" indent="-228600">
              <a:buFont typeface="+mj-lt"/>
              <a:buAutoNum type="arabicPeriod" startAt="3"/>
            </a:pPr>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28</a:t>
            </a:fld>
            <a:endParaRPr lang="en-US"/>
          </a:p>
        </p:txBody>
      </p:sp>
    </p:spTree>
    <p:extLst>
      <p:ext uri="{BB962C8B-B14F-4D97-AF65-F5344CB8AC3E}">
        <p14:creationId xmlns:p14="http://schemas.microsoft.com/office/powerpoint/2010/main" val="3877758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dirty="0"/>
              <a:t>Questions</a:t>
            </a:r>
          </a:p>
        </p:txBody>
      </p:sp>
      <p:sp>
        <p:nvSpPr>
          <p:cNvPr id="4" name="Slide Number Placeholder 3"/>
          <p:cNvSpPr>
            <a:spLocks noGrp="1"/>
          </p:cNvSpPr>
          <p:nvPr>
            <p:ph type="sldNum" sz="quarter" idx="10"/>
          </p:nvPr>
        </p:nvSpPr>
        <p:spPr/>
        <p:txBody>
          <a:bodyPr/>
          <a:lstStyle/>
          <a:p>
            <a:fld id="{ACD7063D-96C6-401D-A175-5B29A3EA17DD}" type="slidenum">
              <a:rPr lang="en-US" smtClean="0"/>
              <a:t>29</a:t>
            </a:fld>
            <a:endParaRPr lang="en-US"/>
          </a:p>
        </p:txBody>
      </p:sp>
    </p:spTree>
    <p:extLst>
      <p:ext uri="{BB962C8B-B14F-4D97-AF65-F5344CB8AC3E}">
        <p14:creationId xmlns:p14="http://schemas.microsoft.com/office/powerpoint/2010/main" val="303441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0"/>
                </a:spcBef>
                <a:spcAft>
                  <a:spcPts val="0"/>
                </a:spcAft>
                <a:buClrTx/>
                <a:buSzTx/>
                <a:buFontTx/>
                <a:buNone/>
                <a:tabLst/>
                <a:defRPr/>
              </a:pPr>
              <a:t>3</a:t>
            </a:fld>
            <a:endParaRPr lang="en-US" sz="1200" b="1" dirty="0">
              <a:effectLst>
                <a:outerShdw blurRad="38100" dist="38100" dir="2700000" algn="tl">
                  <a:srgbClr val="000000">
                    <a:alpha val="43137"/>
                  </a:srgbClr>
                </a:outerShdw>
              </a:effectLst>
            </a:endParaRPr>
          </a:p>
          <a:p>
            <a:r>
              <a:rPr lang="en-US" dirty="0"/>
              <a:t>Lesson Objectives (cont’d):</a:t>
            </a:r>
          </a:p>
          <a:p>
            <a:pPr marL="685800" lvl="1" indent="-228600">
              <a:buFont typeface="+mj-lt"/>
              <a:buAutoNum type="arabicPeriod" startAt="3"/>
            </a:pPr>
            <a:r>
              <a:rPr lang="en-US" dirty="0"/>
              <a:t>Using </a:t>
            </a:r>
            <a:r>
              <a:rPr lang="en-US" dirty="0" err="1"/>
              <a:t>FireFamilyPlus</a:t>
            </a:r>
            <a:r>
              <a:rPr lang="en-US" dirty="0"/>
              <a:t>, discuss a process using statistical tools to identify appropriate decision points for staffing levels, adjective rating levels, dispatch levels, and public fire restrictions) </a:t>
            </a:r>
          </a:p>
          <a:p>
            <a:pPr marL="685800" lvl="1" indent="-228600">
              <a:buFont typeface="+mj-lt"/>
              <a:buAutoNum type="arabicPeriod" startAt="3"/>
            </a:pPr>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3</a:t>
            </a:fld>
            <a:endParaRPr lang="en-US"/>
          </a:p>
        </p:txBody>
      </p:sp>
    </p:spTree>
    <p:extLst>
      <p:ext uri="{BB962C8B-B14F-4D97-AF65-F5344CB8AC3E}">
        <p14:creationId xmlns:p14="http://schemas.microsoft.com/office/powerpoint/2010/main" val="372286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dirty="0"/>
              <a:t>Climatological Breakpoints</a:t>
            </a:r>
            <a:r>
              <a:rPr lang="en-US" baseline="0" dirty="0"/>
              <a:t> only include weather and typically use set values such as the 90</a:t>
            </a:r>
            <a:r>
              <a:rPr lang="en-US" baseline="30000" dirty="0"/>
              <a:t>th</a:t>
            </a:r>
            <a:r>
              <a:rPr lang="en-US" baseline="0" dirty="0"/>
              <a:t> and 97</a:t>
            </a:r>
            <a:r>
              <a:rPr lang="en-US" baseline="30000" dirty="0"/>
              <a:t>th</a:t>
            </a:r>
            <a:r>
              <a:rPr lang="en-US" baseline="0" dirty="0"/>
              <a:t> percentile. When the 97</a:t>
            </a:r>
            <a:r>
              <a:rPr lang="en-US" baseline="30000" dirty="0"/>
              <a:t>th</a:t>
            </a:r>
            <a:r>
              <a:rPr lang="en-US" baseline="0" dirty="0"/>
              <a:t> percentile is selected, only 3% of days in the record are worse than that. These climatological breakpoints were originally developed because there was very little fire data available. At the time, managers needed a way to determine what a “bad” day looked like. It was arbitrarily decided to use the 90</a:t>
            </a:r>
            <a:r>
              <a:rPr lang="en-US" baseline="30000" dirty="0"/>
              <a:t>th</a:t>
            </a:r>
            <a:r>
              <a:rPr lang="en-US" baseline="0" dirty="0"/>
              <a:t> and 97</a:t>
            </a:r>
            <a:r>
              <a:rPr lang="en-US" baseline="30000" dirty="0"/>
              <a:t>th</a:t>
            </a:r>
            <a:r>
              <a:rPr lang="en-US" baseline="0" dirty="0"/>
              <a:t> percentiles in the USFS and 80</a:t>
            </a:r>
            <a:r>
              <a:rPr lang="en-US" baseline="30000" dirty="0"/>
              <a:t>th</a:t>
            </a:r>
            <a:r>
              <a:rPr lang="en-US" baseline="0" dirty="0"/>
              <a:t> and 95</a:t>
            </a:r>
            <a:r>
              <a:rPr lang="en-US" baseline="30000" dirty="0"/>
              <a:t>th</a:t>
            </a:r>
            <a:r>
              <a:rPr lang="en-US" baseline="0" dirty="0"/>
              <a:t> percentiles in the BLM. Very little, if any, analysis was done to determine what these values should be.</a:t>
            </a:r>
          </a:p>
          <a:p>
            <a:endParaRPr lang="en-US" baseline="0" dirty="0"/>
          </a:p>
          <a:p>
            <a:r>
              <a:rPr lang="en-US" baseline="0" dirty="0"/>
              <a:t>Fire Business Thresholds are determined by analyzing the statistical relationship between weather and fire, which you learned about in a previous lesson. Using this information, we can analyze any number of NFDRS fuel models and outputs to see which combinations explain this relationship the best. Further analysis allows you to divide the index into the number of classes needed.</a:t>
            </a:r>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4</a:t>
            </a:fld>
            <a:endParaRPr lang="en-US"/>
          </a:p>
        </p:txBody>
      </p:sp>
    </p:spTree>
    <p:extLst>
      <p:ext uri="{BB962C8B-B14F-4D97-AF65-F5344CB8AC3E}">
        <p14:creationId xmlns:p14="http://schemas.microsoft.com/office/powerpoint/2010/main" val="2716416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dirty="0"/>
              <a:t>While</a:t>
            </a:r>
            <a:r>
              <a:rPr lang="en-US" baseline="0" dirty="0"/>
              <a:t> we suggest using fire business thresholds at the local level, there is still a place for climatology. Climatological breakpoints are used nationally to compare different regions, GACCs, states, or even dispatch centers with each other using the same fuel model and index/component (e.g., ERC for fuel model 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NFDRS is relative. A value of 35 does not necessarily mean the same thing in Montana that it means in Texas.  It doesn’t mean the same thing for Fuel Model X that it means for Fuel Model Y. Climatological breakpoints account for that. Knowing that the local fire danger is at the 30</a:t>
            </a:r>
            <a:r>
              <a:rPr lang="en-US" baseline="30000" dirty="0"/>
              <a:t>th</a:t>
            </a:r>
            <a:r>
              <a:rPr lang="en-US" baseline="0" dirty="0"/>
              <a:t> or the 99</a:t>
            </a:r>
            <a:r>
              <a:rPr lang="en-US" baseline="30000" dirty="0"/>
              <a:t>th</a:t>
            </a:r>
            <a:r>
              <a:rPr lang="en-US" baseline="0" dirty="0"/>
              <a:t> </a:t>
            </a:r>
            <a:r>
              <a:rPr lang="en-US" i="1" baseline="0" dirty="0"/>
              <a:t>percentile</a:t>
            </a:r>
            <a:r>
              <a:rPr lang="en-US" baseline="0" dirty="0"/>
              <a:t> does tell you something. </a:t>
            </a:r>
          </a:p>
          <a:p>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5</a:t>
            </a:fld>
            <a:endParaRPr lang="en-US"/>
          </a:p>
        </p:txBody>
      </p:sp>
    </p:spTree>
    <p:extLst>
      <p:ext uri="{BB962C8B-B14F-4D97-AF65-F5344CB8AC3E}">
        <p14:creationId xmlns:p14="http://schemas.microsoft.com/office/powerpoint/2010/main" val="1735928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Wildland Fire Assessment System (WFAS, www.wfas.net) uses climatological breakpoints in mapping. At a glance, you can see how the fire danger in your area relates to the fire danger in other areas of the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Note:</a:t>
            </a:r>
            <a:r>
              <a:rPr lang="en-US" baseline="0" dirty="0"/>
              <a:t> These graphs show the 1978 system, fuel model G.</a:t>
            </a:r>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6</a:t>
            </a:fld>
            <a:endParaRPr lang="en-US"/>
          </a:p>
        </p:txBody>
      </p:sp>
    </p:spTree>
    <p:extLst>
      <p:ext uri="{BB962C8B-B14F-4D97-AF65-F5344CB8AC3E}">
        <p14:creationId xmlns:p14="http://schemas.microsoft.com/office/powerpoint/2010/main" val="167156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dirty="0"/>
              <a:t>A number of Predictive</a:t>
            </a:r>
            <a:r>
              <a:rPr lang="en-US" baseline="0" dirty="0"/>
              <a:t> Service Centers have created their own regional products, such as this one from the Southern Area. Such graphs show how current weather compares with historical BI for each Predictive Service Area (PSA). While this provides valuable information about climate around the region, there is no direct correlation to fire activity.</a:t>
            </a:r>
            <a:r>
              <a:rPr lang="en-US" dirty="0"/>
              <a:t> </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Note:</a:t>
            </a:r>
            <a:r>
              <a:rPr lang="en-US" baseline="0" dirty="0"/>
              <a:t> This graph shows the 1978 system, fuel model G.</a:t>
            </a:r>
            <a:endParaRPr lang="en-US" dirty="0"/>
          </a:p>
          <a:p>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7</a:t>
            </a:fld>
            <a:endParaRPr lang="en-US"/>
          </a:p>
        </p:txBody>
      </p:sp>
    </p:spTree>
    <p:extLst>
      <p:ext uri="{BB962C8B-B14F-4D97-AF65-F5344CB8AC3E}">
        <p14:creationId xmlns:p14="http://schemas.microsoft.com/office/powerpoint/2010/main" val="62953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dirty="0"/>
              <a:t>Each Predictive Service Center creates</a:t>
            </a:r>
            <a:r>
              <a:rPr lang="en-US" baseline="0" dirty="0"/>
              <a:t> maps of climatological breakpoints specific to their area. </a:t>
            </a:r>
            <a:r>
              <a:rPr lang="en-US" dirty="0"/>
              <a:t>Here is one from the Southwest for their PSAs.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Note:</a:t>
            </a:r>
            <a:r>
              <a:rPr lang="en-US" baseline="0" dirty="0"/>
              <a:t> This graph shows the 1978 system, fuel model G.</a:t>
            </a:r>
            <a:endParaRPr lang="en-US" dirty="0"/>
          </a:p>
          <a:p>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8</a:t>
            </a:fld>
            <a:endParaRPr lang="en-US"/>
          </a:p>
        </p:txBody>
      </p:sp>
    </p:spTree>
    <p:extLst>
      <p:ext uri="{BB962C8B-B14F-4D97-AF65-F5344CB8AC3E}">
        <p14:creationId xmlns:p14="http://schemas.microsoft.com/office/powerpoint/2010/main" val="1811318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dirty="0"/>
              <a:t>This map from the Great Basin</a:t>
            </a:r>
            <a:r>
              <a:rPr lang="en-US" baseline="0" dirty="0"/>
              <a:t> shows the values at each RAWS rather than by PSA or FDRA.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Note:</a:t>
            </a:r>
            <a:r>
              <a:rPr lang="en-US" baseline="0" dirty="0"/>
              <a:t> This graph shows the 1978 system, fuel model G.</a:t>
            </a:r>
            <a:endParaRPr lang="en-US" dirty="0"/>
          </a:p>
          <a:p>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9</a:t>
            </a:fld>
            <a:endParaRPr lang="en-US"/>
          </a:p>
        </p:txBody>
      </p:sp>
    </p:spTree>
    <p:extLst>
      <p:ext uri="{BB962C8B-B14F-4D97-AF65-F5344CB8AC3E}">
        <p14:creationId xmlns:p14="http://schemas.microsoft.com/office/powerpoint/2010/main" val="558320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7.gif"/><Relationship Id="rId5" Type="http://schemas.openxmlformats.org/officeDocument/2006/relationships/image" Target="../media/image2.gif"/><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descr="Logo" title="NFDRS 2016 Rollout Workshop">
            <a:extLst>
              <a:ext uri="{FF2B5EF4-FFF2-40B4-BE49-F238E27FC236}">
                <a16:creationId xmlns:a16="http://schemas.microsoft.com/office/drawing/2014/main" id="{AFC417A1-3E10-44B5-8050-594B27BC5978}"/>
              </a:ext>
            </a:extLst>
          </p:cNvPr>
          <p:cNvGrpSpPr>
            <a:grpSpLocks noChangeAspect="1"/>
          </p:cNvGrpSpPr>
          <p:nvPr userDrawn="1"/>
        </p:nvGrpSpPr>
        <p:grpSpPr>
          <a:xfrm>
            <a:off x="198266" y="4576604"/>
            <a:ext cx="2526649" cy="1833878"/>
            <a:chOff x="-8862" y="5171834"/>
            <a:chExt cx="1916402" cy="1480996"/>
          </a:xfrm>
          <a:effectLst>
            <a:outerShdw blurRad="50800" dist="50800" dir="5400000" algn="t" rotWithShape="0">
              <a:prstClr val="black">
                <a:alpha val="40000"/>
              </a:prstClr>
            </a:outerShdw>
          </a:effectLst>
        </p:grpSpPr>
        <p:pic>
          <p:nvPicPr>
            <p:cNvPr id="10" name="Picture 9" descr="A close up of a sign&#10;&#10;Description generated with high confidence">
              <a:extLst>
                <a:ext uri="{FF2B5EF4-FFF2-40B4-BE49-F238E27FC236}">
                  <a16:creationId xmlns:a16="http://schemas.microsoft.com/office/drawing/2014/main" id="{8BAD15B7-CB84-46AE-BFEA-048D54CB48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1" name="Picture 10">
              <a:extLst>
                <a:ext uri="{FF2B5EF4-FFF2-40B4-BE49-F238E27FC236}">
                  <a16:creationId xmlns:a16="http://schemas.microsoft.com/office/drawing/2014/main" id="{B2139B3F-9655-475F-B3D0-E4DCF8952A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12" name="Picture 11">
              <a:extLst>
                <a:ext uri="{FF2B5EF4-FFF2-40B4-BE49-F238E27FC236}">
                  <a16:creationId xmlns:a16="http://schemas.microsoft.com/office/drawing/2014/main" id="{99E58A74-61F7-4DA7-B5E4-9927B5D92E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
        <p:nvSpPr>
          <p:cNvPr id="3" name="Text Placeholder 2">
            <a:extLst>
              <a:ext uri="{FF2B5EF4-FFF2-40B4-BE49-F238E27FC236}">
                <a16:creationId xmlns:a16="http://schemas.microsoft.com/office/drawing/2014/main" id="{D9D6B924-46E5-460B-9F7B-2C4FEF6CBF39}"/>
              </a:ext>
            </a:extLst>
          </p:cNvPr>
          <p:cNvSpPr>
            <a:spLocks noGrp="1"/>
          </p:cNvSpPr>
          <p:nvPr>
            <p:ph type="body" sz="quarter" idx="10" hasCustomPrompt="1"/>
          </p:nvPr>
        </p:nvSpPr>
        <p:spPr>
          <a:xfrm>
            <a:off x="6096002" y="5278476"/>
            <a:ext cx="5897737" cy="387350"/>
          </a:xfrm>
          <a:prstGeom prst="rect">
            <a:avLst/>
          </a:prstGeom>
        </p:spPr>
        <p:txBody>
          <a:bodyPr/>
          <a:lstStyle>
            <a:lvl1pPr marL="0" marR="0" indent="0" algn="r" defTabSz="914377" rtl="0" eaLnBrk="1" fontAlgn="auto" latinLnBrk="0" hangingPunct="1">
              <a:lnSpc>
                <a:spcPct val="100000"/>
              </a:lnSpc>
              <a:spcBef>
                <a:spcPts val="0"/>
              </a:spcBef>
              <a:spcAft>
                <a:spcPts val="0"/>
              </a:spcAft>
              <a:buClrTx/>
              <a:buSzTx/>
              <a:buFontTx/>
              <a:buNone/>
              <a:tabLst/>
              <a:defRPr sz="1800" u="none" baseline="0">
                <a:effectLst/>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Click Here to Edit Workshop Dates</a:t>
            </a:r>
          </a:p>
          <a:p>
            <a:pPr lvl="0"/>
            <a:endParaRPr lang="en-US" dirty="0"/>
          </a:p>
        </p:txBody>
      </p:sp>
      <p:sp>
        <p:nvSpPr>
          <p:cNvPr id="7" name="Text Placeholder 6">
            <a:extLst>
              <a:ext uri="{FF2B5EF4-FFF2-40B4-BE49-F238E27FC236}">
                <a16:creationId xmlns:a16="http://schemas.microsoft.com/office/drawing/2014/main" id="{C0DA6AAF-2F8C-4A9D-B36C-658EF3CF886B}"/>
              </a:ext>
            </a:extLst>
          </p:cNvPr>
          <p:cNvSpPr>
            <a:spLocks noGrp="1" noChangeAspect="1"/>
          </p:cNvSpPr>
          <p:nvPr>
            <p:ph type="body" sz="quarter" idx="11" hasCustomPrompt="1"/>
          </p:nvPr>
        </p:nvSpPr>
        <p:spPr>
          <a:xfrm>
            <a:off x="6096002" y="5706924"/>
            <a:ext cx="5897737" cy="369332"/>
          </a:xfrm>
          <a:prstGeom prst="rect">
            <a:avLst/>
          </a:prstGeom>
        </p:spPr>
        <p:txBody>
          <a:bodyPr wrap="square">
            <a:spAutoFit/>
          </a:bodyPr>
          <a:lstStyle>
            <a:lvl1pPr marL="0" marR="0" indent="0" algn="r" defTabSz="914377" rtl="0" eaLnBrk="1" fontAlgn="auto" latinLnBrk="0" hangingPunct="1">
              <a:lnSpc>
                <a:spcPct val="100000"/>
              </a:lnSpc>
              <a:spcBef>
                <a:spcPts val="0"/>
              </a:spcBef>
              <a:spcAft>
                <a:spcPts val="0"/>
              </a:spcAft>
              <a:buClrTx/>
              <a:buSzTx/>
              <a:buFontTx/>
              <a:buNone/>
              <a:tabLst/>
              <a:defRPr sz="1800" u="none">
                <a:solidFill>
                  <a:schemeClr val="tx1"/>
                </a:solidFill>
                <a:effectLst>
                  <a:outerShdw blurRad="50800" dist="38100" dir="2700000" algn="tl" rotWithShape="0">
                    <a:prstClr val="black">
                      <a:alpha val="40000"/>
                    </a:prstClr>
                  </a:outerShdw>
                </a:effectLst>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Click Here to Edit Workshop Location</a:t>
            </a:r>
          </a:p>
        </p:txBody>
      </p:sp>
      <p:sp>
        <p:nvSpPr>
          <p:cNvPr id="14" name="Title 4" descr="Title Slide - Lesson Title">
            <a:extLst>
              <a:ext uri="{FF2B5EF4-FFF2-40B4-BE49-F238E27FC236}">
                <a16:creationId xmlns:a16="http://schemas.microsoft.com/office/drawing/2014/main" id="{7B2D3851-AACB-4F0D-ACF7-1A316733DF08}"/>
              </a:ext>
            </a:extLst>
          </p:cNvPr>
          <p:cNvSpPr>
            <a:spLocks noGrp="1"/>
          </p:cNvSpPr>
          <p:nvPr>
            <p:ph type="title" hasCustomPrompt="1"/>
          </p:nvPr>
        </p:nvSpPr>
        <p:spPr>
          <a:xfrm>
            <a:off x="508000" y="449349"/>
            <a:ext cx="11176000" cy="757130"/>
          </a:xfrm>
          <a:prstGeom prst="rect">
            <a:avLst/>
          </a:prstGeom>
        </p:spPr>
        <p:txBody>
          <a:bodyPr>
            <a:spAutoFit/>
          </a:bodyPr>
          <a:lstStyle>
            <a:lvl1pPr>
              <a:defRPr/>
            </a:lvl1pPr>
          </a:lstStyle>
          <a:p>
            <a:pPr algn="ctr"/>
            <a:r>
              <a:rPr lang="en-US" dirty="0"/>
              <a:t>Click to enter lesson title</a:t>
            </a:r>
          </a:p>
        </p:txBody>
      </p:sp>
      <p:sp>
        <p:nvSpPr>
          <p:cNvPr id="17" name="Subtitle 29" descr="Title Slide - Lesson Number">
            <a:extLst>
              <a:ext uri="{FF2B5EF4-FFF2-40B4-BE49-F238E27FC236}">
                <a16:creationId xmlns:a16="http://schemas.microsoft.com/office/drawing/2014/main" id="{9FE41866-D5DE-404B-B7FF-5F4A2B6E0B6D}"/>
              </a:ext>
            </a:extLst>
          </p:cNvPr>
          <p:cNvSpPr>
            <a:spLocks noGrp="1"/>
          </p:cNvSpPr>
          <p:nvPr>
            <p:ph type="subTitle" idx="1" hasCustomPrompt="1"/>
          </p:nvPr>
        </p:nvSpPr>
        <p:spPr>
          <a:xfrm>
            <a:off x="508000" y="1979805"/>
            <a:ext cx="11176000" cy="677108"/>
          </a:xfrm>
          <a:prstGeom prst="rect">
            <a:avLst/>
          </a:prstGeom>
        </p:spPr>
        <p:txBody>
          <a:bodyPr/>
          <a:lstStyle>
            <a:lvl1pPr algn="ctr">
              <a:defRPr/>
            </a:lvl1pPr>
          </a:lstStyle>
          <a:p>
            <a:r>
              <a:rPr lang="en-US" sz="4400" dirty="0"/>
              <a:t>Click to enter lesson #</a:t>
            </a:r>
          </a:p>
        </p:txBody>
      </p:sp>
      <p:sp>
        <p:nvSpPr>
          <p:cNvPr id="18" name="Text Placeholder 7" descr="Title Slide - Fire Danger Operating Plan Workshop">
            <a:extLst>
              <a:ext uri="{FF2B5EF4-FFF2-40B4-BE49-F238E27FC236}">
                <a16:creationId xmlns:a16="http://schemas.microsoft.com/office/drawing/2014/main" id="{868575D8-EEE3-40D2-97F3-F023807832CA}"/>
              </a:ext>
            </a:extLst>
          </p:cNvPr>
          <p:cNvSpPr>
            <a:spLocks noGrp="1"/>
          </p:cNvSpPr>
          <p:nvPr>
            <p:ph type="body" sz="quarter" idx="12" hasCustomPrompt="1"/>
          </p:nvPr>
        </p:nvSpPr>
        <p:spPr>
          <a:xfrm>
            <a:off x="507996" y="3809235"/>
            <a:ext cx="11176001" cy="832506"/>
          </a:xfrm>
          <a:prstGeom prst="rect">
            <a:avLst/>
          </a:prstGeom>
        </p:spPr>
        <p:txBody>
          <a:bodyPr anchor="ctr"/>
          <a:lstStyle>
            <a:lvl1pPr algn="ctr">
              <a:defRPr sz="3600"/>
            </a:lvl1pPr>
          </a:lstStyle>
          <a:p>
            <a:r>
              <a:rPr lang="en-US" dirty="0"/>
              <a:t>NFDRS 2016 Rollout Workshop</a:t>
            </a:r>
          </a:p>
        </p:txBody>
      </p:sp>
      <p:sp>
        <p:nvSpPr>
          <p:cNvPr id="5" name="Text Placeholder 4" descr="Slide Title - Geographic Area">
            <a:extLst>
              <a:ext uri="{FF2B5EF4-FFF2-40B4-BE49-F238E27FC236}">
                <a16:creationId xmlns:a16="http://schemas.microsoft.com/office/drawing/2014/main" id="{D3F37D4C-4275-4A82-BB91-6E4E86653C04}"/>
              </a:ext>
            </a:extLst>
          </p:cNvPr>
          <p:cNvSpPr>
            <a:spLocks noGrp="1"/>
          </p:cNvSpPr>
          <p:nvPr>
            <p:ph type="body" sz="quarter" idx="13" hasCustomPrompt="1"/>
          </p:nvPr>
        </p:nvSpPr>
        <p:spPr>
          <a:xfrm>
            <a:off x="507997" y="2966037"/>
            <a:ext cx="11176000" cy="832507"/>
          </a:xfrm>
          <a:prstGeom prst="rect">
            <a:avLst/>
          </a:prstGeom>
        </p:spPr>
        <p:txBody>
          <a:bodyPr anchor="b"/>
          <a:lstStyle>
            <a:lvl1pPr algn="ctr">
              <a:defRPr sz="3600" i="0"/>
            </a:lvl1pPr>
          </a:lstStyle>
          <a:p>
            <a:pPr lvl="0"/>
            <a:r>
              <a:rPr lang="en-US" dirty="0"/>
              <a:t>Click to add Geographic Area Name</a:t>
            </a:r>
          </a:p>
        </p:txBody>
      </p:sp>
    </p:spTree>
    <p:extLst>
      <p:ext uri="{BB962C8B-B14F-4D97-AF65-F5344CB8AC3E}">
        <p14:creationId xmlns:p14="http://schemas.microsoft.com/office/powerpoint/2010/main" val="186650139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5827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Vertical Flame - Title and Layered Content with Logo">
    <p:bg>
      <p:bgPr>
        <a:solidFill>
          <a:schemeClr val="tx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3B2396D-1019-4692-AD2E-51584590325B}"/>
              </a:ext>
            </a:extLst>
          </p:cNvPr>
          <p:cNvSpPr/>
          <p:nvPr userDrawn="1"/>
        </p:nvSpPr>
        <p:spPr>
          <a:xfrm rot="5400000">
            <a:off x="3608539" y="-2107278"/>
            <a:ext cx="6857999" cy="11072555"/>
          </a:xfrm>
          <a:prstGeom prst="rect">
            <a:avLst/>
          </a:prstGeom>
          <a:gradFill>
            <a:gsLst>
              <a:gs pos="0">
                <a:srgbClr val="F79646">
                  <a:lumMod val="50000"/>
                </a:srgbClr>
              </a:gs>
              <a:gs pos="19000">
                <a:srgbClr val="FF0000">
                  <a:lumMod val="50000"/>
                </a:srgbClr>
              </a:gs>
              <a:gs pos="100000">
                <a:sysClr val="windowText" lastClr="000000">
                  <a:lumMod val="95000"/>
                  <a:lumOff val="5000"/>
                </a:sysClr>
              </a:gs>
            </a:gsLst>
            <a:lin ang="5400000" scaled="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79">
            <a:extLst>
              <a:ext uri="{FF2B5EF4-FFF2-40B4-BE49-F238E27FC236}">
                <a16:creationId xmlns:a16="http://schemas.microsoft.com/office/drawing/2014/main" id="{6DFEB56A-0CBE-4CDC-8927-B9DE9567E0B6}"/>
              </a:ext>
            </a:extLst>
          </p:cNvPr>
          <p:cNvGrpSpPr/>
          <p:nvPr userDrawn="1"/>
        </p:nvGrpSpPr>
        <p:grpSpPr>
          <a:xfrm rot="16200000">
            <a:off x="8356541" y="-3079613"/>
            <a:ext cx="1558760" cy="7811611"/>
            <a:chOff x="2678112" y="1001713"/>
            <a:chExt cx="4506913" cy="7004050"/>
          </a:xfrm>
        </p:grpSpPr>
        <p:sp>
          <p:nvSpPr>
            <p:cNvPr id="81" name="Freeform 6">
              <a:extLst>
                <a:ext uri="{FF2B5EF4-FFF2-40B4-BE49-F238E27FC236}">
                  <a16:creationId xmlns:a16="http://schemas.microsoft.com/office/drawing/2014/main" id="{DFFA09B7-E217-4CC3-A983-6B8CE7180CD2}"/>
                </a:ext>
              </a:extLst>
            </p:cNvPr>
            <p:cNvSpPr>
              <a:spLocks/>
            </p:cNvSpPr>
            <p:nvPr/>
          </p:nvSpPr>
          <p:spPr bwMode="auto">
            <a:xfrm>
              <a:off x="2678112" y="1001713"/>
              <a:ext cx="4506913" cy="7004050"/>
            </a:xfrm>
            <a:custGeom>
              <a:avLst/>
              <a:gdLst>
                <a:gd name="T0" fmla="*/ 1610 w 3163"/>
                <a:gd name="T1" fmla="*/ 4915 h 4915"/>
                <a:gd name="T2" fmla="*/ 2963 w 3163"/>
                <a:gd name="T3" fmla="*/ 4160 h 4915"/>
                <a:gd name="T4" fmla="*/ 3039 w 3163"/>
                <a:gd name="T5" fmla="*/ 3827 h 4915"/>
                <a:gd name="T6" fmla="*/ 2773 w 3163"/>
                <a:gd name="T7" fmla="*/ 4065 h 4915"/>
                <a:gd name="T8" fmla="*/ 3087 w 3163"/>
                <a:gd name="T9" fmla="*/ 3390 h 4915"/>
                <a:gd name="T10" fmla="*/ 2916 w 3163"/>
                <a:gd name="T11" fmla="*/ 2203 h 4915"/>
                <a:gd name="T12" fmla="*/ 2821 w 3163"/>
                <a:gd name="T13" fmla="*/ 2232 h 4915"/>
                <a:gd name="T14" fmla="*/ 2631 w 3163"/>
                <a:gd name="T15" fmla="*/ 2954 h 4915"/>
                <a:gd name="T16" fmla="*/ 2669 w 3163"/>
                <a:gd name="T17" fmla="*/ 2659 h 4915"/>
                <a:gd name="T18" fmla="*/ 2498 w 3163"/>
                <a:gd name="T19" fmla="*/ 1386 h 4915"/>
                <a:gd name="T20" fmla="*/ 2270 w 3163"/>
                <a:gd name="T21" fmla="*/ 1045 h 4915"/>
                <a:gd name="T22" fmla="*/ 2242 w 3163"/>
                <a:gd name="T23" fmla="*/ 1348 h 4915"/>
                <a:gd name="T24" fmla="*/ 1586 w 3163"/>
                <a:gd name="T25" fmla="*/ 218 h 4915"/>
                <a:gd name="T26" fmla="*/ 1491 w 3163"/>
                <a:gd name="T27" fmla="*/ 399 h 4915"/>
                <a:gd name="T28" fmla="*/ 1425 w 3163"/>
                <a:gd name="T29" fmla="*/ 1320 h 4915"/>
                <a:gd name="T30" fmla="*/ 1206 w 3163"/>
                <a:gd name="T31" fmla="*/ 2099 h 4915"/>
                <a:gd name="T32" fmla="*/ 1111 w 3163"/>
                <a:gd name="T33" fmla="*/ 1586 h 4915"/>
                <a:gd name="T34" fmla="*/ 950 w 3163"/>
                <a:gd name="T35" fmla="*/ 1367 h 4915"/>
                <a:gd name="T36" fmla="*/ 978 w 3163"/>
                <a:gd name="T37" fmla="*/ 1643 h 4915"/>
                <a:gd name="T38" fmla="*/ 598 w 3163"/>
                <a:gd name="T39" fmla="*/ 2260 h 4915"/>
                <a:gd name="T40" fmla="*/ 371 w 3163"/>
                <a:gd name="T41" fmla="*/ 2897 h 4915"/>
                <a:gd name="T42" fmla="*/ 465 w 3163"/>
                <a:gd name="T43" fmla="*/ 3286 h 4915"/>
                <a:gd name="T44" fmla="*/ 295 w 3163"/>
                <a:gd name="T45" fmla="*/ 3049 h 4915"/>
                <a:gd name="T46" fmla="*/ 285 w 3163"/>
                <a:gd name="T47" fmla="*/ 2745 h 4915"/>
                <a:gd name="T48" fmla="*/ 162 w 3163"/>
                <a:gd name="T49" fmla="*/ 3172 h 4915"/>
                <a:gd name="T50" fmla="*/ 399 w 3163"/>
                <a:gd name="T51" fmla="*/ 3818 h 4915"/>
                <a:gd name="T52" fmla="*/ 171 w 3163"/>
                <a:gd name="T53" fmla="*/ 3694 h 4915"/>
                <a:gd name="T54" fmla="*/ 48 w 3163"/>
                <a:gd name="T55" fmla="*/ 3419 h 4915"/>
                <a:gd name="T56" fmla="*/ 299 w 3163"/>
                <a:gd name="T57" fmla="*/ 4188 h 4915"/>
                <a:gd name="T58" fmla="*/ 1610 w 3163"/>
                <a:gd name="T59" fmla="*/ 4915 h 4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63" h="4915">
                  <a:moveTo>
                    <a:pt x="1610" y="4915"/>
                  </a:moveTo>
                  <a:cubicBezTo>
                    <a:pt x="2180" y="4915"/>
                    <a:pt x="2764" y="4616"/>
                    <a:pt x="2963" y="4160"/>
                  </a:cubicBezTo>
                  <a:cubicBezTo>
                    <a:pt x="3163" y="3704"/>
                    <a:pt x="3125" y="3694"/>
                    <a:pt x="3039" y="3827"/>
                  </a:cubicBezTo>
                  <a:cubicBezTo>
                    <a:pt x="2954" y="3960"/>
                    <a:pt x="2773" y="4065"/>
                    <a:pt x="2773" y="4065"/>
                  </a:cubicBezTo>
                  <a:cubicBezTo>
                    <a:pt x="2773" y="4065"/>
                    <a:pt x="3049" y="3704"/>
                    <a:pt x="3087" y="3390"/>
                  </a:cubicBezTo>
                  <a:cubicBezTo>
                    <a:pt x="3125" y="3077"/>
                    <a:pt x="2992" y="2336"/>
                    <a:pt x="2916" y="2203"/>
                  </a:cubicBezTo>
                  <a:cubicBezTo>
                    <a:pt x="2840" y="2070"/>
                    <a:pt x="2802" y="1956"/>
                    <a:pt x="2821" y="2232"/>
                  </a:cubicBezTo>
                  <a:cubicBezTo>
                    <a:pt x="2840" y="2507"/>
                    <a:pt x="2678" y="2849"/>
                    <a:pt x="2631" y="2954"/>
                  </a:cubicBezTo>
                  <a:cubicBezTo>
                    <a:pt x="2583" y="3058"/>
                    <a:pt x="2631" y="2925"/>
                    <a:pt x="2669" y="2659"/>
                  </a:cubicBezTo>
                  <a:cubicBezTo>
                    <a:pt x="2707" y="2393"/>
                    <a:pt x="2659" y="1690"/>
                    <a:pt x="2498" y="1386"/>
                  </a:cubicBezTo>
                  <a:cubicBezTo>
                    <a:pt x="2337" y="1083"/>
                    <a:pt x="2270" y="845"/>
                    <a:pt x="2270" y="1045"/>
                  </a:cubicBezTo>
                  <a:cubicBezTo>
                    <a:pt x="2270" y="1244"/>
                    <a:pt x="2242" y="1348"/>
                    <a:pt x="2242" y="1348"/>
                  </a:cubicBezTo>
                  <a:cubicBezTo>
                    <a:pt x="2242" y="1348"/>
                    <a:pt x="2023" y="437"/>
                    <a:pt x="1586" y="218"/>
                  </a:cubicBezTo>
                  <a:cubicBezTo>
                    <a:pt x="1149" y="0"/>
                    <a:pt x="1396" y="104"/>
                    <a:pt x="1491" y="399"/>
                  </a:cubicBezTo>
                  <a:cubicBezTo>
                    <a:pt x="1586" y="693"/>
                    <a:pt x="1510" y="1121"/>
                    <a:pt x="1425" y="1320"/>
                  </a:cubicBezTo>
                  <a:cubicBezTo>
                    <a:pt x="1339" y="1519"/>
                    <a:pt x="1197" y="1956"/>
                    <a:pt x="1206" y="2099"/>
                  </a:cubicBezTo>
                  <a:cubicBezTo>
                    <a:pt x="1216" y="2241"/>
                    <a:pt x="1178" y="1719"/>
                    <a:pt x="1111" y="1586"/>
                  </a:cubicBezTo>
                  <a:cubicBezTo>
                    <a:pt x="1045" y="1453"/>
                    <a:pt x="950" y="1367"/>
                    <a:pt x="950" y="1367"/>
                  </a:cubicBezTo>
                  <a:cubicBezTo>
                    <a:pt x="950" y="1367"/>
                    <a:pt x="997" y="1472"/>
                    <a:pt x="978" y="1643"/>
                  </a:cubicBezTo>
                  <a:cubicBezTo>
                    <a:pt x="959" y="1814"/>
                    <a:pt x="722" y="2108"/>
                    <a:pt x="598" y="2260"/>
                  </a:cubicBezTo>
                  <a:cubicBezTo>
                    <a:pt x="475" y="2412"/>
                    <a:pt x="323" y="2688"/>
                    <a:pt x="371" y="2897"/>
                  </a:cubicBezTo>
                  <a:cubicBezTo>
                    <a:pt x="418" y="3106"/>
                    <a:pt x="465" y="3286"/>
                    <a:pt x="465" y="3286"/>
                  </a:cubicBezTo>
                  <a:cubicBezTo>
                    <a:pt x="465" y="3286"/>
                    <a:pt x="323" y="3191"/>
                    <a:pt x="295" y="3049"/>
                  </a:cubicBezTo>
                  <a:cubicBezTo>
                    <a:pt x="266" y="2906"/>
                    <a:pt x="285" y="2745"/>
                    <a:pt x="285" y="2745"/>
                  </a:cubicBezTo>
                  <a:cubicBezTo>
                    <a:pt x="285" y="2745"/>
                    <a:pt x="133" y="2954"/>
                    <a:pt x="162" y="3172"/>
                  </a:cubicBezTo>
                  <a:cubicBezTo>
                    <a:pt x="190" y="3390"/>
                    <a:pt x="333" y="3761"/>
                    <a:pt x="399" y="3818"/>
                  </a:cubicBezTo>
                  <a:cubicBezTo>
                    <a:pt x="465" y="3875"/>
                    <a:pt x="228" y="3799"/>
                    <a:pt x="171" y="3694"/>
                  </a:cubicBezTo>
                  <a:cubicBezTo>
                    <a:pt x="114" y="3590"/>
                    <a:pt x="48" y="3419"/>
                    <a:pt x="48" y="3419"/>
                  </a:cubicBezTo>
                  <a:cubicBezTo>
                    <a:pt x="48" y="3419"/>
                    <a:pt x="0" y="3818"/>
                    <a:pt x="299" y="4188"/>
                  </a:cubicBezTo>
                  <a:cubicBezTo>
                    <a:pt x="598" y="4559"/>
                    <a:pt x="869" y="4915"/>
                    <a:pt x="1610" y="4915"/>
                  </a:cubicBezTo>
                  <a:close/>
                </a:path>
              </a:pathLst>
            </a:custGeom>
            <a:gradFill>
              <a:gsLst>
                <a:gs pos="22000">
                  <a:srgbClr val="F79646">
                    <a:lumMod val="50000"/>
                    <a:alpha val="21000"/>
                  </a:srgbClr>
                </a:gs>
                <a:gs pos="63000">
                  <a:srgbClr val="FF0000">
                    <a:lumMod val="50000"/>
                    <a:alpha val="21000"/>
                  </a:srgbClr>
                </a:gs>
                <a:gs pos="100000">
                  <a:sysClr val="windowText" lastClr="000000">
                    <a:lumMod val="95000"/>
                    <a:lumOff val="5000"/>
                    <a:alpha val="18000"/>
                  </a:sys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2" name="Freeform 7">
              <a:extLst>
                <a:ext uri="{FF2B5EF4-FFF2-40B4-BE49-F238E27FC236}">
                  <a16:creationId xmlns:a16="http://schemas.microsoft.com/office/drawing/2014/main" id="{467A21E1-37EB-410B-9A5E-A5AC3FC9A71F}"/>
                </a:ext>
              </a:extLst>
            </p:cNvPr>
            <p:cNvSpPr>
              <a:spLocks/>
            </p:cNvSpPr>
            <p:nvPr/>
          </p:nvSpPr>
          <p:spPr bwMode="auto">
            <a:xfrm>
              <a:off x="3733800" y="2057400"/>
              <a:ext cx="2640013" cy="5916613"/>
            </a:xfrm>
            <a:custGeom>
              <a:avLst/>
              <a:gdLst>
                <a:gd name="T0" fmla="*/ 755 w 1852"/>
                <a:gd name="T1" fmla="*/ 4060 h 4152"/>
                <a:gd name="T2" fmla="*/ 271 w 1852"/>
                <a:gd name="T3" fmla="*/ 2692 h 4152"/>
                <a:gd name="T4" fmla="*/ 1111 w 1852"/>
                <a:gd name="T5" fmla="*/ 1025 h 4152"/>
                <a:gd name="T6" fmla="*/ 1197 w 1852"/>
                <a:gd name="T7" fmla="*/ 541 h 4152"/>
                <a:gd name="T8" fmla="*/ 1410 w 1852"/>
                <a:gd name="T9" fmla="*/ 2037 h 4152"/>
                <a:gd name="T10" fmla="*/ 1154 w 1852"/>
                <a:gd name="T11" fmla="*/ 3134 h 4152"/>
                <a:gd name="T12" fmla="*/ 1496 w 1852"/>
                <a:gd name="T13" fmla="*/ 3020 h 4152"/>
                <a:gd name="T14" fmla="*/ 1738 w 1852"/>
                <a:gd name="T15" fmla="*/ 2635 h 4152"/>
                <a:gd name="T16" fmla="*/ 1838 w 1852"/>
                <a:gd name="T17" fmla="*/ 2977 h 4152"/>
                <a:gd name="T18" fmla="*/ 1439 w 1852"/>
                <a:gd name="T19" fmla="*/ 3661 h 4152"/>
                <a:gd name="T20" fmla="*/ 1026 w 1852"/>
                <a:gd name="T21" fmla="*/ 4074 h 4152"/>
                <a:gd name="T22" fmla="*/ 755 w 1852"/>
                <a:gd name="T23" fmla="*/ 4060 h 4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2" h="4152">
                  <a:moveTo>
                    <a:pt x="755" y="4060"/>
                  </a:moveTo>
                  <a:cubicBezTo>
                    <a:pt x="527" y="3967"/>
                    <a:pt x="0" y="3419"/>
                    <a:pt x="271" y="2692"/>
                  </a:cubicBezTo>
                  <a:cubicBezTo>
                    <a:pt x="541" y="1966"/>
                    <a:pt x="976" y="1545"/>
                    <a:pt x="1111" y="1025"/>
                  </a:cubicBezTo>
                  <a:cubicBezTo>
                    <a:pt x="1194" y="708"/>
                    <a:pt x="969" y="0"/>
                    <a:pt x="1197" y="541"/>
                  </a:cubicBezTo>
                  <a:cubicBezTo>
                    <a:pt x="1425" y="1082"/>
                    <a:pt x="1624" y="1624"/>
                    <a:pt x="1410" y="2037"/>
                  </a:cubicBezTo>
                  <a:cubicBezTo>
                    <a:pt x="1197" y="2450"/>
                    <a:pt x="1068" y="3034"/>
                    <a:pt x="1154" y="3134"/>
                  </a:cubicBezTo>
                  <a:cubicBezTo>
                    <a:pt x="1239" y="3234"/>
                    <a:pt x="1409" y="3106"/>
                    <a:pt x="1496" y="3020"/>
                  </a:cubicBezTo>
                  <a:cubicBezTo>
                    <a:pt x="1624" y="2892"/>
                    <a:pt x="1724" y="2735"/>
                    <a:pt x="1738" y="2635"/>
                  </a:cubicBezTo>
                  <a:cubicBezTo>
                    <a:pt x="1752" y="2535"/>
                    <a:pt x="1823" y="2792"/>
                    <a:pt x="1838" y="2977"/>
                  </a:cubicBezTo>
                  <a:cubicBezTo>
                    <a:pt x="1852" y="3162"/>
                    <a:pt x="1667" y="3461"/>
                    <a:pt x="1439" y="3661"/>
                  </a:cubicBezTo>
                  <a:cubicBezTo>
                    <a:pt x="1261" y="3816"/>
                    <a:pt x="1111" y="3960"/>
                    <a:pt x="1026" y="4074"/>
                  </a:cubicBezTo>
                  <a:cubicBezTo>
                    <a:pt x="974" y="4142"/>
                    <a:pt x="983" y="4152"/>
                    <a:pt x="755" y="4060"/>
                  </a:cubicBezTo>
                  <a:close/>
                </a:path>
              </a:pathLst>
            </a:custGeom>
            <a:gradFill>
              <a:gsLst>
                <a:gs pos="18000">
                  <a:srgbClr val="F79646">
                    <a:lumMod val="50000"/>
                    <a:alpha val="37000"/>
                  </a:srgbClr>
                </a:gs>
                <a:gs pos="63000">
                  <a:srgbClr val="FF0000">
                    <a:lumMod val="50000"/>
                    <a:alpha val="40000"/>
                  </a:srgbClr>
                </a:gs>
                <a:gs pos="100000">
                  <a:sysClr val="windowText" lastClr="000000">
                    <a:lumMod val="95000"/>
                    <a:lumOff val="5000"/>
                    <a:alpha val="9000"/>
                  </a:sys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pic>
        <p:nvPicPr>
          <p:cNvPr id="36" name="rolling_flames_sd_side.mov">
            <a:hlinkClick r:id="" action="ppaction://media"/>
            <a:extLst>
              <a:ext uri="{FF2B5EF4-FFF2-40B4-BE49-F238E27FC236}">
                <a16:creationId xmlns:a16="http://schemas.microsoft.com/office/drawing/2014/main" id="{AC7ECBEA-EFF4-46E7-89D5-60BA36C8FA84}"/>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11599" y="0"/>
            <a:ext cx="1626772" cy="6878306"/>
          </a:xfrm>
          <a:prstGeom prst="rect">
            <a:avLst/>
          </a:prstGeom>
        </p:spPr>
      </p:pic>
      <p:sp>
        <p:nvSpPr>
          <p:cNvPr id="37" name="Rectangle 36">
            <a:extLst>
              <a:ext uri="{FF2B5EF4-FFF2-40B4-BE49-F238E27FC236}">
                <a16:creationId xmlns:a16="http://schemas.microsoft.com/office/drawing/2014/main" id="{BF6501AE-B80E-41FE-8021-2475C124C2C5}"/>
              </a:ext>
            </a:extLst>
          </p:cNvPr>
          <p:cNvSpPr/>
          <p:nvPr userDrawn="1"/>
        </p:nvSpPr>
        <p:spPr>
          <a:xfrm rot="10800000">
            <a:off x="1337621" y="-76200"/>
            <a:ext cx="175952" cy="7010400"/>
          </a:xfrm>
          <a:prstGeom prst="rect">
            <a:avLst/>
          </a:prstGeom>
          <a:gradFill>
            <a:gsLst>
              <a:gs pos="0">
                <a:srgbClr val="F79646">
                  <a:lumMod val="50000"/>
                </a:srgbClr>
              </a:gs>
              <a:gs pos="13000">
                <a:sysClr val="windowText" lastClr="000000">
                  <a:lumMod val="95000"/>
                  <a:lumOff val="5000"/>
                </a:sysClr>
              </a:gs>
              <a:gs pos="100000">
                <a:srgbClr val="FF0000">
                  <a:lumMod val="50000"/>
                </a:srgb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1D4FDE9-977B-4CE2-BABB-E0720ACDA6AD}"/>
              </a:ext>
            </a:extLst>
          </p:cNvPr>
          <p:cNvSpPr/>
          <p:nvPr userDrawn="1"/>
        </p:nvSpPr>
        <p:spPr>
          <a:xfrm>
            <a:off x="1501262" y="-88285"/>
            <a:ext cx="113911" cy="7010400"/>
          </a:xfrm>
          <a:prstGeom prst="rect">
            <a:avLst/>
          </a:prstGeom>
          <a:gradFill rotWithShape="1">
            <a:gsLst>
              <a:gs pos="0">
                <a:sysClr val="windowText" lastClr="000000">
                  <a:lumMod val="95000"/>
                  <a:lumOff val="5000"/>
                </a:sysClr>
              </a:gs>
              <a:gs pos="51000">
                <a:sysClr val="windowText" lastClr="000000">
                  <a:lumMod val="50000"/>
                  <a:lumOff val="50000"/>
                </a:sysClr>
              </a:gs>
              <a:gs pos="81000">
                <a:sysClr val="windowText" lastClr="000000">
                  <a:lumMod val="75000"/>
                  <a:lumOff val="25000"/>
                </a:sysClr>
              </a:gs>
            </a:gsLst>
            <a:lin ang="0" scaled="0"/>
          </a:gradFill>
          <a:ln>
            <a:no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5"/>
          <p:cNvSpPr>
            <a:spLocks noGrp="1"/>
          </p:cNvSpPr>
          <p:nvPr>
            <p:ph type="body" sz="quarter" idx="10" hasCustomPrompt="1"/>
          </p:nvPr>
        </p:nvSpPr>
        <p:spPr>
          <a:xfrm>
            <a:off x="1728789" y="2081391"/>
            <a:ext cx="10463211" cy="3354765"/>
          </a:xfrm>
          <a:prstGeom prst="rect">
            <a:avLst/>
          </a:prstGeom>
          <a:effectLst/>
        </p:spPr>
        <p:txBody>
          <a:bodyPr wrap="square">
            <a:spAutoFit/>
          </a:bodyPr>
          <a:lstStyle>
            <a:lvl1pPr>
              <a:lnSpc>
                <a:spcPct val="100000"/>
              </a:lnSpc>
              <a:spcBef>
                <a:spcPts val="600"/>
              </a:spcBef>
              <a:spcAft>
                <a:spcPts val="600"/>
              </a:spcAft>
              <a:defRPr sz="3800"/>
            </a:lvl1pPr>
            <a:lvl2pPr>
              <a:lnSpc>
                <a:spcPct val="100000"/>
              </a:lnSpc>
              <a:spcBef>
                <a:spcPts val="600"/>
              </a:spcBef>
              <a:spcAft>
                <a:spcPts val="600"/>
              </a:spcAft>
              <a:defRPr sz="3600"/>
            </a:lvl2pPr>
            <a:lvl3pPr>
              <a:lnSpc>
                <a:spcPct val="100000"/>
              </a:lnSpc>
              <a:spcBef>
                <a:spcPts val="600"/>
              </a:spcBef>
              <a:spcAft>
                <a:spcPts val="600"/>
              </a:spcAft>
              <a:buSzPct val="80000"/>
              <a:defRPr sz="3400"/>
            </a:lvl3pPr>
            <a:lvl4pPr>
              <a:lnSpc>
                <a:spcPct val="100000"/>
              </a:lnSpc>
              <a:spcBef>
                <a:spcPts val="600"/>
              </a:spcBef>
              <a:spcAft>
                <a:spcPts val="600"/>
              </a:spcAft>
              <a:buSzPct val="80000"/>
              <a:defRPr sz="3200"/>
            </a:lvl4pPr>
            <a:lvl5pPr>
              <a:lnSpc>
                <a:spcPct val="100000"/>
              </a:lnSpc>
              <a:spcBef>
                <a:spcPts val="600"/>
              </a:spcBef>
              <a:spcAft>
                <a:spcPts val="600"/>
              </a:spcAft>
              <a:buSzPct val="80000"/>
              <a:defRPr sz="3200"/>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5">
            <a:extLst>
              <a:ext uri="{FF2B5EF4-FFF2-40B4-BE49-F238E27FC236}">
                <a16:creationId xmlns:a16="http://schemas.microsoft.com/office/drawing/2014/main" id="{75C7AE69-1F99-44EC-B40A-2B376D7B72E0}"/>
              </a:ext>
            </a:extLst>
          </p:cNvPr>
          <p:cNvSpPr txBox="1">
            <a:spLocks/>
          </p:cNvSpPr>
          <p:nvPr userDrawn="1"/>
        </p:nvSpPr>
        <p:spPr>
          <a:xfrm>
            <a:off x="9936075" y="6355807"/>
            <a:ext cx="1676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Slide # </a:t>
            </a:r>
            <a:fld id="{FD99AA8B-2E7A-4BBC-8FDE-CA7CF71DD3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BC7BEB5A-62A0-4010-A17A-E250C74F2CF7}"/>
              </a:ext>
            </a:extLst>
          </p:cNvPr>
          <p:cNvGrpSpPr/>
          <p:nvPr userDrawn="1"/>
        </p:nvGrpSpPr>
        <p:grpSpPr>
          <a:xfrm>
            <a:off x="9936075" y="985838"/>
            <a:ext cx="4466287" cy="5922070"/>
            <a:chOff x="2678112" y="1001713"/>
            <a:chExt cx="4506913" cy="7004050"/>
          </a:xfrm>
        </p:grpSpPr>
        <p:sp>
          <p:nvSpPr>
            <p:cNvPr id="33" name="Freeform 6">
              <a:extLst>
                <a:ext uri="{FF2B5EF4-FFF2-40B4-BE49-F238E27FC236}">
                  <a16:creationId xmlns:a16="http://schemas.microsoft.com/office/drawing/2014/main" id="{C60BD2B7-9E15-44B7-BB6F-F71E36444BD3}"/>
                </a:ext>
              </a:extLst>
            </p:cNvPr>
            <p:cNvSpPr>
              <a:spLocks/>
            </p:cNvSpPr>
            <p:nvPr/>
          </p:nvSpPr>
          <p:spPr bwMode="auto">
            <a:xfrm>
              <a:off x="2678112" y="1001713"/>
              <a:ext cx="4506913" cy="7004050"/>
            </a:xfrm>
            <a:custGeom>
              <a:avLst/>
              <a:gdLst>
                <a:gd name="T0" fmla="*/ 1610 w 3163"/>
                <a:gd name="T1" fmla="*/ 4915 h 4915"/>
                <a:gd name="T2" fmla="*/ 2963 w 3163"/>
                <a:gd name="T3" fmla="*/ 4160 h 4915"/>
                <a:gd name="T4" fmla="*/ 3039 w 3163"/>
                <a:gd name="T5" fmla="*/ 3827 h 4915"/>
                <a:gd name="T6" fmla="*/ 2773 w 3163"/>
                <a:gd name="T7" fmla="*/ 4065 h 4915"/>
                <a:gd name="T8" fmla="*/ 3087 w 3163"/>
                <a:gd name="T9" fmla="*/ 3390 h 4915"/>
                <a:gd name="T10" fmla="*/ 2916 w 3163"/>
                <a:gd name="T11" fmla="*/ 2203 h 4915"/>
                <a:gd name="T12" fmla="*/ 2821 w 3163"/>
                <a:gd name="T13" fmla="*/ 2232 h 4915"/>
                <a:gd name="T14" fmla="*/ 2631 w 3163"/>
                <a:gd name="T15" fmla="*/ 2954 h 4915"/>
                <a:gd name="T16" fmla="*/ 2669 w 3163"/>
                <a:gd name="T17" fmla="*/ 2659 h 4915"/>
                <a:gd name="T18" fmla="*/ 2498 w 3163"/>
                <a:gd name="T19" fmla="*/ 1386 h 4915"/>
                <a:gd name="T20" fmla="*/ 2270 w 3163"/>
                <a:gd name="T21" fmla="*/ 1045 h 4915"/>
                <a:gd name="T22" fmla="*/ 2242 w 3163"/>
                <a:gd name="T23" fmla="*/ 1348 h 4915"/>
                <a:gd name="T24" fmla="*/ 1586 w 3163"/>
                <a:gd name="T25" fmla="*/ 218 h 4915"/>
                <a:gd name="T26" fmla="*/ 1491 w 3163"/>
                <a:gd name="T27" fmla="*/ 399 h 4915"/>
                <a:gd name="T28" fmla="*/ 1425 w 3163"/>
                <a:gd name="T29" fmla="*/ 1320 h 4915"/>
                <a:gd name="T30" fmla="*/ 1206 w 3163"/>
                <a:gd name="T31" fmla="*/ 2099 h 4915"/>
                <a:gd name="T32" fmla="*/ 1111 w 3163"/>
                <a:gd name="T33" fmla="*/ 1586 h 4915"/>
                <a:gd name="T34" fmla="*/ 950 w 3163"/>
                <a:gd name="T35" fmla="*/ 1367 h 4915"/>
                <a:gd name="T36" fmla="*/ 978 w 3163"/>
                <a:gd name="T37" fmla="*/ 1643 h 4915"/>
                <a:gd name="T38" fmla="*/ 598 w 3163"/>
                <a:gd name="T39" fmla="*/ 2260 h 4915"/>
                <a:gd name="T40" fmla="*/ 371 w 3163"/>
                <a:gd name="T41" fmla="*/ 2897 h 4915"/>
                <a:gd name="T42" fmla="*/ 465 w 3163"/>
                <a:gd name="T43" fmla="*/ 3286 h 4915"/>
                <a:gd name="T44" fmla="*/ 295 w 3163"/>
                <a:gd name="T45" fmla="*/ 3049 h 4915"/>
                <a:gd name="T46" fmla="*/ 285 w 3163"/>
                <a:gd name="T47" fmla="*/ 2745 h 4915"/>
                <a:gd name="T48" fmla="*/ 162 w 3163"/>
                <a:gd name="T49" fmla="*/ 3172 h 4915"/>
                <a:gd name="T50" fmla="*/ 399 w 3163"/>
                <a:gd name="T51" fmla="*/ 3818 h 4915"/>
                <a:gd name="T52" fmla="*/ 171 w 3163"/>
                <a:gd name="T53" fmla="*/ 3694 h 4915"/>
                <a:gd name="T54" fmla="*/ 48 w 3163"/>
                <a:gd name="T55" fmla="*/ 3419 h 4915"/>
                <a:gd name="T56" fmla="*/ 299 w 3163"/>
                <a:gd name="T57" fmla="*/ 4188 h 4915"/>
                <a:gd name="T58" fmla="*/ 1610 w 3163"/>
                <a:gd name="T59" fmla="*/ 4915 h 4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63" h="4915">
                  <a:moveTo>
                    <a:pt x="1610" y="4915"/>
                  </a:moveTo>
                  <a:cubicBezTo>
                    <a:pt x="2180" y="4915"/>
                    <a:pt x="2764" y="4616"/>
                    <a:pt x="2963" y="4160"/>
                  </a:cubicBezTo>
                  <a:cubicBezTo>
                    <a:pt x="3163" y="3704"/>
                    <a:pt x="3125" y="3694"/>
                    <a:pt x="3039" y="3827"/>
                  </a:cubicBezTo>
                  <a:cubicBezTo>
                    <a:pt x="2954" y="3960"/>
                    <a:pt x="2773" y="4065"/>
                    <a:pt x="2773" y="4065"/>
                  </a:cubicBezTo>
                  <a:cubicBezTo>
                    <a:pt x="2773" y="4065"/>
                    <a:pt x="3049" y="3704"/>
                    <a:pt x="3087" y="3390"/>
                  </a:cubicBezTo>
                  <a:cubicBezTo>
                    <a:pt x="3125" y="3077"/>
                    <a:pt x="2992" y="2336"/>
                    <a:pt x="2916" y="2203"/>
                  </a:cubicBezTo>
                  <a:cubicBezTo>
                    <a:pt x="2840" y="2070"/>
                    <a:pt x="2802" y="1956"/>
                    <a:pt x="2821" y="2232"/>
                  </a:cubicBezTo>
                  <a:cubicBezTo>
                    <a:pt x="2840" y="2507"/>
                    <a:pt x="2678" y="2849"/>
                    <a:pt x="2631" y="2954"/>
                  </a:cubicBezTo>
                  <a:cubicBezTo>
                    <a:pt x="2583" y="3058"/>
                    <a:pt x="2631" y="2925"/>
                    <a:pt x="2669" y="2659"/>
                  </a:cubicBezTo>
                  <a:cubicBezTo>
                    <a:pt x="2707" y="2393"/>
                    <a:pt x="2659" y="1690"/>
                    <a:pt x="2498" y="1386"/>
                  </a:cubicBezTo>
                  <a:cubicBezTo>
                    <a:pt x="2337" y="1083"/>
                    <a:pt x="2270" y="845"/>
                    <a:pt x="2270" y="1045"/>
                  </a:cubicBezTo>
                  <a:cubicBezTo>
                    <a:pt x="2270" y="1244"/>
                    <a:pt x="2242" y="1348"/>
                    <a:pt x="2242" y="1348"/>
                  </a:cubicBezTo>
                  <a:cubicBezTo>
                    <a:pt x="2242" y="1348"/>
                    <a:pt x="2023" y="437"/>
                    <a:pt x="1586" y="218"/>
                  </a:cubicBezTo>
                  <a:cubicBezTo>
                    <a:pt x="1149" y="0"/>
                    <a:pt x="1396" y="104"/>
                    <a:pt x="1491" y="399"/>
                  </a:cubicBezTo>
                  <a:cubicBezTo>
                    <a:pt x="1586" y="693"/>
                    <a:pt x="1510" y="1121"/>
                    <a:pt x="1425" y="1320"/>
                  </a:cubicBezTo>
                  <a:cubicBezTo>
                    <a:pt x="1339" y="1519"/>
                    <a:pt x="1197" y="1956"/>
                    <a:pt x="1206" y="2099"/>
                  </a:cubicBezTo>
                  <a:cubicBezTo>
                    <a:pt x="1216" y="2241"/>
                    <a:pt x="1178" y="1719"/>
                    <a:pt x="1111" y="1586"/>
                  </a:cubicBezTo>
                  <a:cubicBezTo>
                    <a:pt x="1045" y="1453"/>
                    <a:pt x="950" y="1367"/>
                    <a:pt x="950" y="1367"/>
                  </a:cubicBezTo>
                  <a:cubicBezTo>
                    <a:pt x="950" y="1367"/>
                    <a:pt x="997" y="1472"/>
                    <a:pt x="978" y="1643"/>
                  </a:cubicBezTo>
                  <a:cubicBezTo>
                    <a:pt x="959" y="1814"/>
                    <a:pt x="722" y="2108"/>
                    <a:pt x="598" y="2260"/>
                  </a:cubicBezTo>
                  <a:cubicBezTo>
                    <a:pt x="475" y="2412"/>
                    <a:pt x="323" y="2688"/>
                    <a:pt x="371" y="2897"/>
                  </a:cubicBezTo>
                  <a:cubicBezTo>
                    <a:pt x="418" y="3106"/>
                    <a:pt x="465" y="3286"/>
                    <a:pt x="465" y="3286"/>
                  </a:cubicBezTo>
                  <a:cubicBezTo>
                    <a:pt x="465" y="3286"/>
                    <a:pt x="323" y="3191"/>
                    <a:pt x="295" y="3049"/>
                  </a:cubicBezTo>
                  <a:cubicBezTo>
                    <a:pt x="266" y="2906"/>
                    <a:pt x="285" y="2745"/>
                    <a:pt x="285" y="2745"/>
                  </a:cubicBezTo>
                  <a:cubicBezTo>
                    <a:pt x="285" y="2745"/>
                    <a:pt x="133" y="2954"/>
                    <a:pt x="162" y="3172"/>
                  </a:cubicBezTo>
                  <a:cubicBezTo>
                    <a:pt x="190" y="3390"/>
                    <a:pt x="333" y="3761"/>
                    <a:pt x="399" y="3818"/>
                  </a:cubicBezTo>
                  <a:cubicBezTo>
                    <a:pt x="465" y="3875"/>
                    <a:pt x="228" y="3799"/>
                    <a:pt x="171" y="3694"/>
                  </a:cubicBezTo>
                  <a:cubicBezTo>
                    <a:pt x="114" y="3590"/>
                    <a:pt x="48" y="3419"/>
                    <a:pt x="48" y="3419"/>
                  </a:cubicBezTo>
                  <a:cubicBezTo>
                    <a:pt x="48" y="3419"/>
                    <a:pt x="0" y="3818"/>
                    <a:pt x="299" y="4188"/>
                  </a:cubicBezTo>
                  <a:cubicBezTo>
                    <a:pt x="598" y="4559"/>
                    <a:pt x="869" y="4915"/>
                    <a:pt x="1610" y="4915"/>
                  </a:cubicBezTo>
                  <a:close/>
                </a:path>
              </a:pathLst>
            </a:custGeom>
            <a:gradFill>
              <a:gsLst>
                <a:gs pos="22000">
                  <a:srgbClr val="F79646">
                    <a:lumMod val="50000"/>
                    <a:alpha val="21000"/>
                  </a:srgbClr>
                </a:gs>
                <a:gs pos="63000">
                  <a:srgbClr val="FF0000">
                    <a:lumMod val="50000"/>
                    <a:alpha val="21000"/>
                  </a:srgbClr>
                </a:gs>
                <a:gs pos="100000">
                  <a:sysClr val="windowText" lastClr="000000">
                    <a:lumMod val="95000"/>
                    <a:lumOff val="5000"/>
                    <a:alpha val="18000"/>
                  </a:sys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4" name="Freeform 7">
              <a:extLst>
                <a:ext uri="{FF2B5EF4-FFF2-40B4-BE49-F238E27FC236}">
                  <a16:creationId xmlns:a16="http://schemas.microsoft.com/office/drawing/2014/main" id="{158636F5-A4F3-4F91-9640-E978A972BB56}"/>
                </a:ext>
              </a:extLst>
            </p:cNvPr>
            <p:cNvSpPr>
              <a:spLocks/>
            </p:cNvSpPr>
            <p:nvPr/>
          </p:nvSpPr>
          <p:spPr bwMode="auto">
            <a:xfrm>
              <a:off x="3733800" y="2057400"/>
              <a:ext cx="2640013" cy="5916613"/>
            </a:xfrm>
            <a:custGeom>
              <a:avLst/>
              <a:gdLst>
                <a:gd name="T0" fmla="*/ 755 w 1852"/>
                <a:gd name="T1" fmla="*/ 4060 h 4152"/>
                <a:gd name="T2" fmla="*/ 271 w 1852"/>
                <a:gd name="T3" fmla="*/ 2692 h 4152"/>
                <a:gd name="T4" fmla="*/ 1111 w 1852"/>
                <a:gd name="T5" fmla="*/ 1025 h 4152"/>
                <a:gd name="T6" fmla="*/ 1197 w 1852"/>
                <a:gd name="T7" fmla="*/ 541 h 4152"/>
                <a:gd name="T8" fmla="*/ 1410 w 1852"/>
                <a:gd name="T9" fmla="*/ 2037 h 4152"/>
                <a:gd name="T10" fmla="*/ 1154 w 1852"/>
                <a:gd name="T11" fmla="*/ 3134 h 4152"/>
                <a:gd name="T12" fmla="*/ 1496 w 1852"/>
                <a:gd name="T13" fmla="*/ 3020 h 4152"/>
                <a:gd name="T14" fmla="*/ 1738 w 1852"/>
                <a:gd name="T15" fmla="*/ 2635 h 4152"/>
                <a:gd name="T16" fmla="*/ 1838 w 1852"/>
                <a:gd name="T17" fmla="*/ 2977 h 4152"/>
                <a:gd name="T18" fmla="*/ 1439 w 1852"/>
                <a:gd name="T19" fmla="*/ 3661 h 4152"/>
                <a:gd name="T20" fmla="*/ 1026 w 1852"/>
                <a:gd name="T21" fmla="*/ 4074 h 4152"/>
                <a:gd name="T22" fmla="*/ 755 w 1852"/>
                <a:gd name="T23" fmla="*/ 4060 h 4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2" h="4152">
                  <a:moveTo>
                    <a:pt x="755" y="4060"/>
                  </a:moveTo>
                  <a:cubicBezTo>
                    <a:pt x="527" y="3967"/>
                    <a:pt x="0" y="3419"/>
                    <a:pt x="271" y="2692"/>
                  </a:cubicBezTo>
                  <a:cubicBezTo>
                    <a:pt x="541" y="1966"/>
                    <a:pt x="976" y="1545"/>
                    <a:pt x="1111" y="1025"/>
                  </a:cubicBezTo>
                  <a:cubicBezTo>
                    <a:pt x="1194" y="708"/>
                    <a:pt x="969" y="0"/>
                    <a:pt x="1197" y="541"/>
                  </a:cubicBezTo>
                  <a:cubicBezTo>
                    <a:pt x="1425" y="1082"/>
                    <a:pt x="1624" y="1624"/>
                    <a:pt x="1410" y="2037"/>
                  </a:cubicBezTo>
                  <a:cubicBezTo>
                    <a:pt x="1197" y="2450"/>
                    <a:pt x="1068" y="3034"/>
                    <a:pt x="1154" y="3134"/>
                  </a:cubicBezTo>
                  <a:cubicBezTo>
                    <a:pt x="1239" y="3234"/>
                    <a:pt x="1409" y="3106"/>
                    <a:pt x="1496" y="3020"/>
                  </a:cubicBezTo>
                  <a:cubicBezTo>
                    <a:pt x="1624" y="2892"/>
                    <a:pt x="1724" y="2735"/>
                    <a:pt x="1738" y="2635"/>
                  </a:cubicBezTo>
                  <a:cubicBezTo>
                    <a:pt x="1752" y="2535"/>
                    <a:pt x="1823" y="2792"/>
                    <a:pt x="1838" y="2977"/>
                  </a:cubicBezTo>
                  <a:cubicBezTo>
                    <a:pt x="1852" y="3162"/>
                    <a:pt x="1667" y="3461"/>
                    <a:pt x="1439" y="3661"/>
                  </a:cubicBezTo>
                  <a:cubicBezTo>
                    <a:pt x="1261" y="3816"/>
                    <a:pt x="1111" y="3960"/>
                    <a:pt x="1026" y="4074"/>
                  </a:cubicBezTo>
                  <a:cubicBezTo>
                    <a:pt x="974" y="4142"/>
                    <a:pt x="983" y="4152"/>
                    <a:pt x="755" y="4060"/>
                  </a:cubicBezTo>
                  <a:close/>
                </a:path>
              </a:pathLst>
            </a:custGeom>
            <a:gradFill>
              <a:gsLst>
                <a:gs pos="18000">
                  <a:srgbClr val="F79646">
                    <a:lumMod val="50000"/>
                    <a:alpha val="37000"/>
                  </a:srgbClr>
                </a:gs>
                <a:gs pos="63000">
                  <a:srgbClr val="FF0000">
                    <a:lumMod val="50000"/>
                    <a:alpha val="40000"/>
                  </a:srgbClr>
                </a:gs>
                <a:gs pos="100000">
                  <a:sysClr val="windowText" lastClr="000000">
                    <a:lumMod val="95000"/>
                    <a:lumOff val="5000"/>
                    <a:alpha val="9000"/>
                  </a:sys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35" name="Slide Number Placeholder 5">
            <a:extLst>
              <a:ext uri="{FF2B5EF4-FFF2-40B4-BE49-F238E27FC236}">
                <a16:creationId xmlns:a16="http://schemas.microsoft.com/office/drawing/2014/main" id="{23D0506B-7F57-4C30-A860-4C15CA4E760E}"/>
              </a:ext>
            </a:extLst>
          </p:cNvPr>
          <p:cNvSpPr txBox="1">
            <a:spLocks/>
          </p:cNvSpPr>
          <p:nvPr userDrawn="1"/>
        </p:nvSpPr>
        <p:spPr>
          <a:xfrm>
            <a:off x="9936075" y="6355807"/>
            <a:ext cx="1676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Slide # </a:t>
            </a:r>
            <a:fld id="{FD99AA8B-2E7A-4BBC-8FDE-CA7CF71DD3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E2D5264D-CEC3-4CA2-B115-D8808D857386}"/>
              </a:ext>
            </a:extLst>
          </p:cNvPr>
          <p:cNvSpPr>
            <a:spLocks noGrp="1"/>
          </p:cNvSpPr>
          <p:nvPr>
            <p:ph type="title"/>
          </p:nvPr>
        </p:nvSpPr>
        <p:spPr>
          <a:xfrm>
            <a:off x="1728788" y="905164"/>
            <a:ext cx="9118179" cy="1172086"/>
          </a:xfrm>
          <a:prstGeom prst="rect">
            <a:avLst/>
          </a:prstGeom>
        </p:spPr>
        <p:txBody>
          <a:bodyPr/>
          <a:lstStyle>
            <a:lvl1pPr algn="ctr">
              <a:defRPr sz="4400" i="1"/>
            </a:lvl1pPr>
          </a:lstStyle>
          <a:p>
            <a:r>
              <a:rPr lang="en-US" dirty="0"/>
              <a:t>Click to edit Master title style</a:t>
            </a:r>
          </a:p>
        </p:txBody>
      </p:sp>
      <p:grpSp>
        <p:nvGrpSpPr>
          <p:cNvPr id="43" name="Group 42">
            <a:extLst>
              <a:ext uri="{FF2B5EF4-FFF2-40B4-BE49-F238E27FC236}">
                <a16:creationId xmlns:a16="http://schemas.microsoft.com/office/drawing/2014/main" id="{093FC3AA-8F03-48CC-A23E-2D790BFDC9B6}"/>
              </a:ext>
            </a:extLst>
          </p:cNvPr>
          <p:cNvGrpSpPr>
            <a:grpSpLocks noChangeAspect="1"/>
          </p:cNvGrpSpPr>
          <p:nvPr userDrawn="1"/>
        </p:nvGrpSpPr>
        <p:grpSpPr>
          <a:xfrm>
            <a:off x="10571019" y="7364"/>
            <a:ext cx="1620982" cy="1298489"/>
            <a:chOff x="100171" y="40687"/>
            <a:chExt cx="1620982" cy="1298489"/>
          </a:xfrm>
        </p:grpSpPr>
        <p:pic>
          <p:nvPicPr>
            <p:cNvPr id="44" name="Picture 43" descr="A close up of a sign&#10;&#10;Description generated with high confidence">
              <a:extLst>
                <a:ext uri="{FF2B5EF4-FFF2-40B4-BE49-F238E27FC236}">
                  <a16:creationId xmlns:a16="http://schemas.microsoft.com/office/drawing/2014/main" id="{8C251F1D-1D77-4DFC-86DB-D01AD17DBF5B}"/>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99810" y="40687"/>
              <a:ext cx="1403756" cy="1266617"/>
            </a:xfrm>
            <a:prstGeom prst="rect">
              <a:avLst/>
            </a:prstGeom>
            <a:ln>
              <a:noFill/>
            </a:ln>
            <a:effectLst>
              <a:outerShdw blurRad="292100" dist="139700" dir="2700000" algn="tl" rotWithShape="0">
                <a:srgbClr val="333333">
                  <a:alpha val="65000"/>
                </a:srgbClr>
              </a:outerShdw>
            </a:effectLst>
          </p:spPr>
        </p:pic>
        <p:grpSp>
          <p:nvGrpSpPr>
            <p:cNvPr id="45" name="Group 44">
              <a:extLst>
                <a:ext uri="{FF2B5EF4-FFF2-40B4-BE49-F238E27FC236}">
                  <a16:creationId xmlns:a16="http://schemas.microsoft.com/office/drawing/2014/main" id="{12BF2994-C3BB-4064-9A18-FDA4B2EA0DFA}"/>
                </a:ext>
              </a:extLst>
            </p:cNvPr>
            <p:cNvGrpSpPr/>
            <p:nvPr userDrawn="1"/>
          </p:nvGrpSpPr>
          <p:grpSpPr>
            <a:xfrm>
              <a:off x="452067" y="104575"/>
              <a:ext cx="903626" cy="1017528"/>
              <a:chOff x="218435" y="2852808"/>
              <a:chExt cx="1408496" cy="1699300"/>
            </a:xfrm>
          </p:grpSpPr>
          <p:sp>
            <p:nvSpPr>
              <p:cNvPr id="49" name="TextBox 48">
                <a:extLst>
                  <a:ext uri="{FF2B5EF4-FFF2-40B4-BE49-F238E27FC236}">
                    <a16:creationId xmlns:a16="http://schemas.microsoft.com/office/drawing/2014/main" id="{60455506-CC73-4F5B-850B-2D3DA155C3D3}"/>
                  </a:ext>
                </a:extLst>
              </p:cNvPr>
              <p:cNvSpPr txBox="1"/>
              <p:nvPr userDrawn="1"/>
            </p:nvSpPr>
            <p:spPr>
              <a:xfrm rot="18264686">
                <a:off x="-277191" y="3474011"/>
                <a:ext cx="1608630" cy="383789"/>
              </a:xfrm>
              <a:prstGeom prst="rect">
                <a:avLst/>
              </a:prstGeom>
              <a:noFill/>
            </p:spPr>
            <p:txBody>
              <a:bodyPr wrap="square" rtlCol="0">
                <a:spAutoFit/>
              </a:bodyPr>
              <a:lstStyle/>
              <a:p>
                <a:pPr algn="ctr"/>
                <a:r>
                  <a:rPr lang="en-US" sz="1000" dirty="0">
                    <a:solidFill>
                      <a:schemeClr val="tx1"/>
                    </a:solidFill>
                    <a:effectLst>
                      <a:outerShdw blurRad="38100" dist="38100" dir="2700000" algn="tl">
                        <a:srgbClr val="000000">
                          <a:alpha val="43137"/>
                        </a:srgbClr>
                      </a:outerShdw>
                    </a:effectLst>
                  </a:rPr>
                  <a:t>Topography</a:t>
                </a:r>
              </a:p>
            </p:txBody>
          </p:sp>
          <p:sp>
            <p:nvSpPr>
              <p:cNvPr id="50" name="TextBox 49">
                <a:extLst>
                  <a:ext uri="{FF2B5EF4-FFF2-40B4-BE49-F238E27FC236}">
                    <a16:creationId xmlns:a16="http://schemas.microsoft.com/office/drawing/2014/main" id="{DB438F30-A20E-40CF-8067-6D5FC1ACEDA0}"/>
                  </a:ext>
                </a:extLst>
              </p:cNvPr>
              <p:cNvSpPr txBox="1"/>
              <p:nvPr userDrawn="1"/>
            </p:nvSpPr>
            <p:spPr>
              <a:xfrm rot="3350953">
                <a:off x="509937" y="3469100"/>
                <a:ext cx="1616374" cy="383789"/>
              </a:xfrm>
              <a:prstGeom prst="rect">
                <a:avLst/>
              </a:prstGeom>
              <a:noFill/>
            </p:spPr>
            <p:txBody>
              <a:bodyPr wrap="square" rtlCol="0">
                <a:spAutoFit/>
              </a:bodyPr>
              <a:lstStyle/>
              <a:p>
                <a:pPr algn="ctr"/>
                <a:r>
                  <a:rPr lang="en-US" sz="1000" dirty="0">
                    <a:solidFill>
                      <a:schemeClr val="tx1"/>
                    </a:solidFill>
                    <a:effectLst>
                      <a:outerShdw blurRad="38100" dist="38100" dir="2700000" algn="tl">
                        <a:srgbClr val="000000">
                          <a:alpha val="43137"/>
                        </a:srgbClr>
                      </a:outerShdw>
                    </a:effectLst>
                  </a:rPr>
                  <a:t>Vegetation</a:t>
                </a:r>
              </a:p>
            </p:txBody>
          </p:sp>
          <p:sp>
            <p:nvSpPr>
              <p:cNvPr id="51" name="TextBox 50">
                <a:extLst>
                  <a:ext uri="{FF2B5EF4-FFF2-40B4-BE49-F238E27FC236}">
                    <a16:creationId xmlns:a16="http://schemas.microsoft.com/office/drawing/2014/main" id="{088A971F-5CAD-4856-9761-F4E3D3656CC8}"/>
                  </a:ext>
                </a:extLst>
              </p:cNvPr>
              <p:cNvSpPr txBox="1"/>
              <p:nvPr userDrawn="1"/>
            </p:nvSpPr>
            <p:spPr>
              <a:xfrm>
                <a:off x="218435" y="4140912"/>
                <a:ext cx="1408496" cy="411196"/>
              </a:xfrm>
              <a:prstGeom prst="rect">
                <a:avLst/>
              </a:prstGeom>
              <a:noFill/>
            </p:spPr>
            <p:txBody>
              <a:bodyPr wrap="square" rtlCol="0">
                <a:spAutoFit/>
              </a:bodyPr>
              <a:lstStyle/>
              <a:p>
                <a:pPr algn="ctr"/>
                <a:r>
                  <a:rPr lang="en-US" sz="1000" dirty="0">
                    <a:solidFill>
                      <a:schemeClr val="tx1"/>
                    </a:solidFill>
                    <a:effectLst>
                      <a:outerShdw blurRad="38100" dist="38100" dir="2700000" algn="tl">
                        <a:srgbClr val="000000">
                          <a:alpha val="43137"/>
                        </a:srgbClr>
                      </a:outerShdw>
                    </a:effectLst>
                  </a:rPr>
                  <a:t>Climate</a:t>
                </a:r>
              </a:p>
            </p:txBody>
          </p:sp>
        </p:grpSp>
        <p:pic>
          <p:nvPicPr>
            <p:cNvPr id="46" name="Picture 45">
              <a:extLst>
                <a:ext uri="{FF2B5EF4-FFF2-40B4-BE49-F238E27FC236}">
                  <a16:creationId xmlns:a16="http://schemas.microsoft.com/office/drawing/2014/main" id="{811E2CA9-F7AE-4F67-8D00-157CDB5AC9A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5852" y="193627"/>
              <a:ext cx="709620" cy="942708"/>
            </a:xfrm>
            <a:prstGeom prst="rect">
              <a:avLst/>
            </a:prstGeom>
            <a:ln>
              <a:noFill/>
            </a:ln>
            <a:effectLst>
              <a:outerShdw blurRad="292100" dist="139700" dir="2700000" algn="tl" rotWithShape="0">
                <a:srgbClr val="333333">
                  <a:alpha val="65000"/>
                </a:srgbClr>
              </a:outerShdw>
            </a:effectLst>
          </p:spPr>
        </p:pic>
        <p:pic>
          <p:nvPicPr>
            <p:cNvPr id="47" name="Picture 46">
              <a:extLst>
                <a:ext uri="{FF2B5EF4-FFF2-40B4-BE49-F238E27FC236}">
                  <a16:creationId xmlns:a16="http://schemas.microsoft.com/office/drawing/2014/main" id="{50DE5B2A-EB7D-4637-8F69-61E82D95BCD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4994" y="354540"/>
              <a:ext cx="606766" cy="638910"/>
            </a:xfrm>
            <a:prstGeom prst="rect">
              <a:avLst/>
            </a:prstGeom>
            <a:ln>
              <a:noFill/>
            </a:ln>
            <a:effectLst>
              <a:outerShdw blurRad="292100" dist="139700" dir="2700000" algn="tl" rotWithShape="0">
                <a:srgbClr val="333333">
                  <a:alpha val="65000"/>
                </a:srgbClr>
              </a:outerShdw>
            </a:effectLst>
          </p:spPr>
        </p:pic>
        <p:pic>
          <p:nvPicPr>
            <p:cNvPr id="48" name="Picture 47">
              <a:extLst>
                <a:ext uri="{FF2B5EF4-FFF2-40B4-BE49-F238E27FC236}">
                  <a16:creationId xmlns:a16="http://schemas.microsoft.com/office/drawing/2014/main" id="{B8105713-CB0A-4CFC-B61E-07AC9E675E3C}"/>
                </a:ext>
              </a:extLst>
            </p:cNvPr>
            <p:cNvPicPr>
              <a:picLocks noChangeAspect="1"/>
            </p:cNvPicPr>
            <p:nvPr userDrawn="1"/>
          </p:nvPicPr>
          <p:blipFill>
            <a:blip r:embed="rId8" cstate="print">
              <a:alphaModFix/>
              <a:extLst>
                <a:ext uri="{28A0092B-C50C-407E-A947-70E740481C1C}">
                  <a14:useLocalDpi xmlns:a14="http://schemas.microsoft.com/office/drawing/2010/main" val="0"/>
                </a:ext>
              </a:extLst>
            </a:blip>
            <a:stretch>
              <a:fillRect/>
            </a:stretch>
          </p:blipFill>
          <p:spPr>
            <a:xfrm>
              <a:off x="100171" y="706198"/>
              <a:ext cx="1620982" cy="632978"/>
            </a:xfrm>
            <a:prstGeom prst="rect">
              <a:avLst/>
            </a:prstGeom>
            <a:ln>
              <a:noFill/>
            </a:ln>
            <a:effectLst>
              <a:outerShdw blurRad="292100" dist="139700" dir="2700000" algn="tl" rotWithShape="0">
                <a:srgbClr val="333333">
                  <a:alpha val="65000"/>
                </a:srgbClr>
              </a:outerShdw>
            </a:effectLst>
          </p:spPr>
        </p:pic>
      </p:grpSp>
      <p:sp>
        <p:nvSpPr>
          <p:cNvPr id="52" name="Title 1">
            <a:extLst>
              <a:ext uri="{FF2B5EF4-FFF2-40B4-BE49-F238E27FC236}">
                <a16:creationId xmlns:a16="http://schemas.microsoft.com/office/drawing/2014/main" id="{54FEEC81-25C0-455A-84E8-C04518804EE0}"/>
              </a:ext>
            </a:extLst>
          </p:cNvPr>
          <p:cNvSpPr txBox="1">
            <a:spLocks/>
          </p:cNvSpPr>
          <p:nvPr userDrawn="1"/>
        </p:nvSpPr>
        <p:spPr>
          <a:xfrm>
            <a:off x="1793079" y="40687"/>
            <a:ext cx="10078521" cy="923581"/>
          </a:xfrm>
          <a:prstGeom prst="rect">
            <a:avLst/>
          </a:prstGeom>
        </p:spPr>
        <p:txBody>
          <a:bodyPr>
            <a:scene3d>
              <a:camera prst="perspectiveRight">
                <a:rot lat="0" lon="20400000" rev="0"/>
              </a:camera>
              <a:lightRig rig="threePt" dir="t"/>
            </a:scene3d>
            <a:sp3d z="520700" extrusionH="127000" contourW="6350">
              <a:bevelT w="12700" h="12700"/>
              <a:bevelB w="38100" h="38100"/>
              <a:extrusionClr>
                <a:srgbClr val="FFFF00"/>
              </a:extrusionClr>
              <a:contourClr>
                <a:srgbClr val="FF0000"/>
              </a:contourClr>
            </a:sp3d>
          </a:bodyPr>
          <a:lstStyle>
            <a:lvl1pPr algn="r" defTabSz="914363" rtl="0" eaLnBrk="1" latinLnBrk="0" hangingPunct="1">
              <a:lnSpc>
                <a:spcPct val="90000"/>
              </a:lnSpc>
              <a:spcBef>
                <a:spcPct val="0"/>
              </a:spcBef>
              <a:buNone/>
              <a:defRPr lang="en-US" sz="44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latin typeface="+mj-lt"/>
                <a:ea typeface="+mn-ea"/>
                <a:cs typeface="Arial" charset="0"/>
              </a:defRPr>
            </a:lvl1pPr>
          </a:lstStyle>
          <a:p>
            <a:pPr algn="l"/>
            <a:r>
              <a:rPr lang="en-US" sz="4800" b="1" dirty="0">
                <a:ln w="6350">
                  <a:solidFill>
                    <a:srgbClr val="FFFF00"/>
                  </a:solidFill>
                </a:ln>
                <a:gradFill flip="none" rotWithShape="1">
                  <a:gsLst>
                    <a:gs pos="0">
                      <a:srgbClr val="FFFFB9"/>
                    </a:gs>
                    <a:gs pos="59000">
                      <a:schemeClr val="accent1"/>
                    </a:gs>
                    <a:gs pos="28000">
                      <a:srgbClr val="FFFF99"/>
                    </a:gs>
                    <a:gs pos="84000">
                      <a:schemeClr val="accent3"/>
                    </a:gs>
                  </a:gsLst>
                  <a:lin ang="5400000" scaled="0"/>
                  <a:tileRect/>
                </a:gradFill>
                <a:effectLst>
                  <a:outerShdw blurRad="50800" dist="38100" dir="2700000" algn="tl" rotWithShape="0">
                    <a:prstClr val="black">
                      <a:alpha val="40000"/>
                    </a:prstClr>
                  </a:outerShdw>
                  <a:reflection blurRad="6350" stA="55000" endA="300" endPos="45500" dist="12700" dir="5400000" sy="-100000" algn="bl" rotWithShape="0"/>
                </a:effectLst>
                <a:latin typeface="Trebuchet MS" panose="020B0603020202020204" pitchFamily="34" charset="0"/>
              </a:rPr>
              <a:t>Best Practice</a:t>
            </a:r>
          </a:p>
        </p:txBody>
      </p:sp>
    </p:spTree>
    <p:extLst>
      <p:ext uri="{BB962C8B-B14F-4D97-AF65-F5344CB8AC3E}">
        <p14:creationId xmlns:p14="http://schemas.microsoft.com/office/powerpoint/2010/main" val="623537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74"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6"/>
                </p:tgtEl>
              </p:cMediaNode>
            </p:video>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CB19-43D5-4BDF-BFC4-9F0FD2AFF565}"/>
              </a:ext>
            </a:extLst>
          </p:cNvPr>
          <p:cNvSpPr>
            <a:spLocks noGrp="1"/>
          </p:cNvSpPr>
          <p:nvPr>
            <p:ph type="ctrTitle" hasCustomPrompt="1"/>
          </p:nvPr>
        </p:nvSpPr>
        <p:spPr>
          <a:xfrm>
            <a:off x="2359631" y="71304"/>
            <a:ext cx="7472740" cy="602377"/>
          </a:xfrm>
        </p:spPr>
        <p:txBody>
          <a:bodyPr anchor="b">
            <a:noAutofit/>
          </a:bodyPr>
          <a:lstStyle>
            <a:lvl1pPr algn="l">
              <a:defRPr sz="3600" b="1">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515B1859-BF60-436C-AE47-CDCA33B6F549}"/>
              </a:ext>
            </a:extLst>
          </p:cNvPr>
          <p:cNvSpPr>
            <a:spLocks noGrp="1"/>
          </p:cNvSpPr>
          <p:nvPr>
            <p:ph type="dt" sz="half" idx="10"/>
          </p:nvPr>
        </p:nvSpPr>
        <p:spPr>
          <a:xfrm>
            <a:off x="838200" y="6446001"/>
            <a:ext cx="2743200" cy="365125"/>
          </a:xfrm>
        </p:spPr>
        <p:txBody>
          <a:bodyPr/>
          <a:lstStyle/>
          <a:p>
            <a:fld id="{1C72D579-680B-4C5C-B357-2E0F08617743}" type="datetimeFigureOut">
              <a:rPr lang="en-US" smtClean="0"/>
              <a:t>4/17/2020</a:t>
            </a:fld>
            <a:endParaRPr lang="en-US" dirty="0"/>
          </a:p>
        </p:txBody>
      </p:sp>
      <p:sp>
        <p:nvSpPr>
          <p:cNvPr id="5" name="Footer Placeholder 4">
            <a:extLst>
              <a:ext uri="{FF2B5EF4-FFF2-40B4-BE49-F238E27FC236}">
                <a16:creationId xmlns:a16="http://schemas.microsoft.com/office/drawing/2014/main" id="{75020DB4-3D79-4FC2-BEFF-27B0663686CF}"/>
              </a:ext>
            </a:extLst>
          </p:cNvPr>
          <p:cNvSpPr>
            <a:spLocks noGrp="1"/>
          </p:cNvSpPr>
          <p:nvPr>
            <p:ph type="ftr" sz="quarter" idx="11"/>
          </p:nvPr>
        </p:nvSpPr>
        <p:spPr>
          <a:xfrm>
            <a:off x="4038600" y="6446002"/>
            <a:ext cx="4114800" cy="365125"/>
          </a:xfrm>
        </p:spPr>
        <p:txBody>
          <a:bodyPr/>
          <a:lstStyle/>
          <a:p>
            <a:endParaRPr lang="en-US"/>
          </a:p>
        </p:txBody>
      </p:sp>
      <p:sp>
        <p:nvSpPr>
          <p:cNvPr id="6" name="Slide Number Placeholder 5">
            <a:extLst>
              <a:ext uri="{FF2B5EF4-FFF2-40B4-BE49-F238E27FC236}">
                <a16:creationId xmlns:a16="http://schemas.microsoft.com/office/drawing/2014/main" id="{59D4AE51-E9C8-4F5C-AB0C-CD40ED24BCA8}"/>
              </a:ext>
            </a:extLst>
          </p:cNvPr>
          <p:cNvSpPr>
            <a:spLocks noGrp="1"/>
          </p:cNvSpPr>
          <p:nvPr>
            <p:ph type="sldNum" sz="quarter" idx="12"/>
          </p:nvPr>
        </p:nvSpPr>
        <p:spPr>
          <a:xfrm>
            <a:off x="8610600" y="6446000"/>
            <a:ext cx="2743200" cy="365125"/>
          </a:xfrm>
        </p:spPr>
        <p:txBody>
          <a:bodyPr/>
          <a:lstStyle/>
          <a:p>
            <a:fld id="{073EEA1D-F294-4872-A789-B0B343E9D0B7}" type="slidenum">
              <a:rPr lang="en-US" smtClean="0"/>
              <a:t>‹#›</a:t>
            </a:fld>
            <a:endParaRPr lang="en-US"/>
          </a:p>
        </p:txBody>
      </p:sp>
      <p:sp>
        <p:nvSpPr>
          <p:cNvPr id="7" name="Rectangle: Rounded Corners 6">
            <a:extLst>
              <a:ext uri="{FF2B5EF4-FFF2-40B4-BE49-F238E27FC236}">
                <a16:creationId xmlns:a16="http://schemas.microsoft.com/office/drawing/2014/main" id="{4CB4665C-96C9-4826-9680-96D3C10F7589}"/>
              </a:ext>
            </a:extLst>
          </p:cNvPr>
          <p:cNvSpPr/>
          <p:nvPr userDrawn="1"/>
        </p:nvSpPr>
        <p:spPr>
          <a:xfrm>
            <a:off x="0" y="763325"/>
            <a:ext cx="12192000" cy="5621572"/>
          </a:xfrm>
          <a:prstGeom prst="roundRect">
            <a:avLst>
              <a:gd name="adj" fmla="val 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7133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Title 1" title="Objectives"/>
          <p:cNvSpPr>
            <a:spLocks noGrp="1"/>
          </p:cNvSpPr>
          <p:nvPr>
            <p:ph type="title" hasCustomPrompt="1"/>
          </p:nvPr>
        </p:nvSpPr>
        <p:spPr>
          <a:xfrm>
            <a:off x="914400" y="388730"/>
            <a:ext cx="10769600" cy="757130"/>
          </a:xfrm>
          <a:prstGeom prst="rect">
            <a:avLst/>
          </a:prstGeom>
        </p:spPr>
        <p:txBody>
          <a:bodyPr>
            <a:spAutoFit/>
          </a:bodyPr>
          <a:lstStyle>
            <a:lvl1pPr>
              <a:defRPr/>
            </a:lvl1pPr>
          </a:lstStyle>
          <a:p>
            <a:r>
              <a:rPr lang="en-US" dirty="0"/>
              <a:t>Objectives</a:t>
            </a:r>
          </a:p>
        </p:txBody>
      </p:sp>
      <p:grpSp>
        <p:nvGrpSpPr>
          <p:cNvPr id="5" name="Group 4" descr="Logo" title="NFDRS 2016 Rollout Workshop">
            <a:extLst>
              <a:ext uri="{FF2B5EF4-FFF2-40B4-BE49-F238E27FC236}">
                <a16:creationId xmlns:a16="http://schemas.microsoft.com/office/drawing/2014/main" id="{D587A5E9-AD14-4993-99A0-C47BE674C387}"/>
              </a:ext>
            </a:extLst>
          </p:cNvPr>
          <p:cNvGrpSpPr/>
          <p:nvPr userDrawn="1"/>
        </p:nvGrpSpPr>
        <p:grpSpPr>
          <a:xfrm>
            <a:off x="71821" y="5301822"/>
            <a:ext cx="1916403" cy="1480996"/>
            <a:chOff x="-8862" y="5171834"/>
            <a:chExt cx="1916402" cy="1480996"/>
          </a:xfrm>
          <a:effectLst>
            <a:outerShdw blurRad="50800" dist="50800" dir="5400000" algn="t" rotWithShape="0">
              <a:prstClr val="black">
                <a:alpha val="40000"/>
              </a:prstClr>
            </a:outerShdw>
          </a:effectLst>
        </p:grpSpPr>
        <p:pic>
          <p:nvPicPr>
            <p:cNvPr id="6" name="Picture 5" descr="A close up of a sign&#10;&#10;Description generated with high confidence">
              <a:extLst>
                <a:ext uri="{FF2B5EF4-FFF2-40B4-BE49-F238E27FC236}">
                  <a16:creationId xmlns:a16="http://schemas.microsoft.com/office/drawing/2014/main" id="{5E6AB60D-A358-491A-932E-C661B76C96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7" name="Picture 6">
              <a:extLst>
                <a:ext uri="{FF2B5EF4-FFF2-40B4-BE49-F238E27FC236}">
                  <a16:creationId xmlns:a16="http://schemas.microsoft.com/office/drawing/2014/main" id="{69C0361D-E404-4A55-B4B4-B97F9F998D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8" name="Picture 7">
              <a:extLst>
                <a:ext uri="{FF2B5EF4-FFF2-40B4-BE49-F238E27FC236}">
                  <a16:creationId xmlns:a16="http://schemas.microsoft.com/office/drawing/2014/main" id="{30A25D8A-53C2-4B47-94C5-B2FC4B0C2DA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
        <p:nvSpPr>
          <p:cNvPr id="10" name="Text Placeholder 5">
            <a:extLst>
              <a:ext uri="{FF2B5EF4-FFF2-40B4-BE49-F238E27FC236}">
                <a16:creationId xmlns:a16="http://schemas.microsoft.com/office/drawing/2014/main" id="{3814B304-1E9E-446A-B407-127480A86E98}"/>
              </a:ext>
            </a:extLst>
          </p:cNvPr>
          <p:cNvSpPr>
            <a:spLocks noGrp="1"/>
          </p:cNvSpPr>
          <p:nvPr>
            <p:ph type="body" sz="quarter" idx="10" hasCustomPrompt="1"/>
          </p:nvPr>
        </p:nvSpPr>
        <p:spPr>
          <a:xfrm>
            <a:off x="1879045" y="1411553"/>
            <a:ext cx="9804955" cy="707886"/>
          </a:xfrm>
          <a:prstGeom prst="rect">
            <a:avLst/>
          </a:prstGeom>
          <a:effectLst/>
        </p:spPr>
        <p:txBody>
          <a:bodyPr>
            <a:spAutoFit/>
          </a:bodyPr>
          <a:lstStyle>
            <a:lvl1pPr marL="742932" indent="-742932">
              <a:lnSpc>
                <a:spcPct val="100000"/>
              </a:lnSpc>
              <a:spcBef>
                <a:spcPts val="600"/>
              </a:spcBef>
              <a:spcAft>
                <a:spcPts val="600"/>
              </a:spcAft>
              <a:buFont typeface="+mj-lt"/>
              <a:buAutoNum type="arabicPeriod"/>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dirty="0"/>
              <a:t>Click to edit</a:t>
            </a:r>
          </a:p>
        </p:txBody>
      </p:sp>
    </p:spTree>
    <p:extLst>
      <p:ext uri="{BB962C8B-B14F-4D97-AF65-F5344CB8AC3E}">
        <p14:creationId xmlns:p14="http://schemas.microsoft.com/office/powerpoint/2010/main" val="198763788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view Objectives">
    <p:spTree>
      <p:nvGrpSpPr>
        <p:cNvPr id="1" name=""/>
        <p:cNvGrpSpPr/>
        <p:nvPr/>
      </p:nvGrpSpPr>
      <p:grpSpPr>
        <a:xfrm>
          <a:off x="0" y="0"/>
          <a:ext cx="0" cy="0"/>
          <a:chOff x="0" y="0"/>
          <a:chExt cx="0" cy="0"/>
        </a:xfrm>
      </p:grpSpPr>
      <p:sp>
        <p:nvSpPr>
          <p:cNvPr id="2" name="Title 1" title="Objectives"/>
          <p:cNvSpPr>
            <a:spLocks noGrp="1"/>
          </p:cNvSpPr>
          <p:nvPr>
            <p:ph type="title" hasCustomPrompt="1"/>
          </p:nvPr>
        </p:nvSpPr>
        <p:spPr>
          <a:xfrm>
            <a:off x="914400" y="388734"/>
            <a:ext cx="10769600" cy="664797"/>
          </a:xfrm>
          <a:prstGeom prst="rect">
            <a:avLst/>
          </a:prstGeom>
        </p:spPr>
        <p:txBody>
          <a:bodyPr/>
          <a:lstStyle>
            <a:lvl1pPr>
              <a:defRPr/>
            </a:lvl1pPr>
          </a:lstStyle>
          <a:p>
            <a:r>
              <a:rPr lang="en-US" dirty="0"/>
              <a:t>Review Objectives</a:t>
            </a:r>
          </a:p>
        </p:txBody>
      </p:sp>
      <p:grpSp>
        <p:nvGrpSpPr>
          <p:cNvPr id="5" name="Group 4" descr="Logo" title="NFDRS 2016 Rollout Workshop">
            <a:extLst>
              <a:ext uri="{FF2B5EF4-FFF2-40B4-BE49-F238E27FC236}">
                <a16:creationId xmlns:a16="http://schemas.microsoft.com/office/drawing/2014/main" id="{D587A5E9-AD14-4993-99A0-C47BE674C387}"/>
              </a:ext>
            </a:extLst>
          </p:cNvPr>
          <p:cNvGrpSpPr/>
          <p:nvPr userDrawn="1"/>
        </p:nvGrpSpPr>
        <p:grpSpPr>
          <a:xfrm>
            <a:off x="71821" y="5301822"/>
            <a:ext cx="1916403" cy="1480996"/>
            <a:chOff x="-8862" y="5171834"/>
            <a:chExt cx="1916402" cy="1480996"/>
          </a:xfrm>
          <a:effectLst>
            <a:outerShdw blurRad="50800" dist="50800" dir="5400000" algn="t" rotWithShape="0">
              <a:prstClr val="black">
                <a:alpha val="40000"/>
              </a:prstClr>
            </a:outerShdw>
          </a:effectLst>
        </p:grpSpPr>
        <p:pic>
          <p:nvPicPr>
            <p:cNvPr id="6" name="Picture 5" descr="A close up of a sign&#10;&#10;Description generated with high confidence">
              <a:extLst>
                <a:ext uri="{FF2B5EF4-FFF2-40B4-BE49-F238E27FC236}">
                  <a16:creationId xmlns:a16="http://schemas.microsoft.com/office/drawing/2014/main" id="{5E6AB60D-A358-491A-932E-C661B76C96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7" name="Picture 6">
              <a:extLst>
                <a:ext uri="{FF2B5EF4-FFF2-40B4-BE49-F238E27FC236}">
                  <a16:creationId xmlns:a16="http://schemas.microsoft.com/office/drawing/2014/main" id="{69C0361D-E404-4A55-B4B4-B97F9F998D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8" name="Picture 7">
              <a:extLst>
                <a:ext uri="{FF2B5EF4-FFF2-40B4-BE49-F238E27FC236}">
                  <a16:creationId xmlns:a16="http://schemas.microsoft.com/office/drawing/2014/main" id="{30A25D8A-53C2-4B47-94C5-B2FC4B0C2DA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
        <p:nvSpPr>
          <p:cNvPr id="9" name="Text Placeholder 5">
            <a:extLst>
              <a:ext uri="{FF2B5EF4-FFF2-40B4-BE49-F238E27FC236}">
                <a16:creationId xmlns:a16="http://schemas.microsoft.com/office/drawing/2014/main" id="{8742711D-0A43-4334-8B69-9117C21B95B0}"/>
              </a:ext>
            </a:extLst>
          </p:cNvPr>
          <p:cNvSpPr>
            <a:spLocks noGrp="1"/>
          </p:cNvSpPr>
          <p:nvPr>
            <p:ph type="body" sz="quarter" idx="10" hasCustomPrompt="1"/>
          </p:nvPr>
        </p:nvSpPr>
        <p:spPr>
          <a:xfrm>
            <a:off x="1879045" y="1411553"/>
            <a:ext cx="9804955" cy="707886"/>
          </a:xfrm>
          <a:prstGeom prst="rect">
            <a:avLst/>
          </a:prstGeom>
          <a:effectLst/>
        </p:spPr>
        <p:txBody>
          <a:bodyPr>
            <a:spAutoFit/>
          </a:bodyPr>
          <a:lstStyle>
            <a:lvl1pPr marL="742932" indent="-742932">
              <a:lnSpc>
                <a:spcPct val="100000"/>
              </a:lnSpc>
              <a:spcBef>
                <a:spcPts val="600"/>
              </a:spcBef>
              <a:spcAft>
                <a:spcPts val="600"/>
              </a:spcAft>
              <a:buFont typeface="+mj-lt"/>
              <a:buAutoNum type="arabicPeriod"/>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dirty="0"/>
              <a:t>Click to edit</a:t>
            </a:r>
          </a:p>
        </p:txBody>
      </p:sp>
    </p:spTree>
    <p:extLst>
      <p:ext uri="{BB962C8B-B14F-4D97-AF65-F5344CB8AC3E}">
        <p14:creationId xmlns:p14="http://schemas.microsoft.com/office/powerpoint/2010/main" val="3038404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Layered Content">
    <p:spTree>
      <p:nvGrpSpPr>
        <p:cNvPr id="1" name=""/>
        <p:cNvGrpSpPr/>
        <p:nvPr/>
      </p:nvGrpSpPr>
      <p:grpSpPr>
        <a:xfrm>
          <a:off x="0" y="0"/>
          <a:ext cx="0" cy="0"/>
          <a:chOff x="0" y="0"/>
          <a:chExt cx="0" cy="0"/>
        </a:xfrm>
      </p:grpSpPr>
      <p:grpSp>
        <p:nvGrpSpPr>
          <p:cNvPr id="11" name="Group 10" descr="Logo" title="NFDRS 2016 Rollout Workshop">
            <a:extLst>
              <a:ext uri="{FF2B5EF4-FFF2-40B4-BE49-F238E27FC236}">
                <a16:creationId xmlns:a16="http://schemas.microsoft.com/office/drawing/2014/main" id="{C402C165-B9EB-4FD0-8B3B-625F536FDDE9}"/>
              </a:ext>
            </a:extLst>
          </p:cNvPr>
          <p:cNvGrpSpPr/>
          <p:nvPr userDrawn="1"/>
        </p:nvGrpSpPr>
        <p:grpSpPr>
          <a:xfrm>
            <a:off x="71821" y="5301822"/>
            <a:ext cx="1916403" cy="1480996"/>
            <a:chOff x="-8862" y="5171834"/>
            <a:chExt cx="1916402" cy="1480996"/>
          </a:xfrm>
          <a:effectLst>
            <a:outerShdw blurRad="50800" dist="50800" dir="5400000" algn="t" rotWithShape="0">
              <a:prstClr val="black">
                <a:alpha val="40000"/>
              </a:prstClr>
            </a:outerShdw>
          </a:effectLst>
        </p:grpSpPr>
        <p:pic>
          <p:nvPicPr>
            <p:cNvPr id="12" name="Picture 11" descr="A close up of a sign&#10;&#10;Description generated with high confidence">
              <a:extLst>
                <a:ext uri="{FF2B5EF4-FFF2-40B4-BE49-F238E27FC236}">
                  <a16:creationId xmlns:a16="http://schemas.microsoft.com/office/drawing/2014/main" id="{11DC3F77-5F15-4E64-9CD8-64732C5C14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3" name="Picture 12">
              <a:extLst>
                <a:ext uri="{FF2B5EF4-FFF2-40B4-BE49-F238E27FC236}">
                  <a16:creationId xmlns:a16="http://schemas.microsoft.com/office/drawing/2014/main" id="{4383D2C1-D175-4C50-AA33-1C45205EB8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14" name="Picture 13">
              <a:extLst>
                <a:ext uri="{FF2B5EF4-FFF2-40B4-BE49-F238E27FC236}">
                  <a16:creationId xmlns:a16="http://schemas.microsoft.com/office/drawing/2014/main" id="{D298FE52-1502-4034-BB1A-A2CE94E31E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
        <p:nvSpPr>
          <p:cNvPr id="2" name="Title 1"/>
          <p:cNvSpPr>
            <a:spLocks noGrp="1"/>
          </p:cNvSpPr>
          <p:nvPr>
            <p:ph type="title"/>
          </p:nvPr>
        </p:nvSpPr>
        <p:spPr>
          <a:xfrm>
            <a:off x="507999" y="451257"/>
            <a:ext cx="11176000" cy="757130"/>
          </a:xfrm>
          <a:prstGeom prst="rect">
            <a:avLst/>
          </a:prstGeom>
        </p:spPr>
        <p:txBody>
          <a:bodyPr>
            <a:spAutoFit/>
          </a:bodyPr>
          <a:lstStyle/>
          <a:p>
            <a:r>
              <a:rPr lang="en-US" dirty="0"/>
              <a:t>Click to edit</a:t>
            </a:r>
          </a:p>
        </p:txBody>
      </p:sp>
      <p:sp>
        <p:nvSpPr>
          <p:cNvPr id="6" name="Text Placeholder 5"/>
          <p:cNvSpPr>
            <a:spLocks noGrp="1"/>
          </p:cNvSpPr>
          <p:nvPr>
            <p:ph type="body" sz="quarter" idx="10" hasCustomPrompt="1"/>
          </p:nvPr>
        </p:nvSpPr>
        <p:spPr>
          <a:xfrm>
            <a:off x="1125418" y="1411557"/>
            <a:ext cx="10558585" cy="3354765"/>
          </a:xfrm>
          <a:prstGeom prst="rect">
            <a:avLst/>
          </a:prstGeom>
          <a:effectLst/>
        </p:spPr>
        <p:txBody>
          <a:bodyPr wrap="square">
            <a:spAutoFit/>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14498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999" y="451257"/>
            <a:ext cx="11176000" cy="757130"/>
          </a:xfrm>
          <a:prstGeom prst="rect">
            <a:avLst/>
          </a:prstGeom>
        </p:spPr>
        <p:txBody>
          <a:bodyPr>
            <a:spAutoFit/>
          </a:bodyPr>
          <a:lstStyle>
            <a:lvl1pPr>
              <a:defRPr/>
            </a:lvl1pPr>
          </a:lstStyle>
          <a:p>
            <a:r>
              <a:rPr lang="en-US" dirty="0"/>
              <a:t>Click to edit title</a:t>
            </a:r>
          </a:p>
        </p:txBody>
      </p:sp>
      <p:sp>
        <p:nvSpPr>
          <p:cNvPr id="3" name="Content Placeholder 2"/>
          <p:cNvSpPr>
            <a:spLocks noGrp="1"/>
          </p:cNvSpPr>
          <p:nvPr>
            <p:ph idx="1" hasCustomPrompt="1"/>
          </p:nvPr>
        </p:nvSpPr>
        <p:spPr>
          <a:xfrm>
            <a:off x="1336430" y="1666281"/>
            <a:ext cx="10347569" cy="646331"/>
          </a:xfrm>
          <a:prstGeom prst="rect">
            <a:avLst/>
          </a:prstGeom>
          <a:effectLst/>
        </p:spPr>
        <p:txBody>
          <a:bodyPr>
            <a:spAutoFit/>
          </a:bodyPr>
          <a:lstStyle>
            <a:lvl1pPr>
              <a:lnSpc>
                <a:spcPct val="90000"/>
              </a:lnSpc>
              <a:defRPr/>
            </a:lvl1pPr>
            <a:lvl2pPr>
              <a:lnSpc>
                <a:spcPct val="90000"/>
              </a:lnSpc>
              <a:defRPr/>
            </a:lvl2pPr>
            <a:lvl3pPr>
              <a:lnSpc>
                <a:spcPct val="90000"/>
              </a:lnSpc>
              <a:buSzPct val="80000"/>
              <a:defRPr/>
            </a:lvl3pPr>
            <a:lvl4pPr>
              <a:lnSpc>
                <a:spcPct val="90000"/>
              </a:lnSpc>
              <a:buSzPct val="80000"/>
              <a:defRPr/>
            </a:lvl4pPr>
            <a:lvl5pPr>
              <a:lnSpc>
                <a:spcPct val="90000"/>
              </a:lnSpc>
              <a:buSzPct val="80000"/>
              <a:defRPr/>
            </a:lvl5pPr>
          </a:lstStyle>
          <a:p>
            <a:pPr lvl="0"/>
            <a:r>
              <a:rPr lang="en-US" dirty="0"/>
              <a:t>Click to select object</a:t>
            </a:r>
          </a:p>
        </p:txBody>
      </p:sp>
      <p:grpSp>
        <p:nvGrpSpPr>
          <p:cNvPr id="5" name="Group 4" descr="Logo" title="NFDRS 2016 Rollout Workshop">
            <a:extLst>
              <a:ext uri="{FF2B5EF4-FFF2-40B4-BE49-F238E27FC236}">
                <a16:creationId xmlns:a16="http://schemas.microsoft.com/office/drawing/2014/main" id="{6A5EF276-741C-49B5-BFEB-9248E3A7FBC0}"/>
              </a:ext>
            </a:extLst>
          </p:cNvPr>
          <p:cNvGrpSpPr/>
          <p:nvPr userDrawn="1"/>
        </p:nvGrpSpPr>
        <p:grpSpPr>
          <a:xfrm>
            <a:off x="71821" y="5301822"/>
            <a:ext cx="1916403" cy="1480996"/>
            <a:chOff x="-8862" y="5171834"/>
            <a:chExt cx="1916402" cy="1480996"/>
          </a:xfrm>
          <a:effectLst>
            <a:outerShdw blurRad="50800" dist="50800" dir="5400000" algn="t" rotWithShape="0">
              <a:prstClr val="black">
                <a:alpha val="40000"/>
              </a:prstClr>
            </a:outerShdw>
          </a:effectLst>
        </p:grpSpPr>
        <p:pic>
          <p:nvPicPr>
            <p:cNvPr id="6" name="Picture 5" descr="A close up of a sign&#10;&#10;Description generated with high confidence">
              <a:extLst>
                <a:ext uri="{FF2B5EF4-FFF2-40B4-BE49-F238E27FC236}">
                  <a16:creationId xmlns:a16="http://schemas.microsoft.com/office/drawing/2014/main" id="{0F185B5C-4FB8-436C-9B4A-29B8D7B68F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7" name="Picture 6">
              <a:extLst>
                <a:ext uri="{FF2B5EF4-FFF2-40B4-BE49-F238E27FC236}">
                  <a16:creationId xmlns:a16="http://schemas.microsoft.com/office/drawing/2014/main" id="{2711EEB7-433F-47EB-B08B-97534A857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8" name="Picture 7">
              <a:extLst>
                <a:ext uri="{FF2B5EF4-FFF2-40B4-BE49-F238E27FC236}">
                  <a16:creationId xmlns:a16="http://schemas.microsoft.com/office/drawing/2014/main" id="{B21C6FB8-001E-420F-8EC2-E958FFDC97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Tree>
    <p:extLst>
      <p:ext uri="{BB962C8B-B14F-4D97-AF65-F5344CB8AC3E}">
        <p14:creationId xmlns:p14="http://schemas.microsoft.com/office/powerpoint/2010/main" val="83647076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Object">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7"/>
            <a:ext cx="11176000" cy="757130"/>
          </a:xfrm>
          <a:prstGeom prst="rect">
            <a:avLst/>
          </a:prstGeom>
        </p:spPr>
        <p:txBody>
          <a:bodyPr>
            <a:spAutoFit/>
          </a:bodyPr>
          <a:lstStyle/>
          <a:p>
            <a:r>
              <a:rPr lang="en-US" dirty="0"/>
              <a:t>Click to edit</a:t>
            </a:r>
          </a:p>
        </p:txBody>
      </p:sp>
      <p:sp>
        <p:nvSpPr>
          <p:cNvPr id="3" name="Content Placeholder 2"/>
          <p:cNvSpPr>
            <a:spLocks noGrp="1"/>
          </p:cNvSpPr>
          <p:nvPr>
            <p:ph sz="half" idx="1"/>
          </p:nvPr>
        </p:nvSpPr>
        <p:spPr>
          <a:xfrm>
            <a:off x="508000" y="1411557"/>
            <a:ext cx="5486400" cy="480131"/>
          </a:xfrm>
          <a:prstGeom prst="rect">
            <a:avLst/>
          </a:prstGeom>
        </p:spPr>
        <p:txBody>
          <a:bodyPr>
            <a:spAutoFit/>
          </a:bodyPr>
          <a:lstStyle>
            <a:lvl1pPr marL="339968" indent="-339968">
              <a:lnSpc>
                <a:spcPct val="90000"/>
              </a:lnSpc>
              <a:defRPr sz="2800"/>
            </a:lvl1pPr>
            <a:lvl2pPr marL="673322" indent="-325416">
              <a:lnSpc>
                <a:spcPct val="90000"/>
              </a:lnSpc>
              <a:defRPr sz="2400"/>
            </a:lvl2pPr>
            <a:lvl3pPr marL="953761" indent="-288377">
              <a:lnSpc>
                <a:spcPct val="90000"/>
              </a:lnSpc>
              <a:defRPr sz="2000"/>
            </a:lvl3pPr>
            <a:lvl4pPr marL="1227588" indent="-273826">
              <a:lnSpc>
                <a:spcPct val="90000"/>
              </a:lnSpc>
              <a:defRPr sz="1800"/>
            </a:lvl4pPr>
            <a:lvl5pPr marL="1515965" indent="-280440">
              <a:lnSpc>
                <a:spcPct val="90000"/>
              </a:lnSpc>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6197600" y="1411557"/>
            <a:ext cx="5486400" cy="480131"/>
          </a:xfrm>
          <a:prstGeom prst="rect">
            <a:avLst/>
          </a:prstGeom>
        </p:spPr>
        <p:txBody>
          <a:bodyPr>
            <a:spAutoFit/>
          </a:bodyPr>
          <a:lstStyle>
            <a:lvl1pPr marL="347906" indent="-347906">
              <a:lnSpc>
                <a:spcPct val="90000"/>
              </a:lnSpc>
              <a:defRPr sz="2800"/>
            </a:lvl1pPr>
            <a:lvl2pPr marL="673322" indent="-339968">
              <a:lnSpc>
                <a:spcPct val="90000"/>
              </a:lnSpc>
              <a:defRPr sz="2400"/>
            </a:lvl2pPr>
            <a:lvl3pPr marL="961699" indent="-302928">
              <a:lnSpc>
                <a:spcPct val="90000"/>
              </a:lnSpc>
              <a:defRPr sz="2000"/>
            </a:lvl3pPr>
            <a:lvl4pPr marL="1227588" indent="-265889">
              <a:lnSpc>
                <a:spcPct val="90000"/>
              </a:lnSpc>
              <a:defRPr sz="1800"/>
            </a:lvl4pPr>
            <a:lvl5pPr marL="1515965" indent="-273826">
              <a:lnSpc>
                <a:spcPct val="90000"/>
              </a:lnSpc>
              <a:defRPr sz="1800"/>
            </a:lvl5pPr>
            <a:lvl6pPr>
              <a:defRPr sz="1800"/>
            </a:lvl6pPr>
            <a:lvl7pPr>
              <a:defRPr sz="1800"/>
            </a:lvl7pPr>
            <a:lvl8pPr>
              <a:defRPr sz="1800"/>
            </a:lvl8pPr>
            <a:lvl9pPr>
              <a:defRPr sz="1800"/>
            </a:lvl9pPr>
          </a:lstStyle>
          <a:p>
            <a:pPr lvl="0"/>
            <a:endParaRPr lang="en-US" dirty="0"/>
          </a:p>
        </p:txBody>
      </p:sp>
      <p:grpSp>
        <p:nvGrpSpPr>
          <p:cNvPr id="10" name="Group 9">
            <a:extLst>
              <a:ext uri="{FF2B5EF4-FFF2-40B4-BE49-F238E27FC236}">
                <a16:creationId xmlns:a16="http://schemas.microsoft.com/office/drawing/2014/main" id="{D77042EA-A600-4A61-887C-EEE2D80ED7F6}"/>
              </a:ext>
            </a:extLst>
          </p:cNvPr>
          <p:cNvGrpSpPr/>
          <p:nvPr userDrawn="1"/>
        </p:nvGrpSpPr>
        <p:grpSpPr>
          <a:xfrm>
            <a:off x="71821" y="5301822"/>
            <a:ext cx="1916403" cy="1480996"/>
            <a:chOff x="-8862" y="5171834"/>
            <a:chExt cx="1916402" cy="1480996"/>
          </a:xfrm>
          <a:effectLst>
            <a:outerShdw blurRad="50800" dist="50800" dir="5400000" algn="t" rotWithShape="0">
              <a:prstClr val="black">
                <a:alpha val="40000"/>
              </a:prstClr>
            </a:outerShdw>
          </a:effectLst>
        </p:grpSpPr>
        <p:pic>
          <p:nvPicPr>
            <p:cNvPr id="11" name="Picture 10" descr="A close up of a sign&#10;&#10;Description generated with high confidence">
              <a:extLst>
                <a:ext uri="{FF2B5EF4-FFF2-40B4-BE49-F238E27FC236}">
                  <a16:creationId xmlns:a16="http://schemas.microsoft.com/office/drawing/2014/main" id="{CB56032B-AFF0-4549-8B4E-7B9FCE4AFA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2" name="Picture 11">
              <a:extLst>
                <a:ext uri="{FF2B5EF4-FFF2-40B4-BE49-F238E27FC236}">
                  <a16:creationId xmlns:a16="http://schemas.microsoft.com/office/drawing/2014/main" id="{9A27AA10-E530-4148-88F9-429160D17B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13" name="Picture 12">
              <a:extLst>
                <a:ext uri="{FF2B5EF4-FFF2-40B4-BE49-F238E27FC236}">
                  <a16:creationId xmlns:a16="http://schemas.microsoft.com/office/drawing/2014/main" id="{89B8E296-E523-4801-8A6C-A64250C5CEA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Tree>
    <p:extLst>
      <p:ext uri="{BB962C8B-B14F-4D97-AF65-F5344CB8AC3E}">
        <p14:creationId xmlns:p14="http://schemas.microsoft.com/office/powerpoint/2010/main" val="24991345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6727" y="303453"/>
            <a:ext cx="11176000" cy="757130"/>
          </a:xfrm>
          <a:prstGeom prst="rect">
            <a:avLst/>
          </a:prstGeom>
        </p:spPr>
        <p:txBody>
          <a:bodyPr>
            <a:spAutoFit/>
          </a:bodyPr>
          <a:lstStyle>
            <a:lvl1pPr>
              <a:defRPr/>
            </a:lvl1pPr>
          </a:lstStyle>
          <a:p>
            <a:r>
              <a:rPr lang="en-US" dirty="0"/>
              <a:t>Click to edit title</a:t>
            </a:r>
          </a:p>
        </p:txBody>
      </p:sp>
      <p:sp>
        <p:nvSpPr>
          <p:cNvPr id="3" name="Text Placeholder 2"/>
          <p:cNvSpPr>
            <a:spLocks noGrp="1"/>
          </p:cNvSpPr>
          <p:nvPr>
            <p:ph type="body" idx="1" hasCustomPrompt="1"/>
          </p:nvPr>
        </p:nvSpPr>
        <p:spPr>
          <a:xfrm>
            <a:off x="506727" y="1469957"/>
            <a:ext cx="5486400" cy="480131"/>
          </a:xfrm>
          <a:prstGeom prst="rect">
            <a:avLst/>
          </a:prstGeom>
        </p:spPr>
        <p:txBody>
          <a:bodyPr anchor="t" anchorCtr="0">
            <a:normAutofit/>
          </a:bodyPr>
          <a:lstStyle>
            <a:lvl1pPr marL="0" indent="0">
              <a:lnSpc>
                <a:spcPct val="90000"/>
              </a:lnSpc>
              <a:spcBef>
                <a:spcPts val="0"/>
              </a:spcBef>
              <a:buNone/>
              <a:defRPr sz="2800" b="0"/>
            </a:lvl1pPr>
            <a:lvl2pPr marL="457171" indent="0">
              <a:buNone/>
              <a:defRPr sz="2000" b="1"/>
            </a:lvl2pPr>
            <a:lvl3pPr marL="914340" indent="0">
              <a:buNone/>
              <a:defRPr sz="1800" b="1"/>
            </a:lvl3pPr>
            <a:lvl4pPr marL="1371511" indent="0">
              <a:buNone/>
              <a:defRPr sz="1600" b="1"/>
            </a:lvl4pPr>
            <a:lvl5pPr marL="1828681" indent="0">
              <a:buNone/>
              <a:defRPr sz="1600" b="1"/>
            </a:lvl5pPr>
            <a:lvl6pPr marL="2285852" indent="0">
              <a:buNone/>
              <a:defRPr sz="1600" b="1"/>
            </a:lvl6pPr>
            <a:lvl7pPr marL="2743022" indent="0">
              <a:buNone/>
              <a:defRPr sz="1600" b="1"/>
            </a:lvl7pPr>
            <a:lvl8pPr marL="3200192" indent="0">
              <a:buNone/>
              <a:defRPr sz="1600" b="1"/>
            </a:lvl8pPr>
            <a:lvl9pPr marL="3657363" indent="0">
              <a:buNone/>
              <a:defRPr sz="1600" b="1"/>
            </a:lvl9pPr>
          </a:lstStyle>
          <a:p>
            <a:pPr lvl="0"/>
            <a:r>
              <a:rPr lang="en-US" dirty="0"/>
              <a:t>Click to edit</a:t>
            </a:r>
          </a:p>
        </p:txBody>
      </p:sp>
      <p:sp>
        <p:nvSpPr>
          <p:cNvPr id="4" name="Content Placeholder 3"/>
          <p:cNvSpPr>
            <a:spLocks noGrp="1"/>
          </p:cNvSpPr>
          <p:nvPr>
            <p:ph sz="half" idx="2" hasCustomPrompt="1"/>
          </p:nvPr>
        </p:nvSpPr>
        <p:spPr>
          <a:xfrm>
            <a:off x="507999" y="2174875"/>
            <a:ext cx="5486400" cy="1461939"/>
          </a:xfrm>
          <a:prstGeom prst="rect">
            <a:avLst/>
          </a:prstGeom>
        </p:spPr>
        <p:txBody>
          <a:bodyPr>
            <a:spAutoFit/>
          </a:bodyPr>
          <a:lstStyle>
            <a:lvl1pPr marL="281764" indent="-281764">
              <a:defRPr sz="2300"/>
            </a:lvl1pPr>
            <a:lvl2pPr marL="562205" indent="-265889">
              <a:defRPr sz="2000"/>
            </a:lvl2pPr>
            <a:lvl3pPr marL="813542" indent="-243401">
              <a:defRPr sz="1800"/>
            </a:lvl3pPr>
            <a:lvl4pPr marL="1050328" indent="-228850">
              <a:defRPr sz="1700"/>
            </a:lvl4pPr>
            <a:lvl5pPr marL="1279179" indent="-206362">
              <a:defRPr sz="1700"/>
            </a:lvl5pPr>
            <a:lvl6pPr>
              <a:defRPr sz="1600"/>
            </a:lvl6pPr>
            <a:lvl7pPr>
              <a:defRPr sz="1600"/>
            </a:lvl7pPr>
            <a:lvl8pPr>
              <a:defRPr sz="1600"/>
            </a:lvl8pPr>
            <a:lvl9pPr>
              <a:defRPr sz="1600"/>
            </a:lvl9pPr>
          </a:lstStyle>
          <a:p>
            <a:pPr lvl="0"/>
            <a:r>
              <a:rPr lang="en-US" dirty="0"/>
              <a:t>Click to select object</a:t>
            </a:r>
          </a:p>
          <a:p>
            <a:pPr lvl="0"/>
            <a:endParaRPr lang="en-US" dirty="0"/>
          </a:p>
          <a:p>
            <a:pPr lvl="0"/>
            <a:endParaRPr lang="en-US" dirty="0"/>
          </a:p>
        </p:txBody>
      </p:sp>
      <p:sp>
        <p:nvSpPr>
          <p:cNvPr id="5" name="Text Placeholder 4"/>
          <p:cNvSpPr>
            <a:spLocks noGrp="1"/>
          </p:cNvSpPr>
          <p:nvPr>
            <p:ph type="body" sz="quarter" idx="3" hasCustomPrompt="1"/>
          </p:nvPr>
        </p:nvSpPr>
        <p:spPr>
          <a:xfrm>
            <a:off x="6193371" y="1469957"/>
            <a:ext cx="5489359" cy="480131"/>
          </a:xfrm>
          <a:prstGeom prst="rect">
            <a:avLst/>
          </a:prstGeom>
        </p:spPr>
        <p:txBody>
          <a:bodyPr anchor="t" anchorCtr="0">
            <a:normAutofit/>
          </a:bodyPr>
          <a:lstStyle>
            <a:lvl1pPr marL="0" indent="0">
              <a:lnSpc>
                <a:spcPct val="90000"/>
              </a:lnSpc>
              <a:spcBef>
                <a:spcPts val="0"/>
              </a:spcBef>
              <a:buNone/>
              <a:defRPr sz="2800" b="0"/>
            </a:lvl1pPr>
            <a:lvl2pPr marL="457171" indent="0">
              <a:buNone/>
              <a:defRPr sz="2000" b="1"/>
            </a:lvl2pPr>
            <a:lvl3pPr marL="914340" indent="0">
              <a:buNone/>
              <a:defRPr sz="1800" b="1"/>
            </a:lvl3pPr>
            <a:lvl4pPr marL="1371511" indent="0">
              <a:buNone/>
              <a:defRPr sz="1600" b="1"/>
            </a:lvl4pPr>
            <a:lvl5pPr marL="1828681" indent="0">
              <a:buNone/>
              <a:defRPr sz="1600" b="1"/>
            </a:lvl5pPr>
            <a:lvl6pPr marL="2285852" indent="0">
              <a:buNone/>
              <a:defRPr sz="1600" b="1"/>
            </a:lvl6pPr>
            <a:lvl7pPr marL="2743022" indent="0">
              <a:buNone/>
              <a:defRPr sz="1600" b="1"/>
            </a:lvl7pPr>
            <a:lvl8pPr marL="3200192" indent="0">
              <a:buNone/>
              <a:defRPr sz="1600" b="1"/>
            </a:lvl8pPr>
            <a:lvl9pPr marL="3657363" indent="0">
              <a:buNone/>
              <a:defRPr sz="1600" b="1"/>
            </a:lvl9pPr>
          </a:lstStyle>
          <a:p>
            <a:pPr lvl="0"/>
            <a:r>
              <a:rPr lang="en-US" dirty="0"/>
              <a:t>Click to edit</a:t>
            </a:r>
          </a:p>
        </p:txBody>
      </p:sp>
      <p:sp>
        <p:nvSpPr>
          <p:cNvPr id="6" name="Content Placeholder 5"/>
          <p:cNvSpPr>
            <a:spLocks noGrp="1"/>
          </p:cNvSpPr>
          <p:nvPr>
            <p:ph sz="quarter" idx="4" hasCustomPrompt="1"/>
          </p:nvPr>
        </p:nvSpPr>
        <p:spPr>
          <a:xfrm>
            <a:off x="6193368" y="2174875"/>
            <a:ext cx="5490632" cy="1461939"/>
          </a:xfrm>
          <a:prstGeom prst="rect">
            <a:avLst/>
          </a:prstGeom>
        </p:spPr>
        <p:txBody>
          <a:bodyPr>
            <a:spAutoFit/>
          </a:bodyPr>
          <a:lstStyle>
            <a:lvl1pPr marL="296314" indent="-296314">
              <a:defRPr sz="2300"/>
            </a:lvl1pPr>
            <a:lvl2pPr marL="570140" indent="-273826">
              <a:defRPr sz="2000"/>
            </a:lvl2pPr>
            <a:lvl3pPr marL="821478" indent="-244725">
              <a:defRPr sz="1800"/>
            </a:lvl3pPr>
            <a:lvl4pPr marL="1050328" indent="-236787">
              <a:defRPr sz="1700"/>
            </a:lvl4pPr>
            <a:lvl5pPr marL="1279179" indent="-220913">
              <a:defRPr sz="1700"/>
            </a:lvl5pPr>
            <a:lvl6pPr>
              <a:defRPr sz="1600"/>
            </a:lvl6pPr>
            <a:lvl7pPr>
              <a:defRPr sz="1600"/>
            </a:lvl7pPr>
            <a:lvl8pPr>
              <a:defRPr sz="1600"/>
            </a:lvl8pPr>
            <a:lvl9pPr>
              <a:defRPr sz="1600"/>
            </a:lvl9pPr>
          </a:lstStyle>
          <a:p>
            <a:pPr lvl="0"/>
            <a:r>
              <a:rPr lang="en-US" dirty="0"/>
              <a:t>Click to select object</a:t>
            </a:r>
          </a:p>
          <a:p>
            <a:pPr lvl="0"/>
            <a:endParaRPr lang="en-US" dirty="0"/>
          </a:p>
          <a:p>
            <a:pPr lvl="0"/>
            <a:endParaRPr lang="en-US" dirty="0"/>
          </a:p>
        </p:txBody>
      </p:sp>
      <p:grpSp>
        <p:nvGrpSpPr>
          <p:cNvPr id="8" name="Group 7">
            <a:extLst>
              <a:ext uri="{FF2B5EF4-FFF2-40B4-BE49-F238E27FC236}">
                <a16:creationId xmlns:a16="http://schemas.microsoft.com/office/drawing/2014/main" id="{5D055AB2-FD22-478B-905B-169936D754AC}"/>
              </a:ext>
            </a:extLst>
          </p:cNvPr>
          <p:cNvGrpSpPr/>
          <p:nvPr userDrawn="1"/>
        </p:nvGrpSpPr>
        <p:grpSpPr>
          <a:xfrm>
            <a:off x="71821" y="5301822"/>
            <a:ext cx="1916403" cy="1480996"/>
            <a:chOff x="-8862" y="5171834"/>
            <a:chExt cx="1916402" cy="1480996"/>
          </a:xfrm>
          <a:effectLst>
            <a:outerShdw blurRad="50800" dist="50800" dir="5400000" algn="t" rotWithShape="0">
              <a:prstClr val="black">
                <a:alpha val="40000"/>
              </a:prstClr>
            </a:outerShdw>
          </a:effectLst>
        </p:grpSpPr>
        <p:pic>
          <p:nvPicPr>
            <p:cNvPr id="9" name="Picture 8" descr="A close up of a sign&#10;&#10;Description generated with high confidence">
              <a:extLst>
                <a:ext uri="{FF2B5EF4-FFF2-40B4-BE49-F238E27FC236}">
                  <a16:creationId xmlns:a16="http://schemas.microsoft.com/office/drawing/2014/main" id="{5A70FC45-2DE6-414E-82F5-E8DEDCD25C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0" name="Picture 9">
              <a:extLst>
                <a:ext uri="{FF2B5EF4-FFF2-40B4-BE49-F238E27FC236}">
                  <a16:creationId xmlns:a16="http://schemas.microsoft.com/office/drawing/2014/main" id="{7E1CAF73-CC33-4B1A-9D98-213A5D716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11" name="Picture 10">
              <a:extLst>
                <a:ext uri="{FF2B5EF4-FFF2-40B4-BE49-F238E27FC236}">
                  <a16:creationId xmlns:a16="http://schemas.microsoft.com/office/drawing/2014/main" id="{EE18B800-1697-46BF-9156-FD9B3BDF65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Tree>
    <p:extLst>
      <p:ext uri="{BB962C8B-B14F-4D97-AF65-F5344CB8AC3E}">
        <p14:creationId xmlns:p14="http://schemas.microsoft.com/office/powerpoint/2010/main" val="13875255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7"/>
            <a:ext cx="11176000" cy="757130"/>
          </a:xfrm>
          <a:prstGeom prst="rect">
            <a:avLst/>
          </a:prstGeom>
        </p:spPr>
        <p:txBody>
          <a:bodyPr>
            <a:normAutofit/>
          </a:bodyPr>
          <a:lstStyle/>
          <a:p>
            <a:r>
              <a:rPr lang="en-US" dirty="0"/>
              <a:t>Click to edit</a:t>
            </a:r>
          </a:p>
        </p:txBody>
      </p:sp>
      <p:grpSp>
        <p:nvGrpSpPr>
          <p:cNvPr id="4" name="Group 3">
            <a:extLst>
              <a:ext uri="{FF2B5EF4-FFF2-40B4-BE49-F238E27FC236}">
                <a16:creationId xmlns:a16="http://schemas.microsoft.com/office/drawing/2014/main" id="{F029C773-3FF4-42BD-94F7-9E374CD40253}"/>
              </a:ext>
            </a:extLst>
          </p:cNvPr>
          <p:cNvGrpSpPr/>
          <p:nvPr userDrawn="1"/>
        </p:nvGrpSpPr>
        <p:grpSpPr>
          <a:xfrm>
            <a:off x="71821" y="5301822"/>
            <a:ext cx="1916403" cy="1480996"/>
            <a:chOff x="-8862" y="5171834"/>
            <a:chExt cx="1916402" cy="1480996"/>
          </a:xfrm>
          <a:effectLst>
            <a:outerShdw blurRad="50800" dist="50800" dir="5400000" algn="t" rotWithShape="0">
              <a:prstClr val="black">
                <a:alpha val="40000"/>
              </a:prstClr>
            </a:outerShdw>
          </a:effectLst>
        </p:grpSpPr>
        <p:pic>
          <p:nvPicPr>
            <p:cNvPr id="5" name="Picture 4" descr="A close up of a sign&#10;&#10;Description generated with high confidence">
              <a:extLst>
                <a:ext uri="{FF2B5EF4-FFF2-40B4-BE49-F238E27FC236}">
                  <a16:creationId xmlns:a16="http://schemas.microsoft.com/office/drawing/2014/main" id="{1148478D-2B30-4796-95F2-126331411C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6" name="Picture 5">
              <a:extLst>
                <a:ext uri="{FF2B5EF4-FFF2-40B4-BE49-F238E27FC236}">
                  <a16:creationId xmlns:a16="http://schemas.microsoft.com/office/drawing/2014/main" id="{DB3B0D50-68C8-433E-BF05-E2F4455571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7" name="Picture 6">
              <a:extLst>
                <a:ext uri="{FF2B5EF4-FFF2-40B4-BE49-F238E27FC236}">
                  <a16:creationId xmlns:a16="http://schemas.microsoft.com/office/drawing/2014/main" id="{3323D424-C126-46F6-9ABD-854CE4FBAD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Tree>
    <p:extLst>
      <p:ext uri="{BB962C8B-B14F-4D97-AF65-F5344CB8AC3E}">
        <p14:creationId xmlns:p14="http://schemas.microsoft.com/office/powerpoint/2010/main" val="341423628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7"/>
            <a:ext cx="11176000" cy="757130"/>
          </a:xfrm>
          <a:prstGeom prst="rect">
            <a:avLst/>
          </a:prstGeom>
        </p:spPr>
        <p:txBody>
          <a:bodyPr>
            <a:spAutoFit/>
          </a:bodyPr>
          <a:lstStyle/>
          <a:p>
            <a:r>
              <a:rPr lang="en-US" dirty="0"/>
              <a:t>Click to edit</a:t>
            </a:r>
          </a:p>
        </p:txBody>
      </p:sp>
    </p:spTree>
    <p:extLst>
      <p:ext uri="{BB962C8B-B14F-4D97-AF65-F5344CB8AC3E}">
        <p14:creationId xmlns:p14="http://schemas.microsoft.com/office/powerpoint/2010/main" val="27466710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10657420" y="6507483"/>
            <a:ext cx="1487488" cy="307777"/>
          </a:xfrm>
          <a:prstGeom prst="rect">
            <a:avLst/>
          </a:prstGeom>
          <a:noFill/>
        </p:spPr>
        <p:txBody>
          <a:bodyPr wrap="square" rtlCol="0">
            <a:spAutoFit/>
          </a:bodyPr>
          <a:lstStyle/>
          <a:p>
            <a:r>
              <a:rPr lang="en-US" sz="1400" dirty="0">
                <a:effectLst>
                  <a:outerShdw blurRad="38100" dist="38100" dir="2700000" algn="tl">
                    <a:srgbClr val="000000">
                      <a:alpha val="43137"/>
                    </a:srgbClr>
                  </a:outerShdw>
                </a:effectLst>
              </a:rPr>
              <a:t>Slide # </a:t>
            </a:r>
            <a:fld id="{209B3D60-080B-4D34-9398-1DC43AD41F33}" type="slidenum">
              <a:rPr lang="en-US" sz="1400" smtClean="0">
                <a:effectLst>
                  <a:outerShdw blurRad="38100" dist="38100" dir="2700000" algn="tl">
                    <a:srgbClr val="000000">
                      <a:alpha val="43137"/>
                    </a:srgbClr>
                  </a:outerShdw>
                </a:effectLst>
              </a:rPr>
              <a:t>‹#›</a:t>
            </a:fld>
            <a:endParaRPr 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8309894"/>
      </p:ext>
    </p:extLst>
  </p:cSld>
  <p:clrMap bg1="dk1" tx1="lt1" bg2="dk2" tx2="lt2" accent1="accent1" accent2="accent2" accent3="accent3" accent4="accent4" accent5="accent5" accent6="accent6" hlink="hlink" folHlink="folHlink"/>
  <p:sldLayoutIdLst>
    <p:sldLayoutId id="2147483673" r:id="rId1"/>
    <p:sldLayoutId id="2147483675" r:id="rId2"/>
    <p:sldLayoutId id="2147483681" r:id="rId3"/>
    <p:sldLayoutId id="2147483674" r:id="rId4"/>
    <p:sldLayoutId id="2147483676" r:id="rId5"/>
    <p:sldLayoutId id="2147483677" r:id="rId6"/>
    <p:sldLayoutId id="2147483678" r:id="rId7"/>
    <p:sldLayoutId id="2147483679" r:id="rId8"/>
    <p:sldLayoutId id="2147483730" r:id="rId9"/>
    <p:sldLayoutId id="2147483680" r:id="rId10"/>
    <p:sldLayoutId id="2147483751" r:id="rId11"/>
  </p:sldLayoutIdLst>
  <p:transition>
    <p:fade/>
  </p:transition>
  <p:txStyles>
    <p:titleStyle>
      <a:lvl1pPr algn="l" defTabSz="914340" rtl="0" eaLnBrk="1" latinLnBrk="0" hangingPunct="1">
        <a:lnSpc>
          <a:spcPct val="90000"/>
        </a:lnSpc>
        <a:spcBef>
          <a:spcPct val="0"/>
        </a:spcBef>
        <a:buNone/>
        <a:defRPr lang="en-US" sz="4800" b="0" kern="1200" cap="none" spc="-15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40"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12" indent="0" algn="l" defTabSz="914340"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377" indent="0" algn="l" defTabSz="914340"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57" indent="0" algn="l" defTabSz="914340"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23" indent="0" algn="l" defTabSz="914340"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36"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8"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0" rtl="0" eaLnBrk="1" latinLnBrk="0" hangingPunct="1">
        <a:defRPr sz="1800" kern="1200">
          <a:solidFill>
            <a:schemeClr val="tx1"/>
          </a:solidFill>
          <a:latin typeface="+mn-lt"/>
          <a:ea typeface="+mn-ea"/>
          <a:cs typeface="+mn-cs"/>
        </a:defRPr>
      </a:lvl1pPr>
      <a:lvl2pPr marL="457171" algn="l" defTabSz="914340" rtl="0" eaLnBrk="1" latinLnBrk="0" hangingPunct="1">
        <a:defRPr sz="1800" kern="1200">
          <a:solidFill>
            <a:schemeClr val="tx1"/>
          </a:solidFill>
          <a:latin typeface="+mn-lt"/>
          <a:ea typeface="+mn-ea"/>
          <a:cs typeface="+mn-cs"/>
        </a:defRPr>
      </a:lvl2pPr>
      <a:lvl3pPr marL="914340" algn="l" defTabSz="914340" rtl="0" eaLnBrk="1" latinLnBrk="0" hangingPunct="1">
        <a:defRPr sz="1800" kern="1200">
          <a:solidFill>
            <a:schemeClr val="tx1"/>
          </a:solidFill>
          <a:latin typeface="+mn-lt"/>
          <a:ea typeface="+mn-ea"/>
          <a:cs typeface="+mn-cs"/>
        </a:defRPr>
      </a:lvl3pPr>
      <a:lvl4pPr marL="1371511" algn="l" defTabSz="914340" rtl="0" eaLnBrk="1" latinLnBrk="0" hangingPunct="1">
        <a:defRPr sz="1800" kern="1200">
          <a:solidFill>
            <a:schemeClr val="tx1"/>
          </a:solidFill>
          <a:latin typeface="+mn-lt"/>
          <a:ea typeface="+mn-ea"/>
          <a:cs typeface="+mn-cs"/>
        </a:defRPr>
      </a:lvl4pPr>
      <a:lvl5pPr marL="1828681" algn="l" defTabSz="914340" rtl="0" eaLnBrk="1" latinLnBrk="0" hangingPunct="1">
        <a:defRPr sz="1800" kern="1200">
          <a:solidFill>
            <a:schemeClr val="tx1"/>
          </a:solidFill>
          <a:latin typeface="+mn-lt"/>
          <a:ea typeface="+mn-ea"/>
          <a:cs typeface="+mn-cs"/>
        </a:defRPr>
      </a:lvl5pPr>
      <a:lvl6pPr marL="2285852" algn="l" defTabSz="914340" rtl="0" eaLnBrk="1" latinLnBrk="0" hangingPunct="1">
        <a:defRPr sz="1800" kern="1200">
          <a:solidFill>
            <a:schemeClr val="tx1"/>
          </a:solidFill>
          <a:latin typeface="+mn-lt"/>
          <a:ea typeface="+mn-ea"/>
          <a:cs typeface="+mn-cs"/>
        </a:defRPr>
      </a:lvl6pPr>
      <a:lvl7pPr marL="2743022" algn="l" defTabSz="914340" rtl="0" eaLnBrk="1" latinLnBrk="0" hangingPunct="1">
        <a:defRPr sz="1800" kern="1200">
          <a:solidFill>
            <a:schemeClr val="tx1"/>
          </a:solidFill>
          <a:latin typeface="+mn-lt"/>
          <a:ea typeface="+mn-ea"/>
          <a:cs typeface="+mn-cs"/>
        </a:defRPr>
      </a:lvl7pPr>
      <a:lvl8pPr marL="3200192" algn="l" defTabSz="914340" rtl="0" eaLnBrk="1" latinLnBrk="0" hangingPunct="1">
        <a:defRPr sz="1800" kern="1200">
          <a:solidFill>
            <a:schemeClr val="tx1"/>
          </a:solidFill>
          <a:latin typeface="+mn-lt"/>
          <a:ea typeface="+mn-ea"/>
          <a:cs typeface="+mn-cs"/>
        </a:defRPr>
      </a:lvl8pPr>
      <a:lvl9pPr marL="3657363" algn="l" defTabSz="91434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BE005-C64D-4CAF-B906-EF572A200BA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3273B4-951E-489C-9DB9-6251A83CED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A5EFA79-9173-4288-9018-90CDED0E1C7A}"/>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2D579-680B-4C5C-B357-2E0F08617743}" type="datetimeFigureOut">
              <a:rPr lang="en-US" smtClean="0"/>
              <a:t>4/17/2020</a:t>
            </a:fld>
            <a:endParaRPr lang="en-US"/>
          </a:p>
        </p:txBody>
      </p:sp>
      <p:sp>
        <p:nvSpPr>
          <p:cNvPr id="5" name="Footer Placeholder 4">
            <a:extLst>
              <a:ext uri="{FF2B5EF4-FFF2-40B4-BE49-F238E27FC236}">
                <a16:creationId xmlns:a16="http://schemas.microsoft.com/office/drawing/2014/main" id="{C30F6851-2A1F-46A1-8921-C564140577ED}"/>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B69840-E138-4A11-9AFA-D6C81316B09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EEA1D-F294-4872-A789-B0B343E9D0B7}" type="slidenum">
              <a:rPr lang="en-US" smtClean="0"/>
              <a:t>‹#›</a:t>
            </a:fld>
            <a:endParaRPr lang="en-US"/>
          </a:p>
        </p:txBody>
      </p:sp>
    </p:spTree>
    <p:extLst>
      <p:ext uri="{BB962C8B-B14F-4D97-AF65-F5344CB8AC3E}">
        <p14:creationId xmlns:p14="http://schemas.microsoft.com/office/powerpoint/2010/main" val="3314644516"/>
      </p:ext>
    </p:extLst>
  </p:cSld>
  <p:clrMap bg1="lt1" tx1="dk1" bg2="lt2" tx2="dk2" accent1="accent1" accent2="accent2" accent3="accent3" accent4="accent4" accent5="accent5" accent6="accent6" hlink="hlink" folHlink="folHlink"/>
  <p:sldLayoutIdLst>
    <p:sldLayoutId id="2147483750"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2">
            <a:extLst>
              <a:ext uri="{FF2B5EF4-FFF2-40B4-BE49-F238E27FC236}">
                <a16:creationId xmlns:a16="http://schemas.microsoft.com/office/drawing/2014/main" id="{D76799A1-71C0-494E-BA16-EA857EC699DB}"/>
              </a:ext>
            </a:extLst>
          </p:cNvPr>
          <p:cNvSpPr>
            <a:spLocks noGrp="1"/>
          </p:cNvSpPr>
          <p:nvPr>
            <p:ph type="body" sz="quarter" idx="10"/>
          </p:nvPr>
        </p:nvSpPr>
        <p:spPr/>
        <p:txBody>
          <a:bodyPr/>
          <a:lstStyle/>
          <a:p>
            <a:endParaRPr lang="en-US" dirty="0"/>
          </a:p>
        </p:txBody>
      </p:sp>
      <p:sp>
        <p:nvSpPr>
          <p:cNvPr id="34" name="Text Placeholder 33">
            <a:extLst>
              <a:ext uri="{FF2B5EF4-FFF2-40B4-BE49-F238E27FC236}">
                <a16:creationId xmlns:a16="http://schemas.microsoft.com/office/drawing/2014/main" id="{4FEC9BCE-89DF-45C1-BFBA-64BDE27168F3}"/>
              </a:ext>
            </a:extLst>
          </p:cNvPr>
          <p:cNvSpPr>
            <a:spLocks noGrp="1"/>
          </p:cNvSpPr>
          <p:nvPr>
            <p:ph type="body" sz="quarter" idx="11"/>
          </p:nvPr>
        </p:nvSpPr>
        <p:spPr/>
        <p:txBody>
          <a:bodyPr/>
          <a:lstStyle/>
          <a:p>
            <a:endParaRPr lang="en-US" dirty="0"/>
          </a:p>
        </p:txBody>
      </p:sp>
      <p:sp>
        <p:nvSpPr>
          <p:cNvPr id="5" name="Title 4">
            <a:extLst>
              <a:ext uri="{FF2B5EF4-FFF2-40B4-BE49-F238E27FC236}">
                <a16:creationId xmlns:a16="http://schemas.microsoft.com/office/drawing/2014/main" id="{98C3D02E-2DB4-4A18-8AB7-A42CFFD50E00}"/>
              </a:ext>
            </a:extLst>
          </p:cNvPr>
          <p:cNvSpPr>
            <a:spLocks noGrp="1"/>
          </p:cNvSpPr>
          <p:nvPr>
            <p:ph type="title"/>
          </p:nvPr>
        </p:nvSpPr>
        <p:spPr>
          <a:xfrm>
            <a:off x="508000" y="449349"/>
            <a:ext cx="11176000" cy="757130"/>
          </a:xfrm>
        </p:spPr>
        <p:txBody>
          <a:bodyPr/>
          <a:lstStyle/>
          <a:p>
            <a:r>
              <a:rPr lang="en-US" dirty="0"/>
              <a:t>Defining Breakpoints and Thresholds</a:t>
            </a:r>
          </a:p>
        </p:txBody>
      </p:sp>
      <p:sp>
        <p:nvSpPr>
          <p:cNvPr id="30" name="Subtitle 29">
            <a:extLst>
              <a:ext uri="{FF2B5EF4-FFF2-40B4-BE49-F238E27FC236}">
                <a16:creationId xmlns:a16="http://schemas.microsoft.com/office/drawing/2014/main" id="{340181BC-E0B5-4912-BB66-C0C54C3CB5B6}"/>
              </a:ext>
            </a:extLst>
          </p:cNvPr>
          <p:cNvSpPr>
            <a:spLocks noGrp="1"/>
          </p:cNvSpPr>
          <p:nvPr>
            <p:ph type="subTitle" idx="1"/>
          </p:nvPr>
        </p:nvSpPr>
        <p:spPr/>
        <p:txBody>
          <a:bodyPr/>
          <a:lstStyle/>
          <a:p>
            <a:r>
              <a:rPr lang="en-US" dirty="0"/>
              <a:t>Lesson 14</a:t>
            </a:r>
          </a:p>
        </p:txBody>
      </p:sp>
      <p:sp>
        <p:nvSpPr>
          <p:cNvPr id="35" name="Text Placeholder 34">
            <a:extLst>
              <a:ext uri="{FF2B5EF4-FFF2-40B4-BE49-F238E27FC236}">
                <a16:creationId xmlns:a16="http://schemas.microsoft.com/office/drawing/2014/main" id="{2CE87101-D094-4824-91DD-60EAF9D20743}"/>
              </a:ext>
            </a:extLst>
          </p:cNvPr>
          <p:cNvSpPr>
            <a:spLocks noGrp="1"/>
          </p:cNvSpPr>
          <p:nvPr>
            <p:ph type="body" sz="quarter" idx="12"/>
          </p:nvPr>
        </p:nvSpPr>
        <p:spPr/>
        <p:txBody>
          <a:bodyPr/>
          <a:lstStyle/>
          <a:p>
            <a:endParaRPr lang="en-US" dirty="0"/>
          </a:p>
        </p:txBody>
      </p:sp>
      <p:sp>
        <p:nvSpPr>
          <p:cNvPr id="36" name="Text Placeholder 35">
            <a:extLst>
              <a:ext uri="{FF2B5EF4-FFF2-40B4-BE49-F238E27FC236}">
                <a16:creationId xmlns:a16="http://schemas.microsoft.com/office/drawing/2014/main" id="{635EB93C-9C41-4C1C-B4E9-C85CCAD1E7F2}"/>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8364377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B134-0AC5-4146-8D9E-F33D33B3F6C4}"/>
              </a:ext>
            </a:extLst>
          </p:cNvPr>
          <p:cNvSpPr>
            <a:spLocks noGrp="1"/>
          </p:cNvSpPr>
          <p:nvPr>
            <p:ph type="title"/>
          </p:nvPr>
        </p:nvSpPr>
        <p:spPr/>
        <p:txBody>
          <a:bodyPr/>
          <a:lstStyle/>
          <a:p>
            <a:r>
              <a:rPr lang="en-US" dirty="0"/>
              <a:t>When/Why to Use Fire Business Thresholds</a:t>
            </a:r>
          </a:p>
        </p:txBody>
      </p:sp>
      <p:sp>
        <p:nvSpPr>
          <p:cNvPr id="3" name="Text Placeholder 2">
            <a:extLst>
              <a:ext uri="{FF2B5EF4-FFF2-40B4-BE49-F238E27FC236}">
                <a16:creationId xmlns:a16="http://schemas.microsoft.com/office/drawing/2014/main" id="{F46983AA-7F76-4E64-AC5F-29156155CE0A}"/>
              </a:ext>
            </a:extLst>
          </p:cNvPr>
          <p:cNvSpPr>
            <a:spLocks noGrp="1"/>
          </p:cNvSpPr>
          <p:nvPr>
            <p:ph type="body" sz="quarter" idx="10"/>
          </p:nvPr>
        </p:nvSpPr>
        <p:spPr>
          <a:xfrm>
            <a:off x="1879046" y="1411553"/>
            <a:ext cx="9804954" cy="3477875"/>
          </a:xfrm>
        </p:spPr>
        <p:txBody>
          <a:bodyPr/>
          <a:lstStyle/>
          <a:p>
            <a:pPr marL="571500" indent="-571500">
              <a:buFont typeface="Arial" panose="020B0604020202020204" pitchFamily="34" charset="0"/>
              <a:buChar char="•"/>
            </a:pPr>
            <a:r>
              <a:rPr lang="en-US" dirty="0"/>
              <a:t>Local application and interpretation</a:t>
            </a:r>
          </a:p>
          <a:p>
            <a:pPr marL="571500" indent="-571500">
              <a:buFont typeface="Arial" panose="020B0604020202020204" pitchFamily="34" charset="0"/>
              <a:buChar char="•"/>
            </a:pPr>
            <a:r>
              <a:rPr lang="en-US" dirty="0"/>
              <a:t>More refined thresholds that relate to actual fire activity</a:t>
            </a:r>
          </a:p>
          <a:p>
            <a:pPr marL="571500" indent="-571500">
              <a:buFont typeface="Arial" panose="020B0604020202020204" pitchFamily="34" charset="0"/>
              <a:buChar char="•"/>
            </a:pPr>
            <a:r>
              <a:rPr lang="en-US" dirty="0"/>
              <a:t>Thresholds may be too high/low if based only on climatology</a:t>
            </a:r>
          </a:p>
        </p:txBody>
      </p:sp>
    </p:spTree>
    <p:extLst>
      <p:ext uri="{BB962C8B-B14F-4D97-AF65-F5344CB8AC3E}">
        <p14:creationId xmlns:p14="http://schemas.microsoft.com/office/powerpoint/2010/main" val="21989726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3"/>
          <a:stretch>
            <a:fillRect/>
          </a:stretch>
        </p:blipFill>
        <p:spPr>
          <a:xfrm>
            <a:off x="1831398" y="2724912"/>
            <a:ext cx="8531352" cy="4041648"/>
          </a:xfrm>
          <a:prstGeom prst="rect">
            <a:avLst/>
          </a:prstGeom>
        </p:spPr>
      </p:pic>
      <p:sp>
        <p:nvSpPr>
          <p:cNvPr id="2" name="Title 1">
            <a:extLst>
              <a:ext uri="{FF2B5EF4-FFF2-40B4-BE49-F238E27FC236}">
                <a16:creationId xmlns:a16="http://schemas.microsoft.com/office/drawing/2014/main" id="{21F6B134-0AC5-4146-8D9E-F33D33B3F6C4}"/>
              </a:ext>
            </a:extLst>
          </p:cNvPr>
          <p:cNvSpPr>
            <a:spLocks noGrp="1"/>
          </p:cNvSpPr>
          <p:nvPr>
            <p:ph type="title"/>
          </p:nvPr>
        </p:nvSpPr>
        <p:spPr/>
        <p:txBody>
          <a:bodyPr/>
          <a:lstStyle/>
          <a:p>
            <a:r>
              <a:rPr lang="en-US" dirty="0"/>
              <a:t>When/Why to Use Fire Business</a:t>
            </a:r>
          </a:p>
        </p:txBody>
      </p:sp>
      <p:sp>
        <p:nvSpPr>
          <p:cNvPr id="3" name="Text Placeholder 2">
            <a:extLst>
              <a:ext uri="{FF2B5EF4-FFF2-40B4-BE49-F238E27FC236}">
                <a16:creationId xmlns:a16="http://schemas.microsoft.com/office/drawing/2014/main" id="{F46983AA-7F76-4E64-AC5F-29156155CE0A}"/>
              </a:ext>
            </a:extLst>
          </p:cNvPr>
          <p:cNvSpPr>
            <a:spLocks noGrp="1"/>
          </p:cNvSpPr>
          <p:nvPr>
            <p:ph type="body" sz="quarter" idx="10"/>
          </p:nvPr>
        </p:nvSpPr>
        <p:spPr>
          <a:xfrm>
            <a:off x="1879046" y="1411553"/>
            <a:ext cx="9804954" cy="1323439"/>
          </a:xfrm>
        </p:spPr>
        <p:txBody>
          <a:bodyPr/>
          <a:lstStyle/>
          <a:p>
            <a:pPr marL="571500" indent="-571500">
              <a:buFont typeface="Arial" panose="020B0604020202020204" pitchFamily="34" charset="0"/>
              <a:buChar char="•"/>
            </a:pPr>
            <a:r>
              <a:rPr lang="en-US" dirty="0"/>
              <a:t>Fire activity may occur below Climatological Breakpoints</a:t>
            </a:r>
          </a:p>
        </p:txBody>
      </p:sp>
      <p:cxnSp>
        <p:nvCxnSpPr>
          <p:cNvPr id="7" name="Straight Connector 6"/>
          <p:cNvCxnSpPr/>
          <p:nvPr/>
        </p:nvCxnSpPr>
        <p:spPr>
          <a:xfrm>
            <a:off x="2572339" y="4031228"/>
            <a:ext cx="776863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72339" y="5472013"/>
            <a:ext cx="776863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72339" y="4955765"/>
            <a:ext cx="776863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72339" y="3752743"/>
            <a:ext cx="776863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129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B134-0AC5-4146-8D9E-F33D33B3F6C4}"/>
              </a:ext>
            </a:extLst>
          </p:cNvPr>
          <p:cNvSpPr>
            <a:spLocks noGrp="1"/>
          </p:cNvSpPr>
          <p:nvPr>
            <p:ph type="title"/>
          </p:nvPr>
        </p:nvSpPr>
        <p:spPr/>
        <p:txBody>
          <a:bodyPr/>
          <a:lstStyle/>
          <a:p>
            <a:r>
              <a:rPr lang="en-US" dirty="0"/>
              <a:t>When/Why to Use Fire Business</a:t>
            </a:r>
          </a:p>
        </p:txBody>
      </p:sp>
      <p:sp>
        <p:nvSpPr>
          <p:cNvPr id="3" name="Text Placeholder 2">
            <a:extLst>
              <a:ext uri="{FF2B5EF4-FFF2-40B4-BE49-F238E27FC236}">
                <a16:creationId xmlns:a16="http://schemas.microsoft.com/office/drawing/2014/main" id="{F46983AA-7F76-4E64-AC5F-29156155CE0A}"/>
              </a:ext>
            </a:extLst>
          </p:cNvPr>
          <p:cNvSpPr>
            <a:spLocks noGrp="1"/>
          </p:cNvSpPr>
          <p:nvPr>
            <p:ph type="body" sz="quarter" idx="10"/>
          </p:nvPr>
        </p:nvSpPr>
        <p:spPr>
          <a:xfrm>
            <a:off x="1879046" y="1411553"/>
            <a:ext cx="9804954" cy="1323439"/>
          </a:xfrm>
        </p:spPr>
        <p:txBody>
          <a:bodyPr/>
          <a:lstStyle/>
          <a:p>
            <a:pPr marL="571500" indent="-571500">
              <a:buFont typeface="Arial" panose="020B0604020202020204" pitchFamily="34" charset="0"/>
              <a:buChar char="•"/>
            </a:pPr>
            <a:r>
              <a:rPr lang="en-US" dirty="0"/>
              <a:t>Fire activity may occur below Climatological Breakpoints</a:t>
            </a:r>
          </a:p>
        </p:txBody>
      </p:sp>
      <p:pic>
        <p:nvPicPr>
          <p:cNvPr id="15" name="Picture 14"/>
          <p:cNvPicPr>
            <a:picLocks noChangeAspect="1"/>
          </p:cNvPicPr>
          <p:nvPr/>
        </p:nvPicPr>
        <p:blipFill>
          <a:blip r:embed="rId3"/>
          <a:stretch>
            <a:fillRect/>
          </a:stretch>
        </p:blipFill>
        <p:spPr>
          <a:xfrm>
            <a:off x="1831398" y="2723617"/>
            <a:ext cx="8531352" cy="4042943"/>
          </a:xfrm>
          <a:prstGeom prst="rect">
            <a:avLst/>
          </a:prstGeom>
          <a:ln w="19050">
            <a:solidFill>
              <a:schemeClr val="bg1"/>
            </a:solidFill>
          </a:ln>
        </p:spPr>
      </p:pic>
      <p:cxnSp>
        <p:nvCxnSpPr>
          <p:cNvPr id="24" name="Straight Connector 23"/>
          <p:cNvCxnSpPr/>
          <p:nvPr/>
        </p:nvCxnSpPr>
        <p:spPr>
          <a:xfrm>
            <a:off x="2572339" y="4059803"/>
            <a:ext cx="7768637" cy="0"/>
          </a:xfrm>
          <a:prstGeom prst="line">
            <a:avLst/>
          </a:prstGeom>
          <a:ln w="28575">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72339" y="5500588"/>
            <a:ext cx="7768637" cy="0"/>
          </a:xfrm>
          <a:prstGeom prst="line">
            <a:avLst/>
          </a:prstGeom>
          <a:ln w="28575">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72339" y="4993865"/>
            <a:ext cx="7768637" cy="0"/>
          </a:xfrm>
          <a:prstGeom prst="line">
            <a:avLst/>
          </a:prstGeom>
          <a:ln w="28575">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72339" y="3752743"/>
            <a:ext cx="7768637" cy="0"/>
          </a:xfrm>
          <a:prstGeom prst="line">
            <a:avLst/>
          </a:prstGeom>
          <a:ln w="28575">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72339" y="4385629"/>
            <a:ext cx="776863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72339" y="5274609"/>
            <a:ext cx="776863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572339" y="4862481"/>
            <a:ext cx="776863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572339" y="3905143"/>
            <a:ext cx="776863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832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7"/>
                                        </p:tgtEl>
                                      </p:cBhvr>
                                    </p:animEffect>
                                    <p:set>
                                      <p:cBhvr>
                                        <p:cTn id="20" dur="1" fill="hold">
                                          <p:stCondLst>
                                            <p:cond delay="499"/>
                                          </p:stCondLst>
                                        </p:cTn>
                                        <p:tgtEl>
                                          <p:spTgt spid="2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B134-0AC5-4146-8D9E-F33D33B3F6C4}"/>
              </a:ext>
            </a:extLst>
          </p:cNvPr>
          <p:cNvSpPr>
            <a:spLocks noGrp="1"/>
          </p:cNvSpPr>
          <p:nvPr>
            <p:ph type="title"/>
          </p:nvPr>
        </p:nvSpPr>
        <p:spPr/>
        <p:txBody>
          <a:bodyPr/>
          <a:lstStyle/>
          <a:p>
            <a:r>
              <a:rPr lang="en-US" dirty="0"/>
              <a:t>Elements of Fire Business: Fire Summary Chart</a:t>
            </a:r>
          </a:p>
        </p:txBody>
      </p:sp>
      <p:pic>
        <p:nvPicPr>
          <p:cNvPr id="4" name="Picture 3"/>
          <p:cNvPicPr>
            <a:picLocks noChangeAspect="1"/>
          </p:cNvPicPr>
          <p:nvPr/>
        </p:nvPicPr>
        <p:blipFill>
          <a:blip r:embed="rId3"/>
          <a:stretch>
            <a:fillRect/>
          </a:stretch>
        </p:blipFill>
        <p:spPr>
          <a:xfrm>
            <a:off x="1125100" y="1351722"/>
            <a:ext cx="9941800" cy="4949687"/>
          </a:xfrm>
          <a:prstGeom prst="rect">
            <a:avLst/>
          </a:prstGeom>
          <a:ln w="19050">
            <a:solidFill>
              <a:schemeClr val="bg1"/>
            </a:solidFill>
          </a:ln>
        </p:spPr>
      </p:pic>
    </p:spTree>
    <p:extLst>
      <p:ext uri="{BB962C8B-B14F-4D97-AF65-F5344CB8AC3E}">
        <p14:creationId xmlns:p14="http://schemas.microsoft.com/office/powerpoint/2010/main" val="32627095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B134-0AC5-4146-8D9E-F33D33B3F6C4}"/>
              </a:ext>
            </a:extLst>
          </p:cNvPr>
          <p:cNvSpPr>
            <a:spLocks noGrp="1"/>
          </p:cNvSpPr>
          <p:nvPr>
            <p:ph type="title"/>
          </p:nvPr>
        </p:nvSpPr>
        <p:spPr/>
        <p:txBody>
          <a:bodyPr/>
          <a:lstStyle/>
          <a:p>
            <a:r>
              <a:rPr lang="en-US" dirty="0"/>
              <a:t>Measures of Fire Business</a:t>
            </a:r>
          </a:p>
        </p:txBody>
      </p:sp>
      <p:sp>
        <p:nvSpPr>
          <p:cNvPr id="3" name="Text Placeholder 2">
            <a:extLst>
              <a:ext uri="{FF2B5EF4-FFF2-40B4-BE49-F238E27FC236}">
                <a16:creationId xmlns:a16="http://schemas.microsoft.com/office/drawing/2014/main" id="{F46983AA-7F76-4E64-AC5F-29156155CE0A}"/>
              </a:ext>
            </a:extLst>
          </p:cNvPr>
          <p:cNvSpPr>
            <a:spLocks noGrp="1"/>
          </p:cNvSpPr>
          <p:nvPr>
            <p:ph type="body" sz="quarter" idx="10"/>
          </p:nvPr>
        </p:nvSpPr>
        <p:spPr>
          <a:xfrm>
            <a:off x="1879046" y="1411553"/>
            <a:ext cx="9804954" cy="5324535"/>
          </a:xfrm>
        </p:spPr>
        <p:txBody>
          <a:bodyPr/>
          <a:lstStyle/>
          <a:p>
            <a:pPr marL="571500" indent="-571500">
              <a:buFont typeface="Arial" panose="020B0604020202020204" pitchFamily="34" charset="0"/>
              <a:buChar char="•"/>
            </a:pPr>
            <a:r>
              <a:rPr lang="en-US" sz="3600" b="1" dirty="0"/>
              <a:t>Weather Day</a:t>
            </a:r>
            <a:r>
              <a:rPr lang="en-US" sz="3600" dirty="0"/>
              <a:t>: a day on which weather was recorded at the RAWS (aka All Days)</a:t>
            </a:r>
          </a:p>
          <a:p>
            <a:pPr marL="571500" indent="-571500">
              <a:buFont typeface="Arial" panose="020B0604020202020204" pitchFamily="34" charset="0"/>
              <a:buChar char="•"/>
            </a:pPr>
            <a:r>
              <a:rPr lang="en-US" sz="3600" b="1" dirty="0"/>
              <a:t>Fire day</a:t>
            </a:r>
            <a:r>
              <a:rPr lang="en-US" sz="3600" dirty="0"/>
              <a:t>: a day on which a fire was reported</a:t>
            </a:r>
          </a:p>
          <a:p>
            <a:pPr marL="571500" indent="-571500">
              <a:buFont typeface="Arial" panose="020B0604020202020204" pitchFamily="34" charset="0"/>
              <a:buChar char="•"/>
            </a:pPr>
            <a:r>
              <a:rPr lang="en-US" sz="3600" b="1" dirty="0"/>
              <a:t>Large Fire Day</a:t>
            </a:r>
            <a:r>
              <a:rPr lang="en-US" sz="3600" dirty="0"/>
              <a:t>: a day on which a fire above a defined size was reported</a:t>
            </a:r>
          </a:p>
          <a:p>
            <a:pPr marL="571500" indent="-571500">
              <a:buFont typeface="Arial" panose="020B0604020202020204" pitchFamily="34" charset="0"/>
              <a:buChar char="•"/>
            </a:pPr>
            <a:r>
              <a:rPr lang="en-US" sz="3600" b="1" dirty="0"/>
              <a:t>Multiple Fire Day</a:t>
            </a:r>
            <a:r>
              <a:rPr lang="en-US" sz="3600" dirty="0"/>
              <a:t>: a day on which more than a specified number of fires was reported</a:t>
            </a:r>
          </a:p>
          <a:p>
            <a:pPr marL="571500" indent="-571500">
              <a:buFont typeface="Arial" panose="020B0604020202020204" pitchFamily="34" charset="0"/>
              <a:buChar char="•"/>
            </a:pPr>
            <a:endParaRPr lang="en-US" sz="3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752" y="2459394"/>
            <a:ext cx="675379" cy="97037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59" y="3269978"/>
            <a:ext cx="1451469" cy="2085444"/>
          </a:xfrm>
          <a:prstGeom prst="rect">
            <a:avLst/>
          </a:prstGeom>
        </p:spPr>
      </p:pic>
      <p:grpSp>
        <p:nvGrpSpPr>
          <p:cNvPr id="9" name="Group 8"/>
          <p:cNvGrpSpPr/>
          <p:nvPr/>
        </p:nvGrpSpPr>
        <p:grpSpPr>
          <a:xfrm>
            <a:off x="9456893" y="5061345"/>
            <a:ext cx="1697252" cy="1247419"/>
            <a:chOff x="472905" y="4383740"/>
            <a:chExt cx="1984030" cy="1445367"/>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960" y="4383740"/>
              <a:ext cx="1005975" cy="14453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28" y="4554580"/>
              <a:ext cx="799073" cy="114809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905" y="4383741"/>
              <a:ext cx="730590" cy="1049698"/>
            </a:xfrm>
            <a:prstGeom prst="rect">
              <a:avLst/>
            </a:prstGeom>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653" y="1646484"/>
            <a:ext cx="1097280" cy="1097280"/>
          </a:xfrm>
          <a:prstGeom prst="rect">
            <a:avLst/>
          </a:prstGeom>
        </p:spPr>
      </p:pic>
    </p:spTree>
    <p:extLst>
      <p:ext uri="{BB962C8B-B14F-4D97-AF65-F5344CB8AC3E}">
        <p14:creationId xmlns:p14="http://schemas.microsoft.com/office/powerpoint/2010/main" val="3436424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Decision Classes?</a:t>
            </a:r>
          </a:p>
        </p:txBody>
      </p:sp>
      <p:sp>
        <p:nvSpPr>
          <p:cNvPr id="5" name="Content Placeholder 4"/>
          <p:cNvSpPr>
            <a:spLocks noGrp="1"/>
          </p:cNvSpPr>
          <p:nvPr>
            <p:ph idx="1"/>
          </p:nvPr>
        </p:nvSpPr>
        <p:spPr>
          <a:xfrm>
            <a:off x="1336430" y="1666281"/>
            <a:ext cx="10347569" cy="2062103"/>
          </a:xfrm>
        </p:spPr>
        <p:txBody>
          <a:bodyPr/>
          <a:lstStyle/>
          <a:p>
            <a:r>
              <a:rPr lang="en-US" dirty="0"/>
              <a:t>Depends on the management action</a:t>
            </a:r>
          </a:p>
          <a:p>
            <a:r>
              <a:rPr lang="en-US" dirty="0"/>
              <a:t>	</a:t>
            </a:r>
            <a:r>
              <a:rPr lang="en-US" sz="3600" dirty="0"/>
              <a:t>For example…</a:t>
            </a: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01947637"/>
              </p:ext>
            </p:extLst>
          </p:nvPr>
        </p:nvGraphicFramePr>
        <p:xfrm>
          <a:off x="2543444" y="3195797"/>
          <a:ext cx="9336532" cy="2895600"/>
        </p:xfrm>
        <a:graphic>
          <a:graphicData uri="http://schemas.openxmlformats.org/drawingml/2006/table">
            <a:tbl>
              <a:tblPr firstRow="1" bandRow="1">
                <a:tableStyleId>{2D5ABB26-0587-4C30-8999-92F81FD0307C}</a:tableStyleId>
              </a:tblPr>
              <a:tblGrid>
                <a:gridCol w="6038977">
                  <a:extLst>
                    <a:ext uri="{9D8B030D-6E8A-4147-A177-3AD203B41FA5}">
                      <a16:colId xmlns:a16="http://schemas.microsoft.com/office/drawing/2014/main" val="20000"/>
                    </a:ext>
                  </a:extLst>
                </a:gridCol>
                <a:gridCol w="3297555">
                  <a:extLst>
                    <a:ext uri="{9D8B030D-6E8A-4147-A177-3AD203B41FA5}">
                      <a16:colId xmlns:a16="http://schemas.microsoft.com/office/drawing/2014/main" val="20001"/>
                    </a:ext>
                  </a:extLst>
                </a:gridCol>
              </a:tblGrid>
              <a:tr h="370840">
                <a:tc>
                  <a:txBody>
                    <a:bodyPr/>
                    <a:lstStyle/>
                    <a:p>
                      <a:r>
                        <a:rPr lang="en-US" sz="3200" b="1" dirty="0"/>
                        <a:t>Management Tool</a:t>
                      </a:r>
                    </a:p>
                  </a:txBody>
                  <a:tcP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US" sz="3200" b="1" dirty="0"/>
                        <a:t># Decision Classes</a:t>
                      </a:r>
                    </a:p>
                  </a:txBody>
                  <a:tcP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3200" dirty="0"/>
                        <a:t>Staffing Levels</a:t>
                      </a:r>
                    </a:p>
                  </a:txBody>
                  <a:tcP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200" dirty="0"/>
                        <a:t>3-5</a:t>
                      </a:r>
                    </a:p>
                  </a:txBody>
                  <a:tcP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3200" dirty="0"/>
                        <a:t>Response Levels</a:t>
                      </a:r>
                    </a:p>
                  </a:txBody>
                  <a:tcP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200" dirty="0"/>
                        <a:t>3-5</a:t>
                      </a:r>
                    </a:p>
                  </a:txBody>
                  <a:tcP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3200" dirty="0"/>
                        <a:t>Preparedness Levels</a:t>
                      </a:r>
                    </a:p>
                  </a:txBody>
                  <a:tcP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200" dirty="0"/>
                        <a:t>5</a:t>
                      </a:r>
                    </a:p>
                  </a:txBody>
                  <a:tcP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3200" dirty="0"/>
                        <a:t>Adjective Fire Danger Rating Levels</a:t>
                      </a:r>
                    </a:p>
                  </a:txBody>
                  <a:tcP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tcPr>
                </a:tc>
                <a:tc>
                  <a:txBody>
                    <a:bodyPr/>
                    <a:lstStyle/>
                    <a:p>
                      <a:r>
                        <a:rPr lang="en-US" sz="3200" dirty="0"/>
                        <a:t>5</a:t>
                      </a:r>
                    </a:p>
                  </a:txBody>
                  <a:tcP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8584311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93539" y="1411553"/>
            <a:ext cx="5696712" cy="4086123"/>
          </a:xfrm>
          <a:prstGeom prst="rect">
            <a:avLst/>
          </a:prstGeom>
          <a:ln w="19050">
            <a:solidFill>
              <a:schemeClr val="bg1"/>
            </a:solidFill>
          </a:ln>
        </p:spPr>
      </p:pic>
      <p:sp>
        <p:nvSpPr>
          <p:cNvPr id="2" name="Title 1">
            <a:extLst>
              <a:ext uri="{FF2B5EF4-FFF2-40B4-BE49-F238E27FC236}">
                <a16:creationId xmlns:a16="http://schemas.microsoft.com/office/drawing/2014/main" id="{21F6B134-0AC5-4146-8D9E-F33D33B3F6C4}"/>
              </a:ext>
            </a:extLst>
          </p:cNvPr>
          <p:cNvSpPr>
            <a:spLocks noGrp="1"/>
          </p:cNvSpPr>
          <p:nvPr>
            <p:ph type="title"/>
          </p:nvPr>
        </p:nvSpPr>
        <p:spPr/>
        <p:txBody>
          <a:bodyPr/>
          <a:lstStyle/>
          <a:p>
            <a:r>
              <a:rPr lang="en-US" dirty="0"/>
              <a:t>Fires Analysis</a:t>
            </a:r>
          </a:p>
        </p:txBody>
      </p:sp>
      <p:sp>
        <p:nvSpPr>
          <p:cNvPr id="6" name="Content Placeholder 5"/>
          <p:cNvSpPr>
            <a:spLocks noGrp="1"/>
          </p:cNvSpPr>
          <p:nvPr>
            <p:ph sz="half" idx="1"/>
          </p:nvPr>
        </p:nvSpPr>
        <p:spPr>
          <a:xfrm>
            <a:off x="508000" y="1411553"/>
            <a:ext cx="5486400" cy="3797963"/>
          </a:xfrm>
        </p:spPr>
        <p:txBody>
          <a:bodyPr/>
          <a:lstStyle/>
          <a:p>
            <a:pPr marL="571500" indent="-571500">
              <a:buFont typeface="Arial" panose="020B0604020202020204" pitchFamily="34" charset="0"/>
              <a:buChar char="•"/>
            </a:pPr>
            <a:r>
              <a:rPr lang="en-US" sz="3600" dirty="0"/>
              <a:t>Part 1</a:t>
            </a:r>
          </a:p>
          <a:p>
            <a:pPr marL="904862" lvl="1" indent="-571500">
              <a:buFont typeface="Arial" panose="020B0604020202020204" pitchFamily="34" charset="0"/>
              <a:buChar char="•"/>
            </a:pPr>
            <a:r>
              <a:rPr lang="en-US" sz="2800" dirty="0"/>
              <a:t>Selecting fuel model/index combinations</a:t>
            </a:r>
          </a:p>
          <a:p>
            <a:pPr marL="904862" lvl="1" indent="-571500">
              <a:buFont typeface="Arial" panose="020B0604020202020204" pitchFamily="34" charset="0"/>
              <a:buChar char="•"/>
            </a:pPr>
            <a:r>
              <a:rPr lang="en-US" sz="2800" dirty="0"/>
              <a:t>This was Task 4</a:t>
            </a:r>
          </a:p>
          <a:p>
            <a:pPr marL="571500" indent="-571500">
              <a:buFont typeface="Arial" panose="020B0604020202020204" pitchFamily="34" charset="0"/>
              <a:buChar char="•"/>
            </a:pPr>
            <a:r>
              <a:rPr lang="en-US" sz="3600" dirty="0"/>
              <a:t>Part 2: Decision Points</a:t>
            </a:r>
          </a:p>
          <a:p>
            <a:pPr marL="904862" lvl="1" indent="-571500">
              <a:buFont typeface="Arial" panose="020B0604020202020204" pitchFamily="34" charset="0"/>
              <a:buChar char="•"/>
            </a:pPr>
            <a:r>
              <a:rPr lang="en-US" sz="2800" dirty="0"/>
              <a:t>Fires &gt; Fire Analysis</a:t>
            </a:r>
          </a:p>
          <a:p>
            <a:pPr marL="904862" lvl="1" indent="-571500">
              <a:buFont typeface="Arial" panose="020B0604020202020204" pitchFamily="34" charset="0"/>
              <a:buChar char="•"/>
            </a:pPr>
            <a:r>
              <a:rPr lang="en-US" sz="2800" dirty="0"/>
              <a:t>Task 5</a:t>
            </a:r>
          </a:p>
        </p:txBody>
      </p:sp>
    </p:spTree>
    <p:extLst>
      <p:ext uri="{BB962C8B-B14F-4D97-AF65-F5344CB8AC3E}">
        <p14:creationId xmlns:p14="http://schemas.microsoft.com/office/powerpoint/2010/main" val="2486044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08640" y="1204936"/>
            <a:ext cx="9488131" cy="5056632"/>
          </a:xfrm>
          <a:prstGeom prst="rect">
            <a:avLst/>
          </a:prstGeom>
          <a:ln w="19050">
            <a:solidFill>
              <a:schemeClr val="bg1"/>
            </a:solidFill>
          </a:ln>
        </p:spPr>
      </p:pic>
      <p:sp>
        <p:nvSpPr>
          <p:cNvPr id="5" name="Title 4"/>
          <p:cNvSpPr>
            <a:spLocks noGrp="1"/>
          </p:cNvSpPr>
          <p:nvPr>
            <p:ph type="title"/>
          </p:nvPr>
        </p:nvSpPr>
        <p:spPr/>
        <p:txBody>
          <a:bodyPr/>
          <a:lstStyle/>
          <a:p>
            <a:r>
              <a:rPr lang="en-US" dirty="0"/>
              <a:t>Cumulative Fires Analysis</a:t>
            </a:r>
          </a:p>
        </p:txBody>
      </p:sp>
    </p:spTree>
    <p:extLst>
      <p:ext uri="{BB962C8B-B14F-4D97-AF65-F5344CB8AC3E}">
        <p14:creationId xmlns:p14="http://schemas.microsoft.com/office/powerpoint/2010/main" val="225632534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813263" y="1116050"/>
            <a:ext cx="9870736" cy="5260539"/>
          </a:xfrm>
          <a:prstGeom prst="rect">
            <a:avLst/>
          </a:prstGeom>
          <a:ln w="19050">
            <a:solidFill>
              <a:schemeClr val="bg1"/>
            </a:solidFill>
          </a:ln>
        </p:spPr>
      </p:pic>
      <p:sp>
        <p:nvSpPr>
          <p:cNvPr id="2" name="Title 1">
            <a:extLst>
              <a:ext uri="{FF2B5EF4-FFF2-40B4-BE49-F238E27FC236}">
                <a16:creationId xmlns:a16="http://schemas.microsoft.com/office/drawing/2014/main" id="{21F6B134-0AC5-4146-8D9E-F33D33B3F6C4}"/>
              </a:ext>
            </a:extLst>
          </p:cNvPr>
          <p:cNvSpPr>
            <a:spLocks noGrp="1"/>
          </p:cNvSpPr>
          <p:nvPr>
            <p:ph type="title"/>
          </p:nvPr>
        </p:nvSpPr>
        <p:spPr/>
        <p:txBody>
          <a:bodyPr/>
          <a:lstStyle/>
          <a:p>
            <a:r>
              <a:rPr lang="en-US" dirty="0"/>
              <a:t>Fire Business</a:t>
            </a:r>
          </a:p>
        </p:txBody>
      </p:sp>
      <p:cxnSp>
        <p:nvCxnSpPr>
          <p:cNvPr id="8" name="Straight Arrow Connector 7"/>
          <p:cNvCxnSpPr/>
          <p:nvPr/>
        </p:nvCxnSpPr>
        <p:spPr bwMode="auto">
          <a:xfrm>
            <a:off x="6400813" y="1005690"/>
            <a:ext cx="0" cy="4206240"/>
          </a:xfrm>
          <a:prstGeom prst="straightConnector1">
            <a:avLst/>
          </a:prstGeom>
          <a:noFill/>
          <a:ln w="38100" cap="flat" cmpd="sng" algn="ctr">
            <a:solidFill>
              <a:srgbClr val="FF0000"/>
            </a:solidFill>
            <a:prstDash val="solid"/>
            <a:round/>
            <a:headEnd type="none" w="med" len="med"/>
            <a:tailEnd type="arrow"/>
          </a:ln>
          <a:effectLst/>
        </p:spPr>
      </p:cxnSp>
      <p:cxnSp>
        <p:nvCxnSpPr>
          <p:cNvPr id="9" name="Straight Arrow Connector 8"/>
          <p:cNvCxnSpPr/>
          <p:nvPr/>
        </p:nvCxnSpPr>
        <p:spPr bwMode="auto">
          <a:xfrm>
            <a:off x="9247763" y="1005690"/>
            <a:ext cx="0" cy="4206240"/>
          </a:xfrm>
          <a:prstGeom prst="straightConnector1">
            <a:avLst/>
          </a:prstGeom>
          <a:noFill/>
          <a:ln w="38100"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flipH="1">
            <a:off x="5002755" y="1005690"/>
            <a:ext cx="1588" cy="4206240"/>
          </a:xfrm>
          <a:prstGeom prst="straightConnector1">
            <a:avLst/>
          </a:prstGeom>
          <a:noFill/>
          <a:ln w="38100"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a:off x="7524789" y="1005690"/>
            <a:ext cx="0" cy="4206240"/>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105290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56232" y="1188720"/>
            <a:ext cx="9875520" cy="5263088"/>
          </a:xfrm>
          <a:prstGeom prst="rect">
            <a:avLst/>
          </a:prstGeom>
          <a:ln w="19050">
            <a:solidFill>
              <a:schemeClr val="bg1"/>
            </a:solidFill>
          </a:ln>
        </p:spPr>
      </p:pic>
      <p:sp>
        <p:nvSpPr>
          <p:cNvPr id="4" name="Title 3"/>
          <p:cNvSpPr>
            <a:spLocks noGrp="1"/>
          </p:cNvSpPr>
          <p:nvPr>
            <p:ph type="title"/>
          </p:nvPr>
        </p:nvSpPr>
        <p:spPr/>
        <p:txBody>
          <a:bodyPr/>
          <a:lstStyle/>
          <a:p>
            <a:r>
              <a:rPr lang="en-US" dirty="0"/>
              <a:t>Fire Business</a:t>
            </a:r>
          </a:p>
        </p:txBody>
      </p:sp>
      <p:cxnSp>
        <p:nvCxnSpPr>
          <p:cNvPr id="6" name="Straight Arrow Connector 5"/>
          <p:cNvCxnSpPr/>
          <p:nvPr/>
        </p:nvCxnSpPr>
        <p:spPr bwMode="auto">
          <a:xfrm rot="5400000">
            <a:off x="4314285" y="3591026"/>
            <a:ext cx="3291840" cy="1588"/>
          </a:xfrm>
          <a:prstGeom prst="straightConnector1">
            <a:avLst/>
          </a:prstGeom>
          <a:noFill/>
          <a:ln w="38100" cap="flat" cmpd="sng" algn="ctr">
            <a:solidFill>
              <a:srgbClr val="FF0000"/>
            </a:solidFill>
            <a:prstDash val="solid"/>
            <a:round/>
            <a:headEnd type="none" w="med" len="med"/>
            <a:tailEnd type="arrow"/>
          </a:ln>
          <a:effectLst/>
        </p:spPr>
      </p:cxnSp>
      <p:cxnSp>
        <p:nvCxnSpPr>
          <p:cNvPr id="7" name="Straight Arrow Connector 6"/>
          <p:cNvCxnSpPr/>
          <p:nvPr/>
        </p:nvCxnSpPr>
        <p:spPr bwMode="auto">
          <a:xfrm flipH="1">
            <a:off x="8417361" y="1945900"/>
            <a:ext cx="0" cy="3291840"/>
          </a:xfrm>
          <a:prstGeom prst="straightConnector1">
            <a:avLst/>
          </a:prstGeom>
          <a:noFill/>
          <a:ln w="38100"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a:off x="4812147" y="1945900"/>
            <a:ext cx="0" cy="3291840"/>
          </a:xfrm>
          <a:prstGeom prst="straightConnector1">
            <a:avLst/>
          </a:prstGeom>
          <a:noFill/>
          <a:ln w="38100" cap="flat" cmpd="sng" algn="ctr">
            <a:solidFill>
              <a:srgbClr val="FF0000"/>
            </a:solidFill>
            <a:prstDash val="solid"/>
            <a:round/>
            <a:headEnd type="none" w="med" len="med"/>
            <a:tailEnd type="arrow"/>
          </a:ln>
          <a:effectLst/>
        </p:spPr>
      </p:cxnSp>
      <p:cxnSp>
        <p:nvCxnSpPr>
          <p:cNvPr id="9" name="Straight Arrow Connector 8"/>
          <p:cNvCxnSpPr/>
          <p:nvPr/>
        </p:nvCxnSpPr>
        <p:spPr bwMode="auto">
          <a:xfrm flipH="1">
            <a:off x="7265704" y="1945900"/>
            <a:ext cx="0" cy="3291840"/>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842949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E79626-15EE-45B4-9E4A-A1D10914AC4A}"/>
              </a:ext>
            </a:extLst>
          </p:cNvPr>
          <p:cNvSpPr>
            <a:spLocks noGrp="1"/>
          </p:cNvSpPr>
          <p:nvPr>
            <p:ph type="title"/>
          </p:nvPr>
        </p:nvSpPr>
        <p:spPr/>
        <p:txBody>
          <a:bodyPr/>
          <a:lstStyle/>
          <a:p>
            <a:r>
              <a:rPr lang="en-US" dirty="0"/>
              <a:t>Objectives:</a:t>
            </a:r>
          </a:p>
        </p:txBody>
      </p:sp>
      <p:sp>
        <p:nvSpPr>
          <p:cNvPr id="9" name="Text Placeholder 8">
            <a:extLst>
              <a:ext uri="{FF2B5EF4-FFF2-40B4-BE49-F238E27FC236}">
                <a16:creationId xmlns:a16="http://schemas.microsoft.com/office/drawing/2014/main" id="{0B7584F1-1B24-43AD-A4C1-B952FA367412}"/>
              </a:ext>
            </a:extLst>
          </p:cNvPr>
          <p:cNvSpPr>
            <a:spLocks noGrp="1"/>
          </p:cNvSpPr>
          <p:nvPr>
            <p:ph type="body" sz="quarter" idx="10"/>
          </p:nvPr>
        </p:nvSpPr>
        <p:spPr>
          <a:xfrm>
            <a:off x="1636888" y="1411553"/>
            <a:ext cx="10476089" cy="4924425"/>
          </a:xfrm>
        </p:spPr>
        <p:txBody>
          <a:bodyPr/>
          <a:lstStyle/>
          <a:p>
            <a:r>
              <a:rPr lang="en-US" sz="3800" dirty="0"/>
              <a:t>Describe which management decisions are most appropriately supported by either climatological breakpoints or fire business thresholds.</a:t>
            </a:r>
          </a:p>
          <a:p>
            <a:r>
              <a:rPr lang="en-US" sz="3800" dirty="0"/>
              <a:t>Using </a:t>
            </a:r>
            <a:r>
              <a:rPr lang="en-US" sz="3800" dirty="0" err="1"/>
              <a:t>FireFamilyPlus</a:t>
            </a:r>
            <a:r>
              <a:rPr lang="en-US" sz="3800" dirty="0"/>
              <a:t>, discuss a process which can identify the best "fire business" relationships by examining multiple combinations of fuel models and NFDRS outputs.  </a:t>
            </a:r>
          </a:p>
        </p:txBody>
      </p:sp>
    </p:spTree>
    <p:extLst>
      <p:ext uri="{BB962C8B-B14F-4D97-AF65-F5344CB8AC3E}">
        <p14:creationId xmlns:p14="http://schemas.microsoft.com/office/powerpoint/2010/main" val="177620115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89803" y="1251783"/>
            <a:ext cx="9784080" cy="5214364"/>
          </a:xfrm>
          <a:prstGeom prst="rect">
            <a:avLst/>
          </a:prstGeom>
          <a:ln w="19050">
            <a:solidFill>
              <a:schemeClr val="bg1"/>
            </a:solidFill>
          </a:ln>
        </p:spPr>
      </p:pic>
      <p:sp>
        <p:nvSpPr>
          <p:cNvPr id="2" name="Title 1">
            <a:extLst>
              <a:ext uri="{FF2B5EF4-FFF2-40B4-BE49-F238E27FC236}">
                <a16:creationId xmlns:a16="http://schemas.microsoft.com/office/drawing/2014/main" id="{21F6B134-0AC5-4146-8D9E-F33D33B3F6C4}"/>
              </a:ext>
            </a:extLst>
          </p:cNvPr>
          <p:cNvSpPr>
            <a:spLocks noGrp="1"/>
          </p:cNvSpPr>
          <p:nvPr>
            <p:ph type="title"/>
          </p:nvPr>
        </p:nvSpPr>
        <p:spPr/>
        <p:txBody>
          <a:bodyPr/>
          <a:lstStyle/>
          <a:p>
            <a:r>
              <a:rPr lang="en-US" dirty="0"/>
              <a:t>Fires Probability Analysis</a:t>
            </a:r>
          </a:p>
        </p:txBody>
      </p:sp>
    </p:spTree>
    <p:extLst>
      <p:ext uri="{BB962C8B-B14F-4D97-AF65-F5344CB8AC3E}">
        <p14:creationId xmlns:p14="http://schemas.microsoft.com/office/powerpoint/2010/main" val="90591846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EBD9BC-EED2-43DA-AFAB-FBA12118649E}"/>
              </a:ext>
            </a:extLst>
          </p:cNvPr>
          <p:cNvSpPr>
            <a:spLocks noGrp="1"/>
          </p:cNvSpPr>
          <p:nvPr>
            <p:ph type="title"/>
          </p:nvPr>
        </p:nvSpPr>
        <p:spPr/>
        <p:txBody>
          <a:bodyPr/>
          <a:lstStyle/>
          <a:p>
            <a:r>
              <a:rPr lang="en-US" dirty="0"/>
              <a:t>.</a:t>
            </a:r>
          </a:p>
        </p:txBody>
      </p:sp>
      <p:pic>
        <p:nvPicPr>
          <p:cNvPr id="2" name="Picture 1"/>
          <p:cNvPicPr>
            <a:picLocks noChangeAspect="1"/>
          </p:cNvPicPr>
          <p:nvPr/>
        </p:nvPicPr>
        <p:blipFill>
          <a:blip r:embed="rId3"/>
          <a:stretch>
            <a:fillRect/>
          </a:stretch>
        </p:blipFill>
        <p:spPr>
          <a:xfrm>
            <a:off x="176642" y="274320"/>
            <a:ext cx="11838716" cy="6309360"/>
          </a:xfrm>
          <a:prstGeom prst="rect">
            <a:avLst/>
          </a:prstGeom>
          <a:ln w="19050">
            <a:solidFill>
              <a:schemeClr val="bg1"/>
            </a:solidFill>
          </a:ln>
        </p:spPr>
      </p:pic>
    </p:spTree>
    <p:extLst>
      <p:ext uri="{BB962C8B-B14F-4D97-AF65-F5344CB8AC3E}">
        <p14:creationId xmlns:p14="http://schemas.microsoft.com/office/powerpoint/2010/main" val="203060689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612CA5-3E45-40DD-A9D0-7240A7655EE7}"/>
              </a:ext>
            </a:extLst>
          </p:cNvPr>
          <p:cNvSpPr>
            <a:spLocks noGrp="1"/>
          </p:cNvSpPr>
          <p:nvPr>
            <p:ph type="body" sz="quarter" idx="10"/>
          </p:nvPr>
        </p:nvSpPr>
        <p:spPr>
          <a:xfrm>
            <a:off x="1728789" y="2081391"/>
            <a:ext cx="10463211" cy="3170099"/>
          </a:xfrm>
          <a:prstGeom prst="rect">
            <a:avLst/>
          </a:prstGeom>
          <a:noFill/>
          <a:effectLst>
            <a:outerShdw blurRad="127000" dist="1270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lstStyle/>
          <a:p>
            <a:r>
              <a:rPr lang="en-US" i="1" dirty="0"/>
              <a:t>Thresholds</a:t>
            </a:r>
            <a:r>
              <a:rPr lang="en-US" dirty="0"/>
              <a:t> determined through a Fire Business analysis are preferred to Climatological </a:t>
            </a:r>
            <a:r>
              <a:rPr lang="en-US" i="1" dirty="0"/>
              <a:t>Breakpoints</a:t>
            </a:r>
            <a:r>
              <a:rPr lang="en-US" dirty="0"/>
              <a:t> when applying preparedness, response, and staffing decisions.</a:t>
            </a:r>
          </a:p>
          <a:p>
            <a:endParaRPr lang="en-US" dirty="0"/>
          </a:p>
        </p:txBody>
      </p:sp>
      <p:sp>
        <p:nvSpPr>
          <p:cNvPr id="6" name="Title 5">
            <a:extLst>
              <a:ext uri="{FF2B5EF4-FFF2-40B4-BE49-F238E27FC236}">
                <a16:creationId xmlns:a16="http://schemas.microsoft.com/office/drawing/2014/main" id="{5B2C6144-87B3-4C75-8BFB-72B89E1876A3}"/>
              </a:ext>
            </a:extLst>
          </p:cNvPr>
          <p:cNvSpPr>
            <a:spLocks noGrp="1"/>
          </p:cNvSpPr>
          <p:nvPr>
            <p:ph type="title"/>
          </p:nvPr>
        </p:nvSpPr>
        <p:spPr/>
        <p:txBody>
          <a:bodyPr/>
          <a:lstStyle/>
          <a:p>
            <a:r>
              <a:rPr lang="en-US" dirty="0"/>
              <a:t>Fire Business Thresholds vs Climatological Breakpoints</a:t>
            </a:r>
          </a:p>
        </p:txBody>
      </p:sp>
    </p:spTree>
    <p:extLst>
      <p:ext uri="{BB962C8B-B14F-4D97-AF65-F5344CB8AC3E}">
        <p14:creationId xmlns:p14="http://schemas.microsoft.com/office/powerpoint/2010/main" val="109776624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482395" y="91440"/>
            <a:ext cx="7223760" cy="3291840"/>
          </a:xfrm>
          <a:prstGeom prst="rect">
            <a:avLst/>
          </a:prstGeom>
          <a:ln w="19050">
            <a:solidFill>
              <a:schemeClr val="bg1"/>
            </a:solidFill>
          </a:ln>
        </p:spPr>
      </p:pic>
      <p:sp>
        <p:nvSpPr>
          <p:cNvPr id="2" name="Title 1">
            <a:extLst>
              <a:ext uri="{FF2B5EF4-FFF2-40B4-BE49-F238E27FC236}">
                <a16:creationId xmlns:a16="http://schemas.microsoft.com/office/drawing/2014/main" id="{21F6B134-0AC5-4146-8D9E-F33D33B3F6C4}"/>
              </a:ext>
            </a:extLst>
          </p:cNvPr>
          <p:cNvSpPr>
            <a:spLocks noGrp="1"/>
          </p:cNvSpPr>
          <p:nvPr>
            <p:ph type="title"/>
          </p:nvPr>
        </p:nvSpPr>
        <p:spPr/>
        <p:txBody>
          <a:bodyPr/>
          <a:lstStyle/>
          <a:p>
            <a:r>
              <a:rPr lang="en-US" dirty="0"/>
              <a:t>Decision Points</a:t>
            </a:r>
          </a:p>
        </p:txBody>
      </p:sp>
      <p:pic>
        <p:nvPicPr>
          <p:cNvPr id="7" name="Picture 6"/>
          <p:cNvPicPr>
            <a:picLocks/>
          </p:cNvPicPr>
          <p:nvPr/>
        </p:nvPicPr>
        <p:blipFill>
          <a:blip r:embed="rId4"/>
          <a:stretch>
            <a:fillRect/>
          </a:stretch>
        </p:blipFill>
        <p:spPr>
          <a:xfrm>
            <a:off x="4482395" y="3474720"/>
            <a:ext cx="7223760" cy="3291840"/>
          </a:xfrm>
          <a:prstGeom prst="rect">
            <a:avLst/>
          </a:prstGeom>
          <a:ln w="19050">
            <a:solidFill>
              <a:schemeClr val="bg1"/>
            </a:solidFill>
          </a:ln>
        </p:spPr>
      </p:pic>
      <p:sp>
        <p:nvSpPr>
          <p:cNvPr id="3" name="TextBox 2"/>
          <p:cNvSpPr txBox="1"/>
          <p:nvPr/>
        </p:nvSpPr>
        <p:spPr>
          <a:xfrm>
            <a:off x="10728733" y="307403"/>
            <a:ext cx="967381" cy="400110"/>
          </a:xfrm>
          <a:prstGeom prst="rect">
            <a:avLst/>
          </a:prstGeom>
          <a:noFill/>
        </p:spPr>
        <p:txBody>
          <a:bodyPr wrap="none" rtlCol="0">
            <a:spAutoFit/>
          </a:bodyPr>
          <a:lstStyle/>
          <a:p>
            <a:pPr algn="r"/>
            <a:r>
              <a:rPr lang="en-US" sz="2000" b="1" dirty="0">
                <a:solidFill>
                  <a:schemeClr val="bg1"/>
                </a:solidFill>
              </a:rPr>
              <a:t>Default</a:t>
            </a:r>
          </a:p>
        </p:txBody>
      </p:sp>
      <p:sp>
        <p:nvSpPr>
          <p:cNvPr id="8" name="TextBox 7"/>
          <p:cNvSpPr txBox="1"/>
          <p:nvPr/>
        </p:nvSpPr>
        <p:spPr>
          <a:xfrm>
            <a:off x="10102664" y="3716085"/>
            <a:ext cx="1593450" cy="400110"/>
          </a:xfrm>
          <a:prstGeom prst="rect">
            <a:avLst/>
          </a:prstGeom>
          <a:noFill/>
        </p:spPr>
        <p:txBody>
          <a:bodyPr wrap="none" rtlCol="0">
            <a:spAutoFit/>
          </a:bodyPr>
          <a:lstStyle/>
          <a:p>
            <a:pPr algn="r"/>
            <a:r>
              <a:rPr lang="en-US" sz="2000" b="1" dirty="0">
                <a:solidFill>
                  <a:schemeClr val="bg1"/>
                </a:solidFill>
              </a:rPr>
              <a:t>User-Defined</a:t>
            </a:r>
          </a:p>
        </p:txBody>
      </p:sp>
    </p:spTree>
    <p:extLst>
      <p:ext uri="{BB962C8B-B14F-4D97-AF65-F5344CB8AC3E}">
        <p14:creationId xmlns:p14="http://schemas.microsoft.com/office/powerpoint/2010/main" val="1521852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DE18A3-4FDF-4869-A205-25EB68174A16}"/>
              </a:ext>
            </a:extLst>
          </p:cNvPr>
          <p:cNvSpPr>
            <a:spLocks noGrp="1"/>
          </p:cNvSpPr>
          <p:nvPr>
            <p:ph type="title"/>
          </p:nvPr>
        </p:nvSpPr>
        <p:spPr/>
        <p:txBody>
          <a:bodyPr/>
          <a:lstStyle/>
          <a:p>
            <a:r>
              <a:rPr lang="en-US" dirty="0"/>
              <a:t>.</a:t>
            </a:r>
          </a:p>
        </p:txBody>
      </p:sp>
      <p:pic>
        <p:nvPicPr>
          <p:cNvPr id="2" name="Picture 1"/>
          <p:cNvPicPr>
            <a:picLocks noChangeAspect="1"/>
          </p:cNvPicPr>
          <p:nvPr/>
        </p:nvPicPr>
        <p:blipFill>
          <a:blip r:embed="rId3"/>
          <a:stretch>
            <a:fillRect/>
          </a:stretch>
        </p:blipFill>
        <p:spPr>
          <a:xfrm>
            <a:off x="90854" y="228600"/>
            <a:ext cx="12010292" cy="6400800"/>
          </a:xfrm>
          <a:prstGeom prst="rect">
            <a:avLst/>
          </a:prstGeom>
          <a:ln w="19050">
            <a:solidFill>
              <a:schemeClr val="bg1"/>
            </a:solidFill>
          </a:ln>
        </p:spPr>
      </p:pic>
      <p:sp>
        <p:nvSpPr>
          <p:cNvPr id="26" name="Freeform 25"/>
          <p:cNvSpPr/>
          <p:nvPr/>
        </p:nvSpPr>
        <p:spPr bwMode="auto">
          <a:xfrm>
            <a:off x="9868956" y="3791472"/>
            <a:ext cx="1435894" cy="358425"/>
          </a:xfrm>
          <a:custGeom>
            <a:avLst/>
            <a:gdLst>
              <a:gd name="connsiteX0" fmla="*/ 0 w 1435894"/>
              <a:gd name="connsiteY0" fmla="*/ 358425 h 358425"/>
              <a:gd name="connsiteX1" fmla="*/ 154781 w 1435894"/>
              <a:gd name="connsiteY1" fmla="*/ 253650 h 358425"/>
              <a:gd name="connsiteX2" fmla="*/ 257175 w 1435894"/>
              <a:gd name="connsiteY2" fmla="*/ 186975 h 358425"/>
              <a:gd name="connsiteX3" fmla="*/ 345281 w 1435894"/>
              <a:gd name="connsiteY3" fmla="*/ 134588 h 358425"/>
              <a:gd name="connsiteX4" fmla="*/ 419100 w 1435894"/>
              <a:gd name="connsiteY4" fmla="*/ 86963 h 358425"/>
              <a:gd name="connsiteX5" fmla="*/ 519113 w 1435894"/>
              <a:gd name="connsiteY5" fmla="*/ 48863 h 358425"/>
              <a:gd name="connsiteX6" fmla="*/ 621506 w 1435894"/>
              <a:gd name="connsiteY6" fmla="*/ 17906 h 358425"/>
              <a:gd name="connsiteX7" fmla="*/ 683419 w 1435894"/>
              <a:gd name="connsiteY7" fmla="*/ 3619 h 358425"/>
              <a:gd name="connsiteX8" fmla="*/ 781050 w 1435894"/>
              <a:gd name="connsiteY8" fmla="*/ 1238 h 358425"/>
              <a:gd name="connsiteX9" fmla="*/ 876300 w 1435894"/>
              <a:gd name="connsiteY9" fmla="*/ 20288 h 358425"/>
              <a:gd name="connsiteX10" fmla="*/ 1019175 w 1435894"/>
              <a:gd name="connsiteY10" fmla="*/ 79819 h 358425"/>
              <a:gd name="connsiteX11" fmla="*/ 1143000 w 1435894"/>
              <a:gd name="connsiteY11" fmla="*/ 136969 h 358425"/>
              <a:gd name="connsiteX12" fmla="*/ 1257300 w 1435894"/>
              <a:gd name="connsiteY12" fmla="*/ 189356 h 358425"/>
              <a:gd name="connsiteX13" fmla="*/ 1435894 w 1435894"/>
              <a:gd name="connsiteY13" fmla="*/ 286988 h 35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5894" h="358425">
                <a:moveTo>
                  <a:pt x="0" y="358425"/>
                </a:moveTo>
                <a:lnTo>
                  <a:pt x="154781" y="253650"/>
                </a:lnTo>
                <a:cubicBezTo>
                  <a:pt x="197643" y="225075"/>
                  <a:pt x="225425" y="206819"/>
                  <a:pt x="257175" y="186975"/>
                </a:cubicBezTo>
                <a:cubicBezTo>
                  <a:pt x="288925" y="167131"/>
                  <a:pt x="318294" y="151257"/>
                  <a:pt x="345281" y="134588"/>
                </a:cubicBezTo>
                <a:cubicBezTo>
                  <a:pt x="372268" y="117919"/>
                  <a:pt x="390128" y="101250"/>
                  <a:pt x="419100" y="86963"/>
                </a:cubicBezTo>
                <a:cubicBezTo>
                  <a:pt x="448072" y="72676"/>
                  <a:pt x="485379" y="60372"/>
                  <a:pt x="519113" y="48863"/>
                </a:cubicBezTo>
                <a:cubicBezTo>
                  <a:pt x="552847" y="37353"/>
                  <a:pt x="594122" y="25447"/>
                  <a:pt x="621506" y="17906"/>
                </a:cubicBezTo>
                <a:cubicBezTo>
                  <a:pt x="648890" y="10365"/>
                  <a:pt x="656828" y="6397"/>
                  <a:pt x="683419" y="3619"/>
                </a:cubicBezTo>
                <a:cubicBezTo>
                  <a:pt x="710010" y="841"/>
                  <a:pt x="748903" y="-1540"/>
                  <a:pt x="781050" y="1238"/>
                </a:cubicBezTo>
                <a:cubicBezTo>
                  <a:pt x="813197" y="4016"/>
                  <a:pt x="836613" y="7191"/>
                  <a:pt x="876300" y="20288"/>
                </a:cubicBezTo>
                <a:cubicBezTo>
                  <a:pt x="915987" y="33385"/>
                  <a:pt x="974725" y="60372"/>
                  <a:pt x="1019175" y="79819"/>
                </a:cubicBezTo>
                <a:cubicBezTo>
                  <a:pt x="1063625" y="99266"/>
                  <a:pt x="1143000" y="136969"/>
                  <a:pt x="1143000" y="136969"/>
                </a:cubicBezTo>
                <a:cubicBezTo>
                  <a:pt x="1182687" y="155225"/>
                  <a:pt x="1208484" y="164353"/>
                  <a:pt x="1257300" y="189356"/>
                </a:cubicBezTo>
                <a:cubicBezTo>
                  <a:pt x="1306116" y="214359"/>
                  <a:pt x="1371005" y="250673"/>
                  <a:pt x="1435894" y="286988"/>
                </a:cubicBezTo>
              </a:path>
            </a:pathLst>
          </a:custGeom>
          <a:noFill/>
          <a:ln w="28575">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Freeform 14"/>
          <p:cNvSpPr/>
          <p:nvPr/>
        </p:nvSpPr>
        <p:spPr bwMode="auto">
          <a:xfrm>
            <a:off x="6400677" y="3791472"/>
            <a:ext cx="1435894" cy="358425"/>
          </a:xfrm>
          <a:custGeom>
            <a:avLst/>
            <a:gdLst>
              <a:gd name="connsiteX0" fmla="*/ 0 w 1435894"/>
              <a:gd name="connsiteY0" fmla="*/ 358425 h 358425"/>
              <a:gd name="connsiteX1" fmla="*/ 154781 w 1435894"/>
              <a:gd name="connsiteY1" fmla="*/ 253650 h 358425"/>
              <a:gd name="connsiteX2" fmla="*/ 257175 w 1435894"/>
              <a:gd name="connsiteY2" fmla="*/ 186975 h 358425"/>
              <a:gd name="connsiteX3" fmla="*/ 345281 w 1435894"/>
              <a:gd name="connsiteY3" fmla="*/ 134588 h 358425"/>
              <a:gd name="connsiteX4" fmla="*/ 419100 w 1435894"/>
              <a:gd name="connsiteY4" fmla="*/ 86963 h 358425"/>
              <a:gd name="connsiteX5" fmla="*/ 519113 w 1435894"/>
              <a:gd name="connsiteY5" fmla="*/ 48863 h 358425"/>
              <a:gd name="connsiteX6" fmla="*/ 621506 w 1435894"/>
              <a:gd name="connsiteY6" fmla="*/ 17906 h 358425"/>
              <a:gd name="connsiteX7" fmla="*/ 683419 w 1435894"/>
              <a:gd name="connsiteY7" fmla="*/ 3619 h 358425"/>
              <a:gd name="connsiteX8" fmla="*/ 781050 w 1435894"/>
              <a:gd name="connsiteY8" fmla="*/ 1238 h 358425"/>
              <a:gd name="connsiteX9" fmla="*/ 876300 w 1435894"/>
              <a:gd name="connsiteY9" fmla="*/ 20288 h 358425"/>
              <a:gd name="connsiteX10" fmla="*/ 1019175 w 1435894"/>
              <a:gd name="connsiteY10" fmla="*/ 79819 h 358425"/>
              <a:gd name="connsiteX11" fmla="*/ 1143000 w 1435894"/>
              <a:gd name="connsiteY11" fmla="*/ 136969 h 358425"/>
              <a:gd name="connsiteX12" fmla="*/ 1257300 w 1435894"/>
              <a:gd name="connsiteY12" fmla="*/ 189356 h 358425"/>
              <a:gd name="connsiteX13" fmla="*/ 1435894 w 1435894"/>
              <a:gd name="connsiteY13" fmla="*/ 286988 h 35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5894" h="358425">
                <a:moveTo>
                  <a:pt x="0" y="358425"/>
                </a:moveTo>
                <a:lnTo>
                  <a:pt x="154781" y="253650"/>
                </a:lnTo>
                <a:cubicBezTo>
                  <a:pt x="197643" y="225075"/>
                  <a:pt x="225425" y="206819"/>
                  <a:pt x="257175" y="186975"/>
                </a:cubicBezTo>
                <a:cubicBezTo>
                  <a:pt x="288925" y="167131"/>
                  <a:pt x="318294" y="151257"/>
                  <a:pt x="345281" y="134588"/>
                </a:cubicBezTo>
                <a:cubicBezTo>
                  <a:pt x="372268" y="117919"/>
                  <a:pt x="390128" y="101250"/>
                  <a:pt x="419100" y="86963"/>
                </a:cubicBezTo>
                <a:cubicBezTo>
                  <a:pt x="448072" y="72676"/>
                  <a:pt x="485379" y="60372"/>
                  <a:pt x="519113" y="48863"/>
                </a:cubicBezTo>
                <a:cubicBezTo>
                  <a:pt x="552847" y="37353"/>
                  <a:pt x="594122" y="25447"/>
                  <a:pt x="621506" y="17906"/>
                </a:cubicBezTo>
                <a:cubicBezTo>
                  <a:pt x="648890" y="10365"/>
                  <a:pt x="656828" y="6397"/>
                  <a:pt x="683419" y="3619"/>
                </a:cubicBezTo>
                <a:cubicBezTo>
                  <a:pt x="710010" y="841"/>
                  <a:pt x="748903" y="-1540"/>
                  <a:pt x="781050" y="1238"/>
                </a:cubicBezTo>
                <a:cubicBezTo>
                  <a:pt x="813197" y="4016"/>
                  <a:pt x="836613" y="7191"/>
                  <a:pt x="876300" y="20288"/>
                </a:cubicBezTo>
                <a:cubicBezTo>
                  <a:pt x="915987" y="33385"/>
                  <a:pt x="974725" y="60372"/>
                  <a:pt x="1019175" y="79819"/>
                </a:cubicBezTo>
                <a:cubicBezTo>
                  <a:pt x="1063625" y="99266"/>
                  <a:pt x="1143000" y="136969"/>
                  <a:pt x="1143000" y="136969"/>
                </a:cubicBezTo>
                <a:cubicBezTo>
                  <a:pt x="1182687" y="155225"/>
                  <a:pt x="1208484" y="164353"/>
                  <a:pt x="1257300" y="189356"/>
                </a:cubicBezTo>
                <a:cubicBezTo>
                  <a:pt x="1306116" y="214359"/>
                  <a:pt x="1371005" y="250673"/>
                  <a:pt x="1435894" y="286988"/>
                </a:cubicBezTo>
              </a:path>
            </a:pathLst>
          </a:custGeom>
          <a:noFill/>
          <a:ln w="28575">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57361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2191-1125-4C67-82D3-CB5908997DE1}"/>
              </a:ext>
            </a:extLst>
          </p:cNvPr>
          <p:cNvSpPr>
            <a:spLocks noGrp="1"/>
          </p:cNvSpPr>
          <p:nvPr>
            <p:ph type="title"/>
          </p:nvPr>
        </p:nvSpPr>
        <p:spPr>
          <a:xfrm>
            <a:off x="1226773" y="451257"/>
            <a:ext cx="10457226" cy="757130"/>
          </a:xfrm>
        </p:spPr>
        <p:txBody>
          <a:bodyPr/>
          <a:lstStyle/>
          <a:p>
            <a:r>
              <a:rPr lang="en-US" dirty="0"/>
              <a:t>.</a:t>
            </a:r>
          </a:p>
        </p:txBody>
      </p:sp>
      <p:pic>
        <p:nvPicPr>
          <p:cNvPr id="5" name="Picture 4"/>
          <p:cNvPicPr>
            <a:picLocks noChangeAspect="1"/>
          </p:cNvPicPr>
          <p:nvPr/>
        </p:nvPicPr>
        <p:blipFill>
          <a:blip r:embed="rId3"/>
          <a:stretch>
            <a:fillRect/>
          </a:stretch>
        </p:blipFill>
        <p:spPr>
          <a:xfrm>
            <a:off x="818746" y="228600"/>
            <a:ext cx="10554509" cy="6400800"/>
          </a:xfrm>
          <a:prstGeom prst="rect">
            <a:avLst/>
          </a:prstGeom>
          <a:ln w="19050">
            <a:solidFill>
              <a:schemeClr val="bg1"/>
            </a:solidFill>
          </a:ln>
        </p:spPr>
      </p:pic>
      <p:cxnSp>
        <p:nvCxnSpPr>
          <p:cNvPr id="7" name="Straight Arrow Connector 6"/>
          <p:cNvCxnSpPr/>
          <p:nvPr/>
        </p:nvCxnSpPr>
        <p:spPr>
          <a:xfrm>
            <a:off x="7336971" y="4093029"/>
            <a:ext cx="1436915" cy="44631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bwMode="auto">
          <a:xfrm>
            <a:off x="9705460" y="4136973"/>
            <a:ext cx="1435894" cy="358425"/>
          </a:xfrm>
          <a:custGeom>
            <a:avLst/>
            <a:gdLst>
              <a:gd name="connsiteX0" fmla="*/ 0 w 1435894"/>
              <a:gd name="connsiteY0" fmla="*/ 358425 h 358425"/>
              <a:gd name="connsiteX1" fmla="*/ 154781 w 1435894"/>
              <a:gd name="connsiteY1" fmla="*/ 253650 h 358425"/>
              <a:gd name="connsiteX2" fmla="*/ 257175 w 1435894"/>
              <a:gd name="connsiteY2" fmla="*/ 186975 h 358425"/>
              <a:gd name="connsiteX3" fmla="*/ 345281 w 1435894"/>
              <a:gd name="connsiteY3" fmla="*/ 134588 h 358425"/>
              <a:gd name="connsiteX4" fmla="*/ 419100 w 1435894"/>
              <a:gd name="connsiteY4" fmla="*/ 86963 h 358425"/>
              <a:gd name="connsiteX5" fmla="*/ 519113 w 1435894"/>
              <a:gd name="connsiteY5" fmla="*/ 48863 h 358425"/>
              <a:gd name="connsiteX6" fmla="*/ 621506 w 1435894"/>
              <a:gd name="connsiteY6" fmla="*/ 17906 h 358425"/>
              <a:gd name="connsiteX7" fmla="*/ 683419 w 1435894"/>
              <a:gd name="connsiteY7" fmla="*/ 3619 h 358425"/>
              <a:gd name="connsiteX8" fmla="*/ 781050 w 1435894"/>
              <a:gd name="connsiteY8" fmla="*/ 1238 h 358425"/>
              <a:gd name="connsiteX9" fmla="*/ 876300 w 1435894"/>
              <a:gd name="connsiteY9" fmla="*/ 20288 h 358425"/>
              <a:gd name="connsiteX10" fmla="*/ 1019175 w 1435894"/>
              <a:gd name="connsiteY10" fmla="*/ 79819 h 358425"/>
              <a:gd name="connsiteX11" fmla="*/ 1143000 w 1435894"/>
              <a:gd name="connsiteY11" fmla="*/ 136969 h 358425"/>
              <a:gd name="connsiteX12" fmla="*/ 1257300 w 1435894"/>
              <a:gd name="connsiteY12" fmla="*/ 189356 h 358425"/>
              <a:gd name="connsiteX13" fmla="*/ 1435894 w 1435894"/>
              <a:gd name="connsiteY13" fmla="*/ 286988 h 35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5894" h="358425">
                <a:moveTo>
                  <a:pt x="0" y="358425"/>
                </a:moveTo>
                <a:lnTo>
                  <a:pt x="154781" y="253650"/>
                </a:lnTo>
                <a:cubicBezTo>
                  <a:pt x="197643" y="225075"/>
                  <a:pt x="225425" y="206819"/>
                  <a:pt x="257175" y="186975"/>
                </a:cubicBezTo>
                <a:cubicBezTo>
                  <a:pt x="288925" y="167131"/>
                  <a:pt x="318294" y="151257"/>
                  <a:pt x="345281" y="134588"/>
                </a:cubicBezTo>
                <a:cubicBezTo>
                  <a:pt x="372268" y="117919"/>
                  <a:pt x="390128" y="101250"/>
                  <a:pt x="419100" y="86963"/>
                </a:cubicBezTo>
                <a:cubicBezTo>
                  <a:pt x="448072" y="72676"/>
                  <a:pt x="485379" y="60372"/>
                  <a:pt x="519113" y="48863"/>
                </a:cubicBezTo>
                <a:cubicBezTo>
                  <a:pt x="552847" y="37353"/>
                  <a:pt x="594122" y="25447"/>
                  <a:pt x="621506" y="17906"/>
                </a:cubicBezTo>
                <a:cubicBezTo>
                  <a:pt x="648890" y="10365"/>
                  <a:pt x="656828" y="6397"/>
                  <a:pt x="683419" y="3619"/>
                </a:cubicBezTo>
                <a:cubicBezTo>
                  <a:pt x="710010" y="841"/>
                  <a:pt x="748903" y="-1540"/>
                  <a:pt x="781050" y="1238"/>
                </a:cubicBezTo>
                <a:cubicBezTo>
                  <a:pt x="813197" y="4016"/>
                  <a:pt x="836613" y="7191"/>
                  <a:pt x="876300" y="20288"/>
                </a:cubicBezTo>
                <a:cubicBezTo>
                  <a:pt x="915987" y="33385"/>
                  <a:pt x="974725" y="60372"/>
                  <a:pt x="1019175" y="79819"/>
                </a:cubicBezTo>
                <a:cubicBezTo>
                  <a:pt x="1063625" y="99266"/>
                  <a:pt x="1143000" y="136969"/>
                  <a:pt x="1143000" y="136969"/>
                </a:cubicBezTo>
                <a:cubicBezTo>
                  <a:pt x="1182687" y="155225"/>
                  <a:pt x="1208484" y="164353"/>
                  <a:pt x="1257300" y="189356"/>
                </a:cubicBezTo>
                <a:cubicBezTo>
                  <a:pt x="1306116" y="214359"/>
                  <a:pt x="1371005" y="250673"/>
                  <a:pt x="1435894" y="286988"/>
                </a:cubicBezTo>
              </a:path>
            </a:pathLst>
          </a:custGeom>
          <a:noFill/>
          <a:ln w="28575">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448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Couple of Thoughts…</a:t>
            </a:r>
          </a:p>
        </p:txBody>
      </p:sp>
      <p:sp>
        <p:nvSpPr>
          <p:cNvPr id="3" name="Content Placeholder 2"/>
          <p:cNvSpPr>
            <a:spLocks noGrp="1"/>
          </p:cNvSpPr>
          <p:nvPr>
            <p:ph idx="1"/>
          </p:nvPr>
        </p:nvSpPr>
        <p:spPr>
          <a:xfrm>
            <a:off x="1988222" y="1339524"/>
            <a:ext cx="9695778" cy="4863567"/>
          </a:xfrm>
        </p:spPr>
        <p:txBody>
          <a:bodyPr>
            <a:noAutofit/>
          </a:bodyPr>
          <a:lstStyle/>
          <a:p>
            <a:r>
              <a:rPr lang="en-US" sz="3600" dirty="0"/>
              <a:t>In an ideal world:</a:t>
            </a:r>
          </a:p>
          <a:p>
            <a:pPr marL="974725" lvl="1" indent="-457200">
              <a:buFont typeface="Arial" panose="020B0604020202020204" pitchFamily="34" charset="0"/>
              <a:buChar char="•"/>
            </a:pPr>
            <a:r>
              <a:rPr lang="en-US" sz="2800" dirty="0"/>
              <a:t>Determine the appropriate number of classes needed to support each decision or management action.</a:t>
            </a:r>
          </a:p>
          <a:p>
            <a:pPr marL="974725" lvl="1" indent="-457200">
              <a:buFont typeface="Arial" panose="020B0604020202020204" pitchFamily="34" charset="0"/>
              <a:buChar char="•"/>
            </a:pPr>
            <a:r>
              <a:rPr lang="en-US" sz="2800" dirty="0"/>
              <a:t>Define classes so that fire business is different for the class above and below it.</a:t>
            </a:r>
          </a:p>
          <a:p>
            <a:pPr marL="974725" lvl="1" indent="-457200">
              <a:buFont typeface="Arial" panose="020B0604020202020204" pitchFamily="34" charset="0"/>
              <a:buChar char="•"/>
            </a:pPr>
            <a:r>
              <a:rPr lang="en-US" sz="2800" dirty="0"/>
              <a:t>Have an increase of fire </a:t>
            </a:r>
            <a:r>
              <a:rPr lang="en-US" sz="2800" i="1" dirty="0"/>
              <a:t>potential</a:t>
            </a:r>
            <a:r>
              <a:rPr lang="en-US" sz="2800" dirty="0"/>
              <a:t> with each class.</a:t>
            </a:r>
          </a:p>
          <a:p>
            <a:pPr marL="1371590" lvl="2" indent="-457200">
              <a:buFont typeface="Arial" panose="020B0604020202020204" pitchFamily="34" charset="0"/>
              <a:buChar char="•"/>
            </a:pPr>
            <a:r>
              <a:rPr lang="en-US" sz="2800" dirty="0"/>
              <a:t>E.g., no fires to fires; fires to large fires; some large fires to a lot of large fires</a:t>
            </a:r>
          </a:p>
          <a:p>
            <a:pPr marL="974725" lvl="1" indent="-457200">
              <a:buFont typeface="Arial" panose="020B0604020202020204" pitchFamily="34" charset="0"/>
              <a:buChar char="•"/>
            </a:pPr>
            <a:r>
              <a:rPr lang="en-US" sz="2800" dirty="0"/>
              <a:t>Use large and multiple fire days to inform fire business thresholds</a:t>
            </a:r>
            <a:endParaRPr lang="en-US" dirty="0"/>
          </a:p>
        </p:txBody>
      </p:sp>
      <p:sp>
        <p:nvSpPr>
          <p:cNvPr id="4" name="Slide Number Placeholder 3"/>
          <p:cNvSpPr>
            <a:spLocks noGrp="1"/>
          </p:cNvSpPr>
          <p:nvPr>
            <p:ph type="sldNum" sz="quarter" idx="4294967295"/>
          </p:nvPr>
        </p:nvSpPr>
        <p:spPr>
          <a:xfrm>
            <a:off x="11430000" y="6477000"/>
            <a:ext cx="762000" cy="304800"/>
          </a:xfrm>
          <a:prstGeom prst="rect">
            <a:avLst/>
          </a:prstGeom>
        </p:spPr>
        <p:txBody>
          <a:bodyPr/>
          <a:lstStyle/>
          <a:p>
            <a:pPr>
              <a:defRPr/>
            </a:pPr>
            <a:r>
              <a:rPr lang="en-US"/>
              <a:t>0-</a:t>
            </a:r>
            <a:fld id="{55C8CB52-B518-458C-8DE4-C7345389446F}" type="slidenum">
              <a:rPr lang="en-US" smtClean="0"/>
              <a:pPr>
                <a:defRPr/>
              </a:pPr>
              <a:t>26</a:t>
            </a:fld>
            <a:endParaRPr lang="en-US" dirty="0"/>
          </a:p>
        </p:txBody>
      </p:sp>
    </p:spTree>
    <p:extLst>
      <p:ext uri="{BB962C8B-B14F-4D97-AF65-F5344CB8AC3E}">
        <p14:creationId xmlns:p14="http://schemas.microsoft.com/office/powerpoint/2010/main" val="277943293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Objectives:</a:t>
            </a:r>
          </a:p>
        </p:txBody>
      </p:sp>
      <p:sp>
        <p:nvSpPr>
          <p:cNvPr id="4" name="Text Placeholder 3">
            <a:extLst>
              <a:ext uri="{FF2B5EF4-FFF2-40B4-BE49-F238E27FC236}">
                <a16:creationId xmlns:a16="http://schemas.microsoft.com/office/drawing/2014/main" id="{F3BE4F4B-FE78-4FE2-9B31-3E3F523C01F7}"/>
              </a:ext>
            </a:extLst>
          </p:cNvPr>
          <p:cNvSpPr>
            <a:spLocks noGrp="1"/>
          </p:cNvSpPr>
          <p:nvPr>
            <p:ph type="body" sz="quarter" idx="10"/>
          </p:nvPr>
        </p:nvSpPr>
        <p:spPr>
          <a:xfrm>
            <a:off x="1433689" y="1271855"/>
            <a:ext cx="10555111" cy="5586145"/>
          </a:xfrm>
        </p:spPr>
        <p:txBody>
          <a:bodyPr/>
          <a:lstStyle/>
          <a:p>
            <a:pPr>
              <a:spcAft>
                <a:spcPts val="1200"/>
              </a:spcAft>
            </a:pPr>
            <a:r>
              <a:rPr lang="en-US" sz="3800" dirty="0"/>
              <a:t>Describe which management decisions are most appropriately supported by either climatological breakpoints or fire business thresholds.</a:t>
            </a:r>
          </a:p>
          <a:p>
            <a:pPr>
              <a:spcAft>
                <a:spcPts val="1200"/>
              </a:spcAft>
            </a:pPr>
            <a:r>
              <a:rPr lang="en-US" sz="3800" dirty="0"/>
              <a:t>Using </a:t>
            </a:r>
            <a:r>
              <a:rPr lang="en-US" sz="3800" dirty="0" err="1"/>
              <a:t>FireFamilyPlus</a:t>
            </a:r>
            <a:r>
              <a:rPr lang="en-US" sz="3800" dirty="0"/>
              <a:t>, discuss a process which can identify the best "fire business" relationships by examining multiple combinations of fuel models and NFDRS outputs. </a:t>
            </a:r>
          </a:p>
        </p:txBody>
      </p:sp>
    </p:spTree>
    <p:extLst>
      <p:ext uri="{BB962C8B-B14F-4D97-AF65-F5344CB8AC3E}">
        <p14:creationId xmlns:p14="http://schemas.microsoft.com/office/powerpoint/2010/main" val="409914571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Objectives (cont’d):</a:t>
            </a:r>
          </a:p>
        </p:txBody>
      </p:sp>
      <p:sp>
        <p:nvSpPr>
          <p:cNvPr id="4" name="Text Placeholder 3">
            <a:extLst>
              <a:ext uri="{FF2B5EF4-FFF2-40B4-BE49-F238E27FC236}">
                <a16:creationId xmlns:a16="http://schemas.microsoft.com/office/drawing/2014/main" id="{F3BE4F4B-FE78-4FE2-9B31-3E3F523C01F7}"/>
              </a:ext>
            </a:extLst>
          </p:cNvPr>
          <p:cNvSpPr>
            <a:spLocks noGrp="1"/>
          </p:cNvSpPr>
          <p:nvPr>
            <p:ph type="body" sz="quarter" idx="10"/>
          </p:nvPr>
        </p:nvSpPr>
        <p:spPr>
          <a:xfrm>
            <a:off x="1879046" y="1411553"/>
            <a:ext cx="9804954" cy="3170099"/>
          </a:xfrm>
        </p:spPr>
        <p:txBody>
          <a:bodyPr/>
          <a:lstStyle/>
          <a:p>
            <a:pPr lvl="0">
              <a:buFont typeface="+mj-lt"/>
              <a:buAutoNum type="arabicPeriod" startAt="3"/>
            </a:pPr>
            <a:r>
              <a:rPr lang="en-US" dirty="0">
                <a:effectLst/>
              </a:rPr>
              <a:t>Using </a:t>
            </a:r>
            <a:r>
              <a:rPr lang="en-US" dirty="0" err="1">
                <a:effectLst/>
              </a:rPr>
              <a:t>FireFamilyPlus</a:t>
            </a:r>
            <a:r>
              <a:rPr lang="en-US" dirty="0">
                <a:effectLst/>
              </a:rPr>
              <a:t>, discuss a process using statistical tools to identify appropriate decision points for staffing levels, adjective rating levels, dispatch levels, and public fire restrictions) </a:t>
            </a:r>
          </a:p>
        </p:txBody>
      </p:sp>
    </p:spTree>
    <p:extLst>
      <p:ext uri="{BB962C8B-B14F-4D97-AF65-F5344CB8AC3E}">
        <p14:creationId xmlns:p14="http://schemas.microsoft.com/office/powerpoint/2010/main" val="225113746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69C76D-56AE-434E-8916-018026A74212}"/>
              </a:ext>
            </a:extLst>
          </p:cNvPr>
          <p:cNvSpPr>
            <a:spLocks noGrp="1"/>
          </p:cNvSpPr>
          <p:nvPr>
            <p:ph type="title"/>
          </p:nvPr>
        </p:nvSpPr>
        <p:spPr/>
        <p:txBody>
          <a:bodyPr/>
          <a:lstStyle/>
          <a:p>
            <a:r>
              <a:rPr lang="en-US" dirty="0"/>
              <a:t>Questions?</a:t>
            </a:r>
          </a:p>
        </p:txBody>
      </p:sp>
      <p:pic>
        <p:nvPicPr>
          <p:cNvPr id="3" name="Picture 2" descr="A close up of a device&#10;&#10;Description generated with high confidence">
            <a:extLst>
              <a:ext uri="{FF2B5EF4-FFF2-40B4-BE49-F238E27FC236}">
                <a16:creationId xmlns:a16="http://schemas.microsoft.com/office/drawing/2014/main" id="{8CFE7DFD-9BEF-4647-A9D0-B86FC1019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845" y="414867"/>
            <a:ext cx="6107288" cy="6107288"/>
          </a:xfrm>
          <a:prstGeom prst="rect">
            <a:avLst/>
          </a:prstGeom>
        </p:spPr>
      </p:pic>
    </p:spTree>
    <p:extLst>
      <p:ext uri="{BB962C8B-B14F-4D97-AF65-F5344CB8AC3E}">
        <p14:creationId xmlns:p14="http://schemas.microsoft.com/office/powerpoint/2010/main" val="325923540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E79626-15EE-45B4-9E4A-A1D10914AC4A}"/>
              </a:ext>
            </a:extLst>
          </p:cNvPr>
          <p:cNvSpPr>
            <a:spLocks noGrp="1"/>
          </p:cNvSpPr>
          <p:nvPr>
            <p:ph type="title"/>
          </p:nvPr>
        </p:nvSpPr>
        <p:spPr/>
        <p:txBody>
          <a:bodyPr/>
          <a:lstStyle/>
          <a:p>
            <a:r>
              <a:rPr lang="en-US" dirty="0"/>
              <a:t>Objectives (cont’d):</a:t>
            </a:r>
          </a:p>
        </p:txBody>
      </p:sp>
      <p:sp>
        <p:nvSpPr>
          <p:cNvPr id="9" name="Text Placeholder 8">
            <a:extLst>
              <a:ext uri="{FF2B5EF4-FFF2-40B4-BE49-F238E27FC236}">
                <a16:creationId xmlns:a16="http://schemas.microsoft.com/office/drawing/2014/main" id="{0B7584F1-1B24-43AD-A4C1-B952FA367412}"/>
              </a:ext>
            </a:extLst>
          </p:cNvPr>
          <p:cNvSpPr>
            <a:spLocks noGrp="1"/>
          </p:cNvSpPr>
          <p:nvPr>
            <p:ph type="body" sz="quarter" idx="10"/>
          </p:nvPr>
        </p:nvSpPr>
        <p:spPr>
          <a:xfrm>
            <a:off x="1879046" y="1411553"/>
            <a:ext cx="9804954" cy="2862322"/>
          </a:xfrm>
        </p:spPr>
        <p:txBody>
          <a:bodyPr/>
          <a:lstStyle/>
          <a:p>
            <a:pPr lvl="0">
              <a:lnSpc>
                <a:spcPct val="90000"/>
              </a:lnSpc>
              <a:spcAft>
                <a:spcPts val="1200"/>
              </a:spcAft>
              <a:buFont typeface="+mj-lt"/>
              <a:buAutoNum type="arabicPeriod" startAt="3"/>
            </a:pPr>
            <a:r>
              <a:rPr lang="en-US" dirty="0">
                <a:solidFill>
                  <a:srgbClr val="FFFFFF"/>
                </a:solidFill>
              </a:rPr>
              <a:t>Using </a:t>
            </a:r>
            <a:r>
              <a:rPr lang="en-US" dirty="0" err="1">
                <a:solidFill>
                  <a:srgbClr val="FFFFFF"/>
                </a:solidFill>
              </a:rPr>
              <a:t>FireFamilyPlus</a:t>
            </a:r>
            <a:r>
              <a:rPr lang="en-US" dirty="0">
                <a:solidFill>
                  <a:srgbClr val="FFFFFF"/>
                </a:solidFill>
              </a:rPr>
              <a:t>, discuss a process using statistical tools to identify appropriate decision points for staffing levels, adjective rating levels, dispatch levels, and public fire restrictions) </a:t>
            </a:r>
          </a:p>
        </p:txBody>
      </p:sp>
    </p:spTree>
    <p:extLst>
      <p:ext uri="{BB962C8B-B14F-4D97-AF65-F5344CB8AC3E}">
        <p14:creationId xmlns:p14="http://schemas.microsoft.com/office/powerpoint/2010/main" val="32837820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36599" y="3613480"/>
            <a:ext cx="5029200" cy="238788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a:stretch>
            <a:fillRect/>
          </a:stretch>
        </p:blipFill>
        <p:spPr>
          <a:xfrm>
            <a:off x="6487439" y="3613480"/>
            <a:ext cx="4902490" cy="2386584"/>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506726" y="303449"/>
            <a:ext cx="11176000" cy="609398"/>
          </a:xfrm>
        </p:spPr>
        <p:txBody>
          <a:bodyPr/>
          <a:lstStyle/>
          <a:p>
            <a:r>
              <a:rPr lang="en-US" sz="4400" dirty="0"/>
              <a:t>Climatology Breakpoints / Fire Business Thresholds</a:t>
            </a:r>
            <a:endParaRPr lang="en-US" dirty="0"/>
          </a:p>
        </p:txBody>
      </p:sp>
      <p:sp>
        <p:nvSpPr>
          <p:cNvPr id="5" name="Text Placeholder 4"/>
          <p:cNvSpPr>
            <a:spLocks noGrp="1"/>
          </p:cNvSpPr>
          <p:nvPr>
            <p:ph type="body" idx="1"/>
          </p:nvPr>
        </p:nvSpPr>
        <p:spPr/>
        <p:txBody>
          <a:bodyPr/>
          <a:lstStyle/>
          <a:p>
            <a:r>
              <a:rPr lang="en-US" dirty="0"/>
              <a:t>Climatological Breakpoints</a:t>
            </a:r>
          </a:p>
        </p:txBody>
      </p:sp>
      <p:sp>
        <p:nvSpPr>
          <p:cNvPr id="6" name="Content Placeholder 5"/>
          <p:cNvSpPr>
            <a:spLocks noGrp="1"/>
          </p:cNvSpPr>
          <p:nvPr>
            <p:ph sz="half" idx="2"/>
          </p:nvPr>
        </p:nvSpPr>
        <p:spPr>
          <a:xfrm>
            <a:off x="507999" y="2174875"/>
            <a:ext cx="5486400" cy="1308050"/>
          </a:xfrm>
        </p:spPr>
        <p:txBody>
          <a:bodyPr/>
          <a:lstStyle/>
          <a:p>
            <a:pPr marL="342900" indent="-342900">
              <a:buFont typeface="Arial" panose="020B0604020202020204" pitchFamily="34" charset="0"/>
              <a:buChar char="•"/>
            </a:pPr>
            <a:r>
              <a:rPr lang="en-US" dirty="0"/>
              <a:t>Based solely on weather</a:t>
            </a:r>
          </a:p>
          <a:p>
            <a:pPr marL="342900" indent="-342900">
              <a:buFont typeface="Arial" panose="020B0604020202020204" pitchFamily="34" charset="0"/>
              <a:buChar char="•"/>
            </a:pPr>
            <a:r>
              <a:rPr lang="en-US" dirty="0"/>
              <a:t>Statistical breakpoints calculated from climatology</a:t>
            </a:r>
          </a:p>
        </p:txBody>
      </p:sp>
      <p:sp>
        <p:nvSpPr>
          <p:cNvPr id="7" name="Text Placeholder 6"/>
          <p:cNvSpPr>
            <a:spLocks noGrp="1"/>
          </p:cNvSpPr>
          <p:nvPr>
            <p:ph type="body" sz="quarter" idx="3"/>
          </p:nvPr>
        </p:nvSpPr>
        <p:spPr/>
        <p:txBody>
          <a:bodyPr/>
          <a:lstStyle/>
          <a:p>
            <a:r>
              <a:rPr lang="en-US" dirty="0"/>
              <a:t>Fire Business Thresholds</a:t>
            </a:r>
          </a:p>
        </p:txBody>
      </p:sp>
      <p:sp>
        <p:nvSpPr>
          <p:cNvPr id="8" name="Content Placeholder 7"/>
          <p:cNvSpPr>
            <a:spLocks noGrp="1"/>
          </p:cNvSpPr>
          <p:nvPr>
            <p:ph sz="quarter" idx="4"/>
          </p:nvPr>
        </p:nvSpPr>
        <p:spPr>
          <a:xfrm>
            <a:off x="6193368" y="2174875"/>
            <a:ext cx="5490632" cy="800219"/>
          </a:xfrm>
        </p:spPr>
        <p:txBody>
          <a:bodyPr/>
          <a:lstStyle/>
          <a:p>
            <a:pPr marL="342900" indent="-342900">
              <a:buFont typeface="Arial" panose="020B0604020202020204" pitchFamily="34" charset="0"/>
              <a:buChar char="•"/>
            </a:pPr>
            <a:r>
              <a:rPr lang="en-US" dirty="0"/>
              <a:t>Determined through statistical relationship between weather and fire</a:t>
            </a:r>
          </a:p>
        </p:txBody>
      </p:sp>
      <p:sp>
        <p:nvSpPr>
          <p:cNvPr id="11" name="Right Arrow 10"/>
          <p:cNvSpPr/>
          <p:nvPr/>
        </p:nvSpPr>
        <p:spPr bwMode="auto">
          <a:xfrm>
            <a:off x="777405" y="4191849"/>
            <a:ext cx="534010" cy="346175"/>
          </a:xfrm>
          <a:prstGeom prst="rightArrow">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 name="Right Arrow 11"/>
          <p:cNvSpPr/>
          <p:nvPr/>
        </p:nvSpPr>
        <p:spPr bwMode="auto">
          <a:xfrm rot="14481414">
            <a:off x="9694420" y="4381335"/>
            <a:ext cx="534010" cy="346175"/>
          </a:xfrm>
          <a:prstGeom prst="rightArrow">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3871876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B134-0AC5-4146-8D9E-F33D33B3F6C4}"/>
              </a:ext>
            </a:extLst>
          </p:cNvPr>
          <p:cNvSpPr>
            <a:spLocks noGrp="1"/>
          </p:cNvSpPr>
          <p:nvPr>
            <p:ph type="title"/>
          </p:nvPr>
        </p:nvSpPr>
        <p:spPr/>
        <p:txBody>
          <a:bodyPr/>
          <a:lstStyle/>
          <a:p>
            <a:r>
              <a:rPr lang="en-US" dirty="0"/>
              <a:t>When/Why to Use Climatological Breakpoints</a:t>
            </a:r>
          </a:p>
        </p:txBody>
      </p:sp>
      <p:sp>
        <p:nvSpPr>
          <p:cNvPr id="3" name="Text Placeholder 2">
            <a:extLst>
              <a:ext uri="{FF2B5EF4-FFF2-40B4-BE49-F238E27FC236}">
                <a16:creationId xmlns:a16="http://schemas.microsoft.com/office/drawing/2014/main" id="{F46983AA-7F76-4E64-AC5F-29156155CE0A}"/>
              </a:ext>
            </a:extLst>
          </p:cNvPr>
          <p:cNvSpPr>
            <a:spLocks noGrp="1"/>
          </p:cNvSpPr>
          <p:nvPr>
            <p:ph type="body" sz="quarter" idx="10"/>
          </p:nvPr>
        </p:nvSpPr>
        <p:spPr>
          <a:xfrm>
            <a:off x="1879046" y="1411553"/>
            <a:ext cx="9804954" cy="3477875"/>
          </a:xfrm>
        </p:spPr>
        <p:txBody>
          <a:bodyPr/>
          <a:lstStyle/>
          <a:p>
            <a:pPr marL="571500" indent="-571500">
              <a:buFont typeface="Arial" panose="020B0604020202020204" pitchFamily="34" charset="0"/>
              <a:buChar char="•"/>
            </a:pPr>
            <a:r>
              <a:rPr lang="en-US" dirty="0"/>
              <a:t>Look at the “big picture” (national level)</a:t>
            </a:r>
          </a:p>
          <a:p>
            <a:pPr marL="571500" indent="-571500">
              <a:buFont typeface="Arial" panose="020B0604020202020204" pitchFamily="34" charset="0"/>
              <a:buChar char="•"/>
            </a:pPr>
            <a:r>
              <a:rPr lang="en-US" dirty="0"/>
              <a:t>Useful to compare different dispatch centers, states, or regions with each other</a:t>
            </a:r>
          </a:p>
          <a:p>
            <a:pPr marL="571500" indent="-571500">
              <a:buFont typeface="Arial" panose="020B0604020202020204" pitchFamily="34" charset="0"/>
              <a:buChar char="•"/>
            </a:pPr>
            <a:r>
              <a:rPr lang="en-US" dirty="0"/>
              <a:t>Typically used at national and geographic levels (e.g., Predictive Services)</a:t>
            </a:r>
          </a:p>
        </p:txBody>
      </p:sp>
    </p:spTree>
    <p:extLst>
      <p:ext uri="{BB962C8B-B14F-4D97-AF65-F5344CB8AC3E}">
        <p14:creationId xmlns:p14="http://schemas.microsoft.com/office/powerpoint/2010/main" val="28016554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B134-0AC5-4146-8D9E-F33D33B3F6C4}"/>
              </a:ext>
            </a:extLst>
          </p:cNvPr>
          <p:cNvSpPr>
            <a:spLocks noGrp="1"/>
          </p:cNvSpPr>
          <p:nvPr>
            <p:ph type="title"/>
          </p:nvPr>
        </p:nvSpPr>
        <p:spPr/>
        <p:txBody>
          <a:bodyPr/>
          <a:lstStyle/>
          <a:p>
            <a:r>
              <a:rPr lang="en-US" dirty="0"/>
              <a:t>When/Why to Use Climatological Breakpoints</a:t>
            </a:r>
          </a:p>
        </p:txBody>
      </p:sp>
      <p:pic>
        <p:nvPicPr>
          <p:cNvPr id="1028" name="Picture 4" descr="https://www.wfas.net/images/firedanger/alaska/fd_cla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061" y="1780847"/>
            <a:ext cx="6400800" cy="47672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wfas.net/images/firedanger/fd_clas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27" y="1116050"/>
            <a:ext cx="6400800" cy="476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44321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B134-0AC5-4146-8D9E-F33D33B3F6C4}"/>
              </a:ext>
            </a:extLst>
          </p:cNvPr>
          <p:cNvSpPr>
            <a:spLocks noGrp="1"/>
          </p:cNvSpPr>
          <p:nvPr>
            <p:ph type="title"/>
          </p:nvPr>
        </p:nvSpPr>
        <p:spPr/>
        <p:txBody>
          <a:bodyPr/>
          <a:lstStyle/>
          <a:p>
            <a:r>
              <a:rPr lang="en-US" dirty="0"/>
              <a:t>When/Why to Use Climatological Breakpoints</a:t>
            </a:r>
          </a:p>
        </p:txBody>
      </p:sp>
      <p:pic>
        <p:nvPicPr>
          <p:cNvPr id="3" name="Picture 2"/>
          <p:cNvPicPr>
            <a:picLocks noChangeAspect="1"/>
          </p:cNvPicPr>
          <p:nvPr/>
        </p:nvPicPr>
        <p:blipFill>
          <a:blip r:embed="rId3"/>
          <a:stretch>
            <a:fillRect/>
          </a:stretch>
        </p:blipFill>
        <p:spPr>
          <a:xfrm>
            <a:off x="2143124" y="1116050"/>
            <a:ext cx="7905750" cy="5572125"/>
          </a:xfrm>
          <a:prstGeom prst="rect">
            <a:avLst/>
          </a:prstGeom>
          <a:ln w="19050">
            <a:solidFill>
              <a:schemeClr val="bg1"/>
            </a:solidFill>
          </a:ln>
        </p:spPr>
      </p:pic>
    </p:spTree>
    <p:extLst>
      <p:ext uri="{BB962C8B-B14F-4D97-AF65-F5344CB8AC3E}">
        <p14:creationId xmlns:p14="http://schemas.microsoft.com/office/powerpoint/2010/main" val="15703848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B134-0AC5-4146-8D9E-F33D33B3F6C4}"/>
              </a:ext>
            </a:extLst>
          </p:cNvPr>
          <p:cNvSpPr>
            <a:spLocks noGrp="1"/>
          </p:cNvSpPr>
          <p:nvPr>
            <p:ph type="title"/>
          </p:nvPr>
        </p:nvSpPr>
        <p:spPr/>
        <p:txBody>
          <a:bodyPr/>
          <a:lstStyle/>
          <a:p>
            <a:r>
              <a:rPr lang="en-US" dirty="0"/>
              <a:t>When/Why to Use Climatological Breakpoints</a:t>
            </a:r>
          </a:p>
        </p:txBody>
      </p:sp>
      <p:pic>
        <p:nvPicPr>
          <p:cNvPr id="4" name="Picture 3"/>
          <p:cNvPicPr>
            <a:picLocks noChangeAspect="1"/>
          </p:cNvPicPr>
          <p:nvPr/>
        </p:nvPicPr>
        <p:blipFill>
          <a:blip r:embed="rId3"/>
          <a:stretch>
            <a:fillRect/>
          </a:stretch>
        </p:blipFill>
        <p:spPr>
          <a:xfrm>
            <a:off x="1826667" y="1115568"/>
            <a:ext cx="8538667" cy="5568696"/>
          </a:xfrm>
          <a:prstGeom prst="rect">
            <a:avLst/>
          </a:prstGeom>
          <a:ln w="19050">
            <a:solidFill>
              <a:schemeClr val="bg1"/>
            </a:solidFill>
          </a:ln>
        </p:spPr>
      </p:pic>
    </p:spTree>
    <p:extLst>
      <p:ext uri="{BB962C8B-B14F-4D97-AF65-F5344CB8AC3E}">
        <p14:creationId xmlns:p14="http://schemas.microsoft.com/office/powerpoint/2010/main" val="29511214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B134-0AC5-4146-8D9E-F33D33B3F6C4}"/>
              </a:ext>
            </a:extLst>
          </p:cNvPr>
          <p:cNvSpPr>
            <a:spLocks noGrp="1"/>
          </p:cNvSpPr>
          <p:nvPr>
            <p:ph type="title"/>
          </p:nvPr>
        </p:nvSpPr>
        <p:spPr/>
        <p:txBody>
          <a:bodyPr/>
          <a:lstStyle/>
          <a:p>
            <a:r>
              <a:rPr lang="en-US" dirty="0"/>
              <a:t>When/Why to Use Climatological Breakpoints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9352" y="1193268"/>
            <a:ext cx="4353297" cy="5332789"/>
          </a:xfrm>
          <a:prstGeom prst="rect">
            <a:avLst/>
          </a:prstGeom>
          <a:ln w="19050">
            <a:solidFill>
              <a:schemeClr val="bg1"/>
            </a:solidFill>
          </a:ln>
        </p:spPr>
      </p:pic>
    </p:spTree>
    <p:extLst>
      <p:ext uri="{BB962C8B-B14F-4D97-AF65-F5344CB8AC3E}">
        <p14:creationId xmlns:p14="http://schemas.microsoft.com/office/powerpoint/2010/main" val="2080069405"/>
      </p:ext>
    </p:extLst>
  </p:cSld>
  <p:clrMapOvr>
    <a:masterClrMapping/>
  </p:clrMapOvr>
  <p:transition>
    <p:fade/>
  </p:transition>
</p:sld>
</file>

<file path=ppt/theme/theme1.xml><?xml version="1.0" encoding="utf-8"?>
<a:theme xmlns:a="http://schemas.openxmlformats.org/drawingml/2006/main" name="NFDRS_Workshop">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NFDRS_Workshop" id="{C41841BB-7800-434E-9148-2037B7D0EFA0}" vid="{ED438FA1-7DD4-46F3-AEB1-46FDB57541AE}"/>
    </a:ext>
  </a:extLst>
</a:theme>
</file>

<file path=ppt/theme/theme2.xml><?xml version="1.0" encoding="utf-8"?>
<a:theme xmlns:a="http://schemas.openxmlformats.org/drawingml/2006/main" name="Custom Design">
  <a:themeElements>
    <a:clrScheme name="Custom 17">
      <a:dk1>
        <a:srgbClr val="262140"/>
      </a:dk1>
      <a:lt1>
        <a:srgbClr val="FFFFFF"/>
      </a:lt1>
      <a:dk2>
        <a:srgbClr val="3A3363"/>
      </a:dk2>
      <a:lt2>
        <a:srgbClr val="FFFFFF"/>
      </a:lt2>
      <a:accent1>
        <a:srgbClr val="F3D569"/>
      </a:accent1>
      <a:accent2>
        <a:srgbClr val="7DC6F3"/>
      </a:accent2>
      <a:accent3>
        <a:srgbClr val="F3D569"/>
      </a:accent3>
      <a:accent4>
        <a:srgbClr val="2F4B83"/>
      </a:accent4>
      <a:accent5>
        <a:srgbClr val="473D6C"/>
      </a:accent5>
      <a:accent6>
        <a:srgbClr val="3F3F75"/>
      </a:accent6>
      <a:hlink>
        <a:srgbClr val="ECBE18"/>
      </a:hlink>
      <a:folHlink>
        <a:srgbClr val="ECBE18"/>
      </a:folHlink>
    </a:clrScheme>
    <a:fontScheme name="Custom 23">
      <a:majorFont>
        <a:latin typeface="Century Gothic"/>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04001531- Timeline (blue horizontal chevrons, widescreen) - NEW.potx" id="{E1DE8709-4731-4236-A1E7-57568B34F9B9}" vid="{60A34618-20EB-457A-9A3E-9A2A901405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NFDRS_Workshop</Template>
  <TotalTime>15341</TotalTime>
  <Words>4399</Words>
  <Application>Microsoft Office PowerPoint</Application>
  <PresentationFormat>Widescreen</PresentationFormat>
  <Paragraphs>273</Paragraphs>
  <Slides>29</Slides>
  <Notes>29</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Century Gothic</vt:lpstr>
      <vt:lpstr>Microsoft Sans Serif</vt:lpstr>
      <vt:lpstr>Segoe</vt:lpstr>
      <vt:lpstr>Tahoma</vt:lpstr>
      <vt:lpstr>Trebuchet MS</vt:lpstr>
      <vt:lpstr>NFDRS_Workshop</vt:lpstr>
      <vt:lpstr>Custom Design</vt:lpstr>
      <vt:lpstr>Defining Breakpoints and Thresholds</vt:lpstr>
      <vt:lpstr>Objectives:</vt:lpstr>
      <vt:lpstr>Objectives (cont’d):</vt:lpstr>
      <vt:lpstr>Climatology Breakpoints / Fire Business Thresholds</vt:lpstr>
      <vt:lpstr>When/Why to Use Climatological Breakpoints</vt:lpstr>
      <vt:lpstr>When/Why to Use Climatological Breakpoints</vt:lpstr>
      <vt:lpstr>When/Why to Use Climatological Breakpoints</vt:lpstr>
      <vt:lpstr>When/Why to Use Climatological Breakpoints</vt:lpstr>
      <vt:lpstr>When/Why to Use Climatological Breakpoints</vt:lpstr>
      <vt:lpstr>When/Why to Use Fire Business Thresholds</vt:lpstr>
      <vt:lpstr>When/Why to Use Fire Business</vt:lpstr>
      <vt:lpstr>When/Why to Use Fire Business</vt:lpstr>
      <vt:lpstr>Elements of Fire Business: Fire Summary Chart</vt:lpstr>
      <vt:lpstr>Measures of Fire Business</vt:lpstr>
      <vt:lpstr>How Many Decision Classes?</vt:lpstr>
      <vt:lpstr>Fires Analysis</vt:lpstr>
      <vt:lpstr>Cumulative Fires Analysis</vt:lpstr>
      <vt:lpstr>Fire Business</vt:lpstr>
      <vt:lpstr>Fire Business</vt:lpstr>
      <vt:lpstr>Fires Probability Analysis</vt:lpstr>
      <vt:lpstr>.</vt:lpstr>
      <vt:lpstr>Fire Business Thresholds vs Climatological Breakpoints</vt:lpstr>
      <vt:lpstr>Decision Points</vt:lpstr>
      <vt:lpstr>.</vt:lpstr>
      <vt:lpstr>.</vt:lpstr>
      <vt:lpstr>A Couple of Thoughts…</vt:lpstr>
      <vt:lpstr>Review Objectives:</vt:lpstr>
      <vt:lpstr>Review Objectives (cont’d):</vt:lpstr>
      <vt:lpstr>Questions?</vt:lpstr>
    </vt:vector>
  </TitlesOfParts>
  <Manager>jkline@jkwfc.net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Intent, Policy, and Guidance for Fire Danger Rating and Implementing NFDRS2016</dc:title>
  <dc:subject>Fire Danger Operating Plan</dc:subject>
  <dc:creator>faheinsch@fs.fed.us</dc:creator>
  <cp:lastModifiedBy>Rhonda N</cp:lastModifiedBy>
  <cp:revision>349</cp:revision>
  <dcterms:created xsi:type="dcterms:W3CDTF">2015-10-06T19:42:33Z</dcterms:created>
  <dcterms:modified xsi:type="dcterms:W3CDTF">2020-04-17T18:08:17Z</dcterms:modified>
</cp:coreProperties>
</file>