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31" r:id="rId5"/>
  </p:sldMasterIdLst>
  <p:notesMasterIdLst>
    <p:notesMasterId r:id="rId34"/>
  </p:notesMasterIdLst>
  <p:sldIdLst>
    <p:sldId id="256" r:id="rId6"/>
    <p:sldId id="258" r:id="rId7"/>
    <p:sldId id="266" r:id="rId8"/>
    <p:sldId id="289" r:id="rId9"/>
    <p:sldId id="268" r:id="rId10"/>
    <p:sldId id="309" r:id="rId11"/>
    <p:sldId id="269" r:id="rId12"/>
    <p:sldId id="270" r:id="rId13"/>
    <p:sldId id="318" r:id="rId14"/>
    <p:sldId id="272" r:id="rId15"/>
    <p:sldId id="277" r:id="rId16"/>
    <p:sldId id="276" r:id="rId17"/>
    <p:sldId id="308" r:id="rId18"/>
    <p:sldId id="280" r:id="rId19"/>
    <p:sldId id="285" r:id="rId20"/>
    <p:sldId id="279" r:id="rId21"/>
    <p:sldId id="281" r:id="rId22"/>
    <p:sldId id="288" r:id="rId23"/>
    <p:sldId id="291" r:id="rId24"/>
    <p:sldId id="310" r:id="rId25"/>
    <p:sldId id="311" r:id="rId26"/>
    <p:sldId id="312" r:id="rId27"/>
    <p:sldId id="313" r:id="rId28"/>
    <p:sldId id="314" r:id="rId29"/>
    <p:sldId id="316" r:id="rId30"/>
    <p:sldId id="317" r:id="rId31"/>
    <p:sldId id="264" r:id="rId32"/>
    <p:sldId id="29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to Lesson" id="{915AF623-BEFC-4020-A3A8-F7E142A54175}">
          <p14:sldIdLst>
            <p14:sldId id="256"/>
          </p14:sldIdLst>
        </p14:section>
        <p14:section name="Lesson Objectives" id="{29FA009F-328B-4915-A5E0-952EA147E7A6}">
          <p14:sldIdLst>
            <p14:sldId id="258"/>
          </p14:sldIdLst>
        </p14:section>
        <p14:section name="Presentation" id="{578C7781-3878-4E6D-B8CF-4193F09E37BE}">
          <p14:sldIdLst>
            <p14:sldId id="266"/>
            <p14:sldId id="289"/>
            <p14:sldId id="268"/>
            <p14:sldId id="309"/>
            <p14:sldId id="269"/>
            <p14:sldId id="270"/>
            <p14:sldId id="318"/>
            <p14:sldId id="272"/>
            <p14:sldId id="277"/>
            <p14:sldId id="276"/>
            <p14:sldId id="308"/>
            <p14:sldId id="280"/>
            <p14:sldId id="285"/>
            <p14:sldId id="279"/>
            <p14:sldId id="281"/>
            <p14:sldId id="288"/>
            <p14:sldId id="291"/>
            <p14:sldId id="310"/>
            <p14:sldId id="311"/>
            <p14:sldId id="312"/>
            <p14:sldId id="313"/>
            <p14:sldId id="314"/>
            <p14:sldId id="316"/>
            <p14:sldId id="317"/>
          </p14:sldIdLst>
        </p14:section>
        <p14:section name="Review Objectives" id="{26C94C80-54B3-47EB-98EA-31472A10E0B2}">
          <p14:sldIdLst>
            <p14:sldId id="264"/>
          </p14:sldIdLst>
        </p14:section>
        <p14:section name="Questions" id="{ADE4A366-77A1-4A06-97E6-5B9167E1EAF4}">
          <p14:sldIdLst>
            <p14:sldId id="29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6D3"/>
    <a:srgbClr val="0D0628"/>
    <a:srgbClr val="0084CF"/>
    <a:srgbClr val="D6BBEB"/>
    <a:srgbClr val="FFA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6A181B-4A97-4B74-853C-B8517B789239}" v="383" dt="2019-11-22T07:45:56.1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72" autoAdjust="0"/>
    <p:restoredTop sz="86402" autoAdjust="0"/>
  </p:normalViewPr>
  <p:slideViewPr>
    <p:cSldViewPr snapToGrid="0">
      <p:cViewPr varScale="1">
        <p:scale>
          <a:sx n="96" d="100"/>
          <a:sy n="96" d="100"/>
        </p:scale>
        <p:origin x="69" y="542"/>
      </p:cViewPr>
      <p:guideLst/>
    </p:cSldViewPr>
  </p:slideViewPr>
  <p:outlineViewPr>
    <p:cViewPr>
      <p:scale>
        <a:sx n="33" d="100"/>
        <a:sy n="33" d="100"/>
      </p:scale>
      <p:origin x="0" y="-233"/>
    </p:cViewPr>
  </p:outlineViewPr>
  <p:notesTextViewPr>
    <p:cViewPr>
      <p:scale>
        <a:sx n="1" d="1"/>
        <a:sy n="1" d="1"/>
      </p:scale>
      <p:origin x="0" y="0"/>
    </p:cViewPr>
  </p:notesTextViewPr>
  <p:sorterViewPr>
    <p:cViewPr>
      <p:scale>
        <a:sx n="100" d="100"/>
        <a:sy n="100" d="100"/>
      </p:scale>
      <p:origin x="0" y="-12666"/>
    </p:cViewPr>
  </p:sorterViewPr>
  <p:notesViewPr>
    <p:cSldViewPr snapToGrid="0">
      <p:cViewPr>
        <p:scale>
          <a:sx n="100" d="100"/>
          <a:sy n="100" d="100"/>
        </p:scale>
        <p:origin x="1806" y="-7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FBB3EC-5A56-4D34-8374-03CA8BE7B646}" type="datetimeFigureOut">
              <a:rPr lang="en-US" smtClean="0"/>
              <a:t>4/17/2020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D7063D-96C6-401D-A175-5B29A3EA17DD}" type="slidenum">
              <a:rPr lang="en-US" smtClean="0"/>
              <a:t>‹#›</a:t>
            </a:fld>
            <a:endParaRPr lang="en-US"/>
          </a:p>
        </p:txBody>
      </p:sp>
    </p:spTree>
    <p:extLst>
      <p:ext uri="{BB962C8B-B14F-4D97-AF65-F5344CB8AC3E}">
        <p14:creationId xmlns:p14="http://schemas.microsoft.com/office/powerpoint/2010/main" val="267568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Lesson #12:  Applied Statistics for FireFamilyPlus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Lesson Time:  </a:t>
            </a:r>
            <a:r>
              <a:rPr kumimoji="0" lang="en-US" sz="1200" b="0" i="0" u="none" strike="noStrike" kern="1200" cap="none" spc="0" normalizeH="0" baseline="0" noProof="0" dirty="0">
                <a:ln>
                  <a:noFill/>
                </a:ln>
                <a:solidFill>
                  <a:prstClr val="black"/>
                </a:solidFill>
                <a:effectLst/>
                <a:uLnTx/>
                <a:uFillTx/>
                <a:latin typeface="+mn-lt"/>
                <a:ea typeface="+mn-ea"/>
                <a:cs typeface="+mn-cs"/>
              </a:rPr>
              <a:t>60 minutes (followed lunch)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Facilitator Notes: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Don’t forget to fill in the “Workshop Dates” and “Workshop Location” on the bottom right of this title slide.</a:t>
            </a: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u="sng" dirty="0"/>
              <a:t>Students will need their computers for this lesson.</a:t>
            </a:r>
          </a:p>
        </p:txBody>
      </p:sp>
      <p:sp>
        <p:nvSpPr>
          <p:cNvPr id="4" name="Slide Number Placeholder 3"/>
          <p:cNvSpPr>
            <a:spLocks noGrp="1"/>
          </p:cNvSpPr>
          <p:nvPr>
            <p:ph type="sldNum" sz="quarter" idx="10"/>
          </p:nvPr>
        </p:nvSpPr>
        <p:spPr/>
        <p:txBody>
          <a:bodyPr/>
          <a:lstStyle/>
          <a:p>
            <a:fld id="{ACD7063D-96C6-401D-A175-5B29A3EA17DD}" type="slidenum">
              <a:rPr lang="en-US" smtClean="0"/>
              <a:t>1</a:t>
            </a:fld>
            <a:endParaRPr lang="en-US"/>
          </a:p>
        </p:txBody>
      </p:sp>
    </p:spTree>
    <p:extLst>
      <p:ext uri="{BB962C8B-B14F-4D97-AF65-F5344CB8AC3E}">
        <p14:creationId xmlns:p14="http://schemas.microsoft.com/office/powerpoint/2010/main" val="4196902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lang="en-US" dirty="0"/>
              <a:t>Ultimately, the question that we</a:t>
            </a:r>
            <a:r>
              <a:rPr lang="en-US" baseline="0" dirty="0"/>
              <a:t> are trying to answer is, “Given fire danger on any given day, what is the probability (0-100%) that we will have a fire?” </a:t>
            </a:r>
          </a:p>
          <a:p>
            <a:endParaRPr lang="en-US" dirty="0"/>
          </a:p>
          <a:p>
            <a:r>
              <a:rPr lang="en-US" baseline="0" dirty="0"/>
              <a:t>That fire danger includes information about both the weather and the fuel (fuel model). We correlate that information with the fire data to calculate this probability.</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CD7063D-96C6-401D-A175-5B29A3EA17DD}" type="slidenum">
              <a:rPr lang="en-US" smtClean="0"/>
              <a:t>10</a:t>
            </a:fld>
            <a:endParaRPr lang="en-US"/>
          </a:p>
        </p:txBody>
      </p:sp>
    </p:spTree>
    <p:extLst>
      <p:ext uri="{BB962C8B-B14F-4D97-AF65-F5344CB8AC3E}">
        <p14:creationId xmlns:p14="http://schemas.microsoft.com/office/powerpoint/2010/main" val="2093296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lang="en-US" dirty="0"/>
              <a:t>Regression is commonly used to develop</a:t>
            </a:r>
            <a:r>
              <a:rPr lang="en-US" baseline="0" dirty="0"/>
              <a:t> predictive equations. Linear regression takes the data and tries to fit a straight line to it. This works well if your data are normally distributed. However, fire data are not typically normally distributed. There are occasional very large fires that could skew the data. They aren’t outliers, however; it is really important to include them in the data.</a:t>
            </a:r>
            <a:endParaRPr lang="en-US" dirty="0"/>
          </a:p>
        </p:txBody>
      </p:sp>
      <p:sp>
        <p:nvSpPr>
          <p:cNvPr id="4" name="Slide Number Placeholder 3"/>
          <p:cNvSpPr>
            <a:spLocks noGrp="1"/>
          </p:cNvSpPr>
          <p:nvPr>
            <p:ph type="sldNum" sz="quarter" idx="10"/>
          </p:nvPr>
        </p:nvSpPr>
        <p:spPr/>
        <p:txBody>
          <a:bodyPr/>
          <a:lstStyle/>
          <a:p>
            <a:fld id="{ACD7063D-96C6-401D-A175-5B29A3EA17DD}" type="slidenum">
              <a:rPr lang="en-US" smtClean="0"/>
              <a:t>11</a:t>
            </a:fld>
            <a:endParaRPr lang="en-US"/>
          </a:p>
        </p:txBody>
      </p:sp>
    </p:spTree>
    <p:extLst>
      <p:ext uri="{BB962C8B-B14F-4D97-AF65-F5344CB8AC3E}">
        <p14:creationId xmlns:p14="http://schemas.microsoft.com/office/powerpoint/2010/main" val="3292629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i="1" baseline="0" dirty="0"/>
              <a:t>Image: PowerPoint Creative Commons search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i="0" baseline="0" dirty="0"/>
              <a:t>Therefore, researchers looked at logistic regression. </a:t>
            </a:r>
            <a:r>
              <a:rPr lang="en-US" sz="1100" b="1" baseline="0" dirty="0"/>
              <a:t>Logistic Regression</a:t>
            </a:r>
            <a:r>
              <a:rPr lang="en-US" sz="1100" baseline="0" dirty="0"/>
              <a:t> is used to analyze the relationship between weather and fire. It is based on a “yes/no” answer: Yes, there was a fire today and the BI was 26. No, there was not a fire today and the BI was 26. FireFamilyPlus uses</a:t>
            </a:r>
            <a:r>
              <a:rPr lang="en-US" sz="1100" dirty="0"/>
              <a:t> this information </a:t>
            </a:r>
            <a:r>
              <a:rPr lang="en-US" sz="1100" baseline="0" dirty="0"/>
              <a:t>to predict the relationship between an NFDRS index/component and fire discovery day</a:t>
            </a:r>
            <a:r>
              <a:rPr lang="en-US" sz="1100" dirty="0"/>
              <a:t>. A regression is only as good as the input data.</a:t>
            </a:r>
            <a:endParaRPr lang="en-US" sz="1100" baseline="0" dirty="0"/>
          </a:p>
          <a:p>
            <a:endParaRPr lang="en-US" sz="1100" baseline="0" dirty="0"/>
          </a:p>
          <a:p>
            <a:r>
              <a:rPr lang="en-US" sz="1100" baseline="0" dirty="0"/>
              <a:t>Outputs from logistical regression allow us to answer the following questions.</a:t>
            </a:r>
          </a:p>
          <a:p>
            <a:pPr marL="228600" indent="-228600">
              <a:buAutoNum type="arabicParenR"/>
            </a:pPr>
            <a:r>
              <a:rPr lang="en-US" sz="1100" baseline="0" dirty="0"/>
              <a:t>What is the probability that there will be a fire today, given this condition (e.g., BI of 27)?</a:t>
            </a:r>
          </a:p>
          <a:p>
            <a:pPr marL="228600" indent="-228600">
              <a:buAutoNum type="arabicParenR"/>
            </a:pPr>
            <a:r>
              <a:rPr lang="en-US" sz="1100" baseline="0" dirty="0"/>
              <a:t>What is the probability that this fire will be a large fire?</a:t>
            </a:r>
          </a:p>
          <a:p>
            <a:pPr marL="228600" indent="-228600">
              <a:buAutoNum type="arabicParenR"/>
            </a:pPr>
            <a:r>
              <a:rPr lang="en-US" sz="1100" baseline="0" dirty="0"/>
              <a:t>What is the probability of having multiple fires in a day? You specify what constitutes a large or multiple fire day. </a:t>
            </a:r>
          </a:p>
          <a:p>
            <a:endParaRPr lang="en-US" sz="1100" dirty="0"/>
          </a:p>
          <a:p>
            <a:r>
              <a:rPr lang="en-US" sz="1100" dirty="0"/>
              <a:t>Let’s look</a:t>
            </a:r>
            <a:r>
              <a:rPr lang="en-US" sz="1100" baseline="0" dirty="0"/>
              <a:t> at the fire day regression</a:t>
            </a:r>
            <a:r>
              <a:rPr lang="en-US" sz="1100" dirty="0"/>
              <a:t>. </a:t>
            </a:r>
            <a:r>
              <a:rPr lang="en-US" sz="1100" baseline="0" dirty="0"/>
              <a:t>In FireFamilyPlus, each fire is associated with a day of weather. If there are no weather data, there is no fire in the analysis (with some caveats). The program looks at values and determines if it was or was not a fire day. The data are binned for display purposed. </a:t>
            </a:r>
          </a:p>
          <a:p>
            <a:endParaRPr lang="en-US" sz="1100" baseline="0" dirty="0"/>
          </a:p>
          <a:p>
            <a:r>
              <a:rPr lang="en-US" sz="1100" dirty="0"/>
              <a:t>The graph that FFP generates shows bins of data. </a:t>
            </a:r>
            <a:r>
              <a:rPr lang="en-US" sz="1100" baseline="0" dirty="0"/>
              <a:t>The bin for a BI range of 10-16, there were 26 days in that range that had fires and 308 days that did not, or an 8</a:t>
            </a:r>
            <a:r>
              <a:rPr lang="en-US" sz="1100" dirty="0"/>
              <a:t> percent </a:t>
            </a:r>
            <a:r>
              <a:rPr lang="en-US" sz="1100" baseline="0" dirty="0"/>
              <a:t>probability of having a fire when the BI was between 10 and 16. The dots are NOT fires.</a:t>
            </a:r>
          </a:p>
        </p:txBody>
      </p:sp>
      <p:sp>
        <p:nvSpPr>
          <p:cNvPr id="4" name="Slide Number Placeholder 3"/>
          <p:cNvSpPr>
            <a:spLocks noGrp="1"/>
          </p:cNvSpPr>
          <p:nvPr>
            <p:ph type="sldNum" sz="quarter" idx="10"/>
          </p:nvPr>
        </p:nvSpPr>
        <p:spPr/>
        <p:txBody>
          <a:bodyPr/>
          <a:lstStyle/>
          <a:p>
            <a:fld id="{ACD7063D-96C6-401D-A175-5B29A3EA17DD}" type="slidenum">
              <a:rPr lang="en-US" smtClean="0"/>
              <a:t>12</a:t>
            </a:fld>
            <a:endParaRPr lang="en-US"/>
          </a:p>
        </p:txBody>
      </p:sp>
    </p:spTree>
    <p:extLst>
      <p:ext uri="{BB962C8B-B14F-4D97-AF65-F5344CB8AC3E}">
        <p14:creationId xmlns:p14="http://schemas.microsoft.com/office/powerpoint/2010/main" val="2292573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lang="en-US" sz="1100" dirty="0"/>
              <a:t>Conditional probability means that you already</a:t>
            </a:r>
            <a:r>
              <a:rPr lang="en-US" sz="1100" baseline="0" dirty="0"/>
              <a:t> have some information. In this case, you know there is a fire. We now want to know, “What is the probability that the fire will get large? Or, what is the probability that there are have multiple fires today?” We use the same statistics, but the inputs differ slightly. Rather than compare large fires to all weather days, we only compare fires to days that we know had fires (fire days).</a:t>
            </a:r>
          </a:p>
          <a:p>
            <a:endParaRPr lang="en-US" sz="1100" dirty="0"/>
          </a:p>
          <a:p>
            <a:r>
              <a:rPr lang="en-US" sz="1100" dirty="0"/>
              <a:t>If we are responding to an incident, there is already a fire. We know that, or we wouldn’t be responding. So, the response is based on knowing there is a fire. In other words, the response is conditional on having a fire – you want to use conditional formatting for that.</a:t>
            </a:r>
          </a:p>
          <a:p>
            <a:endParaRPr lang="en-US" sz="1100" dirty="0"/>
          </a:p>
          <a:p>
            <a:r>
              <a:rPr lang="en-US" sz="1100" dirty="0"/>
              <a:t>However, if we are setting Adjective Fire Danger Rating, we are often concerned with the probability of a fire occurring. We want to prevent those if we can. The same can be said for Preparedness and staffing. We don’t have a condition as there is no fire yet.</a:t>
            </a:r>
          </a:p>
          <a:p>
            <a:endParaRPr lang="en-US" sz="1100" dirty="0"/>
          </a:p>
        </p:txBody>
      </p:sp>
      <p:sp>
        <p:nvSpPr>
          <p:cNvPr id="4" name="Slide Number Placeholder 3"/>
          <p:cNvSpPr>
            <a:spLocks noGrp="1"/>
          </p:cNvSpPr>
          <p:nvPr>
            <p:ph type="sldNum" sz="quarter" idx="10"/>
          </p:nvPr>
        </p:nvSpPr>
        <p:spPr/>
        <p:txBody>
          <a:bodyPr/>
          <a:lstStyle/>
          <a:p>
            <a:fld id="{ACD7063D-96C6-401D-A175-5B29A3EA17DD}" type="slidenum">
              <a:rPr lang="en-US" smtClean="0"/>
              <a:t>13</a:t>
            </a:fld>
            <a:endParaRPr lang="en-US"/>
          </a:p>
        </p:txBody>
      </p:sp>
    </p:spTree>
    <p:extLst>
      <p:ext uri="{BB962C8B-B14F-4D97-AF65-F5344CB8AC3E}">
        <p14:creationId xmlns:p14="http://schemas.microsoft.com/office/powerpoint/2010/main" val="1203618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dirty="0">
                <a:solidFill>
                  <a:schemeClr val="tx1"/>
                </a:solidFill>
                <a:effectLst/>
                <a:latin typeface="Times New Roman" pitchFamily="18" charset="0"/>
                <a:ea typeface="+mn-ea"/>
                <a:cs typeface="+mn-cs"/>
              </a:rPr>
              <a:t>Having more fires is better. Statistics</a:t>
            </a:r>
            <a:r>
              <a:rPr lang="en-US" sz="1100" kern="1200" baseline="0" dirty="0">
                <a:solidFill>
                  <a:schemeClr val="tx1"/>
                </a:solidFill>
                <a:effectLst/>
                <a:latin typeface="Times New Roman" pitchFamily="18" charset="0"/>
                <a:ea typeface="+mn-ea"/>
                <a:cs typeface="+mn-cs"/>
              </a:rPr>
              <a:t> may not be valid for large or multiple fire days. There may not be enough fires to analyze that. Focus on Fire Days. Look at the others if possible. Don’t try to make it fit by changing your definition</a:t>
            </a:r>
            <a:r>
              <a:rPr lang="en-US" sz="1100" kern="1200" dirty="0">
                <a:solidFill>
                  <a:schemeClr val="tx1"/>
                </a:solidFill>
                <a:effectLst/>
                <a:latin typeface="Times New Roman" pitchFamily="18" charset="0"/>
                <a:ea typeface="+mn-ea"/>
                <a:cs typeface="+mn-cs"/>
              </a:rPr>
              <a:t> of multiple or large fire day – that is a decision bias.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kern="1200" dirty="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dirty="0">
                <a:solidFill>
                  <a:schemeClr val="tx1"/>
                </a:solidFill>
                <a:effectLst/>
                <a:latin typeface="Times New Roman" pitchFamily="18" charset="0"/>
                <a:ea typeface="+mn-ea"/>
                <a:cs typeface="+mn-cs"/>
              </a:rPr>
              <a:t>Our goal is to rate models (indexes) by reviewing the following:</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kern="1200" dirty="0">
                <a:solidFill>
                  <a:schemeClr val="tx1"/>
                </a:solidFill>
                <a:effectLst/>
                <a:latin typeface="Times New Roman" pitchFamily="18" charset="0"/>
                <a:ea typeface="+mn-ea"/>
                <a:cs typeface="+mn-cs"/>
              </a:rPr>
              <a:t>Goodness of Fit</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kern="1200" dirty="0">
                <a:solidFill>
                  <a:schemeClr val="tx1"/>
                </a:solidFill>
                <a:effectLst/>
                <a:latin typeface="Times New Roman" pitchFamily="18" charset="0"/>
                <a:ea typeface="+mn-ea"/>
                <a:cs typeface="+mn-cs"/>
              </a:rPr>
              <a:t>Chi-Square</a:t>
            </a:r>
            <a:endParaRPr lang="en-US" sz="1100" kern="1200" baseline="0" dirty="0">
              <a:solidFill>
                <a:schemeClr val="tx1"/>
              </a:solidFill>
              <a:effectLst/>
              <a:latin typeface="Times New Roman" pitchFamily="18" charset="0"/>
              <a:ea typeface="+mn-ea"/>
              <a:cs typeface="+mn-cs"/>
            </a:endParaRP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kern="1200" baseline="0" dirty="0">
                <a:solidFill>
                  <a:schemeClr val="tx1"/>
                </a:solidFill>
                <a:effectLst/>
                <a:latin typeface="Times New Roman" pitchFamily="18" charset="0"/>
                <a:ea typeface="+mn-ea"/>
                <a:cs typeface="+mn-cs"/>
              </a:rPr>
              <a:t>Probability Range</a:t>
            </a:r>
          </a:p>
          <a:p>
            <a:pPr marL="628650"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kern="1200" baseline="0" dirty="0">
                <a:solidFill>
                  <a:schemeClr val="tx1"/>
                </a:solidFill>
                <a:effectLst/>
                <a:latin typeface="Times New Roman" pitchFamily="18" charset="0"/>
                <a:ea typeface="+mn-ea"/>
                <a:cs typeface="+mn-cs"/>
              </a:rPr>
              <a:t>Predictor Variable Range</a:t>
            </a:r>
          </a:p>
          <a:p>
            <a:pPr marL="457200" marR="0" lvl="1"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100" i="1" kern="1200" baseline="0" dirty="0">
                <a:solidFill>
                  <a:schemeClr val="tx1"/>
                </a:solidFill>
                <a:effectLst/>
                <a:latin typeface="Times New Roman" pitchFamily="18" charset="0"/>
                <a:ea typeface="+mn-ea"/>
                <a:cs typeface="+mn-cs"/>
              </a:rPr>
              <a:t>Note: We used to look at the R2 for logistic regression, but it is actually not very useful at determining the best metrics to use.</a:t>
            </a:r>
          </a:p>
        </p:txBody>
      </p:sp>
      <p:sp>
        <p:nvSpPr>
          <p:cNvPr id="4" name="Slide Number Placeholder 3"/>
          <p:cNvSpPr>
            <a:spLocks noGrp="1"/>
          </p:cNvSpPr>
          <p:nvPr>
            <p:ph type="sldNum" sz="quarter" idx="10"/>
          </p:nvPr>
        </p:nvSpPr>
        <p:spPr/>
        <p:txBody>
          <a:bodyPr/>
          <a:lstStyle/>
          <a:p>
            <a:fld id="{ACD7063D-96C6-401D-A175-5B29A3EA17DD}" type="slidenum">
              <a:rPr lang="en-US" smtClean="0"/>
              <a:t>14</a:t>
            </a:fld>
            <a:endParaRPr lang="en-US"/>
          </a:p>
        </p:txBody>
      </p:sp>
    </p:spTree>
    <p:extLst>
      <p:ext uri="{BB962C8B-B14F-4D97-AF65-F5344CB8AC3E}">
        <p14:creationId xmlns:p14="http://schemas.microsoft.com/office/powerpoint/2010/main" val="2821850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dirty="0">
                <a:effectLst/>
              </a:rPr>
              <a:t>Our goal is to rate models (indexes) by reviewing several</a:t>
            </a:r>
            <a:r>
              <a:rPr lang="en-US" sz="1100" kern="1200" baseline="0" dirty="0">
                <a:effectLst/>
              </a:rPr>
              <a:t> metrics, the first of which is the Goodness-of-Fit. How well does the equation (line) predict the observed data (points)? If the points are close to the line, then the fit is good. If the points are far away from the line, then the fit is not as good.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kern="1200" baseline="0"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baseline="0" dirty="0">
                <a:effectLst/>
              </a:rPr>
              <a:t>But, how good is it?</a:t>
            </a:r>
            <a:endParaRPr lang="en-US" sz="1100" kern="1200" dirty="0">
              <a:effectLst/>
            </a:endParaRP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kern="1200" dirty="0">
                <a:effectLst/>
              </a:rPr>
              <a:t>Goodness</a:t>
            </a:r>
            <a:r>
              <a:rPr lang="en-US" sz="1100" kern="1200" baseline="0" dirty="0">
                <a:effectLst/>
              </a:rPr>
              <a:t> of fit is currently measured using the </a:t>
            </a:r>
            <a:r>
              <a:rPr lang="en-US" sz="1100" kern="1200" dirty="0">
                <a:effectLst/>
              </a:rPr>
              <a:t>Chi-Square in FFP. A value of 0 represents</a:t>
            </a:r>
            <a:r>
              <a:rPr lang="en-US" sz="1100" kern="1200" baseline="0" dirty="0">
                <a:effectLst/>
              </a:rPr>
              <a:t> a perfect fit.</a:t>
            </a:r>
            <a:r>
              <a:rPr lang="en-US" sz="1100" kern="1200" dirty="0">
                <a:effectLst/>
              </a:rPr>
              <a:t> </a:t>
            </a:r>
            <a:endParaRPr lang="en-US" sz="1100" b="1" dirty="0"/>
          </a:p>
          <a:p>
            <a:pPr marL="171450" marR="0" lvl="0" algn="l" defTabSz="914400" rtl="0" eaLnBrk="0" fontAlgn="base" latinLnBrk="0" hangingPunct="0">
              <a:lnSpc>
                <a:spcPct val="100000"/>
              </a:lnSpc>
              <a:spcBef>
                <a:spcPct val="30000"/>
              </a:spcBef>
              <a:spcAft>
                <a:spcPct val="0"/>
              </a:spcAft>
              <a:buClrTx/>
              <a:buSzTx/>
              <a:tabLst/>
              <a:defRPr/>
            </a:pPr>
            <a:r>
              <a:rPr lang="en-US" sz="1100" b="1" i="1" dirty="0"/>
              <a:t>Note:</a:t>
            </a:r>
            <a:r>
              <a:rPr lang="en-US" sz="1100" b="0" i="1" dirty="0"/>
              <a:t> It is pronounced</a:t>
            </a:r>
            <a:r>
              <a:rPr lang="en-US" sz="1100" b="0" i="1" baseline="0" dirty="0"/>
              <a:t> </a:t>
            </a:r>
            <a:r>
              <a:rPr lang="en-US" sz="1100" b="0" i="1" kern="1200" dirty="0">
                <a:effectLst/>
              </a:rPr>
              <a:t>with a strong “K” sound (/</a:t>
            </a:r>
            <a:r>
              <a:rPr lang="en-US" sz="1100" b="0" i="1" kern="1200" dirty="0" err="1">
                <a:effectLst/>
              </a:rPr>
              <a:t>kaɪ</a:t>
            </a:r>
            <a:r>
              <a:rPr lang="en-US" sz="1100" b="0" i="1" kern="1200" dirty="0">
                <a:effectLst/>
              </a:rPr>
              <a:t>/ or /</a:t>
            </a:r>
            <a:r>
              <a:rPr lang="en-US" sz="1100" b="0" i="1" kern="1200" dirty="0" err="1">
                <a:effectLst/>
              </a:rPr>
              <a:t>ki</a:t>
            </a:r>
            <a:r>
              <a:rPr lang="en-US" sz="1100" b="0" i="1" kern="1200" dirty="0">
                <a:effectLst/>
              </a:rPr>
              <a:t>ː/). Chai is a delicious tea. </a:t>
            </a:r>
            <a:r>
              <a:rPr lang="en-US" sz="1100" b="0" i="1" kern="1200" dirty="0">
                <a:effectLst/>
                <a:sym typeface="Wingdings" panose="05000000000000000000" pitchFamily="2" charset="2"/>
              </a:rPr>
              <a:t></a:t>
            </a:r>
            <a:endParaRPr lang="en-US" sz="1100" b="1" i="1" kern="1200" dirty="0">
              <a:effectLst/>
              <a:sym typeface="Wingdings" panose="05000000000000000000" pitchFamily="2" charset="2"/>
            </a:endParaRPr>
          </a:p>
          <a:p>
            <a:pPr marL="171450" marR="0" lvl="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sz="1100" b="1" dirty="0"/>
              <a:t>Optional (if</a:t>
            </a:r>
            <a:r>
              <a:rPr lang="en-US" sz="1100" b="1" baseline="0" dirty="0"/>
              <a:t> students ask)</a:t>
            </a:r>
            <a:r>
              <a:rPr lang="en-US" sz="1100" b="1" dirty="0"/>
              <a:t>:</a:t>
            </a:r>
            <a:r>
              <a:rPr lang="en-US" sz="1100" b="0" dirty="0"/>
              <a:t> There are 8 Degrees of Freedom (DF) in a FireFamilyPlus</a:t>
            </a:r>
            <a:r>
              <a:rPr lang="en-US" sz="1100" b="0" baseline="0" dirty="0"/>
              <a:t> fires analysis. The actual Chi Square value that is considered excellent, good, and less than that depends on how many degrees of freedom exist in a given regression analysis. FireFamilyPlus Fires Analysis will always have 8 DF if you have more than 20 fires, so these values hold across all fire business analyses.</a:t>
            </a:r>
            <a:endParaRPr lang="en-US" sz="1100" dirty="0"/>
          </a:p>
        </p:txBody>
      </p:sp>
      <p:sp>
        <p:nvSpPr>
          <p:cNvPr id="4" name="Slide Number Placeholder 3"/>
          <p:cNvSpPr>
            <a:spLocks noGrp="1"/>
          </p:cNvSpPr>
          <p:nvPr>
            <p:ph type="sldNum" sz="quarter" idx="10"/>
          </p:nvPr>
        </p:nvSpPr>
        <p:spPr/>
        <p:txBody>
          <a:bodyPr/>
          <a:lstStyle/>
          <a:p>
            <a:fld id="{ACD7063D-96C6-401D-A175-5B29A3EA17DD}" type="slidenum">
              <a:rPr lang="en-US" smtClean="0"/>
              <a:t>15</a:t>
            </a:fld>
            <a:endParaRPr lang="en-US"/>
          </a:p>
        </p:txBody>
      </p:sp>
    </p:spTree>
    <p:extLst>
      <p:ext uri="{BB962C8B-B14F-4D97-AF65-F5344CB8AC3E}">
        <p14:creationId xmlns:p14="http://schemas.microsoft.com/office/powerpoint/2010/main" val="3718774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100" b="0" baseline="0" dirty="0"/>
              <a:t>A large </a:t>
            </a:r>
            <a:r>
              <a:rPr lang="en-US" sz="1100" b="1" baseline="0" dirty="0"/>
              <a:t>Probability Range</a:t>
            </a:r>
            <a:r>
              <a:rPr lang="en-US" sz="1100" b="0" baseline="0" dirty="0"/>
              <a:t> </a:t>
            </a:r>
            <a:r>
              <a:rPr lang="en-US" sz="1100" dirty="0"/>
              <a:t>A large probability range indicates that the predictor variables (ERC) do</a:t>
            </a:r>
            <a:r>
              <a:rPr lang="en-US" sz="1100" baseline="0" dirty="0"/>
              <a:t> a good job of estimating the outcome (“Fire Day” versus “Not a Fire Day”). Thus, </a:t>
            </a:r>
            <a:r>
              <a:rPr lang="en-US" sz="1100" dirty="0"/>
              <a:t>most</a:t>
            </a:r>
            <a:r>
              <a:rPr lang="en-US" sz="1100" baseline="0" dirty="0"/>
              <a:t> possible outcomes (the probability) are included in the predictor model. If a probability range is small (e.g., 0.2 to 0.3), the predictor variable does not estimate the outcome well. You can use a </a:t>
            </a: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sz="1100" b="0" baseline="0" dirty="0"/>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100" b="0" baseline="0" dirty="0"/>
              <a:t>A large range for a </a:t>
            </a:r>
            <a:r>
              <a:rPr lang="en-US" sz="1100" b="1" baseline="0" dirty="0"/>
              <a:t>Predictor Variable</a:t>
            </a:r>
            <a:r>
              <a:rPr lang="en-US" sz="1100" b="0" baseline="0" dirty="0"/>
              <a:t> allows flexibility in setting fire business thresholds. The range of the predictor variable is determined by the inputs and fuel model selected. A range of 0-45 allows more flexibility than a range of 0-5.</a:t>
            </a:r>
          </a:p>
          <a:p>
            <a:endParaRPr lang="en-US" sz="1100" dirty="0"/>
          </a:p>
          <a:p>
            <a:r>
              <a:rPr lang="en-US" sz="1100" dirty="0"/>
              <a:t>If we had perfect data, perfect statistical methods, and perfect understanding of fire, we could consider statistics alone. However, we don’t. Therefore, consider other information as well. Do not consider </a:t>
            </a:r>
            <a:r>
              <a:rPr lang="en-US" sz="1100" i="1" dirty="0"/>
              <a:t>only</a:t>
            </a:r>
            <a:r>
              <a:rPr lang="en-US" sz="1100" i="0" dirty="0"/>
              <a:t> the statistics. However,</a:t>
            </a:r>
            <a:r>
              <a:rPr lang="en-US" sz="1100" i="0" baseline="0" dirty="0"/>
              <a:t> do not </a:t>
            </a:r>
            <a:r>
              <a:rPr lang="en-US" sz="1100" i="1" baseline="0" dirty="0"/>
              <a:t>ignore</a:t>
            </a:r>
            <a:r>
              <a:rPr lang="en-US" sz="1100" i="0" baseline="0" dirty="0"/>
              <a:t> the statistics either. </a:t>
            </a:r>
            <a:endParaRPr lang="en-US" sz="1100" dirty="0"/>
          </a:p>
        </p:txBody>
      </p:sp>
      <p:sp>
        <p:nvSpPr>
          <p:cNvPr id="4" name="Slide Number Placeholder 3"/>
          <p:cNvSpPr>
            <a:spLocks noGrp="1"/>
          </p:cNvSpPr>
          <p:nvPr>
            <p:ph type="sldNum" sz="quarter" idx="10"/>
          </p:nvPr>
        </p:nvSpPr>
        <p:spPr/>
        <p:txBody>
          <a:bodyPr/>
          <a:lstStyle/>
          <a:p>
            <a:fld id="{ACD7063D-96C6-401D-A175-5B29A3EA17DD}" type="slidenum">
              <a:rPr lang="en-US" smtClean="0"/>
              <a:t>16</a:t>
            </a:fld>
            <a:endParaRPr lang="en-US"/>
          </a:p>
        </p:txBody>
      </p:sp>
    </p:spTree>
    <p:extLst>
      <p:ext uri="{BB962C8B-B14F-4D97-AF65-F5344CB8AC3E}">
        <p14:creationId xmlns:p14="http://schemas.microsoft.com/office/powerpoint/2010/main" val="810141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r>
              <a:rPr lang="en-US" sz="1100" b="1" dirty="0"/>
              <a:t>ANIMATED SLIDE</a:t>
            </a:r>
          </a:p>
          <a:p>
            <a:endParaRPr lang="en-US" sz="1100" b="1" dirty="0"/>
          </a:p>
          <a:p>
            <a:r>
              <a:rPr lang="en-US" sz="1100" b="0" dirty="0"/>
              <a:t>This table provides the same information as the previous slide. First,</a:t>
            </a:r>
            <a:r>
              <a:rPr lang="en-US" sz="1100" b="0" baseline="0" dirty="0"/>
              <a:t> l</a:t>
            </a:r>
            <a:r>
              <a:rPr lang="en-US" sz="1100" b="0" dirty="0"/>
              <a:t>ook at the probability analysis for Fire Days. FireFamilyPlus calculates a BI</a:t>
            </a:r>
            <a:r>
              <a:rPr lang="en-US" sz="1100" b="0" baseline="0" dirty="0"/>
              <a:t> for every day that has weather data. In this example, there were 1,802 days with weather data. </a:t>
            </a:r>
            <a:r>
              <a:rPr lang="en-US" sz="1100" b="0" dirty="0"/>
              <a:t>With fires</a:t>
            </a:r>
            <a:r>
              <a:rPr lang="en-US" sz="1100" b="0" baseline="0" dirty="0"/>
              <a:t>, there are only 2 possibilities: a day with fires and a day with no fires. There are 503 fire days.</a:t>
            </a:r>
          </a:p>
          <a:p>
            <a:pPr marL="171450" indent="-171450">
              <a:buFont typeface="Arial" panose="020B0604020202020204" pitchFamily="34" charset="0"/>
              <a:buChar char="•"/>
            </a:pPr>
            <a:r>
              <a:rPr lang="en-US" sz="1100" b="1" baseline="0" dirty="0"/>
              <a:t>Chi Square</a:t>
            </a:r>
            <a:r>
              <a:rPr lang="en-US" sz="1100" b="0" baseline="0" dirty="0"/>
              <a:t> = 29.2 (not great good); Notice, however, that most of the error is in the first class. Why</a:t>
            </a:r>
            <a:r>
              <a:rPr lang="en-US" sz="1100" b="0" dirty="0"/>
              <a:t> are there so many BI values of 0? Whe</a:t>
            </a:r>
            <a:r>
              <a:rPr lang="en-US" sz="1100" dirty="0"/>
              <a:t>n it rains, the BI, SC, and IC are all set to 0. When do a lot of natural ignitions start? During thunderstorms, which may also bring rain. So, we can ignore this error </a:t>
            </a:r>
            <a:r>
              <a:rPr lang="en-US" sz="1100" b="1" dirty="0"/>
              <a:t>FOR BI </a:t>
            </a:r>
            <a:r>
              <a:rPr lang="en-US" sz="1100" dirty="0"/>
              <a:t>because of this anomaly. How does the Chi Square look now? Pretty good, actually</a:t>
            </a:r>
            <a:endParaRPr lang="en-US" sz="1100" b="0" baseline="0" dirty="0"/>
          </a:p>
          <a:p>
            <a:pPr marL="171450" indent="-171450">
              <a:buFont typeface="Arial" panose="020B0604020202020204" pitchFamily="34" charset="0"/>
              <a:buChar char="•"/>
            </a:pPr>
            <a:r>
              <a:rPr lang="en-US" sz="1100" b="0" baseline="0" dirty="0"/>
              <a:t>Probability Range is 0 – 0.79 (really good; this equation accurately predicts that a day will be a fire day 79% of the time. Of course, that means it cannot predict it 21% of the time.)</a:t>
            </a:r>
          </a:p>
          <a:p>
            <a:pPr marL="171450" indent="-171450">
              <a:buFont typeface="Arial" panose="020B0604020202020204" pitchFamily="34" charset="0"/>
              <a:buChar char="•"/>
            </a:pPr>
            <a:r>
              <a:rPr lang="en-US" sz="1100" b="0" baseline="0" dirty="0"/>
              <a:t>Predictor Variable (BI) Range is 0-44 (good). With decimals, we can use much smaller ranges than before. So, do not necessarily through out a predictor variable with a small</a:t>
            </a:r>
            <a:r>
              <a:rPr lang="en-US" sz="1100" b="0" dirty="0"/>
              <a:t> range, but think about how you need to describe it to others. You can use percentiles to get around that issue. Percentiles are actually better to describe fire danger because they mean the same thing everywhere. Everyone has a sense for what an ERC-Y at the 87</a:t>
            </a:r>
            <a:r>
              <a:rPr lang="en-US" sz="1100" b="0" baseline="30000" dirty="0"/>
              <a:t>th</a:t>
            </a:r>
            <a:r>
              <a:rPr lang="en-US" sz="1100" b="0" dirty="0"/>
              <a:t> percentile means; They may not know what an ERC-Y of 27 means. For some areas, those are extreme conditions; for others, it is an ordinary day.</a:t>
            </a:r>
            <a:endParaRPr lang="en-US" sz="1100" b="1" dirty="0"/>
          </a:p>
          <a:p>
            <a:endParaRPr lang="en-US" sz="1100" dirty="0"/>
          </a:p>
        </p:txBody>
      </p:sp>
      <p:sp>
        <p:nvSpPr>
          <p:cNvPr id="4" name="Slide Number Placeholder 3"/>
          <p:cNvSpPr>
            <a:spLocks noGrp="1"/>
          </p:cNvSpPr>
          <p:nvPr>
            <p:ph type="sldNum" sz="quarter" idx="10"/>
          </p:nvPr>
        </p:nvSpPr>
        <p:spPr/>
        <p:txBody>
          <a:bodyPr/>
          <a:lstStyle/>
          <a:p>
            <a:fld id="{ACD7063D-96C6-401D-A175-5B29A3EA17DD}" type="slidenum">
              <a:rPr lang="en-US" smtClean="0"/>
              <a:t>17</a:t>
            </a:fld>
            <a:endParaRPr lang="en-US"/>
          </a:p>
        </p:txBody>
      </p:sp>
    </p:spTree>
    <p:extLst>
      <p:ext uri="{BB962C8B-B14F-4D97-AF65-F5344CB8AC3E}">
        <p14:creationId xmlns:p14="http://schemas.microsoft.com/office/powerpoint/2010/main" val="3209039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lang="en-US" sz="1100" dirty="0"/>
              <a:t>NFDRS analysis is an art and a science; both are important. Other lectures contain information to help guide your selection(s). Consider everything you know about your area</a:t>
            </a:r>
            <a:r>
              <a:rPr lang="en-US" sz="1100" baseline="0" dirty="0"/>
              <a:t> and the questions you are trying to answer.</a:t>
            </a:r>
            <a:endParaRPr lang="en-US" sz="1100" dirty="0"/>
          </a:p>
          <a:p>
            <a:endParaRPr lang="en-US" sz="11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dirty="0">
                <a:solidFill>
                  <a:schemeClr val="tx1"/>
                </a:solidFill>
                <a:effectLst/>
                <a:latin typeface="Times New Roman" pitchFamily="18" charset="0"/>
                <a:ea typeface="+mn-ea"/>
                <a:cs typeface="+mn-cs"/>
              </a:rPr>
              <a:t>You do want the best </a:t>
            </a:r>
            <a:r>
              <a:rPr lang="en-US" sz="1100" i="1" kern="1200" dirty="0">
                <a:solidFill>
                  <a:schemeClr val="tx1"/>
                </a:solidFill>
                <a:effectLst/>
                <a:latin typeface="Times New Roman" pitchFamily="18" charset="0"/>
                <a:ea typeface="+mn-ea"/>
                <a:cs typeface="+mn-cs"/>
              </a:rPr>
              <a:t>possible</a:t>
            </a:r>
            <a:r>
              <a:rPr lang="en-US" sz="1100" kern="1200" dirty="0">
                <a:solidFill>
                  <a:schemeClr val="tx1"/>
                </a:solidFill>
                <a:effectLst/>
                <a:latin typeface="Times New Roman" pitchFamily="18" charset="0"/>
                <a:ea typeface="+mn-ea"/>
                <a:cs typeface="+mn-cs"/>
              </a:rPr>
              <a:t> statistics, but not necessarily the absolutely best numbers. If you want staffing levels</a:t>
            </a:r>
            <a:r>
              <a:rPr lang="en-US" sz="1100" kern="1200" baseline="0" dirty="0">
                <a:solidFill>
                  <a:schemeClr val="tx1"/>
                </a:solidFill>
                <a:effectLst/>
                <a:latin typeface="Times New Roman" pitchFamily="18" charset="0"/>
                <a:ea typeface="+mn-ea"/>
                <a:cs typeface="+mn-cs"/>
              </a:rPr>
              <a:t> that can respond rapidly, a great statistical relationship between ERC and a slash model may not help you. Perhaps a BI will provide better response times.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kern="1200" baseline="0" dirty="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baseline="0" dirty="0">
                <a:solidFill>
                  <a:schemeClr val="tx1"/>
                </a:solidFill>
                <a:effectLst/>
                <a:latin typeface="Times New Roman" pitchFamily="18" charset="0"/>
                <a:ea typeface="+mn-ea"/>
                <a:cs typeface="+mn-cs"/>
              </a:rPr>
              <a:t>What is the range of the selected index? Say that the index with the best statistical relationship (e.g., BI) has a decision space ranging from 1-10. Is that helpful in making a given decision?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kern="1200" baseline="0" dirty="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baseline="0" dirty="0">
                <a:solidFill>
                  <a:schemeClr val="tx1"/>
                </a:solidFill>
                <a:effectLst/>
                <a:latin typeface="Times New Roman" pitchFamily="18" charset="0"/>
                <a:ea typeface="+mn-ea"/>
                <a:cs typeface="+mn-cs"/>
              </a:rPr>
              <a:t>These are all hypothetical questions. You need to consider the vegetation, weather, NFDRS indices, and statistical relationships for your area.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kern="1200" baseline="0" dirty="0">
              <a:solidFill>
                <a:schemeClr val="tx1"/>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baseline="0" dirty="0">
                <a:solidFill>
                  <a:schemeClr val="tx1"/>
                </a:solidFill>
                <a:effectLst/>
                <a:latin typeface="Times New Roman" pitchFamily="18" charset="0"/>
                <a:ea typeface="+mn-ea"/>
                <a:cs typeface="+mn-cs"/>
              </a:rPr>
              <a:t>The lesson plan contains this information as well as a table for easier reference.</a:t>
            </a:r>
            <a:endParaRPr lang="en-US" sz="1100" kern="1200" dirty="0">
              <a:solidFill>
                <a:schemeClr val="tx1"/>
              </a:solidFill>
              <a:effectLst/>
              <a:latin typeface="Times New Roman" pitchFamily="18" charset="0"/>
              <a:ea typeface="+mn-ea"/>
              <a:cs typeface="+mn-cs"/>
            </a:endParaRPr>
          </a:p>
          <a:p>
            <a:endParaRPr lang="en-US" sz="1100" dirty="0"/>
          </a:p>
        </p:txBody>
      </p:sp>
      <p:sp>
        <p:nvSpPr>
          <p:cNvPr id="4" name="Slide Number Placeholder 3"/>
          <p:cNvSpPr>
            <a:spLocks noGrp="1"/>
          </p:cNvSpPr>
          <p:nvPr>
            <p:ph type="sldNum" sz="quarter" idx="10"/>
          </p:nvPr>
        </p:nvSpPr>
        <p:spPr/>
        <p:txBody>
          <a:bodyPr/>
          <a:lstStyle/>
          <a:p>
            <a:fld id="{ACD7063D-96C6-401D-A175-5B29A3EA17DD}" type="slidenum">
              <a:rPr lang="en-US" smtClean="0"/>
              <a:t>18</a:t>
            </a:fld>
            <a:endParaRPr lang="en-US"/>
          </a:p>
        </p:txBody>
      </p:sp>
    </p:spTree>
    <p:extLst>
      <p:ext uri="{BB962C8B-B14F-4D97-AF65-F5344CB8AC3E}">
        <p14:creationId xmlns:p14="http://schemas.microsoft.com/office/powerpoint/2010/main" val="4265883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r>
              <a:rPr lang="en-US" sz="900" i="1" dirty="0"/>
              <a:t>Image: CCO Creative Commons, https://pixabay.com/en/mincer-meat-grinder-grinder-147531/</a:t>
            </a:r>
          </a:p>
          <a:p>
            <a:endParaRPr lang="en-US" dirty="0"/>
          </a:p>
          <a:p>
            <a:r>
              <a:rPr lang="en-US" dirty="0"/>
              <a:t>Now, </a:t>
            </a:r>
            <a:r>
              <a:rPr lang="en-US" baseline="0" dirty="0"/>
              <a:t>it is time to do an analysis</a:t>
            </a:r>
            <a:r>
              <a:rPr lang="en-US" dirty="0"/>
              <a:t> by entering all of the information into the FireFamilyPlus sausage grinder.</a:t>
            </a:r>
            <a:r>
              <a:rPr lang="en-US" baseline="0" dirty="0"/>
              <a:t> You will do a Fires Analysis for all 5 fuel models for a number of NFDRS variables, including ERC, BI, SC, and IC. Also look at variables that do not depend on fuel models, such as KBDI, CFFDRS outputs, fuel moisture, etc.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 part of </a:t>
            </a:r>
            <a:r>
              <a:rPr lang="en-US" baseline="0"/>
              <a:t>Task 5, </a:t>
            </a:r>
            <a:r>
              <a:rPr lang="en-US" baseline="0" dirty="0"/>
              <a:t>examine statistical fit, probability range, and decision space. If it is a viable option, add it to the Candidates Table. </a:t>
            </a:r>
            <a:r>
              <a:rPr lang="en-US" b="0" kern="1200" baseline="0" dirty="0">
                <a:solidFill>
                  <a:schemeClr val="tx1"/>
                </a:solidFill>
              </a:rPr>
              <a:t>by clicking on the </a:t>
            </a:r>
            <a:r>
              <a:rPr lang="en-US" b="1" kern="1200" baseline="0" dirty="0">
                <a:solidFill>
                  <a:schemeClr val="tx1"/>
                </a:solidFill>
              </a:rPr>
              <a:t>C+</a:t>
            </a:r>
            <a:r>
              <a:rPr lang="en-US" b="0" kern="1200" baseline="0" dirty="0">
                <a:solidFill>
                  <a:schemeClr val="tx1"/>
                </a:solidFill>
              </a:rPr>
              <a:t> button. You must be on either Fires Analysis Report or Fires Analysis Graph for the C+ button to be active. You can view the Candidates list at any time by clicking on the </a:t>
            </a:r>
            <a:r>
              <a:rPr lang="en-US" b="1" kern="1200" baseline="0" dirty="0">
                <a:solidFill>
                  <a:schemeClr val="tx1"/>
                </a:solidFill>
              </a:rPr>
              <a:t>C</a:t>
            </a:r>
            <a:r>
              <a:rPr lang="en-US" b="0" kern="1200" baseline="0" dirty="0">
                <a:solidFill>
                  <a:schemeClr val="tx1"/>
                </a:solidFill>
              </a:rPr>
              <a:t> button.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kern="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kern="1200" baseline="0" dirty="0">
                <a:solidFill>
                  <a:schemeClr val="tx1"/>
                </a:solidFill>
              </a:rPr>
              <a:t>Do not attempt to select the single best option in this step. As mentioned earlier in the lecture, you may choose different combinations for different reasons. You may want a variable (or fuel model) that changes slowly or quickly, and this may change for every decision you are trying to make. You will learn more about that that this afternoon. In the meantime, look for viable candidates to consider further.</a:t>
            </a:r>
          </a:p>
          <a:p>
            <a:endParaRPr lang="en-US" dirty="0"/>
          </a:p>
        </p:txBody>
      </p:sp>
      <p:sp>
        <p:nvSpPr>
          <p:cNvPr id="4" name="Slide Number Placeholder 3"/>
          <p:cNvSpPr>
            <a:spLocks noGrp="1"/>
          </p:cNvSpPr>
          <p:nvPr>
            <p:ph type="sldNum" sz="quarter" idx="10"/>
          </p:nvPr>
        </p:nvSpPr>
        <p:spPr/>
        <p:txBody>
          <a:bodyPr/>
          <a:lstStyle/>
          <a:p>
            <a:fld id="{ACD7063D-96C6-401D-A175-5B29A3EA17DD}" type="slidenum">
              <a:rPr lang="en-US" smtClean="0"/>
              <a:t>19</a:t>
            </a:fld>
            <a:endParaRPr lang="en-US"/>
          </a:p>
        </p:txBody>
      </p:sp>
    </p:spTree>
    <p:extLst>
      <p:ext uri="{BB962C8B-B14F-4D97-AF65-F5344CB8AC3E}">
        <p14:creationId xmlns:p14="http://schemas.microsoft.com/office/powerpoint/2010/main" val="499204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Lesson </a:t>
            </a:r>
            <a:r>
              <a:rPr kumimoji="0" lang="en-US" sz="1200" b="0" i="0" u="none" strike="noStrike" kern="1200" cap="none" spc="0" normalizeH="0" baseline="0" noProof="0">
                <a:ln>
                  <a:noFill/>
                </a:ln>
                <a:solidFill>
                  <a:prstClr val="black"/>
                </a:solidFill>
                <a:effectLst/>
                <a:uLnTx/>
                <a:uFillTx/>
                <a:latin typeface="+mn-lt"/>
                <a:ea typeface="+mn-ea"/>
                <a:cs typeface="+mn-cs"/>
              </a:rPr>
              <a:t>Objectives:</a:t>
            </a:r>
          </a:p>
          <a:p>
            <a:pPr marL="685800" lvl="1" indent="-228600">
              <a:buFont typeface="+mj-lt"/>
              <a:buAutoNum type="arabicPeriod"/>
            </a:pPr>
            <a:r>
              <a:rPr lang="en-US"/>
              <a:t>Describe the statistics used in FireFamilyPlus to analyze NFDRS indices</a:t>
            </a:r>
          </a:p>
          <a:p>
            <a:pPr marL="685800" lvl="1" indent="-228600">
              <a:buFont typeface="+mj-lt"/>
              <a:buAutoNum type="arabicPeriod"/>
            </a:pPr>
            <a:r>
              <a:rPr lang="en-US"/>
              <a:t>Use FireFamilyPlus to analyze NFDRS indices to select a final fuel model</a:t>
            </a:r>
          </a:p>
          <a:p>
            <a:pPr marL="685800" lvl="1" indent="-228600">
              <a:buFont typeface="+mj-lt"/>
              <a:buAutoNum type="arabicPeriod"/>
            </a:pPr>
            <a:endParaRPr lang="en-US"/>
          </a:p>
          <a:p>
            <a:pPr marL="1200150" lvl="1" indent="-742950">
              <a:buFont typeface="+mj-lt"/>
              <a:buAutoNum type="arabicPeriod"/>
            </a:pPr>
            <a:endParaRPr kumimoji="0" lang="en-US" sz="40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n-lt"/>
              <a:ea typeface="+mn-ea"/>
              <a:cs typeface="+mn-cs"/>
            </a:endParaRPr>
          </a:p>
          <a:p>
            <a:endParaRPr kumimoji="0" lang="en-US" sz="40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n-lt"/>
              <a:ea typeface="+mn-ea"/>
              <a:cs typeface="+mn-cs"/>
            </a:endParaRPr>
          </a:p>
          <a:p>
            <a:endParaRPr kumimoji="0" lang="en-US" sz="40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ACD7063D-96C6-401D-A175-5B29A3EA17DD}" type="slidenum">
              <a:rPr lang="en-US" smtClean="0"/>
              <a:t>2</a:t>
            </a:fld>
            <a:endParaRPr lang="en-US"/>
          </a:p>
        </p:txBody>
      </p:sp>
    </p:spTree>
    <p:extLst>
      <p:ext uri="{BB962C8B-B14F-4D97-AF65-F5344CB8AC3E}">
        <p14:creationId xmlns:p14="http://schemas.microsoft.com/office/powerpoint/2010/main" val="153413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en-US" b="1" dirty="0">
                <a:solidFill>
                  <a:prstClr val="black"/>
                </a:solidFill>
                <a:effectLst>
                  <a:outerShdw blurRad="38100" dist="38100" dir="2700000" algn="tl">
                    <a:srgbClr val="000000">
                      <a:alpha val="43137"/>
                    </a:srgbClr>
                  </a:outerShdw>
                </a:effectLst>
              </a:rPr>
              <a:t>Slide # </a:t>
            </a:r>
            <a:fld id="{209B3D60-080B-4D34-9398-1DC43AD41F33}" type="slidenum">
              <a:rPr lang="en-US" b="1">
                <a:solidFill>
                  <a:prstClr val="black"/>
                </a:solidFill>
                <a:effectLst>
                  <a:outerShdw blurRad="38100" dist="38100" dir="2700000" algn="tl">
                    <a:srgbClr val="000000">
                      <a:alpha val="43137"/>
                    </a:srgbClr>
                  </a:outerShdw>
                </a:effectLst>
              </a:rPr>
              <a:pPr algn="r"/>
              <a:t>20</a:t>
            </a:fld>
            <a:endParaRPr lang="en-US" i="1" dirty="0"/>
          </a:p>
          <a:p>
            <a:r>
              <a:rPr lang="en-US" sz="900" i="1" dirty="0"/>
              <a:t>Photo of Libby</a:t>
            </a:r>
            <a:r>
              <a:rPr lang="en-US" sz="900" i="1" baseline="0" dirty="0"/>
              <a:t> RAWS</a:t>
            </a:r>
            <a:r>
              <a:rPr lang="en-US" sz="900" i="1" dirty="0"/>
              <a:t> from WRCC RAWS Photo Archive (http://www.wrcc.dri.edu/wraws/pictures/mlib/200105/mlib.ST1.jpg).</a:t>
            </a:r>
          </a:p>
          <a:p>
            <a:endParaRPr lang="en-US" dirty="0"/>
          </a:p>
          <a:p>
            <a:r>
              <a:rPr lang="en-US" b="0" dirty="0"/>
              <a:t>Tech Tips 5a, 5b, and 5c will help you with the process of doing a fires analysis.</a:t>
            </a:r>
            <a:r>
              <a:rPr lang="en-US" b="0" baseline="0" dirty="0"/>
              <a:t> </a:t>
            </a:r>
          </a:p>
          <a:p>
            <a:r>
              <a:rPr lang="en-US" b="0" baseline="0" dirty="0"/>
              <a:t>Lets take a quick look at the graphs and reports you will look at in your analysis using the Libby RAWS on the Kootenai National Forest.</a:t>
            </a:r>
          </a:p>
          <a:p>
            <a:endParaRPr lang="en-US" b="0" baseline="0" dirty="0"/>
          </a:p>
          <a:p>
            <a:r>
              <a:rPr lang="en-US" b="0" i="1" baseline="0" dirty="0"/>
              <a:t>Remind students it is easier to set up the Working Set </a:t>
            </a:r>
            <a:r>
              <a:rPr lang="en-US" b="0" i="1" u="sng" baseline="0" dirty="0"/>
              <a:t>before</a:t>
            </a:r>
            <a:r>
              <a:rPr lang="en-US" b="0" i="1" u="none" baseline="0" dirty="0"/>
              <a:t> you open Interactive Batch.</a:t>
            </a:r>
          </a:p>
          <a:p>
            <a:endParaRPr lang="en-US" i="1" dirty="0"/>
          </a:p>
          <a:p>
            <a:r>
              <a:rPr lang="en-US" b="1" i="1" dirty="0"/>
              <a:t>Use the following slides since they are easier to see on the screen than windows from FireFamilyPlus.</a:t>
            </a:r>
          </a:p>
        </p:txBody>
      </p:sp>
      <p:sp>
        <p:nvSpPr>
          <p:cNvPr id="4" name="Slide Number Placeholder 3"/>
          <p:cNvSpPr>
            <a:spLocks noGrp="1"/>
          </p:cNvSpPr>
          <p:nvPr>
            <p:ph type="sldNum" sz="quarter" idx="10"/>
          </p:nvPr>
        </p:nvSpPr>
        <p:spPr/>
        <p:txBody>
          <a:bodyPr/>
          <a:lstStyle/>
          <a:p>
            <a:fld id="{BC85D8E6-27EC-4C32-8BBF-FDCF30D2AFFB}" type="slidenum">
              <a:rPr lang="en-US" smtClean="0"/>
              <a:t>20</a:t>
            </a:fld>
            <a:endParaRPr lang="en-US"/>
          </a:p>
        </p:txBody>
      </p:sp>
    </p:spTree>
    <p:extLst>
      <p:ext uri="{BB962C8B-B14F-4D97-AF65-F5344CB8AC3E}">
        <p14:creationId xmlns:p14="http://schemas.microsoft.com/office/powerpoint/2010/main" val="1853400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30238"/>
            <a:ext cx="5576887" cy="3136900"/>
          </a:xfrm>
        </p:spPr>
      </p:sp>
      <p:sp>
        <p:nvSpPr>
          <p:cNvPr id="3" name="Notes Placeholder 2"/>
          <p:cNvSpPr>
            <a:spLocks noGrp="1"/>
          </p:cNvSpPr>
          <p:nvPr>
            <p:ph type="body" idx="1"/>
          </p:nvPr>
        </p:nvSpPr>
        <p:spPr/>
        <p:txBody>
          <a:bodyPr/>
          <a:lstStyle/>
          <a:p>
            <a:pPr algn="r"/>
            <a:r>
              <a:rPr lang="en-US" b="1" dirty="0">
                <a:solidFill>
                  <a:prstClr val="black"/>
                </a:solidFill>
                <a:effectLst>
                  <a:outerShdw blurRad="38100" dist="38100" dir="2700000" algn="tl">
                    <a:srgbClr val="000000">
                      <a:alpha val="43137"/>
                    </a:srgbClr>
                  </a:outerShdw>
                </a:effectLst>
              </a:rPr>
              <a:t>Slide # </a:t>
            </a:r>
            <a:fld id="{209B3D60-080B-4D34-9398-1DC43AD41F33}" type="slidenum">
              <a:rPr lang="en-US" b="1">
                <a:solidFill>
                  <a:prstClr val="black"/>
                </a:solidFill>
                <a:effectLst>
                  <a:outerShdw blurRad="38100" dist="38100" dir="2700000" algn="tl">
                    <a:srgbClr val="000000">
                      <a:alpha val="43137"/>
                    </a:srgbClr>
                  </a:outerShdw>
                </a:effectLst>
              </a:rPr>
              <a:pPr algn="r"/>
              <a:t>21</a:t>
            </a:fld>
            <a:endParaRPr lang="en-US" i="1" dirty="0"/>
          </a:p>
          <a:p>
            <a:r>
              <a:rPr lang="en-US" dirty="0"/>
              <a:t>You can view</a:t>
            </a:r>
            <a:r>
              <a:rPr lang="en-US" baseline="0" dirty="0"/>
              <a:t> the fires for any given year in the Stats Graph as shown on the slide. You can </a:t>
            </a:r>
            <a:r>
              <a:rPr lang="en-US" b="1" baseline="0" dirty="0"/>
              <a:t>only</a:t>
            </a:r>
            <a:r>
              <a:rPr lang="en-US" b="0" baseline="0" dirty="0"/>
              <a:t> look at fires for specific years. 2015 was an extremely busy year on the Kootenai National Forest. Occasionally, when you add fires, they don’t appear. If that happens, repeat the steps and try again. Each point on the graph represents a day that had at least one fire. If the day had a large fire, it is noted as an upward facing triangle. A multiple fire day is noted as a downward facing triangle. At the bottom of the graph next to the year, you can see how many fire days, large fire days, and multiple fire days there were. In this example, there are 59 fire days, 6 large fire days, and 16 multiple fire days.</a:t>
            </a:r>
          </a:p>
          <a:p>
            <a:endParaRPr lang="en-US" b="0" baseline="0" dirty="0"/>
          </a:p>
          <a:p>
            <a:r>
              <a:rPr lang="en-US" b="1" baseline="0" dirty="0"/>
              <a:t>Ask participants:</a:t>
            </a:r>
            <a:endParaRPr lang="en-US" b="0" baseline="0" dirty="0"/>
          </a:p>
          <a:p>
            <a:pPr marL="228600" indent="-228600">
              <a:buFont typeface="+mj-lt"/>
              <a:buAutoNum type="arabicPeriod"/>
            </a:pPr>
            <a:r>
              <a:rPr lang="en-US" b="0" baseline="0" dirty="0"/>
              <a:t>Do most fires start when the ERC is average, above-average or below-average? </a:t>
            </a:r>
            <a:r>
              <a:rPr lang="en-US" b="0" i="1" baseline="0" dirty="0"/>
              <a:t>Answer: Above average</a:t>
            </a:r>
            <a:endParaRPr lang="en-US" b="0" i="0" baseline="0" dirty="0"/>
          </a:p>
          <a:p>
            <a:pPr marL="228600" indent="-228600">
              <a:buFont typeface="+mj-lt"/>
              <a:buAutoNum type="arabicPeriod"/>
            </a:pPr>
            <a:r>
              <a:rPr lang="en-US" b="0" i="0" baseline="0" dirty="0"/>
              <a:t>Based </a:t>
            </a:r>
            <a:r>
              <a:rPr lang="en-US" b="1" i="0" baseline="0" dirty="0"/>
              <a:t>only</a:t>
            </a:r>
            <a:r>
              <a:rPr lang="en-US" b="0" i="0" baseline="0" dirty="0"/>
              <a:t> on this graph, do you think ERC is a good indicator of fire danger? </a:t>
            </a:r>
            <a:r>
              <a:rPr lang="en-US" b="0" i="1" baseline="0" dirty="0"/>
              <a:t>Answer: Yes, most fires occur when ERC is high.</a:t>
            </a:r>
            <a:endParaRPr lang="en-US" b="0" baseline="0" dirty="0"/>
          </a:p>
          <a:p>
            <a:endParaRPr lang="en-US" b="0" baseline="0" dirty="0"/>
          </a:p>
          <a:p>
            <a:r>
              <a:rPr lang="en-US" b="0" baseline="0" dirty="0"/>
              <a:t>While this graph shows ERC, you will look at a number of variables to avoid decision bias.</a:t>
            </a:r>
            <a:endParaRPr lang="en-US" dirty="0"/>
          </a:p>
        </p:txBody>
      </p:sp>
      <p:sp>
        <p:nvSpPr>
          <p:cNvPr id="4" name="Slide Number Placeholder 3"/>
          <p:cNvSpPr>
            <a:spLocks noGrp="1"/>
          </p:cNvSpPr>
          <p:nvPr>
            <p:ph type="sldNum" sz="quarter" idx="10"/>
          </p:nvPr>
        </p:nvSpPr>
        <p:spPr/>
        <p:txBody>
          <a:bodyPr/>
          <a:lstStyle/>
          <a:p>
            <a:fld id="{BC85D8E6-27EC-4C32-8BBF-FDCF30D2AFFB}" type="slidenum">
              <a:rPr lang="en-US" smtClean="0"/>
              <a:t>21</a:t>
            </a:fld>
            <a:endParaRPr lang="en-US"/>
          </a:p>
        </p:txBody>
      </p:sp>
    </p:spTree>
    <p:extLst>
      <p:ext uri="{BB962C8B-B14F-4D97-AF65-F5344CB8AC3E}">
        <p14:creationId xmlns:p14="http://schemas.microsoft.com/office/powerpoint/2010/main" val="2701064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30238"/>
            <a:ext cx="5576887" cy="3136900"/>
          </a:xfrm>
        </p:spPr>
      </p:sp>
      <p:sp>
        <p:nvSpPr>
          <p:cNvPr id="3" name="Notes Placeholder 2"/>
          <p:cNvSpPr>
            <a:spLocks noGrp="1"/>
          </p:cNvSpPr>
          <p:nvPr>
            <p:ph type="body" idx="1"/>
          </p:nvPr>
        </p:nvSpPr>
        <p:spPr/>
        <p:txBody>
          <a:bodyPr/>
          <a:lstStyle/>
          <a:p>
            <a:pPr algn="r"/>
            <a:r>
              <a:rPr lang="en-US" b="1" dirty="0">
                <a:solidFill>
                  <a:prstClr val="black"/>
                </a:solidFill>
                <a:effectLst>
                  <a:outerShdw blurRad="38100" dist="38100" dir="2700000" algn="tl">
                    <a:srgbClr val="000000">
                      <a:alpha val="43137"/>
                    </a:srgbClr>
                  </a:outerShdw>
                </a:effectLst>
              </a:rPr>
              <a:t>Slide # </a:t>
            </a:r>
            <a:fld id="{209B3D60-080B-4D34-9398-1DC43AD41F33}" type="slidenum">
              <a:rPr lang="en-US" b="1">
                <a:solidFill>
                  <a:prstClr val="black"/>
                </a:solidFill>
                <a:effectLst>
                  <a:outerShdw blurRad="38100" dist="38100" dir="2700000" algn="tl">
                    <a:srgbClr val="000000">
                      <a:alpha val="43137"/>
                    </a:srgbClr>
                  </a:outerShdw>
                </a:effectLst>
              </a:rPr>
              <a:pPr algn="r"/>
              <a:t>22</a:t>
            </a:fld>
            <a:endParaRPr lang="en-US" i="1" dirty="0"/>
          </a:p>
          <a:p>
            <a:r>
              <a:rPr lang="en-US" dirty="0"/>
              <a:t>Take a look at the </a:t>
            </a:r>
            <a:r>
              <a:rPr lang="en-US" b="1" dirty="0"/>
              <a:t>Cumulative Fires</a:t>
            </a:r>
            <a:r>
              <a:rPr lang="en-US" b="0" baseline="0" dirty="0"/>
              <a:t> graph. This graph is a histogram of the fires analysis. Criteria defined for Cause Class (All, Lightning, or Human), Large Fire Day, and Multiple Fire Day are all printed on the graph. The frequency is the number of days at each ERC value.</a:t>
            </a:r>
          </a:p>
          <a:p>
            <a:endParaRPr lang="en-US" b="0" baseline="0" dirty="0"/>
          </a:p>
          <a:p>
            <a:r>
              <a:rPr lang="en-US" b="0" baseline="0" dirty="0"/>
              <a:t>Cumulative fires analysis graphs include</a:t>
            </a:r>
          </a:p>
          <a:p>
            <a:pPr marL="171450" indent="-171450">
              <a:buFont typeface="Arial" panose="020B0604020202020204" pitchFamily="34" charset="0"/>
              <a:buChar char="•"/>
            </a:pPr>
            <a:r>
              <a:rPr lang="en-US" b="0" baseline="0" dirty="0"/>
              <a:t>Black line or bin: all weather days regardless of fire activity (called All Days on this graph)</a:t>
            </a:r>
          </a:p>
          <a:p>
            <a:pPr marL="171450" indent="-171450">
              <a:buFont typeface="Arial" panose="020B0604020202020204" pitchFamily="34" charset="0"/>
              <a:buChar char="•"/>
            </a:pPr>
            <a:r>
              <a:rPr lang="en-US" b="0" baseline="0" dirty="0"/>
              <a:t>Teal: weather days with a reported fire</a:t>
            </a:r>
          </a:p>
          <a:p>
            <a:pPr marL="171450" indent="-171450">
              <a:buFont typeface="Arial" panose="020B0604020202020204" pitchFamily="34" charset="0"/>
              <a:buChar char="•"/>
            </a:pPr>
            <a:r>
              <a:rPr lang="en-US" b="0" baseline="0" dirty="0"/>
              <a:t>Purple: weather days with a reported large fire (e.g., 12 acres or larger in this graph).</a:t>
            </a:r>
          </a:p>
          <a:p>
            <a:pPr marL="171450" indent="-171450">
              <a:buFont typeface="Arial" panose="020B0604020202020204" pitchFamily="34" charset="0"/>
              <a:buChar char="•"/>
            </a:pPr>
            <a:r>
              <a:rPr lang="en-US" b="0" baseline="0" dirty="0"/>
              <a:t>Red: weather days with multiple fires reported (e.g., 3 or more fires per day in this graph).</a:t>
            </a:r>
          </a:p>
          <a:p>
            <a:pPr marL="0" indent="0">
              <a:buFont typeface="Arial" panose="020B0604020202020204" pitchFamily="34" charset="0"/>
              <a:buNone/>
            </a:pPr>
            <a:endParaRPr lang="en-US" b="0" baseline="0" dirty="0"/>
          </a:p>
          <a:p>
            <a:pPr marL="0" indent="0">
              <a:buFont typeface="Arial" panose="020B0604020202020204" pitchFamily="34" charset="0"/>
              <a:buNone/>
            </a:pPr>
            <a:r>
              <a:rPr lang="en-US" b="0" baseline="0" dirty="0"/>
              <a:t>This graph, unlike the Stats Graph, includes fires for all years. Generally, you expect to see more fires as the fire danger increases, or more of the teal and less of the white. It can be difficult to see large and multiple fire day bars as there are so few in most areas.</a:t>
            </a:r>
          </a:p>
          <a:p>
            <a:pPr marL="0" indent="0">
              <a:buFont typeface="Arial" panose="020B0604020202020204" pitchFamily="34" charset="0"/>
              <a:buNone/>
            </a:pPr>
            <a:endParaRPr lang="en-US" b="0" baseline="0" dirty="0"/>
          </a:p>
          <a:p>
            <a:pPr marL="0" indent="0">
              <a:buFont typeface="Arial" panose="020B0604020202020204" pitchFamily="34" charset="0"/>
              <a:buNone/>
            </a:pPr>
            <a:r>
              <a:rPr lang="en-US" b="1" i="1" baseline="0" dirty="0"/>
              <a:t>Note:</a:t>
            </a:r>
            <a:r>
              <a:rPr lang="en-US" b="0" i="1" baseline="0" dirty="0"/>
              <a:t> If you analyze fuel moisture or relative humidity, bars are revered since low values indicate higher fire danger.</a:t>
            </a:r>
            <a:endParaRPr lang="en-US" b="1" dirty="0"/>
          </a:p>
        </p:txBody>
      </p:sp>
      <p:sp>
        <p:nvSpPr>
          <p:cNvPr id="4" name="Slide Number Placeholder 3"/>
          <p:cNvSpPr>
            <a:spLocks noGrp="1"/>
          </p:cNvSpPr>
          <p:nvPr>
            <p:ph type="sldNum" sz="quarter" idx="10"/>
          </p:nvPr>
        </p:nvSpPr>
        <p:spPr/>
        <p:txBody>
          <a:bodyPr/>
          <a:lstStyle/>
          <a:p>
            <a:fld id="{BC85D8E6-27EC-4C32-8BBF-FDCF30D2AFFB}" type="slidenum">
              <a:rPr lang="en-US" smtClean="0"/>
              <a:t>22</a:t>
            </a:fld>
            <a:endParaRPr lang="en-US"/>
          </a:p>
        </p:txBody>
      </p:sp>
    </p:spTree>
    <p:extLst>
      <p:ext uri="{BB962C8B-B14F-4D97-AF65-F5344CB8AC3E}">
        <p14:creationId xmlns:p14="http://schemas.microsoft.com/office/powerpoint/2010/main" val="2707427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30238"/>
            <a:ext cx="5576887" cy="3136900"/>
          </a:xfrm>
        </p:spPr>
      </p:sp>
      <p:sp>
        <p:nvSpPr>
          <p:cNvPr id="3" name="Notes Placeholder 2"/>
          <p:cNvSpPr>
            <a:spLocks noGrp="1"/>
          </p:cNvSpPr>
          <p:nvPr>
            <p:ph type="body" idx="1"/>
          </p:nvPr>
        </p:nvSpPr>
        <p:spPr/>
        <p:txBody>
          <a:bodyPr/>
          <a:lstStyle/>
          <a:p>
            <a:pPr algn="r"/>
            <a:r>
              <a:rPr lang="en-US" b="1" dirty="0">
                <a:solidFill>
                  <a:prstClr val="black"/>
                </a:solidFill>
                <a:effectLst>
                  <a:outerShdw blurRad="38100" dist="38100" dir="2700000" algn="tl">
                    <a:srgbClr val="000000">
                      <a:alpha val="43137"/>
                    </a:srgbClr>
                  </a:outerShdw>
                </a:effectLst>
              </a:rPr>
              <a:t>Slide # </a:t>
            </a:r>
            <a:fld id="{209B3D60-080B-4D34-9398-1DC43AD41F33}" type="slidenum">
              <a:rPr lang="en-US" b="1">
                <a:solidFill>
                  <a:prstClr val="black"/>
                </a:solidFill>
                <a:effectLst>
                  <a:outerShdw blurRad="38100" dist="38100" dir="2700000" algn="tl">
                    <a:srgbClr val="000000">
                      <a:alpha val="43137"/>
                    </a:srgbClr>
                  </a:outerShdw>
                </a:effectLst>
              </a:rPr>
              <a:pPr algn="r"/>
              <a:t>23</a:t>
            </a:fld>
            <a:endParaRPr lang="en-US" i="1" dirty="0"/>
          </a:p>
          <a:p>
            <a:r>
              <a:rPr lang="en-US" b="0" dirty="0"/>
              <a:t>Next is the </a:t>
            </a:r>
            <a:r>
              <a:rPr lang="en-US" b="1" dirty="0"/>
              <a:t>Fires Percentile</a:t>
            </a:r>
            <a:r>
              <a:rPr lang="en-US" b="1" baseline="0" dirty="0"/>
              <a:t> Graph</a:t>
            </a:r>
            <a:r>
              <a:rPr lang="en-US" b="0" baseline="0" dirty="0"/>
              <a:t>. There are four lines on this graph. These lines will change with fuel model/NFDRS output combination.</a:t>
            </a:r>
          </a:p>
          <a:p>
            <a:endParaRPr lang="en-US" b="0" baseline="0" dirty="0"/>
          </a:p>
          <a:p>
            <a:r>
              <a:rPr lang="en-US" dirty="0"/>
              <a:t>The black line is the All Days line. It shows all weather days in the dataset. This is the exact same line used in the Percentiles Graph</a:t>
            </a:r>
            <a:r>
              <a:rPr lang="en-US" baseline="0" dirty="0"/>
              <a:t>. The remaining lines show fire days, large fire days, and multiple fire days. </a:t>
            </a:r>
          </a:p>
          <a:p>
            <a:endParaRPr lang="en-US" b="1" i="1" baseline="0" dirty="0"/>
          </a:p>
          <a:p>
            <a:r>
              <a:rPr lang="en-US" b="0" i="0" baseline="0" dirty="0"/>
              <a:t>This graph shows how well the predictor variable (ERC) predicts fire occurrence. There should be separation between the lines. All Days (Weather Days) should increase first and be higher than Fire Days. Fire Days should increase before both Large and Multiple Fire Days. Lines should not max out too early (e.g., All Days reaches 100% when ERC is 25, and the maximum ERC is 50).</a:t>
            </a:r>
          </a:p>
          <a:p>
            <a:endParaRPr lang="en-US" b="0" i="0" baseline="0" dirty="0"/>
          </a:p>
          <a:p>
            <a:r>
              <a:rPr lang="en-US" b="0" i="0" baseline="0" dirty="0"/>
              <a:t>This graph contains the same information as the Cumulative Fires graph we just looked at; it is just in a different format. Use whichever graph works best for you.</a:t>
            </a:r>
          </a:p>
          <a:p>
            <a:endParaRPr lang="en-US" b="0" i="0" baseline="0" dirty="0"/>
          </a:p>
          <a:p>
            <a:r>
              <a:rPr lang="en-US" b="1" i="1" baseline="0" dirty="0"/>
              <a:t>Note: </a:t>
            </a:r>
            <a:r>
              <a:rPr lang="en-US" b="0" i="1" baseline="0" dirty="0"/>
              <a:t>Sometimes the lines reverse as the output increases. This generally occurs because there are not enough fires in the dataset </a:t>
            </a:r>
            <a:r>
              <a:rPr lang="en-US" b="1" i="1" baseline="0" dirty="0"/>
              <a:t>or</a:t>
            </a:r>
            <a:r>
              <a:rPr lang="en-US" b="0" i="1" baseline="0" dirty="0"/>
              <a:t> the analysis is done for the entire year. Do not worry about this for S491.</a:t>
            </a:r>
            <a:endParaRPr lang="en-US" b="1" i="1" baseline="0" dirty="0"/>
          </a:p>
          <a:p>
            <a:endParaRPr lang="en-US" b="0" i="0" baseline="0" dirty="0"/>
          </a:p>
          <a:p>
            <a:endParaRPr lang="en-US" b="1" i="0" dirty="0"/>
          </a:p>
        </p:txBody>
      </p:sp>
      <p:sp>
        <p:nvSpPr>
          <p:cNvPr id="4" name="Slide Number Placeholder 3"/>
          <p:cNvSpPr>
            <a:spLocks noGrp="1"/>
          </p:cNvSpPr>
          <p:nvPr>
            <p:ph type="sldNum" sz="quarter" idx="10"/>
          </p:nvPr>
        </p:nvSpPr>
        <p:spPr/>
        <p:txBody>
          <a:bodyPr/>
          <a:lstStyle/>
          <a:p>
            <a:fld id="{BC85D8E6-27EC-4C32-8BBF-FDCF30D2AFFB}" type="slidenum">
              <a:rPr lang="en-US" smtClean="0"/>
              <a:t>23</a:t>
            </a:fld>
            <a:endParaRPr lang="en-US"/>
          </a:p>
        </p:txBody>
      </p:sp>
    </p:spTree>
    <p:extLst>
      <p:ext uri="{BB962C8B-B14F-4D97-AF65-F5344CB8AC3E}">
        <p14:creationId xmlns:p14="http://schemas.microsoft.com/office/powerpoint/2010/main" val="4230709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30238"/>
            <a:ext cx="5576887" cy="3136900"/>
          </a:xfrm>
        </p:spPr>
      </p:sp>
      <p:sp>
        <p:nvSpPr>
          <p:cNvPr id="3" name="Notes Placeholder 2"/>
          <p:cNvSpPr>
            <a:spLocks noGrp="1"/>
          </p:cNvSpPr>
          <p:nvPr>
            <p:ph type="body" idx="1"/>
          </p:nvPr>
        </p:nvSpPr>
        <p:spPr/>
        <p:txBody>
          <a:bodyPr/>
          <a:lstStyle/>
          <a:p>
            <a:pPr algn="r"/>
            <a:r>
              <a:rPr lang="en-US" b="1" dirty="0">
                <a:solidFill>
                  <a:prstClr val="black"/>
                </a:solidFill>
                <a:effectLst>
                  <a:outerShdw blurRad="38100" dist="38100" dir="2700000" algn="tl">
                    <a:srgbClr val="000000">
                      <a:alpha val="43137"/>
                    </a:srgbClr>
                  </a:outerShdw>
                </a:effectLst>
              </a:rPr>
              <a:t>Slide # </a:t>
            </a:r>
            <a:fld id="{209B3D60-080B-4D34-9398-1DC43AD41F33}" type="slidenum">
              <a:rPr lang="en-US" b="1">
                <a:solidFill>
                  <a:prstClr val="black"/>
                </a:solidFill>
                <a:effectLst>
                  <a:outerShdw blurRad="38100" dist="38100" dir="2700000" algn="tl">
                    <a:srgbClr val="000000">
                      <a:alpha val="43137"/>
                    </a:srgbClr>
                  </a:outerShdw>
                </a:effectLst>
              </a:rPr>
              <a:pPr algn="r"/>
              <a:t>24</a:t>
            </a:fld>
            <a:endParaRPr lang="en-US" i="1" dirty="0"/>
          </a:p>
          <a:p>
            <a:r>
              <a:rPr lang="en-US" dirty="0"/>
              <a:t>Let’s look at the </a:t>
            </a:r>
            <a:r>
              <a:rPr lang="en-US" b="1" dirty="0"/>
              <a:t>Fires Analysis Report</a:t>
            </a:r>
            <a:r>
              <a:rPr lang="en-US" b="0" dirty="0"/>
              <a:t>. </a:t>
            </a:r>
          </a:p>
          <a:p>
            <a:endParaRPr lang="en-US" b="0" dirty="0"/>
          </a:p>
          <a:p>
            <a:r>
              <a:rPr lang="en-US" b="0" dirty="0"/>
              <a:t>We saw</a:t>
            </a:r>
            <a:r>
              <a:rPr lang="en-US" b="0" baseline="0" dirty="0"/>
              <a:t> this table earlier in the presentation. There will be three tables in this report</a:t>
            </a:r>
            <a:r>
              <a:rPr lang="en-US" dirty="0"/>
              <a:t>: Fire Days, Large Fire Days, and Multiple Fire Days. An analysis has been done for each one. </a:t>
            </a:r>
            <a:endParaRPr lang="en-US" b="0" baseline="0" dirty="0"/>
          </a:p>
          <a:p>
            <a:r>
              <a:rPr lang="en-US" b="0" baseline="0" dirty="0"/>
              <a:t>Look at the Chi-Squared, located in the lower left-hand corner of the table (green box). </a:t>
            </a:r>
            <a:endParaRPr lang="en-US" b="0" i="0" baseline="0" dirty="0"/>
          </a:p>
        </p:txBody>
      </p:sp>
      <p:sp>
        <p:nvSpPr>
          <p:cNvPr id="4" name="Slide Number Placeholder 3"/>
          <p:cNvSpPr>
            <a:spLocks noGrp="1"/>
          </p:cNvSpPr>
          <p:nvPr>
            <p:ph type="sldNum" sz="quarter" idx="10"/>
          </p:nvPr>
        </p:nvSpPr>
        <p:spPr/>
        <p:txBody>
          <a:bodyPr/>
          <a:lstStyle/>
          <a:p>
            <a:fld id="{BC85D8E6-27EC-4C32-8BBF-FDCF30D2AFFB}" type="slidenum">
              <a:rPr lang="en-US" smtClean="0"/>
              <a:t>24</a:t>
            </a:fld>
            <a:endParaRPr lang="en-US"/>
          </a:p>
        </p:txBody>
      </p:sp>
    </p:spTree>
    <p:extLst>
      <p:ext uri="{BB962C8B-B14F-4D97-AF65-F5344CB8AC3E}">
        <p14:creationId xmlns:p14="http://schemas.microsoft.com/office/powerpoint/2010/main" val="3372434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30238"/>
            <a:ext cx="5576887" cy="3136900"/>
          </a:xfrm>
        </p:spPr>
      </p:sp>
      <p:sp>
        <p:nvSpPr>
          <p:cNvPr id="3" name="Notes Placeholder 2"/>
          <p:cNvSpPr>
            <a:spLocks noGrp="1"/>
          </p:cNvSpPr>
          <p:nvPr>
            <p:ph type="body" idx="1"/>
          </p:nvPr>
        </p:nvSpPr>
        <p:spPr/>
        <p:txBody>
          <a:bodyPr/>
          <a:lstStyle/>
          <a:p>
            <a:r>
              <a:rPr lang="en-US" b="0" i="0" dirty="0"/>
              <a:t>You</a:t>
            </a:r>
            <a:r>
              <a:rPr lang="en-US" b="0" i="0" baseline="0" dirty="0"/>
              <a:t> saw this graph, the Fires Analysis Graph, earlier. </a:t>
            </a:r>
            <a:r>
              <a:rPr lang="en-US" b="0" i="0" dirty="0"/>
              <a:t>When you find a selection you want to consider further,</a:t>
            </a:r>
            <a:r>
              <a:rPr lang="en-US" b="0" i="0" baseline="0" dirty="0"/>
              <a:t> add it to the Candidates Table by clicking on the C+ button.</a:t>
            </a:r>
          </a:p>
          <a:p>
            <a:endParaRPr lang="en-US" b="0" i="0" baseline="0" dirty="0"/>
          </a:p>
          <a:p>
            <a:r>
              <a:rPr lang="en-US" b="0" i="0" baseline="0" dirty="0"/>
              <a:t>Add this candidate to Candidates Table by clicking on the </a:t>
            </a:r>
            <a:r>
              <a:rPr lang="en-US" b="1" i="0" baseline="0" dirty="0"/>
              <a:t>C+</a:t>
            </a:r>
            <a:r>
              <a:rPr lang="en-US" b="0" i="0" baseline="0" dirty="0"/>
              <a:t> button. You must be on either the </a:t>
            </a:r>
            <a:r>
              <a:rPr lang="en-US" b="1" i="0" baseline="0" dirty="0"/>
              <a:t>Fires Analysis Report </a:t>
            </a:r>
            <a:r>
              <a:rPr lang="en-US" b="0" i="0" baseline="0" dirty="0"/>
              <a:t>or </a:t>
            </a:r>
            <a:r>
              <a:rPr lang="en-US" b="1" i="0" baseline="0" dirty="0"/>
              <a:t>Fires Analysis Graph </a:t>
            </a:r>
            <a:r>
              <a:rPr lang="en-US" b="0" i="0" baseline="0" dirty="0"/>
              <a:t>for it to be active. You can view the candidates at any time by clicking on the </a:t>
            </a:r>
            <a:r>
              <a:rPr lang="en-US" b="1" i="0" baseline="0" dirty="0"/>
              <a:t>C</a:t>
            </a:r>
            <a:r>
              <a:rPr lang="en-US" b="0" i="0" baseline="0" dirty="0"/>
              <a:t> button.</a:t>
            </a:r>
            <a:endParaRPr lang="en-US" b="1" i="0" dirty="0"/>
          </a:p>
        </p:txBody>
      </p:sp>
      <p:sp>
        <p:nvSpPr>
          <p:cNvPr id="4" name="Slide Number Placeholder 3"/>
          <p:cNvSpPr>
            <a:spLocks noGrp="1"/>
          </p:cNvSpPr>
          <p:nvPr>
            <p:ph type="sldNum" sz="quarter" idx="10"/>
          </p:nvPr>
        </p:nvSpPr>
        <p:spPr/>
        <p:txBody>
          <a:bodyPr/>
          <a:lstStyle/>
          <a:p>
            <a:fld id="{BC85D8E6-27EC-4C32-8BBF-FDCF30D2AFFB}" type="slidenum">
              <a:rPr lang="en-US" smtClean="0"/>
              <a:t>25</a:t>
            </a:fld>
            <a:endParaRPr lang="en-US"/>
          </a:p>
        </p:txBody>
      </p:sp>
    </p:spTree>
    <p:extLst>
      <p:ext uri="{BB962C8B-B14F-4D97-AF65-F5344CB8AC3E}">
        <p14:creationId xmlns:p14="http://schemas.microsoft.com/office/powerpoint/2010/main" val="1461878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30238"/>
            <a:ext cx="5576887" cy="3136900"/>
          </a:xfrm>
        </p:spPr>
      </p:sp>
      <p:sp>
        <p:nvSpPr>
          <p:cNvPr id="3" name="Notes Placeholder 2"/>
          <p:cNvSpPr>
            <a:spLocks noGrp="1"/>
          </p:cNvSpPr>
          <p:nvPr>
            <p:ph type="body" idx="1"/>
          </p:nvPr>
        </p:nvSpPr>
        <p:spPr/>
        <p:txBody>
          <a:bodyPr/>
          <a:lstStyle/>
          <a:p>
            <a:r>
              <a:rPr lang="en-US" dirty="0"/>
              <a:t>Open the </a:t>
            </a:r>
            <a:r>
              <a:rPr lang="en-US" b="1" dirty="0"/>
              <a:t>Candidates Table (C)</a:t>
            </a:r>
            <a:r>
              <a:rPr lang="en-US" b="0" dirty="0"/>
              <a:t> and review</a:t>
            </a:r>
            <a:r>
              <a:rPr lang="en-US" b="0" baseline="0" dirty="0"/>
              <a:t> the results. Your results will likely differ from those shown above. Point out the variable, fuel model, and Fire Da (FD) statistics. Focus on the Chi-Squared. Reinforce how tough it can be to read the table; students should not add all possible candidates and sort it out later. It is much easier to add only candidates they want to consider.</a:t>
            </a:r>
          </a:p>
          <a:p>
            <a:endParaRPr lang="en-US" b="0" baseline="0" dirty="0"/>
          </a:p>
          <a:p>
            <a:r>
              <a:rPr lang="en-US" b="1" baseline="0" dirty="0"/>
              <a:t>Tips</a:t>
            </a:r>
            <a:endParaRPr lang="en-US" b="0" baseline="0" dirty="0"/>
          </a:p>
          <a:p>
            <a:pPr marL="171450" indent="-171450">
              <a:buFont typeface="Arial" panose="020B0604020202020204" pitchFamily="34" charset="0"/>
              <a:buChar char="•"/>
            </a:pPr>
            <a:r>
              <a:rPr lang="en-US" b="0" baseline="0" dirty="0"/>
              <a:t>View the Candidates Table by clicking on the C button, which is always available.</a:t>
            </a:r>
          </a:p>
          <a:p>
            <a:pPr marL="171450" indent="-171450">
              <a:buFont typeface="Arial" panose="020B0604020202020204" pitchFamily="34" charset="0"/>
              <a:buChar char="•"/>
            </a:pPr>
            <a:r>
              <a:rPr lang="en-US" b="0" baseline="0" dirty="0"/>
              <a:t>Click on the floppy disk to Save the Candidates Table. </a:t>
            </a:r>
            <a:r>
              <a:rPr lang="en-US" b="1" baseline="0" dirty="0"/>
              <a:t>Click to add oval. </a:t>
            </a:r>
            <a:r>
              <a:rPr lang="en-US" b="0" baseline="0" dirty="0"/>
              <a:t>Make sure to use the floppy disk </a:t>
            </a:r>
            <a:r>
              <a:rPr lang="en-US" b="0" i="1" baseline="0" dirty="0"/>
              <a:t>closest to the table</a:t>
            </a:r>
            <a:r>
              <a:rPr lang="en-US" b="0" baseline="0" dirty="0"/>
              <a:t>. </a:t>
            </a:r>
            <a:r>
              <a:rPr lang="en-US" b="1" baseline="0" dirty="0"/>
              <a:t>Click to add CSV box. </a:t>
            </a:r>
            <a:r>
              <a:rPr lang="en-US" b="0" baseline="0" dirty="0"/>
              <a:t>If done correctly, it will be saved as a Comma Separated Values File (*.csv) that can be opened in Excel, Google Sheets, or other spreadsheets.</a:t>
            </a:r>
          </a:p>
          <a:p>
            <a:pPr marL="0" indent="0">
              <a:buFont typeface="Arial" panose="020B0604020202020204" pitchFamily="34" charset="0"/>
              <a:buNone/>
            </a:pPr>
            <a:endParaRPr lang="en-US" b="0" baseline="0" dirty="0"/>
          </a:p>
          <a:p>
            <a:pPr marL="0" indent="0">
              <a:buFont typeface="Arial" panose="020B0604020202020204" pitchFamily="34" charset="0"/>
              <a:buNone/>
            </a:pPr>
            <a:endParaRPr lang="en-US" b="1" dirty="0"/>
          </a:p>
        </p:txBody>
      </p:sp>
      <p:sp>
        <p:nvSpPr>
          <p:cNvPr id="4" name="Slide Number Placeholder 3"/>
          <p:cNvSpPr>
            <a:spLocks noGrp="1"/>
          </p:cNvSpPr>
          <p:nvPr>
            <p:ph type="sldNum" sz="quarter" idx="10"/>
          </p:nvPr>
        </p:nvSpPr>
        <p:spPr/>
        <p:txBody>
          <a:bodyPr/>
          <a:lstStyle/>
          <a:p>
            <a:fld id="{BC85D8E6-27EC-4C32-8BBF-FDCF30D2AFFB}" type="slidenum">
              <a:rPr lang="en-US" smtClean="0"/>
              <a:t>26</a:t>
            </a:fld>
            <a:endParaRPr lang="en-US"/>
          </a:p>
        </p:txBody>
      </p:sp>
    </p:spTree>
    <p:extLst>
      <p:ext uri="{BB962C8B-B14F-4D97-AF65-F5344CB8AC3E}">
        <p14:creationId xmlns:p14="http://schemas.microsoft.com/office/powerpoint/2010/main" val="3411719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r>
              <a:rPr lang="en-US"/>
              <a:t>Review Lesson Objectives:</a:t>
            </a:r>
          </a:p>
          <a:p>
            <a:pPr marL="685800" lvl="1" indent="-228600">
              <a:buFont typeface="+mj-lt"/>
              <a:buAutoNum type="arabicPeriod"/>
            </a:pPr>
            <a:r>
              <a:rPr lang="en-US"/>
              <a:t>Describe the statistics used in FireFamilyPlus to analyze NFDRS indices</a:t>
            </a:r>
          </a:p>
          <a:p>
            <a:pPr marL="685800" lvl="1" indent="-228600">
              <a:buFont typeface="+mj-lt"/>
              <a:buAutoNum type="arabicPeriod"/>
            </a:pPr>
            <a:r>
              <a:rPr lang="en-US"/>
              <a:t>Use FireFamilyPlus to analyze NFDRS indices to select a final fuel model</a:t>
            </a:r>
          </a:p>
          <a:p>
            <a:pPr marL="685800" lvl="1" indent="-228600">
              <a:buFont typeface="+mj-lt"/>
              <a:buAutoNum type="arabicPeriod"/>
            </a:pPr>
            <a:endParaRPr lang="en-US"/>
          </a:p>
        </p:txBody>
      </p:sp>
      <p:sp>
        <p:nvSpPr>
          <p:cNvPr id="4" name="Slide Number Placeholder 3"/>
          <p:cNvSpPr>
            <a:spLocks noGrp="1"/>
          </p:cNvSpPr>
          <p:nvPr>
            <p:ph type="sldNum" sz="quarter" idx="10"/>
          </p:nvPr>
        </p:nvSpPr>
        <p:spPr/>
        <p:txBody>
          <a:bodyPr/>
          <a:lstStyle/>
          <a:p>
            <a:fld id="{ACD7063D-96C6-401D-A175-5B29A3EA17DD}" type="slidenum">
              <a:rPr lang="en-US" smtClean="0"/>
              <a:t>27</a:t>
            </a:fld>
            <a:endParaRPr lang="en-US"/>
          </a:p>
        </p:txBody>
      </p:sp>
    </p:spTree>
    <p:extLst>
      <p:ext uri="{BB962C8B-B14F-4D97-AF65-F5344CB8AC3E}">
        <p14:creationId xmlns:p14="http://schemas.microsoft.com/office/powerpoint/2010/main" val="3170427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lang="en-US" dirty="0"/>
              <a:t>Are there any questions? If not, you are ready to do Task 5.</a:t>
            </a:r>
          </a:p>
        </p:txBody>
      </p:sp>
      <p:sp>
        <p:nvSpPr>
          <p:cNvPr id="4" name="Slide Number Placeholder 3"/>
          <p:cNvSpPr>
            <a:spLocks noGrp="1"/>
          </p:cNvSpPr>
          <p:nvPr>
            <p:ph type="sldNum" sz="quarter" idx="10"/>
          </p:nvPr>
        </p:nvSpPr>
        <p:spPr/>
        <p:txBody>
          <a:bodyPr/>
          <a:lstStyle/>
          <a:p>
            <a:fld id="{ACD7063D-96C6-401D-A175-5B29A3EA17DD}" type="slidenum">
              <a:rPr lang="en-US" smtClean="0"/>
              <a:t>28</a:t>
            </a:fld>
            <a:endParaRPr lang="en-US"/>
          </a:p>
        </p:txBody>
      </p:sp>
    </p:spTree>
    <p:extLst>
      <p:ext uri="{BB962C8B-B14F-4D97-AF65-F5344CB8AC3E}">
        <p14:creationId xmlns:p14="http://schemas.microsoft.com/office/powerpoint/2010/main" val="228141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lang="en-US" sz="1100" dirty="0"/>
              <a:t>Before we talk</a:t>
            </a:r>
            <a:r>
              <a:rPr lang="en-US" sz="1100" baseline="0" dirty="0"/>
              <a:t> about methods, we need to establish assumptions of the analysis, including weather data from the local RAWS and</a:t>
            </a:r>
            <a:r>
              <a:rPr lang="en-US" sz="1100" dirty="0"/>
              <a:t> fire data</a:t>
            </a:r>
            <a:r>
              <a:rPr lang="en-US" sz="1100" baseline="0" dirty="0"/>
              <a:t>. We need to ensure it is accurate.</a:t>
            </a:r>
            <a:endParaRPr lang="en-US" sz="1100" dirty="0"/>
          </a:p>
          <a:p>
            <a:endParaRPr lang="en-US" sz="1100" dirty="0"/>
          </a:p>
          <a:p>
            <a:pPr marL="171450" indent="-171450">
              <a:buFont typeface="Arial" panose="020B0604020202020204" pitchFamily="34" charset="0"/>
              <a:buChar char="•"/>
            </a:pPr>
            <a:r>
              <a:rPr lang="en-US" sz="1100" b="1" dirty="0"/>
              <a:t>Quality</a:t>
            </a:r>
            <a:r>
              <a:rPr lang="en-US" sz="1100" b="1" baseline="0" dirty="0"/>
              <a:t> data!</a:t>
            </a:r>
            <a:r>
              <a:rPr lang="en-US" sz="1100" baseline="0" dirty="0"/>
              <a:t> </a:t>
            </a:r>
            <a:r>
              <a:rPr lang="en-US" sz="1100" dirty="0"/>
              <a:t>Good data quality cannot be achieved solely through the push of a button or implementation of an instant solution. Develop a protocol to examine the data in WIMS at least weekly.</a:t>
            </a:r>
            <a:r>
              <a:rPr lang="en-US" sz="1100" baseline="0" dirty="0"/>
              <a:t> Remember, you should look at all 24-hours of data, not only the “daily </a:t>
            </a:r>
            <a:r>
              <a:rPr lang="en-US" sz="1100" baseline="0" dirty="0" err="1"/>
              <a:t>ob</a:t>
            </a:r>
            <a:r>
              <a:rPr lang="en-US" sz="1100" baseline="0" dirty="0"/>
              <a:t>”.</a:t>
            </a:r>
            <a:endParaRPr lang="en-US" sz="1100" dirty="0"/>
          </a:p>
          <a:p>
            <a:pPr marL="171450" indent="-171450">
              <a:buFont typeface="Arial" panose="020B0604020202020204" pitchFamily="34" charset="0"/>
              <a:buChar char="•"/>
            </a:pPr>
            <a:r>
              <a:rPr lang="en-US" sz="1100" b="1" dirty="0"/>
              <a:t>Future weather</a:t>
            </a:r>
            <a:r>
              <a:rPr lang="en-US" sz="1100" b="1" baseline="0" dirty="0"/>
              <a:t> patterns are similar to the past</a:t>
            </a:r>
            <a:r>
              <a:rPr lang="en-US" sz="1100" b="0" baseline="0" dirty="0"/>
              <a:t> We rely on past weather patterns to predict future. Changes in climate have also changed trends in fire danger, so scientists suggest we limit the analysis to about 10 (no more than 15) years of data. NFDRS2016 requires solar radiation data, which may limit your analysis further. </a:t>
            </a:r>
            <a:r>
              <a:rPr lang="en-US" sz="1100" dirty="0"/>
              <a:t>The model also requires a </a:t>
            </a:r>
            <a:r>
              <a:rPr lang="en-US" sz="1100" b="1" dirty="0"/>
              <a:t>snow flag</a:t>
            </a:r>
            <a:r>
              <a:rPr lang="en-US" sz="1100" dirty="0"/>
              <a:t> to be entered. You turn it on and off in response to snow. You do not need to enter it daily</a:t>
            </a:r>
            <a:r>
              <a:rPr lang="en-US" sz="1100" b="0" baseline="0" dirty="0"/>
              <a:t>.</a:t>
            </a:r>
            <a:endParaRPr lang="en-US" sz="1100" b="0" baseline="0" dirty="0">
              <a:solidFill>
                <a:srgbClr val="FF0000"/>
              </a:solidFill>
            </a:endParaRPr>
          </a:p>
          <a:p>
            <a:pPr marL="171450" indent="-171450">
              <a:buFont typeface="Arial" panose="020B0604020202020204" pitchFamily="34" charset="0"/>
              <a:buChar char="•"/>
            </a:pPr>
            <a:r>
              <a:rPr lang="en-US" sz="1100" b="1" baseline="0" dirty="0"/>
              <a:t>Archived data adequately samples past variability</a:t>
            </a:r>
            <a:r>
              <a:rPr lang="en-US" sz="1100" b="0" baseline="0" dirty="0"/>
              <a:t> Ensure the analysis includes scenarios important to the local area (wet/dry; El Niño/La </a:t>
            </a:r>
            <a:r>
              <a:rPr lang="en-US" sz="1100" dirty="0"/>
              <a:t>Niña</a:t>
            </a:r>
            <a:r>
              <a:rPr lang="en-US" sz="1100" b="0" baseline="0" dirty="0"/>
              <a:t>; early/late start/end of fire season). The 10-15 years of data often includes a “extremely busy” year, a “normal” year, and a “slow” year. Consider adjusting the data years if the data don’t cover all of those scenarios. Be careful of confirmation bias. Trends in fire danger may mean that a “normal” year now is not the same as a “normal” year in the 1990s.</a:t>
            </a:r>
          </a:p>
          <a:p>
            <a:pPr marL="171450" indent="-171450">
              <a:buFont typeface="Arial" panose="020B0604020202020204" pitchFamily="34" charset="0"/>
              <a:buChar char="•"/>
            </a:pPr>
            <a:r>
              <a:rPr lang="en-US" sz="1100" b="1" baseline="0" dirty="0"/>
              <a:t>Results are monitored over sufficient period of time</a:t>
            </a:r>
            <a:r>
              <a:rPr lang="en-US" sz="1100" b="0" baseline="0" dirty="0"/>
              <a:t> Examine how well this system would have worked in previous fire seasons. If we had this system in, say, 2013, would it have reflected the number of fires that we had? The severity? The number and type of resources we needed to dispatch? You can gain confidence in the analysis</a:t>
            </a:r>
            <a:r>
              <a:rPr lang="en-US" sz="1100" b="0" dirty="0"/>
              <a:t> </a:t>
            </a:r>
            <a:r>
              <a:rPr lang="en-US" sz="1100" b="0" baseline="0" dirty="0"/>
              <a:t>before the season even starts</a:t>
            </a:r>
            <a:r>
              <a:rPr lang="en-US" sz="1100" dirty="0"/>
              <a:t>. Then, run it side-by-side with the current analysis for a season to ensure that it predicts fire business. </a:t>
            </a:r>
          </a:p>
        </p:txBody>
      </p:sp>
      <p:sp>
        <p:nvSpPr>
          <p:cNvPr id="4" name="Slide Number Placeholder 3"/>
          <p:cNvSpPr>
            <a:spLocks noGrp="1"/>
          </p:cNvSpPr>
          <p:nvPr>
            <p:ph type="sldNum" sz="quarter" idx="10"/>
          </p:nvPr>
        </p:nvSpPr>
        <p:spPr/>
        <p:txBody>
          <a:bodyPr/>
          <a:lstStyle/>
          <a:p>
            <a:fld id="{ACD7063D-96C6-401D-A175-5B29A3EA17DD}" type="slidenum">
              <a:rPr lang="en-US" smtClean="0"/>
              <a:t>3</a:t>
            </a:fld>
            <a:endParaRPr lang="en-US"/>
          </a:p>
        </p:txBody>
      </p:sp>
    </p:spTree>
    <p:extLst>
      <p:ext uri="{BB962C8B-B14F-4D97-AF65-F5344CB8AC3E}">
        <p14:creationId xmlns:p14="http://schemas.microsoft.com/office/powerpoint/2010/main" val="2716416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cs typeface="Arial" pitchFamily="34" charset="0"/>
              </a:rPr>
              <a:t>We also need to know </a:t>
            </a:r>
            <a:r>
              <a:rPr lang="en-US" sz="1100" kern="1200" baseline="0" dirty="0">
                <a:solidFill>
                  <a:schemeClr val="tx1"/>
                </a:solidFill>
                <a:cs typeface="Arial" pitchFamily="34" charset="0"/>
              </a:rPr>
              <a:t>something about fire in the area. You have already looked at how to define the fire season length by fire activity. </a:t>
            </a:r>
            <a:r>
              <a:rPr lang="en-US" sz="1100" kern="1200" dirty="0">
                <a:solidFill>
                  <a:schemeClr val="tx1"/>
                </a:solidFill>
                <a:cs typeface="Arial" pitchFamily="34" charset="0"/>
              </a:rPr>
              <a:t>Fire activity can be described as the total</a:t>
            </a:r>
            <a:r>
              <a:rPr lang="en-US" sz="1100" kern="1200" baseline="0" dirty="0">
                <a:solidFill>
                  <a:schemeClr val="tx1"/>
                </a:solidFill>
                <a:cs typeface="Arial" pitchFamily="34" charset="0"/>
              </a:rPr>
              <a:t> number of fires, the number of acres burned, the number of days you have more than 1 fire, or how many long-duration fires a unit typically gets in a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tx1"/>
                </a:solidFill>
                <a:cs typeface="Arial" pitchFamily="34" charset="0"/>
              </a:rPr>
              <a:t>Currently,</a:t>
            </a:r>
            <a:r>
              <a:rPr lang="en-US" sz="1100" kern="1200" dirty="0">
                <a:solidFill>
                  <a:schemeClr val="tx1"/>
                </a:solidFill>
                <a:cs typeface="Arial" pitchFamily="34" charset="0"/>
              </a:rPr>
              <a:t> we use fire occurrence data, but this has </a:t>
            </a:r>
            <a:r>
              <a:rPr lang="en-US" sz="1100" dirty="0">
                <a:cs typeface="Arial" pitchFamily="34" charset="0"/>
              </a:rPr>
              <a:t>limitations. Days of large fire growth do not necessarily correspond to discovery date. Scientists are looking at methods to generate data that better reflects fire growth.</a:t>
            </a:r>
            <a:endParaRPr lang="en-US" sz="1100" kern="1200" baseline="0" dirty="0">
              <a:solidFill>
                <a:schemeClr val="tx1"/>
              </a:solidFill>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baseline="0" dirty="0">
              <a:solidFill>
                <a:schemeClr val="tx1"/>
              </a:solidFill>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tx1"/>
                </a:solidFill>
                <a:cs typeface="Arial" pitchFamily="34" charset="0"/>
              </a:rPr>
              <a:t>In addition to the fires, we need to know, at least generally, about our resources and their availability. When does fire activity become a burden to local fire management resources? When do we need to call our partners? When are our partners likely to be busy or unavailable? Are there other activities occurring on the local unit that may reduce the available resources (e.g., last few weeks of a busy fire season when local resources are exhausted)?</a:t>
            </a:r>
            <a:endParaRPr lang="en-US" sz="1100" kern="1200" dirty="0">
              <a:solidFill>
                <a:schemeClr val="tx1"/>
              </a:solidFill>
              <a:cs typeface="Arial" pitchFamily="34" charset="0"/>
            </a:endParaRPr>
          </a:p>
          <a:p>
            <a:endParaRPr lang="en-US" sz="1100" dirty="0"/>
          </a:p>
        </p:txBody>
      </p:sp>
      <p:sp>
        <p:nvSpPr>
          <p:cNvPr id="4" name="Slide Number Placeholder 3"/>
          <p:cNvSpPr>
            <a:spLocks noGrp="1"/>
          </p:cNvSpPr>
          <p:nvPr>
            <p:ph type="sldNum" sz="quarter" idx="10"/>
          </p:nvPr>
        </p:nvSpPr>
        <p:spPr/>
        <p:txBody>
          <a:bodyPr/>
          <a:lstStyle/>
          <a:p>
            <a:fld id="{ACD7063D-96C6-401D-A175-5B29A3EA17DD}" type="slidenum">
              <a:rPr lang="en-US" smtClean="0"/>
              <a:t>4</a:t>
            </a:fld>
            <a:endParaRPr lang="en-US"/>
          </a:p>
        </p:txBody>
      </p:sp>
    </p:spTree>
    <p:extLst>
      <p:ext uri="{BB962C8B-B14F-4D97-AF65-F5344CB8AC3E}">
        <p14:creationId xmlns:p14="http://schemas.microsoft.com/office/powerpoint/2010/main" val="1977366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rPr>
              <a:t>Slide # </a:t>
            </a:r>
            <a:fld id="{209B3D60-080B-4D34-9398-1DC43AD41F33}" type="slidenum">
              <a:rPr kumimoji="0" lang="en-US" sz="11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endParaRPr>
          </a:p>
          <a:p>
            <a:r>
              <a:rPr lang="en-US" sz="1100" dirty="0"/>
              <a:t>If your data isn’t accurate, complete and consistent it can lead to major missteps when making fire business decisions.   It cannot be over-emphasized the importance of good fire and weather data.  The integrity of the data is essential to gain reliability and trust in information; if people can’t trust the NFDRS2016, our efforts here are pointless. </a:t>
            </a:r>
          </a:p>
          <a:p>
            <a:endParaRPr lang="en-US" sz="1100" dirty="0"/>
          </a:p>
          <a:p>
            <a:r>
              <a:rPr lang="en-US" sz="1100" dirty="0"/>
              <a:t>Data quality requires the right combination of people, processes and technologies all with the common goal of improving the measures of data quality that matter most to us.</a:t>
            </a:r>
          </a:p>
          <a:p>
            <a:endParaRPr lang="en-US" sz="1100" dirty="0"/>
          </a:p>
          <a:p>
            <a:endParaRPr lang="en-US" sz="1100" dirty="0"/>
          </a:p>
        </p:txBody>
      </p:sp>
      <p:sp>
        <p:nvSpPr>
          <p:cNvPr id="4" name="Slide Number Placeholder 3"/>
          <p:cNvSpPr>
            <a:spLocks noGrp="1"/>
          </p:cNvSpPr>
          <p:nvPr>
            <p:ph type="sldNum" sz="quarter" idx="10"/>
          </p:nvPr>
        </p:nvSpPr>
        <p:spPr/>
        <p:txBody>
          <a:bodyPr/>
          <a:lstStyle/>
          <a:p>
            <a:fld id="{ACD7063D-96C6-401D-A175-5B29A3EA17DD}" type="slidenum">
              <a:rPr lang="en-US" smtClean="0"/>
              <a:t>5</a:t>
            </a:fld>
            <a:endParaRPr lang="en-US"/>
          </a:p>
        </p:txBody>
      </p:sp>
    </p:spTree>
    <p:extLst>
      <p:ext uri="{BB962C8B-B14F-4D97-AF65-F5344CB8AC3E}">
        <p14:creationId xmlns:p14="http://schemas.microsoft.com/office/powerpoint/2010/main" val="3194958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2788" y="630238"/>
            <a:ext cx="5576887" cy="3136900"/>
          </a:xfrm>
        </p:spPr>
      </p:sp>
      <p:sp>
        <p:nvSpPr>
          <p:cNvPr id="3" name="Notes Placeholder 2"/>
          <p:cNvSpPr>
            <a:spLocks noGrp="1"/>
          </p:cNvSpPr>
          <p:nvPr>
            <p:ph type="body" idx="1"/>
          </p:nvPr>
        </p:nvSpPr>
        <p:spPr/>
        <p:txBody>
          <a:bodyPr/>
          <a:lstStyle/>
          <a:p>
            <a:pPr algn="r">
              <a:defRPr/>
            </a:pPr>
            <a:r>
              <a:rPr lang="en-US" b="1" dirty="0">
                <a:solidFill>
                  <a:prstClr val="black"/>
                </a:solidFill>
                <a:effectLst>
                  <a:outerShdw blurRad="38100" dist="38100" dir="2700000" algn="tl">
                    <a:srgbClr val="000000">
                      <a:alpha val="43137"/>
                    </a:srgbClr>
                  </a:outerShdw>
                </a:effectLst>
              </a:rPr>
              <a:t>Slide # </a:t>
            </a:r>
            <a:fld id="{1A7404E2-5A41-44F1-ACF5-7631812D2701}" type="slidenum">
              <a:rPr lang="en-US" b="1" smtClean="0">
                <a:solidFill>
                  <a:prstClr val="black"/>
                </a:solidFill>
                <a:effectLst>
                  <a:outerShdw blurRad="38100" dist="38100" dir="2700000" algn="tl">
                    <a:srgbClr val="000000">
                      <a:alpha val="43137"/>
                    </a:srgbClr>
                  </a:outerShdw>
                </a:effectLst>
              </a:rPr>
              <a:t>6</a:t>
            </a:fld>
            <a:endParaRPr lang="en-US" i="1" dirty="0"/>
          </a:p>
          <a:p>
            <a:pPr lvl="0" algn="r">
              <a:defRPr/>
            </a:pPr>
            <a:r>
              <a:rPr lang="en-US" sz="900" i="1" dirty="0"/>
              <a:t>Image from PowerPoint search of creative</a:t>
            </a:r>
            <a:r>
              <a:rPr lang="en-US" sz="900" i="1" baseline="0" dirty="0"/>
              <a:t> commons.</a:t>
            </a:r>
            <a:endParaRPr lang="en-US" sz="1050" b="1" dirty="0">
              <a:solidFill>
                <a:prstClr val="black"/>
              </a:solidFill>
              <a:effectLst>
                <a:outerShdw blurRad="38100" dist="38100" dir="2700000" algn="tl">
                  <a:srgbClr val="000000">
                    <a:alpha val="43137"/>
                  </a:srgbClr>
                </a:outerShdw>
              </a:effectLst>
            </a:endParaRPr>
          </a:p>
          <a:p>
            <a:pPr lvl="0">
              <a:defRPr/>
            </a:pPr>
            <a:endParaRPr lang="en-US" sz="900" dirty="0">
              <a:solidFill>
                <a:prstClr val="black"/>
              </a:solidFill>
            </a:endParaRPr>
          </a:p>
          <a:p>
            <a:r>
              <a:rPr lang="en-US" i="0" baseline="0" dirty="0"/>
              <a:t>Tell participants how many people are in the room (students + coaches + instructors).</a:t>
            </a:r>
          </a:p>
          <a:p>
            <a:r>
              <a:rPr lang="en-US" b="1" i="0" baseline="0" dirty="0"/>
              <a:t>Ask students: </a:t>
            </a:r>
            <a:r>
              <a:rPr lang="en-US" b="0" i="0" baseline="0" dirty="0"/>
              <a:t>What is the probability that two of us have the same birthday? </a:t>
            </a:r>
            <a:r>
              <a:rPr lang="en-US" b="0" i="1" baseline="0" dirty="0"/>
              <a:t>Get a few answers.</a:t>
            </a:r>
            <a:endParaRPr lang="en-US" b="0" i="0" baseline="0" dirty="0"/>
          </a:p>
          <a:p>
            <a:endParaRPr lang="en-US" b="0" i="0" baseline="0" dirty="0"/>
          </a:p>
          <a:p>
            <a:r>
              <a:rPr lang="en-US" b="1" i="0" baseline="0" dirty="0"/>
              <a:t>Activity:</a:t>
            </a:r>
            <a:r>
              <a:rPr lang="en-US" b="0" i="0" baseline="0" dirty="0"/>
              <a:t> Tell participants to stand up if their birthday is, for example, in </a:t>
            </a:r>
            <a:r>
              <a:rPr lang="en-US" b="0" i="1" u="sng" baseline="0" dirty="0"/>
              <a:t>November</a:t>
            </a:r>
            <a:r>
              <a:rPr lang="en-US" b="0" i="0" u="none" baseline="0" dirty="0"/>
              <a:t> (it works with any month). Ask students for the day of their birthday. Keep track of how many students have been asked. Repeat for each months </a:t>
            </a:r>
            <a:r>
              <a:rPr lang="en-US" b="1" i="0" u="none" baseline="0" dirty="0"/>
              <a:t>until</a:t>
            </a:r>
            <a:r>
              <a:rPr lang="en-US" b="0" i="0" u="none" baseline="0" dirty="0"/>
              <a:t> two people have the same birthday (It shouldn’t take long). Add up all the people who stood up during the exercise. </a:t>
            </a:r>
            <a:r>
              <a:rPr lang="en-US" b="1" i="1" u="none" baseline="0" dirty="0"/>
              <a:t>Note:</a:t>
            </a:r>
            <a:r>
              <a:rPr lang="en-US" b="0" i="1" u="none" baseline="0" dirty="0"/>
              <a:t> You could start on any day of the year and work either forwards or backwards. The probability remains the same.</a:t>
            </a:r>
            <a:endParaRPr lang="en-US" b="0" i="0" u="none" baseline="0" dirty="0"/>
          </a:p>
          <a:p>
            <a:endParaRPr lang="en-US" b="0" i="0" u="none" baseline="0" dirty="0"/>
          </a:p>
          <a:p>
            <a:r>
              <a:rPr lang="en-US" b="0" i="0" u="none" baseline="0" dirty="0"/>
              <a:t>In a room with 23 people, there is a 50-50 chance that two people have the same birthday. The probability only increases from there. This is called the birthday paradox. We are a bit biased, and we tend to look at things more personally. Therefore, we think of the 22 people whose birthday is compares to ours. We do not think of the 231 other comparisons (in a room of 23 people) being made when someone who is NOT me is being checked against someone else who is NOT me. This is where probability comes into play.</a:t>
            </a:r>
            <a:endParaRPr lang="en-US" b="1" i="1" u="sng" baseline="0" dirty="0"/>
          </a:p>
          <a:p>
            <a:endParaRPr lang="en-US" i="1" dirty="0"/>
          </a:p>
        </p:txBody>
      </p:sp>
      <p:sp>
        <p:nvSpPr>
          <p:cNvPr id="4" name="Slide Number Placeholder 3"/>
          <p:cNvSpPr>
            <a:spLocks noGrp="1"/>
          </p:cNvSpPr>
          <p:nvPr>
            <p:ph type="sldNum" sz="quarter" idx="10"/>
          </p:nvPr>
        </p:nvSpPr>
        <p:spPr/>
        <p:txBody>
          <a:bodyPr/>
          <a:lstStyle/>
          <a:p>
            <a:fld id="{BC85D8E6-27EC-4C32-8BBF-FDCF30D2AFFB}" type="slidenum">
              <a:rPr lang="en-US" smtClean="0"/>
              <a:t>6</a:t>
            </a:fld>
            <a:endParaRPr lang="en-US"/>
          </a:p>
        </p:txBody>
      </p:sp>
    </p:spTree>
    <p:extLst>
      <p:ext uri="{BB962C8B-B14F-4D97-AF65-F5344CB8AC3E}">
        <p14:creationId xmlns:p14="http://schemas.microsoft.com/office/powerpoint/2010/main" val="2413942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Image:</a:t>
            </a:r>
            <a:r>
              <a:rPr lang="en-US" i="1" baseline="0" dirty="0"/>
              <a:t> </a:t>
            </a:r>
            <a:r>
              <a:rPr lang="en-US" i="1" dirty="0"/>
              <a:t>http://vadlo.com/cartoons.php?id=71</a:t>
            </a:r>
          </a:p>
          <a:p>
            <a:endParaRPr lang="en-US" dirty="0"/>
          </a:p>
          <a:p>
            <a:r>
              <a:rPr lang="en-US" b="1" dirty="0"/>
              <a:t>Statistics: </a:t>
            </a:r>
            <a:r>
              <a:rPr lang="en-US" dirty="0"/>
              <a:t>Statistics helps us avoid the decision biases that creep</a:t>
            </a:r>
            <a:r>
              <a:rPr lang="en-US" baseline="0" dirty="0"/>
              <a:t> in. We can use statistics to </a:t>
            </a:r>
            <a:r>
              <a:rPr lang="en-US" b="1" baseline="0" dirty="0"/>
              <a:t>validate</a:t>
            </a:r>
            <a:r>
              <a:rPr lang="en-US" baseline="0" dirty="0"/>
              <a:t> and </a:t>
            </a:r>
            <a:r>
              <a:rPr lang="en-US" b="1" baseline="0" dirty="0"/>
              <a:t>challenge</a:t>
            </a:r>
            <a:r>
              <a:rPr lang="en-US" baseline="0" dirty="0"/>
              <a:t> our assumptions about fire business on our unit. If it challenges our assumptions, we should pay attention to that: Are there data missing? Are there problems with data quality? Am I missing something that the analysis picked up? </a:t>
            </a:r>
          </a:p>
          <a:p>
            <a:endParaRPr lang="en-US" baseline="0" dirty="0"/>
          </a:p>
          <a:p>
            <a:r>
              <a:rPr lang="en-US" baseline="0" dirty="0"/>
              <a:t>If you have been on a unit awhile, you may know when to make a different decision. Using fire danger indices helps ensure that we base our decisions on current </a:t>
            </a:r>
            <a:r>
              <a:rPr lang="en-US" i="1" baseline="0" dirty="0"/>
              <a:t>and expected</a:t>
            </a:r>
            <a:r>
              <a:rPr lang="en-US" baseline="0" dirty="0"/>
              <a:t> fire business. We then use it to determine where to set the thresholds using a documented analysis that supports decisions. Do we need to ramp up? Are things slowing down?</a:t>
            </a:r>
          </a:p>
          <a:p>
            <a:endParaRPr lang="en-US" dirty="0"/>
          </a:p>
        </p:txBody>
      </p:sp>
      <p:sp>
        <p:nvSpPr>
          <p:cNvPr id="4" name="Slide Number Placeholder 3"/>
          <p:cNvSpPr>
            <a:spLocks noGrp="1"/>
          </p:cNvSpPr>
          <p:nvPr>
            <p:ph type="sldNum" sz="quarter" idx="10"/>
          </p:nvPr>
        </p:nvSpPr>
        <p:spPr/>
        <p:txBody>
          <a:bodyPr/>
          <a:lstStyle/>
          <a:p>
            <a:fld id="{ACD7063D-96C6-401D-A175-5B29A3EA17DD}" type="slidenum">
              <a:rPr lang="en-US" smtClean="0"/>
              <a:t>7</a:t>
            </a:fld>
            <a:endParaRPr lang="en-US"/>
          </a:p>
        </p:txBody>
      </p:sp>
    </p:spTree>
    <p:extLst>
      <p:ext uri="{BB962C8B-B14F-4D97-AF65-F5344CB8AC3E}">
        <p14:creationId xmlns:p14="http://schemas.microsoft.com/office/powerpoint/2010/main" val="2503708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i="1"/>
              <a:t>Cartoon: http://dilbert.com/strips/comic/2001-10-25/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By its definition,</a:t>
            </a:r>
            <a:r>
              <a:rPr lang="en-US" sz="1100" baseline="0"/>
              <a:t> a random event is something unpredictable. Knowing about a lot of random events, we can start to look for patterns.</a:t>
            </a:r>
            <a:endParaRPr lang="en-US" sz="1100"/>
          </a:p>
        </p:txBody>
      </p:sp>
      <p:sp>
        <p:nvSpPr>
          <p:cNvPr id="4" name="Slide Number Placeholder 3"/>
          <p:cNvSpPr>
            <a:spLocks noGrp="1"/>
          </p:cNvSpPr>
          <p:nvPr>
            <p:ph type="sldNum" sz="quarter" idx="10"/>
          </p:nvPr>
        </p:nvSpPr>
        <p:spPr/>
        <p:txBody>
          <a:bodyPr/>
          <a:lstStyle/>
          <a:p>
            <a:fld id="{ACD7063D-96C6-401D-A175-5B29A3EA17DD}" type="slidenum">
              <a:rPr lang="en-US" smtClean="0"/>
              <a:t>8</a:t>
            </a:fld>
            <a:endParaRPr lang="en-US"/>
          </a:p>
        </p:txBody>
      </p:sp>
    </p:spTree>
    <p:extLst>
      <p:ext uri="{BB962C8B-B14F-4D97-AF65-F5344CB8AC3E}">
        <p14:creationId xmlns:p14="http://schemas.microsoft.com/office/powerpoint/2010/main" val="1861652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rPr>
              <a:t>Slide # </a:t>
            </a:r>
            <a:fld id="{209B3D60-080B-4D34-9398-1DC43AD41F33}" type="slidenum">
              <a:rPr kumimoji="0" lang="en-US" sz="1200" b="1" i="0" u="none" strike="noStrike" kern="1200" cap="none" spc="0" normalizeH="0" baseline="0" noProof="0" smtClean="0">
                <a:ln>
                  <a:noFill/>
                </a:ln>
                <a:solidFill>
                  <a:prstClr val="black"/>
                </a:solidFill>
                <a:effectLst>
                  <a:outerShdw blurRad="38100" dist="38100" dir="2700000" algn="tl">
                    <a:srgbClr val="000000">
                      <a:alpha val="43137"/>
                    </a:srgbClr>
                  </a:outerShdw>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i="1" dirty="0"/>
              <a:t>Images: Microsoft Clip Art; lightning from PowerPoint search of Creative</a:t>
            </a:r>
            <a:r>
              <a:rPr lang="en-US" sz="900" i="1" baseline="0" dirty="0"/>
              <a:t> </a:t>
            </a:r>
            <a:r>
              <a:rPr lang="en-US" sz="900" i="1" dirty="0"/>
              <a:t>Commons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To try and predict if a random event will happen, we look to probability. When we talk about probability, many people think of gambling. If the cards aren’t stacked against you, and the dice aren’t loaded, then you can calculate the probability of winning.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In fire, we don’t know, for example, exactly when and where lightning is going to strike. We do know the conditions under which it is likely. And, we know certain things are more likely to be struck by lightning (Golden Gate Bridge, Washington Monument, Statue of Liberty, Eiffel Tower, Great Pyramid of Giza, </a:t>
            </a:r>
            <a:r>
              <a:rPr lang="en-US" sz="1200" baseline="0" dirty="0" err="1"/>
              <a:t>Burj</a:t>
            </a:r>
            <a:r>
              <a:rPr lang="en-US" sz="1200" baseline="0" dirty="0"/>
              <a:t> </a:t>
            </a:r>
            <a:r>
              <a:rPr lang="en-US" sz="1200" baseline="0" dirty="0" err="1"/>
              <a:t>Khalifa</a:t>
            </a:r>
            <a:r>
              <a:rPr lang="en-US" sz="1200" baseline="0" dirty="0"/>
              <a:t> in Dubai, the large tree in a clearing). We can take the data that we have and develop a probability of that random event occurring.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this event is not truly random, it can still be assumed to be random for this statistical exercise.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D7063D-96C6-401D-A175-5B29A3EA17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580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 name="Group 8" descr="Logo" title="NFDRS 2016 Rollout Workshop">
            <a:extLst>
              <a:ext uri="{FF2B5EF4-FFF2-40B4-BE49-F238E27FC236}">
                <a16:creationId xmlns:a16="http://schemas.microsoft.com/office/drawing/2014/main" id="{AFC417A1-3E10-44B5-8050-594B27BC5978}"/>
              </a:ext>
            </a:extLst>
          </p:cNvPr>
          <p:cNvGrpSpPr>
            <a:grpSpLocks noChangeAspect="1"/>
          </p:cNvGrpSpPr>
          <p:nvPr userDrawn="1"/>
        </p:nvGrpSpPr>
        <p:grpSpPr>
          <a:xfrm>
            <a:off x="198263" y="4576604"/>
            <a:ext cx="2526649" cy="1833878"/>
            <a:chOff x="-8862" y="5171834"/>
            <a:chExt cx="1916402" cy="1480996"/>
          </a:xfrm>
          <a:effectLst>
            <a:outerShdw blurRad="50800" dist="50800" dir="5400000" algn="t" rotWithShape="0">
              <a:prstClr val="black">
                <a:alpha val="40000"/>
              </a:prstClr>
            </a:outerShdw>
          </a:effectLst>
        </p:grpSpPr>
        <p:pic>
          <p:nvPicPr>
            <p:cNvPr id="10" name="Picture 9" descr="A close up of a sign&#10;&#10;Description generated with high confidence">
              <a:extLst>
                <a:ext uri="{FF2B5EF4-FFF2-40B4-BE49-F238E27FC236}">
                  <a16:creationId xmlns:a16="http://schemas.microsoft.com/office/drawing/2014/main" id="{8BAD15B7-CB84-46AE-BFEA-048D54CB48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11" name="Picture 10">
              <a:extLst>
                <a:ext uri="{FF2B5EF4-FFF2-40B4-BE49-F238E27FC236}">
                  <a16:creationId xmlns:a16="http://schemas.microsoft.com/office/drawing/2014/main" id="{B2139B3F-9655-475F-B3D0-E4DCF8952A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pic>
          <p:nvPicPr>
            <p:cNvPr id="12" name="Picture 11">
              <a:extLst>
                <a:ext uri="{FF2B5EF4-FFF2-40B4-BE49-F238E27FC236}">
                  <a16:creationId xmlns:a16="http://schemas.microsoft.com/office/drawing/2014/main" id="{99E58A74-61F7-4DA7-B5E4-9927B5D92E4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grpSp>
      <p:sp>
        <p:nvSpPr>
          <p:cNvPr id="13" name="Subtitle 5" title="Lesson">
            <a:extLst>
              <a:ext uri="{FF2B5EF4-FFF2-40B4-BE49-F238E27FC236}">
                <a16:creationId xmlns:a16="http://schemas.microsoft.com/office/drawing/2014/main" id="{81DB4324-A4D9-4A51-8831-ACA4A78141C2}"/>
              </a:ext>
            </a:extLst>
          </p:cNvPr>
          <p:cNvSpPr>
            <a:spLocks noGrp="1"/>
          </p:cNvSpPr>
          <p:nvPr>
            <p:ph type="subTitle" idx="1" hasCustomPrompt="1"/>
          </p:nvPr>
        </p:nvSpPr>
        <p:spPr>
          <a:xfrm>
            <a:off x="508000" y="1848627"/>
            <a:ext cx="11176000" cy="677108"/>
          </a:xfrm>
          <a:prstGeom prst="rect">
            <a:avLst/>
          </a:prstGeom>
        </p:spPr>
        <p:txBody>
          <a:bodyPr/>
          <a:lstStyle>
            <a:lvl1pPr algn="ctr">
              <a:defRPr b="0">
                <a:effectLst>
                  <a:outerShdw blurRad="38100" dist="38100" dir="2700000" algn="tl">
                    <a:srgbClr val="000000">
                      <a:alpha val="43137"/>
                    </a:srgbClr>
                  </a:outerShdw>
                </a:effectLst>
              </a:defRPr>
            </a:lvl1pPr>
          </a:lstStyle>
          <a:p>
            <a:r>
              <a:rPr lang="en-US" sz="4400"/>
              <a:t>Click to edit lesson number</a:t>
            </a:r>
          </a:p>
        </p:txBody>
      </p:sp>
      <p:sp>
        <p:nvSpPr>
          <p:cNvPr id="16" name="Subtitle 5" title="Lesson">
            <a:extLst>
              <a:ext uri="{FF2B5EF4-FFF2-40B4-BE49-F238E27FC236}">
                <a16:creationId xmlns:a16="http://schemas.microsoft.com/office/drawing/2014/main" id="{1D0962D7-3DB5-4B61-8B48-A41F0BA16829}"/>
              </a:ext>
            </a:extLst>
          </p:cNvPr>
          <p:cNvSpPr txBox="1">
            <a:spLocks noChangeAspect="1"/>
          </p:cNvSpPr>
          <p:nvPr userDrawn="1"/>
        </p:nvSpPr>
        <p:spPr>
          <a:xfrm>
            <a:off x="6096000" y="4868046"/>
            <a:ext cx="5897737" cy="369332"/>
          </a:xfrm>
          <a:prstGeom prst="rect">
            <a:avLst/>
          </a:prstGeom>
          <a:effectLst>
            <a:outerShdw blurRad="50800" dist="38100" dir="2700000" algn="tl" rotWithShape="0">
              <a:prstClr val="black">
                <a:alpha val="40000"/>
              </a:prstClr>
            </a:outerShdw>
          </a:effectLst>
        </p:spPr>
        <p:txBody>
          <a:bodyPr wrap="square">
            <a:spAutoFit/>
          </a:bodyPr>
          <a:lstStyle>
            <a:lvl1pPr marL="0" indent="0" algn="ctr" defTabSz="914363" rtl="0" eaLnBrk="1" latinLnBrk="0" hangingPunct="1">
              <a:lnSpc>
                <a:spcPct val="100000"/>
              </a:lnSpc>
              <a:spcBef>
                <a:spcPts val="600"/>
              </a:spcBef>
              <a:spcAft>
                <a:spcPts val="600"/>
              </a:spcAft>
              <a:buFont typeface="Arial" panose="020B0604020202020204" pitchFamily="34" charset="0"/>
              <a:buNone/>
              <a:defRPr sz="4000" kern="1200">
                <a:solidFill>
                  <a:schemeClr val="tx1"/>
                </a:solidFill>
                <a:effectLst>
                  <a:outerShdw blurRad="38100" dist="38100" dir="2700000" algn="tl">
                    <a:srgbClr val="000000">
                      <a:alpha val="43137"/>
                    </a:srgbClr>
                  </a:outerShdw>
                </a:effectLst>
                <a:latin typeface="+mn-lt"/>
                <a:ea typeface="+mn-ea"/>
                <a:cs typeface="+mn-cs"/>
              </a:defRPr>
            </a:lvl1pPr>
            <a:lvl2pPr marL="517525" indent="0" algn="l" defTabSz="914363" rtl="0" eaLnBrk="1" latinLnBrk="0" hangingPunct="1">
              <a:lnSpc>
                <a:spcPct val="100000"/>
              </a:lnSpc>
              <a:spcBef>
                <a:spcPts val="600"/>
              </a:spcBef>
              <a:spcAft>
                <a:spcPts val="600"/>
              </a:spcAft>
              <a:buFont typeface="Arial" panose="020B0604020202020204" pitchFamily="34" charset="0"/>
              <a:buNone/>
              <a:defRPr sz="3600" kern="1200">
                <a:solidFill>
                  <a:schemeClr val="tx1"/>
                </a:solidFill>
                <a:effectLst>
                  <a:outerShdw blurRad="38100" dist="38100" dir="2700000" algn="tl">
                    <a:srgbClr val="000000">
                      <a:alpha val="43137"/>
                    </a:srgbClr>
                  </a:outerShdw>
                </a:effectLst>
                <a:latin typeface="+mn-lt"/>
                <a:ea typeface="+mn-ea"/>
                <a:cs typeface="+mn-cs"/>
              </a:defRPr>
            </a:lvl2pPr>
            <a:lvl3pPr marL="914400" indent="0" algn="l" defTabSz="914363" rtl="0" eaLnBrk="1" latinLnBrk="0" hangingPunct="1">
              <a:lnSpc>
                <a:spcPct val="100000"/>
              </a:lnSpc>
              <a:spcBef>
                <a:spcPts val="600"/>
              </a:spcBef>
              <a:spcAft>
                <a:spcPts val="600"/>
              </a:spcAft>
              <a:buSzPct val="8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3pPr>
            <a:lvl4pPr marL="1258888" indent="0" algn="l" defTabSz="914363"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4pPr>
            <a:lvl5pPr marL="1604963" indent="0" algn="l" defTabSz="914363"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800" b="0">
                <a:effectLst>
                  <a:outerShdw blurRad="38100" dist="38100" dir="2700000" algn="tl">
                    <a:srgbClr val="000000">
                      <a:alpha val="43137"/>
                    </a:srgbClr>
                  </a:outerShdw>
                </a:effectLst>
              </a:rPr>
              <a:t>NFDRS 2016 Rollout Workshop</a:t>
            </a:r>
          </a:p>
        </p:txBody>
      </p:sp>
      <p:sp>
        <p:nvSpPr>
          <p:cNvPr id="3" name="Text Placeholder 2">
            <a:extLst>
              <a:ext uri="{FF2B5EF4-FFF2-40B4-BE49-F238E27FC236}">
                <a16:creationId xmlns:a16="http://schemas.microsoft.com/office/drawing/2014/main" id="{D9D6B924-46E5-460B-9F7B-2C4FEF6CBF39}"/>
              </a:ext>
            </a:extLst>
          </p:cNvPr>
          <p:cNvSpPr>
            <a:spLocks noGrp="1"/>
          </p:cNvSpPr>
          <p:nvPr>
            <p:ph type="body" sz="quarter" idx="10" hasCustomPrompt="1"/>
          </p:nvPr>
        </p:nvSpPr>
        <p:spPr>
          <a:xfrm>
            <a:off x="6096000" y="5278476"/>
            <a:ext cx="5897737" cy="387350"/>
          </a:xfrm>
          <a:prstGeom prst="rect">
            <a:avLst/>
          </a:prstGeom>
        </p:spPr>
        <p:txBody>
          <a:bodyPr/>
          <a:lstStyle>
            <a:lvl1pPr marL="0" marR="0" indent="0" algn="r" defTabSz="914400" rtl="0" eaLnBrk="1" fontAlgn="auto" latinLnBrk="0" hangingPunct="1">
              <a:lnSpc>
                <a:spcPct val="100000"/>
              </a:lnSpc>
              <a:spcBef>
                <a:spcPts val="0"/>
              </a:spcBef>
              <a:spcAft>
                <a:spcPts val="0"/>
              </a:spcAft>
              <a:buClrTx/>
              <a:buSzTx/>
              <a:buFontTx/>
              <a:buNone/>
              <a:tabLst/>
              <a:defRPr sz="1800" u="none" baseline="0">
                <a:effectLst>
                  <a:outerShdw blurRad="50800" dist="38100" dir="2700000" algn="tl" rotWithShape="0">
                    <a:prstClr val="black">
                      <a:alpha val="40000"/>
                    </a:prst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mn-lt"/>
                <a:ea typeface="+mn-ea"/>
                <a:cs typeface="+mn-cs"/>
              </a:rPr>
              <a:t>Click Here =&gt; </a:t>
            </a:r>
            <a:r>
              <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n-lt"/>
                <a:ea typeface="+mn-ea"/>
                <a:cs typeface="+mn-cs"/>
              </a:rPr>
              <a:t>to Edit Workshop Dates</a:t>
            </a:r>
          </a:p>
          <a:p>
            <a:pPr lvl="0"/>
            <a:endParaRPr lang="en-US"/>
          </a:p>
        </p:txBody>
      </p:sp>
      <p:sp>
        <p:nvSpPr>
          <p:cNvPr id="7" name="Text Placeholder 6">
            <a:extLst>
              <a:ext uri="{FF2B5EF4-FFF2-40B4-BE49-F238E27FC236}">
                <a16:creationId xmlns:a16="http://schemas.microsoft.com/office/drawing/2014/main" id="{C0DA6AAF-2F8C-4A9D-B36C-658EF3CF886B}"/>
              </a:ext>
            </a:extLst>
          </p:cNvPr>
          <p:cNvSpPr>
            <a:spLocks noGrp="1" noChangeAspect="1"/>
          </p:cNvSpPr>
          <p:nvPr>
            <p:ph type="body" sz="quarter" idx="11" hasCustomPrompt="1"/>
          </p:nvPr>
        </p:nvSpPr>
        <p:spPr>
          <a:xfrm>
            <a:off x="6096000" y="5706924"/>
            <a:ext cx="5897737" cy="369332"/>
          </a:xfrm>
          <a:prstGeom prst="rect">
            <a:avLst/>
          </a:prstGeom>
        </p:spPr>
        <p:txBody>
          <a:bodyPr wrap="square">
            <a:spAutoFit/>
          </a:bodyPr>
          <a:lstStyle>
            <a:lvl1pPr marL="0" marR="0" indent="0" algn="r" defTabSz="914400" rtl="0" eaLnBrk="1" fontAlgn="auto" latinLnBrk="0" hangingPunct="1">
              <a:lnSpc>
                <a:spcPct val="100000"/>
              </a:lnSpc>
              <a:spcBef>
                <a:spcPts val="0"/>
              </a:spcBef>
              <a:spcAft>
                <a:spcPts val="0"/>
              </a:spcAft>
              <a:buClrTx/>
              <a:buSzTx/>
              <a:buFontTx/>
              <a:buNone/>
              <a:tabLst/>
              <a:defRPr sz="1800">
                <a:effectLst>
                  <a:outerShdw blurRad="50800" dist="38100" dir="2700000" algn="tl" rotWithShape="0">
                    <a:prstClr val="black">
                      <a:alpha val="40000"/>
                    </a:prst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mn-lt"/>
                <a:ea typeface="+mn-ea"/>
                <a:cs typeface="+mn-cs"/>
              </a:rPr>
              <a:t>Click Here =&gt; </a:t>
            </a:r>
            <a:r>
              <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n-lt"/>
                <a:ea typeface="+mn-ea"/>
                <a:cs typeface="+mn-cs"/>
              </a:rPr>
              <a:t>to Edit Workshop Location</a:t>
            </a:r>
          </a:p>
        </p:txBody>
      </p:sp>
      <p:sp>
        <p:nvSpPr>
          <p:cNvPr id="6" name="Title 5">
            <a:extLst>
              <a:ext uri="{FF2B5EF4-FFF2-40B4-BE49-F238E27FC236}">
                <a16:creationId xmlns:a16="http://schemas.microsoft.com/office/drawing/2014/main" id="{E19AB339-E7D8-4038-8DC9-C2A2F73C979D}"/>
              </a:ext>
            </a:extLst>
          </p:cNvPr>
          <p:cNvSpPr>
            <a:spLocks noGrp="1"/>
          </p:cNvSpPr>
          <p:nvPr>
            <p:ph type="title" hasCustomPrompt="1"/>
          </p:nvPr>
        </p:nvSpPr>
        <p:spPr>
          <a:xfrm>
            <a:off x="508000" y="449345"/>
            <a:ext cx="11176000" cy="664797"/>
          </a:xfrm>
          <a:prstGeom prst="rect">
            <a:avLst/>
          </a:prstGeom>
        </p:spPr>
        <p:txBody>
          <a:bodyPr/>
          <a:lstStyle>
            <a:lvl1pPr>
              <a:defRPr/>
            </a:lvl1pPr>
          </a:lstStyle>
          <a:p>
            <a:r>
              <a:rPr lang="en-US"/>
              <a:t>Click to edit lesson title</a:t>
            </a:r>
          </a:p>
        </p:txBody>
      </p:sp>
      <p:sp>
        <p:nvSpPr>
          <p:cNvPr id="15" name="Text Placeholder 14">
            <a:extLst>
              <a:ext uri="{FF2B5EF4-FFF2-40B4-BE49-F238E27FC236}">
                <a16:creationId xmlns:a16="http://schemas.microsoft.com/office/drawing/2014/main" id="{21DC891F-F2D1-4296-8842-314B92BEE84F}"/>
              </a:ext>
            </a:extLst>
          </p:cNvPr>
          <p:cNvSpPr>
            <a:spLocks noGrp="1"/>
          </p:cNvSpPr>
          <p:nvPr>
            <p:ph type="body" sz="quarter" idx="12" hasCustomPrompt="1"/>
          </p:nvPr>
        </p:nvSpPr>
        <p:spPr>
          <a:xfrm>
            <a:off x="2645295" y="2749661"/>
            <a:ext cx="6901409" cy="646331"/>
          </a:xfrm>
          <a:prstGeom prst="rect">
            <a:avLst/>
          </a:prstGeom>
        </p:spPr>
        <p:txBody>
          <a:bodyPr>
            <a:spAutoFit/>
          </a:bodyPr>
          <a:lstStyle>
            <a:lvl1pPr algn="ctr">
              <a:defRPr sz="3600" i="1"/>
            </a:lvl1pPr>
          </a:lstStyle>
          <a:p>
            <a:pPr lvl="0"/>
            <a:r>
              <a:rPr lang="en-US" dirty="0"/>
              <a:t>Click to edit Geographic Area Name</a:t>
            </a:r>
          </a:p>
        </p:txBody>
      </p:sp>
    </p:spTree>
    <p:extLst>
      <p:ext uri="{BB962C8B-B14F-4D97-AF65-F5344CB8AC3E}">
        <p14:creationId xmlns:p14="http://schemas.microsoft.com/office/powerpoint/2010/main" val="186650139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58275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9" name="Group 8" descr="Logo" title="NFDRS 2016 Rollout Workshop">
            <a:extLst>
              <a:ext uri="{FF2B5EF4-FFF2-40B4-BE49-F238E27FC236}">
                <a16:creationId xmlns:a16="http://schemas.microsoft.com/office/drawing/2014/main" id="{AFC417A1-3E10-44B5-8050-594B27BC5978}"/>
              </a:ext>
            </a:extLst>
          </p:cNvPr>
          <p:cNvGrpSpPr>
            <a:grpSpLocks noChangeAspect="1"/>
          </p:cNvGrpSpPr>
          <p:nvPr userDrawn="1"/>
        </p:nvGrpSpPr>
        <p:grpSpPr>
          <a:xfrm>
            <a:off x="198263" y="4576604"/>
            <a:ext cx="2526649" cy="1833878"/>
            <a:chOff x="-8862" y="5171834"/>
            <a:chExt cx="1916402" cy="1480996"/>
          </a:xfrm>
          <a:effectLst>
            <a:outerShdw blurRad="50800" dist="50800" dir="5400000" algn="t" rotWithShape="0">
              <a:prstClr val="black">
                <a:alpha val="40000"/>
              </a:prstClr>
            </a:outerShdw>
          </a:effectLst>
        </p:grpSpPr>
        <p:pic>
          <p:nvPicPr>
            <p:cNvPr id="10" name="Picture 9" descr="A close up of a sign&#10;&#10;Description generated with high confidence">
              <a:extLst>
                <a:ext uri="{FF2B5EF4-FFF2-40B4-BE49-F238E27FC236}">
                  <a16:creationId xmlns:a16="http://schemas.microsoft.com/office/drawing/2014/main" id="{8BAD15B7-CB84-46AE-BFEA-048D54CB48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11" name="Picture 10">
              <a:extLst>
                <a:ext uri="{FF2B5EF4-FFF2-40B4-BE49-F238E27FC236}">
                  <a16:creationId xmlns:a16="http://schemas.microsoft.com/office/drawing/2014/main" id="{B2139B3F-9655-475F-B3D0-E4DCF8952A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pic>
          <p:nvPicPr>
            <p:cNvPr id="12" name="Picture 11">
              <a:extLst>
                <a:ext uri="{FF2B5EF4-FFF2-40B4-BE49-F238E27FC236}">
                  <a16:creationId xmlns:a16="http://schemas.microsoft.com/office/drawing/2014/main" id="{99E58A74-61F7-4DA7-B5E4-9927B5D92E4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grpSp>
      <p:sp>
        <p:nvSpPr>
          <p:cNvPr id="13" name="Subtitle 5" title="Lesson">
            <a:extLst>
              <a:ext uri="{FF2B5EF4-FFF2-40B4-BE49-F238E27FC236}">
                <a16:creationId xmlns:a16="http://schemas.microsoft.com/office/drawing/2014/main" id="{81DB4324-A4D9-4A51-8831-ACA4A78141C2}"/>
              </a:ext>
            </a:extLst>
          </p:cNvPr>
          <p:cNvSpPr>
            <a:spLocks noGrp="1"/>
          </p:cNvSpPr>
          <p:nvPr>
            <p:ph type="subTitle" idx="1" hasCustomPrompt="1"/>
          </p:nvPr>
        </p:nvSpPr>
        <p:spPr>
          <a:xfrm>
            <a:off x="508000" y="1848627"/>
            <a:ext cx="11176000" cy="677108"/>
          </a:xfrm>
          <a:prstGeom prst="rect">
            <a:avLst/>
          </a:prstGeom>
        </p:spPr>
        <p:txBody>
          <a:bodyPr/>
          <a:lstStyle>
            <a:lvl1pPr algn="ctr">
              <a:defRPr b="0">
                <a:effectLst>
                  <a:outerShdw blurRad="38100" dist="38100" dir="2700000" algn="tl">
                    <a:srgbClr val="000000">
                      <a:alpha val="43137"/>
                    </a:srgbClr>
                  </a:outerShdw>
                </a:effectLst>
              </a:defRPr>
            </a:lvl1pPr>
          </a:lstStyle>
          <a:p>
            <a:r>
              <a:rPr lang="en-US" sz="4400"/>
              <a:t>Click to edit lesson number</a:t>
            </a:r>
          </a:p>
        </p:txBody>
      </p:sp>
      <p:sp>
        <p:nvSpPr>
          <p:cNvPr id="16" name="Subtitle 5" title="Lesson">
            <a:extLst>
              <a:ext uri="{FF2B5EF4-FFF2-40B4-BE49-F238E27FC236}">
                <a16:creationId xmlns:a16="http://schemas.microsoft.com/office/drawing/2014/main" id="{1D0962D7-3DB5-4B61-8B48-A41F0BA16829}"/>
              </a:ext>
            </a:extLst>
          </p:cNvPr>
          <p:cNvSpPr txBox="1">
            <a:spLocks noChangeAspect="1"/>
          </p:cNvSpPr>
          <p:nvPr userDrawn="1"/>
        </p:nvSpPr>
        <p:spPr>
          <a:xfrm>
            <a:off x="6096000" y="4868046"/>
            <a:ext cx="5897737" cy="369332"/>
          </a:xfrm>
          <a:prstGeom prst="rect">
            <a:avLst/>
          </a:prstGeom>
          <a:effectLst>
            <a:outerShdw blurRad="50800" dist="38100" dir="2700000" algn="tl" rotWithShape="0">
              <a:prstClr val="black">
                <a:alpha val="40000"/>
              </a:prstClr>
            </a:outerShdw>
          </a:effectLst>
        </p:spPr>
        <p:txBody>
          <a:bodyPr wrap="square">
            <a:spAutoFit/>
          </a:bodyPr>
          <a:lstStyle>
            <a:lvl1pPr marL="0" indent="0" algn="ctr" defTabSz="914363" rtl="0" eaLnBrk="1" latinLnBrk="0" hangingPunct="1">
              <a:lnSpc>
                <a:spcPct val="100000"/>
              </a:lnSpc>
              <a:spcBef>
                <a:spcPts val="600"/>
              </a:spcBef>
              <a:spcAft>
                <a:spcPts val="600"/>
              </a:spcAft>
              <a:buFont typeface="Arial" panose="020B0604020202020204" pitchFamily="34" charset="0"/>
              <a:buNone/>
              <a:defRPr sz="4000" kern="1200">
                <a:solidFill>
                  <a:schemeClr val="tx1"/>
                </a:solidFill>
                <a:effectLst>
                  <a:outerShdw blurRad="38100" dist="38100" dir="2700000" algn="tl">
                    <a:srgbClr val="000000">
                      <a:alpha val="43137"/>
                    </a:srgbClr>
                  </a:outerShdw>
                </a:effectLst>
                <a:latin typeface="+mn-lt"/>
                <a:ea typeface="+mn-ea"/>
                <a:cs typeface="+mn-cs"/>
              </a:defRPr>
            </a:lvl1pPr>
            <a:lvl2pPr marL="517525" indent="0" algn="l" defTabSz="914363" rtl="0" eaLnBrk="1" latinLnBrk="0" hangingPunct="1">
              <a:lnSpc>
                <a:spcPct val="100000"/>
              </a:lnSpc>
              <a:spcBef>
                <a:spcPts val="600"/>
              </a:spcBef>
              <a:spcAft>
                <a:spcPts val="600"/>
              </a:spcAft>
              <a:buFont typeface="Arial" panose="020B0604020202020204" pitchFamily="34" charset="0"/>
              <a:buNone/>
              <a:defRPr sz="3600" kern="1200">
                <a:solidFill>
                  <a:schemeClr val="tx1"/>
                </a:solidFill>
                <a:effectLst>
                  <a:outerShdw blurRad="38100" dist="38100" dir="2700000" algn="tl">
                    <a:srgbClr val="000000">
                      <a:alpha val="43137"/>
                    </a:srgbClr>
                  </a:outerShdw>
                </a:effectLst>
                <a:latin typeface="+mn-lt"/>
                <a:ea typeface="+mn-ea"/>
                <a:cs typeface="+mn-cs"/>
              </a:defRPr>
            </a:lvl2pPr>
            <a:lvl3pPr marL="914400" indent="0" algn="l" defTabSz="914363" rtl="0" eaLnBrk="1" latinLnBrk="0" hangingPunct="1">
              <a:lnSpc>
                <a:spcPct val="100000"/>
              </a:lnSpc>
              <a:spcBef>
                <a:spcPts val="600"/>
              </a:spcBef>
              <a:spcAft>
                <a:spcPts val="600"/>
              </a:spcAft>
              <a:buSzPct val="8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3pPr>
            <a:lvl4pPr marL="1258888" indent="0" algn="l" defTabSz="914363"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4pPr>
            <a:lvl5pPr marL="1604963" indent="0" algn="l" defTabSz="914363"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sz="1800" b="0">
                <a:effectLst>
                  <a:outerShdw blurRad="38100" dist="38100" dir="2700000" algn="tl">
                    <a:srgbClr val="000000">
                      <a:alpha val="43137"/>
                    </a:srgbClr>
                  </a:outerShdw>
                </a:effectLst>
              </a:rPr>
              <a:t>NFDRS 2016 Rollout Workshop</a:t>
            </a:r>
          </a:p>
        </p:txBody>
      </p:sp>
      <p:sp>
        <p:nvSpPr>
          <p:cNvPr id="3" name="Text Placeholder 2">
            <a:extLst>
              <a:ext uri="{FF2B5EF4-FFF2-40B4-BE49-F238E27FC236}">
                <a16:creationId xmlns:a16="http://schemas.microsoft.com/office/drawing/2014/main" id="{D9D6B924-46E5-460B-9F7B-2C4FEF6CBF39}"/>
              </a:ext>
            </a:extLst>
          </p:cNvPr>
          <p:cNvSpPr>
            <a:spLocks noGrp="1"/>
          </p:cNvSpPr>
          <p:nvPr>
            <p:ph type="body" sz="quarter" idx="10" hasCustomPrompt="1"/>
          </p:nvPr>
        </p:nvSpPr>
        <p:spPr>
          <a:xfrm>
            <a:off x="6096000" y="5278476"/>
            <a:ext cx="5897737" cy="387350"/>
          </a:xfrm>
          <a:prstGeom prst="rect">
            <a:avLst/>
          </a:prstGeom>
        </p:spPr>
        <p:txBody>
          <a:bodyPr/>
          <a:lstStyle>
            <a:lvl1pPr marL="0" marR="0" indent="0" algn="r" defTabSz="914400" rtl="0" eaLnBrk="1" fontAlgn="auto" latinLnBrk="0" hangingPunct="1">
              <a:lnSpc>
                <a:spcPct val="100000"/>
              </a:lnSpc>
              <a:spcBef>
                <a:spcPts val="0"/>
              </a:spcBef>
              <a:spcAft>
                <a:spcPts val="0"/>
              </a:spcAft>
              <a:buClrTx/>
              <a:buSzTx/>
              <a:buFontTx/>
              <a:buNone/>
              <a:tabLst/>
              <a:defRPr sz="1800" u="none" baseline="0">
                <a:effectLst>
                  <a:outerShdw blurRad="50800" dist="38100" dir="2700000" algn="tl" rotWithShape="0">
                    <a:prstClr val="black">
                      <a:alpha val="40000"/>
                    </a:prst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mn-lt"/>
                <a:ea typeface="+mn-ea"/>
                <a:cs typeface="+mn-cs"/>
              </a:rPr>
              <a:t>Click Here =&gt; </a:t>
            </a:r>
            <a:r>
              <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n-lt"/>
                <a:ea typeface="+mn-ea"/>
                <a:cs typeface="+mn-cs"/>
              </a:rPr>
              <a:t>to Edit Workshop Dates</a:t>
            </a:r>
          </a:p>
          <a:p>
            <a:pPr lvl="0"/>
            <a:endParaRPr lang="en-US"/>
          </a:p>
        </p:txBody>
      </p:sp>
      <p:sp>
        <p:nvSpPr>
          <p:cNvPr id="7" name="Text Placeholder 6">
            <a:extLst>
              <a:ext uri="{FF2B5EF4-FFF2-40B4-BE49-F238E27FC236}">
                <a16:creationId xmlns:a16="http://schemas.microsoft.com/office/drawing/2014/main" id="{C0DA6AAF-2F8C-4A9D-B36C-658EF3CF886B}"/>
              </a:ext>
            </a:extLst>
          </p:cNvPr>
          <p:cNvSpPr>
            <a:spLocks noGrp="1" noChangeAspect="1"/>
          </p:cNvSpPr>
          <p:nvPr>
            <p:ph type="body" sz="quarter" idx="11" hasCustomPrompt="1"/>
          </p:nvPr>
        </p:nvSpPr>
        <p:spPr>
          <a:xfrm>
            <a:off x="6096000" y="5706924"/>
            <a:ext cx="5897737" cy="369332"/>
          </a:xfrm>
          <a:prstGeom prst="rect">
            <a:avLst/>
          </a:prstGeom>
        </p:spPr>
        <p:txBody>
          <a:bodyPr wrap="square">
            <a:spAutoFit/>
          </a:bodyPr>
          <a:lstStyle>
            <a:lvl1pPr marL="0" marR="0" indent="0" algn="r" defTabSz="914400" rtl="0" eaLnBrk="1" fontAlgn="auto" latinLnBrk="0" hangingPunct="1">
              <a:lnSpc>
                <a:spcPct val="100000"/>
              </a:lnSpc>
              <a:spcBef>
                <a:spcPts val="0"/>
              </a:spcBef>
              <a:spcAft>
                <a:spcPts val="0"/>
              </a:spcAft>
              <a:buClrTx/>
              <a:buSzTx/>
              <a:buFontTx/>
              <a:buNone/>
              <a:tabLst/>
              <a:defRPr sz="1800">
                <a:effectLst>
                  <a:outerShdw blurRad="50800" dist="38100" dir="2700000" algn="tl" rotWithShape="0">
                    <a:prstClr val="black">
                      <a:alpha val="40000"/>
                    </a:prstClr>
                  </a:outerShdw>
                </a:effectLs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mn-lt"/>
                <a:ea typeface="+mn-ea"/>
                <a:cs typeface="+mn-cs"/>
              </a:rPr>
              <a:t>Click Here =&gt; </a:t>
            </a:r>
            <a:r>
              <a:rPr kumimoji="0" lang="en-US" sz="1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mn-lt"/>
                <a:ea typeface="+mn-ea"/>
                <a:cs typeface="+mn-cs"/>
              </a:rPr>
              <a:t>to Edit Workshop Location</a:t>
            </a:r>
          </a:p>
        </p:txBody>
      </p:sp>
      <p:sp>
        <p:nvSpPr>
          <p:cNvPr id="6" name="Title 5">
            <a:extLst>
              <a:ext uri="{FF2B5EF4-FFF2-40B4-BE49-F238E27FC236}">
                <a16:creationId xmlns:a16="http://schemas.microsoft.com/office/drawing/2014/main" id="{E19AB339-E7D8-4038-8DC9-C2A2F73C979D}"/>
              </a:ext>
            </a:extLst>
          </p:cNvPr>
          <p:cNvSpPr>
            <a:spLocks noGrp="1"/>
          </p:cNvSpPr>
          <p:nvPr>
            <p:ph type="title" hasCustomPrompt="1"/>
          </p:nvPr>
        </p:nvSpPr>
        <p:spPr>
          <a:xfrm>
            <a:off x="508000" y="449345"/>
            <a:ext cx="11176000" cy="664797"/>
          </a:xfrm>
          <a:prstGeom prst="rect">
            <a:avLst/>
          </a:prstGeom>
        </p:spPr>
        <p:txBody>
          <a:bodyPr/>
          <a:lstStyle>
            <a:lvl1pPr>
              <a:defRPr/>
            </a:lvl1pPr>
          </a:lstStyle>
          <a:p>
            <a:r>
              <a:rPr lang="en-US"/>
              <a:t>Click to edit lesson title</a:t>
            </a:r>
          </a:p>
        </p:txBody>
      </p:sp>
      <p:sp>
        <p:nvSpPr>
          <p:cNvPr id="15" name="Text Placeholder 14">
            <a:extLst>
              <a:ext uri="{FF2B5EF4-FFF2-40B4-BE49-F238E27FC236}">
                <a16:creationId xmlns:a16="http://schemas.microsoft.com/office/drawing/2014/main" id="{21DC891F-F2D1-4296-8842-314B92BEE84F}"/>
              </a:ext>
            </a:extLst>
          </p:cNvPr>
          <p:cNvSpPr>
            <a:spLocks noGrp="1"/>
          </p:cNvSpPr>
          <p:nvPr>
            <p:ph type="body" sz="quarter" idx="12" hasCustomPrompt="1"/>
          </p:nvPr>
        </p:nvSpPr>
        <p:spPr>
          <a:xfrm>
            <a:off x="2645295" y="2749661"/>
            <a:ext cx="6901409" cy="646331"/>
          </a:xfrm>
          <a:prstGeom prst="rect">
            <a:avLst/>
          </a:prstGeom>
        </p:spPr>
        <p:txBody>
          <a:bodyPr>
            <a:spAutoFit/>
          </a:bodyPr>
          <a:lstStyle>
            <a:lvl1pPr algn="ctr">
              <a:defRPr sz="3600" i="1"/>
            </a:lvl1pPr>
          </a:lstStyle>
          <a:p>
            <a:pPr lvl="0"/>
            <a:r>
              <a:rPr lang="en-US" dirty="0"/>
              <a:t>Click to edit Geographic Area Name</a:t>
            </a:r>
          </a:p>
        </p:txBody>
      </p:sp>
    </p:spTree>
    <p:extLst>
      <p:ext uri="{BB962C8B-B14F-4D97-AF65-F5344CB8AC3E}">
        <p14:creationId xmlns:p14="http://schemas.microsoft.com/office/powerpoint/2010/main" val="360433446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2" name="Title 1" title="Objectives"/>
          <p:cNvSpPr>
            <a:spLocks noGrp="1"/>
          </p:cNvSpPr>
          <p:nvPr>
            <p:ph type="title" hasCustomPrompt="1"/>
          </p:nvPr>
        </p:nvSpPr>
        <p:spPr>
          <a:xfrm>
            <a:off x="914400" y="388730"/>
            <a:ext cx="10769600" cy="812800"/>
          </a:xfrm>
          <a:prstGeom prst="rect">
            <a:avLst/>
          </a:prstGeom>
        </p:spPr>
        <p:txBody>
          <a:bodyPr/>
          <a:lstStyle>
            <a:lvl1pPr>
              <a:defRPr/>
            </a:lvl1pPr>
          </a:lstStyle>
          <a:p>
            <a:r>
              <a:rPr lang="en-US"/>
              <a:t>Objectives</a:t>
            </a:r>
          </a:p>
        </p:txBody>
      </p:sp>
      <p:grpSp>
        <p:nvGrpSpPr>
          <p:cNvPr id="5" name="Group 4" descr="Logo" title="NFDRS 2016 Rollout Workshop">
            <a:extLst>
              <a:ext uri="{FF2B5EF4-FFF2-40B4-BE49-F238E27FC236}">
                <a16:creationId xmlns:a16="http://schemas.microsoft.com/office/drawing/2014/main" id="{D587A5E9-AD14-4993-99A0-C47BE674C387}"/>
              </a:ext>
            </a:extLst>
          </p:cNvPr>
          <p:cNvGrpSpPr/>
          <p:nvPr userDrawn="1"/>
        </p:nvGrpSpPr>
        <p:grpSpPr>
          <a:xfrm>
            <a:off x="71820" y="5301822"/>
            <a:ext cx="1916402" cy="1480996"/>
            <a:chOff x="-8862" y="5171834"/>
            <a:chExt cx="1916402" cy="1480996"/>
          </a:xfrm>
          <a:effectLst>
            <a:outerShdw blurRad="50800" dist="50800" dir="5400000" algn="t" rotWithShape="0">
              <a:prstClr val="black">
                <a:alpha val="40000"/>
              </a:prstClr>
            </a:outerShdw>
          </a:effectLst>
        </p:grpSpPr>
        <p:pic>
          <p:nvPicPr>
            <p:cNvPr id="6" name="Picture 5" descr="A close up of a sign&#10;&#10;Description generated with high confidence">
              <a:extLst>
                <a:ext uri="{FF2B5EF4-FFF2-40B4-BE49-F238E27FC236}">
                  <a16:creationId xmlns:a16="http://schemas.microsoft.com/office/drawing/2014/main" id="{5E6AB60D-A358-491A-932E-C661B76C96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7" name="Picture 6">
              <a:extLst>
                <a:ext uri="{FF2B5EF4-FFF2-40B4-BE49-F238E27FC236}">
                  <a16:creationId xmlns:a16="http://schemas.microsoft.com/office/drawing/2014/main" id="{69C0361D-E404-4A55-B4B4-B97F9F998D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pic>
          <p:nvPicPr>
            <p:cNvPr id="8" name="Picture 7">
              <a:extLst>
                <a:ext uri="{FF2B5EF4-FFF2-40B4-BE49-F238E27FC236}">
                  <a16:creationId xmlns:a16="http://schemas.microsoft.com/office/drawing/2014/main" id="{30A25D8A-53C2-4B47-94C5-B2FC4B0C2DA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grpSp>
      <p:sp>
        <p:nvSpPr>
          <p:cNvPr id="10" name="Text Placeholder 5">
            <a:extLst>
              <a:ext uri="{FF2B5EF4-FFF2-40B4-BE49-F238E27FC236}">
                <a16:creationId xmlns:a16="http://schemas.microsoft.com/office/drawing/2014/main" id="{3814B304-1E9E-446A-B407-127480A86E98}"/>
              </a:ext>
            </a:extLst>
          </p:cNvPr>
          <p:cNvSpPr>
            <a:spLocks noGrp="1"/>
          </p:cNvSpPr>
          <p:nvPr>
            <p:ph type="body" sz="quarter" idx="10" hasCustomPrompt="1"/>
          </p:nvPr>
        </p:nvSpPr>
        <p:spPr>
          <a:xfrm>
            <a:off x="1879046" y="1411553"/>
            <a:ext cx="9804954" cy="707886"/>
          </a:xfrm>
          <a:prstGeom prst="rect">
            <a:avLst/>
          </a:prstGeom>
          <a:effectLst/>
        </p:spPr>
        <p:txBody>
          <a:bodyPr>
            <a:spAutoFit/>
          </a:bodyPr>
          <a:lstStyle>
            <a:lvl1pPr marL="742950" indent="-742950">
              <a:lnSpc>
                <a:spcPct val="100000"/>
              </a:lnSpc>
              <a:spcBef>
                <a:spcPts val="600"/>
              </a:spcBef>
              <a:spcAft>
                <a:spcPts val="600"/>
              </a:spcAft>
              <a:buFont typeface="+mj-lt"/>
              <a:buAutoNum type="arabicPeriod"/>
              <a:defRPr/>
            </a:lvl1pPr>
            <a:lvl2pPr>
              <a:lnSpc>
                <a:spcPct val="100000"/>
              </a:lnSpc>
              <a:spcBef>
                <a:spcPts val="600"/>
              </a:spcBef>
              <a:spcAft>
                <a:spcPts val="600"/>
              </a:spcAft>
              <a:defRPr/>
            </a:lvl2pPr>
            <a:lvl3pPr>
              <a:lnSpc>
                <a:spcPct val="100000"/>
              </a:lnSpc>
              <a:spcBef>
                <a:spcPts val="600"/>
              </a:spcBef>
              <a:spcAft>
                <a:spcPts val="600"/>
              </a:spcAft>
              <a:buSzPct val="80000"/>
              <a:defRPr/>
            </a:lvl3pPr>
            <a:lvl4pPr>
              <a:lnSpc>
                <a:spcPct val="100000"/>
              </a:lnSpc>
              <a:spcBef>
                <a:spcPts val="600"/>
              </a:spcBef>
              <a:spcAft>
                <a:spcPts val="600"/>
              </a:spcAft>
              <a:buSzPct val="80000"/>
              <a:defRPr/>
            </a:lvl4pPr>
            <a:lvl5pPr>
              <a:lnSpc>
                <a:spcPct val="100000"/>
              </a:lnSpc>
              <a:spcBef>
                <a:spcPts val="600"/>
              </a:spcBef>
              <a:spcAft>
                <a:spcPts val="600"/>
              </a:spcAft>
              <a:buSzPct val="80000"/>
              <a:defRPr/>
            </a:lvl5pPr>
          </a:lstStyle>
          <a:p>
            <a:pPr lvl="0"/>
            <a:r>
              <a:rPr lang="en-US"/>
              <a:t>Click to edit</a:t>
            </a:r>
          </a:p>
        </p:txBody>
      </p:sp>
    </p:spTree>
    <p:extLst>
      <p:ext uri="{BB962C8B-B14F-4D97-AF65-F5344CB8AC3E}">
        <p14:creationId xmlns:p14="http://schemas.microsoft.com/office/powerpoint/2010/main" val="366104392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view Objectives">
    <p:spTree>
      <p:nvGrpSpPr>
        <p:cNvPr id="1" name=""/>
        <p:cNvGrpSpPr/>
        <p:nvPr/>
      </p:nvGrpSpPr>
      <p:grpSpPr>
        <a:xfrm>
          <a:off x="0" y="0"/>
          <a:ext cx="0" cy="0"/>
          <a:chOff x="0" y="0"/>
          <a:chExt cx="0" cy="0"/>
        </a:xfrm>
      </p:grpSpPr>
      <p:sp>
        <p:nvSpPr>
          <p:cNvPr id="2" name="Title 1" title="Objectives"/>
          <p:cNvSpPr>
            <a:spLocks noGrp="1"/>
          </p:cNvSpPr>
          <p:nvPr>
            <p:ph type="title" hasCustomPrompt="1"/>
          </p:nvPr>
        </p:nvSpPr>
        <p:spPr>
          <a:xfrm>
            <a:off x="914400" y="388730"/>
            <a:ext cx="10769600" cy="664797"/>
          </a:xfrm>
          <a:prstGeom prst="rect">
            <a:avLst/>
          </a:prstGeom>
        </p:spPr>
        <p:txBody>
          <a:bodyPr/>
          <a:lstStyle>
            <a:lvl1pPr>
              <a:defRPr/>
            </a:lvl1pPr>
          </a:lstStyle>
          <a:p>
            <a:r>
              <a:rPr lang="en-US"/>
              <a:t>Review Objectives</a:t>
            </a:r>
          </a:p>
        </p:txBody>
      </p:sp>
      <p:grpSp>
        <p:nvGrpSpPr>
          <p:cNvPr id="5" name="Group 4" descr="Logo" title="NFDRS 2016 Rollout Workshop">
            <a:extLst>
              <a:ext uri="{FF2B5EF4-FFF2-40B4-BE49-F238E27FC236}">
                <a16:creationId xmlns:a16="http://schemas.microsoft.com/office/drawing/2014/main" id="{D587A5E9-AD14-4993-99A0-C47BE674C387}"/>
              </a:ext>
            </a:extLst>
          </p:cNvPr>
          <p:cNvGrpSpPr/>
          <p:nvPr userDrawn="1"/>
        </p:nvGrpSpPr>
        <p:grpSpPr>
          <a:xfrm>
            <a:off x="71820" y="5301822"/>
            <a:ext cx="1916402" cy="1480996"/>
            <a:chOff x="-8862" y="5171834"/>
            <a:chExt cx="1916402" cy="1480996"/>
          </a:xfrm>
          <a:effectLst>
            <a:outerShdw blurRad="50800" dist="50800" dir="5400000" algn="t" rotWithShape="0">
              <a:prstClr val="black">
                <a:alpha val="40000"/>
              </a:prstClr>
            </a:outerShdw>
          </a:effectLst>
        </p:grpSpPr>
        <p:pic>
          <p:nvPicPr>
            <p:cNvPr id="6" name="Picture 5" descr="A close up of a sign&#10;&#10;Description generated with high confidence">
              <a:extLst>
                <a:ext uri="{FF2B5EF4-FFF2-40B4-BE49-F238E27FC236}">
                  <a16:creationId xmlns:a16="http://schemas.microsoft.com/office/drawing/2014/main" id="{5E6AB60D-A358-491A-932E-C661B76C96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7" name="Picture 6">
              <a:extLst>
                <a:ext uri="{FF2B5EF4-FFF2-40B4-BE49-F238E27FC236}">
                  <a16:creationId xmlns:a16="http://schemas.microsoft.com/office/drawing/2014/main" id="{69C0361D-E404-4A55-B4B4-B97F9F998D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pic>
          <p:nvPicPr>
            <p:cNvPr id="8" name="Picture 7">
              <a:extLst>
                <a:ext uri="{FF2B5EF4-FFF2-40B4-BE49-F238E27FC236}">
                  <a16:creationId xmlns:a16="http://schemas.microsoft.com/office/drawing/2014/main" id="{30A25D8A-53C2-4B47-94C5-B2FC4B0C2DA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grpSp>
      <p:sp>
        <p:nvSpPr>
          <p:cNvPr id="9" name="Text Placeholder 5">
            <a:extLst>
              <a:ext uri="{FF2B5EF4-FFF2-40B4-BE49-F238E27FC236}">
                <a16:creationId xmlns:a16="http://schemas.microsoft.com/office/drawing/2014/main" id="{8742711D-0A43-4334-8B69-9117C21B95B0}"/>
              </a:ext>
            </a:extLst>
          </p:cNvPr>
          <p:cNvSpPr>
            <a:spLocks noGrp="1"/>
          </p:cNvSpPr>
          <p:nvPr>
            <p:ph type="body" sz="quarter" idx="10" hasCustomPrompt="1"/>
          </p:nvPr>
        </p:nvSpPr>
        <p:spPr>
          <a:xfrm>
            <a:off x="1879046" y="1411553"/>
            <a:ext cx="9804954" cy="707886"/>
          </a:xfrm>
          <a:prstGeom prst="rect">
            <a:avLst/>
          </a:prstGeom>
          <a:effectLst/>
        </p:spPr>
        <p:txBody>
          <a:bodyPr>
            <a:spAutoFit/>
          </a:bodyPr>
          <a:lstStyle>
            <a:lvl1pPr marL="742950" indent="-742950">
              <a:lnSpc>
                <a:spcPct val="100000"/>
              </a:lnSpc>
              <a:spcBef>
                <a:spcPts val="600"/>
              </a:spcBef>
              <a:spcAft>
                <a:spcPts val="600"/>
              </a:spcAft>
              <a:buFont typeface="+mj-lt"/>
              <a:buAutoNum type="arabicPeriod"/>
              <a:defRPr/>
            </a:lvl1pPr>
            <a:lvl2pPr>
              <a:lnSpc>
                <a:spcPct val="100000"/>
              </a:lnSpc>
              <a:spcBef>
                <a:spcPts val="600"/>
              </a:spcBef>
              <a:spcAft>
                <a:spcPts val="600"/>
              </a:spcAft>
              <a:defRPr/>
            </a:lvl2pPr>
            <a:lvl3pPr>
              <a:lnSpc>
                <a:spcPct val="100000"/>
              </a:lnSpc>
              <a:spcBef>
                <a:spcPts val="600"/>
              </a:spcBef>
              <a:spcAft>
                <a:spcPts val="600"/>
              </a:spcAft>
              <a:buSzPct val="80000"/>
              <a:defRPr/>
            </a:lvl3pPr>
            <a:lvl4pPr>
              <a:lnSpc>
                <a:spcPct val="100000"/>
              </a:lnSpc>
              <a:spcBef>
                <a:spcPts val="600"/>
              </a:spcBef>
              <a:spcAft>
                <a:spcPts val="600"/>
              </a:spcAft>
              <a:buSzPct val="80000"/>
              <a:defRPr/>
            </a:lvl4pPr>
            <a:lvl5pPr>
              <a:lnSpc>
                <a:spcPct val="100000"/>
              </a:lnSpc>
              <a:spcBef>
                <a:spcPts val="600"/>
              </a:spcBef>
              <a:spcAft>
                <a:spcPts val="600"/>
              </a:spcAft>
              <a:buSzPct val="80000"/>
              <a:defRPr/>
            </a:lvl5pPr>
          </a:lstStyle>
          <a:p>
            <a:pPr lvl="0"/>
            <a:r>
              <a:rPr lang="en-US"/>
              <a:t>Click to edit</a:t>
            </a:r>
          </a:p>
        </p:txBody>
      </p:sp>
    </p:spTree>
    <p:extLst>
      <p:ext uri="{BB962C8B-B14F-4D97-AF65-F5344CB8AC3E}">
        <p14:creationId xmlns:p14="http://schemas.microsoft.com/office/powerpoint/2010/main" val="18546737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Layered Content">
    <p:spTree>
      <p:nvGrpSpPr>
        <p:cNvPr id="1" name=""/>
        <p:cNvGrpSpPr/>
        <p:nvPr/>
      </p:nvGrpSpPr>
      <p:grpSpPr>
        <a:xfrm>
          <a:off x="0" y="0"/>
          <a:ext cx="0" cy="0"/>
          <a:chOff x="0" y="0"/>
          <a:chExt cx="0" cy="0"/>
        </a:xfrm>
      </p:grpSpPr>
      <p:grpSp>
        <p:nvGrpSpPr>
          <p:cNvPr id="11" name="Group 10" descr="Logo" title="NFDRS 2016 Rollout Workshop">
            <a:extLst>
              <a:ext uri="{FF2B5EF4-FFF2-40B4-BE49-F238E27FC236}">
                <a16:creationId xmlns:a16="http://schemas.microsoft.com/office/drawing/2014/main" id="{C402C165-B9EB-4FD0-8B3B-625F536FDDE9}"/>
              </a:ext>
            </a:extLst>
          </p:cNvPr>
          <p:cNvGrpSpPr/>
          <p:nvPr userDrawn="1"/>
        </p:nvGrpSpPr>
        <p:grpSpPr>
          <a:xfrm>
            <a:off x="71820" y="5301822"/>
            <a:ext cx="1916402" cy="1480996"/>
            <a:chOff x="-8862" y="5171834"/>
            <a:chExt cx="1916402" cy="1480996"/>
          </a:xfrm>
          <a:effectLst>
            <a:outerShdw blurRad="50800" dist="50800" dir="5400000" algn="t" rotWithShape="0">
              <a:prstClr val="black">
                <a:alpha val="40000"/>
              </a:prstClr>
            </a:outerShdw>
          </a:effectLst>
        </p:grpSpPr>
        <p:pic>
          <p:nvPicPr>
            <p:cNvPr id="12" name="Picture 11" descr="A close up of a sign&#10;&#10;Description generated with high confidence">
              <a:extLst>
                <a:ext uri="{FF2B5EF4-FFF2-40B4-BE49-F238E27FC236}">
                  <a16:creationId xmlns:a16="http://schemas.microsoft.com/office/drawing/2014/main" id="{11DC3F77-5F15-4E64-9CD8-64732C5C14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13" name="Picture 12">
              <a:extLst>
                <a:ext uri="{FF2B5EF4-FFF2-40B4-BE49-F238E27FC236}">
                  <a16:creationId xmlns:a16="http://schemas.microsoft.com/office/drawing/2014/main" id="{4383D2C1-D175-4C50-AA33-1C45205EB8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pic>
          <p:nvPicPr>
            <p:cNvPr id="14" name="Picture 13">
              <a:extLst>
                <a:ext uri="{FF2B5EF4-FFF2-40B4-BE49-F238E27FC236}">
                  <a16:creationId xmlns:a16="http://schemas.microsoft.com/office/drawing/2014/main" id="{D298FE52-1502-4034-BB1A-A2CE94E31E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grpSp>
      <p:sp>
        <p:nvSpPr>
          <p:cNvPr id="2" name="Title 1"/>
          <p:cNvSpPr>
            <a:spLocks noGrp="1"/>
          </p:cNvSpPr>
          <p:nvPr>
            <p:ph type="title"/>
          </p:nvPr>
        </p:nvSpPr>
        <p:spPr>
          <a:xfrm>
            <a:off x="507999" y="451253"/>
            <a:ext cx="11176000" cy="664797"/>
          </a:xfrm>
          <a:prstGeom prst="rect">
            <a:avLst/>
          </a:prstGeom>
        </p:spPr>
        <p:txBody>
          <a:bodyPr/>
          <a:lstStyle/>
          <a:p>
            <a:r>
              <a:rPr lang="en-US"/>
              <a:t>Click to edit</a:t>
            </a:r>
          </a:p>
        </p:txBody>
      </p:sp>
      <p:sp>
        <p:nvSpPr>
          <p:cNvPr id="6" name="Text Placeholder 5"/>
          <p:cNvSpPr>
            <a:spLocks noGrp="1"/>
          </p:cNvSpPr>
          <p:nvPr>
            <p:ph type="body" sz="quarter" idx="10" hasCustomPrompt="1"/>
          </p:nvPr>
        </p:nvSpPr>
        <p:spPr>
          <a:xfrm>
            <a:off x="1125415" y="1411553"/>
            <a:ext cx="10558585" cy="3354765"/>
          </a:xfrm>
          <a:prstGeom prst="rect">
            <a:avLst/>
          </a:prstGeom>
          <a:effectLst/>
        </p:spPr>
        <p:txBody>
          <a:bodyPr wrap="square">
            <a:spAutoFit/>
          </a:bodyPr>
          <a:lstStyle>
            <a:lvl1pPr>
              <a:lnSpc>
                <a:spcPct val="100000"/>
              </a:lnSpc>
              <a:spcBef>
                <a:spcPts val="600"/>
              </a:spcBef>
              <a:spcAft>
                <a:spcPts val="600"/>
              </a:spcAft>
              <a:defRPr/>
            </a:lvl1pPr>
            <a:lvl2pPr>
              <a:lnSpc>
                <a:spcPct val="100000"/>
              </a:lnSpc>
              <a:spcBef>
                <a:spcPts val="600"/>
              </a:spcBef>
              <a:spcAft>
                <a:spcPts val="600"/>
              </a:spcAft>
              <a:defRPr/>
            </a:lvl2pPr>
            <a:lvl3pPr>
              <a:lnSpc>
                <a:spcPct val="100000"/>
              </a:lnSpc>
              <a:spcBef>
                <a:spcPts val="600"/>
              </a:spcBef>
              <a:spcAft>
                <a:spcPts val="600"/>
              </a:spcAft>
              <a:buSzPct val="80000"/>
              <a:defRPr/>
            </a:lvl3pPr>
            <a:lvl4pPr>
              <a:lnSpc>
                <a:spcPct val="100000"/>
              </a:lnSpc>
              <a:spcBef>
                <a:spcPts val="600"/>
              </a:spcBef>
              <a:spcAft>
                <a:spcPts val="600"/>
              </a:spcAft>
              <a:buSzPct val="80000"/>
              <a:defRPr/>
            </a:lvl4pPr>
            <a:lvl5pPr>
              <a:lnSpc>
                <a:spcPct val="100000"/>
              </a:lnSpc>
              <a:spcBef>
                <a:spcPts val="600"/>
              </a:spcBef>
              <a:spcAft>
                <a:spcPts val="600"/>
              </a:spcAft>
              <a:buSzPct val="80000"/>
              <a:defRPr/>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863626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7999" y="451253"/>
            <a:ext cx="11176000" cy="664797"/>
          </a:xfrm>
          <a:prstGeom prst="rect">
            <a:avLst/>
          </a:prstGeom>
        </p:spPr>
        <p:txBody>
          <a:bodyPr/>
          <a:lstStyle>
            <a:lvl1pPr>
              <a:defRPr/>
            </a:lvl1pPr>
          </a:lstStyle>
          <a:p>
            <a:r>
              <a:rPr lang="en-US"/>
              <a:t>Click to edit title</a:t>
            </a:r>
          </a:p>
        </p:txBody>
      </p:sp>
      <p:sp>
        <p:nvSpPr>
          <p:cNvPr id="3" name="Content Placeholder 2"/>
          <p:cNvSpPr>
            <a:spLocks noGrp="1"/>
          </p:cNvSpPr>
          <p:nvPr>
            <p:ph idx="1" hasCustomPrompt="1"/>
          </p:nvPr>
        </p:nvSpPr>
        <p:spPr>
          <a:xfrm>
            <a:off x="1336431" y="1660805"/>
            <a:ext cx="10347569" cy="3795450"/>
          </a:xfrm>
          <a:prstGeom prst="rect">
            <a:avLst/>
          </a:prstGeom>
          <a:effectLst/>
        </p:spPr>
        <p:txBody>
          <a:bodyPr>
            <a:noAutofit/>
          </a:bodyPr>
          <a:lstStyle>
            <a:lvl1pPr>
              <a:lnSpc>
                <a:spcPct val="90000"/>
              </a:lnSpc>
              <a:defRPr/>
            </a:lvl1pPr>
            <a:lvl2pPr>
              <a:lnSpc>
                <a:spcPct val="90000"/>
              </a:lnSpc>
              <a:defRPr/>
            </a:lvl2pPr>
            <a:lvl3pPr>
              <a:lnSpc>
                <a:spcPct val="90000"/>
              </a:lnSpc>
              <a:buSzPct val="80000"/>
              <a:defRPr/>
            </a:lvl3pPr>
            <a:lvl4pPr>
              <a:lnSpc>
                <a:spcPct val="90000"/>
              </a:lnSpc>
              <a:buSzPct val="80000"/>
              <a:defRPr/>
            </a:lvl4pPr>
            <a:lvl5pPr>
              <a:lnSpc>
                <a:spcPct val="90000"/>
              </a:lnSpc>
              <a:buSzPct val="80000"/>
              <a:defRPr/>
            </a:lvl5pPr>
          </a:lstStyle>
          <a:p>
            <a:pPr lvl="0"/>
            <a:r>
              <a:rPr lang="en-US"/>
              <a:t>Click to select object</a:t>
            </a:r>
          </a:p>
        </p:txBody>
      </p:sp>
      <p:grpSp>
        <p:nvGrpSpPr>
          <p:cNvPr id="5" name="Group 4" descr="Logo" title="NFDRS 2016 Rollout Workshop">
            <a:extLst>
              <a:ext uri="{FF2B5EF4-FFF2-40B4-BE49-F238E27FC236}">
                <a16:creationId xmlns:a16="http://schemas.microsoft.com/office/drawing/2014/main" id="{6A5EF276-741C-49B5-BFEB-9248E3A7FBC0}"/>
              </a:ext>
            </a:extLst>
          </p:cNvPr>
          <p:cNvGrpSpPr/>
          <p:nvPr userDrawn="1"/>
        </p:nvGrpSpPr>
        <p:grpSpPr>
          <a:xfrm>
            <a:off x="71820" y="5301822"/>
            <a:ext cx="1916402" cy="1480996"/>
            <a:chOff x="-8862" y="5171834"/>
            <a:chExt cx="1916402" cy="1480996"/>
          </a:xfrm>
          <a:effectLst>
            <a:outerShdw blurRad="50800" dist="50800" dir="5400000" algn="t" rotWithShape="0">
              <a:prstClr val="black">
                <a:alpha val="40000"/>
              </a:prstClr>
            </a:outerShdw>
          </a:effectLst>
        </p:grpSpPr>
        <p:pic>
          <p:nvPicPr>
            <p:cNvPr id="6" name="Picture 5" descr="A close up of a sign&#10;&#10;Description generated with high confidence">
              <a:extLst>
                <a:ext uri="{FF2B5EF4-FFF2-40B4-BE49-F238E27FC236}">
                  <a16:creationId xmlns:a16="http://schemas.microsoft.com/office/drawing/2014/main" id="{0F185B5C-4FB8-436C-9B4A-29B8D7B68F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7" name="Picture 6">
              <a:extLst>
                <a:ext uri="{FF2B5EF4-FFF2-40B4-BE49-F238E27FC236}">
                  <a16:creationId xmlns:a16="http://schemas.microsoft.com/office/drawing/2014/main" id="{2711EEB7-433F-47EB-B08B-97534A857F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pic>
          <p:nvPicPr>
            <p:cNvPr id="8" name="Picture 7">
              <a:extLst>
                <a:ext uri="{FF2B5EF4-FFF2-40B4-BE49-F238E27FC236}">
                  <a16:creationId xmlns:a16="http://schemas.microsoft.com/office/drawing/2014/main" id="{B21C6FB8-001E-420F-8EC2-E958FFDC979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grpSp>
    </p:spTree>
    <p:extLst>
      <p:ext uri="{BB962C8B-B14F-4D97-AF65-F5344CB8AC3E}">
        <p14:creationId xmlns:p14="http://schemas.microsoft.com/office/powerpoint/2010/main" val="17498719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Object">
    <p:spTree>
      <p:nvGrpSpPr>
        <p:cNvPr id="1" name=""/>
        <p:cNvGrpSpPr/>
        <p:nvPr/>
      </p:nvGrpSpPr>
      <p:grpSpPr>
        <a:xfrm>
          <a:off x="0" y="0"/>
          <a:ext cx="0" cy="0"/>
          <a:chOff x="0" y="0"/>
          <a:chExt cx="0" cy="0"/>
        </a:xfrm>
      </p:grpSpPr>
      <p:sp>
        <p:nvSpPr>
          <p:cNvPr id="2" name="Title 1"/>
          <p:cNvSpPr>
            <a:spLocks noGrp="1"/>
          </p:cNvSpPr>
          <p:nvPr>
            <p:ph type="title"/>
          </p:nvPr>
        </p:nvSpPr>
        <p:spPr>
          <a:xfrm>
            <a:off x="507999" y="451253"/>
            <a:ext cx="11176000" cy="664797"/>
          </a:xfrm>
          <a:prstGeom prst="rect">
            <a:avLst/>
          </a:prstGeom>
        </p:spPr>
        <p:txBody>
          <a:bodyPr/>
          <a:lstStyle/>
          <a:p>
            <a:r>
              <a:rPr lang="en-US"/>
              <a:t>Click to edit</a:t>
            </a:r>
          </a:p>
        </p:txBody>
      </p:sp>
      <p:sp>
        <p:nvSpPr>
          <p:cNvPr id="3" name="Content Placeholder 2"/>
          <p:cNvSpPr>
            <a:spLocks noGrp="1"/>
          </p:cNvSpPr>
          <p:nvPr>
            <p:ph sz="half" idx="1"/>
          </p:nvPr>
        </p:nvSpPr>
        <p:spPr>
          <a:xfrm>
            <a:off x="508000" y="1411553"/>
            <a:ext cx="5486400" cy="3890269"/>
          </a:xfrm>
          <a:prstGeom prst="rect">
            <a:avLst/>
          </a:prstGeom>
        </p:spPr>
        <p:txBody>
          <a:bodyPr>
            <a:noAutofit/>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endParaRPr lang="en-US"/>
          </a:p>
        </p:txBody>
      </p:sp>
      <p:sp>
        <p:nvSpPr>
          <p:cNvPr id="4" name="Content Placeholder 3"/>
          <p:cNvSpPr>
            <a:spLocks noGrp="1"/>
          </p:cNvSpPr>
          <p:nvPr>
            <p:ph sz="half" idx="2"/>
          </p:nvPr>
        </p:nvSpPr>
        <p:spPr>
          <a:xfrm>
            <a:off x="6197600" y="1411553"/>
            <a:ext cx="5486400" cy="3890269"/>
          </a:xfrm>
          <a:prstGeom prst="rect">
            <a:avLst/>
          </a:prstGeom>
        </p:spPr>
        <p:txBody>
          <a:bodyPr>
            <a:noAutofit/>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endParaRPr lang="en-US"/>
          </a:p>
        </p:txBody>
      </p:sp>
      <p:grpSp>
        <p:nvGrpSpPr>
          <p:cNvPr id="10" name="Group 9">
            <a:extLst>
              <a:ext uri="{FF2B5EF4-FFF2-40B4-BE49-F238E27FC236}">
                <a16:creationId xmlns:a16="http://schemas.microsoft.com/office/drawing/2014/main" id="{D77042EA-A600-4A61-887C-EEE2D80ED7F6}"/>
              </a:ext>
            </a:extLst>
          </p:cNvPr>
          <p:cNvGrpSpPr/>
          <p:nvPr userDrawn="1"/>
        </p:nvGrpSpPr>
        <p:grpSpPr>
          <a:xfrm>
            <a:off x="71820" y="5301822"/>
            <a:ext cx="1916402" cy="1480996"/>
            <a:chOff x="-8862" y="5171834"/>
            <a:chExt cx="1916402" cy="1480996"/>
          </a:xfrm>
          <a:effectLst>
            <a:outerShdw blurRad="50800" dist="50800" dir="5400000" algn="t" rotWithShape="0">
              <a:prstClr val="black">
                <a:alpha val="40000"/>
              </a:prstClr>
            </a:outerShdw>
          </a:effectLst>
        </p:grpSpPr>
        <p:pic>
          <p:nvPicPr>
            <p:cNvPr id="11" name="Picture 10" descr="A close up of a sign&#10;&#10;Description generated with high confidence">
              <a:extLst>
                <a:ext uri="{FF2B5EF4-FFF2-40B4-BE49-F238E27FC236}">
                  <a16:creationId xmlns:a16="http://schemas.microsoft.com/office/drawing/2014/main" id="{CB56032B-AFF0-4549-8B4E-7B9FCE4AFA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12" name="Picture 11">
              <a:extLst>
                <a:ext uri="{FF2B5EF4-FFF2-40B4-BE49-F238E27FC236}">
                  <a16:creationId xmlns:a16="http://schemas.microsoft.com/office/drawing/2014/main" id="{9A27AA10-E530-4148-88F9-429160D17B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pic>
          <p:nvPicPr>
            <p:cNvPr id="13" name="Picture 12">
              <a:extLst>
                <a:ext uri="{FF2B5EF4-FFF2-40B4-BE49-F238E27FC236}">
                  <a16:creationId xmlns:a16="http://schemas.microsoft.com/office/drawing/2014/main" id="{89B8E296-E523-4801-8A6C-A64250C5CEA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grpSp>
    </p:spTree>
    <p:extLst>
      <p:ext uri="{BB962C8B-B14F-4D97-AF65-F5344CB8AC3E}">
        <p14:creationId xmlns:p14="http://schemas.microsoft.com/office/powerpoint/2010/main" val="114796352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6726" y="303449"/>
            <a:ext cx="11176000" cy="664797"/>
          </a:xfrm>
          <a:prstGeom prst="rect">
            <a:avLst/>
          </a:prstGeom>
        </p:spPr>
        <p:txBody>
          <a:bodyPr/>
          <a:lstStyle>
            <a:lvl1pPr>
              <a:defRPr/>
            </a:lvl1pPr>
          </a:lstStyle>
          <a:p>
            <a:r>
              <a:rPr lang="en-US"/>
              <a:t>Click to edit title</a:t>
            </a:r>
          </a:p>
        </p:txBody>
      </p:sp>
      <p:sp>
        <p:nvSpPr>
          <p:cNvPr id="3" name="Text Placeholder 2"/>
          <p:cNvSpPr>
            <a:spLocks noGrp="1"/>
          </p:cNvSpPr>
          <p:nvPr>
            <p:ph type="body" idx="1" hasCustomPrompt="1"/>
          </p:nvPr>
        </p:nvSpPr>
        <p:spPr>
          <a:xfrm>
            <a:off x="506726" y="1469956"/>
            <a:ext cx="5486400" cy="704917"/>
          </a:xfrm>
          <a:prstGeom prst="rect">
            <a:avLst/>
          </a:prstGeom>
        </p:spPr>
        <p:txBody>
          <a:bodyPr anchor="t" anchorCtr="0">
            <a:normAutofit/>
          </a:bodyPr>
          <a:lstStyle>
            <a:lvl1pPr marL="0" indent="0">
              <a:lnSpc>
                <a:spcPct val="90000"/>
              </a:lnSpc>
              <a:spcBef>
                <a:spcPts val="0"/>
              </a:spcBef>
              <a:buNone/>
              <a:defRPr sz="2800" b="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a:t>
            </a:r>
          </a:p>
        </p:txBody>
      </p:sp>
      <p:sp>
        <p:nvSpPr>
          <p:cNvPr id="4" name="Content Placeholder 3"/>
          <p:cNvSpPr>
            <a:spLocks noGrp="1"/>
          </p:cNvSpPr>
          <p:nvPr>
            <p:ph sz="half" idx="2" hasCustomPrompt="1"/>
          </p:nvPr>
        </p:nvSpPr>
        <p:spPr>
          <a:xfrm>
            <a:off x="507999" y="2174875"/>
            <a:ext cx="5486400" cy="3522540"/>
          </a:xfrm>
          <a:prstGeom prst="rect">
            <a:avLst/>
          </a:prstGeom>
        </p:spPr>
        <p:txBody>
          <a:bodyPr>
            <a:noAutofit/>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select object</a:t>
            </a:r>
          </a:p>
          <a:p>
            <a:pPr lvl="0"/>
            <a:endParaRPr lang="en-US"/>
          </a:p>
          <a:p>
            <a:pPr lvl="0"/>
            <a:endParaRPr lang="en-US"/>
          </a:p>
        </p:txBody>
      </p:sp>
      <p:sp>
        <p:nvSpPr>
          <p:cNvPr id="5" name="Text Placeholder 4"/>
          <p:cNvSpPr>
            <a:spLocks noGrp="1"/>
          </p:cNvSpPr>
          <p:nvPr>
            <p:ph type="body" sz="quarter" idx="3" hasCustomPrompt="1"/>
          </p:nvPr>
        </p:nvSpPr>
        <p:spPr>
          <a:xfrm>
            <a:off x="6193368" y="1469957"/>
            <a:ext cx="5489359" cy="704918"/>
          </a:xfrm>
          <a:prstGeom prst="rect">
            <a:avLst/>
          </a:prstGeom>
        </p:spPr>
        <p:txBody>
          <a:bodyPr anchor="t" anchorCtr="0">
            <a:normAutofit/>
          </a:bodyPr>
          <a:lstStyle>
            <a:lvl1pPr marL="0" indent="0">
              <a:lnSpc>
                <a:spcPct val="90000"/>
              </a:lnSpc>
              <a:spcBef>
                <a:spcPts val="0"/>
              </a:spcBef>
              <a:buNone/>
              <a:defRPr sz="2800" b="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a:t>
            </a:r>
          </a:p>
        </p:txBody>
      </p:sp>
      <p:sp>
        <p:nvSpPr>
          <p:cNvPr id="6" name="Content Placeholder 5"/>
          <p:cNvSpPr>
            <a:spLocks noGrp="1"/>
          </p:cNvSpPr>
          <p:nvPr>
            <p:ph sz="quarter" idx="4" hasCustomPrompt="1"/>
          </p:nvPr>
        </p:nvSpPr>
        <p:spPr>
          <a:xfrm>
            <a:off x="6193368" y="2174875"/>
            <a:ext cx="5490632" cy="3435934"/>
          </a:xfrm>
          <a:prstGeom prst="rect">
            <a:avLst/>
          </a:prstGeom>
        </p:spPr>
        <p:txBody>
          <a:bodyPr>
            <a:noAutofit/>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select object</a:t>
            </a:r>
          </a:p>
          <a:p>
            <a:pPr lvl="0"/>
            <a:endParaRPr lang="en-US"/>
          </a:p>
          <a:p>
            <a:pPr lvl="0"/>
            <a:endParaRPr lang="en-US"/>
          </a:p>
        </p:txBody>
      </p:sp>
      <p:grpSp>
        <p:nvGrpSpPr>
          <p:cNvPr id="8" name="Group 7">
            <a:extLst>
              <a:ext uri="{FF2B5EF4-FFF2-40B4-BE49-F238E27FC236}">
                <a16:creationId xmlns:a16="http://schemas.microsoft.com/office/drawing/2014/main" id="{5D055AB2-FD22-478B-905B-169936D754AC}"/>
              </a:ext>
            </a:extLst>
          </p:cNvPr>
          <p:cNvGrpSpPr/>
          <p:nvPr userDrawn="1"/>
        </p:nvGrpSpPr>
        <p:grpSpPr>
          <a:xfrm>
            <a:off x="71820" y="5301822"/>
            <a:ext cx="1916402" cy="1480996"/>
            <a:chOff x="-8862" y="5171834"/>
            <a:chExt cx="1916402" cy="1480996"/>
          </a:xfrm>
          <a:effectLst>
            <a:outerShdw blurRad="50800" dist="50800" dir="5400000" algn="t" rotWithShape="0">
              <a:prstClr val="black">
                <a:alpha val="40000"/>
              </a:prstClr>
            </a:outerShdw>
          </a:effectLst>
        </p:grpSpPr>
        <p:pic>
          <p:nvPicPr>
            <p:cNvPr id="9" name="Picture 8" descr="A close up of a sign&#10;&#10;Description generated with high confidence">
              <a:extLst>
                <a:ext uri="{FF2B5EF4-FFF2-40B4-BE49-F238E27FC236}">
                  <a16:creationId xmlns:a16="http://schemas.microsoft.com/office/drawing/2014/main" id="{5A70FC45-2DE6-414E-82F5-E8DEDCD25C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10" name="Picture 9">
              <a:extLst>
                <a:ext uri="{FF2B5EF4-FFF2-40B4-BE49-F238E27FC236}">
                  <a16:creationId xmlns:a16="http://schemas.microsoft.com/office/drawing/2014/main" id="{7E1CAF73-CC33-4B1A-9D98-213A5D716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pic>
          <p:nvPicPr>
            <p:cNvPr id="11" name="Picture 10">
              <a:extLst>
                <a:ext uri="{FF2B5EF4-FFF2-40B4-BE49-F238E27FC236}">
                  <a16:creationId xmlns:a16="http://schemas.microsoft.com/office/drawing/2014/main" id="{EE18B800-1697-46BF-9156-FD9B3BDF65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grpSp>
    </p:spTree>
    <p:extLst>
      <p:ext uri="{BB962C8B-B14F-4D97-AF65-F5344CB8AC3E}">
        <p14:creationId xmlns:p14="http://schemas.microsoft.com/office/powerpoint/2010/main" val="152999703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7999" y="451253"/>
            <a:ext cx="11176000" cy="664797"/>
          </a:xfrm>
          <a:prstGeom prst="rect">
            <a:avLst/>
          </a:prstGeom>
        </p:spPr>
        <p:txBody>
          <a:bodyPr/>
          <a:lstStyle/>
          <a:p>
            <a:r>
              <a:rPr lang="en-US"/>
              <a:t>Click to edit</a:t>
            </a:r>
          </a:p>
        </p:txBody>
      </p:sp>
      <p:grpSp>
        <p:nvGrpSpPr>
          <p:cNvPr id="4" name="Group 3">
            <a:extLst>
              <a:ext uri="{FF2B5EF4-FFF2-40B4-BE49-F238E27FC236}">
                <a16:creationId xmlns:a16="http://schemas.microsoft.com/office/drawing/2014/main" id="{F029C773-3FF4-42BD-94F7-9E374CD40253}"/>
              </a:ext>
            </a:extLst>
          </p:cNvPr>
          <p:cNvGrpSpPr/>
          <p:nvPr userDrawn="1"/>
        </p:nvGrpSpPr>
        <p:grpSpPr>
          <a:xfrm>
            <a:off x="71820" y="5301822"/>
            <a:ext cx="1916402" cy="1480996"/>
            <a:chOff x="-8862" y="5171834"/>
            <a:chExt cx="1916402" cy="1480996"/>
          </a:xfrm>
          <a:effectLst>
            <a:outerShdw blurRad="50800" dist="50800" dir="5400000" algn="t" rotWithShape="0">
              <a:prstClr val="black">
                <a:alpha val="40000"/>
              </a:prstClr>
            </a:outerShdw>
          </a:effectLst>
        </p:grpSpPr>
        <p:pic>
          <p:nvPicPr>
            <p:cNvPr id="5" name="Picture 4" descr="A close up of a sign&#10;&#10;Description generated with high confidence">
              <a:extLst>
                <a:ext uri="{FF2B5EF4-FFF2-40B4-BE49-F238E27FC236}">
                  <a16:creationId xmlns:a16="http://schemas.microsoft.com/office/drawing/2014/main" id="{1148478D-2B30-4796-95F2-126331411C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6" name="Picture 5">
              <a:extLst>
                <a:ext uri="{FF2B5EF4-FFF2-40B4-BE49-F238E27FC236}">
                  <a16:creationId xmlns:a16="http://schemas.microsoft.com/office/drawing/2014/main" id="{DB3B0D50-68C8-433E-BF05-E2F4455571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pic>
          <p:nvPicPr>
            <p:cNvPr id="7" name="Picture 6">
              <a:extLst>
                <a:ext uri="{FF2B5EF4-FFF2-40B4-BE49-F238E27FC236}">
                  <a16:creationId xmlns:a16="http://schemas.microsoft.com/office/drawing/2014/main" id="{3323D424-C126-46F6-9ABD-854CE4FBAD7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grpSp>
    </p:spTree>
    <p:extLst>
      <p:ext uri="{BB962C8B-B14F-4D97-AF65-F5344CB8AC3E}">
        <p14:creationId xmlns:p14="http://schemas.microsoft.com/office/powerpoint/2010/main" val="256534901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7999" y="451253"/>
            <a:ext cx="11176000" cy="664797"/>
          </a:xfrm>
          <a:prstGeom prst="rect">
            <a:avLst/>
          </a:prstGeom>
        </p:spPr>
        <p:txBody>
          <a:bodyPr/>
          <a:lstStyle/>
          <a:p>
            <a:r>
              <a:rPr lang="en-US"/>
              <a:t>Click to edit</a:t>
            </a:r>
          </a:p>
        </p:txBody>
      </p:sp>
    </p:spTree>
    <p:extLst>
      <p:ext uri="{BB962C8B-B14F-4D97-AF65-F5344CB8AC3E}">
        <p14:creationId xmlns:p14="http://schemas.microsoft.com/office/powerpoint/2010/main" val="239337561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2" name="Title 1" title="Objectives"/>
          <p:cNvSpPr>
            <a:spLocks noGrp="1"/>
          </p:cNvSpPr>
          <p:nvPr>
            <p:ph type="title" hasCustomPrompt="1"/>
          </p:nvPr>
        </p:nvSpPr>
        <p:spPr>
          <a:xfrm>
            <a:off x="914400" y="388730"/>
            <a:ext cx="10769600" cy="812800"/>
          </a:xfrm>
          <a:prstGeom prst="rect">
            <a:avLst/>
          </a:prstGeom>
        </p:spPr>
        <p:txBody>
          <a:bodyPr/>
          <a:lstStyle>
            <a:lvl1pPr>
              <a:defRPr/>
            </a:lvl1pPr>
          </a:lstStyle>
          <a:p>
            <a:r>
              <a:rPr lang="en-US"/>
              <a:t>Objectives</a:t>
            </a:r>
          </a:p>
        </p:txBody>
      </p:sp>
      <p:grpSp>
        <p:nvGrpSpPr>
          <p:cNvPr id="5" name="Group 4" descr="Logo" title="NFDRS 2016 Rollout Workshop">
            <a:extLst>
              <a:ext uri="{FF2B5EF4-FFF2-40B4-BE49-F238E27FC236}">
                <a16:creationId xmlns:a16="http://schemas.microsoft.com/office/drawing/2014/main" id="{D587A5E9-AD14-4993-99A0-C47BE674C387}"/>
              </a:ext>
            </a:extLst>
          </p:cNvPr>
          <p:cNvGrpSpPr/>
          <p:nvPr userDrawn="1"/>
        </p:nvGrpSpPr>
        <p:grpSpPr>
          <a:xfrm>
            <a:off x="71820" y="5301822"/>
            <a:ext cx="1916402" cy="1480996"/>
            <a:chOff x="-8862" y="5171834"/>
            <a:chExt cx="1916402" cy="1480996"/>
          </a:xfrm>
          <a:effectLst>
            <a:outerShdw blurRad="50800" dist="50800" dir="5400000" algn="t" rotWithShape="0">
              <a:prstClr val="black">
                <a:alpha val="40000"/>
              </a:prstClr>
            </a:outerShdw>
          </a:effectLst>
        </p:grpSpPr>
        <p:pic>
          <p:nvPicPr>
            <p:cNvPr id="6" name="Picture 5" descr="A close up of a sign&#10;&#10;Description generated with high confidence">
              <a:extLst>
                <a:ext uri="{FF2B5EF4-FFF2-40B4-BE49-F238E27FC236}">
                  <a16:creationId xmlns:a16="http://schemas.microsoft.com/office/drawing/2014/main" id="{5E6AB60D-A358-491A-932E-C661B76C96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7" name="Picture 6">
              <a:extLst>
                <a:ext uri="{FF2B5EF4-FFF2-40B4-BE49-F238E27FC236}">
                  <a16:creationId xmlns:a16="http://schemas.microsoft.com/office/drawing/2014/main" id="{69C0361D-E404-4A55-B4B4-B97F9F998D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pic>
          <p:nvPicPr>
            <p:cNvPr id="8" name="Picture 7">
              <a:extLst>
                <a:ext uri="{FF2B5EF4-FFF2-40B4-BE49-F238E27FC236}">
                  <a16:creationId xmlns:a16="http://schemas.microsoft.com/office/drawing/2014/main" id="{30A25D8A-53C2-4B47-94C5-B2FC4B0C2DA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grpSp>
      <p:sp>
        <p:nvSpPr>
          <p:cNvPr id="10" name="Text Placeholder 5">
            <a:extLst>
              <a:ext uri="{FF2B5EF4-FFF2-40B4-BE49-F238E27FC236}">
                <a16:creationId xmlns:a16="http://schemas.microsoft.com/office/drawing/2014/main" id="{3814B304-1E9E-446A-B407-127480A86E98}"/>
              </a:ext>
            </a:extLst>
          </p:cNvPr>
          <p:cNvSpPr>
            <a:spLocks noGrp="1"/>
          </p:cNvSpPr>
          <p:nvPr>
            <p:ph type="body" sz="quarter" idx="10" hasCustomPrompt="1"/>
          </p:nvPr>
        </p:nvSpPr>
        <p:spPr>
          <a:xfrm>
            <a:off x="1879046" y="1411553"/>
            <a:ext cx="9804954" cy="707886"/>
          </a:xfrm>
          <a:prstGeom prst="rect">
            <a:avLst/>
          </a:prstGeom>
          <a:effectLst/>
        </p:spPr>
        <p:txBody>
          <a:bodyPr>
            <a:spAutoFit/>
          </a:bodyPr>
          <a:lstStyle>
            <a:lvl1pPr marL="742950" indent="-742950">
              <a:lnSpc>
                <a:spcPct val="100000"/>
              </a:lnSpc>
              <a:spcBef>
                <a:spcPts val="600"/>
              </a:spcBef>
              <a:spcAft>
                <a:spcPts val="600"/>
              </a:spcAft>
              <a:buFont typeface="+mj-lt"/>
              <a:buAutoNum type="arabicPeriod"/>
              <a:defRPr/>
            </a:lvl1pPr>
            <a:lvl2pPr>
              <a:lnSpc>
                <a:spcPct val="100000"/>
              </a:lnSpc>
              <a:spcBef>
                <a:spcPts val="600"/>
              </a:spcBef>
              <a:spcAft>
                <a:spcPts val="600"/>
              </a:spcAft>
              <a:defRPr/>
            </a:lvl2pPr>
            <a:lvl3pPr>
              <a:lnSpc>
                <a:spcPct val="100000"/>
              </a:lnSpc>
              <a:spcBef>
                <a:spcPts val="600"/>
              </a:spcBef>
              <a:spcAft>
                <a:spcPts val="600"/>
              </a:spcAft>
              <a:buSzPct val="80000"/>
              <a:defRPr/>
            </a:lvl3pPr>
            <a:lvl4pPr>
              <a:lnSpc>
                <a:spcPct val="100000"/>
              </a:lnSpc>
              <a:spcBef>
                <a:spcPts val="600"/>
              </a:spcBef>
              <a:spcAft>
                <a:spcPts val="600"/>
              </a:spcAft>
              <a:buSzPct val="80000"/>
              <a:defRPr/>
            </a:lvl4pPr>
            <a:lvl5pPr>
              <a:lnSpc>
                <a:spcPct val="100000"/>
              </a:lnSpc>
              <a:spcBef>
                <a:spcPts val="600"/>
              </a:spcBef>
              <a:spcAft>
                <a:spcPts val="600"/>
              </a:spcAft>
              <a:buSzPct val="80000"/>
              <a:defRPr/>
            </a:lvl5pPr>
          </a:lstStyle>
          <a:p>
            <a:pPr lvl="0"/>
            <a:r>
              <a:rPr lang="en-US"/>
              <a:t>Click to edit</a:t>
            </a:r>
          </a:p>
        </p:txBody>
      </p:sp>
    </p:spTree>
    <p:extLst>
      <p:ext uri="{BB962C8B-B14F-4D97-AF65-F5344CB8AC3E}">
        <p14:creationId xmlns:p14="http://schemas.microsoft.com/office/powerpoint/2010/main" val="198763788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801429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view Objectives">
    <p:spTree>
      <p:nvGrpSpPr>
        <p:cNvPr id="1" name=""/>
        <p:cNvGrpSpPr/>
        <p:nvPr/>
      </p:nvGrpSpPr>
      <p:grpSpPr>
        <a:xfrm>
          <a:off x="0" y="0"/>
          <a:ext cx="0" cy="0"/>
          <a:chOff x="0" y="0"/>
          <a:chExt cx="0" cy="0"/>
        </a:xfrm>
      </p:grpSpPr>
      <p:sp>
        <p:nvSpPr>
          <p:cNvPr id="2" name="Title 1" title="Objectives"/>
          <p:cNvSpPr>
            <a:spLocks noGrp="1"/>
          </p:cNvSpPr>
          <p:nvPr>
            <p:ph type="title" hasCustomPrompt="1"/>
          </p:nvPr>
        </p:nvSpPr>
        <p:spPr>
          <a:xfrm>
            <a:off x="914400" y="388730"/>
            <a:ext cx="10769600" cy="664797"/>
          </a:xfrm>
          <a:prstGeom prst="rect">
            <a:avLst/>
          </a:prstGeom>
        </p:spPr>
        <p:txBody>
          <a:bodyPr/>
          <a:lstStyle>
            <a:lvl1pPr>
              <a:defRPr/>
            </a:lvl1pPr>
          </a:lstStyle>
          <a:p>
            <a:r>
              <a:rPr lang="en-US"/>
              <a:t>Review Objectives</a:t>
            </a:r>
          </a:p>
        </p:txBody>
      </p:sp>
      <p:grpSp>
        <p:nvGrpSpPr>
          <p:cNvPr id="5" name="Group 4" descr="Logo" title="NFDRS 2016 Rollout Workshop">
            <a:extLst>
              <a:ext uri="{FF2B5EF4-FFF2-40B4-BE49-F238E27FC236}">
                <a16:creationId xmlns:a16="http://schemas.microsoft.com/office/drawing/2014/main" id="{D587A5E9-AD14-4993-99A0-C47BE674C387}"/>
              </a:ext>
            </a:extLst>
          </p:cNvPr>
          <p:cNvGrpSpPr/>
          <p:nvPr userDrawn="1"/>
        </p:nvGrpSpPr>
        <p:grpSpPr>
          <a:xfrm>
            <a:off x="71820" y="5301822"/>
            <a:ext cx="1916402" cy="1480996"/>
            <a:chOff x="-8862" y="5171834"/>
            <a:chExt cx="1916402" cy="1480996"/>
          </a:xfrm>
          <a:effectLst>
            <a:outerShdw blurRad="50800" dist="50800" dir="5400000" algn="t" rotWithShape="0">
              <a:prstClr val="black">
                <a:alpha val="40000"/>
              </a:prstClr>
            </a:outerShdw>
          </a:effectLst>
        </p:grpSpPr>
        <p:pic>
          <p:nvPicPr>
            <p:cNvPr id="6" name="Picture 5" descr="A close up of a sign&#10;&#10;Description generated with high confidence">
              <a:extLst>
                <a:ext uri="{FF2B5EF4-FFF2-40B4-BE49-F238E27FC236}">
                  <a16:creationId xmlns:a16="http://schemas.microsoft.com/office/drawing/2014/main" id="{5E6AB60D-A358-491A-932E-C661B76C96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7" name="Picture 6">
              <a:extLst>
                <a:ext uri="{FF2B5EF4-FFF2-40B4-BE49-F238E27FC236}">
                  <a16:creationId xmlns:a16="http://schemas.microsoft.com/office/drawing/2014/main" id="{69C0361D-E404-4A55-B4B4-B97F9F998D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pic>
          <p:nvPicPr>
            <p:cNvPr id="8" name="Picture 7">
              <a:extLst>
                <a:ext uri="{FF2B5EF4-FFF2-40B4-BE49-F238E27FC236}">
                  <a16:creationId xmlns:a16="http://schemas.microsoft.com/office/drawing/2014/main" id="{30A25D8A-53C2-4B47-94C5-B2FC4B0C2DA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grpSp>
      <p:sp>
        <p:nvSpPr>
          <p:cNvPr id="9" name="Text Placeholder 5">
            <a:extLst>
              <a:ext uri="{FF2B5EF4-FFF2-40B4-BE49-F238E27FC236}">
                <a16:creationId xmlns:a16="http://schemas.microsoft.com/office/drawing/2014/main" id="{8742711D-0A43-4334-8B69-9117C21B95B0}"/>
              </a:ext>
            </a:extLst>
          </p:cNvPr>
          <p:cNvSpPr>
            <a:spLocks noGrp="1"/>
          </p:cNvSpPr>
          <p:nvPr>
            <p:ph type="body" sz="quarter" idx="10" hasCustomPrompt="1"/>
          </p:nvPr>
        </p:nvSpPr>
        <p:spPr>
          <a:xfrm>
            <a:off x="1879046" y="1411553"/>
            <a:ext cx="9804954" cy="707886"/>
          </a:xfrm>
          <a:prstGeom prst="rect">
            <a:avLst/>
          </a:prstGeom>
          <a:effectLst/>
        </p:spPr>
        <p:txBody>
          <a:bodyPr>
            <a:spAutoFit/>
          </a:bodyPr>
          <a:lstStyle>
            <a:lvl1pPr marL="742950" indent="-742950">
              <a:lnSpc>
                <a:spcPct val="100000"/>
              </a:lnSpc>
              <a:spcBef>
                <a:spcPts val="600"/>
              </a:spcBef>
              <a:spcAft>
                <a:spcPts val="600"/>
              </a:spcAft>
              <a:buFont typeface="+mj-lt"/>
              <a:buAutoNum type="arabicPeriod"/>
              <a:defRPr/>
            </a:lvl1pPr>
            <a:lvl2pPr>
              <a:lnSpc>
                <a:spcPct val="100000"/>
              </a:lnSpc>
              <a:spcBef>
                <a:spcPts val="600"/>
              </a:spcBef>
              <a:spcAft>
                <a:spcPts val="600"/>
              </a:spcAft>
              <a:defRPr/>
            </a:lvl2pPr>
            <a:lvl3pPr>
              <a:lnSpc>
                <a:spcPct val="100000"/>
              </a:lnSpc>
              <a:spcBef>
                <a:spcPts val="600"/>
              </a:spcBef>
              <a:spcAft>
                <a:spcPts val="600"/>
              </a:spcAft>
              <a:buSzPct val="80000"/>
              <a:defRPr/>
            </a:lvl3pPr>
            <a:lvl4pPr>
              <a:lnSpc>
                <a:spcPct val="100000"/>
              </a:lnSpc>
              <a:spcBef>
                <a:spcPts val="600"/>
              </a:spcBef>
              <a:spcAft>
                <a:spcPts val="600"/>
              </a:spcAft>
              <a:buSzPct val="80000"/>
              <a:defRPr/>
            </a:lvl4pPr>
            <a:lvl5pPr>
              <a:lnSpc>
                <a:spcPct val="100000"/>
              </a:lnSpc>
              <a:spcBef>
                <a:spcPts val="600"/>
              </a:spcBef>
              <a:spcAft>
                <a:spcPts val="600"/>
              </a:spcAft>
              <a:buSzPct val="80000"/>
              <a:defRPr/>
            </a:lvl5pPr>
          </a:lstStyle>
          <a:p>
            <a:pPr lvl="0"/>
            <a:r>
              <a:rPr lang="en-US"/>
              <a:t>Click to edit</a:t>
            </a:r>
          </a:p>
        </p:txBody>
      </p:sp>
    </p:spTree>
    <p:extLst>
      <p:ext uri="{BB962C8B-B14F-4D97-AF65-F5344CB8AC3E}">
        <p14:creationId xmlns:p14="http://schemas.microsoft.com/office/powerpoint/2010/main" val="30384040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Layered Content">
    <p:spTree>
      <p:nvGrpSpPr>
        <p:cNvPr id="1" name=""/>
        <p:cNvGrpSpPr/>
        <p:nvPr/>
      </p:nvGrpSpPr>
      <p:grpSpPr>
        <a:xfrm>
          <a:off x="0" y="0"/>
          <a:ext cx="0" cy="0"/>
          <a:chOff x="0" y="0"/>
          <a:chExt cx="0" cy="0"/>
        </a:xfrm>
      </p:grpSpPr>
      <p:grpSp>
        <p:nvGrpSpPr>
          <p:cNvPr id="11" name="Group 10" descr="Logo" title="NFDRS 2016 Rollout Workshop">
            <a:extLst>
              <a:ext uri="{FF2B5EF4-FFF2-40B4-BE49-F238E27FC236}">
                <a16:creationId xmlns:a16="http://schemas.microsoft.com/office/drawing/2014/main" id="{C402C165-B9EB-4FD0-8B3B-625F536FDDE9}"/>
              </a:ext>
            </a:extLst>
          </p:cNvPr>
          <p:cNvGrpSpPr/>
          <p:nvPr userDrawn="1"/>
        </p:nvGrpSpPr>
        <p:grpSpPr>
          <a:xfrm>
            <a:off x="71820" y="5301822"/>
            <a:ext cx="1916402" cy="1480996"/>
            <a:chOff x="-8862" y="5171834"/>
            <a:chExt cx="1916402" cy="1480996"/>
          </a:xfrm>
          <a:effectLst>
            <a:outerShdw blurRad="50800" dist="50800" dir="5400000" algn="t" rotWithShape="0">
              <a:prstClr val="black">
                <a:alpha val="40000"/>
              </a:prstClr>
            </a:outerShdw>
          </a:effectLst>
        </p:grpSpPr>
        <p:pic>
          <p:nvPicPr>
            <p:cNvPr id="12" name="Picture 11" descr="A close up of a sign&#10;&#10;Description generated with high confidence">
              <a:extLst>
                <a:ext uri="{FF2B5EF4-FFF2-40B4-BE49-F238E27FC236}">
                  <a16:creationId xmlns:a16="http://schemas.microsoft.com/office/drawing/2014/main" id="{11DC3F77-5F15-4E64-9CD8-64732C5C14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13" name="Picture 12">
              <a:extLst>
                <a:ext uri="{FF2B5EF4-FFF2-40B4-BE49-F238E27FC236}">
                  <a16:creationId xmlns:a16="http://schemas.microsoft.com/office/drawing/2014/main" id="{4383D2C1-D175-4C50-AA33-1C45205EB8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pic>
          <p:nvPicPr>
            <p:cNvPr id="14" name="Picture 13">
              <a:extLst>
                <a:ext uri="{FF2B5EF4-FFF2-40B4-BE49-F238E27FC236}">
                  <a16:creationId xmlns:a16="http://schemas.microsoft.com/office/drawing/2014/main" id="{D298FE52-1502-4034-BB1A-A2CE94E31E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grpSp>
      <p:sp>
        <p:nvSpPr>
          <p:cNvPr id="2" name="Title 1"/>
          <p:cNvSpPr>
            <a:spLocks noGrp="1"/>
          </p:cNvSpPr>
          <p:nvPr>
            <p:ph type="title"/>
          </p:nvPr>
        </p:nvSpPr>
        <p:spPr>
          <a:xfrm>
            <a:off x="507999" y="451253"/>
            <a:ext cx="11176000" cy="664797"/>
          </a:xfrm>
          <a:prstGeom prst="rect">
            <a:avLst/>
          </a:prstGeom>
        </p:spPr>
        <p:txBody>
          <a:bodyPr/>
          <a:lstStyle/>
          <a:p>
            <a:r>
              <a:rPr lang="en-US"/>
              <a:t>Click to edit</a:t>
            </a:r>
          </a:p>
        </p:txBody>
      </p:sp>
      <p:sp>
        <p:nvSpPr>
          <p:cNvPr id="6" name="Text Placeholder 5"/>
          <p:cNvSpPr>
            <a:spLocks noGrp="1"/>
          </p:cNvSpPr>
          <p:nvPr>
            <p:ph type="body" sz="quarter" idx="10" hasCustomPrompt="1"/>
          </p:nvPr>
        </p:nvSpPr>
        <p:spPr>
          <a:xfrm>
            <a:off x="1125415" y="1411553"/>
            <a:ext cx="10558585" cy="3354765"/>
          </a:xfrm>
          <a:prstGeom prst="rect">
            <a:avLst/>
          </a:prstGeom>
          <a:effectLst/>
        </p:spPr>
        <p:txBody>
          <a:bodyPr wrap="square">
            <a:spAutoFit/>
          </a:bodyPr>
          <a:lstStyle>
            <a:lvl1pPr>
              <a:lnSpc>
                <a:spcPct val="100000"/>
              </a:lnSpc>
              <a:spcBef>
                <a:spcPts val="600"/>
              </a:spcBef>
              <a:spcAft>
                <a:spcPts val="600"/>
              </a:spcAft>
              <a:defRPr/>
            </a:lvl1pPr>
            <a:lvl2pPr>
              <a:lnSpc>
                <a:spcPct val="100000"/>
              </a:lnSpc>
              <a:spcBef>
                <a:spcPts val="600"/>
              </a:spcBef>
              <a:spcAft>
                <a:spcPts val="600"/>
              </a:spcAft>
              <a:defRPr/>
            </a:lvl2pPr>
            <a:lvl3pPr>
              <a:lnSpc>
                <a:spcPct val="100000"/>
              </a:lnSpc>
              <a:spcBef>
                <a:spcPts val="600"/>
              </a:spcBef>
              <a:spcAft>
                <a:spcPts val="600"/>
              </a:spcAft>
              <a:buSzPct val="80000"/>
              <a:defRPr/>
            </a:lvl3pPr>
            <a:lvl4pPr>
              <a:lnSpc>
                <a:spcPct val="100000"/>
              </a:lnSpc>
              <a:spcBef>
                <a:spcPts val="600"/>
              </a:spcBef>
              <a:spcAft>
                <a:spcPts val="600"/>
              </a:spcAft>
              <a:buSzPct val="80000"/>
              <a:defRPr/>
            </a:lvl4pPr>
            <a:lvl5pPr>
              <a:lnSpc>
                <a:spcPct val="100000"/>
              </a:lnSpc>
              <a:spcBef>
                <a:spcPts val="600"/>
              </a:spcBef>
              <a:spcAft>
                <a:spcPts val="600"/>
              </a:spcAft>
              <a:buSzPct val="80000"/>
              <a:defRPr/>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144989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7999" y="451253"/>
            <a:ext cx="11176000" cy="664797"/>
          </a:xfrm>
          <a:prstGeom prst="rect">
            <a:avLst/>
          </a:prstGeom>
        </p:spPr>
        <p:txBody>
          <a:bodyPr/>
          <a:lstStyle>
            <a:lvl1pPr>
              <a:defRPr/>
            </a:lvl1pPr>
          </a:lstStyle>
          <a:p>
            <a:r>
              <a:rPr lang="en-US"/>
              <a:t>Click to edit title</a:t>
            </a:r>
          </a:p>
        </p:txBody>
      </p:sp>
      <p:sp>
        <p:nvSpPr>
          <p:cNvPr id="3" name="Content Placeholder 2"/>
          <p:cNvSpPr>
            <a:spLocks noGrp="1"/>
          </p:cNvSpPr>
          <p:nvPr>
            <p:ph idx="1" hasCustomPrompt="1"/>
          </p:nvPr>
        </p:nvSpPr>
        <p:spPr>
          <a:xfrm>
            <a:off x="1336431" y="1660805"/>
            <a:ext cx="10347569" cy="3795450"/>
          </a:xfrm>
          <a:prstGeom prst="rect">
            <a:avLst/>
          </a:prstGeom>
          <a:effectLst/>
        </p:spPr>
        <p:txBody>
          <a:bodyPr>
            <a:noAutofit/>
          </a:bodyPr>
          <a:lstStyle>
            <a:lvl1pPr>
              <a:lnSpc>
                <a:spcPct val="90000"/>
              </a:lnSpc>
              <a:defRPr/>
            </a:lvl1pPr>
            <a:lvl2pPr>
              <a:lnSpc>
                <a:spcPct val="90000"/>
              </a:lnSpc>
              <a:defRPr/>
            </a:lvl2pPr>
            <a:lvl3pPr>
              <a:lnSpc>
                <a:spcPct val="90000"/>
              </a:lnSpc>
              <a:buSzPct val="80000"/>
              <a:defRPr/>
            </a:lvl3pPr>
            <a:lvl4pPr>
              <a:lnSpc>
                <a:spcPct val="90000"/>
              </a:lnSpc>
              <a:buSzPct val="80000"/>
              <a:defRPr/>
            </a:lvl4pPr>
            <a:lvl5pPr>
              <a:lnSpc>
                <a:spcPct val="90000"/>
              </a:lnSpc>
              <a:buSzPct val="80000"/>
              <a:defRPr/>
            </a:lvl5pPr>
          </a:lstStyle>
          <a:p>
            <a:pPr lvl="0"/>
            <a:r>
              <a:rPr lang="en-US"/>
              <a:t>Click to select object</a:t>
            </a:r>
          </a:p>
        </p:txBody>
      </p:sp>
      <p:grpSp>
        <p:nvGrpSpPr>
          <p:cNvPr id="5" name="Group 4" descr="Logo" title="NFDRS 2016 Rollout Workshop">
            <a:extLst>
              <a:ext uri="{FF2B5EF4-FFF2-40B4-BE49-F238E27FC236}">
                <a16:creationId xmlns:a16="http://schemas.microsoft.com/office/drawing/2014/main" id="{6A5EF276-741C-49B5-BFEB-9248E3A7FBC0}"/>
              </a:ext>
            </a:extLst>
          </p:cNvPr>
          <p:cNvGrpSpPr/>
          <p:nvPr userDrawn="1"/>
        </p:nvGrpSpPr>
        <p:grpSpPr>
          <a:xfrm>
            <a:off x="71820" y="5301822"/>
            <a:ext cx="1916402" cy="1480996"/>
            <a:chOff x="-8862" y="5171834"/>
            <a:chExt cx="1916402" cy="1480996"/>
          </a:xfrm>
          <a:effectLst>
            <a:outerShdw blurRad="50800" dist="50800" dir="5400000" algn="t" rotWithShape="0">
              <a:prstClr val="black">
                <a:alpha val="40000"/>
              </a:prstClr>
            </a:outerShdw>
          </a:effectLst>
        </p:grpSpPr>
        <p:pic>
          <p:nvPicPr>
            <p:cNvPr id="6" name="Picture 5" descr="A close up of a sign&#10;&#10;Description generated with high confidence">
              <a:extLst>
                <a:ext uri="{FF2B5EF4-FFF2-40B4-BE49-F238E27FC236}">
                  <a16:creationId xmlns:a16="http://schemas.microsoft.com/office/drawing/2014/main" id="{0F185B5C-4FB8-436C-9B4A-29B8D7B68F7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7" name="Picture 6">
              <a:extLst>
                <a:ext uri="{FF2B5EF4-FFF2-40B4-BE49-F238E27FC236}">
                  <a16:creationId xmlns:a16="http://schemas.microsoft.com/office/drawing/2014/main" id="{2711EEB7-433F-47EB-B08B-97534A857F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pic>
          <p:nvPicPr>
            <p:cNvPr id="8" name="Picture 7">
              <a:extLst>
                <a:ext uri="{FF2B5EF4-FFF2-40B4-BE49-F238E27FC236}">
                  <a16:creationId xmlns:a16="http://schemas.microsoft.com/office/drawing/2014/main" id="{B21C6FB8-001E-420F-8EC2-E958FFDC979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grpSp>
    </p:spTree>
    <p:extLst>
      <p:ext uri="{BB962C8B-B14F-4D97-AF65-F5344CB8AC3E}">
        <p14:creationId xmlns:p14="http://schemas.microsoft.com/office/powerpoint/2010/main" val="83647076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Object">
    <p:spTree>
      <p:nvGrpSpPr>
        <p:cNvPr id="1" name=""/>
        <p:cNvGrpSpPr/>
        <p:nvPr/>
      </p:nvGrpSpPr>
      <p:grpSpPr>
        <a:xfrm>
          <a:off x="0" y="0"/>
          <a:ext cx="0" cy="0"/>
          <a:chOff x="0" y="0"/>
          <a:chExt cx="0" cy="0"/>
        </a:xfrm>
      </p:grpSpPr>
      <p:sp>
        <p:nvSpPr>
          <p:cNvPr id="2" name="Title 1"/>
          <p:cNvSpPr>
            <a:spLocks noGrp="1"/>
          </p:cNvSpPr>
          <p:nvPr>
            <p:ph type="title"/>
          </p:nvPr>
        </p:nvSpPr>
        <p:spPr>
          <a:xfrm>
            <a:off x="507999" y="451253"/>
            <a:ext cx="11176000" cy="664797"/>
          </a:xfrm>
          <a:prstGeom prst="rect">
            <a:avLst/>
          </a:prstGeom>
        </p:spPr>
        <p:txBody>
          <a:bodyPr/>
          <a:lstStyle/>
          <a:p>
            <a:r>
              <a:rPr lang="en-US"/>
              <a:t>Click to edit</a:t>
            </a:r>
          </a:p>
        </p:txBody>
      </p:sp>
      <p:sp>
        <p:nvSpPr>
          <p:cNvPr id="3" name="Content Placeholder 2"/>
          <p:cNvSpPr>
            <a:spLocks noGrp="1"/>
          </p:cNvSpPr>
          <p:nvPr>
            <p:ph sz="half" idx="1"/>
          </p:nvPr>
        </p:nvSpPr>
        <p:spPr>
          <a:xfrm>
            <a:off x="508000" y="1411553"/>
            <a:ext cx="5486400" cy="3890269"/>
          </a:xfrm>
          <a:prstGeom prst="rect">
            <a:avLst/>
          </a:prstGeom>
        </p:spPr>
        <p:txBody>
          <a:bodyPr>
            <a:noAutofit/>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endParaRPr lang="en-US"/>
          </a:p>
        </p:txBody>
      </p:sp>
      <p:sp>
        <p:nvSpPr>
          <p:cNvPr id="4" name="Content Placeholder 3"/>
          <p:cNvSpPr>
            <a:spLocks noGrp="1"/>
          </p:cNvSpPr>
          <p:nvPr>
            <p:ph sz="half" idx="2"/>
          </p:nvPr>
        </p:nvSpPr>
        <p:spPr>
          <a:xfrm>
            <a:off x="6197600" y="1411553"/>
            <a:ext cx="5486400" cy="3890269"/>
          </a:xfrm>
          <a:prstGeom prst="rect">
            <a:avLst/>
          </a:prstGeom>
        </p:spPr>
        <p:txBody>
          <a:bodyPr>
            <a:noAutofit/>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endParaRPr lang="en-US"/>
          </a:p>
        </p:txBody>
      </p:sp>
      <p:grpSp>
        <p:nvGrpSpPr>
          <p:cNvPr id="10" name="Group 9">
            <a:extLst>
              <a:ext uri="{FF2B5EF4-FFF2-40B4-BE49-F238E27FC236}">
                <a16:creationId xmlns:a16="http://schemas.microsoft.com/office/drawing/2014/main" id="{D77042EA-A600-4A61-887C-EEE2D80ED7F6}"/>
              </a:ext>
            </a:extLst>
          </p:cNvPr>
          <p:cNvGrpSpPr/>
          <p:nvPr userDrawn="1"/>
        </p:nvGrpSpPr>
        <p:grpSpPr>
          <a:xfrm>
            <a:off x="71820" y="5301822"/>
            <a:ext cx="1916402" cy="1480996"/>
            <a:chOff x="-8862" y="5171834"/>
            <a:chExt cx="1916402" cy="1480996"/>
          </a:xfrm>
          <a:effectLst>
            <a:outerShdw blurRad="50800" dist="50800" dir="5400000" algn="t" rotWithShape="0">
              <a:prstClr val="black">
                <a:alpha val="40000"/>
              </a:prstClr>
            </a:outerShdw>
          </a:effectLst>
        </p:grpSpPr>
        <p:pic>
          <p:nvPicPr>
            <p:cNvPr id="11" name="Picture 10" descr="A close up of a sign&#10;&#10;Description generated with high confidence">
              <a:extLst>
                <a:ext uri="{FF2B5EF4-FFF2-40B4-BE49-F238E27FC236}">
                  <a16:creationId xmlns:a16="http://schemas.microsoft.com/office/drawing/2014/main" id="{CB56032B-AFF0-4549-8B4E-7B9FCE4AFA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12" name="Picture 11">
              <a:extLst>
                <a:ext uri="{FF2B5EF4-FFF2-40B4-BE49-F238E27FC236}">
                  <a16:creationId xmlns:a16="http://schemas.microsoft.com/office/drawing/2014/main" id="{9A27AA10-E530-4148-88F9-429160D17B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pic>
          <p:nvPicPr>
            <p:cNvPr id="13" name="Picture 12">
              <a:extLst>
                <a:ext uri="{FF2B5EF4-FFF2-40B4-BE49-F238E27FC236}">
                  <a16:creationId xmlns:a16="http://schemas.microsoft.com/office/drawing/2014/main" id="{89B8E296-E523-4801-8A6C-A64250C5CEA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grpSp>
    </p:spTree>
    <p:extLst>
      <p:ext uri="{BB962C8B-B14F-4D97-AF65-F5344CB8AC3E}">
        <p14:creationId xmlns:p14="http://schemas.microsoft.com/office/powerpoint/2010/main" val="249913456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6726" y="303449"/>
            <a:ext cx="11176000" cy="664797"/>
          </a:xfrm>
          <a:prstGeom prst="rect">
            <a:avLst/>
          </a:prstGeom>
        </p:spPr>
        <p:txBody>
          <a:bodyPr/>
          <a:lstStyle>
            <a:lvl1pPr>
              <a:defRPr/>
            </a:lvl1pPr>
          </a:lstStyle>
          <a:p>
            <a:r>
              <a:rPr lang="en-US"/>
              <a:t>Click to edit title</a:t>
            </a:r>
          </a:p>
        </p:txBody>
      </p:sp>
      <p:sp>
        <p:nvSpPr>
          <p:cNvPr id="3" name="Text Placeholder 2"/>
          <p:cNvSpPr>
            <a:spLocks noGrp="1"/>
          </p:cNvSpPr>
          <p:nvPr>
            <p:ph type="body" idx="1" hasCustomPrompt="1"/>
          </p:nvPr>
        </p:nvSpPr>
        <p:spPr>
          <a:xfrm>
            <a:off x="506726" y="1469956"/>
            <a:ext cx="5486400" cy="704917"/>
          </a:xfrm>
          <a:prstGeom prst="rect">
            <a:avLst/>
          </a:prstGeom>
        </p:spPr>
        <p:txBody>
          <a:bodyPr anchor="t" anchorCtr="0">
            <a:normAutofit/>
          </a:bodyPr>
          <a:lstStyle>
            <a:lvl1pPr marL="0" indent="0">
              <a:lnSpc>
                <a:spcPct val="90000"/>
              </a:lnSpc>
              <a:spcBef>
                <a:spcPts val="0"/>
              </a:spcBef>
              <a:buNone/>
              <a:defRPr sz="2800" b="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a:t>
            </a:r>
          </a:p>
        </p:txBody>
      </p:sp>
      <p:sp>
        <p:nvSpPr>
          <p:cNvPr id="4" name="Content Placeholder 3"/>
          <p:cNvSpPr>
            <a:spLocks noGrp="1"/>
          </p:cNvSpPr>
          <p:nvPr>
            <p:ph sz="half" idx="2" hasCustomPrompt="1"/>
          </p:nvPr>
        </p:nvSpPr>
        <p:spPr>
          <a:xfrm>
            <a:off x="507999" y="2174875"/>
            <a:ext cx="5486400" cy="3522540"/>
          </a:xfrm>
          <a:prstGeom prst="rect">
            <a:avLst/>
          </a:prstGeom>
        </p:spPr>
        <p:txBody>
          <a:bodyPr>
            <a:noAutofit/>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select object</a:t>
            </a:r>
          </a:p>
          <a:p>
            <a:pPr lvl="0"/>
            <a:endParaRPr lang="en-US"/>
          </a:p>
          <a:p>
            <a:pPr lvl="0"/>
            <a:endParaRPr lang="en-US"/>
          </a:p>
        </p:txBody>
      </p:sp>
      <p:sp>
        <p:nvSpPr>
          <p:cNvPr id="5" name="Text Placeholder 4"/>
          <p:cNvSpPr>
            <a:spLocks noGrp="1"/>
          </p:cNvSpPr>
          <p:nvPr>
            <p:ph type="body" sz="quarter" idx="3" hasCustomPrompt="1"/>
          </p:nvPr>
        </p:nvSpPr>
        <p:spPr>
          <a:xfrm>
            <a:off x="6193368" y="1469957"/>
            <a:ext cx="5489359" cy="704918"/>
          </a:xfrm>
          <a:prstGeom prst="rect">
            <a:avLst/>
          </a:prstGeom>
        </p:spPr>
        <p:txBody>
          <a:bodyPr anchor="t" anchorCtr="0">
            <a:normAutofit/>
          </a:bodyPr>
          <a:lstStyle>
            <a:lvl1pPr marL="0" indent="0">
              <a:lnSpc>
                <a:spcPct val="90000"/>
              </a:lnSpc>
              <a:spcBef>
                <a:spcPts val="0"/>
              </a:spcBef>
              <a:buNone/>
              <a:defRPr sz="2800" b="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a:t>
            </a:r>
          </a:p>
        </p:txBody>
      </p:sp>
      <p:sp>
        <p:nvSpPr>
          <p:cNvPr id="6" name="Content Placeholder 5"/>
          <p:cNvSpPr>
            <a:spLocks noGrp="1"/>
          </p:cNvSpPr>
          <p:nvPr>
            <p:ph sz="quarter" idx="4" hasCustomPrompt="1"/>
          </p:nvPr>
        </p:nvSpPr>
        <p:spPr>
          <a:xfrm>
            <a:off x="6193368" y="2174875"/>
            <a:ext cx="5490632" cy="3435934"/>
          </a:xfrm>
          <a:prstGeom prst="rect">
            <a:avLst/>
          </a:prstGeom>
        </p:spPr>
        <p:txBody>
          <a:bodyPr>
            <a:noAutofit/>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select object</a:t>
            </a:r>
          </a:p>
          <a:p>
            <a:pPr lvl="0"/>
            <a:endParaRPr lang="en-US"/>
          </a:p>
          <a:p>
            <a:pPr lvl="0"/>
            <a:endParaRPr lang="en-US"/>
          </a:p>
        </p:txBody>
      </p:sp>
      <p:grpSp>
        <p:nvGrpSpPr>
          <p:cNvPr id="8" name="Group 7">
            <a:extLst>
              <a:ext uri="{FF2B5EF4-FFF2-40B4-BE49-F238E27FC236}">
                <a16:creationId xmlns:a16="http://schemas.microsoft.com/office/drawing/2014/main" id="{5D055AB2-FD22-478B-905B-169936D754AC}"/>
              </a:ext>
            </a:extLst>
          </p:cNvPr>
          <p:cNvGrpSpPr/>
          <p:nvPr userDrawn="1"/>
        </p:nvGrpSpPr>
        <p:grpSpPr>
          <a:xfrm>
            <a:off x="71820" y="5301822"/>
            <a:ext cx="1916402" cy="1480996"/>
            <a:chOff x="-8862" y="5171834"/>
            <a:chExt cx="1916402" cy="1480996"/>
          </a:xfrm>
          <a:effectLst>
            <a:outerShdw blurRad="50800" dist="50800" dir="5400000" algn="t" rotWithShape="0">
              <a:prstClr val="black">
                <a:alpha val="40000"/>
              </a:prstClr>
            </a:outerShdw>
          </a:effectLst>
        </p:grpSpPr>
        <p:pic>
          <p:nvPicPr>
            <p:cNvPr id="9" name="Picture 8" descr="A close up of a sign&#10;&#10;Description generated with high confidence">
              <a:extLst>
                <a:ext uri="{FF2B5EF4-FFF2-40B4-BE49-F238E27FC236}">
                  <a16:creationId xmlns:a16="http://schemas.microsoft.com/office/drawing/2014/main" id="{5A70FC45-2DE6-414E-82F5-E8DEDCD25C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10" name="Picture 9">
              <a:extLst>
                <a:ext uri="{FF2B5EF4-FFF2-40B4-BE49-F238E27FC236}">
                  <a16:creationId xmlns:a16="http://schemas.microsoft.com/office/drawing/2014/main" id="{7E1CAF73-CC33-4B1A-9D98-213A5D716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pic>
          <p:nvPicPr>
            <p:cNvPr id="11" name="Picture 10">
              <a:extLst>
                <a:ext uri="{FF2B5EF4-FFF2-40B4-BE49-F238E27FC236}">
                  <a16:creationId xmlns:a16="http://schemas.microsoft.com/office/drawing/2014/main" id="{EE18B800-1697-46BF-9156-FD9B3BDF65D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grpSp>
    </p:spTree>
    <p:extLst>
      <p:ext uri="{BB962C8B-B14F-4D97-AF65-F5344CB8AC3E}">
        <p14:creationId xmlns:p14="http://schemas.microsoft.com/office/powerpoint/2010/main" val="138752554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7999" y="451253"/>
            <a:ext cx="11176000" cy="664797"/>
          </a:xfrm>
          <a:prstGeom prst="rect">
            <a:avLst/>
          </a:prstGeom>
        </p:spPr>
        <p:txBody>
          <a:bodyPr/>
          <a:lstStyle/>
          <a:p>
            <a:r>
              <a:rPr lang="en-US"/>
              <a:t>Click to edit</a:t>
            </a:r>
          </a:p>
        </p:txBody>
      </p:sp>
      <p:grpSp>
        <p:nvGrpSpPr>
          <p:cNvPr id="4" name="Group 3">
            <a:extLst>
              <a:ext uri="{FF2B5EF4-FFF2-40B4-BE49-F238E27FC236}">
                <a16:creationId xmlns:a16="http://schemas.microsoft.com/office/drawing/2014/main" id="{F029C773-3FF4-42BD-94F7-9E374CD40253}"/>
              </a:ext>
            </a:extLst>
          </p:cNvPr>
          <p:cNvGrpSpPr/>
          <p:nvPr userDrawn="1"/>
        </p:nvGrpSpPr>
        <p:grpSpPr>
          <a:xfrm>
            <a:off x="71820" y="5301822"/>
            <a:ext cx="1916402" cy="1480996"/>
            <a:chOff x="-8862" y="5171834"/>
            <a:chExt cx="1916402" cy="1480996"/>
          </a:xfrm>
          <a:effectLst>
            <a:outerShdw blurRad="50800" dist="50800" dir="5400000" algn="t" rotWithShape="0">
              <a:prstClr val="black">
                <a:alpha val="40000"/>
              </a:prstClr>
            </a:outerShdw>
          </a:effectLst>
        </p:grpSpPr>
        <p:pic>
          <p:nvPicPr>
            <p:cNvPr id="5" name="Picture 4" descr="A close up of a sign&#10;&#10;Description generated with high confidence">
              <a:extLst>
                <a:ext uri="{FF2B5EF4-FFF2-40B4-BE49-F238E27FC236}">
                  <a16:creationId xmlns:a16="http://schemas.microsoft.com/office/drawing/2014/main" id="{1148478D-2B30-4796-95F2-126331411C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8777" y="5171834"/>
              <a:ext cx="1659587" cy="1480996"/>
            </a:xfrm>
            <a:prstGeom prst="rect">
              <a:avLst/>
            </a:prstGeom>
          </p:spPr>
        </p:pic>
        <p:pic>
          <p:nvPicPr>
            <p:cNvPr id="6" name="Picture 5">
              <a:extLst>
                <a:ext uri="{FF2B5EF4-FFF2-40B4-BE49-F238E27FC236}">
                  <a16:creationId xmlns:a16="http://schemas.microsoft.com/office/drawing/2014/main" id="{DB3B0D50-68C8-433E-BF05-E2F4455571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5480821"/>
              <a:ext cx="787333" cy="945746"/>
            </a:xfrm>
            <a:prstGeom prst="rect">
              <a:avLst/>
            </a:prstGeom>
          </p:spPr>
        </p:pic>
        <p:pic>
          <p:nvPicPr>
            <p:cNvPr id="7" name="Picture 6">
              <a:extLst>
                <a:ext uri="{FF2B5EF4-FFF2-40B4-BE49-F238E27FC236}">
                  <a16:creationId xmlns:a16="http://schemas.microsoft.com/office/drawing/2014/main" id="{3323D424-C126-46F6-9ABD-854CE4FBAD7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62" y="5993588"/>
              <a:ext cx="1916402" cy="659242"/>
            </a:xfrm>
            <a:prstGeom prst="rect">
              <a:avLst/>
            </a:prstGeom>
            <a:scene3d>
              <a:camera prst="orthographicFront"/>
              <a:lightRig rig="balanced" dir="t"/>
            </a:scene3d>
            <a:sp3d extrusionH="203200">
              <a:bevelT w="107950" h="114300" prst="coolSlant"/>
              <a:bevelB w="165100" prst="coolSlant"/>
            </a:sp3d>
          </p:spPr>
        </p:pic>
      </p:grpSp>
    </p:spTree>
    <p:extLst>
      <p:ext uri="{BB962C8B-B14F-4D97-AF65-F5344CB8AC3E}">
        <p14:creationId xmlns:p14="http://schemas.microsoft.com/office/powerpoint/2010/main" val="341423628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7999" y="451253"/>
            <a:ext cx="11176000" cy="664797"/>
          </a:xfrm>
          <a:prstGeom prst="rect">
            <a:avLst/>
          </a:prstGeom>
        </p:spPr>
        <p:txBody>
          <a:bodyPr/>
          <a:lstStyle/>
          <a:p>
            <a:r>
              <a:rPr lang="en-US"/>
              <a:t>Click to edit</a:t>
            </a:r>
          </a:p>
        </p:txBody>
      </p:sp>
    </p:spTree>
    <p:extLst>
      <p:ext uri="{BB962C8B-B14F-4D97-AF65-F5344CB8AC3E}">
        <p14:creationId xmlns:p14="http://schemas.microsoft.com/office/powerpoint/2010/main" val="274667100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10704513" y="6499633"/>
            <a:ext cx="1487488" cy="307777"/>
          </a:xfrm>
          <a:prstGeom prst="rect">
            <a:avLst/>
          </a:prstGeom>
          <a:noFill/>
        </p:spPr>
        <p:txBody>
          <a:bodyPr wrap="square" rtlCol="0">
            <a:spAutoFit/>
          </a:bodyPr>
          <a:lstStyle/>
          <a:p>
            <a:r>
              <a:rPr lang="en-US" sz="1400"/>
              <a:t>Slide # </a:t>
            </a:r>
            <a:fld id="{209B3D60-080B-4D34-9398-1DC43AD41F33}" type="slidenum">
              <a:rPr lang="en-US" sz="1400" smtClean="0"/>
              <a:t>‹#›</a:t>
            </a:fld>
            <a:endParaRPr lang="en-US" sz="1400"/>
          </a:p>
        </p:txBody>
      </p:sp>
    </p:spTree>
    <p:extLst>
      <p:ext uri="{BB962C8B-B14F-4D97-AF65-F5344CB8AC3E}">
        <p14:creationId xmlns:p14="http://schemas.microsoft.com/office/powerpoint/2010/main" val="4198309894"/>
      </p:ext>
    </p:extLst>
  </p:cSld>
  <p:clrMap bg1="dk1" tx1="lt1" bg2="dk2" tx2="lt2" accent1="accent1" accent2="accent2" accent3="accent3" accent4="accent4" accent5="accent5" accent6="accent6" hlink="hlink" folHlink="folHlink"/>
  <p:sldLayoutIdLst>
    <p:sldLayoutId id="2147483673" r:id="rId1"/>
    <p:sldLayoutId id="2147483675" r:id="rId2"/>
    <p:sldLayoutId id="2147483681" r:id="rId3"/>
    <p:sldLayoutId id="2147483674" r:id="rId4"/>
    <p:sldLayoutId id="2147483676" r:id="rId5"/>
    <p:sldLayoutId id="2147483677" r:id="rId6"/>
    <p:sldLayoutId id="2147483678" r:id="rId7"/>
    <p:sldLayoutId id="2147483679" r:id="rId8"/>
    <p:sldLayoutId id="2147483730" r:id="rId9"/>
    <p:sldLayoutId id="2147483680" r:id="rId10"/>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100000"/>
        </a:lnSpc>
        <a:spcBef>
          <a:spcPts val="600"/>
        </a:spcBef>
        <a:spcAft>
          <a:spcPts val="600"/>
        </a:spcAft>
        <a:buFont typeface="Arial" panose="020B0604020202020204" pitchFamily="34" charset="0"/>
        <a:buNone/>
        <a:defRPr sz="4000" kern="1200">
          <a:solidFill>
            <a:schemeClr val="tx1"/>
          </a:solidFill>
          <a:effectLst>
            <a:outerShdw blurRad="38100" dist="38100" dir="2700000" algn="tl">
              <a:srgbClr val="000000">
                <a:alpha val="43137"/>
              </a:srgbClr>
            </a:outerShdw>
          </a:effectLst>
          <a:latin typeface="+mn-lt"/>
          <a:ea typeface="+mn-ea"/>
          <a:cs typeface="+mn-cs"/>
        </a:defRPr>
      </a:lvl1pPr>
      <a:lvl2pPr marL="517525" indent="0" algn="l" defTabSz="914363" rtl="0" eaLnBrk="1" latinLnBrk="0" hangingPunct="1">
        <a:lnSpc>
          <a:spcPct val="100000"/>
        </a:lnSpc>
        <a:spcBef>
          <a:spcPts val="600"/>
        </a:spcBef>
        <a:spcAft>
          <a:spcPts val="600"/>
        </a:spcAft>
        <a:buFont typeface="Arial" panose="020B0604020202020204" pitchFamily="34" charset="0"/>
        <a:buNone/>
        <a:defRPr sz="3600" kern="1200">
          <a:solidFill>
            <a:schemeClr val="tx1"/>
          </a:solidFill>
          <a:effectLst>
            <a:outerShdw blurRad="38100" dist="38100" dir="2700000" algn="tl">
              <a:srgbClr val="000000">
                <a:alpha val="43137"/>
              </a:srgbClr>
            </a:outerShdw>
          </a:effectLst>
          <a:latin typeface="+mn-lt"/>
          <a:ea typeface="+mn-ea"/>
          <a:cs typeface="+mn-cs"/>
        </a:defRPr>
      </a:lvl2pPr>
      <a:lvl3pPr marL="914400" indent="0" algn="l" defTabSz="914363" rtl="0" eaLnBrk="1" latinLnBrk="0" hangingPunct="1">
        <a:lnSpc>
          <a:spcPct val="100000"/>
        </a:lnSpc>
        <a:spcBef>
          <a:spcPts val="600"/>
        </a:spcBef>
        <a:spcAft>
          <a:spcPts val="600"/>
        </a:spcAft>
        <a:buSzPct val="8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3pPr>
      <a:lvl4pPr marL="1258888" indent="0" algn="l" defTabSz="914363"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4pPr>
      <a:lvl5pPr marL="1604963" indent="0" algn="l" defTabSz="914363"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l="-1000" r="-1000"/>
          </a:stretch>
        </a:blipFill>
        <a:effectLst/>
      </p:bgPr>
    </p:bg>
    <p:spTree>
      <p:nvGrpSpPr>
        <p:cNvPr id="1" name=""/>
        <p:cNvGrpSpPr/>
        <p:nvPr/>
      </p:nvGrpSpPr>
      <p:grpSpPr>
        <a:xfrm>
          <a:off x="0" y="0"/>
          <a:ext cx="0" cy="0"/>
          <a:chOff x="0" y="0"/>
          <a:chExt cx="0" cy="0"/>
        </a:xfrm>
      </p:grpSpPr>
      <p:sp>
        <p:nvSpPr>
          <p:cNvPr id="4" name="TextBox 3"/>
          <p:cNvSpPr txBox="1"/>
          <p:nvPr/>
        </p:nvSpPr>
        <p:spPr>
          <a:xfrm>
            <a:off x="10704513" y="6499633"/>
            <a:ext cx="1487488" cy="307777"/>
          </a:xfrm>
          <a:prstGeom prst="rect">
            <a:avLst/>
          </a:prstGeom>
          <a:noFill/>
        </p:spPr>
        <p:txBody>
          <a:bodyPr wrap="square" rtlCol="0">
            <a:spAutoFit/>
          </a:bodyPr>
          <a:lstStyle/>
          <a:p>
            <a:r>
              <a:rPr lang="en-US" sz="1400"/>
              <a:t>Slide # </a:t>
            </a:r>
            <a:fld id="{209B3D60-080B-4D34-9398-1DC43AD41F33}" type="slidenum">
              <a:rPr lang="en-US" sz="1400" smtClean="0"/>
              <a:t>‹#›</a:t>
            </a:fld>
            <a:endParaRPr lang="en-US" sz="1400"/>
          </a:p>
        </p:txBody>
      </p:sp>
    </p:spTree>
    <p:extLst>
      <p:ext uri="{BB962C8B-B14F-4D97-AF65-F5344CB8AC3E}">
        <p14:creationId xmlns:p14="http://schemas.microsoft.com/office/powerpoint/2010/main" val="1272475530"/>
      </p:ext>
    </p:extLst>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100000"/>
        </a:lnSpc>
        <a:spcBef>
          <a:spcPts val="600"/>
        </a:spcBef>
        <a:spcAft>
          <a:spcPts val="600"/>
        </a:spcAft>
        <a:buFont typeface="Arial" panose="020B0604020202020204" pitchFamily="34" charset="0"/>
        <a:buNone/>
        <a:defRPr sz="4000" kern="1200">
          <a:solidFill>
            <a:schemeClr val="tx1"/>
          </a:solidFill>
          <a:effectLst>
            <a:outerShdw blurRad="38100" dist="38100" dir="2700000" algn="tl">
              <a:srgbClr val="000000">
                <a:alpha val="43137"/>
              </a:srgbClr>
            </a:outerShdw>
          </a:effectLst>
          <a:latin typeface="+mn-lt"/>
          <a:ea typeface="+mn-ea"/>
          <a:cs typeface="+mn-cs"/>
        </a:defRPr>
      </a:lvl1pPr>
      <a:lvl2pPr marL="517525" indent="0" algn="l" defTabSz="914363" rtl="0" eaLnBrk="1" latinLnBrk="0" hangingPunct="1">
        <a:lnSpc>
          <a:spcPct val="100000"/>
        </a:lnSpc>
        <a:spcBef>
          <a:spcPts val="600"/>
        </a:spcBef>
        <a:spcAft>
          <a:spcPts val="600"/>
        </a:spcAft>
        <a:buFont typeface="Arial" panose="020B0604020202020204" pitchFamily="34" charset="0"/>
        <a:buNone/>
        <a:defRPr sz="3600" kern="1200">
          <a:solidFill>
            <a:schemeClr val="tx1"/>
          </a:solidFill>
          <a:effectLst>
            <a:outerShdw blurRad="38100" dist="38100" dir="2700000" algn="tl">
              <a:srgbClr val="000000">
                <a:alpha val="43137"/>
              </a:srgbClr>
            </a:outerShdw>
          </a:effectLst>
          <a:latin typeface="+mn-lt"/>
          <a:ea typeface="+mn-ea"/>
          <a:cs typeface="+mn-cs"/>
        </a:defRPr>
      </a:lvl2pPr>
      <a:lvl3pPr marL="914400" indent="0" algn="l" defTabSz="914363" rtl="0" eaLnBrk="1" latinLnBrk="0" hangingPunct="1">
        <a:lnSpc>
          <a:spcPct val="100000"/>
        </a:lnSpc>
        <a:spcBef>
          <a:spcPts val="600"/>
        </a:spcBef>
        <a:spcAft>
          <a:spcPts val="600"/>
        </a:spcAft>
        <a:buSzPct val="8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3pPr>
      <a:lvl4pPr marL="1258888" indent="0" algn="l" defTabSz="914363"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4pPr>
      <a:lvl5pPr marL="1604963" indent="0" algn="l" defTabSz="914363" rtl="0" eaLnBrk="1" latinLnBrk="0" hangingPunct="1">
        <a:lnSpc>
          <a:spcPct val="100000"/>
        </a:lnSpc>
        <a:spcBef>
          <a:spcPts val="600"/>
        </a:spcBef>
        <a:spcAft>
          <a:spcPts val="600"/>
        </a:spcAft>
        <a:buSzPct val="70000"/>
        <a:buFont typeface="Arial" panose="020B0604020202020204" pitchFamily="34" charset="0"/>
        <a:buNone/>
        <a:defRPr sz="32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notesSlide" Target="../notesSlides/notesSlide9.xml"/><Relationship Id="rId7" Type="http://schemas.openxmlformats.org/officeDocument/2006/relationships/image" Target="../media/image10.wmf"/><Relationship Id="rId2" Type="http://schemas.openxmlformats.org/officeDocument/2006/relationships/slideLayout" Target="../slideLayouts/slideLayout19.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ubtitle 29">
            <a:extLst>
              <a:ext uri="{FF2B5EF4-FFF2-40B4-BE49-F238E27FC236}">
                <a16:creationId xmlns:a16="http://schemas.microsoft.com/office/drawing/2014/main" id="{340181BC-E0B5-4912-BB66-C0C54C3CB5B6}"/>
              </a:ext>
            </a:extLst>
          </p:cNvPr>
          <p:cNvSpPr>
            <a:spLocks noGrp="1"/>
          </p:cNvSpPr>
          <p:nvPr>
            <p:ph type="subTitle" idx="1"/>
          </p:nvPr>
        </p:nvSpPr>
        <p:spPr/>
        <p:txBody>
          <a:bodyPr/>
          <a:lstStyle/>
          <a:p>
            <a:r>
              <a:rPr lang="en-US" sz="4400" dirty="0"/>
              <a:t>Lesson 12</a:t>
            </a:r>
          </a:p>
        </p:txBody>
      </p:sp>
      <p:sp>
        <p:nvSpPr>
          <p:cNvPr id="7" name="Text Placeholder 6">
            <a:extLst>
              <a:ext uri="{FF2B5EF4-FFF2-40B4-BE49-F238E27FC236}">
                <a16:creationId xmlns:a16="http://schemas.microsoft.com/office/drawing/2014/main" id="{727DDA1E-909A-43F3-AE96-1F228E22D772}"/>
              </a:ext>
            </a:extLst>
          </p:cNvPr>
          <p:cNvSpPr>
            <a:spLocks noGrp="1"/>
          </p:cNvSpPr>
          <p:nvPr>
            <p:ph type="body" sz="quarter" idx="10"/>
          </p:nvPr>
        </p:nvSpPr>
        <p:spPr/>
        <p:txBody>
          <a:bodyPr/>
          <a:lstStyle/>
          <a:p>
            <a:endParaRPr lang="en-US" dirty="0"/>
          </a:p>
        </p:txBody>
      </p:sp>
      <p:sp>
        <p:nvSpPr>
          <p:cNvPr id="11" name="Text Placeholder 10">
            <a:extLst>
              <a:ext uri="{FF2B5EF4-FFF2-40B4-BE49-F238E27FC236}">
                <a16:creationId xmlns:a16="http://schemas.microsoft.com/office/drawing/2014/main" id="{E1738FBD-9C88-49DC-B047-B47F55380E0C}"/>
              </a:ext>
            </a:extLst>
          </p:cNvPr>
          <p:cNvSpPr>
            <a:spLocks noGrp="1"/>
          </p:cNvSpPr>
          <p:nvPr>
            <p:ph type="body" sz="quarter" idx="11"/>
          </p:nvPr>
        </p:nvSpPr>
        <p:spPr/>
        <p:txBody>
          <a:bodyPr/>
          <a:lstStyle/>
          <a:p>
            <a:endParaRPr lang="en-US" dirty="0"/>
          </a:p>
        </p:txBody>
      </p:sp>
      <p:sp>
        <p:nvSpPr>
          <p:cNvPr id="5" name="Title 4">
            <a:extLst>
              <a:ext uri="{FF2B5EF4-FFF2-40B4-BE49-F238E27FC236}">
                <a16:creationId xmlns:a16="http://schemas.microsoft.com/office/drawing/2014/main" id="{98C3D02E-2DB4-4A18-8AB7-A42CFFD50E00}"/>
              </a:ext>
            </a:extLst>
          </p:cNvPr>
          <p:cNvSpPr>
            <a:spLocks noGrp="1"/>
          </p:cNvSpPr>
          <p:nvPr>
            <p:ph type="title"/>
          </p:nvPr>
        </p:nvSpPr>
        <p:spPr/>
        <p:txBody>
          <a:bodyPr>
            <a:spAutoFit/>
          </a:bodyPr>
          <a:lstStyle/>
          <a:p>
            <a:pPr algn="ctr"/>
            <a:r>
              <a:rPr lang="en-US" dirty="0"/>
              <a:t>Applied Statistics for </a:t>
            </a:r>
            <a:r>
              <a:rPr lang="en-US" dirty="0" err="1"/>
              <a:t>FireFamilyPlus</a:t>
            </a:r>
            <a:endParaRPr lang="en-US" dirty="0"/>
          </a:p>
        </p:txBody>
      </p:sp>
      <p:sp>
        <p:nvSpPr>
          <p:cNvPr id="8" name="Text Placeholder 7">
            <a:extLst>
              <a:ext uri="{FF2B5EF4-FFF2-40B4-BE49-F238E27FC236}">
                <a16:creationId xmlns:a16="http://schemas.microsoft.com/office/drawing/2014/main" id="{2015A55E-7D0B-4A27-AC8D-6BD8680DAB4A}"/>
              </a:ext>
            </a:extLst>
          </p:cNvPr>
          <p:cNvSpPr>
            <a:spLocks noGrp="1"/>
          </p:cNvSpPr>
          <p:nvPr>
            <p:ph type="body" sz="quarter" idx="12"/>
          </p:nvPr>
        </p:nvSpPr>
        <p:spPr>
          <a:xfrm>
            <a:off x="2135448" y="2749661"/>
            <a:ext cx="7921105" cy="646331"/>
          </a:xfrm>
        </p:spPr>
        <p:txBody>
          <a:bodyPr/>
          <a:lstStyle/>
          <a:p>
            <a:pPr>
              <a:spcBef>
                <a:spcPts val="0"/>
              </a:spcBef>
            </a:pPr>
            <a:endParaRPr lang="en-US" dirty="0"/>
          </a:p>
        </p:txBody>
      </p:sp>
    </p:spTree>
    <p:extLst>
      <p:ext uri="{BB962C8B-B14F-4D97-AF65-F5344CB8AC3E}">
        <p14:creationId xmlns:p14="http://schemas.microsoft.com/office/powerpoint/2010/main" val="283643776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7999" y="451253"/>
            <a:ext cx="11176000" cy="664797"/>
          </a:xfrm>
        </p:spPr>
        <p:txBody>
          <a:bodyPr/>
          <a:lstStyle/>
          <a:p>
            <a:r>
              <a:rPr lang="en-US"/>
              <a:t>NFDRS – Fire Business Relationships</a:t>
            </a:r>
          </a:p>
        </p:txBody>
      </p:sp>
      <p:sp>
        <p:nvSpPr>
          <p:cNvPr id="5" name="Text Placeholder 4"/>
          <p:cNvSpPr>
            <a:spLocks noGrp="1"/>
          </p:cNvSpPr>
          <p:nvPr>
            <p:ph type="body" sz="quarter" idx="10"/>
          </p:nvPr>
        </p:nvSpPr>
        <p:spPr>
          <a:xfrm>
            <a:off x="1441724" y="1769362"/>
            <a:ext cx="9804954" cy="2246769"/>
          </a:xfrm>
        </p:spPr>
        <p:txBody>
          <a:bodyPr/>
          <a:lstStyle/>
          <a:p>
            <a:pPr algn="ctr"/>
            <a:r>
              <a:rPr lang="en-US" b="1" dirty="0"/>
              <a:t>Given weather conditions on any given day, </a:t>
            </a:r>
          </a:p>
          <a:p>
            <a:pPr algn="ctr"/>
            <a:r>
              <a:rPr lang="en-US" b="1" dirty="0"/>
              <a:t>what is the probability (0-100%)</a:t>
            </a:r>
          </a:p>
          <a:p>
            <a:pPr algn="ctr"/>
            <a:r>
              <a:rPr lang="en-US" b="1" dirty="0"/>
              <a:t>that we will have a fire?</a:t>
            </a:r>
          </a:p>
        </p:txBody>
      </p:sp>
    </p:spTree>
    <p:extLst>
      <p:ext uri="{BB962C8B-B14F-4D97-AF65-F5344CB8AC3E}">
        <p14:creationId xmlns:p14="http://schemas.microsoft.com/office/powerpoint/2010/main" val="343281333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Linear Regression</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3927" y="1394113"/>
            <a:ext cx="6844145" cy="51331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7" name="Oval 6"/>
          <p:cNvSpPr/>
          <p:nvPr/>
        </p:nvSpPr>
        <p:spPr>
          <a:xfrm>
            <a:off x="7119909" y="2306064"/>
            <a:ext cx="685800" cy="60016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284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16577" y="1245703"/>
            <a:ext cx="8823960" cy="5470057"/>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p:txBody>
          <a:bodyPr/>
          <a:lstStyle/>
          <a:p>
            <a:r>
              <a:rPr lang="en-US"/>
              <a:t>Logistic Regression</a:t>
            </a:r>
          </a:p>
        </p:txBody>
      </p:sp>
      <p:pic>
        <p:nvPicPr>
          <p:cNvPr id="7" name="Picture 6" descr="decorative image" title="Stock image of yes signs and no sig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6036" y="38493"/>
            <a:ext cx="1483012" cy="1077558"/>
          </a:xfrm>
          <a:prstGeom prst="rect">
            <a:avLst/>
          </a:prstGeom>
          <a:ln w="19050">
            <a:solidFill>
              <a:schemeClr val="bg1"/>
            </a:solidFill>
          </a:ln>
        </p:spPr>
      </p:pic>
      <p:sp>
        <p:nvSpPr>
          <p:cNvPr id="10" name="Text Box 5"/>
          <p:cNvSpPr txBox="1">
            <a:spLocks noChangeArrowheads="1"/>
          </p:cNvSpPr>
          <p:nvPr/>
        </p:nvSpPr>
        <p:spPr bwMode="auto">
          <a:xfrm>
            <a:off x="3390899" y="2386870"/>
            <a:ext cx="7049638" cy="307777"/>
          </a:xfrm>
          <a:prstGeom prst="rect">
            <a:avLst/>
          </a:prstGeom>
          <a:solidFill>
            <a:schemeClr val="tx1"/>
          </a:solidFill>
          <a:ln w="12700">
            <a:noFill/>
            <a:miter lim="800000"/>
            <a:headEnd type="none" w="sm" len="sm"/>
            <a:tailEnd type="none" w="sm" len="sm"/>
          </a:ln>
          <a:effectLst/>
        </p:spPr>
        <p:txBody>
          <a:bodyPr wrap="square" lIns="0" tIns="0" rIns="0" bIns="0">
            <a:spAutoFit/>
          </a:bodyPr>
          <a:lstStyle/>
          <a:p>
            <a:pPr eaLnBrk="0" hangingPunct="0">
              <a:spcBef>
                <a:spcPct val="50000"/>
              </a:spcBef>
              <a:defRPr/>
            </a:pPr>
            <a:r>
              <a:rPr lang="en-US" sz="2000" b="1" dirty="0">
                <a:solidFill>
                  <a:srgbClr val="00C6C6"/>
                </a:solidFill>
                <a:effectLst>
                  <a:outerShdw blurRad="38100" dist="38100" dir="2700000" algn="tl">
                    <a:srgbClr val="FFFFFF"/>
                  </a:outerShdw>
                </a:effectLst>
                <a:latin typeface="Arial" charset="0"/>
              </a:rPr>
              <a:t>P(Fire-Day) = 1 / (1 + exp(-1 * -3.8594 + (-1 * 0.1184) * BI))</a:t>
            </a:r>
          </a:p>
        </p:txBody>
      </p:sp>
    </p:spTree>
    <p:extLst>
      <p:ext uri="{BB962C8B-B14F-4D97-AF65-F5344CB8AC3E}">
        <p14:creationId xmlns:p14="http://schemas.microsoft.com/office/powerpoint/2010/main" val="303930088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Conditional Probability</a:t>
            </a:r>
          </a:p>
        </p:txBody>
      </p:sp>
      <p:sp>
        <p:nvSpPr>
          <p:cNvPr id="3" name="Text Placeholder 2"/>
          <p:cNvSpPr>
            <a:spLocks noGrp="1"/>
          </p:cNvSpPr>
          <p:nvPr>
            <p:ph type="body" sz="quarter" idx="10"/>
          </p:nvPr>
        </p:nvSpPr>
        <p:spPr>
          <a:xfrm>
            <a:off x="1193522" y="1563953"/>
            <a:ext cx="9804954" cy="3016210"/>
          </a:xfrm>
        </p:spPr>
        <p:txBody>
          <a:bodyPr/>
          <a:lstStyle/>
          <a:p>
            <a:pPr algn="ctr"/>
            <a:r>
              <a:rPr lang="en-US" dirty="0"/>
              <a:t>Probability of a random event</a:t>
            </a:r>
          </a:p>
          <a:p>
            <a:pPr algn="ctr"/>
            <a:r>
              <a:rPr lang="en-US"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GIVEN</a:t>
            </a:r>
            <a:endParaRPr lang="en-US" b="1" dirty="0">
              <a:solidFill>
                <a:schemeClr val="tx2"/>
              </a:solidFill>
            </a:endParaRPr>
          </a:p>
          <a:p>
            <a:pPr algn="ctr"/>
            <a:r>
              <a:rPr lang="en-US" dirty="0"/>
              <a:t>that some other event</a:t>
            </a:r>
          </a:p>
          <a:p>
            <a:pPr algn="ctr"/>
            <a:r>
              <a:rPr lang="en-US"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HAS</a:t>
            </a:r>
            <a:r>
              <a:rPr lang="en-US"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 </a:t>
            </a:r>
            <a:r>
              <a:rPr lang="en-US" dirty="0"/>
              <a:t>already occurred</a:t>
            </a:r>
          </a:p>
        </p:txBody>
      </p:sp>
    </p:spTree>
    <p:extLst>
      <p:ext uri="{BB962C8B-B14F-4D97-AF65-F5344CB8AC3E}">
        <p14:creationId xmlns:p14="http://schemas.microsoft.com/office/powerpoint/2010/main" val="278420067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Statistical Fit – The Short Answer, Part 1</a:t>
            </a:r>
          </a:p>
        </p:txBody>
      </p:sp>
      <p:sp>
        <p:nvSpPr>
          <p:cNvPr id="5" name="Text Placeholder 4"/>
          <p:cNvSpPr>
            <a:spLocks noGrp="1"/>
          </p:cNvSpPr>
          <p:nvPr>
            <p:ph type="body" sz="quarter" idx="10"/>
          </p:nvPr>
        </p:nvSpPr>
        <p:spPr/>
        <p:txBody>
          <a:bodyPr/>
          <a:lstStyle/>
          <a:p>
            <a:r>
              <a:rPr lang="en-US" sz="3200" b="1" dirty="0"/>
              <a:t>Goodness-of-Fit</a:t>
            </a:r>
          </a:p>
          <a:p>
            <a:pPr marL="342900" indent="-342900">
              <a:buFont typeface="Arial" panose="020B0604020202020204" pitchFamily="34" charset="0"/>
              <a:buChar char="•"/>
            </a:pPr>
            <a:r>
              <a:rPr lang="en-US" sz="3200" dirty="0"/>
              <a:t>More fires = better (within reason). </a:t>
            </a:r>
          </a:p>
          <a:p>
            <a:pPr marL="860425" lvl="1" indent="-342900">
              <a:buFont typeface="Arial" panose="020B0604020202020204" pitchFamily="34" charset="0"/>
              <a:buChar char="•"/>
            </a:pPr>
            <a:r>
              <a:rPr lang="en-US" sz="2800" dirty="0"/>
              <a:t>Statistics may not be valid for large fire days or multiple fire days!</a:t>
            </a:r>
          </a:p>
          <a:p>
            <a:pPr marL="342900" indent="-342900">
              <a:buFont typeface="Arial" panose="020B0604020202020204" pitchFamily="34" charset="0"/>
              <a:buChar char="•"/>
            </a:pPr>
            <a:r>
              <a:rPr lang="en-US" sz="3200" dirty="0"/>
              <a:t>If </a:t>
            </a:r>
            <a:r>
              <a:rPr lang="en-US" sz="3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&lt;20 </a:t>
            </a:r>
            <a:r>
              <a:rPr lang="en-US" sz="3200" dirty="0"/>
              <a:t>fires, beware of statistics!</a:t>
            </a:r>
          </a:p>
          <a:p>
            <a:pPr marL="860425" lvl="1" indent="-342900">
              <a:buFont typeface="Arial" panose="020B0604020202020204" pitchFamily="34" charset="0"/>
              <a:buChar char="•"/>
            </a:pPr>
            <a:r>
              <a:rPr lang="en-US" sz="2800" dirty="0"/>
              <a:t>Focus on Fire Days; others if you can</a:t>
            </a:r>
          </a:p>
          <a:p>
            <a:pPr marL="342900" indent="-342900">
              <a:buFont typeface="Arial" panose="020B0604020202020204" pitchFamily="34" charset="0"/>
              <a:buChar char="•"/>
            </a:pPr>
            <a:r>
              <a:rPr lang="en-US" sz="3200" dirty="0"/>
              <a:t>Do </a:t>
            </a:r>
            <a:r>
              <a:rPr lang="en-US" sz="32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NOT</a:t>
            </a:r>
            <a:r>
              <a:rPr lang="en-US" sz="3200" dirty="0"/>
              <a:t> change definition of large or multiple fire day to </a:t>
            </a:r>
            <a:r>
              <a:rPr lang="en-US" sz="3200" i="1" dirty="0"/>
              <a:t>improve</a:t>
            </a:r>
            <a:r>
              <a:rPr lang="en-US" sz="3200" dirty="0"/>
              <a:t> the statistics! (local capacity)</a:t>
            </a:r>
          </a:p>
        </p:txBody>
      </p:sp>
    </p:spTree>
    <p:extLst>
      <p:ext uri="{BB962C8B-B14F-4D97-AF65-F5344CB8AC3E}">
        <p14:creationId xmlns:p14="http://schemas.microsoft.com/office/powerpoint/2010/main" val="76618285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Statistical Fit – The Short Answer, Part 2</a:t>
            </a:r>
          </a:p>
        </p:txBody>
      </p:sp>
      <p:sp>
        <p:nvSpPr>
          <p:cNvPr id="5" name="Text Placeholder 4"/>
          <p:cNvSpPr>
            <a:spLocks noGrp="1"/>
          </p:cNvSpPr>
          <p:nvPr>
            <p:ph type="body" sz="quarter" idx="10"/>
          </p:nvPr>
        </p:nvSpPr>
        <p:spPr>
          <a:xfrm>
            <a:off x="1125415" y="1411553"/>
            <a:ext cx="10558585" cy="4170372"/>
          </a:xfrm>
        </p:spPr>
        <p:txBody>
          <a:bodyPr/>
          <a:lstStyle/>
          <a:p>
            <a:r>
              <a:rPr lang="en-US" sz="3200" b="1" dirty="0"/>
              <a:t>Goodness-of-Fit:</a:t>
            </a:r>
            <a:r>
              <a:rPr lang="en-US" sz="3200" dirty="0"/>
              <a:t> How well does this equation predict observed data?</a:t>
            </a:r>
          </a:p>
          <a:p>
            <a:pPr marL="571500" indent="-571500">
              <a:buFont typeface="Arial" panose="020B0604020202020204" pitchFamily="34" charset="0"/>
              <a:buChar char="•"/>
            </a:pPr>
            <a:r>
              <a:rPr lang="en-US" sz="3200" dirty="0"/>
              <a:t>Currently in FFP, Chi Square is the best metric</a:t>
            </a:r>
          </a:p>
          <a:p>
            <a:pPr marL="571500" indent="-571500">
              <a:buFont typeface="Arial" panose="020B0604020202020204" pitchFamily="34" charset="0"/>
              <a:buChar char="•"/>
            </a:pPr>
            <a:r>
              <a:rPr lang="en-US" sz="3200" dirty="0"/>
              <a:t>In Chi Square, lower is better. In a Fires Analysis,</a:t>
            </a:r>
          </a:p>
          <a:p>
            <a:pPr marL="1089025" lvl="1" indent="-571500">
              <a:spcBef>
                <a:spcPts val="0"/>
              </a:spcBef>
              <a:spcAft>
                <a:spcPts val="0"/>
              </a:spcAft>
              <a:buFont typeface="Arial" panose="020B0604020202020204" pitchFamily="34" charset="0"/>
              <a:buChar char="•"/>
            </a:pPr>
            <a:r>
              <a:rPr lang="en-US" sz="2800" dirty="0"/>
              <a:t>0 is a </a:t>
            </a:r>
            <a:r>
              <a:rPr lang="en-US" sz="2800" i="1" dirty="0"/>
              <a:t>perfect</a:t>
            </a:r>
            <a:r>
              <a:rPr lang="en-US" sz="2800" dirty="0"/>
              <a:t> fit (with 8 DF), </a:t>
            </a:r>
          </a:p>
          <a:p>
            <a:pPr marL="1089025" lvl="1" indent="-571500">
              <a:spcBef>
                <a:spcPts val="0"/>
              </a:spcBef>
              <a:spcAft>
                <a:spcPts val="0"/>
              </a:spcAft>
              <a:buFont typeface="Arial" panose="020B0604020202020204" pitchFamily="34" charset="0"/>
              <a:buChar char="•"/>
            </a:pPr>
            <a:r>
              <a:rPr lang="en-US" sz="2800" dirty="0"/>
              <a:t>Less than 13 is </a:t>
            </a:r>
            <a:r>
              <a:rPr lang="en-US" sz="2800" i="1" dirty="0"/>
              <a:t>excellen</a:t>
            </a:r>
            <a:r>
              <a:rPr lang="en-US" sz="2800" dirty="0"/>
              <a:t>t, </a:t>
            </a:r>
          </a:p>
          <a:p>
            <a:pPr marL="1089025" lvl="1" indent="-571500">
              <a:spcBef>
                <a:spcPts val="0"/>
              </a:spcBef>
              <a:spcAft>
                <a:spcPts val="0"/>
              </a:spcAft>
              <a:buFont typeface="Arial" panose="020B0604020202020204" pitchFamily="34" charset="0"/>
              <a:buChar char="•"/>
            </a:pPr>
            <a:r>
              <a:rPr lang="en-US" sz="2800" dirty="0"/>
              <a:t>Less than 20 is </a:t>
            </a:r>
            <a:r>
              <a:rPr lang="en-US" sz="2800" i="1" dirty="0"/>
              <a:t>good</a:t>
            </a:r>
            <a:r>
              <a:rPr lang="en-US" sz="2800" dirty="0"/>
              <a:t>, and</a:t>
            </a:r>
          </a:p>
          <a:p>
            <a:pPr marL="1089025" lvl="1" indent="-571500">
              <a:spcBef>
                <a:spcPts val="0"/>
              </a:spcBef>
              <a:spcAft>
                <a:spcPts val="0"/>
              </a:spcAft>
              <a:buFont typeface="Arial" panose="020B0604020202020204" pitchFamily="34" charset="0"/>
              <a:buChar char="•"/>
            </a:pPr>
            <a:r>
              <a:rPr lang="en-US" sz="2800" dirty="0"/>
              <a:t>Greater than 26 is </a:t>
            </a:r>
            <a:r>
              <a:rPr lang="en-US" sz="2800" i="1" dirty="0"/>
              <a:t>not so good</a:t>
            </a:r>
            <a:r>
              <a:rPr lang="en-US" sz="2800" dirty="0"/>
              <a:t>.</a:t>
            </a:r>
          </a:p>
        </p:txBody>
      </p:sp>
    </p:spTree>
    <p:extLst>
      <p:ext uri="{BB962C8B-B14F-4D97-AF65-F5344CB8AC3E}">
        <p14:creationId xmlns:p14="http://schemas.microsoft.com/office/powerpoint/2010/main" val="334540262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Statistical Fit – The Short Answer, Part 3</a:t>
            </a:r>
          </a:p>
        </p:txBody>
      </p:sp>
      <p:sp>
        <p:nvSpPr>
          <p:cNvPr id="5" name="Text Placeholder 4"/>
          <p:cNvSpPr>
            <a:spLocks noGrp="1"/>
          </p:cNvSpPr>
          <p:nvPr>
            <p:ph type="body" sz="quarter" idx="10"/>
          </p:nvPr>
        </p:nvSpPr>
        <p:spPr/>
        <p:txBody>
          <a:bodyPr/>
          <a:lstStyle/>
          <a:p>
            <a:pPr marL="571500" indent="-571500">
              <a:buFont typeface="Arial" panose="020B0604020202020204" pitchFamily="34" charset="0"/>
              <a:buChar char="•"/>
            </a:pPr>
            <a:r>
              <a:rPr lang="en-US"/>
              <a:t>Probability and Predictor Variable Ranges</a:t>
            </a:r>
          </a:p>
          <a:p>
            <a:pPr marL="1089025" lvl="1" indent="-571500">
              <a:buFont typeface="Arial" panose="020B0604020202020204" pitchFamily="34" charset="0"/>
              <a:buChar char="•"/>
            </a:pPr>
            <a:r>
              <a:rPr lang="en-US"/>
              <a:t>Probability Range (0-1): Larger range</a:t>
            </a:r>
          </a:p>
          <a:p>
            <a:pPr marL="1089025" lvl="1" indent="-571500">
              <a:buFont typeface="Arial" panose="020B0604020202020204" pitchFamily="34" charset="0"/>
              <a:buChar char="•"/>
            </a:pPr>
            <a:r>
              <a:rPr lang="en-US"/>
              <a:t>Predictor Variables: Larger range</a:t>
            </a:r>
          </a:p>
          <a:p>
            <a:endParaRPr lang="en-US"/>
          </a:p>
          <a:p>
            <a:pPr algn="ctr"/>
            <a:r>
              <a:rPr lang="en-US" b="1"/>
              <a:t>Statistics are not the only factors:</a:t>
            </a:r>
          </a:p>
          <a:p>
            <a:pPr algn="ctr"/>
            <a:r>
              <a:rPr lang="en-US" b="1"/>
              <a:t>Other information is also important!</a:t>
            </a:r>
          </a:p>
        </p:txBody>
      </p:sp>
    </p:spTree>
    <p:extLst>
      <p:ext uri="{BB962C8B-B14F-4D97-AF65-F5344CB8AC3E}">
        <p14:creationId xmlns:p14="http://schemas.microsoft.com/office/powerpoint/2010/main" val="382230259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665660" y="1229584"/>
            <a:ext cx="5727032" cy="54864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a:t>Logistic Regression: Fire Day</a:t>
            </a:r>
          </a:p>
        </p:txBody>
      </p:sp>
      <p:sp>
        <p:nvSpPr>
          <p:cNvPr id="4" name="Rounded Rectangle 3"/>
          <p:cNvSpPr/>
          <p:nvPr/>
        </p:nvSpPr>
        <p:spPr>
          <a:xfrm>
            <a:off x="3664524" y="6385790"/>
            <a:ext cx="807640" cy="320040"/>
          </a:xfrm>
          <a:prstGeom prst="roundRect">
            <a:avLst/>
          </a:prstGeom>
          <a:noFill/>
          <a:ln cmpd="sng">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ounded Rectangle 5"/>
          <p:cNvSpPr/>
          <p:nvPr/>
        </p:nvSpPr>
        <p:spPr>
          <a:xfrm>
            <a:off x="3656247" y="4306088"/>
            <a:ext cx="1016113" cy="1752600"/>
          </a:xfrm>
          <a:prstGeom prst="roundRect">
            <a:avLst/>
          </a:prstGeom>
          <a:noFill/>
          <a:ln cmpd="sng">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Rounded Rectangle 6"/>
          <p:cNvSpPr/>
          <p:nvPr/>
        </p:nvSpPr>
        <p:spPr>
          <a:xfrm>
            <a:off x="4748562" y="4306088"/>
            <a:ext cx="868680" cy="1752600"/>
          </a:xfrm>
          <a:prstGeom prst="roundRect">
            <a:avLst/>
          </a:prstGeom>
          <a:noFill/>
          <a:ln cmpd="sng">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ounded Rectangle 7"/>
          <p:cNvSpPr/>
          <p:nvPr/>
        </p:nvSpPr>
        <p:spPr>
          <a:xfrm>
            <a:off x="3653373" y="3518210"/>
            <a:ext cx="4600388" cy="609600"/>
          </a:xfrm>
          <a:prstGeom prst="roundRect">
            <a:avLst/>
          </a:prstGeom>
          <a:noFill/>
          <a:ln cmpd="sng">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ounded Rectangle 8"/>
          <p:cNvSpPr/>
          <p:nvPr/>
        </p:nvSpPr>
        <p:spPr>
          <a:xfrm>
            <a:off x="8194813" y="4285960"/>
            <a:ext cx="868680" cy="1752600"/>
          </a:xfrm>
          <a:prstGeom prst="roundRect">
            <a:avLst/>
          </a:prstGeom>
          <a:noFill/>
          <a:ln cmpd="sng">
            <a:solidFill>
              <a:schemeClr val="bg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7415412" y="1229584"/>
            <a:ext cx="1950790" cy="584775"/>
          </a:xfrm>
          <a:prstGeom prst="rect">
            <a:avLst/>
          </a:prstGeom>
          <a:noFill/>
        </p:spPr>
        <p:txBody>
          <a:bodyPr wrap="none" rtlCol="0">
            <a:spAutoFit/>
          </a:bodyPr>
          <a:lstStyle/>
          <a:p>
            <a:r>
              <a:rPr lang="en-US" sz="3200" b="1">
                <a:solidFill>
                  <a:schemeClr val="bg1"/>
                </a:solidFill>
                <a:latin typeface="+mj-lt"/>
              </a:rPr>
              <a:t>Fire-Day</a:t>
            </a:r>
          </a:p>
        </p:txBody>
      </p:sp>
    </p:spTree>
    <p:extLst>
      <p:ext uri="{BB962C8B-B14F-4D97-AF65-F5344CB8AC3E}">
        <p14:creationId xmlns:p14="http://schemas.microsoft.com/office/powerpoint/2010/main" val="33657910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499"/>
                                          </p:stCondLst>
                                        </p:cTn>
                                        <p:tgtEl>
                                          <p:spTgt spid="8"/>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 presetClass="exit" presetSubtype="0" fill="hold" grpId="1" nodeType="withEffect">
                                  <p:stCondLst>
                                    <p:cond delay="0"/>
                                  </p:stCondLst>
                                  <p:childTnLst>
                                    <p:set>
                                      <p:cBhvr>
                                        <p:cTn id="35"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7" grpId="0" animBg="1"/>
      <p:bldP spid="7" grpId="1" animBg="1"/>
      <p:bldP spid="8" grpId="0" animBg="1"/>
      <p:bldP spid="8" grpId="1" animBg="1"/>
      <p:bldP spid="9" grpId="0" animBg="1"/>
      <p:bldP spid="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Statistics is not the </a:t>
            </a:r>
            <a:r>
              <a:rPr lang="en-US" i="1"/>
              <a:t>only</a:t>
            </a:r>
            <a:r>
              <a:rPr lang="en-US"/>
              <a:t> consideration</a:t>
            </a:r>
          </a:p>
        </p:txBody>
      </p:sp>
      <p:sp>
        <p:nvSpPr>
          <p:cNvPr id="5" name="Text Placeholder 4"/>
          <p:cNvSpPr>
            <a:spLocks noGrp="1"/>
          </p:cNvSpPr>
          <p:nvPr>
            <p:ph type="body" sz="quarter" idx="10"/>
          </p:nvPr>
        </p:nvSpPr>
        <p:spPr>
          <a:xfrm>
            <a:off x="1125415" y="1411553"/>
            <a:ext cx="10558585" cy="4062651"/>
          </a:xfrm>
        </p:spPr>
        <p:txBody>
          <a:bodyPr/>
          <a:lstStyle/>
          <a:p>
            <a:pPr marL="571500" indent="-571500">
              <a:buFont typeface="Arial" panose="020B0604020202020204" pitchFamily="34" charset="0"/>
              <a:buChar char="•"/>
            </a:pPr>
            <a:r>
              <a:rPr lang="en-US" sz="3600" dirty="0"/>
              <a:t>In addition to Statistics, think about</a:t>
            </a:r>
          </a:p>
          <a:p>
            <a:pPr marL="1089025" lvl="1" indent="-571500">
              <a:buFont typeface="Arial" panose="020B0604020202020204" pitchFamily="34" charset="0"/>
              <a:buChar char="•"/>
            </a:pPr>
            <a:r>
              <a:rPr lang="en-US" sz="3200" dirty="0"/>
              <a:t>Fire occurrence: </a:t>
            </a:r>
            <a:r>
              <a:rPr lang="en-US" sz="3200" i="1" dirty="0"/>
              <a:t>What questions are you trying to answer? Will these outputs help with that?</a:t>
            </a:r>
          </a:p>
          <a:p>
            <a:pPr marL="1089025" lvl="1" indent="-571500">
              <a:buFont typeface="Arial" panose="020B0604020202020204" pitchFamily="34" charset="0"/>
              <a:buChar char="•"/>
            </a:pPr>
            <a:r>
              <a:rPr lang="en-US" sz="3200" dirty="0"/>
              <a:t>NFDRS Outputs: </a:t>
            </a:r>
            <a:r>
              <a:rPr lang="en-US" sz="3200" i="1" dirty="0"/>
              <a:t>How quickly do they respond to changes? How well do they relate to fire occurrence?</a:t>
            </a:r>
          </a:p>
          <a:p>
            <a:pPr marL="1089025" lvl="1" indent="-571500">
              <a:buFont typeface="Arial" panose="020B0604020202020204" pitchFamily="34" charset="0"/>
              <a:buChar char="•"/>
            </a:pPr>
            <a:r>
              <a:rPr lang="en-US" sz="3200" dirty="0"/>
              <a:t>Responsiveness: </a:t>
            </a:r>
            <a:r>
              <a:rPr lang="en-US" sz="3200" i="1" dirty="0"/>
              <a:t>How quickly does the candidate (fuel model + output) respond to change?</a:t>
            </a:r>
          </a:p>
        </p:txBody>
      </p:sp>
    </p:spTree>
    <p:extLst>
      <p:ext uri="{BB962C8B-B14F-4D97-AF65-F5344CB8AC3E}">
        <p14:creationId xmlns:p14="http://schemas.microsoft.com/office/powerpoint/2010/main" val="196641194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5</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77100" flipH="1">
            <a:off x="1689358" y="1542307"/>
            <a:ext cx="3758184" cy="4672359"/>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rot="3282738">
            <a:off x="1608902" y="2017106"/>
            <a:ext cx="2551468"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3200"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WEATHER DATA</a:t>
            </a:r>
            <a:endParaRPr lang="en-US" sz="1100"/>
          </a:p>
        </p:txBody>
      </p:sp>
      <p:sp>
        <p:nvSpPr>
          <p:cNvPr id="5" name="TextBox 4"/>
          <p:cNvSpPr txBox="1"/>
          <p:nvPr/>
        </p:nvSpPr>
        <p:spPr>
          <a:xfrm rot="17961489">
            <a:off x="3331304" y="1660990"/>
            <a:ext cx="3010761"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3200"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FIRE OCCURRENCE</a:t>
            </a:r>
            <a:endParaRPr lang="en-US" sz="1100"/>
          </a:p>
        </p:txBody>
      </p:sp>
      <p:sp>
        <p:nvSpPr>
          <p:cNvPr id="11" name="TextBox 10"/>
          <p:cNvSpPr txBox="1"/>
          <p:nvPr/>
        </p:nvSpPr>
        <p:spPr>
          <a:xfrm rot="4477100">
            <a:off x="2741607" y="1733442"/>
            <a:ext cx="1787669"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2400"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FUEL MODEL S</a:t>
            </a:r>
            <a:endParaRPr lang="en-US" sz="1000"/>
          </a:p>
        </p:txBody>
      </p:sp>
      <p:sp>
        <p:nvSpPr>
          <p:cNvPr id="12" name="TextBox 11"/>
          <p:cNvSpPr txBox="1"/>
          <p:nvPr/>
        </p:nvSpPr>
        <p:spPr>
          <a:xfrm rot="175964">
            <a:off x="3429651" y="4565095"/>
            <a:ext cx="1103635" cy="276999"/>
          </a:xfrm>
          <a:prstGeom prst="rect">
            <a:avLst/>
          </a:prstGeom>
          <a:noFill/>
        </p:spPr>
        <p:txBody>
          <a:bodyPr wrap="none" rtlCol="0">
            <a:spAutoFit/>
          </a:bodyPr>
          <a:lstStyle/>
          <a:p>
            <a:r>
              <a:rPr lang="en-US" sz="1200" b="1" dirty="0">
                <a:solidFill>
                  <a:schemeClr val="bg2">
                    <a:lumMod val="75000"/>
                  </a:schemeClr>
                </a:solidFill>
              </a:rPr>
              <a:t>FireFamilyPlus</a:t>
            </a:r>
          </a:p>
        </p:txBody>
      </p:sp>
      <p:sp>
        <p:nvSpPr>
          <p:cNvPr id="15" name="Double Wave 14"/>
          <p:cNvSpPr/>
          <p:nvPr/>
        </p:nvSpPr>
        <p:spPr bwMode="auto">
          <a:xfrm rot="20677100">
            <a:off x="5964384" y="2974209"/>
            <a:ext cx="4906536" cy="1650381"/>
          </a:xfrm>
          <a:prstGeom prst="doubleWave">
            <a:avLst/>
          </a:prstGeom>
          <a:blipFill>
            <a:blip r:embed="rId4"/>
            <a:stretch>
              <a:fillRect/>
            </a:stretch>
          </a:blipFill>
          <a:ln>
            <a:headEnd type="none" w="med" len="med"/>
            <a:tailEnd type="none" w="med" len="me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a:solidFill>
                <a:srgbClr val="FFFFFF"/>
              </a:solidFill>
              <a:effectLst>
                <a:outerShdw blurRad="38100" dist="38100" dir="2700000" algn="tl">
                  <a:srgbClr val="000000">
                    <a:alpha val="43137"/>
                  </a:srgbClr>
                </a:outerShdw>
              </a:effectLst>
              <a:latin typeface="Segoe" pitchFamily="34" charset="0"/>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77100">
            <a:off x="5280024" y="4331923"/>
            <a:ext cx="786319" cy="444971"/>
          </a:xfrm>
          <a:prstGeom prst="rect">
            <a:avLst/>
          </a:prstGeom>
        </p:spPr>
      </p:pic>
      <p:sp>
        <p:nvSpPr>
          <p:cNvPr id="18" name="TextBox 17"/>
          <p:cNvSpPr txBox="1"/>
          <p:nvPr/>
        </p:nvSpPr>
        <p:spPr>
          <a:xfrm rot="20439041">
            <a:off x="5859047" y="2909427"/>
            <a:ext cx="937693"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3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ERC?</a:t>
            </a:r>
            <a:endParaRPr lang="en-US" sz="1100" dirty="0"/>
          </a:p>
        </p:txBody>
      </p:sp>
      <p:sp>
        <p:nvSpPr>
          <p:cNvPr id="19" name="TextBox 18"/>
          <p:cNvSpPr txBox="1"/>
          <p:nvPr/>
        </p:nvSpPr>
        <p:spPr>
          <a:xfrm rot="20439041">
            <a:off x="7297183" y="2793920"/>
            <a:ext cx="644728"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3200"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BI?</a:t>
            </a:r>
            <a:endParaRPr lang="en-US" sz="1100"/>
          </a:p>
        </p:txBody>
      </p:sp>
      <p:sp>
        <p:nvSpPr>
          <p:cNvPr id="20" name="TextBox 19"/>
          <p:cNvSpPr txBox="1"/>
          <p:nvPr/>
        </p:nvSpPr>
        <p:spPr>
          <a:xfrm rot="21357150">
            <a:off x="10870648" y="3307301"/>
            <a:ext cx="888385"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3200"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BUI?</a:t>
            </a:r>
            <a:endParaRPr lang="en-US" sz="1100"/>
          </a:p>
        </p:txBody>
      </p:sp>
      <p:sp>
        <p:nvSpPr>
          <p:cNvPr id="21" name="TextBox 20"/>
          <p:cNvSpPr txBox="1"/>
          <p:nvPr/>
        </p:nvSpPr>
        <p:spPr>
          <a:xfrm rot="20439041">
            <a:off x="9430727" y="1967459"/>
            <a:ext cx="1072730"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3200"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KBDI?</a:t>
            </a:r>
            <a:endParaRPr lang="en-US" sz="1100"/>
          </a:p>
        </p:txBody>
      </p:sp>
      <p:sp>
        <p:nvSpPr>
          <p:cNvPr id="22" name="TextBox 21"/>
          <p:cNvSpPr txBox="1"/>
          <p:nvPr/>
        </p:nvSpPr>
        <p:spPr>
          <a:xfrm rot="20439041">
            <a:off x="8673722" y="4160734"/>
            <a:ext cx="957313"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3200"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FWI?</a:t>
            </a:r>
            <a:endParaRPr lang="en-US" sz="1100"/>
          </a:p>
        </p:txBody>
      </p:sp>
      <p:sp>
        <p:nvSpPr>
          <p:cNvPr id="23" name="TextBox 22"/>
          <p:cNvSpPr txBox="1"/>
          <p:nvPr/>
        </p:nvSpPr>
        <p:spPr>
          <a:xfrm rot="20069636">
            <a:off x="10603209" y="2369197"/>
            <a:ext cx="1122423"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3200"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DMC?</a:t>
            </a:r>
            <a:endParaRPr lang="en-US" sz="1100"/>
          </a:p>
        </p:txBody>
      </p:sp>
      <p:sp>
        <p:nvSpPr>
          <p:cNvPr id="24" name="TextBox 23"/>
          <p:cNvSpPr txBox="1"/>
          <p:nvPr/>
        </p:nvSpPr>
        <p:spPr>
          <a:xfrm rot="21176461">
            <a:off x="6387185" y="4822409"/>
            <a:ext cx="1539204"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3200"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1000-hr?</a:t>
            </a:r>
            <a:endParaRPr lang="en-US" sz="1100"/>
          </a:p>
        </p:txBody>
      </p:sp>
      <p:sp>
        <p:nvSpPr>
          <p:cNvPr id="26" name="TextBox 25"/>
          <p:cNvSpPr txBox="1"/>
          <p:nvPr/>
        </p:nvSpPr>
        <p:spPr>
          <a:xfrm rot="20439041">
            <a:off x="8255625" y="2244821"/>
            <a:ext cx="726481" cy="58477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sz="3200"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SC?</a:t>
            </a:r>
            <a:endParaRPr lang="en-US" sz="1100"/>
          </a:p>
        </p:txBody>
      </p:sp>
    </p:spTree>
    <p:extLst>
      <p:ext uri="{BB962C8B-B14F-4D97-AF65-F5344CB8AC3E}">
        <p14:creationId xmlns:p14="http://schemas.microsoft.com/office/powerpoint/2010/main" val="101952792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E79626-15EE-45B4-9E4A-A1D10914AC4A}"/>
              </a:ext>
            </a:extLst>
          </p:cNvPr>
          <p:cNvSpPr>
            <a:spLocks noGrp="1"/>
          </p:cNvSpPr>
          <p:nvPr>
            <p:ph type="title"/>
          </p:nvPr>
        </p:nvSpPr>
        <p:spPr/>
        <p:txBody>
          <a:bodyPr/>
          <a:lstStyle/>
          <a:p>
            <a:r>
              <a:rPr lang="en-US" dirty="0"/>
              <a:t>Objectives:</a:t>
            </a:r>
          </a:p>
        </p:txBody>
      </p:sp>
      <p:sp>
        <p:nvSpPr>
          <p:cNvPr id="9" name="Text Placeholder 8">
            <a:extLst>
              <a:ext uri="{FF2B5EF4-FFF2-40B4-BE49-F238E27FC236}">
                <a16:creationId xmlns:a16="http://schemas.microsoft.com/office/drawing/2014/main" id="{0B7584F1-1B24-43AD-A4C1-B952FA367412}"/>
              </a:ext>
            </a:extLst>
          </p:cNvPr>
          <p:cNvSpPr>
            <a:spLocks noGrp="1"/>
          </p:cNvSpPr>
          <p:nvPr>
            <p:ph type="body" sz="quarter" idx="10"/>
          </p:nvPr>
        </p:nvSpPr>
        <p:spPr/>
        <p:txBody>
          <a:bodyPr/>
          <a:lstStyle/>
          <a:p>
            <a:pPr>
              <a:spcAft>
                <a:spcPts val="1200"/>
              </a:spcAft>
            </a:pPr>
            <a:r>
              <a:rPr lang="en-US"/>
              <a:t>Describe the statistics used in FireFamilyPlus to analyze NFDRS indices</a:t>
            </a:r>
          </a:p>
          <a:p>
            <a:pPr>
              <a:spcAft>
                <a:spcPts val="1200"/>
              </a:spcAft>
            </a:pPr>
            <a:r>
              <a:rPr lang="en-US"/>
              <a:t>Use FireFamilyPlus to analyze NFDRS indices to select a final fuel model</a:t>
            </a:r>
          </a:p>
          <a:p>
            <a:pPr>
              <a:spcAft>
                <a:spcPts val="1200"/>
              </a:spcAft>
            </a:pPr>
            <a:endParaRPr lang="en-US"/>
          </a:p>
        </p:txBody>
      </p:sp>
    </p:spTree>
    <p:extLst>
      <p:ext uri="{BB962C8B-B14F-4D97-AF65-F5344CB8AC3E}">
        <p14:creationId xmlns:p14="http://schemas.microsoft.com/office/powerpoint/2010/main" val="311018277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 up a Fires Analysis</a:t>
            </a:r>
          </a:p>
        </p:txBody>
      </p:sp>
      <p:sp>
        <p:nvSpPr>
          <p:cNvPr id="3" name="Content Placeholder 2"/>
          <p:cNvSpPr>
            <a:spLocks noGrp="1"/>
          </p:cNvSpPr>
          <p:nvPr>
            <p:ph idx="1"/>
          </p:nvPr>
        </p:nvSpPr>
        <p:spPr>
          <a:xfrm>
            <a:off x="507999" y="1380210"/>
            <a:ext cx="6163056" cy="5266944"/>
          </a:xfrm>
        </p:spPr>
        <p:txBody>
          <a:bodyPr/>
          <a:lstStyle/>
          <a:p>
            <a:r>
              <a:rPr lang="en-US" dirty="0"/>
              <a:t>Sample analysis uses the Libby RAWS and fires from the Kootenai NF</a:t>
            </a:r>
          </a:p>
          <a:p>
            <a:r>
              <a:rPr lang="en-US" dirty="0"/>
              <a:t>First, set up the Working Set.</a:t>
            </a:r>
          </a:p>
          <a:p>
            <a:r>
              <a:rPr lang="en-US" dirty="0"/>
              <a:t>Then, use Interactive Batch.</a:t>
            </a:r>
          </a:p>
        </p:txBody>
      </p:sp>
      <p:pic>
        <p:nvPicPr>
          <p:cNvPr id="4" name="Picture 3" title="Image of the Libby RAWS taking in 200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9963" y="1380210"/>
            <a:ext cx="3748040" cy="51109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3187132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 Fires on Stats Graphs (Overlay)</a:t>
            </a:r>
          </a:p>
        </p:txBody>
      </p:sp>
      <p:pic>
        <p:nvPicPr>
          <p:cNvPr id="5" name="Picture 4" descr="X axis is 1 day periods from May 1 to October 31. Y axis is ERC from 0 to 60. Data from 2015 is added, and fires are overlaid on the graph. 2015 was generally an above average year." title="ERC Stats Graph for Libby RAWS with fuel model Y. fires from 2015 are overlai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851" y="1236436"/>
            <a:ext cx="9215236" cy="4628551"/>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flipH="1">
            <a:off x="1689986" y="5985374"/>
            <a:ext cx="6062535" cy="461665"/>
          </a:xfrm>
          <a:prstGeom prst="rect">
            <a:avLst/>
          </a:prstGeom>
          <a:solidFill>
            <a:schemeClr val="tx1">
              <a:alpha val="62000"/>
            </a:schemeClr>
          </a:solidFill>
        </p:spPr>
        <p:txBody>
          <a:bodyPr wrap="square" rtlCol="0">
            <a:spAutoFit/>
          </a:bodyPr>
          <a:lstStyle/>
          <a:p>
            <a:r>
              <a:rPr lang="en-US" sz="2400" b="1">
                <a:solidFill>
                  <a:schemeClr val="bg1"/>
                </a:solidFill>
              </a:rPr>
              <a:t>Fire Days / Large Fire Days / Multiple Fire Days</a:t>
            </a:r>
            <a:endParaRPr lang="en-US" sz="2400" b="1" dirty="0">
              <a:solidFill>
                <a:schemeClr val="bg1"/>
              </a:solidFill>
            </a:endParaRPr>
          </a:p>
        </p:txBody>
      </p:sp>
      <p:sp>
        <p:nvSpPr>
          <p:cNvPr id="7" name="Right Arrow 6" descr="Arrow points from text saying fire days / large fire days / multiple fire days to 2015 data of 59 / 6 / 16." title="arrow points from text to graph"/>
          <p:cNvSpPr/>
          <p:nvPr/>
        </p:nvSpPr>
        <p:spPr>
          <a:xfrm rot="17840997">
            <a:off x="4095551" y="5452202"/>
            <a:ext cx="731999" cy="381558"/>
          </a:xfrm>
          <a:prstGeom prst="rightArrow">
            <a:avLst/>
          </a:prstGeom>
          <a:solidFill>
            <a:srgbClr val="FF00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570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22" presetClass="entr" presetSubtype="4"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Cumulative Fires Graph</a:t>
            </a:r>
          </a:p>
        </p:txBody>
      </p:sp>
      <p:pic>
        <p:nvPicPr>
          <p:cNvPr id="4" name="Picture 3" descr="Cumulative fires graph is shown in the interatctive batch window. Y axis is frequency from 0 to 70. X axis is ERC from 0 to 54. This histogram includes the ERC values for four categories: All days, fire days, large fire days, and multiple fire days." title="Interactive Batch window showing Cumulative Fires Graph for ER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792" y="1188720"/>
            <a:ext cx="10244588" cy="51455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190711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Percentiles Graph</a:t>
            </a:r>
          </a:p>
        </p:txBody>
      </p:sp>
      <p:pic>
        <p:nvPicPr>
          <p:cNvPr id="4" name="Picture 3" descr="Fire percentile graph is shown in the interactive batch window. Y axis is percentile from 0 to 100. X axis is ERC from 0 to 50. Four lines are shown included All Days, Fire Day, Large Fire Day, and Multiple Fire Day increasing as the ERC increases." title="Interactive Batch window showing Fires Percentile Graph for ER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792" y="1188720"/>
            <a:ext cx="10241280" cy="5143898"/>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712685" y="2872233"/>
            <a:ext cx="3000260" cy="1323439"/>
          </a:xfrm>
          <a:prstGeom prst="rect">
            <a:avLst/>
          </a:prstGeom>
          <a:noFill/>
        </p:spPr>
        <p:txBody>
          <a:bodyPr wrap="square" rtlCol="0">
            <a:spAutoFit/>
          </a:bodyPr>
          <a:lstStyle/>
          <a:p>
            <a:r>
              <a:rPr lang="en-US" sz="1600" dirty="0"/>
              <a:t>This is the “All Days” line</a:t>
            </a:r>
          </a:p>
          <a:p>
            <a:pPr marL="285750" indent="-285750">
              <a:buFont typeface="Arial" panose="020B0604020202020204" pitchFamily="34" charset="0"/>
              <a:buChar char="•"/>
            </a:pPr>
            <a:r>
              <a:rPr lang="en-US" sz="1600" dirty="0"/>
              <a:t>aka Weather Days</a:t>
            </a:r>
          </a:p>
          <a:p>
            <a:pPr marL="285750" indent="-285750">
              <a:buFont typeface="Arial" panose="020B0604020202020204" pitchFamily="34" charset="0"/>
              <a:buChar char="•"/>
            </a:pPr>
            <a:r>
              <a:rPr lang="en-US" sz="1600" dirty="0"/>
              <a:t>aka Percentiles Graph used to identify Climatological Breakpoints</a:t>
            </a:r>
          </a:p>
        </p:txBody>
      </p:sp>
      <p:sp>
        <p:nvSpPr>
          <p:cNvPr id="6" name="Right Arrow 5" descr="All days line is the black line that does not include fires. It is the first line in the ERC graph to increase." title="arrow points from text box about all days to all days line on graph."/>
          <p:cNvSpPr/>
          <p:nvPr/>
        </p:nvSpPr>
        <p:spPr>
          <a:xfrm>
            <a:off x="5842612" y="3988104"/>
            <a:ext cx="870333" cy="207568"/>
          </a:xfrm>
          <a:prstGeom prst="rightArrow">
            <a:avLst/>
          </a:prstGeom>
          <a:solidFill>
            <a:srgbClr val="FF0000"/>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08589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Fires Analysis Report</a:t>
            </a:r>
          </a:p>
        </p:txBody>
      </p:sp>
      <p:pic>
        <p:nvPicPr>
          <p:cNvPr id="4" name="Picture 3" descr="The Fires Analysis Report is shown for ERC using the Libby RAWS. only the Fire-Day analysis is shown. There were 1523 weather days and 473 fire days used in the analyisis. The Chi Square is 12.3; the probability ranges from 0.04 to 0.76; and the ERC ranges from 0 to 58." title="Interactive Batch window showing Fires Analysis Report for ER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4792" y="1188720"/>
            <a:ext cx="10241280" cy="5143898"/>
          </a:xfrm>
          <a:prstGeom prst="rect">
            <a:avLst/>
          </a:prstGeom>
          <a:ln>
            <a:noFill/>
          </a:ln>
          <a:effectLst>
            <a:outerShdw blurRad="292100" dist="139700" dir="2700000" algn="tl" rotWithShape="0">
              <a:srgbClr val="333333">
                <a:alpha val="65000"/>
              </a:srgbClr>
            </a:outerShdw>
          </a:effectLst>
        </p:spPr>
      </p:pic>
      <p:sp>
        <p:nvSpPr>
          <p:cNvPr id="5" name="Rounded Rectangle 4" descr="probability equation estimates the probability of fire day given a specified Burning Index. This is based on 1802 weather days andprobability equation estimates the probability of fire day given a specified Burning Index. This is based on 1802 weather days adn 503 fire days. 503 fire days." title="Rectangle highlights probability equation"/>
          <p:cNvSpPr/>
          <p:nvPr/>
        </p:nvSpPr>
        <p:spPr>
          <a:xfrm>
            <a:off x="3151070" y="3527275"/>
            <a:ext cx="3434324" cy="605928"/>
          </a:xfrm>
          <a:prstGeom prst="roundRect">
            <a:avLst/>
          </a:prstGeom>
          <a:noFill/>
          <a:ln w="635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descr="Rectagle highlights chi squared value of 29.2" title="Rectangle highlights chi squared value of 29.2"/>
          <p:cNvSpPr/>
          <p:nvPr/>
        </p:nvSpPr>
        <p:spPr>
          <a:xfrm>
            <a:off x="3151070" y="5561577"/>
            <a:ext cx="625023" cy="350320"/>
          </a:xfrm>
          <a:prstGeom prst="roundRect">
            <a:avLst/>
          </a:prstGeom>
          <a:noFill/>
          <a:ln w="635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12481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Fires Analysis Graph: Adding Candidates</a:t>
            </a:r>
          </a:p>
        </p:txBody>
      </p:sp>
      <p:pic>
        <p:nvPicPr>
          <p:cNvPr id="5" name="Picture 4" descr="Interactive batch window shows the fires analysis graph Y axis is conditional probability from 0 to 100. X axis is ERC from 0 to 50. Three lines represent Fire Day, Large Fire Day, and Multiple Fire Day. Each line is the predictive equatrion generated in the fires analysis. The points represent the average of each of the 10 bins of data for the three categories." title="Fires analysis graph for ERC shows how well the predictive line fits the dat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7840" y="1192042"/>
            <a:ext cx="10241280" cy="5143898"/>
          </a:xfrm>
          <a:prstGeom prst="rect">
            <a:avLst/>
          </a:prstGeom>
          <a:ln>
            <a:noFill/>
          </a:ln>
          <a:effectLst>
            <a:outerShdw blurRad="292100" dist="139700" dir="2700000" algn="tl" rotWithShape="0">
              <a:srgbClr val="333333">
                <a:alpha val="65000"/>
              </a:srgbClr>
            </a:outerShdw>
          </a:effectLst>
        </p:spPr>
      </p:pic>
      <p:sp>
        <p:nvSpPr>
          <p:cNvPr id="6" name="Rounded Rectangle 5" descr="You can only add candidates to the table if the fires analysis report or graph is showing. You can view candidates any time." title="Rectangle highlights fires analysis report and graph"/>
          <p:cNvSpPr/>
          <p:nvPr/>
        </p:nvSpPr>
        <p:spPr>
          <a:xfrm>
            <a:off x="9575861" y="1863720"/>
            <a:ext cx="1696598" cy="286438"/>
          </a:xfrm>
          <a:prstGeom prst="round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descr="To add a candidate, click C+. To view candidates, click C." title="Rectangle highlights the candidates buttons"/>
          <p:cNvSpPr/>
          <p:nvPr/>
        </p:nvSpPr>
        <p:spPr>
          <a:xfrm>
            <a:off x="4476750" y="1512570"/>
            <a:ext cx="381000" cy="228600"/>
          </a:xfrm>
          <a:prstGeom prst="roundRect">
            <a:avLst/>
          </a:prstGeom>
          <a:no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1819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850"/>
                                        <p:tgtEl>
                                          <p:spTgt spid="7"/>
                                        </p:tgtEl>
                                      </p:cBhvr>
                                    </p:animEffect>
                                  </p:childTnLst>
                                </p:cTn>
                              </p:par>
                              <p:par>
                                <p:cTn id="8" presetID="21" presetClass="entr" presetSubtype="1"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8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Save Your Fires Analysis: Candidates Table</a:t>
            </a:r>
          </a:p>
        </p:txBody>
      </p:sp>
      <p:sp>
        <p:nvSpPr>
          <p:cNvPr id="3" name="Content Placeholder 2"/>
          <p:cNvSpPr>
            <a:spLocks noGrp="1"/>
          </p:cNvSpPr>
          <p:nvPr>
            <p:ph idx="4294967295"/>
          </p:nvPr>
        </p:nvSpPr>
        <p:spPr>
          <a:xfrm>
            <a:off x="487038" y="1288244"/>
            <a:ext cx="11704962" cy="3795713"/>
          </a:xfrm>
          <a:prstGeom prst="rect">
            <a:avLst/>
          </a:prstGeom>
        </p:spPr>
        <p:txBody>
          <a:bodyPr/>
          <a:lstStyle/>
          <a:p>
            <a:r>
              <a:rPr lang="en-US" u="sng" dirty="0"/>
              <a:t>Add</a:t>
            </a:r>
            <a:r>
              <a:rPr lang="en-US" dirty="0"/>
              <a:t> potential candidates to the Candidates Table (</a:t>
            </a:r>
            <a:r>
              <a:rPr lang="en-US" b="1" dirty="0"/>
              <a:t>C+</a:t>
            </a:r>
            <a:r>
              <a:rPr lang="en-US" dirty="0"/>
              <a:t>)</a:t>
            </a:r>
          </a:p>
          <a:p>
            <a:r>
              <a:rPr lang="en-US" u="sng" dirty="0"/>
              <a:t>View</a:t>
            </a:r>
            <a:r>
              <a:rPr lang="en-US" dirty="0"/>
              <a:t> the Candidates Table (</a:t>
            </a:r>
            <a:r>
              <a:rPr lang="en-US" b="1" dirty="0"/>
              <a:t>C</a:t>
            </a:r>
            <a:r>
              <a:rPr lang="en-US" dirty="0"/>
              <a:t>)</a:t>
            </a:r>
          </a:p>
          <a:p>
            <a:r>
              <a:rPr lang="en-US" dirty="0"/>
              <a:t>Document your selections (Exercise 4)</a:t>
            </a:r>
          </a:p>
        </p:txBody>
      </p:sp>
      <p:pic>
        <p:nvPicPr>
          <p:cNvPr id="4" name="Picture 3" descr="Three candidates are shown on this table: BI and ERC for a fuel model Y as well as 1000 hour fuel moisture. Statistics for the fire days and large fire days are also shown." title="Fire business candidates table for the Libby RAW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588015"/>
            <a:ext cx="10972800" cy="1872709"/>
          </a:xfrm>
          <a:prstGeom prst="rect">
            <a:avLst/>
          </a:prstGeom>
        </p:spPr>
      </p:pic>
      <p:sp>
        <p:nvSpPr>
          <p:cNvPr id="6" name="Oval 5" descr="use the save button closest to the table." title="oval shows which save button to use."/>
          <p:cNvSpPr/>
          <p:nvPr/>
        </p:nvSpPr>
        <p:spPr>
          <a:xfrm>
            <a:off x="487038" y="4109292"/>
            <a:ext cx="473725" cy="297455"/>
          </a:xfrm>
          <a:prstGeom prst="ellipse">
            <a:avLst/>
          </a:prstGeom>
          <a:noFill/>
          <a:ln w="635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he file, if you use the correct save button, will be saved as a comma separated file." title="save file as a comma separated file"/>
          <p:cNvPicPr>
            <a:picLocks noChangeAspect="1"/>
          </p:cNvPicPr>
          <p:nvPr/>
        </p:nvPicPr>
        <p:blipFill>
          <a:blip r:embed="rId4"/>
          <a:stretch>
            <a:fillRect/>
          </a:stretch>
        </p:blipFill>
        <p:spPr>
          <a:xfrm>
            <a:off x="4328882" y="5778097"/>
            <a:ext cx="3038475" cy="628650"/>
          </a:xfrm>
          <a:prstGeom prst="rect">
            <a:avLst/>
          </a:prstGeom>
          <a:ln w="28575">
            <a:solidFill>
              <a:schemeClr val="tx1"/>
            </a:solidFill>
          </a:ln>
        </p:spPr>
      </p:pic>
    </p:spTree>
    <p:extLst>
      <p:ext uri="{BB962C8B-B14F-4D97-AF65-F5344CB8AC3E}">
        <p14:creationId xmlns:p14="http://schemas.microsoft.com/office/powerpoint/2010/main" val="3410999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Review Objectives:</a:t>
            </a:r>
          </a:p>
        </p:txBody>
      </p:sp>
      <p:sp>
        <p:nvSpPr>
          <p:cNvPr id="4" name="Text Placeholder 3">
            <a:extLst>
              <a:ext uri="{FF2B5EF4-FFF2-40B4-BE49-F238E27FC236}">
                <a16:creationId xmlns:a16="http://schemas.microsoft.com/office/drawing/2014/main" id="{F3BE4F4B-FE78-4FE2-9B31-3E3F523C01F7}"/>
              </a:ext>
            </a:extLst>
          </p:cNvPr>
          <p:cNvSpPr>
            <a:spLocks noGrp="1"/>
          </p:cNvSpPr>
          <p:nvPr>
            <p:ph type="body" sz="quarter" idx="10"/>
          </p:nvPr>
        </p:nvSpPr>
        <p:spPr/>
        <p:txBody>
          <a:bodyPr/>
          <a:lstStyle/>
          <a:p>
            <a:pPr>
              <a:spcAft>
                <a:spcPts val="1200"/>
              </a:spcAft>
            </a:pPr>
            <a:r>
              <a:rPr lang="en-US"/>
              <a:t>Describe the statistics used in FireFamilyPlus to analyze NFDRS indices</a:t>
            </a:r>
          </a:p>
          <a:p>
            <a:pPr>
              <a:spcAft>
                <a:spcPts val="1200"/>
              </a:spcAft>
            </a:pPr>
            <a:r>
              <a:rPr lang="en-US"/>
              <a:t>Use FireFamilyPlus to analyze NFDRS indices to select a final fuel model</a:t>
            </a:r>
          </a:p>
          <a:p>
            <a:pPr>
              <a:spcAft>
                <a:spcPts val="1200"/>
              </a:spcAft>
            </a:pPr>
            <a:endParaRPr lang="en-US"/>
          </a:p>
        </p:txBody>
      </p:sp>
    </p:spTree>
    <p:extLst>
      <p:ext uri="{BB962C8B-B14F-4D97-AF65-F5344CB8AC3E}">
        <p14:creationId xmlns:p14="http://schemas.microsoft.com/office/powerpoint/2010/main" val="903636727"/>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97E1D7-45CD-412B-A582-1BBF0695F4DA}"/>
              </a:ext>
            </a:extLst>
          </p:cNvPr>
          <p:cNvSpPr>
            <a:spLocks noGrp="1"/>
          </p:cNvSpPr>
          <p:nvPr>
            <p:ph type="title"/>
          </p:nvPr>
        </p:nvSpPr>
        <p:spPr>
          <a:xfrm>
            <a:off x="1934123" y="987446"/>
            <a:ext cx="4477827" cy="1329595"/>
          </a:xfrm>
        </p:spPr>
        <p:txBody>
          <a:bodyPr/>
          <a:lstStyle/>
          <a:p>
            <a:r>
              <a:rPr lang="en-US" dirty="0"/>
              <a:t>Questions?</a:t>
            </a:r>
          </a:p>
        </p:txBody>
      </p:sp>
      <p:pic>
        <p:nvPicPr>
          <p:cNvPr id="6" name="Picture 5" descr="A close up of a logo&#10;&#10;Description generated with high confidence">
            <a:extLst>
              <a:ext uri="{FF2B5EF4-FFF2-40B4-BE49-F238E27FC236}">
                <a16:creationId xmlns:a16="http://schemas.microsoft.com/office/drawing/2014/main" id="{6D966295-891A-4086-85FD-DDC1C04F6D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8077" y="353787"/>
            <a:ext cx="4994145" cy="6150425"/>
          </a:xfrm>
          <a:prstGeom prst="rect">
            <a:avLst/>
          </a:prstGeom>
          <a:effectLst/>
        </p:spPr>
      </p:pic>
    </p:spTree>
    <p:extLst>
      <p:ext uri="{BB962C8B-B14F-4D97-AF65-F5344CB8AC3E}">
        <p14:creationId xmlns:p14="http://schemas.microsoft.com/office/powerpoint/2010/main" val="388540943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B134-0AC5-4146-8D9E-F33D33B3F6C4}"/>
              </a:ext>
            </a:extLst>
          </p:cNvPr>
          <p:cNvSpPr>
            <a:spLocks noGrp="1"/>
          </p:cNvSpPr>
          <p:nvPr>
            <p:ph type="title"/>
          </p:nvPr>
        </p:nvSpPr>
        <p:spPr/>
        <p:txBody>
          <a:bodyPr/>
          <a:lstStyle/>
          <a:p>
            <a:r>
              <a:rPr lang="en-US"/>
              <a:t>Assumptions for Weather Data</a:t>
            </a:r>
          </a:p>
        </p:txBody>
      </p:sp>
      <p:sp>
        <p:nvSpPr>
          <p:cNvPr id="3" name="Text Placeholder 2">
            <a:extLst>
              <a:ext uri="{FF2B5EF4-FFF2-40B4-BE49-F238E27FC236}">
                <a16:creationId xmlns:a16="http://schemas.microsoft.com/office/drawing/2014/main" id="{F46983AA-7F76-4E64-AC5F-29156155CE0A}"/>
              </a:ext>
            </a:extLst>
          </p:cNvPr>
          <p:cNvSpPr>
            <a:spLocks noGrp="1"/>
          </p:cNvSpPr>
          <p:nvPr>
            <p:ph type="body" sz="quarter" idx="10"/>
          </p:nvPr>
        </p:nvSpPr>
        <p:spPr/>
        <p:txBody>
          <a:bodyPr/>
          <a:lstStyle/>
          <a:p>
            <a:pPr marL="571500" indent="-571500">
              <a:buFont typeface="Arial" panose="020B0604020202020204" pitchFamily="34" charset="0"/>
              <a:buChar char="•"/>
            </a:pPr>
            <a:r>
              <a:rPr lang="en-US"/>
              <a:t>Quality data!</a:t>
            </a:r>
          </a:p>
          <a:p>
            <a:pPr marL="571500" indent="-571500">
              <a:buFont typeface="Arial" panose="020B0604020202020204" pitchFamily="34" charset="0"/>
              <a:buChar char="•"/>
            </a:pPr>
            <a:r>
              <a:rPr lang="en-US"/>
              <a:t>Future weather patterns similar to the past</a:t>
            </a:r>
          </a:p>
          <a:p>
            <a:pPr marL="571500" indent="-571500">
              <a:buFont typeface="Arial" panose="020B0604020202020204" pitchFamily="34" charset="0"/>
              <a:buChar char="•"/>
            </a:pPr>
            <a:r>
              <a:rPr lang="en-US"/>
              <a:t>Archived data adequately samples past variability</a:t>
            </a:r>
          </a:p>
          <a:p>
            <a:pPr marL="571500" indent="-571500">
              <a:buFont typeface="Arial" panose="020B0604020202020204" pitchFamily="34" charset="0"/>
              <a:buChar char="•"/>
            </a:pPr>
            <a:r>
              <a:rPr lang="en-US"/>
              <a:t>Results monitored over sufficient period of time</a:t>
            </a:r>
          </a:p>
        </p:txBody>
      </p:sp>
    </p:spTree>
    <p:extLst>
      <p:ext uri="{BB962C8B-B14F-4D97-AF65-F5344CB8AC3E}">
        <p14:creationId xmlns:p14="http://schemas.microsoft.com/office/powerpoint/2010/main" val="338718766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B134-0AC5-4146-8D9E-F33D33B3F6C4}"/>
              </a:ext>
            </a:extLst>
          </p:cNvPr>
          <p:cNvSpPr>
            <a:spLocks noGrp="1"/>
          </p:cNvSpPr>
          <p:nvPr>
            <p:ph type="title"/>
          </p:nvPr>
        </p:nvSpPr>
        <p:spPr/>
        <p:txBody>
          <a:bodyPr/>
          <a:lstStyle/>
          <a:p>
            <a:r>
              <a:rPr lang="en-US"/>
              <a:t>Determining Fire Activity</a:t>
            </a:r>
          </a:p>
        </p:txBody>
      </p:sp>
      <p:sp>
        <p:nvSpPr>
          <p:cNvPr id="3" name="Text Placeholder 2">
            <a:extLst>
              <a:ext uri="{FF2B5EF4-FFF2-40B4-BE49-F238E27FC236}">
                <a16:creationId xmlns:a16="http://schemas.microsoft.com/office/drawing/2014/main" id="{F46983AA-7F76-4E64-AC5F-29156155CE0A}"/>
              </a:ext>
            </a:extLst>
          </p:cNvPr>
          <p:cNvSpPr>
            <a:spLocks noGrp="1"/>
          </p:cNvSpPr>
          <p:nvPr>
            <p:ph type="body" sz="quarter" idx="10"/>
          </p:nvPr>
        </p:nvSpPr>
        <p:spPr/>
        <p:txBody>
          <a:bodyPr/>
          <a:lstStyle/>
          <a:p>
            <a:pPr marL="571500" indent="-571500">
              <a:buFont typeface="Arial" panose="020B0604020202020204" pitchFamily="34" charset="0"/>
              <a:buChar char="•"/>
            </a:pPr>
            <a:r>
              <a:rPr lang="en-US"/>
              <a:t>Quality fire data are also required!</a:t>
            </a:r>
          </a:p>
          <a:p>
            <a:pPr marL="571500" indent="-571500">
              <a:buFont typeface="Arial" panose="020B0604020202020204" pitchFamily="34" charset="0"/>
              <a:buChar char="•"/>
            </a:pPr>
            <a:r>
              <a:rPr lang="en-US"/>
              <a:t>Fire activity is determined locally</a:t>
            </a:r>
          </a:p>
          <a:p>
            <a:pPr marL="1089025" lvl="1" indent="-571500">
              <a:buFont typeface="Arial" panose="020B0604020202020204" pitchFamily="34" charset="0"/>
              <a:buChar char="•"/>
            </a:pPr>
            <a:r>
              <a:rPr lang="en-US" sz="2800"/>
              <a:t>How many days have a fire?</a:t>
            </a:r>
          </a:p>
          <a:p>
            <a:pPr marL="1089025" lvl="1" indent="-571500">
              <a:buFont typeface="Arial" panose="020B0604020202020204" pitchFamily="34" charset="0"/>
              <a:buChar char="•"/>
            </a:pPr>
            <a:r>
              <a:rPr lang="en-US" sz="2800"/>
              <a:t>How many days do we have more than 1 fire?</a:t>
            </a:r>
          </a:p>
          <a:p>
            <a:pPr marL="1089025" lvl="1" indent="-571500">
              <a:buFont typeface="Arial" panose="020B0604020202020204" pitchFamily="34" charset="0"/>
              <a:buChar char="•"/>
            </a:pPr>
            <a:r>
              <a:rPr lang="en-US" sz="2800"/>
              <a:t>How large do these fires become?</a:t>
            </a:r>
          </a:p>
          <a:p>
            <a:pPr marL="1089025" lvl="1" indent="-571500">
              <a:buFont typeface="Arial" panose="020B0604020202020204" pitchFamily="34" charset="0"/>
              <a:buChar char="•"/>
            </a:pPr>
            <a:r>
              <a:rPr lang="en-US" sz="2800"/>
              <a:t>When does fire activity become a burden to local fire management resources?</a:t>
            </a:r>
          </a:p>
          <a:p>
            <a:pPr marL="1089025" lvl="1" indent="-571500">
              <a:buFont typeface="Arial" panose="020B0604020202020204" pitchFamily="34" charset="0"/>
              <a:buChar char="•"/>
            </a:pPr>
            <a:r>
              <a:rPr lang="en-US" sz="2800"/>
              <a:t>What other activities are occurring on the local unit?</a:t>
            </a:r>
          </a:p>
        </p:txBody>
      </p:sp>
    </p:spTree>
    <p:extLst>
      <p:ext uri="{BB962C8B-B14F-4D97-AF65-F5344CB8AC3E}">
        <p14:creationId xmlns:p14="http://schemas.microsoft.com/office/powerpoint/2010/main" val="138695052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B134-0AC5-4146-8D9E-F33D33B3F6C4}"/>
              </a:ext>
            </a:extLst>
          </p:cNvPr>
          <p:cNvSpPr>
            <a:spLocks noGrp="1"/>
          </p:cNvSpPr>
          <p:nvPr>
            <p:ph type="title"/>
          </p:nvPr>
        </p:nvSpPr>
        <p:spPr/>
        <p:txBody>
          <a:bodyPr/>
          <a:lstStyle/>
          <a:p>
            <a:r>
              <a:rPr lang="en-US"/>
              <a:t>Data Quality</a:t>
            </a:r>
          </a:p>
        </p:txBody>
      </p:sp>
      <p:sp>
        <p:nvSpPr>
          <p:cNvPr id="3" name="Text Placeholder 2">
            <a:extLst>
              <a:ext uri="{FF2B5EF4-FFF2-40B4-BE49-F238E27FC236}">
                <a16:creationId xmlns:a16="http://schemas.microsoft.com/office/drawing/2014/main" id="{F46983AA-7F76-4E64-AC5F-29156155CE0A}"/>
              </a:ext>
            </a:extLst>
          </p:cNvPr>
          <p:cNvSpPr>
            <a:spLocks noGrp="1"/>
          </p:cNvSpPr>
          <p:nvPr>
            <p:ph type="body" sz="quarter" idx="10"/>
          </p:nvPr>
        </p:nvSpPr>
        <p:spPr/>
        <p:txBody>
          <a:bodyPr/>
          <a:lstStyle/>
          <a:p>
            <a:pPr marL="571500" indent="-571500">
              <a:buFont typeface="Arial" panose="020B0604020202020204" pitchFamily="34" charset="0"/>
              <a:buChar char="•"/>
            </a:pPr>
            <a:r>
              <a:rPr lang="en-US"/>
              <a:t>Good data quality </a:t>
            </a:r>
            <a:r>
              <a:rPr lang="en-US" b="1"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cannot</a:t>
            </a:r>
            <a:r>
              <a:rPr lang="en-US">
                <a:solidFill>
                  <a:schemeClr val="tx2"/>
                </a:solidFill>
              </a:rPr>
              <a:t> </a:t>
            </a:r>
            <a:r>
              <a:rPr lang="en-US"/>
              <a:t>be achieved through</a:t>
            </a:r>
          </a:p>
          <a:p>
            <a:pPr marL="1089025" lvl="1" indent="-571500">
              <a:buFont typeface="Arial" panose="020B0604020202020204" pitchFamily="34" charset="0"/>
              <a:buChar char="•"/>
            </a:pPr>
            <a:r>
              <a:rPr lang="en-US"/>
              <a:t>Pushing a button</a:t>
            </a:r>
          </a:p>
          <a:p>
            <a:pPr marL="1089025" lvl="1" indent="-571500">
              <a:buFont typeface="Arial" panose="020B0604020202020204" pitchFamily="34" charset="0"/>
              <a:buChar char="•"/>
            </a:pPr>
            <a:r>
              <a:rPr lang="en-US"/>
              <a:t>Implementing instant solution</a:t>
            </a:r>
          </a:p>
          <a:p>
            <a:pPr marL="571500" indent="-571500">
              <a:buFont typeface="Arial" panose="020B0604020202020204" pitchFamily="34" charset="0"/>
              <a:buChar char="•"/>
            </a:pPr>
            <a:r>
              <a:rPr lang="en-US"/>
              <a:t>Data quality requires </a:t>
            </a:r>
            <a:r>
              <a:rPr lang="en-US" b="1"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people</a:t>
            </a:r>
            <a:r>
              <a:rPr lang="en-US"/>
              <a:t> and </a:t>
            </a:r>
            <a:r>
              <a:rPr lang="en-US" b="1"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processes</a:t>
            </a:r>
            <a:r>
              <a:rPr lang="en-US"/>
              <a:t> as much as </a:t>
            </a:r>
            <a:r>
              <a:rPr lang="en-US" b="1"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technology</a:t>
            </a:r>
            <a:endParaRPr lang="en-US" b="1">
              <a:solidFill>
                <a:schemeClr val="tx2"/>
              </a:solidFill>
            </a:endParaRPr>
          </a:p>
        </p:txBody>
      </p:sp>
    </p:spTree>
    <p:extLst>
      <p:ext uri="{BB962C8B-B14F-4D97-AF65-F5344CB8AC3E}">
        <p14:creationId xmlns:p14="http://schemas.microsoft.com/office/powerpoint/2010/main" val="243826758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your birthday?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799" y="1352991"/>
            <a:ext cx="10058400" cy="47486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963668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457200"/>
            <a:ext cx="7296150" cy="556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739621" y="1499562"/>
            <a:ext cx="3176009" cy="3477875"/>
          </a:xfrm>
          <a:prstGeom prst="rect">
            <a:avLst/>
          </a:prstGeom>
          <a:noFill/>
        </p:spPr>
        <p:txBody>
          <a:bodyPr wrap="square" rtlCol="0">
            <a:spAutoFit/>
          </a:bodyPr>
          <a:lstStyle/>
          <a:p>
            <a:pPr algn="ctr"/>
            <a:r>
              <a:rPr lang="en-US" sz="3600" dirty="0">
                <a:latin typeface="Arial" pitchFamily="34" charset="0"/>
                <a:cs typeface="Arial" pitchFamily="34" charset="0"/>
              </a:rPr>
              <a:t>“Data don’t make any sense, </a:t>
            </a:r>
          </a:p>
          <a:p>
            <a:pPr algn="ctr"/>
            <a:r>
              <a:rPr lang="en-US" sz="3600" dirty="0">
                <a:latin typeface="Arial" pitchFamily="34" charset="0"/>
                <a:cs typeface="Arial" pitchFamily="34" charset="0"/>
              </a:rPr>
              <a:t>we will have to resort to </a:t>
            </a:r>
            <a:r>
              <a:rPr lang="en-US" sz="4000" b="1" i="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statistics</a:t>
            </a:r>
            <a:r>
              <a:rPr lang="en-US" sz="3600" dirty="0">
                <a:latin typeface="Arial" pitchFamily="34" charset="0"/>
                <a:cs typeface="Arial" pitchFamily="34" charset="0"/>
              </a:rPr>
              <a:t>.”</a:t>
            </a:r>
          </a:p>
        </p:txBody>
      </p:sp>
      <p:sp>
        <p:nvSpPr>
          <p:cNvPr id="2" name="Title 1">
            <a:extLst>
              <a:ext uri="{FF2B5EF4-FFF2-40B4-BE49-F238E27FC236}">
                <a16:creationId xmlns:a16="http://schemas.microsoft.com/office/drawing/2014/main" id="{2AF0CC4D-26A2-468A-B493-7C3BEB8121E1}"/>
              </a:ext>
            </a:extLst>
          </p:cNvPr>
          <p:cNvSpPr>
            <a:spLocks noGrp="1"/>
          </p:cNvSpPr>
          <p:nvPr>
            <p:ph type="title"/>
          </p:nvPr>
        </p:nvSpPr>
        <p:spPr>
          <a:xfrm>
            <a:off x="507999" y="451253"/>
            <a:ext cx="247375" cy="664797"/>
          </a:xfrm>
        </p:spPr>
        <p:txBody>
          <a:bodyPr/>
          <a:lstStyle/>
          <a:p>
            <a:r>
              <a:rPr lang="en-US" dirty="0">
                <a:solidFill>
                  <a:srgbClr val="0166D3"/>
                </a:solidFill>
                <a:effectLst/>
              </a:rPr>
              <a:t>.</a:t>
            </a:r>
          </a:p>
        </p:txBody>
      </p:sp>
    </p:spTree>
    <p:extLst>
      <p:ext uri="{BB962C8B-B14F-4D97-AF65-F5344CB8AC3E}">
        <p14:creationId xmlns:p14="http://schemas.microsoft.com/office/powerpoint/2010/main" val="393871148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B134-0AC5-4146-8D9E-F33D33B3F6C4}"/>
              </a:ext>
            </a:extLst>
          </p:cNvPr>
          <p:cNvSpPr>
            <a:spLocks noGrp="1"/>
          </p:cNvSpPr>
          <p:nvPr>
            <p:ph type="title"/>
          </p:nvPr>
        </p:nvSpPr>
        <p:spPr/>
        <p:txBody>
          <a:bodyPr/>
          <a:lstStyle/>
          <a:p>
            <a:r>
              <a:rPr lang="en-US" dirty="0"/>
              <a:t>Random Event</a:t>
            </a:r>
          </a:p>
        </p:txBody>
      </p:sp>
      <p:sp>
        <p:nvSpPr>
          <p:cNvPr id="3" name="Text Placeholder 2">
            <a:extLst>
              <a:ext uri="{FF2B5EF4-FFF2-40B4-BE49-F238E27FC236}">
                <a16:creationId xmlns:a16="http://schemas.microsoft.com/office/drawing/2014/main" id="{F46983AA-7F76-4E64-AC5F-29156155CE0A}"/>
              </a:ext>
            </a:extLst>
          </p:cNvPr>
          <p:cNvSpPr>
            <a:spLocks noGrp="1"/>
          </p:cNvSpPr>
          <p:nvPr>
            <p:ph type="body" sz="quarter" idx="4294967295"/>
          </p:nvPr>
        </p:nvSpPr>
        <p:spPr>
          <a:xfrm>
            <a:off x="3727449" y="1110103"/>
            <a:ext cx="7956550" cy="2647950"/>
          </a:xfrm>
          <a:prstGeom prst="rect">
            <a:avLst/>
          </a:prstGeom>
        </p:spPr>
        <p:txBody>
          <a:bodyPr/>
          <a:lstStyle/>
          <a:p>
            <a:pPr algn="ctr">
              <a:spcAft>
                <a:spcPts val="1200"/>
              </a:spcAft>
            </a:pPr>
            <a:r>
              <a:rPr lang="en-US" sz="4400" dirty="0"/>
              <a:t>Any occurrence for which</a:t>
            </a:r>
          </a:p>
          <a:p>
            <a:pPr algn="ctr">
              <a:spcAft>
                <a:spcPts val="1200"/>
              </a:spcAft>
            </a:pPr>
            <a:r>
              <a:rPr lang="en-US" sz="4400" dirty="0"/>
              <a:t>the outcome is</a:t>
            </a:r>
          </a:p>
          <a:p>
            <a:pPr algn="ctr">
              <a:spcAft>
                <a:spcPts val="1200"/>
              </a:spcAft>
            </a:pPr>
            <a:r>
              <a:rPr lang="en-US" sz="4800"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UNCERTAIN</a:t>
            </a:r>
            <a:endParaRPr lang="en-US" sz="4400" b="1" dirty="0"/>
          </a:p>
        </p:txBody>
      </p:sp>
      <p:pic>
        <p:nvPicPr>
          <p:cNvPr id="4" name="Picture 2" descr="The Official Dilbert Website featuring Scott Adams Dilbert strips, animations and m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599" y="3841426"/>
            <a:ext cx="8686800" cy="2565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7025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Probability</a:t>
            </a:r>
          </a:p>
        </p:txBody>
      </p:sp>
      <p:sp>
        <p:nvSpPr>
          <p:cNvPr id="5" name="Text Placeholder 4"/>
          <p:cNvSpPr>
            <a:spLocks noGrp="1"/>
          </p:cNvSpPr>
          <p:nvPr>
            <p:ph type="body" sz="quarter" idx="4294967295"/>
          </p:nvPr>
        </p:nvSpPr>
        <p:spPr>
          <a:xfrm>
            <a:off x="2387600" y="1411288"/>
            <a:ext cx="7853680" cy="3370262"/>
          </a:xfrm>
          <a:prstGeom prst="rect">
            <a:avLst/>
          </a:prstGeom>
        </p:spPr>
        <p:txBody>
          <a:bodyPr/>
          <a:lstStyle/>
          <a:p>
            <a:pPr algn="ctr">
              <a:spcAft>
                <a:spcPts val="1200"/>
              </a:spcAft>
            </a:pPr>
            <a:r>
              <a:rPr lang="en-US" dirty="0"/>
              <a:t>Numerical chance</a:t>
            </a:r>
          </a:p>
          <a:p>
            <a:pPr algn="ctr">
              <a:spcAft>
                <a:spcPts val="1200"/>
              </a:spcAft>
            </a:pPr>
            <a:r>
              <a:rPr lang="en-US" dirty="0"/>
              <a:t>that a</a:t>
            </a:r>
          </a:p>
          <a:p>
            <a:pPr algn="ctr">
              <a:spcAft>
                <a:spcPts val="1200"/>
              </a:spcAft>
            </a:pPr>
            <a:r>
              <a:rPr lang="en-US" b="1"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RANDOM</a:t>
            </a:r>
            <a:r>
              <a:rPr lang="en-US" dirty="0"/>
              <a:t> event</a:t>
            </a:r>
          </a:p>
          <a:p>
            <a:pPr algn="ctr">
              <a:spcAft>
                <a:spcPts val="1200"/>
              </a:spcAft>
            </a:pPr>
            <a:r>
              <a:rPr lang="en-US" dirty="0"/>
              <a:t>will occur.</a:t>
            </a:r>
          </a:p>
        </p:txBody>
      </p:sp>
      <p:graphicFrame>
        <p:nvGraphicFramePr>
          <p:cNvPr id="6" name="Object 0"/>
          <p:cNvGraphicFramePr>
            <a:graphicFrameLocks/>
          </p:cNvGraphicFramePr>
          <p:nvPr/>
        </p:nvGraphicFramePr>
        <p:xfrm>
          <a:off x="1226634" y="1515551"/>
          <a:ext cx="2575932" cy="2383877"/>
        </p:xfrm>
        <a:graphic>
          <a:graphicData uri="http://schemas.openxmlformats.org/presentationml/2006/ole">
            <mc:AlternateContent xmlns:mc="http://schemas.openxmlformats.org/markup-compatibility/2006">
              <mc:Choice xmlns:v="urn:schemas-microsoft-com:vml" Requires="v">
                <p:oleObj spid="_x0000_s1028" name="ClipArt" r:id="rId4" imgW="3657600" imgH="3090600" progId="MS_ClipArt_Gallery.2">
                  <p:embed/>
                </p:oleObj>
              </mc:Choice>
              <mc:Fallback>
                <p:oleObj name="ClipArt" r:id="rId4" imgW="3657600" imgH="3090600" progId="MS_ClipArt_Gallery.2">
                  <p:embed/>
                  <p:pic>
                    <p:nvPicPr>
                      <p:cNvPr id="6" name="Object 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6634" y="1515551"/>
                        <a:ext cx="2575932" cy="2383877"/>
                      </a:xfrm>
                      <a:prstGeom prst="rect">
                        <a:avLst/>
                      </a:prstGeom>
                      <a:noFill/>
                      <a:ln>
                        <a:noFill/>
                      </a:ln>
                      <a:effectLst/>
                    </p:spPr>
                  </p:pic>
                </p:oleObj>
              </mc:Fallback>
            </mc:AlternateContent>
          </a:graphicData>
        </a:graphic>
      </p:graphicFrame>
      <p:graphicFrame>
        <p:nvGraphicFramePr>
          <p:cNvPr id="7" name="Object 1"/>
          <p:cNvGraphicFramePr>
            <a:graphicFrameLocks noChangeAspect="1"/>
          </p:cNvGraphicFramePr>
          <p:nvPr>
            <p:extLst>
              <p:ext uri="{D42A27DB-BD31-4B8C-83A1-F6EECF244321}">
                <p14:modId xmlns:p14="http://schemas.microsoft.com/office/powerpoint/2010/main" val="4188065435"/>
              </p:ext>
            </p:extLst>
          </p:nvPr>
        </p:nvGraphicFramePr>
        <p:xfrm>
          <a:off x="1121007" y="4588215"/>
          <a:ext cx="2533185" cy="1185672"/>
        </p:xfrm>
        <a:graphic>
          <a:graphicData uri="http://schemas.openxmlformats.org/presentationml/2006/ole">
            <mc:AlternateContent xmlns:mc="http://schemas.openxmlformats.org/markup-compatibility/2006">
              <mc:Choice xmlns:v="urn:schemas-microsoft-com:vml" Requires="v">
                <p:oleObj spid="_x0000_s1029" name="ClipArt" r:id="rId6" imgW="3659040" imgH="1717560" progId="MS_ClipArt_Gallery.2">
                  <p:embed/>
                </p:oleObj>
              </mc:Choice>
              <mc:Fallback>
                <p:oleObj name="ClipArt" r:id="rId6" imgW="3659040" imgH="1717560" progId="MS_ClipArt_Gallery.2">
                  <p:embed/>
                  <p:pic>
                    <p:nvPicPr>
                      <p:cNvPr id="7" name="Object 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1007" y="4588215"/>
                        <a:ext cx="2533185" cy="1185672"/>
                      </a:xfrm>
                      <a:prstGeom prst="rect">
                        <a:avLst/>
                      </a:prstGeom>
                      <a:noFill/>
                      <a:ln>
                        <a:noFill/>
                      </a:ln>
                      <a:effectLst/>
                    </p:spPr>
                  </p:pic>
                </p:oleObj>
              </mc:Fallback>
            </mc:AlternateContent>
          </a:graphicData>
        </a:graphic>
      </p:graphicFrame>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62917" y="1247108"/>
            <a:ext cx="3162758" cy="4127434"/>
          </a:xfrm>
          <a:prstGeom prst="rect">
            <a:avLst/>
          </a:prstGeom>
        </p:spPr>
      </p:pic>
    </p:spTree>
    <p:extLst>
      <p:ext uri="{BB962C8B-B14F-4D97-AF65-F5344CB8AC3E}">
        <p14:creationId xmlns:p14="http://schemas.microsoft.com/office/powerpoint/2010/main" val="1188800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FDRS_Workshop">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NFDRS_Workshop" id="{C41841BB-7800-434E-9148-2037B7D0EFA0}" vid="{ED438FA1-7DD4-46F3-AEB1-46FDB57541AE}"/>
    </a:ext>
  </a:extLst>
</a:theme>
</file>

<file path=ppt/theme/theme2.xml><?xml version="1.0" encoding="utf-8"?>
<a:theme xmlns:a="http://schemas.openxmlformats.org/drawingml/2006/main" name="1_NFDRS_Workshop">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NFDRS_Workshop" id="{C41841BB-7800-434E-9148-2037B7D0EFA0}" vid="{ED438FA1-7DD4-46F3-AEB1-46FDB57541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9F74EB868CF94EB76E98A5E669B981" ma:contentTypeVersion="13" ma:contentTypeDescription="Create a new document." ma:contentTypeScope="" ma:versionID="23861438543ee925cba13564991bec66">
  <xsd:schema xmlns:xsd="http://www.w3.org/2001/XMLSchema" xmlns:xs="http://www.w3.org/2001/XMLSchema" xmlns:p="http://schemas.microsoft.com/office/2006/metadata/properties" xmlns:ns3="8ee2df01-c1a4-4557-9883-37c0c41c6129" xmlns:ns4="537790e9-bccf-431f-9215-b56749a672ef" targetNamespace="http://schemas.microsoft.com/office/2006/metadata/properties" ma:root="true" ma:fieldsID="fb4df7a92e4560b350b54a3d98b72388" ns3:_="" ns4:_="">
    <xsd:import namespace="8ee2df01-c1a4-4557-9883-37c0c41c6129"/>
    <xsd:import namespace="537790e9-bccf-431f-9215-b56749a672e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4:SharedWithUsers" minOccurs="0"/>
                <xsd:element ref="ns4:SharedWithDetails" minOccurs="0"/>
                <xsd:element ref="ns4:SharingHintHash"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e2df01-c1a4-4557-9883-37c0c41c61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7790e9-bccf-431f-9215-b56749a672e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51FFB4-124B-4F7F-B5DD-FF335331022F}">
  <ds:schemaRefs>
    <ds:schemaRef ds:uri="http://schemas.microsoft.com/sharepoint/v3/contenttype/forms"/>
  </ds:schemaRefs>
</ds:datastoreItem>
</file>

<file path=customXml/itemProps2.xml><?xml version="1.0" encoding="utf-8"?>
<ds:datastoreItem xmlns:ds="http://schemas.openxmlformats.org/officeDocument/2006/customXml" ds:itemID="{E4917F5B-2A2F-4F57-9A1C-3F892829FB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e2df01-c1a4-4557-9883-37c0c41c6129"/>
    <ds:schemaRef ds:uri="537790e9-bccf-431f-9215-b56749a672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14D7E9-D96D-4ED8-9BE9-3E16FEE576A6}">
  <ds:schemaRefs>
    <ds:schemaRef ds:uri="http://schemas.openxmlformats.org/package/2006/metadata/core-properties"/>
    <ds:schemaRef ds:uri="http://purl.org/dc/terms/"/>
    <ds:schemaRef ds:uri="http://www.w3.org/XML/1998/namespace"/>
    <ds:schemaRef ds:uri="537790e9-bccf-431f-9215-b56749a672ef"/>
    <ds:schemaRef ds:uri="http://schemas.microsoft.com/office/2006/documentManagement/types"/>
    <ds:schemaRef ds:uri="http://schemas.microsoft.com/office/2006/metadata/properties"/>
    <ds:schemaRef ds:uri="http://purl.org/dc/elements/1.1/"/>
    <ds:schemaRef ds:uri="http://purl.org/dc/dcmitype/"/>
    <ds:schemaRef ds:uri="http://schemas.microsoft.com/office/infopath/2007/PartnerControls"/>
    <ds:schemaRef ds:uri="8ee2df01-c1a4-4557-9883-37c0c41c6129"/>
  </ds:schemaRefs>
</ds:datastoreItem>
</file>

<file path=docProps/app.xml><?xml version="1.0" encoding="utf-8"?>
<Properties xmlns="http://schemas.openxmlformats.org/officeDocument/2006/extended-properties" xmlns:vt="http://schemas.openxmlformats.org/officeDocument/2006/docPropsVTypes">
  <Template>NFDRS_Workshop</Template>
  <TotalTime>420</TotalTime>
  <Words>5173</Words>
  <Application>Microsoft Office PowerPoint</Application>
  <PresentationFormat>Widescreen</PresentationFormat>
  <Paragraphs>342</Paragraphs>
  <Slides>28</Slides>
  <Notes>28</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5" baseType="lpstr">
      <vt:lpstr>Arial</vt:lpstr>
      <vt:lpstr>Calibri</vt:lpstr>
      <vt:lpstr>Segoe</vt:lpstr>
      <vt:lpstr>Times New Roman</vt:lpstr>
      <vt:lpstr>NFDRS_Workshop</vt:lpstr>
      <vt:lpstr>1_NFDRS_Workshop</vt:lpstr>
      <vt:lpstr>ClipArt</vt:lpstr>
      <vt:lpstr>Applied Statistics for FireFamilyPlus</vt:lpstr>
      <vt:lpstr>Objectives:</vt:lpstr>
      <vt:lpstr>Assumptions for Weather Data</vt:lpstr>
      <vt:lpstr>Determining Fire Activity</vt:lpstr>
      <vt:lpstr>Data Quality</vt:lpstr>
      <vt:lpstr>When is your birthday?</vt:lpstr>
      <vt:lpstr>.</vt:lpstr>
      <vt:lpstr>Random Event</vt:lpstr>
      <vt:lpstr>Probability</vt:lpstr>
      <vt:lpstr>NFDRS – Fire Business Relationships</vt:lpstr>
      <vt:lpstr>Linear Regression</vt:lpstr>
      <vt:lpstr>Logistic Regression</vt:lpstr>
      <vt:lpstr>Conditional Probability</vt:lpstr>
      <vt:lpstr>Statistical Fit – The Short Answer, Part 1</vt:lpstr>
      <vt:lpstr>Statistical Fit – The Short Answer, Part 2</vt:lpstr>
      <vt:lpstr>Statistical Fit – The Short Answer, Part 3</vt:lpstr>
      <vt:lpstr>Logistic Regression: Fire Day</vt:lpstr>
      <vt:lpstr>Statistics is not the only consideration</vt:lpstr>
      <vt:lpstr>Task 5</vt:lpstr>
      <vt:lpstr>Setting up a Fires Analysis</vt:lpstr>
      <vt:lpstr>View Fires on Stats Graphs (Overlay)</vt:lpstr>
      <vt:lpstr>Cumulative Fires Graph</vt:lpstr>
      <vt:lpstr>Fire Percentiles Graph</vt:lpstr>
      <vt:lpstr>Fires Analysis Report</vt:lpstr>
      <vt:lpstr>Fires Analysis Graph: Adding Candidates</vt:lpstr>
      <vt:lpstr>Save Your Fires Analysis: Candidates Table</vt:lpstr>
      <vt:lpstr>Review Objectives:</vt:lpstr>
      <vt:lpstr>Questions?</vt:lpstr>
    </vt:vector>
  </TitlesOfParts>
  <Manager>jkline@jkwfc.net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Applied Statistics for FFP</dc:title>
  <dc:subject>Fire Danger Operating Plan</dc:subject>
  <dc:creator>jkline@jkwfc.net</dc:creator>
  <cp:lastModifiedBy>Rhonda N</cp:lastModifiedBy>
  <cp:revision>18</cp:revision>
  <dcterms:created xsi:type="dcterms:W3CDTF">2015-10-06T19:42:33Z</dcterms:created>
  <dcterms:modified xsi:type="dcterms:W3CDTF">2020-04-17T19:26:16Z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0x010100879F74EB868CF94EB76E98A5E669B981</vt:lpwstr>
  </property>
</Properties>
</file>