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 id="2147483804" r:id="rId2"/>
  </p:sldMasterIdLst>
  <p:notesMasterIdLst>
    <p:notesMasterId r:id="rId34"/>
  </p:notesMasterIdLst>
  <p:sldIdLst>
    <p:sldId id="256" r:id="rId3"/>
    <p:sldId id="258" r:id="rId4"/>
    <p:sldId id="336" r:id="rId5"/>
    <p:sldId id="347" r:id="rId6"/>
    <p:sldId id="339" r:id="rId7"/>
    <p:sldId id="359" r:id="rId8"/>
    <p:sldId id="386" r:id="rId9"/>
    <p:sldId id="358" r:id="rId10"/>
    <p:sldId id="356" r:id="rId11"/>
    <p:sldId id="355" r:id="rId12"/>
    <p:sldId id="354" r:id="rId13"/>
    <p:sldId id="366" r:id="rId14"/>
    <p:sldId id="367" r:id="rId15"/>
    <p:sldId id="353" r:id="rId16"/>
    <p:sldId id="370" r:id="rId17"/>
    <p:sldId id="368" r:id="rId18"/>
    <p:sldId id="377" r:id="rId19"/>
    <p:sldId id="382" r:id="rId20"/>
    <p:sldId id="383" r:id="rId21"/>
    <p:sldId id="384" r:id="rId22"/>
    <p:sldId id="385" r:id="rId23"/>
    <p:sldId id="376" r:id="rId24"/>
    <p:sldId id="375" r:id="rId25"/>
    <p:sldId id="387" r:id="rId26"/>
    <p:sldId id="283" r:id="rId27"/>
    <p:sldId id="340" r:id="rId28"/>
    <p:sldId id="341" r:id="rId29"/>
    <p:sldId id="342" r:id="rId30"/>
    <p:sldId id="343" r:id="rId31"/>
    <p:sldId id="337"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Lesson" id="{915AF623-BEFC-4020-A3A8-F7E142A54175}">
          <p14:sldIdLst>
            <p14:sldId id="256"/>
          </p14:sldIdLst>
        </p14:section>
        <p14:section name="Lesson Objectives" id="{29FA009F-328B-4915-A5E0-952EA147E7A6}">
          <p14:sldIdLst>
            <p14:sldId id="258"/>
            <p14:sldId id="336"/>
          </p14:sldIdLst>
        </p14:section>
        <p14:section name="INTRODUCTION" id="{AADBE619-9436-4CF0-9DB2-12D1DE287273}">
          <p14:sldIdLst>
            <p14:sldId id="347"/>
          </p14:sldIdLst>
        </p14:section>
        <p14:section name="CONTENT" id="{0143AB10-8193-4833-A443-EA58F168D013}">
          <p14:sldIdLst>
            <p14:sldId id="339"/>
            <p14:sldId id="359"/>
            <p14:sldId id="386"/>
            <p14:sldId id="358"/>
            <p14:sldId id="356"/>
            <p14:sldId id="355"/>
            <p14:sldId id="354"/>
            <p14:sldId id="366"/>
            <p14:sldId id="367"/>
            <p14:sldId id="353"/>
            <p14:sldId id="370"/>
            <p14:sldId id="368"/>
            <p14:sldId id="377"/>
            <p14:sldId id="382"/>
            <p14:sldId id="383"/>
            <p14:sldId id="384"/>
            <p14:sldId id="385"/>
            <p14:sldId id="376"/>
            <p14:sldId id="375"/>
          </p14:sldIdLst>
        </p14:section>
        <p14:section name="CONCLUSION" id="{EF932907-B9B6-4F0A-9018-2FA500515DDC}">
          <p14:sldIdLst>
            <p14:sldId id="387"/>
            <p14:sldId id="283"/>
            <p14:sldId id="340"/>
            <p14:sldId id="341"/>
            <p14:sldId id="342"/>
            <p14:sldId id="343"/>
          </p14:sldIdLst>
        </p14:section>
        <p14:section name="Review Objectives" id="{26C94C80-54B3-47EB-98EA-31472A10E0B2}">
          <p14:sldIdLst>
            <p14:sldId id="337"/>
          </p14:sldIdLst>
        </p14:section>
        <p14:section name="Questions" id="{ADE4A366-77A1-4A06-97E6-5B9167E1EAF4}">
          <p14:sldIdLst>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Kline" initials="JK" lastIdx="0" clrIdx="0">
    <p:extLst>
      <p:ext uri="{19B8F6BF-5375-455C-9EA6-DF929625EA0E}">
        <p15:presenceInfo xmlns:p15="http://schemas.microsoft.com/office/powerpoint/2012/main" userId="S-1-5-21-2660442060-35601113-1809202799-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166D8"/>
    <a:srgbClr val="D6BBEB"/>
    <a:srgbClr val="FF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FD1528-6F29-44EC-BC1D-CDFC53445146}" v="331" dt="2019-03-02T04:04:23.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4671" autoAdjust="0"/>
  </p:normalViewPr>
  <p:slideViewPr>
    <p:cSldViewPr snapToGrid="0">
      <p:cViewPr varScale="1">
        <p:scale>
          <a:sx n="124" d="100"/>
          <a:sy n="124" d="100"/>
        </p:scale>
        <p:origin x="106" y="123"/>
      </p:cViewPr>
      <p:guideLst/>
    </p:cSldViewPr>
  </p:slideViewPr>
  <p:outlineViewPr>
    <p:cViewPr>
      <p:scale>
        <a:sx n="33" d="100"/>
        <a:sy n="33" d="100"/>
      </p:scale>
      <p:origin x="0" y="-1454"/>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3AFBB3EC-5A56-4D34-8374-03CA8BE7B646}" type="datetimeFigureOut">
              <a:rPr lang="en-US" smtClean="0"/>
              <a:t>4/17/2020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7063D-96C6-401D-A175-5B29A3EA17DD}" type="slidenum">
              <a:rPr lang="en-US" smtClean="0"/>
              <a:t>‹#›</a:t>
            </a:fld>
            <a:endParaRPr lang="en-US"/>
          </a:p>
        </p:txBody>
      </p:sp>
    </p:spTree>
    <p:extLst>
      <p:ext uri="{BB962C8B-B14F-4D97-AF65-F5344CB8AC3E}">
        <p14:creationId xmlns:p14="http://schemas.microsoft.com/office/powerpoint/2010/main" val="267568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aws.nifc.gov/sites/default/files/inline-files/pms426-3.pdf"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raws.nifc.gov/standards-guidelines" TargetMode="External"/><Relationship Id="rId4" Type="http://schemas.openxmlformats.org/officeDocument/2006/relationships/hyperlink" Target="https://raws.nifc.gov/remote-sensing-fire-weather-support-unit-statement-servic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amit.nwcg.gov/applications/WIMS/PocketCard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1">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a:t>
            </a:fld>
            <a:endParaRPr lang="en-US" sz="1200" b="1">
              <a:effectLst>
                <a:outerShdw blurRad="38100" dist="38100" dir="2700000" algn="tl">
                  <a:srgbClr val="000000">
                    <a:alpha val="43137"/>
                  </a:srgbClr>
                </a:outerShdw>
              </a:effectLst>
            </a:endParaRPr>
          </a:p>
          <a:p>
            <a:pPr algn="just"/>
            <a:r>
              <a:rPr lang="en-US" b="1"/>
              <a:t>Lesson #11:  Fire Danger Operating Procedures, Decision Classes, and Management Actions</a:t>
            </a:r>
            <a:endParaRPr lang="en-US" b="0"/>
          </a:p>
          <a:p>
            <a:pPr algn="just"/>
            <a:endParaRPr lang="en-US" b="0"/>
          </a:p>
          <a:p>
            <a:r>
              <a:rPr lang="en-US" b="1"/>
              <a:t>Lesson Time:  </a:t>
            </a:r>
            <a:r>
              <a:rPr lang="en-US"/>
              <a:t>60 minutes (followed by Lunch/Lesson 12)</a:t>
            </a:r>
          </a:p>
          <a:p>
            <a:endParaRPr lang="en-US"/>
          </a:p>
          <a:p>
            <a:r>
              <a:rPr lang="en-US" b="1"/>
              <a:t>Facilitator Notes:  </a:t>
            </a:r>
          </a:p>
          <a:p>
            <a:pPr marL="628650" lvl="1" indent="-171450">
              <a:buFont typeface="Arial" panose="020B0604020202020204" pitchFamily="34" charset="0"/>
              <a:buChar char="•"/>
            </a:pPr>
            <a:r>
              <a:rPr lang="en-US" b="0"/>
              <a:t>Don’t forget to fill in the “Workshop Dates” and “Workshop Location” on the bottom right of this title slide.</a:t>
            </a:r>
          </a:p>
          <a:p>
            <a:pPr marL="628650" lvl="1" indent="-171450">
              <a:buFont typeface="Arial" panose="020B0604020202020204" pitchFamily="34" charset="0"/>
              <a:buChar char="•"/>
            </a:pPr>
            <a:endParaRPr lang="en-US" b="0"/>
          </a:p>
          <a:p>
            <a:endParaRPr lang="en-US" b="0"/>
          </a:p>
          <a:p>
            <a:endParaRPr lang="en-US" b="0"/>
          </a:p>
          <a:p>
            <a:endParaRPr lang="en-US" b="0"/>
          </a:p>
          <a:p>
            <a:endParaRPr lang="en-US"/>
          </a:p>
          <a:p>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1</a:t>
            </a:fld>
            <a:endParaRPr lang="en-US"/>
          </a:p>
        </p:txBody>
      </p:sp>
    </p:spTree>
    <p:extLst>
      <p:ext uri="{BB962C8B-B14F-4D97-AF65-F5344CB8AC3E}">
        <p14:creationId xmlns:p14="http://schemas.microsoft.com/office/powerpoint/2010/main" val="419690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r>
              <a:rPr lang="en-US"/>
              <a:t>Some elements of fire danger change from year-to-year or month-to-month . . . And are monitored / sampled locally:</a:t>
            </a:r>
          </a:p>
          <a:p>
            <a:pPr marL="628650" lvl="1" indent="-171450">
              <a:buFont typeface="Arial" panose="020B0604020202020204" pitchFamily="34" charset="0"/>
              <a:buChar char="•"/>
            </a:pPr>
            <a:r>
              <a:rPr lang="en-US"/>
              <a:t>1-hr fuel loading</a:t>
            </a:r>
          </a:p>
          <a:p>
            <a:pPr marL="628650" lvl="1" indent="-171450">
              <a:buFont typeface="Arial" panose="020B0604020202020204" pitchFamily="34" charset="0"/>
              <a:buChar char="•"/>
            </a:pPr>
            <a:r>
              <a:rPr lang="en-US"/>
              <a:t>live dead fuel moisture</a:t>
            </a:r>
          </a:p>
          <a:p>
            <a:r>
              <a:rPr lang="en-US"/>
              <a:t>FFP and WIMS do not account for some local fire danger factors, but can be included in Fire Danger Management Tools to account for annual/seasonal variations (</a:t>
            </a:r>
            <a:r>
              <a:rPr lang="en-US" b="1" i="1"/>
              <a:t>Reference Preparedness Level Example on next Click</a:t>
            </a:r>
            <a:r>
              <a:rPr lang="en-US"/>
              <a:t>)</a:t>
            </a:r>
          </a:p>
          <a:p>
            <a:endParaRPr lang="en-US"/>
          </a:p>
          <a:p>
            <a:r>
              <a:rPr lang="en-US" b="1" u="sng"/>
              <a:t>Seasonal Trends</a:t>
            </a:r>
            <a:r>
              <a:rPr lang="en-US"/>
              <a:t>:</a:t>
            </a:r>
          </a:p>
          <a:p>
            <a:pPr lvl="1"/>
            <a:r>
              <a:rPr lang="en-US"/>
              <a:t>The seasonal trend of each selected indicator is graphically compared to normal and all-time worst (for the historical period analyzed). </a:t>
            </a:r>
          </a:p>
          <a:p>
            <a:pPr lvl="1"/>
            <a:r>
              <a:rPr lang="en-US"/>
              <a:t>updated regularly and posted in dispatch and crew areas. </a:t>
            </a:r>
          </a:p>
          <a:p>
            <a:pPr marL="628650" lvl="1" indent="-171450">
              <a:buFont typeface="Wingdings" panose="05000000000000000000" pitchFamily="2" charset="2"/>
              <a:buChar char="Ø"/>
            </a:pPr>
            <a:r>
              <a:rPr lang="en-US"/>
              <a:t>It’s recommended that seasonal trends are compared to PocketCard and/or fire danger seasonal graphs intended to inform and educate firefighters on local conditions. </a:t>
            </a:r>
          </a:p>
          <a:p>
            <a:pPr marL="628650" lvl="1" indent="-171450">
              <a:buFont typeface="Wingdings" panose="05000000000000000000" pitchFamily="2" charset="2"/>
              <a:buChar char="Ø"/>
            </a:pPr>
            <a:r>
              <a:rPr lang="en-US"/>
              <a:t>PocketCards and seasonal fire danger graphs should use the same index and fuel model to display information so that the two can be easily compared. </a:t>
            </a:r>
          </a:p>
          <a:p>
            <a:pPr marL="628650" lvl="1" indent="-171450">
              <a:buFont typeface="Wingdings" panose="05000000000000000000" pitchFamily="2" charset="2"/>
              <a:buChar char="Ø"/>
            </a:pPr>
            <a:r>
              <a:rPr lang="en-US"/>
              <a:t>Seasonal trends pertaining to fuel loading and live fuel moisture should augment NFDRS indices/components for a more comprehensive assessment of the fire season potential.</a:t>
            </a:r>
          </a:p>
          <a:p>
            <a:pPr marL="628650" lvl="1" indent="-171450">
              <a:buFont typeface="Wingdings" panose="05000000000000000000" pitchFamily="2" charset="2"/>
              <a:buChar char="Ø"/>
            </a:pPr>
            <a:r>
              <a:rPr lang="en-US"/>
              <a:t>Trends should be monitored throughout the fire season and communication should be on-going, particularly when significant changes in key indicators occur.</a:t>
            </a:r>
          </a:p>
          <a:p>
            <a:pPr marL="628650" lvl="1" indent="-171450">
              <a:buFont typeface="Wingdings" panose="05000000000000000000" pitchFamily="2" charset="2"/>
              <a:buChar char="Ø"/>
            </a:pPr>
            <a:r>
              <a:rPr lang="en-US" sz="1200" b="1" i="1" u="none" strike="noStrike" kern="1200" baseline="0">
                <a:solidFill>
                  <a:schemeClr val="tx1"/>
                </a:solidFill>
                <a:latin typeface="+mn-lt"/>
                <a:ea typeface="+mn-ea"/>
                <a:cs typeface="+mn-cs"/>
              </a:rPr>
              <a:t>BLM – </a:t>
            </a:r>
            <a:r>
              <a:rPr lang="en-US" sz="1200" b="0" i="1" u="none" strike="noStrike" kern="1200" baseline="0">
                <a:solidFill>
                  <a:schemeClr val="tx1"/>
                </a:solidFill>
                <a:latin typeface="+mn-lt"/>
                <a:ea typeface="+mn-ea"/>
                <a:cs typeface="+mn-cs"/>
              </a:rPr>
              <a:t>FA IM-2018-022 describes BLM required criteria for a Seasonal Trend Analysis. </a:t>
            </a:r>
            <a:endParaRPr lang="en-US" sz="1200" b="0" i="0" u="none" strike="noStrike" kern="1200" baseline="0">
              <a:solidFill>
                <a:schemeClr val="tx1"/>
              </a:solidFill>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10</a:t>
            </a:fld>
            <a:endParaRPr lang="en-US"/>
          </a:p>
        </p:txBody>
      </p:sp>
    </p:spTree>
    <p:extLst>
      <p:ext uri="{BB962C8B-B14F-4D97-AF65-F5344CB8AC3E}">
        <p14:creationId xmlns:p14="http://schemas.microsoft.com/office/powerpoint/2010/main" val="3091114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171450" indent="-171450">
              <a:buFont typeface="Arial" panose="020B0604020202020204" pitchFamily="34" charset="0"/>
              <a:buChar char="•"/>
            </a:pPr>
            <a:r>
              <a:rPr lang="en-US"/>
              <a:t>The logistic regression tool in FireFamilyPlus creates a model that relates an “Analysis Variable” to a target binary variable that has only two possible values (yes/no) to obtain the estimated probability for each of two possible responses for the target variable.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 other words, we can select an NFDRS2016 Fuel Model and an “Analysis Variable” (such as BI, IC, ERC, SC, or KBDI) and run a FireFamilyPlus Fires Analysis which will derive probability equations (models) for Fire-Day, Large-Fire-Day, and Multiple-Fire-Day.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 The FireFamilyPlus working set filters the characteristics of the FDRA in terms of topography, climate, and vegetation.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11</a:t>
            </a:fld>
            <a:endParaRPr lang="en-US"/>
          </a:p>
        </p:txBody>
      </p:sp>
    </p:spTree>
    <p:extLst>
      <p:ext uri="{BB962C8B-B14F-4D97-AF65-F5344CB8AC3E}">
        <p14:creationId xmlns:p14="http://schemas.microsoft.com/office/powerpoint/2010/main" val="479338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ANIMATED SLIDE (1st in a series of 2 slides)	 </a:t>
            </a:r>
            <a:r>
              <a:rPr kumimoji="0" lang="en-US" sz="1200" b="1" i="1" u="sng" strike="noStrike" kern="1200" cap="none" spc="0" normalizeH="0" baseline="0" noProof="0">
                <a:ln>
                  <a:noFill/>
                </a:ln>
                <a:solidFill>
                  <a:prstClr val="black"/>
                </a:solidFill>
                <a:effectLst/>
                <a:uLnTx/>
                <a:uFillTx/>
                <a:latin typeface="+mn-lt"/>
                <a:ea typeface="+mn-ea"/>
                <a:cs typeface="+mn-cs"/>
              </a:rPr>
              <a:t>CLICK to start animation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by default, this slide will run by itself  . . .  automatically transitioning (Morph) to the next slide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if you wish to have control over the timing, please change the transition settings as desired (Transitions &gt; Timing &gt; Advance Slide &gt; On Mouse Click)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1" u="sng"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Remember that we assume the fire environment to be relatively homogenous.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We delineate Fire Danger Rating Areas (FDRAs) for the purposes of analyzing the correlation of an NFDRS value with historical fire occurrence (given the same conditions).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Mixing the attributes of one FDRA with another FDRA violates the assumption that the fire environment (vegetation, climate, topography) has remained similar.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For these reasons, a separate Fires Analysis must be run for each FDRA.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169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ANIMATED SLIDE (this slide will run by itself without clicking)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ANIMATED SLIDE (2</a:t>
            </a:r>
            <a:r>
              <a:rPr kumimoji="0" lang="en-US" sz="1200" b="1" i="0" u="none" strike="noStrike" kern="1200" cap="none" spc="0" normalizeH="0" baseline="30000" noProof="0">
                <a:ln>
                  <a:noFill/>
                </a:ln>
                <a:solidFill>
                  <a:prstClr val="black"/>
                </a:solidFill>
                <a:effectLst/>
                <a:uLnTx/>
                <a:uFillTx/>
                <a:latin typeface="+mn-lt"/>
                <a:ea typeface="+mn-ea"/>
                <a:cs typeface="+mn-cs"/>
              </a:rPr>
              <a:t>nd</a:t>
            </a:r>
            <a:r>
              <a:rPr kumimoji="0" lang="en-US" sz="1200" b="1" i="0" u="none" strike="noStrike" kern="1200" cap="none" spc="0" normalizeH="0" baseline="0" noProof="0">
                <a:ln>
                  <a:noFill/>
                </a:ln>
                <a:solidFill>
                  <a:prstClr val="black"/>
                </a:solidFill>
                <a:effectLst/>
                <a:uLnTx/>
                <a:uFillTx/>
                <a:latin typeface="+mn-lt"/>
                <a:ea typeface="+mn-ea"/>
                <a:cs typeface="+mn-cs"/>
              </a:rPr>
              <a:t> in a series of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sng"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Remember that we assume the fire environment to be relatively homogenous.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We delineate Fire Danger Rating Areas (FDRAs) for the purposes of analyzing the correlation of an NFDRS value with historical fire occurrence (given the same conditions).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Mixing the attributes of one FDRA with another FDRA violates the assumption that the fire environment (vegetation, climate, topography) has remained similar.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For these reasons, a separate Fires Analysis must be run for each FDRA.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We are going to begin the process of conducting a Fires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 end-product will be a combination of model variables which will tell us the probability that a fire will occur . . . And, the probability that a large fire will occur . . . And, the probability that multiple fires will occur. . . on days with similar conditions as the model variables.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Again, the NFDRS is a system of algorithms which are driven by computer processors.  In this case, we will be using FireFamilyPlus as our processor since it incorporates both weather and fire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This is important =&gt; </a:t>
            </a:r>
            <a:r>
              <a:rPr kumimoji="0" lang="en-US" sz="1200" b="1" i="0" u="none" strike="noStrike" kern="1200" cap="none" spc="0" normalizeH="0" baseline="0" noProof="0">
                <a:ln>
                  <a:noFill/>
                </a:ln>
                <a:solidFill>
                  <a:prstClr val="black"/>
                </a:solidFill>
                <a:effectLst/>
                <a:uLnTx/>
                <a:uFillTx/>
                <a:latin typeface="+mn-lt"/>
                <a:ea typeface="+mn-ea"/>
                <a:cs typeface="+mn-cs"/>
              </a:rPr>
              <a:t>To the modeling algorithm, the samples of data we feed it are all that the model knows about the world.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39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endParaRPr lang="en-US"/>
          </a:p>
          <a:p>
            <a:pPr marL="171450" indent="-171450">
              <a:buFont typeface="Arial" panose="020B0604020202020204" pitchFamily="34" charset="0"/>
              <a:buChar char="•"/>
            </a:pPr>
            <a:r>
              <a:rPr lang="en-US"/>
              <a:t>Data years must be the same.  RAWS with the fewest years of data becomes the limiting station.</a:t>
            </a:r>
          </a:p>
          <a:p>
            <a:pPr marL="171450" indent="-171450">
              <a:buFont typeface="Arial" panose="020B0604020202020204" pitchFamily="34" charset="0"/>
              <a:buChar char="•"/>
            </a:pPr>
            <a:r>
              <a:rPr lang="en-US"/>
              <a:t>Fuel Model and Slope Class must be the same for each station.</a:t>
            </a:r>
          </a:p>
          <a:p>
            <a:pPr marL="171450" indent="-171450">
              <a:buFont typeface="Arial" panose="020B0604020202020204" pitchFamily="34" charset="0"/>
              <a:buChar char="•"/>
            </a:pPr>
            <a:r>
              <a:rPr lang="en-US"/>
              <a:t>More than one station to represent a FDRA can be advantageous, especially when one station fails to report, another station can fill the gap (</a:t>
            </a:r>
            <a:r>
              <a:rPr lang="en-US" b="1" u="sng"/>
              <a:t>temporarily</a:t>
            </a:r>
            <a:r>
              <a:rPr lang="en-US"/>
              <a:t>).  </a:t>
            </a:r>
          </a:p>
          <a:p>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14</a:t>
            </a:fld>
            <a:endParaRPr lang="en-US"/>
          </a:p>
        </p:txBody>
      </p:sp>
    </p:spTree>
    <p:extLst>
      <p:ext uri="{BB962C8B-B14F-4D97-AF65-F5344CB8AC3E}">
        <p14:creationId xmlns:p14="http://schemas.microsoft.com/office/powerpoint/2010/main" val="2255460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endParaRPr lang="en-US"/>
          </a:p>
          <a:p>
            <a:pPr marL="171450" indent="-171450">
              <a:buFont typeface="Arial" panose="020B0604020202020204" pitchFamily="34" charset="0"/>
              <a:buChar char="•"/>
            </a:pPr>
            <a:r>
              <a:rPr lang="en-US"/>
              <a:t>Weight factors are relative in FireFamilyPlus. Initially, every station in the SIG is assigned a Weight Factor of 1.0, denoting equal weight for all stations. To increase a station’s weight for analysis, increase its weight. </a:t>
            </a:r>
          </a:p>
          <a:p>
            <a:pPr marL="171450" indent="-171450">
              <a:buFont typeface="Arial" panose="020B0604020202020204" pitchFamily="34" charset="0"/>
              <a:buChar char="•"/>
            </a:pPr>
            <a:r>
              <a:rPr lang="en-US"/>
              <a:t>In WIMS, the Weight Factor is a percentage.  By default, each station is set to an equal weighting with all other stations in the SIG.  WIMS must be set to match the final FFP analysis.</a:t>
            </a:r>
          </a:p>
          <a:p>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15</a:t>
            </a:fld>
            <a:endParaRPr lang="en-US"/>
          </a:p>
        </p:txBody>
      </p:sp>
    </p:spTree>
    <p:extLst>
      <p:ext uri="{BB962C8B-B14F-4D97-AF65-F5344CB8AC3E}">
        <p14:creationId xmlns:p14="http://schemas.microsoft.com/office/powerpoint/2010/main" val="365487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endParaRPr lang="en-US"/>
          </a:p>
          <a:p>
            <a:pPr marL="628650" lvl="1" indent="-171450">
              <a:buFont typeface="Arial" panose="020B0604020202020204" pitchFamily="34" charset="0"/>
              <a:buChar char="•"/>
            </a:pPr>
            <a:r>
              <a:rPr lang="en-US" sz="1200" b="0" i="0" u="none" strike="noStrike">
                <a:solidFill>
                  <a:srgbClr val="000000"/>
                </a:solidFill>
                <a:effectLst/>
                <a:latin typeface="Arial" panose="020B0604020202020204" pitchFamily="34" charset="0"/>
              </a:rPr>
              <a:t>Upon clicking the Fires Analysis button, the Fire Analysis Options dialog box appears.  </a:t>
            </a:r>
          </a:p>
          <a:p>
            <a:pPr marL="628650" lvl="1" indent="-171450">
              <a:buFont typeface="Arial" panose="020B0604020202020204" pitchFamily="34" charset="0"/>
              <a:buChar char="•"/>
            </a:pPr>
            <a:r>
              <a:rPr lang="en-US" sz="1200" b="0" i="0" u="none" strike="noStrike">
                <a:solidFill>
                  <a:srgbClr val="000000"/>
                </a:solidFill>
                <a:effectLst/>
                <a:latin typeface="Arial" panose="020B0604020202020204" pitchFamily="34" charset="0"/>
              </a:rPr>
              <a:t>This dialog box is important, as it will filter the fire occurrence data available for analysis.  </a:t>
            </a:r>
          </a:p>
          <a:p>
            <a:pPr marL="628650" lvl="1" indent="-171450">
              <a:buFont typeface="Arial" panose="020B0604020202020204" pitchFamily="34" charset="0"/>
              <a:buChar char="•"/>
            </a:pPr>
            <a:r>
              <a:rPr lang="en-US" sz="1200" b="0" i="0" u="none" strike="noStrike">
                <a:solidFill>
                  <a:srgbClr val="000000"/>
                </a:solidFill>
                <a:effectLst/>
                <a:latin typeface="Arial" panose="020B0604020202020204" pitchFamily="34" charset="0"/>
              </a:rPr>
              <a:t>Remember, the analysis is specific to a FDRA.  Only those fires in the FDRA should be included.</a:t>
            </a:r>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16</a:t>
            </a:fld>
            <a:endParaRPr lang="en-US"/>
          </a:p>
        </p:txBody>
      </p:sp>
    </p:spTree>
    <p:extLst>
      <p:ext uri="{BB962C8B-B14F-4D97-AF65-F5344CB8AC3E}">
        <p14:creationId xmlns:p14="http://schemas.microsoft.com/office/powerpoint/2010/main" val="125604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endParaRPr lang="en-US"/>
          </a:p>
          <a:p>
            <a:r>
              <a:rPr lang="en-US" b="1"/>
              <a:t>Fire Cause </a:t>
            </a:r>
            <a:r>
              <a:rPr lang="en-US"/>
              <a:t>=&gt; </a:t>
            </a:r>
          </a:p>
          <a:p>
            <a:pPr marL="628650" lvl="1" indent="-171450">
              <a:buFont typeface="Arial" panose="020B0604020202020204" pitchFamily="34" charset="0"/>
              <a:buChar char="•"/>
            </a:pPr>
            <a:r>
              <a:rPr lang="en-US"/>
              <a:t>In most cases, we would want to include both Lightning and Human caused fires in our analysis. Usually, we are concerned about the fire danger conditions which result in large or multiple fires – regardless of the cause.  </a:t>
            </a:r>
          </a:p>
          <a:p>
            <a:pPr marL="628650" lvl="1" indent="-171450">
              <a:buFont typeface="Arial" panose="020B0604020202020204" pitchFamily="34" charset="0"/>
              <a:buChar char="•"/>
            </a:pPr>
            <a:r>
              <a:rPr lang="en-US"/>
              <a:t>In addition, by clipping fire occurrence to Fire Danger Rating Areas, the proportion of lightning-caused to human-caused fires in any given FDRA is resolved.</a:t>
            </a:r>
          </a:p>
          <a:p>
            <a:pPr marL="628650" lvl="1" indent="-171450">
              <a:buFont typeface="Arial" panose="020B0604020202020204" pitchFamily="34" charset="0"/>
              <a:buChar char="•"/>
            </a:pPr>
            <a:r>
              <a:rPr lang="en-US"/>
              <a:t>There are legitimate reasons for excluding lightning or human-caused fires in the analysis if our resulting decisions and actions will be focused solely on fires caused by either lightning or humans, but not both.  </a:t>
            </a:r>
          </a:p>
          <a:p>
            <a:pPr marL="628650" lvl="1" indent="-171450">
              <a:buFont typeface="Arial" panose="020B0604020202020204" pitchFamily="34" charset="0"/>
              <a:buChar char="•"/>
            </a:pPr>
            <a:r>
              <a:rPr lang="en-US"/>
              <a:t>If either lightning or human-caused fires would be unrepresentative of the target group, the results could be subject to selection bias. </a:t>
            </a:r>
          </a:p>
          <a:p>
            <a:pPr marL="628650" lvl="1" indent="-171450">
              <a:buFont typeface="Arial" panose="020B0604020202020204" pitchFamily="34" charset="0"/>
              <a:buChar char="•"/>
            </a:pPr>
            <a:r>
              <a:rPr lang="en-US"/>
              <a:t>In the Western U.S., multiple-fire days are probably due to lightning-caused fires.  Filtering for Lightning fires only, may improve statistical correlation.</a:t>
            </a:r>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17</a:t>
            </a:fld>
            <a:endParaRPr lang="en-US"/>
          </a:p>
        </p:txBody>
      </p:sp>
    </p:spTree>
    <p:extLst>
      <p:ext uri="{BB962C8B-B14F-4D97-AF65-F5344CB8AC3E}">
        <p14:creationId xmlns:p14="http://schemas.microsoft.com/office/powerpoint/2010/main" val="3794408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endParaRPr lang="en-US"/>
          </a:p>
          <a:p>
            <a:r>
              <a:rPr lang="en-US" b="1"/>
              <a:t>Fire Definitions </a:t>
            </a:r>
            <a:r>
              <a:rPr lang="en-US"/>
              <a:t>=&gt; </a:t>
            </a:r>
          </a:p>
          <a:p>
            <a:endParaRPr lang="en-US"/>
          </a:p>
          <a:p>
            <a:pPr marL="171450" indent="-171450">
              <a:buFont typeface="Arial" panose="020B0604020202020204" pitchFamily="34" charset="0"/>
              <a:buChar char="•"/>
            </a:pPr>
            <a:r>
              <a:rPr lang="en-US"/>
              <a:t>Values for these definitions are based on local experience and results from using the fire occurrence summary statistics.  </a:t>
            </a:r>
          </a:p>
          <a:p>
            <a:pPr marL="171450" indent="-171450">
              <a:buFont typeface="Arial" panose="020B0604020202020204" pitchFamily="34" charset="0"/>
              <a:buChar char="•"/>
            </a:pPr>
            <a:r>
              <a:rPr lang="en-US"/>
              <a:t>Task 3 - values for large and multiple-fire days.  </a:t>
            </a:r>
          </a:p>
          <a:p>
            <a:pPr marL="171450" indent="-171450">
              <a:buFont typeface="Arial" panose="020B0604020202020204" pitchFamily="34" charset="0"/>
              <a:buChar char="•"/>
            </a:pPr>
            <a:r>
              <a:rPr lang="en-US"/>
              <a:t>Each Fire Danger Rating Area (FDRA) should be considered independently of each other. </a:t>
            </a:r>
          </a:p>
          <a:p>
            <a:pPr marL="628650" lvl="1" indent="-171450">
              <a:buFont typeface="Arial" panose="020B0604020202020204" pitchFamily="34" charset="0"/>
              <a:buChar char="•"/>
            </a:pPr>
            <a:r>
              <a:rPr lang="en-US" b="1"/>
              <a:t>Large Fire (# of acres) </a:t>
            </a:r>
            <a:r>
              <a:rPr lang="en-US"/>
              <a:t>– typically, this would be the acreage that would exceed the capability of the local unit to contain the fire during initial attack. </a:t>
            </a:r>
          </a:p>
          <a:p>
            <a:pPr marL="1085850" lvl="2" indent="-171450">
              <a:buFont typeface="Wingdings" panose="05000000000000000000" pitchFamily="2" charset="2"/>
              <a:buChar char="Ø"/>
            </a:pPr>
            <a:r>
              <a:rPr lang="en-US" sz="1200" b="1" i="1">
                <a:effectLst/>
                <a:latin typeface="+mn-lt"/>
                <a:ea typeface="Calibri" panose="020F0502020204030204" pitchFamily="34" charset="0"/>
              </a:rPr>
              <a:t>CAUTION</a:t>
            </a:r>
            <a:r>
              <a:rPr lang="en-US" sz="1200">
                <a:effectLst/>
                <a:latin typeface="+mn-lt"/>
                <a:ea typeface="Calibri" panose="020F0502020204030204" pitchFamily="34" charset="0"/>
              </a:rPr>
              <a:t>:  Overconfidence is one of the largest and most ubiquitous of the many biases to which human judgment is vulnerable. For example, 93 percent of American drivers claim to be better than the median (Svenson, 1981), which is statistically impossible (Steen, 2004).  Keep this in mind when determining Large and Multi-Fire values.</a:t>
            </a:r>
            <a:endParaRPr lang="en-US">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a:solidFill>
                  <a:schemeClr val="tx1"/>
                </a:solidFill>
                <a:effectLst/>
                <a:latin typeface="+mn-lt"/>
                <a:ea typeface="+mn-ea"/>
                <a:cs typeface="+mn-cs"/>
              </a:rPr>
              <a:t>Multi-Fire Day (# of fires) – </a:t>
            </a:r>
            <a:r>
              <a:rPr lang="en-US" sz="1200" b="0" kern="1200">
                <a:solidFill>
                  <a:schemeClr val="tx1"/>
                </a:solidFill>
                <a:effectLst/>
                <a:latin typeface="+mn-lt"/>
                <a:ea typeface="+mn-ea"/>
                <a:cs typeface="+mn-cs"/>
              </a:rPr>
              <a:t>typically, this would be the number of fires occurring in a single day that would exceed the capability of the local unit to contain each fire during initial attack.  </a:t>
            </a:r>
          </a:p>
          <a:p>
            <a:pPr marL="1085850" lvl="2" indent="-171450">
              <a:buFont typeface="Wingdings" panose="05000000000000000000" pitchFamily="2" charset="2"/>
              <a:buChar char="Ø"/>
            </a:pPr>
            <a:r>
              <a:rPr lang="en-US" sz="1200" b="1" i="1">
                <a:effectLst/>
                <a:latin typeface="+mn-lt"/>
                <a:ea typeface="Calibri" panose="020F0502020204030204" pitchFamily="34" charset="0"/>
              </a:rPr>
              <a:t>CAUTION</a:t>
            </a:r>
            <a:r>
              <a:rPr lang="en-US" sz="1200">
                <a:effectLst/>
                <a:latin typeface="+mn-lt"/>
                <a:ea typeface="Calibri" panose="020F0502020204030204" pitchFamily="34" charset="0"/>
              </a:rPr>
              <a:t>:  Do not manipulate Large Fire or Multi Fire Day values to obtain better statistical correlation.  Before conducting the analysis, decide what range of values would be acceptable based upon local experience and the fire occurrence summary statistics. </a:t>
            </a:r>
            <a:endParaRPr lang="en-US" b="0">
              <a:latin typeface="+mn-lt"/>
            </a:endParaRPr>
          </a:p>
          <a:p>
            <a:pPr marL="628650" lvl="1" indent="-171450">
              <a:buFont typeface="Arial" panose="020B0604020202020204" pitchFamily="34" charset="0"/>
              <a:buChar char="•"/>
            </a:pPr>
            <a:endParaRPr lang="en-US" b="0"/>
          </a:p>
          <a:p>
            <a:pPr marL="628650" lvl="1" indent="-171450">
              <a:buFont typeface="Arial" panose="020B0604020202020204" pitchFamily="34" charset="0"/>
              <a:buChar char="•"/>
            </a:pPr>
            <a:endParaRPr lang="en-US" b="0"/>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18</a:t>
            </a:fld>
            <a:endParaRPr lang="en-US"/>
          </a:p>
        </p:txBody>
      </p:sp>
    </p:spTree>
    <p:extLst>
      <p:ext uri="{BB962C8B-B14F-4D97-AF65-F5344CB8AC3E}">
        <p14:creationId xmlns:p14="http://schemas.microsoft.com/office/powerpoint/2010/main" val="3837806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endParaRPr lang="en-US"/>
          </a:p>
          <a:p>
            <a:r>
              <a:rPr lang="en-US" b="1"/>
              <a:t>Analysis Type </a:t>
            </a:r>
            <a:r>
              <a:rPr lang="en-US"/>
              <a:t>=&gt; </a:t>
            </a:r>
          </a:p>
          <a:p>
            <a:pPr marL="171450" indent="-171450">
              <a:buFont typeface="Arial" panose="020B0604020202020204" pitchFamily="34" charset="0"/>
              <a:buChar char="•"/>
            </a:pPr>
            <a:r>
              <a:rPr lang="en-US"/>
              <a:t>Typically, Both are selected to include the Cumulative Analysis and Probability Analysis.  </a:t>
            </a:r>
          </a:p>
          <a:p>
            <a:pPr marL="171450" indent="-171450">
              <a:buFont typeface="Arial" panose="020B0604020202020204" pitchFamily="34" charset="0"/>
              <a:buChar char="•"/>
            </a:pPr>
            <a:r>
              <a:rPr lang="en-US"/>
              <a:t>Probability Analysis must be selected to proceed with the Fires Analysis.</a:t>
            </a:r>
          </a:p>
          <a:p>
            <a:endParaRPr lang="en-US"/>
          </a:p>
          <a:p>
            <a:r>
              <a:rPr lang="en-US" b="1" i="1"/>
              <a:t>Cumulative Analysis:</a:t>
            </a:r>
          </a:p>
          <a:p>
            <a:pPr marL="628650" lvl="1" indent="-171450">
              <a:buFont typeface="Wingdings" panose="05000000000000000000" pitchFamily="2" charset="2"/>
              <a:buChar char="Ø"/>
            </a:pPr>
            <a:r>
              <a:rPr lang="en-US"/>
              <a:t>Selecting the Cumulative Analysis will display two panels.  </a:t>
            </a:r>
          </a:p>
          <a:p>
            <a:pPr marL="628650" lvl="1" indent="-171450">
              <a:buFont typeface="Arial" panose="020B0604020202020204" pitchFamily="34" charset="0"/>
              <a:buChar char="•"/>
            </a:pPr>
            <a:r>
              <a:rPr lang="en-US"/>
              <a:t>	The left panel will show frequencies as stacked histograms (absolute frequencies).  </a:t>
            </a:r>
          </a:p>
          <a:p>
            <a:pPr marL="628650" lvl="1" indent="-171450">
              <a:buFont typeface="Arial" panose="020B0604020202020204" pitchFamily="34" charset="0"/>
              <a:buChar char="•"/>
            </a:pPr>
            <a:r>
              <a:rPr lang="en-US"/>
              <a:t>	The right panel will show a cumulative frequency distribution curve (percentiles).  </a:t>
            </a:r>
          </a:p>
          <a:p>
            <a:pPr marL="628650" lvl="1" indent="-171450">
              <a:buFont typeface="Wingdings" panose="05000000000000000000" pitchFamily="2" charset="2"/>
              <a:buChar char="Ø"/>
            </a:pPr>
            <a:r>
              <a:rPr lang="en-US"/>
              <a:t>Both charts can provide meaningful visual insight to the chosen Analysis Variable. </a:t>
            </a:r>
          </a:p>
          <a:p>
            <a:pPr lvl="1"/>
            <a:endParaRPr lang="en-US"/>
          </a:p>
          <a:p>
            <a:r>
              <a:rPr lang="en-US" b="1" i="1"/>
              <a:t>Probability Analysis:</a:t>
            </a:r>
          </a:p>
          <a:p>
            <a:pPr lvl="1"/>
            <a:r>
              <a:rPr lang="en-US"/>
              <a:t>FireFamilyPlus will create a mathematical model that relates the Analysis Variable (such as BI, IC, ERC, SC, or KBDI) to a target binary variable.  The binary variable has only two possible values (in this case, yes/no) to obtain the estimated probability for each of the two possible responses of the target variable (Fire-Day, Large-Fire-Day, or Multiple-Fire-Day).  </a:t>
            </a:r>
          </a:p>
          <a:p>
            <a:pPr lvl="1"/>
            <a:r>
              <a:rPr lang="en-US"/>
              <a:t>•	Was this day a Fire-day? (yes/no)</a:t>
            </a:r>
          </a:p>
          <a:p>
            <a:pPr lvl="1"/>
            <a:r>
              <a:rPr lang="en-US"/>
              <a:t>•	Was this day a Large Fire-Day? (yes/no)</a:t>
            </a:r>
          </a:p>
          <a:p>
            <a:pPr lvl="1"/>
            <a:r>
              <a:rPr lang="en-US"/>
              <a:t>•	Was this day a Multiple Fire-Day? (yes/no)</a:t>
            </a:r>
          </a:p>
          <a:p>
            <a:pPr lvl="1"/>
            <a:endParaRPr lang="en-US"/>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19</a:t>
            </a:fld>
            <a:endParaRPr lang="en-US"/>
          </a:p>
        </p:txBody>
      </p:sp>
    </p:spTree>
    <p:extLst>
      <p:ext uri="{BB962C8B-B14F-4D97-AF65-F5344CB8AC3E}">
        <p14:creationId xmlns:p14="http://schemas.microsoft.com/office/powerpoint/2010/main" val="2380352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sz="1200" b="1"/>
              <a:t>Lesson Objectives:</a:t>
            </a:r>
          </a:p>
          <a:p>
            <a:pPr marL="742950" lvl="0" indent="-742950">
              <a:buFont typeface="+mj-lt"/>
              <a:buAutoNum type="arabicPeriod"/>
            </a:pPr>
            <a:r>
              <a:rPr lang="en-US" sz="1200" kern="1200">
                <a:solidFill>
                  <a:schemeClr val="tx1"/>
                </a:solidFill>
                <a:effectLst/>
                <a:latin typeface="+mn-lt"/>
                <a:ea typeface="+mn-ea"/>
                <a:cs typeface="+mn-cs"/>
              </a:rPr>
              <a:t>Determine which correlation of fuel model and NFDRS output is appropriate for a fire response plan.</a:t>
            </a:r>
            <a:endPar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1485900" lvl="2" indent="-571500">
              <a:buFont typeface="Wingdings" panose="05000000000000000000" pitchFamily="2" charset="2"/>
              <a:buChar char="Ø"/>
            </a:pPr>
            <a:endPar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742950" indent="-742950">
              <a:buFont typeface="+mj-lt"/>
              <a:buAutoNum type="arabicPeriod"/>
            </a:pPr>
            <a:r>
              <a:rPr lang="en-US" sz="1200">
                <a:effectLst/>
              </a:rPr>
              <a:t>Determine which correlation of fuel model and NFDRS output is appropriate for a staffing plan with 5 decision points.</a:t>
            </a:r>
          </a:p>
          <a:p>
            <a:pPr marL="1657350" lvl="2" indent="-742950">
              <a:buFont typeface="Wingdings" panose="05000000000000000000" pitchFamily="2" charset="2"/>
              <a:buChar char="Ø"/>
            </a:pPr>
            <a:endPar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lvl="0"/>
            <a:r>
              <a:rPr lang="en-US" sz="1200" kern="1200">
                <a:solidFill>
                  <a:schemeClr val="tx1"/>
                </a:solidFill>
                <a:effectLst/>
                <a:latin typeface="+mn-lt"/>
                <a:ea typeface="+mn-ea"/>
                <a:cs typeface="+mn-cs"/>
              </a:rPr>
              <a:t> </a:t>
            </a: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CD7063D-96C6-401D-A175-5B29A3EA17DD}" type="slidenum">
              <a:rPr lang="en-US" smtClean="0"/>
              <a:t>2</a:t>
            </a:fld>
            <a:endParaRPr lang="en-US"/>
          </a:p>
        </p:txBody>
      </p:sp>
    </p:spTree>
    <p:extLst>
      <p:ext uri="{BB962C8B-B14F-4D97-AF65-F5344CB8AC3E}">
        <p14:creationId xmlns:p14="http://schemas.microsoft.com/office/powerpoint/2010/main" val="15341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endParaRPr lang="en-US"/>
          </a:p>
          <a:p>
            <a:r>
              <a:rPr lang="en-US" b="1"/>
              <a:t>Analysis Variable </a:t>
            </a:r>
            <a:r>
              <a:rPr lang="en-US"/>
              <a:t>=&gt; </a:t>
            </a:r>
          </a:p>
          <a:p>
            <a:pPr marL="914400" marR="0">
              <a:spcBef>
                <a:spcPts val="600"/>
              </a:spcBef>
              <a:spcAft>
                <a:spcPts val="600"/>
              </a:spcAft>
            </a:pPr>
            <a:r>
              <a:rPr lang="en-US" sz="1200">
                <a:effectLst/>
                <a:latin typeface="Arial" panose="020B0604020202020204" pitchFamily="34" charset="0"/>
                <a:ea typeface="Calibri" panose="020F0502020204030204" pitchFamily="34" charset="0"/>
              </a:rPr>
              <a:t>A dropdown menu provides options available to select as an analysis variable.  When choosing an </a:t>
            </a:r>
            <a:r>
              <a:rPr lang="en-US" sz="1200" i="1">
                <a:effectLst/>
                <a:latin typeface="Arial" panose="020B0604020202020204" pitchFamily="34" charset="0"/>
                <a:ea typeface="Calibri" panose="020F0502020204030204" pitchFamily="34" charset="0"/>
              </a:rPr>
              <a:t>Analysis Variable</a:t>
            </a:r>
            <a:r>
              <a:rPr lang="en-US" sz="1200">
                <a:effectLst/>
                <a:latin typeface="Arial" panose="020B0604020202020204" pitchFamily="34" charset="0"/>
                <a:ea typeface="Calibri" panose="020F0502020204030204" pitchFamily="34" charset="0"/>
              </a:rPr>
              <a:t>, it is important to consider the sensitivity and intended meaning as it relates to the associated Target Group(s).</a:t>
            </a:r>
          </a:p>
          <a:p>
            <a:pPr marL="914400" marR="0">
              <a:spcBef>
                <a:spcPts val="600"/>
              </a:spcBef>
              <a:spcAft>
                <a:spcPts val="600"/>
              </a:spcAft>
            </a:pPr>
            <a:r>
              <a:rPr lang="en-US" sz="1200">
                <a:effectLst/>
                <a:latin typeface="Arial" panose="020B0604020202020204" pitchFamily="34" charset="0"/>
                <a:ea typeface="Calibri" panose="020F0502020204030204" pitchFamily="34" charset="0"/>
              </a:rPr>
              <a:t>The determination of the analysis variable is going to depend upon the desired sensitivity which is appropriate for the Target Group and the statistical correlation of a fuel model and the analysis variable.  </a:t>
            </a:r>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20</a:t>
            </a:fld>
            <a:endParaRPr lang="en-US"/>
          </a:p>
        </p:txBody>
      </p:sp>
    </p:spTree>
    <p:extLst>
      <p:ext uri="{BB962C8B-B14F-4D97-AF65-F5344CB8AC3E}">
        <p14:creationId xmlns:p14="http://schemas.microsoft.com/office/powerpoint/2010/main" val="3894314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endParaRPr lang="en-US"/>
          </a:p>
          <a:p>
            <a:r>
              <a:rPr lang="en-US" b="1"/>
              <a:t>Conditional Probability </a:t>
            </a:r>
            <a:r>
              <a:rPr lang="en-US"/>
              <a:t>=&gt; </a:t>
            </a:r>
          </a:p>
          <a:p>
            <a:pPr marL="1085850" marR="0" indent="-171450">
              <a:spcBef>
                <a:spcPts val="600"/>
              </a:spcBef>
              <a:spcAft>
                <a:spcPts val="600"/>
              </a:spcAft>
              <a:buFont typeface="Arial" panose="020B0604020202020204" pitchFamily="34" charset="0"/>
              <a:buChar char="•"/>
            </a:pPr>
            <a:r>
              <a:rPr lang="en-US" sz="1200" b="0">
                <a:effectLst/>
                <a:latin typeface="Arial" panose="020B0604020202020204" pitchFamily="34" charset="0"/>
                <a:cs typeface="Arial" panose="020B0604020202020204" pitchFamily="34" charset="0"/>
              </a:rPr>
              <a:t>The checkbox controls the sample size of the large, and multiple fire day analysis. </a:t>
            </a:r>
          </a:p>
          <a:p>
            <a:pPr marL="1085850" marR="0" indent="-171450">
              <a:spcBef>
                <a:spcPts val="600"/>
              </a:spcBef>
              <a:spcAft>
                <a:spcPts val="600"/>
              </a:spcAft>
              <a:buFont typeface="Arial" panose="020B0604020202020204" pitchFamily="34" charset="0"/>
              <a:buChar char="•"/>
            </a:pPr>
            <a:r>
              <a:rPr lang="en-US" sz="1200" b="0">
                <a:effectLst/>
                <a:latin typeface="Arial" panose="020B0604020202020204" pitchFamily="34" charset="0"/>
                <a:cs typeface="Arial" panose="020B0604020202020204" pitchFamily="34" charset="0"/>
              </a:rPr>
              <a:t>If the box is unchecked, all days are included in the large and multiple fire day analysis. </a:t>
            </a:r>
          </a:p>
          <a:p>
            <a:pPr marL="1085850" marR="0" indent="-171450">
              <a:spcBef>
                <a:spcPts val="600"/>
              </a:spcBef>
              <a:spcAft>
                <a:spcPts val="600"/>
              </a:spcAft>
              <a:buFont typeface="Arial" panose="020B0604020202020204" pitchFamily="34" charset="0"/>
              <a:buChar char="•"/>
            </a:pPr>
            <a:r>
              <a:rPr lang="en-US" sz="1200" b="0">
                <a:effectLst/>
                <a:latin typeface="Arial" panose="020B0604020202020204" pitchFamily="34" charset="0"/>
                <a:cs typeface="Arial" panose="020B0604020202020204" pitchFamily="34" charset="0"/>
              </a:rPr>
              <a:t>If the box is checked, a conditional probability analysis is created where only weather days with fires are included in the large and multiple fire day analysis probability. </a:t>
            </a:r>
          </a:p>
          <a:p>
            <a:pPr marL="1085850" marR="0" indent="-171450">
              <a:spcBef>
                <a:spcPts val="600"/>
              </a:spcBef>
              <a:spcAft>
                <a:spcPts val="600"/>
              </a:spcAft>
              <a:buFont typeface="Arial" panose="020B0604020202020204" pitchFamily="34" charset="0"/>
              <a:buChar char="•"/>
            </a:pPr>
            <a:r>
              <a:rPr lang="en-US" sz="1200" b="0">
                <a:effectLst/>
                <a:latin typeface="Arial" panose="020B0604020202020204" pitchFamily="34" charset="0"/>
                <a:cs typeface="Arial" panose="020B0604020202020204" pitchFamily="34" charset="0"/>
              </a:rPr>
              <a:t>In most cases, we will be interested in a statistical correlation for all weather days – with the box unchecked – for preparedness decisions which focus primarily on the probability of a fire-day (such as Preparedness, Staffing, and Adjective Fire Danger Rating Levels).  </a:t>
            </a:r>
          </a:p>
          <a:p>
            <a:pPr marL="1085850" marR="0" indent="-171450">
              <a:spcBef>
                <a:spcPts val="600"/>
              </a:spcBef>
              <a:spcAft>
                <a:spcPts val="600"/>
              </a:spcAft>
              <a:buFont typeface="Arial" panose="020B0604020202020204" pitchFamily="34" charset="0"/>
              <a:buChar char="•"/>
            </a:pPr>
            <a:r>
              <a:rPr lang="en-US" sz="1200" b="0">
                <a:effectLst/>
                <a:latin typeface="Arial" panose="020B0604020202020204" pitchFamily="34" charset="0"/>
                <a:cs typeface="Arial" panose="020B0604020202020204" pitchFamily="34" charset="0"/>
              </a:rPr>
              <a:t>Response Level decisions are typically based on a reported wildfire and focus primarily on the probability of a large fire.</a:t>
            </a:r>
            <a:r>
              <a:rPr lang="en-US" sz="1200" b="0">
                <a:effectLst/>
                <a:latin typeface="Arial" panose="020B0604020202020204" pitchFamily="34" charset="0"/>
              </a:rPr>
              <a:t>  Therefore, it makes sense that Response Level decisions are based upon the condition that a fire-day has already occurred – and the box would be checked.</a:t>
            </a:r>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21</a:t>
            </a:fld>
            <a:endParaRPr lang="en-US"/>
          </a:p>
        </p:txBody>
      </p:sp>
    </p:spTree>
    <p:extLst>
      <p:ext uri="{BB962C8B-B14F-4D97-AF65-F5344CB8AC3E}">
        <p14:creationId xmlns:p14="http://schemas.microsoft.com/office/powerpoint/2010/main" val="2488904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r>
              <a:rPr lang="en-US"/>
              <a:t>The Fires Analysis graphs, tables, and statistics [has been, or will be] covered in another lesson [depending upon the order of lessons presented.  </a:t>
            </a:r>
          </a:p>
        </p:txBody>
      </p:sp>
      <p:sp>
        <p:nvSpPr>
          <p:cNvPr id="4" name="Slide Number Placeholder 3"/>
          <p:cNvSpPr>
            <a:spLocks noGrp="1"/>
          </p:cNvSpPr>
          <p:nvPr>
            <p:ph type="sldNum" sz="quarter" idx="5"/>
          </p:nvPr>
        </p:nvSpPr>
        <p:spPr/>
        <p:txBody>
          <a:bodyPr/>
          <a:lstStyle/>
          <a:p>
            <a:fld id="{ACD7063D-96C6-401D-A175-5B29A3EA17DD}" type="slidenum">
              <a:rPr lang="en-US" smtClean="0"/>
              <a:t>22</a:t>
            </a:fld>
            <a:endParaRPr lang="en-US"/>
          </a:p>
        </p:txBody>
      </p:sp>
    </p:spTree>
    <p:extLst>
      <p:ext uri="{BB962C8B-B14F-4D97-AF65-F5344CB8AC3E}">
        <p14:creationId xmlns:p14="http://schemas.microsoft.com/office/powerpoint/2010/main" val="3514644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r>
              <a:rPr lang="en-US"/>
              <a:t>This was covered in Lesson 9 / Task 3</a:t>
            </a:r>
          </a:p>
        </p:txBody>
      </p:sp>
      <p:sp>
        <p:nvSpPr>
          <p:cNvPr id="4" name="Slide Number Placeholder 3"/>
          <p:cNvSpPr>
            <a:spLocks noGrp="1"/>
          </p:cNvSpPr>
          <p:nvPr>
            <p:ph type="sldNum" sz="quarter" idx="5"/>
          </p:nvPr>
        </p:nvSpPr>
        <p:spPr/>
        <p:txBody>
          <a:bodyPr/>
          <a:lstStyle/>
          <a:p>
            <a:fld id="{ACD7063D-96C6-401D-A175-5B29A3EA17DD}" type="slidenum">
              <a:rPr lang="en-US" smtClean="0"/>
              <a:t>23</a:t>
            </a:fld>
            <a:endParaRPr lang="en-US"/>
          </a:p>
        </p:txBody>
      </p:sp>
    </p:spTree>
    <p:extLst>
      <p:ext uri="{BB962C8B-B14F-4D97-AF65-F5344CB8AC3E}">
        <p14:creationId xmlns:p14="http://schemas.microsoft.com/office/powerpoint/2010/main" val="664208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ACD7063D-96C6-401D-A175-5B29A3EA17DD}" type="slidenum">
              <a:rPr lang="en-US" smtClean="0"/>
              <a:t>24</a:t>
            </a:fld>
            <a:endParaRPr lang="en-US"/>
          </a:p>
        </p:txBody>
      </p:sp>
    </p:spTree>
    <p:extLst>
      <p:ext uri="{BB962C8B-B14F-4D97-AF65-F5344CB8AC3E}">
        <p14:creationId xmlns:p14="http://schemas.microsoft.com/office/powerpoint/2010/main" val="528353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ACD7063D-96C6-401D-A175-5B29A3EA17DD}" type="slidenum">
              <a:rPr lang="en-US" smtClean="0"/>
              <a:t>25</a:t>
            </a:fld>
            <a:endParaRPr lang="en-US"/>
          </a:p>
        </p:txBody>
      </p:sp>
    </p:spTree>
    <p:extLst>
      <p:ext uri="{BB962C8B-B14F-4D97-AF65-F5344CB8AC3E}">
        <p14:creationId xmlns:p14="http://schemas.microsoft.com/office/powerpoint/2010/main" val="1968247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ACD7063D-96C6-401D-A175-5B29A3EA17DD}" type="slidenum">
              <a:rPr lang="en-US" smtClean="0"/>
              <a:t>26</a:t>
            </a:fld>
            <a:endParaRPr lang="en-US"/>
          </a:p>
        </p:txBody>
      </p:sp>
    </p:spTree>
    <p:extLst>
      <p:ext uri="{BB962C8B-B14F-4D97-AF65-F5344CB8AC3E}">
        <p14:creationId xmlns:p14="http://schemas.microsoft.com/office/powerpoint/2010/main" val="3920238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ACD7063D-96C6-401D-A175-5B29A3EA17DD}" type="slidenum">
              <a:rPr lang="en-US" smtClean="0"/>
              <a:t>27</a:t>
            </a:fld>
            <a:endParaRPr lang="en-US"/>
          </a:p>
        </p:txBody>
      </p:sp>
    </p:spTree>
    <p:extLst>
      <p:ext uri="{BB962C8B-B14F-4D97-AF65-F5344CB8AC3E}">
        <p14:creationId xmlns:p14="http://schemas.microsoft.com/office/powerpoint/2010/main" val="768444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ACD7063D-96C6-401D-A175-5B29A3EA17DD}" type="slidenum">
              <a:rPr lang="en-US" smtClean="0"/>
              <a:t>28</a:t>
            </a:fld>
            <a:endParaRPr lang="en-US"/>
          </a:p>
        </p:txBody>
      </p:sp>
    </p:spTree>
    <p:extLst>
      <p:ext uri="{BB962C8B-B14F-4D97-AF65-F5344CB8AC3E}">
        <p14:creationId xmlns:p14="http://schemas.microsoft.com/office/powerpoint/2010/main" val="678448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ACD7063D-96C6-401D-A175-5B29A3EA17DD}" type="slidenum">
              <a:rPr lang="en-US" smtClean="0"/>
              <a:t>29</a:t>
            </a:fld>
            <a:endParaRPr lang="en-US"/>
          </a:p>
        </p:txBody>
      </p:sp>
    </p:spTree>
    <p:extLst>
      <p:ext uri="{BB962C8B-B14F-4D97-AF65-F5344CB8AC3E}">
        <p14:creationId xmlns:p14="http://schemas.microsoft.com/office/powerpoint/2010/main" val="325145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b="1"/>
              <a:t>Lesson Objectives:</a:t>
            </a:r>
          </a:p>
          <a:p>
            <a:pPr marL="742950" lvl="0" indent="-742950">
              <a:buFont typeface="+mj-lt"/>
              <a:buAutoNum type="arabicPeriod" startAt="3"/>
            </a:pPr>
            <a:r>
              <a:rPr lang="en-US" sz="4000" kern="1200">
                <a:solidFill>
                  <a:schemeClr val="tx1"/>
                </a:solidFill>
                <a:effectLst/>
                <a:latin typeface="+mn-lt"/>
                <a:ea typeface="+mn-ea"/>
                <a:cs typeface="+mn-cs"/>
              </a:rPr>
              <a:t>Determine which correlation of fuel model and NFDRS output is appropriate for communication with our internal agency personnel affecting weekly, monthly, or seasonal fire preparedness decisions.</a:t>
            </a: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lvl="0"/>
            <a:r>
              <a:rPr lang="en-US" sz="1200" kern="1200">
                <a:solidFill>
                  <a:schemeClr val="tx1"/>
                </a:solidFill>
                <a:effectLst/>
                <a:latin typeface="+mn-lt"/>
                <a:ea typeface="+mn-ea"/>
                <a:cs typeface="+mn-cs"/>
              </a:rPr>
              <a:t> </a:t>
            </a: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CD7063D-96C6-401D-A175-5B29A3EA17DD}" type="slidenum">
              <a:rPr lang="en-US" smtClean="0"/>
              <a:t>3</a:t>
            </a:fld>
            <a:endParaRPr lang="en-US"/>
          </a:p>
        </p:txBody>
      </p:sp>
    </p:spTree>
    <p:extLst>
      <p:ext uri="{BB962C8B-B14F-4D97-AF65-F5344CB8AC3E}">
        <p14:creationId xmlns:p14="http://schemas.microsoft.com/office/powerpoint/2010/main" val="4252130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sz="1200" b="1"/>
              <a:t>Lesson Objectives:</a:t>
            </a:r>
          </a:p>
          <a:p>
            <a:pPr marL="742950" lvl="0" indent="-742950">
              <a:buFont typeface="+mj-lt"/>
              <a:buAutoNum type="arabicPeriod"/>
            </a:pPr>
            <a:r>
              <a:rPr lang="en-US" sz="1200" kern="1200">
                <a:solidFill>
                  <a:schemeClr val="tx1"/>
                </a:solidFill>
                <a:effectLst/>
                <a:latin typeface="+mn-lt"/>
                <a:ea typeface="+mn-ea"/>
                <a:cs typeface="+mn-cs"/>
              </a:rPr>
              <a:t>Determine which correlation of fuel model and NFDRS output is appropriate for a fire response plan.</a:t>
            </a:r>
            <a:endPar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1485900" lvl="2" indent="-571500">
              <a:buFont typeface="Wingdings" panose="05000000000000000000" pitchFamily="2" charset="2"/>
              <a:buChar char="Ø"/>
            </a:pPr>
            <a:endPar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742950" indent="-742950">
              <a:buFont typeface="+mj-lt"/>
              <a:buAutoNum type="arabicPeriod"/>
            </a:pPr>
            <a:r>
              <a:rPr lang="en-US" sz="1200">
                <a:effectLst/>
              </a:rPr>
              <a:t>Determine which correlation of fuel model and NFDRS output is appropriate for a staffing plan with 5 decision points.</a:t>
            </a:r>
          </a:p>
          <a:p>
            <a:pPr marL="1657350" lvl="2" indent="-742950">
              <a:buFont typeface="Wingdings" panose="05000000000000000000" pitchFamily="2" charset="2"/>
              <a:buChar char="Ø"/>
            </a:pPr>
            <a:endPar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lvl="0"/>
            <a:r>
              <a:rPr lang="en-US" sz="1200" kern="1200">
                <a:solidFill>
                  <a:schemeClr val="tx1"/>
                </a:solidFill>
                <a:effectLst/>
                <a:latin typeface="+mn-lt"/>
                <a:ea typeface="+mn-ea"/>
                <a:cs typeface="+mn-cs"/>
              </a:rPr>
              <a:t> </a:t>
            </a: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956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a:t>
            </a:r>
          </a:p>
        </p:txBody>
      </p:sp>
      <p:sp>
        <p:nvSpPr>
          <p:cNvPr id="4" name="Slide Number Placeholder 3"/>
          <p:cNvSpPr>
            <a:spLocks noGrp="1"/>
          </p:cNvSpPr>
          <p:nvPr>
            <p:ph type="sldNum" sz="quarter" idx="10"/>
          </p:nvPr>
        </p:nvSpPr>
        <p:spPr/>
        <p:txBody>
          <a:bodyPr/>
          <a:lstStyle/>
          <a:p>
            <a:fld id="{ACD7063D-96C6-401D-A175-5B29A3EA17DD}" type="slidenum">
              <a:rPr lang="en-US" smtClean="0"/>
              <a:t>31</a:t>
            </a:fld>
            <a:endParaRPr lang="en-US"/>
          </a:p>
        </p:txBody>
      </p:sp>
    </p:spTree>
    <p:extLst>
      <p:ext uri="{BB962C8B-B14F-4D97-AF65-F5344CB8AC3E}">
        <p14:creationId xmlns:p14="http://schemas.microsoft.com/office/powerpoint/2010/main" val="3034417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r>
              <a:rPr lang="en-US"/>
              <a:t>A good fire danger analysis and plan can quickly become a waste of personnel time and resources if it does not consider the operational elements to implement and support it.</a:t>
            </a:r>
          </a:p>
          <a:p>
            <a:pPr lvl="1"/>
            <a:r>
              <a:rPr lang="en-US"/>
              <a:t>For example: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RAWS</a:t>
            </a:r>
            <a:r>
              <a:rPr lang="en-US"/>
              <a:t> =&gt; What happens if a RAWS used in the analysis malfunctions during the fire season? What if a station owner retires or leaves the unit for a new job?</a:t>
            </a:r>
          </a:p>
          <a:p>
            <a:pPr marL="628650" lvl="1" indent="-171450">
              <a:buFont typeface="Arial" panose="020B0604020202020204" pitchFamily="34" charset="0"/>
              <a:buChar char="•"/>
            </a:pPr>
            <a:r>
              <a:rPr lang="en-US" b="1"/>
              <a:t>WIMS</a:t>
            </a:r>
            <a:r>
              <a:rPr lang="en-US"/>
              <a:t> =&gt; Who determines the climatological breakpoints for each RAWS?  90</a:t>
            </a:r>
            <a:r>
              <a:rPr lang="en-US" baseline="30000"/>
              <a:t>th</a:t>
            </a:r>
            <a:r>
              <a:rPr lang="en-US"/>
              <a:t>/97</a:t>
            </a:r>
            <a:r>
              <a:rPr lang="en-US" baseline="30000"/>
              <a:t>th </a:t>
            </a:r>
            <a:r>
              <a:rPr lang="en-US"/>
              <a:t>, 80</a:t>
            </a:r>
            <a:r>
              <a:rPr lang="en-US" baseline="30000"/>
              <a:t>th</a:t>
            </a:r>
            <a:r>
              <a:rPr lang="en-US"/>
              <a:t>/95</a:t>
            </a:r>
            <a:r>
              <a:rPr lang="en-US" baseline="30000"/>
              <a:t>th</a:t>
            </a:r>
            <a:r>
              <a:rPr lang="en-US"/>
              <a:t> , or something else?  Climatology based upon a full year, or fire season?  </a:t>
            </a:r>
          </a:p>
          <a:p>
            <a:pPr marL="628650" lvl="1" indent="-171450">
              <a:buFont typeface="Arial" panose="020B0604020202020204" pitchFamily="34" charset="0"/>
              <a:buChar char="•"/>
            </a:pPr>
            <a:r>
              <a:rPr lang="en-US" b="1"/>
              <a:t>Roles/Responsibilities </a:t>
            </a:r>
            <a:r>
              <a:rPr lang="en-US"/>
              <a:t>=&gt; Who is delegated the authority to make decisions based upon the Staffing or Preparedness Plans?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PocketCards</a:t>
            </a:r>
            <a:r>
              <a:rPr kumimoji="0" lang="en-US" sz="1200" b="0" i="0" u="none" strike="noStrike" kern="1200" cap="none" spc="0" normalizeH="0" baseline="0" noProof="0">
                <a:ln>
                  <a:noFill/>
                </a:ln>
                <a:solidFill>
                  <a:prstClr val="black"/>
                </a:solidFill>
                <a:effectLst/>
                <a:uLnTx/>
                <a:uFillTx/>
                <a:latin typeface="+mn-lt"/>
                <a:ea typeface="+mn-ea"/>
                <a:cs typeface="+mn-cs"/>
              </a:rPr>
              <a:t> =&gt; Who is responsible for developing PocketCards? Are they interagency cards?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Seasonal Trend Analysis </a:t>
            </a:r>
            <a:r>
              <a:rPr kumimoji="0" lang="en-US" sz="1200" b="0" i="0" u="none" strike="noStrike" kern="1200" cap="none" spc="0" normalizeH="0" baseline="0" noProof="0">
                <a:ln>
                  <a:noFill/>
                </a:ln>
                <a:solidFill>
                  <a:prstClr val="black"/>
                </a:solidFill>
                <a:effectLst/>
                <a:uLnTx/>
                <a:uFillTx/>
                <a:latin typeface="+mn-lt"/>
                <a:ea typeface="+mn-ea"/>
                <a:cs typeface="+mn-cs"/>
              </a:rPr>
              <a:t>=&gt; How do we incorporate fine fuel loading and live fuel moisture sampling in our fire danger-based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4</a:t>
            </a:fld>
            <a:endParaRPr lang="en-US"/>
          </a:p>
        </p:txBody>
      </p:sp>
    </p:spTree>
    <p:extLst>
      <p:ext uri="{BB962C8B-B14F-4D97-AF65-F5344CB8AC3E}">
        <p14:creationId xmlns:p14="http://schemas.microsoft.com/office/powerpoint/2010/main" val="1933324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sz="1200" b="1" i="1" u="sng" kern="1200">
                <a:solidFill>
                  <a:schemeClr val="tx1"/>
                </a:solidFill>
                <a:effectLst/>
                <a:latin typeface="+mn-lt"/>
                <a:ea typeface="+mn-ea"/>
                <a:cs typeface="+mn-cs"/>
              </a:rPr>
              <a:t>Key Points:</a:t>
            </a:r>
          </a:p>
          <a:p>
            <a:endParaRPr lang="en-US" sz="1200" b="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Maintenance </a:t>
            </a:r>
          </a:p>
          <a:p>
            <a:pPr marL="171450" indent="-171450">
              <a:buFont typeface="Arial" panose="020B0604020202020204" pitchFamily="34" charset="0"/>
              <a:buChar char="•"/>
            </a:pPr>
            <a:r>
              <a:rPr lang="en-US" sz="1200" kern="1200">
                <a:solidFill>
                  <a:schemeClr val="tx1"/>
                </a:solidFill>
                <a:effectLst/>
                <a:latin typeface="+mn-lt"/>
                <a:ea typeface="+mn-ea"/>
                <a:cs typeface="+mn-cs"/>
              </a:rPr>
              <a:t>RAWS need to receive annual maintenance as per </a:t>
            </a:r>
            <a:r>
              <a:rPr lang="en-US" sz="1200" u="sng" kern="1200">
                <a:solidFill>
                  <a:schemeClr val="tx1"/>
                </a:solidFill>
                <a:effectLst/>
                <a:latin typeface="+mn-lt"/>
                <a:ea typeface="+mn-ea"/>
                <a:cs typeface="+mn-cs"/>
                <a:hlinkClick r:id="rId3"/>
              </a:rPr>
              <a:t>PMS 426-3</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Plan for the unexpected equipment failure or other issues which necessitate repair.  </a:t>
            </a:r>
          </a:p>
          <a:p>
            <a:pPr marL="171450" indent="-171450">
              <a:buFont typeface="Arial" panose="020B0604020202020204" pitchFamily="34" charset="0"/>
              <a:buChar char="•"/>
            </a:pPr>
            <a:r>
              <a:rPr lang="en-US" sz="1200" kern="1200">
                <a:solidFill>
                  <a:schemeClr val="tx1"/>
                </a:solidFill>
                <a:effectLst/>
                <a:latin typeface="+mn-lt"/>
                <a:ea typeface="+mn-ea"/>
                <a:cs typeface="+mn-cs"/>
              </a:rPr>
              <a:t>Consider either:</a:t>
            </a:r>
          </a:p>
          <a:p>
            <a:pPr marL="685800" lvl="1" indent="-228600">
              <a:buFont typeface="+mj-lt"/>
              <a:buAutoNum type="arabicPeriod"/>
            </a:pPr>
            <a:r>
              <a:rPr lang="en-US" sz="1200" kern="1200">
                <a:solidFill>
                  <a:schemeClr val="tx1"/>
                </a:solidFill>
                <a:effectLst/>
                <a:latin typeface="+mn-lt"/>
                <a:ea typeface="+mn-ea"/>
                <a:cs typeface="+mn-cs"/>
              </a:rPr>
              <a:t>contractual agreement with the Remote Sensing / Fire Weather Support Unit (RSFWSU) or </a:t>
            </a:r>
          </a:p>
          <a:p>
            <a:pPr marL="685800" lvl="1" indent="-228600">
              <a:buFont typeface="+mj-lt"/>
              <a:buAutoNum type="arabicPeriod"/>
            </a:pPr>
            <a:r>
              <a:rPr lang="en-US" sz="1200" kern="1200">
                <a:solidFill>
                  <a:schemeClr val="tx1"/>
                </a:solidFill>
                <a:effectLst/>
                <a:latin typeface="+mn-lt"/>
                <a:ea typeface="+mn-ea"/>
                <a:cs typeface="+mn-cs"/>
              </a:rPr>
              <a:t>agency personnel that have completed RSFWSU RAWS maintenance training.  </a:t>
            </a:r>
          </a:p>
          <a:p>
            <a:pPr marL="914400" lvl="2" indent="0">
              <a:buFont typeface="Arial" panose="020B0604020202020204" pitchFamily="34" charset="0"/>
              <a:buNone/>
            </a:pPr>
            <a:r>
              <a:rPr lang="en-US" sz="1200" kern="1200">
                <a:solidFill>
                  <a:schemeClr val="tx1"/>
                </a:solidFill>
                <a:effectLst/>
                <a:latin typeface="+mn-lt"/>
                <a:ea typeface="+mn-ea"/>
                <a:cs typeface="+mn-cs"/>
              </a:rPr>
              <a:t>Additional information regarding RSFWSU maintenance services, including service contract fees can be found at </a:t>
            </a:r>
            <a:r>
              <a:rPr lang="en-US" sz="1200" u="sng" kern="1200">
                <a:solidFill>
                  <a:schemeClr val="tx1"/>
                </a:solidFill>
                <a:effectLst/>
                <a:latin typeface="+mn-lt"/>
                <a:ea typeface="+mn-ea"/>
                <a:cs typeface="+mn-cs"/>
                <a:hlinkClick r:id="rId4"/>
              </a:rPr>
              <a:t>https://raws.nifc.gov/remote-sensing-fire-weather-support-unit-statement-services</a:t>
            </a:r>
            <a:r>
              <a:rPr lang="en-US" sz="1200" kern="1200">
                <a:solidFill>
                  <a:schemeClr val="tx1"/>
                </a:solidFill>
                <a:effectLst/>
                <a:latin typeface="+mn-lt"/>
                <a:ea typeface="+mn-ea"/>
                <a:cs typeface="+mn-cs"/>
              </a:rPr>
              <a:t>.</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Weekly Noncompliance Report (</a:t>
            </a:r>
            <a:r>
              <a:rPr lang="en-US" sz="1200" b="1" u="none" strike="noStrike" kern="1200">
                <a:solidFill>
                  <a:schemeClr val="tx1"/>
                </a:solidFill>
                <a:effectLst/>
                <a:latin typeface="+mn-lt"/>
                <a:ea typeface="+mn-ea"/>
                <a:cs typeface="+mn-cs"/>
                <a:hlinkClick r:id="rId5"/>
              </a:rPr>
              <a:t>https://raws.nifc.gov/standards-guidelines</a:t>
            </a:r>
            <a:r>
              <a:rPr lang="en-US" sz="1200" b="1" kern="1200">
                <a:solidFill>
                  <a:schemeClr val="tx1"/>
                </a:solidFill>
                <a:effectLst/>
                <a:latin typeface="+mn-lt"/>
                <a:ea typeface="+mn-ea"/>
                <a:cs typeface="+mn-cs"/>
              </a:rPr>
              <a:t>)</a:t>
            </a:r>
          </a:p>
          <a:p>
            <a:pPr marL="171450" indent="-171450">
              <a:buFont typeface="Arial" panose="020B0604020202020204" pitchFamily="34" charset="0"/>
              <a:buChar char="•"/>
            </a:pPr>
            <a:r>
              <a:rPr lang="en-US" sz="1200" kern="1200">
                <a:solidFill>
                  <a:schemeClr val="tx1"/>
                </a:solidFill>
                <a:effectLst/>
                <a:latin typeface="+mn-lt"/>
                <a:ea typeface="+mn-ea"/>
                <a:cs typeface="+mn-cs"/>
              </a:rPr>
              <a:t>A weekly report from Wildland Fire Management Information (WFMI) weather module displays RAWS that are more than 1 year and 45 days past their annual maintenance date. </a:t>
            </a:r>
          </a:p>
          <a:p>
            <a:pPr marL="171450" indent="-171450">
              <a:buFont typeface="Arial" panose="020B0604020202020204" pitchFamily="34" charset="0"/>
              <a:buChar char="•"/>
            </a:pPr>
            <a:r>
              <a:rPr lang="en-US" sz="1200" kern="1200">
                <a:solidFill>
                  <a:schemeClr val="tx1"/>
                </a:solidFill>
                <a:effectLst/>
                <a:latin typeface="+mn-lt"/>
                <a:ea typeface="+mn-ea"/>
                <a:cs typeface="+mn-cs"/>
              </a:rPr>
              <a:t>The report is widely distributed by email and available at https://famit.nwcg.gov/applications/RAWS. </a:t>
            </a:r>
          </a:p>
          <a:p>
            <a:pPr marL="171450" indent="-171450">
              <a:buFont typeface="Arial" panose="020B0604020202020204" pitchFamily="34" charset="0"/>
              <a:buChar char="•"/>
            </a:pPr>
            <a:r>
              <a:rPr lang="en-US" sz="1200" kern="1200">
                <a:solidFill>
                  <a:schemeClr val="tx1"/>
                </a:solidFill>
                <a:effectLst/>
                <a:latin typeface="+mn-lt"/>
                <a:ea typeface="+mn-ea"/>
                <a:cs typeface="+mn-cs"/>
              </a:rPr>
              <a:t>If a RAWS is on the report, it has either not had annual maintenance, or the documentation for annual maintenance has not been completed in WFMI. </a:t>
            </a:r>
          </a:p>
          <a:p>
            <a:pPr marL="171450" indent="-171450">
              <a:buFont typeface="Arial" panose="020B0604020202020204" pitchFamily="34" charset="0"/>
              <a:buChar char="•"/>
            </a:pPr>
            <a:r>
              <a:rPr lang="en-US" sz="1200" b="1" kern="1200">
                <a:solidFill>
                  <a:schemeClr val="tx1"/>
                </a:solidFill>
                <a:effectLst/>
                <a:latin typeface="+mn-lt"/>
                <a:ea typeface="+mn-ea"/>
                <a:cs typeface="+mn-cs"/>
              </a:rPr>
              <a:t>Data from these RAWS should not be used </a:t>
            </a:r>
            <a:r>
              <a:rPr lang="en-US" sz="1200" kern="1200">
                <a:solidFill>
                  <a:schemeClr val="tx1"/>
                </a:solidFill>
                <a:effectLst/>
                <a:latin typeface="+mn-lt"/>
                <a:ea typeface="+mn-ea"/>
                <a:cs typeface="+mn-cs"/>
              </a:rPr>
              <a:t>or used with caution.</a:t>
            </a:r>
          </a:p>
          <a:p>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Interagency RAWS Network</a:t>
            </a:r>
          </a:p>
          <a:p>
            <a:pPr marL="171450" indent="-171450">
              <a:buFont typeface="Arial" panose="020B0604020202020204" pitchFamily="34" charset="0"/>
              <a:buChar char="•"/>
            </a:pPr>
            <a:r>
              <a:rPr lang="en-US" sz="1200" kern="1200">
                <a:solidFill>
                  <a:schemeClr val="tx1"/>
                </a:solidFill>
                <a:effectLst/>
                <a:latin typeface="+mn-lt"/>
                <a:ea typeface="+mn-ea"/>
                <a:cs typeface="+mn-cs"/>
              </a:rPr>
              <a:t>RAWS within any given analysis area may be purchased and/or owned by multiple agencies.  </a:t>
            </a:r>
          </a:p>
          <a:p>
            <a:pPr marL="171450" indent="-171450">
              <a:buFont typeface="Arial" panose="020B0604020202020204" pitchFamily="34" charset="0"/>
              <a:buChar char="•"/>
            </a:pPr>
            <a:r>
              <a:rPr lang="en-US" sz="1200" kern="1200">
                <a:solidFill>
                  <a:schemeClr val="tx1"/>
                </a:solidFill>
                <a:effectLst/>
                <a:latin typeface="+mn-lt"/>
                <a:ea typeface="+mn-ea"/>
                <a:cs typeface="+mn-cs"/>
              </a:rPr>
              <a:t>Interagency coordination is essential to leverage scarce resources (personnel, expertise, equipment, funding)</a:t>
            </a:r>
          </a:p>
          <a:p>
            <a:pPr marL="171450" indent="-171450">
              <a:buFont typeface="Arial" panose="020B0604020202020204" pitchFamily="34" charset="0"/>
              <a:buChar char="•"/>
            </a:pPr>
            <a:r>
              <a:rPr lang="en-US" sz="1200" kern="1200">
                <a:solidFill>
                  <a:schemeClr val="tx1"/>
                </a:solidFill>
                <a:effectLst/>
                <a:latin typeface="+mn-lt"/>
                <a:ea typeface="+mn-ea"/>
                <a:cs typeface="+mn-cs"/>
              </a:rPr>
              <a:t>The FDOP should account for the agency and owner of each RAWS for the purposes of coordination and weather station management.</a:t>
            </a:r>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5</a:t>
            </a:fld>
            <a:endParaRPr lang="en-US"/>
          </a:p>
        </p:txBody>
      </p:sp>
    </p:spTree>
    <p:extLst>
      <p:ext uri="{BB962C8B-B14F-4D97-AF65-F5344CB8AC3E}">
        <p14:creationId xmlns:p14="http://schemas.microsoft.com/office/powerpoint/2010/main" val="403847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sz="1200" b="1" i="1" u="sng" kern="1200">
                <a:solidFill>
                  <a:schemeClr val="tx1"/>
                </a:solidFill>
                <a:effectLst/>
                <a:latin typeface="+mn-lt"/>
                <a:ea typeface="+mn-ea"/>
                <a:cs typeface="+mn-cs"/>
              </a:rPr>
              <a:t>Key Points:</a:t>
            </a:r>
          </a:p>
          <a:p>
            <a:endParaRPr lang="en-US" sz="1200" b="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NFDRS2016 Fuel Models</a:t>
            </a:r>
          </a:p>
          <a:p>
            <a:pPr marL="0" marR="0">
              <a:lnSpc>
                <a:spcPct val="115000"/>
              </a:lnSpc>
              <a:spcBef>
                <a:spcPts val="0"/>
              </a:spcBef>
              <a:spcAft>
                <a:spcPts val="10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fuel models have generic names and are derived from the established Fire Behavior Prediction System models.  They are denoted by the prefix “16.”  </a:t>
            </a:r>
          </a:p>
          <a:p>
            <a:endParaRPr lang="en-US" sz="1200" b="1"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Interagency RAWS Network</a:t>
            </a:r>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6</a:t>
            </a:fld>
            <a:endParaRPr lang="en-US"/>
          </a:p>
        </p:txBody>
      </p:sp>
    </p:spTree>
    <p:extLst>
      <p:ext uri="{BB962C8B-B14F-4D97-AF65-F5344CB8AC3E}">
        <p14:creationId xmlns:p14="http://schemas.microsoft.com/office/powerpoint/2010/main" val="229197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r>
              <a:rPr lang="en-US"/>
              <a:t>Characterization of Staffing Indices (or Analysis Variable):</a:t>
            </a:r>
          </a:p>
          <a:p>
            <a:endParaRPr lang="en-US"/>
          </a:p>
          <a:p>
            <a:r>
              <a:rPr lang="en-US"/>
              <a:t>More than one index may be selected for use at a station, but each requires a complete line entry on the "Create Default NFDRS Parameters" form. </a:t>
            </a:r>
          </a:p>
          <a:p>
            <a:pPr lvl="1"/>
            <a:r>
              <a:rPr lang="en-US"/>
              <a:t>Valid entries are as follows: </a:t>
            </a:r>
          </a:p>
          <a:p>
            <a:pPr marL="628650" lvl="1" indent="-171450">
              <a:buFont typeface="Arial" panose="020B0604020202020204" pitchFamily="34" charset="0"/>
              <a:buChar char="•"/>
            </a:pPr>
            <a:r>
              <a:rPr lang="en-US"/>
              <a:t>BI BURNING INDEX Very high sensitivity to the fuel model. Low to moderate memory. Moderate variability. Low predictability. Fair to good characterization of the fire season. </a:t>
            </a:r>
          </a:p>
          <a:p>
            <a:pPr marL="628650" lvl="1" indent="-171450">
              <a:buFont typeface="Arial" panose="020B0604020202020204" pitchFamily="34" charset="0"/>
              <a:buChar char="•"/>
            </a:pPr>
            <a:r>
              <a:rPr lang="en-US"/>
              <a:t>EC ENERGY RELEASE COMPONENT Very high sensitivity to the fuel model. Moderate to good memory. Low variability as it is not affected by the wind. Good predictability. Fair to good characterization of the fire season. </a:t>
            </a:r>
          </a:p>
          <a:p>
            <a:pPr marL="628650" lvl="1" indent="-171450">
              <a:buFont typeface="Arial" panose="020B0604020202020204" pitchFamily="34" charset="0"/>
              <a:buChar char="•"/>
            </a:pPr>
            <a:r>
              <a:rPr lang="en-US"/>
              <a:t>IC IGNITION COMPONENT Moderate sensitivity to fuel models. Very short memory as it is dominated by the 1-hour time lag fuel moisture. Highly variable due to effects of relative humidity and wind speed. Very low predictability. Very poor characterization of the fire season. </a:t>
            </a:r>
          </a:p>
          <a:p>
            <a:pPr marL="628650" lvl="1" indent="-171450">
              <a:buFont typeface="Arial" panose="020B0604020202020204" pitchFamily="34" charset="0"/>
              <a:buChar char="•"/>
            </a:pPr>
            <a:r>
              <a:rPr lang="en-US"/>
              <a:t>SC SPREAD COMPONENT Very high sensitivity to fuel models. Very short memory dominated by surface area weighting and the 1-hour TLFM. High variability due to relative humidity, wind, and live fuel moisture. Low predictability. Very poor characterization of the fire season. </a:t>
            </a:r>
          </a:p>
          <a:p>
            <a:pPr marL="628650" lvl="1" indent="-171450">
              <a:buFont typeface="Arial" panose="020B0604020202020204" pitchFamily="34" charset="0"/>
              <a:buChar char="•"/>
            </a:pPr>
            <a:r>
              <a:rPr lang="en-US"/>
              <a:t>KB KEETCH-BYRAM DROUGHT INDEX No sensitivity to fuel models. Good memory, moderate variability, good predictability and characterization of the fire season. NFDRS Forecasts</a:t>
            </a:r>
          </a:p>
          <a:p>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7</a:t>
            </a:fld>
            <a:endParaRPr lang="en-US"/>
          </a:p>
        </p:txBody>
      </p:sp>
    </p:spTree>
    <p:extLst>
      <p:ext uri="{BB962C8B-B14F-4D97-AF65-F5344CB8AC3E}">
        <p14:creationId xmlns:p14="http://schemas.microsoft.com/office/powerpoint/2010/main" val="1373859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endParaRPr lang="en-US"/>
          </a:p>
          <a:p>
            <a:pPr marL="171450" indent="-171450">
              <a:buFont typeface="Arial" panose="020B0604020202020204" pitchFamily="34" charset="0"/>
              <a:buChar char="•"/>
            </a:pPr>
            <a:r>
              <a:rPr lang="en-US"/>
              <a:t>To minimize possible confusion regarding specific roles and responsibilities, it’s important to define them in the plan.  </a:t>
            </a:r>
          </a:p>
          <a:p>
            <a:pPr marL="171450" indent="-171450">
              <a:buFont typeface="Arial" panose="020B0604020202020204" pitchFamily="34" charset="0"/>
              <a:buChar char="•"/>
            </a:pPr>
            <a:r>
              <a:rPr lang="en-US"/>
              <a:t>At a minimum, consider the following positions:</a:t>
            </a:r>
          </a:p>
          <a:p>
            <a:pPr marL="628650" lvl="1" indent="-171450">
              <a:buFont typeface="Wingdings" panose="05000000000000000000" pitchFamily="2" charset="2"/>
              <a:buChar char="Ø"/>
            </a:pPr>
            <a:r>
              <a:rPr lang="en-US"/>
              <a:t>Agency Administrator</a:t>
            </a:r>
          </a:p>
          <a:p>
            <a:pPr marL="1085850" lvl="2" indent="-171450">
              <a:buFont typeface="Wingdings" panose="05000000000000000000" pitchFamily="2" charset="2"/>
              <a:buChar char="§"/>
            </a:pPr>
            <a:r>
              <a:rPr lang="en-US" sz="1200" b="0" i="0" u="none" strike="noStrike" kern="1200">
                <a:solidFill>
                  <a:schemeClr val="tx1"/>
                </a:solidFill>
                <a:effectLst/>
                <a:latin typeface="+mn-lt"/>
                <a:ea typeface="+mn-ea"/>
                <a:cs typeface="+mn-cs"/>
              </a:rPr>
              <a:t>The Agency Administrators have delegated authority within their organizations to make decisions affecting their respective jurisdictions.  </a:t>
            </a:r>
          </a:p>
          <a:p>
            <a:pPr marL="1085850" lvl="2" indent="-171450">
              <a:buFont typeface="Wingdings" panose="05000000000000000000" pitchFamily="2" charset="2"/>
              <a:buChar char="§"/>
            </a:pPr>
            <a:r>
              <a:rPr lang="en-US" sz="1200" b="0" i="0" u="none" strike="noStrike" kern="1200">
                <a:solidFill>
                  <a:schemeClr val="tx1"/>
                </a:solidFill>
                <a:effectLst/>
                <a:latin typeface="+mn-lt"/>
                <a:ea typeface="+mn-ea"/>
                <a:cs typeface="+mn-cs"/>
              </a:rPr>
              <a:t>For Federal Agencies, these are likely to be Forest Supervisors (USFS), District Managers (BLM), Park Superintendents (NPS), Regional Fire Management Coordinators (USFWS), and Agency Superintendents or Regional Directors (BIA).  </a:t>
            </a:r>
          </a:p>
          <a:p>
            <a:pPr marL="1085850" lvl="2" indent="-171450">
              <a:buFont typeface="Wingdings" panose="05000000000000000000" pitchFamily="2" charset="2"/>
              <a:buChar char="§"/>
            </a:pPr>
            <a:r>
              <a:rPr lang="en-US" sz="1200" b="0" i="0" u="none" strike="noStrike" kern="1200">
                <a:solidFill>
                  <a:schemeClr val="tx1"/>
                </a:solidFill>
                <a:effectLst/>
                <a:latin typeface="+mn-lt"/>
                <a:ea typeface="+mn-ea"/>
                <a:cs typeface="+mn-cs"/>
              </a:rPr>
              <a:t>State organizations will vary.</a:t>
            </a:r>
          </a:p>
          <a:p>
            <a:pPr marL="1085850" lvl="2" indent="-171450">
              <a:buFont typeface="Wingdings" panose="05000000000000000000" pitchFamily="2" charset="2"/>
              <a:buChar char="§"/>
            </a:pPr>
            <a:endParaRPr lang="en-US"/>
          </a:p>
          <a:p>
            <a:pPr marL="628650" lvl="1" indent="-171450">
              <a:buFont typeface="Wingdings" panose="05000000000000000000" pitchFamily="2" charset="2"/>
              <a:buChar char="Ø"/>
            </a:pPr>
            <a:r>
              <a:rPr lang="en-US"/>
              <a:t>Fire Program Manager (or Fire Management Officer)</a:t>
            </a:r>
          </a:p>
          <a:p>
            <a:pPr marL="1085850" lvl="2" indent="-171450">
              <a:buFont typeface="Wingdings" panose="05000000000000000000" pitchFamily="2" charset="2"/>
              <a:buChar char="§"/>
            </a:pPr>
            <a:r>
              <a:rPr lang="en-US"/>
              <a:t>Fire Program Managers (or Fire Management Officers) are delegated decision authority for FDOP actions which makes them essential for successful implementation.</a:t>
            </a:r>
          </a:p>
          <a:p>
            <a:pPr marL="1085850" lvl="2" indent="-171450">
              <a:buFont typeface="Wingdings" panose="05000000000000000000" pitchFamily="2" charset="2"/>
              <a:buChar char="§"/>
            </a:pPr>
            <a:r>
              <a:rPr lang="en-US"/>
              <a:t>If the Program Manager / FMO for each affected agency is not sitting at the table during the development of the FDOP, it is essential that someone ensure the Program Manager is familiar with the relationship of the Land-Use Plan(s), Fire Management Plan(s), FDOP, and the Response, Staffing, Preparedness, and Prevention plans.</a:t>
            </a:r>
          </a:p>
          <a:p>
            <a:pPr marL="1085850" lvl="2" indent="-171450">
              <a:buFont typeface="Wingdings" panose="05000000000000000000" pitchFamily="2" charset="2"/>
              <a:buChar char="§"/>
            </a:pPr>
            <a:endParaRPr lang="en-US"/>
          </a:p>
          <a:p>
            <a:pPr marL="628650" lvl="1" indent="-171450">
              <a:buFont typeface="Wingdings" panose="05000000000000000000" pitchFamily="2" charset="2"/>
              <a:buChar char="Ø"/>
            </a:pPr>
            <a:r>
              <a:rPr lang="en-US"/>
              <a:t>Dispatch / Communication Center Manager</a:t>
            </a:r>
          </a:p>
          <a:p>
            <a:pPr marL="1085850" lvl="2" indent="-171450">
              <a:buFont typeface="Wingdings" panose="05000000000000000000" pitchFamily="2" charset="2"/>
              <a:buChar char="§"/>
            </a:pPr>
            <a:r>
              <a:rPr lang="en-US" sz="1200" b="0" i="0" u="none" strike="noStrike" kern="1200">
                <a:solidFill>
                  <a:schemeClr val="tx1"/>
                </a:solidFill>
                <a:effectLst/>
                <a:latin typeface="+mn-lt"/>
                <a:ea typeface="+mn-ea"/>
                <a:cs typeface="+mn-cs"/>
              </a:rPr>
              <a:t>The dispatcher has traditionally assumed the essential role to run the WIMS processor to obtain NFDRS indices/components.  </a:t>
            </a:r>
          </a:p>
          <a:p>
            <a:pPr marL="1085850" lvl="2" indent="-171450">
              <a:buFont typeface="Wingdings" panose="05000000000000000000" pitchFamily="2" charset="2"/>
              <a:buChar char="§"/>
            </a:pPr>
            <a:r>
              <a:rPr lang="en-US" sz="1200" b="0" i="0" u="none" strike="noStrike" kern="1200">
                <a:solidFill>
                  <a:schemeClr val="tx1"/>
                </a:solidFill>
                <a:effectLst/>
                <a:latin typeface="+mn-lt"/>
                <a:ea typeface="+mn-ea"/>
                <a:cs typeface="+mn-cs"/>
              </a:rPr>
              <a:t>This position should be identified and targeted for WIMS and NFDRS training (Minimally, S-491.  ANFDRS is highly recommended).</a:t>
            </a:r>
            <a:endParaRPr lang="en-US"/>
          </a:p>
          <a:p>
            <a:pPr marL="628650" lvl="1" indent="-171450">
              <a:buFont typeface="Wingdings" panose="05000000000000000000" pitchFamily="2" charset="2"/>
              <a:buChar char="Ø"/>
            </a:pPr>
            <a:endParaRPr lang="en-US"/>
          </a:p>
          <a:p>
            <a:pPr marL="628650" lvl="1" indent="-171450">
              <a:buFont typeface="Wingdings" panose="05000000000000000000" pitchFamily="2" charset="2"/>
              <a:buChar char="Ø"/>
            </a:pPr>
            <a:r>
              <a:rPr lang="en-US"/>
              <a:t>WIMS Model Manager</a:t>
            </a:r>
          </a:p>
          <a:p>
            <a:pPr marL="1085850" lvl="2" indent="-171450">
              <a:buFont typeface="Wingdings" panose="05000000000000000000" pitchFamily="2" charset="2"/>
              <a:buChar char="§"/>
            </a:pPr>
            <a:r>
              <a:rPr lang="en-US"/>
              <a:t>WIMS has added a new user role called Model Manager.  </a:t>
            </a:r>
          </a:p>
          <a:p>
            <a:pPr marL="1085850" lvl="2" indent="-171450">
              <a:buFont typeface="Wingdings" panose="05000000000000000000" pitchFamily="2" charset="2"/>
              <a:buChar char="§"/>
            </a:pPr>
            <a:r>
              <a:rPr lang="en-US"/>
              <a:t>Those assigned to this role will have additional tabs (in the ENFDR screen) to actively manage the live and dead fuel moisture models. </a:t>
            </a:r>
          </a:p>
          <a:p>
            <a:pPr marL="628650" lvl="1" indent="-171450">
              <a:buFont typeface="Wingdings" panose="05000000000000000000" pitchFamily="2" charset="2"/>
              <a:buChar char="Ø"/>
            </a:pPr>
            <a:endParaRPr lang="en-US"/>
          </a:p>
          <a:p>
            <a:pPr marL="628650" lvl="1" indent="-171450">
              <a:buFont typeface="Wingdings" panose="05000000000000000000" pitchFamily="2" charset="2"/>
              <a:buChar char="Ø"/>
            </a:pPr>
            <a:r>
              <a:rPr lang="en-US"/>
              <a:t>RAWS Station Owner</a:t>
            </a:r>
          </a:p>
          <a:p>
            <a:pPr marL="1085850" lvl="2" indent="-171450">
              <a:buFont typeface="Wingdings" panose="05000000000000000000" pitchFamily="2" charset="2"/>
              <a:buChar char="§"/>
            </a:pPr>
            <a:r>
              <a:rPr lang="en-US"/>
              <a:t>Station owners have specific responsibilities as per PMS-426-3 and will need access to the weather section of Wildland Fire Information Management (WFMI) to ensure maintenance is documented as per policy.   </a:t>
            </a:r>
          </a:p>
          <a:p>
            <a:pPr marL="1085850" lvl="2" indent="-171450">
              <a:buFont typeface="Wingdings" panose="05000000000000000000" pitchFamily="2" charset="2"/>
              <a:buChar char="§"/>
            </a:pPr>
            <a:r>
              <a:rPr lang="en-US"/>
              <a:t>They must ensure RAWS used for NFDRS calculations have annual maintenance to ensure outputs can be trusted.   </a:t>
            </a:r>
          </a:p>
          <a:p>
            <a:pPr marL="1085850" lvl="2" indent="-171450">
              <a:buFont typeface="Wingdings" panose="05000000000000000000" pitchFamily="2" charset="2"/>
              <a:buChar char="§"/>
            </a:pPr>
            <a:r>
              <a:rPr lang="en-US"/>
              <a:t>It is very important that Station Owners delegate the appropriate access (Access Control List in WIMS) to those who will need edit access.</a:t>
            </a:r>
          </a:p>
          <a:p>
            <a:pPr marL="628650" lvl="1" indent="-171450">
              <a:buFont typeface="Wingdings" panose="05000000000000000000" pitchFamily="2" charset="2"/>
              <a:buChar char="Ø"/>
            </a:pPr>
            <a:endParaRPr lang="en-US"/>
          </a:p>
          <a:p>
            <a:pPr marL="628650" lvl="1" indent="-171450">
              <a:buFont typeface="Wingdings" panose="05000000000000000000" pitchFamily="2" charset="2"/>
              <a:buChar char="Ø"/>
            </a:pPr>
            <a:r>
              <a:rPr lang="en-US"/>
              <a:t>Duty Officer</a:t>
            </a:r>
          </a:p>
          <a:p>
            <a:pPr marL="1085850" lvl="2" indent="-171450">
              <a:buFont typeface="Wingdings" panose="05000000000000000000" pitchFamily="2" charset="2"/>
              <a:buChar char="§"/>
            </a:pPr>
            <a:r>
              <a:rPr lang="en-US"/>
              <a:t>The Duty Officer’s role may vary from agency to agency; common operational protocols should be discussed to avoid inconsistent implementation of the staffing, preparedness, or response plans.  </a:t>
            </a:r>
          </a:p>
          <a:p>
            <a:pPr marL="1085850" lvl="2" indent="-171450">
              <a:buFont typeface="Wingdings" panose="05000000000000000000" pitchFamily="2" charset="2"/>
              <a:buChar char="§"/>
            </a:pPr>
            <a:r>
              <a:rPr lang="en-US"/>
              <a:t>It is recommended that specific delegated responsibility be assigned to Duty Officers to interpret and modify the daily staffing, preparedness and dispatch levels due to extenuating factors not addressed in the plan.  Otherwise, the expectation is that Duty Officers will utilize and implement the FDOP subordinate plans for decision support.</a:t>
            </a:r>
          </a:p>
          <a:p>
            <a:pPr marL="1085850" lvl="2" indent="-171450">
              <a:buFont typeface="Wingdings" panose="05000000000000000000" pitchFamily="2" charset="2"/>
              <a:buChar char="§"/>
            </a:pPr>
            <a:r>
              <a:rPr lang="en-US"/>
              <a:t>For Interagency FDOPs with multiple Duty Officers, it is critical that the cooperating agencies agree on the operational roles and responsibilities of their respective Duty Officer.</a:t>
            </a:r>
          </a:p>
          <a:p>
            <a:pPr marL="914400" lvl="2" indent="0">
              <a:buFont typeface="Wingdings" panose="05000000000000000000" pitchFamily="2" charset="2"/>
              <a:buNone/>
            </a:pPr>
            <a:r>
              <a:rPr lang="en-US"/>
              <a:t>	</a:t>
            </a:r>
          </a:p>
          <a:p>
            <a:pPr marL="628650" lvl="1" indent="-171450">
              <a:buFont typeface="Wingdings" panose="05000000000000000000" pitchFamily="2" charset="2"/>
              <a:buChar char="Ø"/>
            </a:pPr>
            <a:r>
              <a:rPr lang="en-US"/>
              <a:t>Education/Mitigation (Prevention) Specialist</a:t>
            </a:r>
          </a:p>
          <a:p>
            <a:pPr marL="1085850" lvl="2" indent="-171450">
              <a:buFont typeface="Wingdings" panose="05000000000000000000" pitchFamily="2" charset="2"/>
              <a:buChar char="§"/>
            </a:pPr>
            <a:r>
              <a:rPr lang="en-US" sz="1200" b="0" i="0" u="none" strike="noStrike" kern="1200">
                <a:solidFill>
                  <a:schemeClr val="tx1"/>
                </a:solidFill>
                <a:effectLst/>
                <a:latin typeface="+mn-lt"/>
                <a:ea typeface="+mn-ea"/>
                <a:cs typeface="+mn-cs"/>
              </a:rPr>
              <a:t>The role of the fire education/mitigation specialist has often been overlooked with respect to the FDOP</a:t>
            </a:r>
          </a:p>
          <a:p>
            <a:pPr marL="1085850" lvl="2" indent="-171450">
              <a:buFont typeface="Wingdings" panose="05000000000000000000" pitchFamily="2" charset="2"/>
              <a:buChar char="§"/>
            </a:pPr>
            <a:r>
              <a:rPr lang="en-US" sz="1200" b="0" i="0" u="none" strike="noStrike" kern="1200">
                <a:solidFill>
                  <a:schemeClr val="tx1"/>
                </a:solidFill>
                <a:effectLst/>
                <a:latin typeface="+mn-lt"/>
                <a:ea typeface="+mn-ea"/>
                <a:cs typeface="+mn-cs"/>
              </a:rPr>
              <a:t>This is a key position with primary responsibilities directly related to the tasks targeted at public prevention programs.  </a:t>
            </a:r>
            <a:endParaRPr lang="en-US"/>
          </a:p>
          <a:p>
            <a:pPr marL="628650" lvl="1" indent="-171450">
              <a:buFont typeface="Wingdings" panose="05000000000000000000" pitchFamily="2" charset="2"/>
              <a:buChar char="Ø"/>
            </a:pPr>
            <a:endParaRPr lang="en-US"/>
          </a:p>
          <a:p>
            <a:pPr marL="628650" lvl="1" indent="-171450">
              <a:buFont typeface="Wingdings" panose="05000000000000000000" pitchFamily="2" charset="2"/>
              <a:buChar char="Ø"/>
            </a:pPr>
            <a:r>
              <a:rPr lang="en-US"/>
              <a:t>Fire Danger Technical Group</a:t>
            </a:r>
          </a:p>
          <a:p>
            <a:pPr marL="1085850" lvl="2" indent="-171450">
              <a:buFont typeface="Wingdings" panose="05000000000000000000" pitchFamily="2" charset="2"/>
              <a:buChar char="§"/>
            </a:pPr>
            <a:r>
              <a:rPr lang="en-US"/>
              <a:t>Consider designating a group of interagency interdisciplinary specialists with responsibility to focus of the technical aspects of analysis, planning, and implementation of the FDOP.  </a:t>
            </a:r>
          </a:p>
          <a:p>
            <a:pPr marL="1085850" lvl="2" indent="-171450">
              <a:buFont typeface="Wingdings" panose="05000000000000000000" pitchFamily="2" charset="2"/>
              <a:buChar char="§"/>
            </a:pPr>
            <a:r>
              <a:rPr lang="en-US"/>
              <a:t>The tasks given this technical group should be identified in the Fire Danger Operating Plan. </a:t>
            </a:r>
          </a:p>
          <a:p>
            <a:pPr marL="628650" lvl="1" indent="-171450">
              <a:buFont typeface="Wingdings" panose="05000000000000000000" pitchFamily="2" charset="2"/>
              <a:buChar char="Ø"/>
            </a:pPr>
            <a:endParaRPr lang="en-US"/>
          </a:p>
          <a:p>
            <a:pPr marL="628650" lvl="1" indent="-171450">
              <a:buFont typeface="Wingdings" panose="05000000000000000000" pitchFamily="2" charset="2"/>
              <a:buChar char="Ø"/>
            </a:pPr>
            <a:r>
              <a:rPr lang="en-US"/>
              <a:t>Geographic Area Coordination Center (Predictive Services) Meteorologist</a:t>
            </a:r>
          </a:p>
          <a:p>
            <a:pPr marL="1085850" lvl="2" indent="-171450">
              <a:buFont typeface="Wingdings" panose="05000000000000000000" pitchFamily="2" charset="2"/>
              <a:buChar char="§"/>
            </a:pPr>
            <a:r>
              <a:rPr lang="en-US"/>
              <a:t>Each Geographic Area Coordination Center (GACC) employs meteorologists with responsibilities that include fire danger rating.  </a:t>
            </a:r>
          </a:p>
          <a:p>
            <a:pPr marL="1085850" lvl="2" indent="-171450">
              <a:buFont typeface="Wingdings" panose="05000000000000000000" pitchFamily="2" charset="2"/>
              <a:buChar char="§"/>
            </a:pPr>
            <a:r>
              <a:rPr lang="en-US"/>
              <a:t>Predictive Service Areas (PSA) were delineated using similar criteria as FDRAs </a:t>
            </a:r>
          </a:p>
          <a:p>
            <a:pPr marL="1085850" lvl="2" indent="-171450">
              <a:buFont typeface="Wingdings" panose="05000000000000000000" pitchFamily="2" charset="2"/>
              <a:buChar char="§"/>
            </a:pPr>
            <a:r>
              <a:rPr lang="en-US"/>
              <a:t>PSAs are intended to support longer-term prediction and strategic planning decisions.  </a:t>
            </a:r>
          </a:p>
          <a:p>
            <a:pPr marL="1085850" lvl="2" indent="-171450">
              <a:buFont typeface="Wingdings" panose="05000000000000000000" pitchFamily="2" charset="2"/>
              <a:buChar char="§"/>
            </a:pPr>
            <a:r>
              <a:rPr lang="en-US"/>
              <a:t>GACC meteorologists are also responsible for coordination between the local dispatch units and the National Weather Service who provide forecasted NFDRS </a:t>
            </a:r>
            <a:r>
              <a:rPr lang="en-US" err="1"/>
              <a:t>indicies</a:t>
            </a:r>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8</a:t>
            </a:fld>
            <a:endParaRPr lang="en-US"/>
          </a:p>
        </p:txBody>
      </p:sp>
    </p:spTree>
    <p:extLst>
      <p:ext uri="{BB962C8B-B14F-4D97-AF65-F5344CB8AC3E}">
        <p14:creationId xmlns:p14="http://schemas.microsoft.com/office/powerpoint/2010/main" val="2580633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mn-lt"/>
                <a:ea typeface="+mn-ea"/>
                <a:cs typeface="+mn-cs"/>
              </a:rPr>
              <a:t>Key Points: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The role and responsibilities of PocketCard developers should be included in the FDOP to ensure content and currency of each card is maintained.  Coordination and collaboration amongst all affected agencies is essential to ensure consistency; the goal should be to produce one card per FDRA that all agencies would use.  Once completed, the PocketCard should be posted on the National Wildfire Coordinating Group website for others to access. Additional PocketCard resources are located on the </a:t>
            </a:r>
            <a:r>
              <a:rPr lang="en-US" sz="1200" b="0" i="1" u="sng" strike="noStrike" kern="1200">
                <a:solidFill>
                  <a:schemeClr val="tx1"/>
                </a:solidFill>
                <a:effectLst/>
                <a:latin typeface="+mn-lt"/>
                <a:ea typeface="+mn-ea"/>
                <a:cs typeface="+mn-cs"/>
                <a:hlinkClick r:id="rId3"/>
              </a:rPr>
              <a:t>FAM-IT Portal</a:t>
            </a:r>
            <a:r>
              <a:rPr lang="en-US" sz="1200" b="0" i="0" u="none" strike="noStrike"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9</a:t>
            </a:fld>
            <a:endParaRPr lang="en-US"/>
          </a:p>
        </p:txBody>
      </p:sp>
    </p:spTree>
    <p:extLst>
      <p:ext uri="{BB962C8B-B14F-4D97-AF65-F5344CB8AC3E}">
        <p14:creationId xmlns:p14="http://schemas.microsoft.com/office/powerpoint/2010/main" val="1141467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ubtitle 5" title="Lesson">
            <a:extLst>
              <a:ext uri="{FF2B5EF4-FFF2-40B4-BE49-F238E27FC236}">
                <a16:creationId xmlns:a16="http://schemas.microsoft.com/office/drawing/2014/main" id="{81DB4324-A4D9-4A51-8831-ACA4A78141C2}"/>
              </a:ext>
            </a:extLst>
          </p:cNvPr>
          <p:cNvSpPr>
            <a:spLocks noGrp="1"/>
          </p:cNvSpPr>
          <p:nvPr userDrawn="1">
            <p:ph type="subTitle" idx="1" hasCustomPrompt="1"/>
          </p:nvPr>
        </p:nvSpPr>
        <p:spPr>
          <a:xfrm>
            <a:off x="508000" y="1848627"/>
            <a:ext cx="11176000" cy="677108"/>
          </a:xfrm>
          <a:prstGeom prst="rect">
            <a:avLst/>
          </a:prstGeom>
        </p:spPr>
        <p:txBody>
          <a:bodyPr/>
          <a:lstStyle>
            <a:lvl1pPr algn="ctr">
              <a:defRPr b="0">
                <a:effectLst>
                  <a:outerShdw blurRad="38100" dist="38100" dir="2700000" algn="tl">
                    <a:srgbClr val="000000">
                      <a:alpha val="43137"/>
                    </a:srgbClr>
                  </a:outerShdw>
                </a:effectLst>
              </a:defRPr>
            </a:lvl1pPr>
          </a:lstStyle>
          <a:p>
            <a:r>
              <a:rPr lang="en-US" sz="4400"/>
              <a:t>Click to edit lesson number</a:t>
            </a:r>
          </a:p>
        </p:txBody>
      </p:sp>
      <p:sp>
        <p:nvSpPr>
          <p:cNvPr id="16" name="Subtitle 5" title="Lesson">
            <a:extLst>
              <a:ext uri="{FF2B5EF4-FFF2-40B4-BE49-F238E27FC236}">
                <a16:creationId xmlns:a16="http://schemas.microsoft.com/office/drawing/2014/main" id="{1D0962D7-3DB5-4B61-8B48-A41F0BA16829}"/>
              </a:ext>
            </a:extLst>
          </p:cNvPr>
          <p:cNvSpPr txBox="1">
            <a:spLocks noChangeAspect="1"/>
          </p:cNvSpPr>
          <p:nvPr userDrawn="1"/>
        </p:nvSpPr>
        <p:spPr>
          <a:xfrm>
            <a:off x="6096000" y="4868046"/>
            <a:ext cx="5897737" cy="369332"/>
          </a:xfrm>
          <a:prstGeom prst="rect">
            <a:avLst/>
          </a:prstGeom>
          <a:effectLst>
            <a:outerShdw blurRad="50800" dist="38100" dir="2700000" algn="tl" rotWithShape="0">
              <a:prstClr val="black">
                <a:alpha val="40000"/>
              </a:prstClr>
            </a:outerShdw>
          </a:effectLst>
        </p:spPr>
        <p:txBody>
          <a:bodyPr wrap="square">
            <a:spAutoFit/>
          </a:bodyPr>
          <a:lstStyle>
            <a:lvl1pPr marL="0" indent="0" algn="ctr"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b="0">
                <a:effectLst>
                  <a:outerShdw blurRad="38100" dist="38100" dir="2700000" algn="tl">
                    <a:srgbClr val="000000">
                      <a:alpha val="43137"/>
                    </a:srgbClr>
                  </a:outerShdw>
                </a:effectLst>
              </a:rPr>
              <a:t>NFDRS 2016 Rollout Workshop</a:t>
            </a:r>
          </a:p>
        </p:txBody>
      </p:sp>
      <p:sp>
        <p:nvSpPr>
          <p:cNvPr id="3" name="Text Placeholder 2">
            <a:extLst>
              <a:ext uri="{FF2B5EF4-FFF2-40B4-BE49-F238E27FC236}">
                <a16:creationId xmlns:a16="http://schemas.microsoft.com/office/drawing/2014/main" id="{D9D6B924-46E5-460B-9F7B-2C4FEF6CBF39}"/>
              </a:ext>
            </a:extLst>
          </p:cNvPr>
          <p:cNvSpPr>
            <a:spLocks noGrp="1"/>
          </p:cNvSpPr>
          <p:nvPr userDrawn="1">
            <p:ph type="body" sz="quarter" idx="10" hasCustomPrompt="1"/>
          </p:nvPr>
        </p:nvSpPr>
        <p:spPr>
          <a:xfrm>
            <a:off x="6096000" y="5278476"/>
            <a:ext cx="5897737" cy="387350"/>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u="none" baseline="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Dates</a:t>
            </a:r>
          </a:p>
          <a:p>
            <a:pPr lvl="0"/>
            <a:endParaRPr lang="en-US"/>
          </a:p>
        </p:txBody>
      </p:sp>
      <p:sp>
        <p:nvSpPr>
          <p:cNvPr id="7" name="Text Placeholder 6">
            <a:extLst>
              <a:ext uri="{FF2B5EF4-FFF2-40B4-BE49-F238E27FC236}">
                <a16:creationId xmlns:a16="http://schemas.microsoft.com/office/drawing/2014/main" id="{C0DA6AAF-2F8C-4A9D-B36C-658EF3CF886B}"/>
              </a:ext>
            </a:extLst>
          </p:cNvPr>
          <p:cNvSpPr>
            <a:spLocks noGrp="1" noChangeAspect="1"/>
          </p:cNvSpPr>
          <p:nvPr userDrawn="1">
            <p:ph type="body" sz="quarter" idx="11" hasCustomPrompt="1"/>
          </p:nvPr>
        </p:nvSpPr>
        <p:spPr>
          <a:xfrm>
            <a:off x="6096000" y="5706924"/>
            <a:ext cx="5897737" cy="369332"/>
          </a:xfrm>
          <a:prstGeom prst="rect">
            <a:avLst/>
          </a:prstGeom>
        </p:spPr>
        <p:txBody>
          <a:bodyPr wrap="square">
            <a:spAutoFit/>
          </a:bodyPr>
          <a:lstStyle>
            <a:lvl1pPr marL="0" marR="0" indent="0" algn="r" defTabSz="914400" rtl="0" eaLnBrk="1" fontAlgn="auto" latinLnBrk="0" hangingPunct="1">
              <a:lnSpc>
                <a:spcPct val="100000"/>
              </a:lnSpc>
              <a:spcBef>
                <a:spcPts val="0"/>
              </a:spcBef>
              <a:spcAft>
                <a:spcPts val="0"/>
              </a:spcAft>
              <a:buClrTx/>
              <a:buSzTx/>
              <a:buFontTx/>
              <a:buNone/>
              <a:tabLst/>
              <a:defRPr sz="180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Location</a:t>
            </a:r>
          </a:p>
        </p:txBody>
      </p:sp>
      <p:sp>
        <p:nvSpPr>
          <p:cNvPr id="6" name="Title 5">
            <a:extLst>
              <a:ext uri="{FF2B5EF4-FFF2-40B4-BE49-F238E27FC236}">
                <a16:creationId xmlns:a16="http://schemas.microsoft.com/office/drawing/2014/main" id="{E19AB339-E7D8-4038-8DC9-C2A2F73C979D}"/>
              </a:ext>
            </a:extLst>
          </p:cNvPr>
          <p:cNvSpPr>
            <a:spLocks noGrp="1"/>
          </p:cNvSpPr>
          <p:nvPr userDrawn="1">
            <p:ph type="title" hasCustomPrompt="1"/>
          </p:nvPr>
        </p:nvSpPr>
        <p:spPr>
          <a:xfrm>
            <a:off x="508000" y="449345"/>
            <a:ext cx="11176000" cy="664797"/>
          </a:xfrm>
          <a:prstGeom prst="rect">
            <a:avLst/>
          </a:prstGeom>
        </p:spPr>
        <p:txBody>
          <a:bodyPr/>
          <a:lstStyle>
            <a:lvl1pPr>
              <a:defRPr/>
            </a:lvl1pPr>
          </a:lstStyle>
          <a:p>
            <a:r>
              <a:rPr lang="en-US"/>
              <a:t>Click to edit lesson title</a:t>
            </a:r>
          </a:p>
        </p:txBody>
      </p:sp>
      <p:sp>
        <p:nvSpPr>
          <p:cNvPr id="15" name="Text Placeholder 14">
            <a:extLst>
              <a:ext uri="{FF2B5EF4-FFF2-40B4-BE49-F238E27FC236}">
                <a16:creationId xmlns:a16="http://schemas.microsoft.com/office/drawing/2014/main" id="{21DC891F-F2D1-4296-8842-314B92BEE84F}"/>
              </a:ext>
            </a:extLst>
          </p:cNvPr>
          <p:cNvSpPr>
            <a:spLocks noGrp="1"/>
          </p:cNvSpPr>
          <p:nvPr userDrawn="1">
            <p:ph type="body" sz="quarter" idx="12" hasCustomPrompt="1"/>
          </p:nvPr>
        </p:nvSpPr>
        <p:spPr>
          <a:xfrm>
            <a:off x="2645295" y="2749661"/>
            <a:ext cx="6901409" cy="646331"/>
          </a:xfrm>
          <a:prstGeom prst="rect">
            <a:avLst/>
          </a:prstGeom>
        </p:spPr>
        <p:txBody>
          <a:bodyPr>
            <a:spAutoFit/>
          </a:bodyPr>
          <a:lstStyle>
            <a:lvl1pPr algn="ctr">
              <a:defRPr sz="3600" i="1"/>
            </a:lvl1pPr>
          </a:lstStyle>
          <a:p>
            <a:pPr lvl="0"/>
            <a:r>
              <a:rPr lang="en-US"/>
              <a:t>Click to edit Geographic Area Name</a:t>
            </a:r>
          </a:p>
        </p:txBody>
      </p:sp>
      <p:grpSp>
        <p:nvGrpSpPr>
          <p:cNvPr id="2" name="Group 1">
            <a:extLst>
              <a:ext uri="{FF2B5EF4-FFF2-40B4-BE49-F238E27FC236}">
                <a16:creationId xmlns:a16="http://schemas.microsoft.com/office/drawing/2014/main" id="{2023D507-1F50-4C14-A1A9-5CA559302F40}"/>
              </a:ext>
            </a:extLst>
          </p:cNvPr>
          <p:cNvGrpSpPr/>
          <p:nvPr userDrawn="1"/>
        </p:nvGrpSpPr>
        <p:grpSpPr>
          <a:xfrm>
            <a:off x="124920" y="4114362"/>
            <a:ext cx="3250782" cy="2583222"/>
            <a:chOff x="124920" y="4114362"/>
            <a:chExt cx="3250782" cy="2583222"/>
          </a:xfrm>
        </p:grpSpPr>
        <p:pic>
          <p:nvPicPr>
            <p:cNvPr id="27" name="Picture 26" descr="A close up of a sign&#10;&#10;Description generated with high confidence">
              <a:extLst>
                <a:ext uri="{FF2B5EF4-FFF2-40B4-BE49-F238E27FC236}">
                  <a16:creationId xmlns:a16="http://schemas.microsoft.com/office/drawing/2014/main" id="{A134F4AA-31C2-41A8-9122-CD01486AC7BE}"/>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26" name="Group 25">
              <a:extLst>
                <a:ext uri="{FF2B5EF4-FFF2-40B4-BE49-F238E27FC236}">
                  <a16:creationId xmlns:a16="http://schemas.microsoft.com/office/drawing/2014/main" id="{236AF74B-E698-47C9-A57B-E1091661167B}"/>
                </a:ext>
              </a:extLst>
            </p:cNvPr>
            <p:cNvGrpSpPr/>
            <p:nvPr userDrawn="1"/>
          </p:nvGrpSpPr>
          <p:grpSpPr>
            <a:xfrm>
              <a:off x="844227" y="4278890"/>
              <a:ext cx="1812168" cy="2051297"/>
              <a:chOff x="215017" y="2883125"/>
              <a:chExt cx="1408496" cy="1708215"/>
            </a:xfrm>
          </p:grpSpPr>
          <p:sp>
            <p:nvSpPr>
              <p:cNvPr id="29" name="TextBox 28">
                <a:extLst>
                  <a:ext uri="{FF2B5EF4-FFF2-40B4-BE49-F238E27FC236}">
                    <a16:creationId xmlns:a16="http://schemas.microsoft.com/office/drawing/2014/main" id="{A68DCA80-D6B6-4E99-A727-FB128844E2D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Topography</a:t>
                </a:r>
              </a:p>
            </p:txBody>
          </p:sp>
          <p:sp>
            <p:nvSpPr>
              <p:cNvPr id="30" name="TextBox 29">
                <a:extLst>
                  <a:ext uri="{FF2B5EF4-FFF2-40B4-BE49-F238E27FC236}">
                    <a16:creationId xmlns:a16="http://schemas.microsoft.com/office/drawing/2014/main" id="{EAAAFDF9-4878-42C5-B11A-27716A6CE29D}"/>
                  </a:ext>
                </a:extLst>
              </p:cNvPr>
              <p:cNvSpPr txBox="1"/>
              <p:nvPr userDrawn="1"/>
            </p:nvSpPr>
            <p:spPr>
              <a:xfrm rot="3350953">
                <a:off x="486502" y="3518955"/>
                <a:ext cx="1616374" cy="344714"/>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Vegetation</a:t>
                </a:r>
              </a:p>
            </p:txBody>
          </p:sp>
          <p:sp>
            <p:nvSpPr>
              <p:cNvPr id="31" name="TextBox 30">
                <a:extLst>
                  <a:ext uri="{FF2B5EF4-FFF2-40B4-BE49-F238E27FC236}">
                    <a16:creationId xmlns:a16="http://schemas.microsoft.com/office/drawing/2014/main" id="{3850BF17-4E88-4C04-853A-B78741740686}"/>
                  </a:ext>
                </a:extLst>
              </p:cNvPr>
              <p:cNvSpPr txBox="1"/>
              <p:nvPr userDrawn="1"/>
            </p:nvSpPr>
            <p:spPr>
              <a:xfrm>
                <a:off x="215017" y="4195633"/>
                <a:ext cx="1408496" cy="395707"/>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Climate</a:t>
                </a:r>
              </a:p>
            </p:txBody>
          </p:sp>
        </p:grpSp>
        <p:pic>
          <p:nvPicPr>
            <p:cNvPr id="28" name="Picture 27">
              <a:extLst>
                <a:ext uri="{FF2B5EF4-FFF2-40B4-BE49-F238E27FC236}">
                  <a16:creationId xmlns:a16="http://schemas.microsoft.com/office/drawing/2014/main" id="{96BF4C56-2B84-4FB4-AE59-6C513190C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272F0B1-AA57-40AB-A328-AED79E867B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4AA0E1C-2507-4642-8C3D-7341E8D6C07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3910535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a:t>Click to edit</a:t>
            </a:r>
          </a:p>
        </p:txBody>
      </p:sp>
    </p:spTree>
    <p:extLst>
      <p:ext uri="{BB962C8B-B14F-4D97-AF65-F5344CB8AC3E}">
        <p14:creationId xmlns:p14="http://schemas.microsoft.com/office/powerpoint/2010/main" val="27787546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12616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3336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812800"/>
          </a:xfrm>
          <a:prstGeom prst="rect">
            <a:avLst/>
          </a:prstGeom>
        </p:spPr>
        <p:txBody>
          <a:bodyPr/>
          <a:lstStyle>
            <a:lvl1pPr>
              <a:defRPr/>
            </a:lvl1pPr>
          </a:lstStyle>
          <a:p>
            <a:r>
              <a:rPr lang="en-US"/>
              <a:t>Objectives</a:t>
            </a:r>
          </a:p>
        </p:txBody>
      </p:sp>
      <p:sp>
        <p:nvSpPr>
          <p:cNvPr id="10" name="Text Placeholder 5">
            <a:extLst>
              <a:ext uri="{FF2B5EF4-FFF2-40B4-BE49-F238E27FC236}">
                <a16:creationId xmlns:a16="http://schemas.microsoft.com/office/drawing/2014/main" id="{3814B304-1E9E-446A-B407-127480A86E98}"/>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a:t>Click to edit</a:t>
            </a:r>
          </a:p>
        </p:txBody>
      </p:sp>
      <p:grpSp>
        <p:nvGrpSpPr>
          <p:cNvPr id="3" name="Group 2">
            <a:extLst>
              <a:ext uri="{FF2B5EF4-FFF2-40B4-BE49-F238E27FC236}">
                <a16:creationId xmlns:a16="http://schemas.microsoft.com/office/drawing/2014/main" id="{27154A1A-AAC1-437B-91ED-92A6BD4BC269}"/>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9C169E21-43BB-49CB-810F-EA4EB06969C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4ECB7CFD-5301-4036-B449-886446CA7E6F}"/>
                </a:ext>
              </a:extLst>
            </p:cNvPr>
            <p:cNvGrpSpPr/>
            <p:nvPr userDrawn="1"/>
          </p:nvGrpSpPr>
          <p:grpSpPr>
            <a:xfrm>
              <a:off x="625657" y="5008148"/>
              <a:ext cx="1261706" cy="1384731"/>
              <a:chOff x="218435" y="2852807"/>
              <a:chExt cx="1408496" cy="1656226"/>
            </a:xfrm>
          </p:grpSpPr>
          <p:sp>
            <p:nvSpPr>
              <p:cNvPr id="36" name="TextBox 35">
                <a:extLst>
                  <a:ext uri="{FF2B5EF4-FFF2-40B4-BE49-F238E27FC236}">
                    <a16:creationId xmlns:a16="http://schemas.microsoft.com/office/drawing/2014/main" id="{1DADE73E-2B36-416D-8E34-4D4A0181446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37" name="TextBox 36">
                <a:extLst>
                  <a:ext uri="{FF2B5EF4-FFF2-40B4-BE49-F238E27FC236}">
                    <a16:creationId xmlns:a16="http://schemas.microsoft.com/office/drawing/2014/main" id="{4CE7D4F6-F7F2-4ADB-92EF-0E4077F6D89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8" name="TextBox 37">
                <a:extLst>
                  <a:ext uri="{FF2B5EF4-FFF2-40B4-BE49-F238E27FC236}">
                    <a16:creationId xmlns:a16="http://schemas.microsoft.com/office/drawing/2014/main" id="{4BBAF1CE-F197-496F-82AF-06EA17DF4D72}"/>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86BD05CA-0755-4E9C-8F40-C24F083CA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FEFA3E3F-9909-482C-B142-EB2531D53A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1A56EA75-C5CD-4A4B-8D33-EE49ACC5BA9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802087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664797"/>
          </a:xfrm>
          <a:prstGeom prst="rect">
            <a:avLst/>
          </a:prstGeom>
        </p:spPr>
        <p:txBody>
          <a:bodyPr/>
          <a:lstStyle>
            <a:lvl1pPr>
              <a:defRPr/>
            </a:lvl1pPr>
          </a:lstStyle>
          <a:p>
            <a:r>
              <a:rPr lang="en-US"/>
              <a:t>Review Objectives</a:t>
            </a:r>
          </a:p>
        </p:txBody>
      </p:sp>
      <p:sp>
        <p:nvSpPr>
          <p:cNvPr id="9" name="Text Placeholder 5">
            <a:extLst>
              <a:ext uri="{FF2B5EF4-FFF2-40B4-BE49-F238E27FC236}">
                <a16:creationId xmlns:a16="http://schemas.microsoft.com/office/drawing/2014/main" id="{8742711D-0A43-4334-8B69-9117C21B95B0}"/>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a:t>Click to edit</a:t>
            </a:r>
          </a:p>
        </p:txBody>
      </p:sp>
      <p:grpSp>
        <p:nvGrpSpPr>
          <p:cNvPr id="22" name="Group 21">
            <a:extLst>
              <a:ext uri="{FF2B5EF4-FFF2-40B4-BE49-F238E27FC236}">
                <a16:creationId xmlns:a16="http://schemas.microsoft.com/office/drawing/2014/main" id="{E8BBDB62-AF09-4F78-BB7B-FE055179146C}"/>
              </a:ext>
            </a:extLst>
          </p:cNvPr>
          <p:cNvGrpSpPr>
            <a:grpSpLocks noChangeAspect="1"/>
          </p:cNvGrpSpPr>
          <p:nvPr userDrawn="1"/>
        </p:nvGrpSpPr>
        <p:grpSpPr>
          <a:xfrm>
            <a:off x="121783" y="4918943"/>
            <a:ext cx="2263329" cy="1808768"/>
            <a:chOff x="121783" y="4918943"/>
            <a:chExt cx="2263329" cy="1808768"/>
          </a:xfrm>
        </p:grpSpPr>
        <p:pic>
          <p:nvPicPr>
            <p:cNvPr id="23" name="Picture 22" descr="A close up of a sign&#10;&#10;Description generated with high confidence">
              <a:extLst>
                <a:ext uri="{FF2B5EF4-FFF2-40B4-BE49-F238E27FC236}">
                  <a16:creationId xmlns:a16="http://schemas.microsoft.com/office/drawing/2014/main" id="{DF19782D-7B9C-4249-A16C-E38C3439DF3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24" name="Group 23">
              <a:extLst>
                <a:ext uri="{FF2B5EF4-FFF2-40B4-BE49-F238E27FC236}">
                  <a16:creationId xmlns:a16="http://schemas.microsoft.com/office/drawing/2014/main" id="{FAB9E3B8-B1E6-4BDE-BBF1-8AA34F6E2C0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3F966C69-E57B-4D34-864F-301162A29834}"/>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B3ACE391-3714-4C15-8A6A-428169964A31}"/>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93153BB8-6CF4-4C0D-BBCA-EBFAD551FD3B}"/>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25" name="Picture 24">
              <a:extLst>
                <a:ext uri="{FF2B5EF4-FFF2-40B4-BE49-F238E27FC236}">
                  <a16:creationId xmlns:a16="http://schemas.microsoft.com/office/drawing/2014/main" id="{C50D255F-A046-458A-AD6F-01F90C6160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839E126-2961-49B5-A709-88B51105E7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7488A74B-1C73-416A-84C1-13E5FECEF33E}"/>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1155248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Layere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a:t>Click to edit</a:t>
            </a:r>
          </a:p>
        </p:txBody>
      </p:sp>
      <p:sp>
        <p:nvSpPr>
          <p:cNvPr id="6" name="Text Placeholder 5"/>
          <p:cNvSpPr>
            <a:spLocks noGrp="1"/>
          </p:cNvSpPr>
          <p:nvPr>
            <p:ph type="body" sz="quarter" idx="10" hasCustomPrompt="1"/>
          </p:nvPr>
        </p:nvSpPr>
        <p:spPr>
          <a:xfrm>
            <a:off x="1125415" y="1411553"/>
            <a:ext cx="10558585" cy="3354765"/>
          </a:xfrm>
          <a:prstGeom prst="rect">
            <a:avLst/>
          </a:prstGeom>
          <a:effectLst/>
        </p:spPr>
        <p:txBody>
          <a:bodyPr wrap="square">
            <a:sp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grpSp>
        <p:nvGrpSpPr>
          <p:cNvPr id="31" name="Group 30">
            <a:extLst>
              <a:ext uri="{FF2B5EF4-FFF2-40B4-BE49-F238E27FC236}">
                <a16:creationId xmlns:a16="http://schemas.microsoft.com/office/drawing/2014/main" id="{77285671-4945-4A4A-AC94-8C7FC9788B62}"/>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0ECE74E0-3633-45FE-8284-F2134D732C2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B5E63A6E-0ADC-4613-9554-44899AB8A7CB}"/>
                </a:ext>
              </a:extLst>
            </p:cNvPr>
            <p:cNvGrpSpPr/>
            <p:nvPr userDrawn="1"/>
          </p:nvGrpSpPr>
          <p:grpSpPr>
            <a:xfrm>
              <a:off x="625657" y="5008148"/>
              <a:ext cx="1261706" cy="1384731"/>
              <a:chOff x="218435" y="2852807"/>
              <a:chExt cx="1408496" cy="1656226"/>
            </a:xfrm>
          </p:grpSpPr>
          <p:sp>
            <p:nvSpPr>
              <p:cNvPr id="37" name="TextBox 36">
                <a:extLst>
                  <a:ext uri="{FF2B5EF4-FFF2-40B4-BE49-F238E27FC236}">
                    <a16:creationId xmlns:a16="http://schemas.microsoft.com/office/drawing/2014/main" id="{E48D16D8-C5F1-48FC-A91A-54E5E1EB51B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38" name="TextBox 37">
                <a:extLst>
                  <a:ext uri="{FF2B5EF4-FFF2-40B4-BE49-F238E27FC236}">
                    <a16:creationId xmlns:a16="http://schemas.microsoft.com/office/drawing/2014/main" id="{FA7D6AB8-D58A-4C8E-A065-A00DFB530E12}"/>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08011E03-B986-4631-8BC4-2E67D368A865}"/>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AB805983-AA08-46D5-B4D9-DC4CCCE89A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3767D425-F3BF-4886-B225-F89B325C5E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9F41F132-273F-4C34-9E25-A222C143645F}"/>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8785621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a:t>Click to edit title</a:t>
            </a:r>
          </a:p>
        </p:txBody>
      </p:sp>
      <p:sp>
        <p:nvSpPr>
          <p:cNvPr id="3" name="Content Placeholder 2"/>
          <p:cNvSpPr>
            <a:spLocks noGrp="1"/>
          </p:cNvSpPr>
          <p:nvPr>
            <p:ph idx="1" hasCustomPrompt="1"/>
          </p:nvPr>
        </p:nvSpPr>
        <p:spPr>
          <a:xfrm>
            <a:off x="1336431" y="1660805"/>
            <a:ext cx="10347569" cy="3795450"/>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a:t>Click to select object</a:t>
            </a:r>
          </a:p>
        </p:txBody>
      </p:sp>
      <p:grpSp>
        <p:nvGrpSpPr>
          <p:cNvPr id="13" name="Group 12">
            <a:extLst>
              <a:ext uri="{FF2B5EF4-FFF2-40B4-BE49-F238E27FC236}">
                <a16:creationId xmlns:a16="http://schemas.microsoft.com/office/drawing/2014/main" id="{5226238C-115F-4A62-BC57-4537125D6452}"/>
              </a:ext>
            </a:extLst>
          </p:cNvPr>
          <p:cNvGrpSpPr>
            <a:grpSpLocks noChangeAspect="1"/>
          </p:cNvGrpSpPr>
          <p:nvPr userDrawn="1"/>
        </p:nvGrpSpPr>
        <p:grpSpPr>
          <a:xfrm>
            <a:off x="121783" y="4918943"/>
            <a:ext cx="2263329" cy="1808768"/>
            <a:chOff x="121783" y="4918943"/>
            <a:chExt cx="2263329" cy="1808768"/>
          </a:xfrm>
        </p:grpSpPr>
        <p:pic>
          <p:nvPicPr>
            <p:cNvPr id="14" name="Picture 13" descr="A close up of a sign&#10;&#10;Description generated with high confidence">
              <a:extLst>
                <a:ext uri="{FF2B5EF4-FFF2-40B4-BE49-F238E27FC236}">
                  <a16:creationId xmlns:a16="http://schemas.microsoft.com/office/drawing/2014/main" id="{79A33663-E9CF-40AA-8671-58A6C0983B90}"/>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2F955497-B96F-4F06-9679-02259F815E3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93EAE4A6-729D-47D6-915B-C9BD17013F97}"/>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29458D22-ADB9-41A6-8DF1-49FB321A6A58}"/>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0" name="TextBox 29">
                <a:extLst>
                  <a:ext uri="{FF2B5EF4-FFF2-40B4-BE49-F238E27FC236}">
                    <a16:creationId xmlns:a16="http://schemas.microsoft.com/office/drawing/2014/main" id="{6D6059B3-4928-433C-BD21-7197C34277EE}"/>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16" name="Picture 15">
              <a:extLst>
                <a:ext uri="{FF2B5EF4-FFF2-40B4-BE49-F238E27FC236}">
                  <a16:creationId xmlns:a16="http://schemas.microsoft.com/office/drawing/2014/main" id="{E63F855F-3FFD-4568-B717-DFDF117D50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1C9B79E4-9475-4A8C-8C20-C9894135F5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F08746E-1E12-4E1C-9373-7BBA088E0AA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2838027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no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a:t>Click to edit title</a:t>
            </a:r>
          </a:p>
        </p:txBody>
      </p:sp>
      <p:sp>
        <p:nvSpPr>
          <p:cNvPr id="3" name="Content Placeholder 2"/>
          <p:cNvSpPr>
            <a:spLocks noGrp="1"/>
          </p:cNvSpPr>
          <p:nvPr>
            <p:ph idx="1" hasCustomPrompt="1"/>
          </p:nvPr>
        </p:nvSpPr>
        <p:spPr>
          <a:xfrm>
            <a:off x="988943" y="1321904"/>
            <a:ext cx="10695057" cy="4994413"/>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a:t>Click to select object</a:t>
            </a:r>
          </a:p>
        </p:txBody>
      </p:sp>
    </p:spTree>
    <p:extLst>
      <p:ext uri="{BB962C8B-B14F-4D97-AF65-F5344CB8AC3E}">
        <p14:creationId xmlns:p14="http://schemas.microsoft.com/office/powerpoint/2010/main" val="3537810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Objec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a:t>Click to edit</a:t>
            </a:r>
          </a:p>
        </p:txBody>
      </p:sp>
      <p:sp>
        <p:nvSpPr>
          <p:cNvPr id="3" name="Content Placeholder 2"/>
          <p:cNvSpPr>
            <a:spLocks noGrp="1"/>
          </p:cNvSpPr>
          <p:nvPr>
            <p:ph sz="half" idx="1"/>
          </p:nvPr>
        </p:nvSpPr>
        <p:spPr>
          <a:xfrm>
            <a:off x="508000" y="1411553"/>
            <a:ext cx="5486400" cy="3890269"/>
          </a:xfrm>
          <a:prstGeom prst="rect">
            <a:avLst/>
          </a:prstGeom>
        </p:spPr>
        <p:txBody>
          <a:bodyPr>
            <a:noAutofit/>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endParaRPr lang="en-US"/>
          </a:p>
        </p:txBody>
      </p:sp>
      <p:sp>
        <p:nvSpPr>
          <p:cNvPr id="4" name="Content Placeholder 3"/>
          <p:cNvSpPr>
            <a:spLocks noGrp="1"/>
          </p:cNvSpPr>
          <p:nvPr>
            <p:ph sz="half" idx="2"/>
          </p:nvPr>
        </p:nvSpPr>
        <p:spPr>
          <a:xfrm>
            <a:off x="6197600" y="1411553"/>
            <a:ext cx="5486400" cy="3890269"/>
          </a:xfrm>
          <a:prstGeom prst="rect">
            <a:avLst/>
          </a:prstGeom>
        </p:spPr>
        <p:txBody>
          <a:bodyPr>
            <a:no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endParaRPr lang="en-US"/>
          </a:p>
        </p:txBody>
      </p:sp>
      <p:grpSp>
        <p:nvGrpSpPr>
          <p:cNvPr id="14" name="Group 13">
            <a:extLst>
              <a:ext uri="{FF2B5EF4-FFF2-40B4-BE49-F238E27FC236}">
                <a16:creationId xmlns:a16="http://schemas.microsoft.com/office/drawing/2014/main" id="{25D7BEF7-0D46-4E9B-9E3A-E2770547DEAB}"/>
              </a:ext>
            </a:extLst>
          </p:cNvPr>
          <p:cNvGrpSpPr>
            <a:grpSpLocks noChangeAspect="1"/>
          </p:cNvGrpSpPr>
          <p:nvPr userDrawn="1"/>
        </p:nvGrpSpPr>
        <p:grpSpPr>
          <a:xfrm>
            <a:off x="121783" y="4918943"/>
            <a:ext cx="2263329" cy="1808768"/>
            <a:chOff x="121783" y="4918943"/>
            <a:chExt cx="2263329" cy="1808768"/>
          </a:xfrm>
        </p:grpSpPr>
        <p:pic>
          <p:nvPicPr>
            <p:cNvPr id="15" name="Picture 14" descr="A close up of a sign&#10;&#10;Description generated with high confidence">
              <a:extLst>
                <a:ext uri="{FF2B5EF4-FFF2-40B4-BE49-F238E27FC236}">
                  <a16:creationId xmlns:a16="http://schemas.microsoft.com/office/drawing/2014/main" id="{22CD3B84-0F0A-4986-BA6A-498262C1F53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6" name="Group 15">
              <a:extLst>
                <a:ext uri="{FF2B5EF4-FFF2-40B4-BE49-F238E27FC236}">
                  <a16:creationId xmlns:a16="http://schemas.microsoft.com/office/drawing/2014/main" id="{41D8C8A0-6837-42A5-A0E9-D50E2EB23D5B}"/>
                </a:ext>
              </a:extLst>
            </p:cNvPr>
            <p:cNvGrpSpPr/>
            <p:nvPr userDrawn="1"/>
          </p:nvGrpSpPr>
          <p:grpSpPr>
            <a:xfrm>
              <a:off x="625657" y="5008148"/>
              <a:ext cx="1261706" cy="1384731"/>
              <a:chOff x="218435" y="2852807"/>
              <a:chExt cx="1408496" cy="1656226"/>
            </a:xfrm>
          </p:grpSpPr>
          <p:sp>
            <p:nvSpPr>
              <p:cNvPr id="20" name="TextBox 19">
                <a:extLst>
                  <a:ext uri="{FF2B5EF4-FFF2-40B4-BE49-F238E27FC236}">
                    <a16:creationId xmlns:a16="http://schemas.microsoft.com/office/drawing/2014/main" id="{4BC6BC67-E5FD-4FB1-9143-15892B96860F}"/>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21" name="TextBox 20">
                <a:extLst>
                  <a:ext uri="{FF2B5EF4-FFF2-40B4-BE49-F238E27FC236}">
                    <a16:creationId xmlns:a16="http://schemas.microsoft.com/office/drawing/2014/main" id="{97E7EB4C-337A-4DD2-A8CD-5FFE99C679F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22" name="TextBox 21">
                <a:extLst>
                  <a:ext uri="{FF2B5EF4-FFF2-40B4-BE49-F238E27FC236}">
                    <a16:creationId xmlns:a16="http://schemas.microsoft.com/office/drawing/2014/main" id="{AB2A8446-1099-4595-9E5F-B9704DE1AC3D}"/>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17" name="Picture 16">
              <a:extLst>
                <a:ext uri="{FF2B5EF4-FFF2-40B4-BE49-F238E27FC236}">
                  <a16:creationId xmlns:a16="http://schemas.microsoft.com/office/drawing/2014/main" id="{2ED75840-D2EB-4016-AC62-3A8C5AE375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CA8CCC28-8634-426E-88C1-D790264F58A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A2140C41-4304-4865-AB53-0A7D71B01E15}"/>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011216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6726" y="303449"/>
            <a:ext cx="11176000" cy="664797"/>
          </a:xfrm>
          <a:prstGeom prst="rect">
            <a:avLst/>
          </a:prstGeom>
        </p:spPr>
        <p:txBody>
          <a:bodyPr/>
          <a:lstStyle>
            <a:lvl1pPr>
              <a:defRPr/>
            </a:lvl1pPr>
          </a:lstStyle>
          <a:p>
            <a:r>
              <a:rPr lang="en-US"/>
              <a:t>Click to edit title</a:t>
            </a:r>
          </a:p>
        </p:txBody>
      </p:sp>
      <p:sp>
        <p:nvSpPr>
          <p:cNvPr id="3" name="Text Placeholder 2"/>
          <p:cNvSpPr>
            <a:spLocks noGrp="1"/>
          </p:cNvSpPr>
          <p:nvPr>
            <p:ph type="body" idx="1" hasCustomPrompt="1"/>
          </p:nvPr>
        </p:nvSpPr>
        <p:spPr>
          <a:xfrm>
            <a:off x="506726" y="1469956"/>
            <a:ext cx="5486400" cy="704917"/>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a:t>
            </a:r>
          </a:p>
        </p:txBody>
      </p:sp>
      <p:sp>
        <p:nvSpPr>
          <p:cNvPr id="4" name="Content Placeholder 3"/>
          <p:cNvSpPr>
            <a:spLocks noGrp="1"/>
          </p:cNvSpPr>
          <p:nvPr>
            <p:ph sz="half" idx="2" hasCustomPrompt="1"/>
          </p:nvPr>
        </p:nvSpPr>
        <p:spPr>
          <a:xfrm>
            <a:off x="507999" y="2174875"/>
            <a:ext cx="5486400" cy="3522540"/>
          </a:xfrm>
          <a:prstGeom prst="rect">
            <a:avLst/>
          </a:prstGeom>
        </p:spPr>
        <p:txBody>
          <a:bodyPr>
            <a:noAutofit/>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select object</a:t>
            </a:r>
          </a:p>
          <a:p>
            <a:pPr lvl="0"/>
            <a:endParaRPr lang="en-US"/>
          </a:p>
          <a:p>
            <a:pPr lvl="0"/>
            <a:endParaRPr lang="en-US"/>
          </a:p>
        </p:txBody>
      </p:sp>
      <p:sp>
        <p:nvSpPr>
          <p:cNvPr id="5" name="Text Placeholder 4"/>
          <p:cNvSpPr>
            <a:spLocks noGrp="1"/>
          </p:cNvSpPr>
          <p:nvPr>
            <p:ph type="body" sz="quarter" idx="3" hasCustomPrompt="1"/>
          </p:nvPr>
        </p:nvSpPr>
        <p:spPr>
          <a:xfrm>
            <a:off x="6193368" y="1469957"/>
            <a:ext cx="5489359" cy="704918"/>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a:t>
            </a:r>
          </a:p>
        </p:txBody>
      </p:sp>
      <p:sp>
        <p:nvSpPr>
          <p:cNvPr id="6" name="Content Placeholder 5"/>
          <p:cNvSpPr>
            <a:spLocks noGrp="1"/>
          </p:cNvSpPr>
          <p:nvPr>
            <p:ph sz="quarter" idx="4" hasCustomPrompt="1"/>
          </p:nvPr>
        </p:nvSpPr>
        <p:spPr>
          <a:xfrm>
            <a:off x="6193368" y="2174875"/>
            <a:ext cx="5490632" cy="3435934"/>
          </a:xfrm>
          <a:prstGeom prst="rect">
            <a:avLst/>
          </a:prstGeom>
        </p:spPr>
        <p:txBody>
          <a:bodyPr>
            <a:noAutofit/>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select object</a:t>
            </a:r>
          </a:p>
          <a:p>
            <a:pPr lvl="0"/>
            <a:endParaRPr lang="en-US"/>
          </a:p>
          <a:p>
            <a:pPr lvl="0"/>
            <a:endParaRPr lang="en-US"/>
          </a:p>
        </p:txBody>
      </p:sp>
    </p:spTree>
    <p:extLst>
      <p:ext uri="{BB962C8B-B14F-4D97-AF65-F5344CB8AC3E}">
        <p14:creationId xmlns:p14="http://schemas.microsoft.com/office/powerpoint/2010/main" val="131953134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a:t>Click to edit</a:t>
            </a:r>
          </a:p>
        </p:txBody>
      </p:sp>
      <p:grpSp>
        <p:nvGrpSpPr>
          <p:cNvPr id="12" name="Group 11">
            <a:extLst>
              <a:ext uri="{FF2B5EF4-FFF2-40B4-BE49-F238E27FC236}">
                <a16:creationId xmlns:a16="http://schemas.microsoft.com/office/drawing/2014/main" id="{7B96CAFC-FEC6-4EBF-9D8C-DBEF28DC254C}"/>
              </a:ext>
            </a:extLst>
          </p:cNvPr>
          <p:cNvGrpSpPr>
            <a:grpSpLocks noChangeAspect="1"/>
          </p:cNvGrpSpPr>
          <p:nvPr userDrawn="1"/>
        </p:nvGrpSpPr>
        <p:grpSpPr>
          <a:xfrm>
            <a:off x="121783" y="4918943"/>
            <a:ext cx="2263329" cy="1808768"/>
            <a:chOff x="121783" y="4918943"/>
            <a:chExt cx="2263329" cy="1808768"/>
          </a:xfrm>
        </p:grpSpPr>
        <p:pic>
          <p:nvPicPr>
            <p:cNvPr id="13" name="Picture 12" descr="A close up of a sign&#10;&#10;Description generated with high confidence">
              <a:extLst>
                <a:ext uri="{FF2B5EF4-FFF2-40B4-BE49-F238E27FC236}">
                  <a16:creationId xmlns:a16="http://schemas.microsoft.com/office/drawing/2014/main" id="{8BC19C56-9C3A-4FD0-BCFC-ED3CEE2AD8EC}"/>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3BA862B9-14FF-4A57-839C-CA0E789B46DA}"/>
                </a:ext>
              </a:extLst>
            </p:cNvPr>
            <p:cNvGrpSpPr/>
            <p:nvPr userDrawn="1"/>
          </p:nvGrpSpPr>
          <p:grpSpPr>
            <a:xfrm>
              <a:off x="625657" y="5008148"/>
              <a:ext cx="1261706" cy="1384731"/>
              <a:chOff x="218435" y="2852807"/>
              <a:chExt cx="1408496" cy="1656226"/>
            </a:xfrm>
          </p:grpSpPr>
          <p:sp>
            <p:nvSpPr>
              <p:cNvPr id="27" name="TextBox 26">
                <a:extLst>
                  <a:ext uri="{FF2B5EF4-FFF2-40B4-BE49-F238E27FC236}">
                    <a16:creationId xmlns:a16="http://schemas.microsoft.com/office/drawing/2014/main" id="{6709CA22-E9E1-478D-9979-765B4A9B90A8}"/>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28" name="TextBox 27">
                <a:extLst>
                  <a:ext uri="{FF2B5EF4-FFF2-40B4-BE49-F238E27FC236}">
                    <a16:creationId xmlns:a16="http://schemas.microsoft.com/office/drawing/2014/main" id="{2860A7D2-8F54-49F7-9F0C-F91E0B2EB127}"/>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29" name="TextBox 28">
                <a:extLst>
                  <a:ext uri="{FF2B5EF4-FFF2-40B4-BE49-F238E27FC236}">
                    <a16:creationId xmlns:a16="http://schemas.microsoft.com/office/drawing/2014/main" id="{55B5661D-D093-4764-B076-555C2B422A64}"/>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15" name="Picture 14">
              <a:extLst>
                <a:ext uri="{FF2B5EF4-FFF2-40B4-BE49-F238E27FC236}">
                  <a16:creationId xmlns:a16="http://schemas.microsoft.com/office/drawing/2014/main" id="{42A774BF-09CD-4DBC-A9CD-8CD8116C1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33B535E-0D23-4256-9539-BC99DDAB6B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270ADB4-6ADB-45EF-8265-0D67B5E6C80D}"/>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95548459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10704513" y="6499633"/>
            <a:ext cx="1487488" cy="307777"/>
          </a:xfrm>
          <a:prstGeom prst="rect">
            <a:avLst/>
          </a:prstGeom>
          <a:noFill/>
        </p:spPr>
        <p:txBody>
          <a:bodyPr wrap="square" rtlCol="0">
            <a:spAutoFit/>
          </a:bodyPr>
          <a:lstStyle/>
          <a:p>
            <a:r>
              <a:rPr lang="en-US" sz="1400"/>
              <a:t>Slide # </a:t>
            </a:r>
            <a:fld id="{209B3D60-080B-4D34-9398-1DC43AD41F33}" type="slidenum">
              <a:rPr lang="en-US" sz="1400" smtClean="0"/>
              <a:t>‹#›</a:t>
            </a:fld>
            <a:endParaRPr lang="en-US" sz="1400"/>
          </a:p>
        </p:txBody>
      </p:sp>
    </p:spTree>
    <p:extLst>
      <p:ext uri="{BB962C8B-B14F-4D97-AF65-F5344CB8AC3E}">
        <p14:creationId xmlns:p14="http://schemas.microsoft.com/office/powerpoint/2010/main" val="1291651174"/>
      </p:ext>
    </p:extLst>
  </p:cSld>
  <p:clrMap bg1="dk1" tx1="lt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7" r:id="rId5"/>
    <p:sldLayoutId id="2147483798" r:id="rId6"/>
    <p:sldLayoutId id="2147483799" r:id="rId7"/>
    <p:sldLayoutId id="2147483800" r:id="rId8"/>
    <p:sldLayoutId id="2147483801" r:id="rId9"/>
    <p:sldLayoutId id="2147483802" r:id="rId10"/>
    <p:sldLayoutId id="2147483803"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0704513" y="6499633"/>
            <a:ext cx="1487488" cy="307777"/>
          </a:xfrm>
          <a:prstGeom prst="rect">
            <a:avLst/>
          </a:prstGeom>
          <a:noFill/>
        </p:spPr>
        <p:txBody>
          <a:bodyPr wrap="square" rtlCol="0">
            <a:spAutoFit/>
          </a:bodyPr>
          <a:lstStyle/>
          <a:p>
            <a:r>
              <a:rPr lang="en-US" sz="1400"/>
              <a:t>Slide # </a:t>
            </a:r>
            <a:fld id="{209B3D60-080B-4D34-9398-1DC43AD41F33}" type="slidenum">
              <a:rPr lang="en-US" sz="1400" smtClean="0"/>
              <a:t>‹#›</a:t>
            </a:fld>
            <a:endParaRPr lang="en-US" sz="1400"/>
          </a:p>
        </p:txBody>
      </p:sp>
    </p:spTree>
    <p:extLst>
      <p:ext uri="{BB962C8B-B14F-4D97-AF65-F5344CB8AC3E}">
        <p14:creationId xmlns:p14="http://schemas.microsoft.com/office/powerpoint/2010/main" val="449266487"/>
      </p:ext>
    </p:extLst>
  </p:cSld>
  <p:clrMap bg1="dk1" tx1="lt1" bg2="dk2" tx2="lt2" accent1="accent1" accent2="accent2" accent3="accent3" accent4="accent4" accent5="accent5" accent6="accent6" hlink="hlink" folHlink="folHlink"/>
  <p:sldLayoutIdLst>
    <p:sldLayoutId id="2147483805" r:id="rId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17/06/relationships/model3d" Target="../media/model3d1.glb"/><Relationship Id="rId7" Type="http://schemas.openxmlformats.org/officeDocument/2006/relationships/hyperlink" Target="https://www.remix3d.com/details/G009SXGP77JM"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microsoft.com/office/2017/06/relationships/model3d" Target="../media/model3d2.glb"/><Relationship Id="rId5" Type="http://schemas.openxmlformats.org/officeDocument/2006/relationships/image" Target="../media/image12.png"/><Relationship Id="rId4" Type="http://schemas.openxmlformats.org/officeDocument/2006/relationships/hyperlink" Target="https://www.remix3d.com/details/G009SXR2FB3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remix3d.com/details/G009SXGP77JM" TargetMode="External"/><Relationship Id="rId3" Type="http://schemas.openxmlformats.org/officeDocument/2006/relationships/image" Target="../media/image14.gif"/><Relationship Id="rId7" Type="http://schemas.microsoft.com/office/2017/06/relationships/model3d" Target="../media/model3d2.glb"/><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hyperlink" Target="https://www.remix3d.com/details/G009SXR2FB3F" TargetMode="External"/><Relationship Id="rId4" Type="http://schemas.microsoft.com/office/2017/06/relationships/model3d" Target="../media/model3d1.glb"/><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29">
            <a:extLst>
              <a:ext uri="{FF2B5EF4-FFF2-40B4-BE49-F238E27FC236}">
                <a16:creationId xmlns:a16="http://schemas.microsoft.com/office/drawing/2014/main" id="{340181BC-E0B5-4912-BB66-C0C54C3CB5B6}"/>
              </a:ext>
            </a:extLst>
          </p:cNvPr>
          <p:cNvSpPr>
            <a:spLocks noGrp="1"/>
          </p:cNvSpPr>
          <p:nvPr>
            <p:ph type="subTitle" idx="1"/>
          </p:nvPr>
        </p:nvSpPr>
        <p:spPr/>
        <p:txBody>
          <a:bodyPr/>
          <a:lstStyle/>
          <a:p>
            <a:r>
              <a:rPr lang="en-US"/>
              <a:t>Lesson #11</a:t>
            </a:r>
          </a:p>
        </p:txBody>
      </p:sp>
      <p:sp>
        <p:nvSpPr>
          <p:cNvPr id="7" name="Text Placeholder 6">
            <a:extLst>
              <a:ext uri="{FF2B5EF4-FFF2-40B4-BE49-F238E27FC236}">
                <a16:creationId xmlns:a16="http://schemas.microsoft.com/office/drawing/2014/main" id="{5187D829-0561-4E82-B7E9-F2351F998B9E}"/>
              </a:ext>
            </a:extLst>
          </p:cNvPr>
          <p:cNvSpPr>
            <a:spLocks noGrp="1"/>
          </p:cNvSpPr>
          <p:nvPr>
            <p:ph type="body" sz="quarter" idx="10"/>
          </p:nvPr>
        </p:nvSpPr>
        <p:spPr/>
        <p:txBody>
          <a:bodyPr/>
          <a:lstStyle/>
          <a:p>
            <a:endParaRPr lang="en-US"/>
          </a:p>
        </p:txBody>
      </p:sp>
      <p:sp>
        <p:nvSpPr>
          <p:cNvPr id="8" name="Text Placeholder 7">
            <a:extLst>
              <a:ext uri="{FF2B5EF4-FFF2-40B4-BE49-F238E27FC236}">
                <a16:creationId xmlns:a16="http://schemas.microsoft.com/office/drawing/2014/main" id="{0FA04C33-B7B6-4F33-9701-31257FE2D86A}"/>
              </a:ext>
            </a:extLst>
          </p:cNvPr>
          <p:cNvSpPr>
            <a:spLocks noGrp="1"/>
          </p:cNvSpPr>
          <p:nvPr>
            <p:ph type="body" sz="quarter" idx="11"/>
          </p:nvPr>
        </p:nvSpPr>
        <p:spPr/>
        <p:txBody>
          <a:bodyPr/>
          <a:lstStyle/>
          <a:p>
            <a:endParaRPr lang="en-US"/>
          </a:p>
        </p:txBody>
      </p:sp>
      <p:sp>
        <p:nvSpPr>
          <p:cNvPr id="6" name="Title 5">
            <a:extLst>
              <a:ext uri="{FF2B5EF4-FFF2-40B4-BE49-F238E27FC236}">
                <a16:creationId xmlns:a16="http://schemas.microsoft.com/office/drawing/2014/main" id="{ABA7CCD1-18A9-4A65-98FA-A299D25F2169}"/>
              </a:ext>
            </a:extLst>
          </p:cNvPr>
          <p:cNvSpPr>
            <a:spLocks noGrp="1"/>
          </p:cNvSpPr>
          <p:nvPr>
            <p:ph type="title"/>
          </p:nvPr>
        </p:nvSpPr>
        <p:spPr>
          <a:xfrm>
            <a:off x="508000" y="449345"/>
            <a:ext cx="11176000" cy="1421928"/>
          </a:xfrm>
        </p:spPr>
        <p:txBody>
          <a:bodyPr>
            <a:spAutoFit/>
          </a:bodyPr>
          <a:lstStyle/>
          <a:p>
            <a:r>
              <a:rPr lang="en-US" dirty="0"/>
              <a:t>Fire Danger Operating Procedures, Decision Classes, and Management Actions</a:t>
            </a:r>
          </a:p>
        </p:txBody>
      </p:sp>
      <p:sp>
        <p:nvSpPr>
          <p:cNvPr id="9" name="Text Placeholder 8">
            <a:extLst>
              <a:ext uri="{FF2B5EF4-FFF2-40B4-BE49-F238E27FC236}">
                <a16:creationId xmlns:a16="http://schemas.microsoft.com/office/drawing/2014/main" id="{3C2C0370-F4F3-4CC4-8F79-699770F11CE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8364377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48CF08-A043-4436-99F3-DA63EBCFDCCF}"/>
              </a:ext>
            </a:extLst>
          </p:cNvPr>
          <p:cNvPicPr>
            <a:picLocks noChangeAspect="1"/>
          </p:cNvPicPr>
          <p:nvPr/>
        </p:nvPicPr>
        <p:blipFill>
          <a:blip r:embed="rId3"/>
          <a:stretch>
            <a:fillRect/>
          </a:stretch>
        </p:blipFill>
        <p:spPr>
          <a:xfrm>
            <a:off x="7053651" y="1957140"/>
            <a:ext cx="4149406" cy="279877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6BAB607-239D-44A1-8ACF-0202A010706D}"/>
              </a:ext>
            </a:extLst>
          </p:cNvPr>
          <p:cNvPicPr>
            <a:picLocks noChangeAspect="1"/>
          </p:cNvPicPr>
          <p:nvPr/>
        </p:nvPicPr>
        <p:blipFill>
          <a:blip r:embed="rId4"/>
          <a:stretch>
            <a:fillRect/>
          </a:stretch>
        </p:blipFill>
        <p:spPr>
          <a:xfrm>
            <a:off x="4058075" y="2867029"/>
            <a:ext cx="4124879" cy="277289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06905D2-FE1E-4DB8-9D19-12BE83CE2714}"/>
              </a:ext>
            </a:extLst>
          </p:cNvPr>
          <p:cNvSpPr>
            <a:spLocks noGrp="1"/>
          </p:cNvSpPr>
          <p:nvPr>
            <p:ph type="title"/>
          </p:nvPr>
        </p:nvSpPr>
        <p:spPr/>
        <p:txBody>
          <a:bodyPr/>
          <a:lstStyle/>
          <a:p>
            <a:r>
              <a:rPr lang="en-US"/>
              <a:t>Operational Considerations</a:t>
            </a:r>
          </a:p>
        </p:txBody>
      </p:sp>
      <p:sp>
        <p:nvSpPr>
          <p:cNvPr id="3" name="Content Placeholder 2">
            <a:extLst>
              <a:ext uri="{FF2B5EF4-FFF2-40B4-BE49-F238E27FC236}">
                <a16:creationId xmlns:a16="http://schemas.microsoft.com/office/drawing/2014/main" id="{5730DBDC-4C7D-4928-9124-5B8F05CB6474}"/>
              </a:ext>
            </a:extLst>
          </p:cNvPr>
          <p:cNvSpPr>
            <a:spLocks noGrp="1"/>
          </p:cNvSpPr>
          <p:nvPr>
            <p:ph idx="1"/>
          </p:nvPr>
        </p:nvSpPr>
        <p:spPr/>
        <p:txBody>
          <a:bodyPr/>
          <a:lstStyle/>
          <a:p>
            <a:r>
              <a:rPr lang="en-US"/>
              <a:t>Seasonal Trends</a:t>
            </a:r>
          </a:p>
        </p:txBody>
      </p:sp>
      <p:pic>
        <p:nvPicPr>
          <p:cNvPr id="5" name="Picture 4">
            <a:extLst>
              <a:ext uri="{FF2B5EF4-FFF2-40B4-BE49-F238E27FC236}">
                <a16:creationId xmlns:a16="http://schemas.microsoft.com/office/drawing/2014/main" id="{920B9C49-23C6-471B-821C-9F8C26325C74}"/>
              </a:ext>
            </a:extLst>
          </p:cNvPr>
          <p:cNvPicPr>
            <a:picLocks noChangeAspect="1"/>
          </p:cNvPicPr>
          <p:nvPr/>
        </p:nvPicPr>
        <p:blipFill>
          <a:blip r:embed="rId5"/>
          <a:stretch>
            <a:fillRect/>
          </a:stretch>
        </p:blipFill>
        <p:spPr>
          <a:xfrm>
            <a:off x="883870" y="3694168"/>
            <a:ext cx="4132575" cy="277289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4A2B766-5962-472B-AD00-34E292CBDF2D}"/>
              </a:ext>
            </a:extLst>
          </p:cNvPr>
          <p:cNvSpPr txBox="1"/>
          <p:nvPr/>
        </p:nvSpPr>
        <p:spPr>
          <a:xfrm>
            <a:off x="937372" y="3163832"/>
            <a:ext cx="2854179" cy="523220"/>
          </a:xfrm>
          <a:prstGeom prst="rect">
            <a:avLst/>
          </a:prstGeom>
          <a:noFill/>
        </p:spPr>
        <p:txBody>
          <a:bodyPr wrap="none" rtlCol="0">
            <a:spAutoFit/>
          </a:bodyPr>
          <a:lstStyle/>
          <a:p>
            <a:r>
              <a:rPr lang="en-US" sz="2800">
                <a:effectLst>
                  <a:outerShdw blurRad="38100" dist="38100" dir="2700000" algn="tl">
                    <a:srgbClr val="000000">
                      <a:alpha val="43137"/>
                    </a:srgbClr>
                  </a:outerShdw>
                </a:effectLst>
              </a:rPr>
              <a:t>Live Fuel Moisture</a:t>
            </a:r>
          </a:p>
        </p:txBody>
      </p:sp>
      <p:sp>
        <p:nvSpPr>
          <p:cNvPr id="8" name="TextBox 7">
            <a:extLst>
              <a:ext uri="{FF2B5EF4-FFF2-40B4-BE49-F238E27FC236}">
                <a16:creationId xmlns:a16="http://schemas.microsoft.com/office/drawing/2014/main" id="{50FD8DD7-B9E7-4E87-849E-3246F6168684}"/>
              </a:ext>
            </a:extLst>
          </p:cNvPr>
          <p:cNvSpPr txBox="1"/>
          <p:nvPr/>
        </p:nvSpPr>
        <p:spPr>
          <a:xfrm>
            <a:off x="4256453" y="2293093"/>
            <a:ext cx="2744662" cy="523220"/>
          </a:xfrm>
          <a:prstGeom prst="rect">
            <a:avLst/>
          </a:prstGeom>
          <a:noFill/>
        </p:spPr>
        <p:txBody>
          <a:bodyPr wrap="none" rtlCol="0">
            <a:spAutoFit/>
          </a:bodyPr>
          <a:lstStyle/>
          <a:p>
            <a:r>
              <a:rPr lang="en-US" sz="2800">
                <a:effectLst>
                  <a:outerShdw blurRad="38100" dist="38100" dir="2700000" algn="tl">
                    <a:srgbClr val="000000">
                      <a:alpha val="43137"/>
                    </a:srgbClr>
                  </a:outerShdw>
                </a:effectLst>
              </a:rPr>
              <a:t>1-Hr Fuel Loading</a:t>
            </a:r>
          </a:p>
        </p:txBody>
      </p:sp>
      <p:sp>
        <p:nvSpPr>
          <p:cNvPr id="11" name="TextBox 10">
            <a:extLst>
              <a:ext uri="{FF2B5EF4-FFF2-40B4-BE49-F238E27FC236}">
                <a16:creationId xmlns:a16="http://schemas.microsoft.com/office/drawing/2014/main" id="{277C90F7-CB28-432B-86A9-7D5D97D20BD3}"/>
              </a:ext>
            </a:extLst>
          </p:cNvPr>
          <p:cNvSpPr txBox="1"/>
          <p:nvPr/>
        </p:nvSpPr>
        <p:spPr>
          <a:xfrm>
            <a:off x="7038118" y="1433920"/>
            <a:ext cx="1159356" cy="523220"/>
          </a:xfrm>
          <a:prstGeom prst="rect">
            <a:avLst/>
          </a:prstGeom>
          <a:noFill/>
        </p:spPr>
        <p:txBody>
          <a:bodyPr wrap="none" rtlCol="0">
            <a:spAutoFit/>
          </a:bodyPr>
          <a:lstStyle/>
          <a:p>
            <a:r>
              <a:rPr lang="en-US" sz="2800">
                <a:effectLst>
                  <a:outerShdw blurRad="38100" dist="38100" dir="2700000" algn="tl">
                    <a:srgbClr val="000000">
                      <a:alpha val="43137"/>
                    </a:srgbClr>
                  </a:outerShdw>
                </a:effectLst>
              </a:rPr>
              <a:t>NFDRS</a:t>
            </a:r>
          </a:p>
        </p:txBody>
      </p:sp>
    </p:spTree>
    <p:extLst>
      <p:ext uri="{BB962C8B-B14F-4D97-AF65-F5344CB8AC3E}">
        <p14:creationId xmlns:p14="http://schemas.microsoft.com/office/powerpoint/2010/main" val="1001053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B114-5AE4-46CA-8383-52F792524BCA}"/>
              </a:ext>
            </a:extLst>
          </p:cNvPr>
          <p:cNvSpPr>
            <a:spLocks noGrp="1"/>
          </p:cNvSpPr>
          <p:nvPr>
            <p:ph type="title"/>
          </p:nvPr>
        </p:nvSpPr>
        <p:spPr/>
        <p:txBody>
          <a:bodyPr/>
          <a:lstStyle/>
          <a:p>
            <a:r>
              <a:rPr lang="en-US" dirty="0"/>
              <a:t>Fires Analysis</a:t>
            </a:r>
          </a:p>
        </p:txBody>
      </p:sp>
      <p:pic>
        <p:nvPicPr>
          <p:cNvPr id="7" name="Picture 6">
            <a:extLst>
              <a:ext uri="{FF2B5EF4-FFF2-40B4-BE49-F238E27FC236}">
                <a16:creationId xmlns:a16="http://schemas.microsoft.com/office/drawing/2014/main" id="{62B63E50-71AE-4FAD-BC5C-A5CFDE16EF97}"/>
              </a:ext>
            </a:extLst>
          </p:cNvPr>
          <p:cNvPicPr>
            <a:picLocks noChangeAspect="1"/>
          </p:cNvPicPr>
          <p:nvPr/>
        </p:nvPicPr>
        <p:blipFill>
          <a:blip r:embed="rId3"/>
          <a:stretch>
            <a:fillRect/>
          </a:stretch>
        </p:blipFill>
        <p:spPr>
          <a:xfrm>
            <a:off x="2093177" y="1420533"/>
            <a:ext cx="9176897" cy="4016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903784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9" name="3D Model 8" descr="Create your fantasy land">
                <a:extLst>
                  <a:ext uri="{FF2B5EF4-FFF2-40B4-BE49-F238E27FC236}">
                    <a16:creationId xmlns:a16="http://schemas.microsoft.com/office/drawing/2014/main" id="{1EEFF095-CCF8-4A2D-9C40-E80ED3202585}"/>
                  </a:ext>
                </a:extLst>
              </p:cNvPr>
              <p:cNvGraphicFramePr>
                <a:graphicFrameLocks noChangeAspect="1"/>
              </p:cNvGraphicFramePr>
              <p:nvPr>
                <p:extLst>
                  <p:ext uri="{D42A27DB-BD31-4B8C-83A1-F6EECF244321}">
                    <p14:modId xmlns:p14="http://schemas.microsoft.com/office/powerpoint/2010/main" val="3442000389"/>
                  </p:ext>
                </p:extLst>
              </p:nvPr>
            </p:nvGraphicFramePr>
            <p:xfrm rot="17462962">
              <a:off x="4631520" y="1602933"/>
              <a:ext cx="3188972" cy="4997641"/>
            </p:xfrm>
            <a:graphic>
              <a:graphicData uri="http://schemas.microsoft.com/office/drawing/2017/model3d">
                <am3d:model3d r:embed="rId3">
                  <am3d:spPr>
                    <a:xfrm rot="17462962">
                      <a:off x="0" y="0"/>
                      <a:ext cx="3188972" cy="4997641"/>
                    </a:xfrm>
                    <a:prstGeom prst="rect">
                      <a:avLst/>
                    </a:prstGeom>
                  </am3d:spPr>
                  <am3d:camera>
                    <am3d:pos x="0" y="0" z="58105947"/>
                    <am3d:up dx="0" dy="36000000" dz="0"/>
                    <am3d:lookAt x="0" y="0" z="0"/>
                    <am3d:perspective fov="2700000"/>
                  </am3d:camera>
                  <am3d:trans>
                    <am3d:meterPerModelUnit n="7721671" d="1000000"/>
                    <am3d:preTrans dx="36033" dy="-7793025" dz="-2662214"/>
                    <am3d:scale>
                      <am3d:sx n="1000000" d="1000000"/>
                      <am3d:sy n="1000000" d="1000000"/>
                      <am3d:sz n="1000000" d="1000000"/>
                    </am3d:scale>
                    <am3d:rot ax="4676590" ay="108386" az="-10297543"/>
                    <am3d:postTrans dx="0" dy="0" dz="0"/>
                  </am3d:trans>
                  <am3d:attrSrcUrl r:id="rId4"/>
                  <am3d:raster rName="Office3DRenderer" rVer="16.0.8326">
                    <am3d:blip r:embed="rId5"/>
                  </am3d:raster>
                  <am3d:objViewport viewportSz="65588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Create your fantasy land">
                <a:extLst>
                  <a:ext uri="{FF2B5EF4-FFF2-40B4-BE49-F238E27FC236}">
                    <a16:creationId xmlns:a16="http://schemas.microsoft.com/office/drawing/2014/main" id="{1EEFF095-CCF8-4A2D-9C40-E80ED3202585}"/>
                  </a:ext>
                </a:extLst>
              </p:cNvPr>
              <p:cNvPicPr>
                <a:picLocks noGrp="1" noRot="1" noChangeAspect="1" noMove="1" noResize="1" noEditPoints="1" noAdjustHandles="1" noChangeArrowheads="1" noChangeShapeType="1" noCrop="1"/>
              </p:cNvPicPr>
              <p:nvPr/>
            </p:nvPicPr>
            <p:blipFill>
              <a:blip r:embed="rId5"/>
              <a:stretch>
                <a:fillRect/>
              </a:stretch>
            </p:blipFill>
            <p:spPr>
              <a:xfrm rot="17462962">
                <a:off x="4631520" y="1602933"/>
                <a:ext cx="3188972" cy="49976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 14" descr="Landscape">
                <a:extLst>
                  <a:ext uri="{FF2B5EF4-FFF2-40B4-BE49-F238E27FC236}">
                    <a16:creationId xmlns:a16="http://schemas.microsoft.com/office/drawing/2014/main" id="{AE7B39EC-8A81-45D0-8A53-A0A23AEFEFE0}"/>
                  </a:ext>
                </a:extLst>
              </p:cNvPr>
              <p:cNvGraphicFramePr>
                <a:graphicFrameLocks noChangeAspect="1"/>
              </p:cNvGraphicFramePr>
              <p:nvPr>
                <p:extLst>
                  <p:ext uri="{D42A27DB-BD31-4B8C-83A1-F6EECF244321}">
                    <p14:modId xmlns:p14="http://schemas.microsoft.com/office/powerpoint/2010/main" val="1672653667"/>
                  </p:ext>
                </p:extLst>
              </p:nvPr>
            </p:nvGraphicFramePr>
            <p:xfrm rot="3172785">
              <a:off x="2800199" y="3410064"/>
              <a:ext cx="2641978" cy="2910852"/>
            </p:xfrm>
            <a:graphic>
              <a:graphicData uri="http://schemas.microsoft.com/office/drawing/2017/model3d">
                <am3d:model3d r:embed="rId6">
                  <am3d:spPr>
                    <a:xfrm rot="3172785">
                      <a:off x="0" y="0"/>
                      <a:ext cx="2641978" cy="2910852"/>
                    </a:xfrm>
                    <a:prstGeom prst="rect">
                      <a:avLst/>
                    </a:prstGeom>
                  </am3d:spPr>
                  <am3d:camera>
                    <am3d:pos x="0" y="0" z="68635681"/>
                    <am3d:up dx="0" dy="36000000" dz="0"/>
                    <am3d:lookAt x="0" y="0" z="0"/>
                    <am3d:perspective fov="2700000"/>
                  </am3d:camera>
                  <am3d:trans>
                    <am3d:meterPerModelUnit n="424616" d="1000000"/>
                    <am3d:preTrans dx="-2721729" dy="-112671" dz="-3913266"/>
                    <am3d:scale>
                      <am3d:sx n="1000000" d="1000000"/>
                      <am3d:sy n="1000000" d="1000000"/>
                      <am3d:sz n="1000000" d="1000000"/>
                    </am3d:scale>
                    <am3d:rot ax="5520124" ay="-624735" az="-6056720"/>
                    <am3d:postTrans dx="0" dy="0" dz="0"/>
                  </am3d:trans>
                  <am3d:attrSrcUrl r:id="rId7"/>
                  <am3d:raster rName="Office3DRenderer" rVer="16.0.8326">
                    <am3d:blip r:embed="rId8"/>
                  </am3d:raster>
                  <am3d:objViewport viewportSz="42318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Landscape">
                <a:extLst>
                  <a:ext uri="{FF2B5EF4-FFF2-40B4-BE49-F238E27FC236}">
                    <a16:creationId xmlns:a16="http://schemas.microsoft.com/office/drawing/2014/main" id="{AE7B39EC-8A81-45D0-8A53-A0A23AEFEFE0}"/>
                  </a:ext>
                </a:extLst>
              </p:cNvPr>
              <p:cNvPicPr>
                <a:picLocks noGrp="1" noRot="1" noChangeAspect="1" noMove="1" noResize="1" noEditPoints="1" noAdjustHandles="1" noChangeArrowheads="1" noChangeShapeType="1" noCrop="1"/>
              </p:cNvPicPr>
              <p:nvPr/>
            </p:nvPicPr>
            <p:blipFill>
              <a:blip r:embed="rId8"/>
              <a:stretch>
                <a:fillRect/>
              </a:stretch>
            </p:blipFill>
            <p:spPr>
              <a:xfrm rot="3172785">
                <a:off x="2800199" y="3410064"/>
                <a:ext cx="2641978" cy="2910852"/>
              </a:xfrm>
              <a:prstGeom prst="rect">
                <a:avLst/>
              </a:prstGeom>
            </p:spPr>
          </p:pic>
        </mc:Fallback>
      </mc:AlternateContent>
      <p:sp>
        <p:nvSpPr>
          <p:cNvPr id="3" name="Freeform: Shape 2">
            <a:extLst>
              <a:ext uri="{FF2B5EF4-FFF2-40B4-BE49-F238E27FC236}">
                <a16:creationId xmlns:a16="http://schemas.microsoft.com/office/drawing/2014/main" id="{6D9A4F21-3519-4829-8FAF-F0B604D73E28}"/>
              </a:ext>
            </a:extLst>
          </p:cNvPr>
          <p:cNvSpPr/>
          <p:nvPr/>
        </p:nvSpPr>
        <p:spPr bwMode="auto">
          <a:xfrm>
            <a:off x="2828213" y="3490770"/>
            <a:ext cx="2470935" cy="2727789"/>
          </a:xfrm>
          <a:custGeom>
            <a:avLst/>
            <a:gdLst>
              <a:gd name="connsiteX0" fmla="*/ 1751744 w 2470935"/>
              <a:gd name="connsiteY0" fmla="*/ 0 h 2727789"/>
              <a:gd name="connsiteX1" fmla="*/ 2039420 w 2470935"/>
              <a:gd name="connsiteY1" fmla="*/ 123290 h 2727789"/>
              <a:gd name="connsiteX2" fmla="*/ 2198669 w 2470935"/>
              <a:gd name="connsiteY2" fmla="*/ 272265 h 2727789"/>
              <a:gd name="connsiteX3" fmla="*/ 2239766 w 2470935"/>
              <a:gd name="connsiteY3" fmla="*/ 580490 h 2727789"/>
              <a:gd name="connsiteX4" fmla="*/ 2162710 w 2470935"/>
              <a:gd name="connsiteY4" fmla="*/ 708917 h 2727789"/>
              <a:gd name="connsiteX5" fmla="*/ 2470935 w 2470935"/>
              <a:gd name="connsiteY5" fmla="*/ 981182 h 2727789"/>
              <a:gd name="connsiteX6" fmla="*/ 2321959 w 2470935"/>
              <a:gd name="connsiteY6" fmla="*/ 1140431 h 2727789"/>
              <a:gd name="connsiteX7" fmla="*/ 2316822 w 2470935"/>
              <a:gd name="connsiteY7" fmla="*/ 1299681 h 2727789"/>
              <a:gd name="connsiteX8" fmla="*/ 2265451 w 2470935"/>
              <a:gd name="connsiteY8" fmla="*/ 1546261 h 2727789"/>
              <a:gd name="connsiteX9" fmla="*/ 2311685 w 2470935"/>
              <a:gd name="connsiteY9" fmla="*/ 1854485 h 2727789"/>
              <a:gd name="connsiteX10" fmla="*/ 2265451 w 2470935"/>
              <a:gd name="connsiteY10" fmla="*/ 2101065 h 2727789"/>
              <a:gd name="connsiteX11" fmla="*/ 2008598 w 2470935"/>
              <a:gd name="connsiteY11" fmla="*/ 2219218 h 2727789"/>
              <a:gd name="connsiteX12" fmla="*/ 2018872 w 2470935"/>
              <a:gd name="connsiteY12" fmla="*/ 2383604 h 2727789"/>
              <a:gd name="connsiteX13" fmla="*/ 1659276 w 2470935"/>
              <a:gd name="connsiteY13" fmla="*/ 2568539 h 2727789"/>
              <a:gd name="connsiteX14" fmla="*/ 1340777 w 2470935"/>
              <a:gd name="connsiteY14" fmla="*/ 2727789 h 2727789"/>
              <a:gd name="connsiteX15" fmla="*/ 816795 w 2470935"/>
              <a:gd name="connsiteY15" fmla="*/ 2537717 h 2727789"/>
              <a:gd name="connsiteX16" fmla="*/ 534256 w 2470935"/>
              <a:gd name="connsiteY16" fmla="*/ 2250040 h 2727789"/>
              <a:gd name="connsiteX17" fmla="*/ 349321 w 2470935"/>
              <a:gd name="connsiteY17" fmla="*/ 2008598 h 2727789"/>
              <a:gd name="connsiteX18" fmla="*/ 164386 w 2470935"/>
              <a:gd name="connsiteY18" fmla="*/ 1849348 h 2727789"/>
              <a:gd name="connsiteX19" fmla="*/ 10274 w 2470935"/>
              <a:gd name="connsiteY19" fmla="*/ 1864759 h 2727789"/>
              <a:gd name="connsiteX20" fmla="*/ 51371 w 2470935"/>
              <a:gd name="connsiteY20" fmla="*/ 1664413 h 2727789"/>
              <a:gd name="connsiteX21" fmla="*/ 102741 w 2470935"/>
              <a:gd name="connsiteY21" fmla="*/ 1438382 h 2727789"/>
              <a:gd name="connsiteX22" fmla="*/ 0 w 2470935"/>
              <a:gd name="connsiteY22" fmla="*/ 1243173 h 2727789"/>
              <a:gd name="connsiteX23" fmla="*/ 0 w 2470935"/>
              <a:gd name="connsiteY23" fmla="*/ 1083924 h 2727789"/>
              <a:gd name="connsiteX24" fmla="*/ 184935 w 2470935"/>
              <a:gd name="connsiteY24" fmla="*/ 863029 h 2727789"/>
              <a:gd name="connsiteX25" fmla="*/ 200346 w 2470935"/>
              <a:gd name="connsiteY25" fmla="*/ 580490 h 2727789"/>
              <a:gd name="connsiteX26" fmla="*/ 410966 w 2470935"/>
              <a:gd name="connsiteY26" fmla="*/ 513708 h 2727789"/>
              <a:gd name="connsiteX27" fmla="*/ 544530 w 2470935"/>
              <a:gd name="connsiteY27" fmla="*/ 672957 h 2727789"/>
              <a:gd name="connsiteX28" fmla="*/ 580490 w 2470935"/>
              <a:gd name="connsiteY28" fmla="*/ 873303 h 2727789"/>
              <a:gd name="connsiteX29" fmla="*/ 703780 w 2470935"/>
              <a:gd name="connsiteY29" fmla="*/ 873303 h 2727789"/>
              <a:gd name="connsiteX30" fmla="*/ 821932 w 2470935"/>
              <a:gd name="connsiteY30" fmla="*/ 770562 h 2727789"/>
              <a:gd name="connsiteX31" fmla="*/ 796247 w 2470935"/>
              <a:gd name="connsiteY31" fmla="*/ 575353 h 2727789"/>
              <a:gd name="connsiteX32" fmla="*/ 837344 w 2470935"/>
              <a:gd name="connsiteY32" fmla="*/ 462337 h 2727789"/>
              <a:gd name="connsiteX33" fmla="*/ 981182 w 2470935"/>
              <a:gd name="connsiteY33" fmla="*/ 416103 h 2727789"/>
              <a:gd name="connsiteX34" fmla="*/ 1053101 w 2470935"/>
              <a:gd name="connsiteY34" fmla="*/ 416103 h 2727789"/>
              <a:gd name="connsiteX35" fmla="*/ 1207213 w 2470935"/>
              <a:gd name="connsiteY35" fmla="*/ 184935 h 2727789"/>
              <a:gd name="connsiteX36" fmla="*/ 1320229 w 2470935"/>
              <a:gd name="connsiteY36" fmla="*/ 51371 h 2727789"/>
              <a:gd name="connsiteX37" fmla="*/ 1515438 w 2470935"/>
              <a:gd name="connsiteY37" fmla="*/ 15411 h 2727789"/>
              <a:gd name="connsiteX38" fmla="*/ 1751744 w 2470935"/>
              <a:gd name="connsiteY38" fmla="*/ 0 h 27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70935" h="2727789">
                <a:moveTo>
                  <a:pt x="1751744" y="0"/>
                </a:moveTo>
                <a:lnTo>
                  <a:pt x="2039420" y="123290"/>
                </a:lnTo>
                <a:lnTo>
                  <a:pt x="2198669" y="272265"/>
                </a:lnTo>
                <a:lnTo>
                  <a:pt x="2239766" y="580490"/>
                </a:lnTo>
                <a:lnTo>
                  <a:pt x="2162710" y="708917"/>
                </a:lnTo>
                <a:lnTo>
                  <a:pt x="2470935" y="981182"/>
                </a:lnTo>
                <a:lnTo>
                  <a:pt x="2321959" y="1140431"/>
                </a:lnTo>
                <a:lnTo>
                  <a:pt x="2316822" y="1299681"/>
                </a:lnTo>
                <a:lnTo>
                  <a:pt x="2265451" y="1546261"/>
                </a:lnTo>
                <a:lnTo>
                  <a:pt x="2311685" y="1854485"/>
                </a:lnTo>
                <a:lnTo>
                  <a:pt x="2265451" y="2101065"/>
                </a:lnTo>
                <a:lnTo>
                  <a:pt x="2008598" y="2219218"/>
                </a:lnTo>
                <a:lnTo>
                  <a:pt x="2018872" y="2383604"/>
                </a:lnTo>
                <a:lnTo>
                  <a:pt x="1659276" y="2568539"/>
                </a:lnTo>
                <a:lnTo>
                  <a:pt x="1340777" y="2727789"/>
                </a:lnTo>
                <a:lnTo>
                  <a:pt x="816795" y="2537717"/>
                </a:lnTo>
                <a:lnTo>
                  <a:pt x="534256" y="2250040"/>
                </a:lnTo>
                <a:lnTo>
                  <a:pt x="349321" y="2008598"/>
                </a:lnTo>
                <a:lnTo>
                  <a:pt x="164386" y="1849348"/>
                </a:lnTo>
                <a:lnTo>
                  <a:pt x="10274" y="1864759"/>
                </a:lnTo>
                <a:lnTo>
                  <a:pt x="51371" y="1664413"/>
                </a:lnTo>
                <a:lnTo>
                  <a:pt x="102741" y="1438382"/>
                </a:lnTo>
                <a:lnTo>
                  <a:pt x="0" y="1243173"/>
                </a:lnTo>
                <a:lnTo>
                  <a:pt x="0" y="1083924"/>
                </a:lnTo>
                <a:lnTo>
                  <a:pt x="184935" y="863029"/>
                </a:lnTo>
                <a:lnTo>
                  <a:pt x="200346" y="580490"/>
                </a:lnTo>
                <a:lnTo>
                  <a:pt x="410966" y="513708"/>
                </a:lnTo>
                <a:lnTo>
                  <a:pt x="544530" y="672957"/>
                </a:lnTo>
                <a:lnTo>
                  <a:pt x="580490" y="873303"/>
                </a:lnTo>
                <a:lnTo>
                  <a:pt x="703780" y="873303"/>
                </a:lnTo>
                <a:lnTo>
                  <a:pt x="821932" y="770562"/>
                </a:lnTo>
                <a:lnTo>
                  <a:pt x="796247" y="575353"/>
                </a:lnTo>
                <a:lnTo>
                  <a:pt x="837344" y="462337"/>
                </a:lnTo>
                <a:lnTo>
                  <a:pt x="981182" y="416103"/>
                </a:lnTo>
                <a:lnTo>
                  <a:pt x="1053101" y="416103"/>
                </a:lnTo>
                <a:lnTo>
                  <a:pt x="1207213" y="184935"/>
                </a:lnTo>
                <a:lnTo>
                  <a:pt x="1320229" y="51371"/>
                </a:lnTo>
                <a:lnTo>
                  <a:pt x="1515438" y="15411"/>
                </a:lnTo>
                <a:lnTo>
                  <a:pt x="1751744" y="0"/>
                </a:lnTo>
                <a:close/>
              </a:path>
            </a:pathLst>
          </a:custGeom>
          <a:noFill/>
          <a:ln w="1016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4" name="Freeform: Shape 3">
            <a:extLst>
              <a:ext uri="{FF2B5EF4-FFF2-40B4-BE49-F238E27FC236}">
                <a16:creationId xmlns:a16="http://schemas.microsoft.com/office/drawing/2014/main" id="{3873A925-DEB8-4CB8-932C-4D90F9F46EBA}"/>
              </a:ext>
            </a:extLst>
          </p:cNvPr>
          <p:cNvSpPr/>
          <p:nvPr/>
        </p:nvSpPr>
        <p:spPr bwMode="auto">
          <a:xfrm>
            <a:off x="4622181" y="2748775"/>
            <a:ext cx="3880624" cy="2893742"/>
          </a:xfrm>
          <a:custGeom>
            <a:avLst/>
            <a:gdLst>
              <a:gd name="connsiteX0" fmla="*/ 44605 w 3880624"/>
              <a:gd name="connsiteY0" fmla="*/ 702527 h 2893742"/>
              <a:gd name="connsiteX1" fmla="*/ 211873 w 3880624"/>
              <a:gd name="connsiteY1" fmla="*/ 512956 h 2893742"/>
              <a:gd name="connsiteX2" fmla="*/ 356839 w 3880624"/>
              <a:gd name="connsiteY2" fmla="*/ 384717 h 2893742"/>
              <a:gd name="connsiteX3" fmla="*/ 434897 w 3880624"/>
              <a:gd name="connsiteY3" fmla="*/ 312234 h 2893742"/>
              <a:gd name="connsiteX4" fmla="*/ 496229 w 3880624"/>
              <a:gd name="connsiteY4" fmla="*/ 384717 h 2893742"/>
              <a:gd name="connsiteX5" fmla="*/ 579863 w 3880624"/>
              <a:gd name="connsiteY5" fmla="*/ 563137 h 2893742"/>
              <a:gd name="connsiteX6" fmla="*/ 674649 w 3880624"/>
              <a:gd name="connsiteY6" fmla="*/ 356839 h 2893742"/>
              <a:gd name="connsiteX7" fmla="*/ 825190 w 3880624"/>
              <a:gd name="connsiteY7" fmla="*/ 223025 h 2893742"/>
              <a:gd name="connsiteX8" fmla="*/ 947854 w 3880624"/>
              <a:gd name="connsiteY8" fmla="*/ 94786 h 2893742"/>
              <a:gd name="connsiteX9" fmla="*/ 1042639 w 3880624"/>
              <a:gd name="connsiteY9" fmla="*/ 0 h 2893742"/>
              <a:gd name="connsiteX10" fmla="*/ 1198756 w 3880624"/>
              <a:gd name="connsiteY10" fmla="*/ 128239 h 2893742"/>
              <a:gd name="connsiteX11" fmla="*/ 1338146 w 3880624"/>
              <a:gd name="connsiteY11" fmla="*/ 239752 h 2893742"/>
              <a:gd name="connsiteX12" fmla="*/ 1421780 w 3880624"/>
              <a:gd name="connsiteY12" fmla="*/ 256478 h 2893742"/>
              <a:gd name="connsiteX13" fmla="*/ 1522141 w 3880624"/>
              <a:gd name="connsiteY13" fmla="*/ 384717 h 2893742"/>
              <a:gd name="connsiteX14" fmla="*/ 1650380 w 3880624"/>
              <a:gd name="connsiteY14" fmla="*/ 423747 h 2893742"/>
              <a:gd name="connsiteX15" fmla="*/ 1867829 w 3880624"/>
              <a:gd name="connsiteY15" fmla="*/ 239752 h 2893742"/>
              <a:gd name="connsiteX16" fmla="*/ 1996068 w 3880624"/>
              <a:gd name="connsiteY16" fmla="*/ 78059 h 2893742"/>
              <a:gd name="connsiteX17" fmla="*/ 2196790 w 3880624"/>
              <a:gd name="connsiteY17" fmla="*/ 200722 h 2893742"/>
              <a:gd name="connsiteX18" fmla="*/ 2587083 w 3880624"/>
              <a:gd name="connsiteY18" fmla="*/ 189571 h 2893742"/>
              <a:gd name="connsiteX19" fmla="*/ 2949497 w 3880624"/>
              <a:gd name="connsiteY19" fmla="*/ 273205 h 2893742"/>
              <a:gd name="connsiteX20" fmla="*/ 3356517 w 3880624"/>
              <a:gd name="connsiteY20" fmla="*/ 401444 h 2893742"/>
              <a:gd name="connsiteX21" fmla="*/ 3663175 w 3880624"/>
              <a:gd name="connsiteY21" fmla="*/ 646771 h 2893742"/>
              <a:gd name="connsiteX22" fmla="*/ 3819293 w 3880624"/>
              <a:gd name="connsiteY22" fmla="*/ 942278 h 2893742"/>
              <a:gd name="connsiteX23" fmla="*/ 3858322 w 3880624"/>
              <a:gd name="connsiteY23" fmla="*/ 1143000 h 2893742"/>
              <a:gd name="connsiteX24" fmla="*/ 3880624 w 3880624"/>
              <a:gd name="connsiteY24" fmla="*/ 1639230 h 2893742"/>
              <a:gd name="connsiteX25" fmla="*/ 3852746 w 3880624"/>
              <a:gd name="connsiteY25" fmla="*/ 1945888 h 2893742"/>
              <a:gd name="connsiteX26" fmla="*/ 3640873 w 3880624"/>
              <a:gd name="connsiteY26" fmla="*/ 2230244 h 2893742"/>
              <a:gd name="connsiteX27" fmla="*/ 3194824 w 3880624"/>
              <a:gd name="connsiteY27" fmla="*/ 2564781 h 2893742"/>
              <a:gd name="connsiteX28" fmla="*/ 2949497 w 3880624"/>
              <a:gd name="connsiteY28" fmla="*/ 2581508 h 2893742"/>
              <a:gd name="connsiteX29" fmla="*/ 2837985 w 3880624"/>
              <a:gd name="connsiteY29" fmla="*/ 2715322 h 2893742"/>
              <a:gd name="connsiteX30" fmla="*/ 2475571 w 3880624"/>
              <a:gd name="connsiteY30" fmla="*/ 2871439 h 2893742"/>
              <a:gd name="connsiteX31" fmla="*/ 2302727 w 3880624"/>
              <a:gd name="connsiteY31" fmla="*/ 2893742 h 2893742"/>
              <a:gd name="connsiteX32" fmla="*/ 2241395 w 3880624"/>
              <a:gd name="connsiteY32" fmla="*/ 2648415 h 2893742"/>
              <a:gd name="connsiteX33" fmla="*/ 2252546 w 3880624"/>
              <a:gd name="connsiteY33" fmla="*/ 2386361 h 2893742"/>
              <a:gd name="connsiteX34" fmla="*/ 2196790 w 3880624"/>
              <a:gd name="connsiteY34" fmla="*/ 2230244 h 2893742"/>
              <a:gd name="connsiteX35" fmla="*/ 2007219 w 3880624"/>
              <a:gd name="connsiteY35" fmla="*/ 2419815 h 2893742"/>
              <a:gd name="connsiteX36" fmla="*/ 1979341 w 3880624"/>
              <a:gd name="connsiteY36" fmla="*/ 2302727 h 2893742"/>
              <a:gd name="connsiteX37" fmla="*/ 2007219 w 3880624"/>
              <a:gd name="connsiteY37" fmla="*/ 2057400 h 2893742"/>
              <a:gd name="connsiteX38" fmla="*/ 1929161 w 3880624"/>
              <a:gd name="connsiteY38" fmla="*/ 2023947 h 2893742"/>
              <a:gd name="connsiteX39" fmla="*/ 1884556 w 3880624"/>
              <a:gd name="connsiteY39" fmla="*/ 1906859 h 2893742"/>
              <a:gd name="connsiteX40" fmla="*/ 1706136 w 3880624"/>
              <a:gd name="connsiteY40" fmla="*/ 1806498 h 2893742"/>
              <a:gd name="connsiteX41" fmla="*/ 1432932 w 3880624"/>
              <a:gd name="connsiteY41" fmla="*/ 1784195 h 2893742"/>
              <a:gd name="connsiteX42" fmla="*/ 1254512 w 3880624"/>
              <a:gd name="connsiteY42" fmla="*/ 1778620 h 2893742"/>
              <a:gd name="connsiteX43" fmla="*/ 1131849 w 3880624"/>
              <a:gd name="connsiteY43" fmla="*/ 1918010 h 2893742"/>
              <a:gd name="connsiteX44" fmla="*/ 925551 w 3880624"/>
              <a:gd name="connsiteY44" fmla="*/ 1990493 h 2893742"/>
              <a:gd name="connsiteX45" fmla="*/ 696951 w 3880624"/>
              <a:gd name="connsiteY45" fmla="*/ 2124308 h 2893742"/>
              <a:gd name="connsiteX46" fmla="*/ 551985 w 3880624"/>
              <a:gd name="connsiteY46" fmla="*/ 2135459 h 2893742"/>
              <a:gd name="connsiteX47" fmla="*/ 579863 w 3880624"/>
              <a:gd name="connsiteY47" fmla="*/ 1884556 h 2893742"/>
              <a:gd name="connsiteX48" fmla="*/ 735980 w 3880624"/>
              <a:gd name="connsiteY48" fmla="*/ 1728439 h 2893742"/>
              <a:gd name="connsiteX49" fmla="*/ 395868 w 3880624"/>
              <a:gd name="connsiteY49" fmla="*/ 1432932 h 2893742"/>
              <a:gd name="connsiteX50" fmla="*/ 462775 w 3880624"/>
              <a:gd name="connsiteY50" fmla="*/ 1293542 h 2893742"/>
              <a:gd name="connsiteX51" fmla="*/ 412595 w 3880624"/>
              <a:gd name="connsiteY51" fmla="*/ 1020337 h 2893742"/>
              <a:gd name="connsiteX52" fmla="*/ 256478 w 3880624"/>
              <a:gd name="connsiteY52" fmla="*/ 897673 h 2893742"/>
              <a:gd name="connsiteX53" fmla="*/ 0 w 3880624"/>
              <a:gd name="connsiteY53" fmla="*/ 758283 h 2893742"/>
              <a:gd name="connsiteX54" fmla="*/ 44605 w 3880624"/>
              <a:gd name="connsiteY54" fmla="*/ 702527 h 289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880624" h="2893742">
                <a:moveTo>
                  <a:pt x="44605" y="702527"/>
                </a:moveTo>
                <a:lnTo>
                  <a:pt x="211873" y="512956"/>
                </a:lnTo>
                <a:lnTo>
                  <a:pt x="356839" y="384717"/>
                </a:lnTo>
                <a:lnTo>
                  <a:pt x="434897" y="312234"/>
                </a:lnTo>
                <a:lnTo>
                  <a:pt x="496229" y="384717"/>
                </a:lnTo>
                <a:lnTo>
                  <a:pt x="579863" y="563137"/>
                </a:lnTo>
                <a:lnTo>
                  <a:pt x="674649" y="356839"/>
                </a:lnTo>
                <a:lnTo>
                  <a:pt x="825190" y="223025"/>
                </a:lnTo>
                <a:lnTo>
                  <a:pt x="947854" y="94786"/>
                </a:lnTo>
                <a:lnTo>
                  <a:pt x="1042639" y="0"/>
                </a:lnTo>
                <a:lnTo>
                  <a:pt x="1198756" y="128239"/>
                </a:lnTo>
                <a:lnTo>
                  <a:pt x="1338146" y="239752"/>
                </a:lnTo>
                <a:lnTo>
                  <a:pt x="1421780" y="256478"/>
                </a:lnTo>
                <a:lnTo>
                  <a:pt x="1522141" y="384717"/>
                </a:lnTo>
                <a:lnTo>
                  <a:pt x="1650380" y="423747"/>
                </a:lnTo>
                <a:lnTo>
                  <a:pt x="1867829" y="239752"/>
                </a:lnTo>
                <a:lnTo>
                  <a:pt x="1996068" y="78059"/>
                </a:lnTo>
                <a:lnTo>
                  <a:pt x="2196790" y="200722"/>
                </a:lnTo>
                <a:lnTo>
                  <a:pt x="2587083" y="189571"/>
                </a:lnTo>
                <a:lnTo>
                  <a:pt x="2949497" y="273205"/>
                </a:lnTo>
                <a:lnTo>
                  <a:pt x="3356517" y="401444"/>
                </a:lnTo>
                <a:lnTo>
                  <a:pt x="3663175" y="646771"/>
                </a:lnTo>
                <a:lnTo>
                  <a:pt x="3819293" y="942278"/>
                </a:lnTo>
                <a:lnTo>
                  <a:pt x="3858322" y="1143000"/>
                </a:lnTo>
                <a:lnTo>
                  <a:pt x="3880624" y="1639230"/>
                </a:lnTo>
                <a:lnTo>
                  <a:pt x="3852746" y="1945888"/>
                </a:lnTo>
                <a:lnTo>
                  <a:pt x="3640873" y="2230244"/>
                </a:lnTo>
                <a:lnTo>
                  <a:pt x="3194824" y="2564781"/>
                </a:lnTo>
                <a:lnTo>
                  <a:pt x="2949497" y="2581508"/>
                </a:lnTo>
                <a:lnTo>
                  <a:pt x="2837985" y="2715322"/>
                </a:lnTo>
                <a:lnTo>
                  <a:pt x="2475571" y="2871439"/>
                </a:lnTo>
                <a:lnTo>
                  <a:pt x="2302727" y="2893742"/>
                </a:lnTo>
                <a:lnTo>
                  <a:pt x="2241395" y="2648415"/>
                </a:lnTo>
                <a:lnTo>
                  <a:pt x="2252546" y="2386361"/>
                </a:lnTo>
                <a:lnTo>
                  <a:pt x="2196790" y="2230244"/>
                </a:lnTo>
                <a:lnTo>
                  <a:pt x="2007219" y="2419815"/>
                </a:lnTo>
                <a:lnTo>
                  <a:pt x="1979341" y="2302727"/>
                </a:lnTo>
                <a:lnTo>
                  <a:pt x="2007219" y="2057400"/>
                </a:lnTo>
                <a:lnTo>
                  <a:pt x="1929161" y="2023947"/>
                </a:lnTo>
                <a:lnTo>
                  <a:pt x="1884556" y="1906859"/>
                </a:lnTo>
                <a:lnTo>
                  <a:pt x="1706136" y="1806498"/>
                </a:lnTo>
                <a:lnTo>
                  <a:pt x="1432932" y="1784195"/>
                </a:lnTo>
                <a:lnTo>
                  <a:pt x="1254512" y="1778620"/>
                </a:lnTo>
                <a:lnTo>
                  <a:pt x="1131849" y="1918010"/>
                </a:lnTo>
                <a:lnTo>
                  <a:pt x="925551" y="1990493"/>
                </a:lnTo>
                <a:lnTo>
                  <a:pt x="696951" y="2124308"/>
                </a:lnTo>
                <a:lnTo>
                  <a:pt x="551985" y="2135459"/>
                </a:lnTo>
                <a:lnTo>
                  <a:pt x="579863" y="1884556"/>
                </a:lnTo>
                <a:lnTo>
                  <a:pt x="735980" y="1728439"/>
                </a:lnTo>
                <a:lnTo>
                  <a:pt x="395868" y="1432932"/>
                </a:lnTo>
                <a:lnTo>
                  <a:pt x="462775" y="1293542"/>
                </a:lnTo>
                <a:lnTo>
                  <a:pt x="412595" y="1020337"/>
                </a:lnTo>
                <a:lnTo>
                  <a:pt x="256478" y="897673"/>
                </a:lnTo>
                <a:lnTo>
                  <a:pt x="0" y="758283"/>
                </a:lnTo>
                <a:lnTo>
                  <a:pt x="44605" y="702527"/>
                </a:lnTo>
                <a:close/>
              </a:path>
            </a:pathLst>
          </a:custGeom>
          <a:noFill/>
          <a:ln w="1016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5" name="TextBox 4">
            <a:extLst>
              <a:ext uri="{FF2B5EF4-FFF2-40B4-BE49-F238E27FC236}">
                <a16:creationId xmlns:a16="http://schemas.microsoft.com/office/drawing/2014/main" id="{1D8FCD07-C037-4D47-AC36-0DA4EA4E0A39}"/>
              </a:ext>
            </a:extLst>
          </p:cNvPr>
          <p:cNvSpPr txBox="1"/>
          <p:nvPr/>
        </p:nvSpPr>
        <p:spPr>
          <a:xfrm>
            <a:off x="1755543" y="3044296"/>
            <a:ext cx="1973617" cy="707886"/>
          </a:xfrm>
          <a:prstGeom prst="rect">
            <a:avLst/>
          </a:prstGeom>
          <a:noFill/>
        </p:spPr>
        <p:txBody>
          <a:bodyPr wrap="none" rtlCol="0">
            <a:spAutoFit/>
          </a:bodyPr>
          <a:lstStyle/>
          <a:p>
            <a:r>
              <a:rPr lang="en-US" sz="4000" b="1">
                <a:effectLst>
                  <a:outerShdw blurRad="38100" dist="38100" dir="2700000" algn="tl">
                    <a:srgbClr val="000000">
                      <a:alpha val="43137"/>
                    </a:srgbClr>
                  </a:outerShdw>
                </a:effectLst>
              </a:rPr>
              <a:t>FDRA #1</a:t>
            </a:r>
          </a:p>
        </p:txBody>
      </p:sp>
      <p:sp>
        <p:nvSpPr>
          <p:cNvPr id="8" name="TextBox 7">
            <a:extLst>
              <a:ext uri="{FF2B5EF4-FFF2-40B4-BE49-F238E27FC236}">
                <a16:creationId xmlns:a16="http://schemas.microsoft.com/office/drawing/2014/main" id="{619070CC-B196-4B61-B2B1-7433D3B388D8}"/>
              </a:ext>
            </a:extLst>
          </p:cNvPr>
          <p:cNvSpPr txBox="1"/>
          <p:nvPr/>
        </p:nvSpPr>
        <p:spPr>
          <a:xfrm>
            <a:off x="7762333" y="2394832"/>
            <a:ext cx="1973617" cy="707886"/>
          </a:xfrm>
          <a:prstGeom prst="rect">
            <a:avLst/>
          </a:prstGeom>
          <a:noFill/>
        </p:spPr>
        <p:txBody>
          <a:bodyPr wrap="none" rtlCol="0">
            <a:spAutoFit/>
          </a:bodyPr>
          <a:lstStyle/>
          <a:p>
            <a:r>
              <a:rPr lang="en-US" sz="4000" b="1">
                <a:effectLst>
                  <a:outerShdw blurRad="38100" dist="38100" dir="2700000" algn="tl">
                    <a:srgbClr val="000000">
                      <a:alpha val="43137"/>
                    </a:srgbClr>
                  </a:outerShdw>
                </a:effectLst>
              </a:rPr>
              <a:t>FDRA #2</a:t>
            </a:r>
          </a:p>
        </p:txBody>
      </p:sp>
      <p:sp>
        <p:nvSpPr>
          <p:cNvPr id="11" name="Content Placeholder 2">
            <a:extLst>
              <a:ext uri="{FF2B5EF4-FFF2-40B4-BE49-F238E27FC236}">
                <a16:creationId xmlns:a16="http://schemas.microsoft.com/office/drawing/2014/main" id="{E3DA1B26-2556-47C1-B387-4D970AC4C17A}"/>
              </a:ext>
            </a:extLst>
          </p:cNvPr>
          <p:cNvSpPr txBox="1">
            <a:spLocks/>
          </p:cNvSpPr>
          <p:nvPr/>
        </p:nvSpPr>
        <p:spPr>
          <a:xfrm>
            <a:off x="988943" y="1321905"/>
            <a:ext cx="10695057" cy="664798"/>
          </a:xfrm>
          <a:prstGeom prst="rect">
            <a:avLst/>
          </a:prstGeom>
        </p:spPr>
        <p:txBody>
          <a:bodyPr/>
          <a:lst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Fire Environment Homogeneity</a:t>
            </a:r>
          </a:p>
          <a:p>
            <a:endParaRPr lang="en-US"/>
          </a:p>
        </p:txBody>
      </p:sp>
      <p:sp>
        <p:nvSpPr>
          <p:cNvPr id="2" name="Title 1">
            <a:extLst>
              <a:ext uri="{FF2B5EF4-FFF2-40B4-BE49-F238E27FC236}">
                <a16:creationId xmlns:a16="http://schemas.microsoft.com/office/drawing/2014/main" id="{9C252570-C6AA-4E26-866F-26E387C01871}"/>
              </a:ext>
            </a:extLst>
          </p:cNvPr>
          <p:cNvSpPr>
            <a:spLocks noGrp="1"/>
          </p:cNvSpPr>
          <p:nvPr>
            <p:ph type="title"/>
          </p:nvPr>
        </p:nvSpPr>
        <p:spPr>
          <a:xfrm>
            <a:off x="507985" y="443001"/>
            <a:ext cx="11176000" cy="664797"/>
          </a:xfrm>
        </p:spPr>
        <p:txBody>
          <a:bodyPr/>
          <a:lstStyle/>
          <a:p>
            <a:r>
              <a:rPr lang="en-US" dirty="0"/>
              <a:t>Fires Analysis - Considerations</a:t>
            </a:r>
            <a:br>
              <a:rPr lang="en-US" dirty="0"/>
            </a:br>
            <a:endParaRPr lang="en-US" dirty="0"/>
          </a:p>
        </p:txBody>
      </p:sp>
    </p:spTree>
    <p:extLst>
      <p:ext uri="{BB962C8B-B14F-4D97-AF65-F5344CB8AC3E}">
        <p14:creationId xmlns:p14="http://schemas.microsoft.com/office/powerpoint/2010/main" val="1078657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advTm="6000">
        <p159:morph option="byObjec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5000"/>
                                        <p:tgtEl>
                                          <p:spTgt spid="3"/>
                                        </p:tgtEl>
                                      </p:cBhvr>
                                    </p:animEffect>
                                  </p:childTnLst>
                                </p:cTn>
                              </p:par>
                            </p:childTnLst>
                          </p:cTn>
                        </p:par>
                        <p:par>
                          <p:cTn id="11" fill="hold">
                            <p:stCondLst>
                              <p:cond delay="5000"/>
                            </p:stCondLst>
                            <p:childTnLst>
                              <p:par>
                                <p:cTn id="12" presetID="9"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par>
                          <p:cTn id="15" fill="hold">
                            <p:stCondLst>
                              <p:cond delay="5500"/>
                            </p:stCondLst>
                            <p:childTnLst>
                              <p:par>
                                <p:cTn id="16" presetID="9"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antenna&#10;&#10;Description generated with high confidence">
            <a:extLst>
              <a:ext uri="{FF2B5EF4-FFF2-40B4-BE49-F238E27FC236}">
                <a16:creationId xmlns:a16="http://schemas.microsoft.com/office/drawing/2014/main" id="{4AC22A25-007B-4B54-832C-DAD9457631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7766" y="3317740"/>
            <a:ext cx="493796" cy="746716"/>
          </a:xfrm>
          <a:prstGeom prst="rect">
            <a:avLst/>
          </a:prstGeom>
        </p:spPr>
      </p:pic>
      <mc:AlternateContent xmlns:mc="http://schemas.openxmlformats.org/markup-compatibility/2006">
        <mc:Choice xmlns:am3d="http://schemas.microsoft.com/office/drawing/2017/model3d" Requires="am3d">
          <p:graphicFrame>
            <p:nvGraphicFramePr>
              <p:cNvPr id="9" name="3D Model 8" descr="Create your fantasy land">
                <a:extLst>
                  <a:ext uri="{FF2B5EF4-FFF2-40B4-BE49-F238E27FC236}">
                    <a16:creationId xmlns:a16="http://schemas.microsoft.com/office/drawing/2014/main" id="{1EEFF095-CCF8-4A2D-9C40-E80ED3202585}"/>
                  </a:ext>
                </a:extLst>
              </p:cNvPr>
              <p:cNvGraphicFramePr>
                <a:graphicFrameLocks noChangeAspect="1"/>
              </p:cNvGraphicFramePr>
              <p:nvPr>
                <p:extLst>
                  <p:ext uri="{D42A27DB-BD31-4B8C-83A1-F6EECF244321}">
                    <p14:modId xmlns:p14="http://schemas.microsoft.com/office/powerpoint/2010/main" val="3807817669"/>
                  </p:ext>
                </p:extLst>
              </p:nvPr>
            </p:nvGraphicFramePr>
            <p:xfrm>
              <a:off x="2868020" y="2858277"/>
              <a:ext cx="4948741" cy="2851967"/>
            </p:xfrm>
            <a:graphic>
              <a:graphicData uri="http://schemas.microsoft.com/office/drawing/2017/model3d">
                <am3d:model3d r:embed="rId4">
                  <am3d:spPr>
                    <a:xfrm>
                      <a:off x="0" y="0"/>
                      <a:ext cx="4948741" cy="2851967"/>
                    </a:xfrm>
                    <a:prstGeom prst="rect">
                      <a:avLst/>
                    </a:prstGeom>
                  </am3d:spPr>
                  <am3d:camera>
                    <am3d:pos x="0" y="0" z="58105947"/>
                    <am3d:up dx="0" dy="36000000" dz="0"/>
                    <am3d:lookAt x="0" y="0" z="0"/>
                    <am3d:perspective fov="2700000"/>
                  </am3d:camera>
                  <am3d:trans>
                    <am3d:meterPerModelUnit n="7721671" d="1000000"/>
                    <am3d:preTrans dx="36033" dy="-7793025" dz="-2662214"/>
                    <am3d:scale>
                      <am3d:sx n="1000000" d="1000000"/>
                      <am3d:sy n="1000000" d="1000000"/>
                      <am3d:sz n="1000000" d="1000000"/>
                    </am3d:scale>
                    <am3d:rot ax="-10431079" ay="-2159857" az="10582768"/>
                    <am3d:postTrans dx="0" dy="0" dz="0"/>
                  </am3d:trans>
                  <am3d:attrSrcUrl r:id="rId5"/>
                  <am3d:raster rName="Office3DRenderer" rVer="16.0.8326">
                    <am3d:blip r:embed="rId6"/>
                  </am3d:raster>
                  <am3d:objViewport viewportSz="66190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Create your fantasy land">
                <a:extLst>
                  <a:ext uri="{FF2B5EF4-FFF2-40B4-BE49-F238E27FC236}">
                    <a16:creationId xmlns:a16="http://schemas.microsoft.com/office/drawing/2014/main" id="{1EEFF095-CCF8-4A2D-9C40-E80ED3202585}"/>
                  </a:ext>
                </a:extLst>
              </p:cNvPr>
              <p:cNvPicPr>
                <a:picLocks noGrp="1" noRot="1" noChangeAspect="1" noMove="1" noResize="1" noEditPoints="1" noAdjustHandles="1" noChangeArrowheads="1" noChangeShapeType="1" noCrop="1"/>
              </p:cNvPicPr>
              <p:nvPr/>
            </p:nvPicPr>
            <p:blipFill>
              <a:blip r:embed="rId6"/>
              <a:stretch>
                <a:fillRect/>
              </a:stretch>
            </p:blipFill>
            <p:spPr>
              <a:xfrm>
                <a:off x="2868020" y="2858277"/>
                <a:ext cx="4948741" cy="28519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 14" descr="Landscape">
                <a:extLst>
                  <a:ext uri="{FF2B5EF4-FFF2-40B4-BE49-F238E27FC236}">
                    <a16:creationId xmlns:a16="http://schemas.microsoft.com/office/drawing/2014/main" id="{AE7B39EC-8A81-45D0-8A53-A0A23AEFEFE0}"/>
                  </a:ext>
                </a:extLst>
              </p:cNvPr>
              <p:cNvGraphicFramePr>
                <a:graphicFrameLocks noChangeAspect="1"/>
              </p:cNvGraphicFramePr>
              <p:nvPr>
                <p:extLst>
                  <p:ext uri="{D42A27DB-BD31-4B8C-83A1-F6EECF244321}">
                    <p14:modId xmlns:p14="http://schemas.microsoft.com/office/powerpoint/2010/main" val="21564866"/>
                  </p:ext>
                </p:extLst>
              </p:nvPr>
            </p:nvGraphicFramePr>
            <p:xfrm>
              <a:off x="3591699" y="3281030"/>
              <a:ext cx="4343050" cy="2533446"/>
            </p:xfrm>
            <a:graphic>
              <a:graphicData uri="http://schemas.microsoft.com/office/drawing/2017/model3d">
                <am3d:model3d r:embed="rId7">
                  <am3d:spPr>
                    <a:xfrm>
                      <a:off x="0" y="0"/>
                      <a:ext cx="4343050" cy="2533446"/>
                    </a:xfrm>
                    <a:prstGeom prst="rect">
                      <a:avLst/>
                    </a:prstGeom>
                  </am3d:spPr>
                  <am3d:camera>
                    <am3d:pos x="0" y="0" z="68635681"/>
                    <am3d:up dx="0" dy="36000000" dz="0"/>
                    <am3d:lookAt x="0" y="0" z="0"/>
                    <am3d:perspective fov="2700000"/>
                  </am3d:camera>
                  <am3d:trans>
                    <am3d:meterPerModelUnit n="424616" d="1000000"/>
                    <am3d:preTrans dx="-2721729" dy="-112671" dz="-3913266"/>
                    <am3d:scale>
                      <am3d:sx n="1000000" d="1000000"/>
                      <am3d:sy n="1000000" d="1000000"/>
                      <am3d:sz n="1000000" d="1000000"/>
                    </am3d:scale>
                    <am3d:rot ax="-9888513" ay="-3950786" az="9965070"/>
                    <am3d:postTrans dx="0" dy="0" dz="0"/>
                  </am3d:trans>
                  <am3d:attrSrcUrl r:id="rId8"/>
                  <am3d:raster rName="Office3DRenderer" rVer="16.0.8326">
                    <am3d:blip r:embed="rId9"/>
                  </am3d:raster>
                  <am3d:objViewport viewportSz="68955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Landscape">
                <a:extLst>
                  <a:ext uri="{FF2B5EF4-FFF2-40B4-BE49-F238E27FC236}">
                    <a16:creationId xmlns:a16="http://schemas.microsoft.com/office/drawing/2014/main" id="{AE7B39EC-8A81-45D0-8A53-A0A23AEFEFE0}"/>
                  </a:ext>
                </a:extLst>
              </p:cNvPr>
              <p:cNvPicPr>
                <a:picLocks noGrp="1" noRot="1" noChangeAspect="1" noMove="1" noResize="1" noEditPoints="1" noAdjustHandles="1" noChangeArrowheads="1" noChangeShapeType="1" noCrop="1"/>
              </p:cNvPicPr>
              <p:nvPr/>
            </p:nvPicPr>
            <p:blipFill>
              <a:blip r:embed="rId9"/>
              <a:stretch>
                <a:fillRect/>
              </a:stretch>
            </p:blipFill>
            <p:spPr>
              <a:xfrm>
                <a:off x="3591699" y="3281030"/>
                <a:ext cx="4343050" cy="2533446"/>
              </a:xfrm>
              <a:prstGeom prst="rect">
                <a:avLst/>
              </a:prstGeom>
            </p:spPr>
          </p:pic>
        </mc:Fallback>
      </mc:AlternateContent>
      <p:pic>
        <p:nvPicPr>
          <p:cNvPr id="16" name="Picture 15" descr="A close up of a antenna&#10;&#10;Description generated with high confidence">
            <a:extLst>
              <a:ext uri="{FF2B5EF4-FFF2-40B4-BE49-F238E27FC236}">
                <a16:creationId xmlns:a16="http://schemas.microsoft.com/office/drawing/2014/main" id="{D818FE62-7A0E-447A-B117-E1B00917487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17348" y="3157656"/>
            <a:ext cx="633577" cy="958092"/>
          </a:xfrm>
          <a:prstGeom prst="rect">
            <a:avLst/>
          </a:prstGeom>
        </p:spPr>
      </p:pic>
      <p:pic>
        <p:nvPicPr>
          <p:cNvPr id="19" name="Picture 18" descr="A close up of a antenna&#10;&#10;Description generated with high confidence">
            <a:extLst>
              <a:ext uri="{FF2B5EF4-FFF2-40B4-BE49-F238E27FC236}">
                <a16:creationId xmlns:a16="http://schemas.microsoft.com/office/drawing/2014/main" id="{362D5793-EE1A-424D-834C-82D16EAE8D5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47841" y="2690892"/>
            <a:ext cx="500943" cy="757524"/>
          </a:xfrm>
          <a:prstGeom prst="rect">
            <a:avLst/>
          </a:prstGeom>
        </p:spPr>
      </p:pic>
      <p:pic>
        <p:nvPicPr>
          <p:cNvPr id="18" name="Picture 17" descr="A close up of a antenna&#10;&#10;Description generated with high confidence">
            <a:extLst>
              <a:ext uri="{FF2B5EF4-FFF2-40B4-BE49-F238E27FC236}">
                <a16:creationId xmlns:a16="http://schemas.microsoft.com/office/drawing/2014/main" id="{5F76479F-F14F-4970-B749-47739036AF8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9697" y="3212052"/>
            <a:ext cx="633577" cy="958092"/>
          </a:xfrm>
          <a:prstGeom prst="rect">
            <a:avLst/>
          </a:prstGeom>
        </p:spPr>
      </p:pic>
      <p:pic>
        <p:nvPicPr>
          <p:cNvPr id="20" name="Picture 19" descr="A close up of a antenna&#10;&#10;Description generated with high confidence">
            <a:extLst>
              <a:ext uri="{FF2B5EF4-FFF2-40B4-BE49-F238E27FC236}">
                <a16:creationId xmlns:a16="http://schemas.microsoft.com/office/drawing/2014/main" id="{7F6750DC-97EE-4BCC-AB99-86545B4BEC9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1664" y="3760694"/>
            <a:ext cx="469587" cy="710107"/>
          </a:xfrm>
          <a:prstGeom prst="rect">
            <a:avLst/>
          </a:prstGeom>
        </p:spPr>
      </p:pic>
      <p:sp>
        <p:nvSpPr>
          <p:cNvPr id="10" name="TextBox 9">
            <a:extLst>
              <a:ext uri="{FF2B5EF4-FFF2-40B4-BE49-F238E27FC236}">
                <a16:creationId xmlns:a16="http://schemas.microsoft.com/office/drawing/2014/main" id="{41AB0B0F-97A3-4278-95DF-FBD44A7870C7}"/>
              </a:ext>
            </a:extLst>
          </p:cNvPr>
          <p:cNvSpPr txBox="1"/>
          <p:nvPr/>
        </p:nvSpPr>
        <p:spPr>
          <a:xfrm>
            <a:off x="1973622" y="2551483"/>
            <a:ext cx="1973617" cy="707886"/>
          </a:xfrm>
          <a:prstGeom prst="rect">
            <a:avLst/>
          </a:prstGeom>
          <a:noFill/>
        </p:spPr>
        <p:txBody>
          <a:bodyPr wrap="none" rtlCol="0">
            <a:spAutoFit/>
          </a:bodyPr>
          <a:lstStyle/>
          <a:p>
            <a:r>
              <a:rPr lang="en-US" sz="4000" b="1">
                <a:effectLst>
                  <a:outerShdw blurRad="38100" dist="38100" dir="2700000" algn="tl">
                    <a:srgbClr val="000000">
                      <a:alpha val="43137"/>
                    </a:srgbClr>
                  </a:outerShdw>
                </a:effectLst>
              </a:rPr>
              <a:t>FDRA #1</a:t>
            </a:r>
          </a:p>
        </p:txBody>
      </p:sp>
      <p:sp>
        <p:nvSpPr>
          <p:cNvPr id="11" name="TextBox 10">
            <a:extLst>
              <a:ext uri="{FF2B5EF4-FFF2-40B4-BE49-F238E27FC236}">
                <a16:creationId xmlns:a16="http://schemas.microsoft.com/office/drawing/2014/main" id="{12742DB4-1FE9-4F47-9B42-D21DE053113D}"/>
              </a:ext>
            </a:extLst>
          </p:cNvPr>
          <p:cNvSpPr txBox="1"/>
          <p:nvPr/>
        </p:nvSpPr>
        <p:spPr>
          <a:xfrm>
            <a:off x="8348047" y="2631515"/>
            <a:ext cx="1973617" cy="707886"/>
          </a:xfrm>
          <a:prstGeom prst="rect">
            <a:avLst/>
          </a:prstGeom>
          <a:noFill/>
        </p:spPr>
        <p:txBody>
          <a:bodyPr wrap="none" rtlCol="0">
            <a:spAutoFit/>
          </a:bodyPr>
          <a:lstStyle/>
          <a:p>
            <a:r>
              <a:rPr lang="en-US" sz="4000" b="1">
                <a:effectLst>
                  <a:outerShdw blurRad="38100" dist="38100" dir="2700000" algn="tl">
                    <a:srgbClr val="000000">
                      <a:alpha val="43137"/>
                    </a:srgbClr>
                  </a:outerShdw>
                </a:effectLst>
              </a:rPr>
              <a:t>FDRA #2</a:t>
            </a:r>
          </a:p>
        </p:txBody>
      </p:sp>
      <p:sp>
        <p:nvSpPr>
          <p:cNvPr id="13" name="Content Placeholder 2">
            <a:extLst>
              <a:ext uri="{FF2B5EF4-FFF2-40B4-BE49-F238E27FC236}">
                <a16:creationId xmlns:a16="http://schemas.microsoft.com/office/drawing/2014/main" id="{637FC306-9A51-48AC-84DE-04A07AD2BC35}"/>
              </a:ext>
            </a:extLst>
          </p:cNvPr>
          <p:cNvSpPr txBox="1">
            <a:spLocks/>
          </p:cNvSpPr>
          <p:nvPr/>
        </p:nvSpPr>
        <p:spPr>
          <a:xfrm>
            <a:off x="866114" y="1322365"/>
            <a:ext cx="10695057" cy="664798"/>
          </a:xfrm>
          <a:prstGeom prst="rect">
            <a:avLst/>
          </a:prstGeom>
        </p:spPr>
        <p:txBody>
          <a:bodyPr/>
          <a:lst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t>Run a separate Fires Analysis for each FDRA</a:t>
            </a:r>
          </a:p>
          <a:p>
            <a:endParaRPr lang="en-US"/>
          </a:p>
        </p:txBody>
      </p:sp>
      <p:sp>
        <p:nvSpPr>
          <p:cNvPr id="2" name="Title 1">
            <a:extLst>
              <a:ext uri="{FF2B5EF4-FFF2-40B4-BE49-F238E27FC236}">
                <a16:creationId xmlns:a16="http://schemas.microsoft.com/office/drawing/2014/main" id="{9BC56235-E096-4378-B48F-E5B14035440E}"/>
              </a:ext>
            </a:extLst>
          </p:cNvPr>
          <p:cNvSpPr>
            <a:spLocks noGrp="1"/>
          </p:cNvSpPr>
          <p:nvPr>
            <p:ph type="title"/>
          </p:nvPr>
        </p:nvSpPr>
        <p:spPr>
          <a:xfrm>
            <a:off x="507999" y="439891"/>
            <a:ext cx="11176000" cy="664797"/>
          </a:xfrm>
        </p:spPr>
        <p:txBody>
          <a:bodyPr/>
          <a:lstStyle/>
          <a:p>
            <a:r>
              <a:rPr lang="en-US" dirty="0"/>
              <a:t>Fires Analysis - Considerations</a:t>
            </a:r>
            <a:br>
              <a:rPr lang="en-US" dirty="0"/>
            </a:br>
            <a:endParaRPr lang="en-US" dirty="0"/>
          </a:p>
        </p:txBody>
      </p:sp>
    </p:spTree>
    <p:extLst>
      <p:ext uri="{BB962C8B-B14F-4D97-AF65-F5344CB8AC3E}">
        <p14:creationId xmlns:p14="http://schemas.microsoft.com/office/powerpoint/2010/main" val="2063967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04167E-6 2.96296E-6 L 0.25 2.96296E-6 " pathEditMode="relative" rAng="0" ptsTypes="AA">
                                      <p:cBhvr>
                                        <p:cTn id="6" dur="3000" fill="hold"/>
                                        <p:tgtEl>
                                          <p:spTgt spid="9"/>
                                        </p:tgtEl>
                                        <p:attrNameLst>
                                          <p:attrName>ppt_x</p:attrName>
                                          <p:attrName>ppt_y</p:attrName>
                                        </p:attrNameLst>
                                      </p:cBhvr>
                                      <p:rCtr x="12500" y="0"/>
                                    </p:animMotion>
                                  </p:childTnLst>
                                </p:cTn>
                              </p:par>
                              <p:par>
                                <p:cTn id="7" presetID="35" presetClass="path" presetSubtype="0" accel="50000" decel="50000" fill="hold" nodeType="withEffect">
                                  <p:stCondLst>
                                    <p:cond delay="0"/>
                                  </p:stCondLst>
                                  <p:childTnLst>
                                    <p:animMotion origin="layout" path="M 3.75E-6 -4.44444E-6 L -0.25 -4.44444E-6 " pathEditMode="relative" rAng="0" ptsTypes="AA">
                                      <p:cBhvr>
                                        <p:cTn id="8" dur="3000" fill="hold"/>
                                        <p:tgtEl>
                                          <p:spTgt spid="15"/>
                                        </p:tgtEl>
                                        <p:attrNameLst>
                                          <p:attrName>ppt_x</p:attrName>
                                          <p:attrName>ppt_y</p:attrName>
                                        </p:attrNameLst>
                                      </p:cBhvr>
                                      <p:rCtr x="-12500" y="0"/>
                                    </p:animMotion>
                                  </p:childTnLst>
                                </p:cTn>
                              </p:par>
                            </p:childTnLst>
                          </p:cTn>
                        </p:par>
                        <p:par>
                          <p:cTn id="9" fill="hold">
                            <p:stCondLst>
                              <p:cond delay="3000"/>
                            </p:stCondLst>
                            <p:childTnLst>
                              <p:par>
                                <p:cTn id="10" presetID="37" presetClass="emph" presetSubtype="128" fill="hold" nodeType="afterEffect">
                                  <p:stCondLst>
                                    <p:cond delay="0"/>
                                  </p:stCondLst>
                                  <p:childTnLst>
                                    <p:animRot by="10800000">
                                      <p:cBhvr>
                                        <p:cTn id="11" dur="5000" fill="hold"/>
                                        <p:tgtEl>
                                          <p:spTgt spid="9"/>
                                        </p:tgtEl>
                                        <p:attrNameLst>
                                          <p:attrName>3d.view.rotation.y</p:attrName>
                                        </p:attrNameLst>
                                      </p:cBhvr>
                                    </p:animRot>
                                  </p:childTnLst>
                                </p:cTn>
                              </p:par>
                              <p:par>
                                <p:cTn id="12" presetID="37" presetClass="emph" presetSubtype="128" fill="hold" nodeType="withEffect">
                                  <p:stCondLst>
                                    <p:cond delay="0"/>
                                  </p:stCondLst>
                                  <p:childTnLst>
                                    <p:animRot by="10800000">
                                      <p:cBhvr>
                                        <p:cTn id="13" dur="5000" fill="hold"/>
                                        <p:tgtEl>
                                          <p:spTgt spid="15"/>
                                        </p:tgtEl>
                                        <p:attrNameLst>
                                          <p:attrName>3d.view.rotation.y</p:attrName>
                                        </p:attrNameLst>
                                      </p:cBhvr>
                                    </p:animRot>
                                  </p:childTnLst>
                                </p:cTn>
                              </p:par>
                            </p:childTnLst>
                          </p:cTn>
                        </p:par>
                        <p:par>
                          <p:cTn id="14" fill="hold">
                            <p:stCondLst>
                              <p:cond delay="80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8500"/>
                            </p:stCondLst>
                            <p:childTnLst>
                              <p:par>
                                <p:cTn id="19" presetID="9"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par>
                          <p:cTn id="22" fill="hold">
                            <p:stCondLst>
                              <p:cond delay="9000"/>
                            </p:stCondLst>
                            <p:childTnLst>
                              <p:par>
                                <p:cTn id="23" presetID="9"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par>
                          <p:cTn id="26" fill="hold">
                            <p:stCondLst>
                              <p:cond delay="9500"/>
                            </p:stCondLst>
                            <p:childTnLst>
                              <p:par>
                                <p:cTn id="27" presetID="17"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ppt_y+#ppt_h/2"/>
                                          </p:val>
                                        </p:tav>
                                        <p:tav tm="100000">
                                          <p:val>
                                            <p:strVal val="#ppt_y"/>
                                          </p:val>
                                        </p:tav>
                                      </p:tavLst>
                                    </p:anim>
                                    <p:anim calcmode="lin" valueType="num">
                                      <p:cBhvr>
                                        <p:cTn id="31" dur="500" fill="hold"/>
                                        <p:tgtEl>
                                          <p:spTgt spid="17"/>
                                        </p:tgtEl>
                                        <p:attrNameLst>
                                          <p:attrName>ppt_w</p:attrName>
                                        </p:attrNameLst>
                                      </p:cBhvr>
                                      <p:tavLst>
                                        <p:tav tm="0">
                                          <p:val>
                                            <p:strVal val="#ppt_w"/>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childTnLst>
                                </p:cTn>
                              </p:par>
                            </p:childTnLst>
                          </p:cTn>
                        </p:par>
                        <p:par>
                          <p:cTn id="33" fill="hold">
                            <p:stCondLst>
                              <p:cond delay="10000"/>
                            </p:stCondLst>
                            <p:childTnLst>
                              <p:par>
                                <p:cTn id="34" presetID="17" presetClass="entr" presetSubtype="4" fill="hold" nodeType="afterEffect">
                                  <p:stCondLst>
                                    <p:cond delay="100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ppt_h/2"/>
                                          </p:val>
                                        </p:tav>
                                        <p:tav tm="100000">
                                          <p:val>
                                            <p:strVal val="#ppt_y"/>
                                          </p:val>
                                        </p:tav>
                                      </p:tavLst>
                                    </p:anim>
                                    <p:anim calcmode="lin" valueType="num">
                                      <p:cBhvr>
                                        <p:cTn id="38" dur="500" fill="hold"/>
                                        <p:tgtEl>
                                          <p:spTgt spid="18"/>
                                        </p:tgtEl>
                                        <p:attrNameLst>
                                          <p:attrName>ppt_w</p:attrName>
                                        </p:attrNameLst>
                                      </p:cBhvr>
                                      <p:tavLst>
                                        <p:tav tm="0">
                                          <p:val>
                                            <p:strVal val="#ppt_w"/>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childTnLst>
                                </p:cTn>
                              </p:par>
                              <p:par>
                                <p:cTn id="40" presetID="17" presetClass="entr" presetSubtype="4" fill="hold" nodeType="withEffect">
                                  <p:stCondLst>
                                    <p:cond delay="10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
                                          </p:val>
                                        </p:tav>
                                        <p:tav tm="100000">
                                          <p:val>
                                            <p:strVal val="#ppt_x"/>
                                          </p:val>
                                        </p:tav>
                                      </p:tavLst>
                                    </p:anim>
                                    <p:anim calcmode="lin" valueType="num">
                                      <p:cBhvr>
                                        <p:cTn id="43" dur="500" fill="hold"/>
                                        <p:tgtEl>
                                          <p:spTgt spid="19"/>
                                        </p:tgtEl>
                                        <p:attrNameLst>
                                          <p:attrName>ppt_y</p:attrName>
                                        </p:attrNameLst>
                                      </p:cBhvr>
                                      <p:tavLst>
                                        <p:tav tm="0">
                                          <p:val>
                                            <p:strVal val="#ppt_y+#ppt_h/2"/>
                                          </p:val>
                                        </p:tav>
                                        <p:tav tm="100000">
                                          <p:val>
                                            <p:strVal val="#ppt_y"/>
                                          </p:val>
                                        </p:tav>
                                      </p:tavLst>
                                    </p:anim>
                                    <p:anim calcmode="lin" valueType="num">
                                      <p:cBhvr>
                                        <p:cTn id="44" dur="500" fill="hold"/>
                                        <p:tgtEl>
                                          <p:spTgt spid="19"/>
                                        </p:tgtEl>
                                        <p:attrNameLst>
                                          <p:attrName>ppt_w</p:attrName>
                                        </p:attrNameLst>
                                      </p:cBhvr>
                                      <p:tavLst>
                                        <p:tav tm="0">
                                          <p:val>
                                            <p:strVal val="#ppt_w"/>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childTnLst>
                                </p:cTn>
                              </p:par>
                              <p:par>
                                <p:cTn id="46" presetID="17" presetClass="entr" presetSubtype="4" fill="hold" nodeType="withEffect">
                                  <p:stCondLst>
                                    <p:cond delay="100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ppt_x</p:attrName>
                                        </p:attrNameLst>
                                      </p:cBhvr>
                                      <p:tavLst>
                                        <p:tav tm="0">
                                          <p:val>
                                            <p:strVal val="#ppt_x"/>
                                          </p:val>
                                        </p:tav>
                                        <p:tav tm="100000">
                                          <p:val>
                                            <p:strVal val="#ppt_x"/>
                                          </p:val>
                                        </p:tav>
                                      </p:tavLst>
                                    </p:anim>
                                    <p:anim calcmode="lin" valueType="num">
                                      <p:cBhvr>
                                        <p:cTn id="49" dur="500" fill="hold"/>
                                        <p:tgtEl>
                                          <p:spTgt spid="16"/>
                                        </p:tgtEl>
                                        <p:attrNameLst>
                                          <p:attrName>ppt_y</p:attrName>
                                        </p:attrNameLst>
                                      </p:cBhvr>
                                      <p:tavLst>
                                        <p:tav tm="0">
                                          <p:val>
                                            <p:strVal val="#ppt_y+#ppt_h/2"/>
                                          </p:val>
                                        </p:tav>
                                        <p:tav tm="100000">
                                          <p:val>
                                            <p:strVal val="#ppt_y"/>
                                          </p:val>
                                        </p:tav>
                                      </p:tavLst>
                                    </p:anim>
                                    <p:anim calcmode="lin" valueType="num">
                                      <p:cBhvr>
                                        <p:cTn id="50" dur="500" fill="hold"/>
                                        <p:tgtEl>
                                          <p:spTgt spid="16"/>
                                        </p:tgtEl>
                                        <p:attrNameLst>
                                          <p:attrName>ppt_w</p:attrName>
                                        </p:attrNameLst>
                                      </p:cBhvr>
                                      <p:tavLst>
                                        <p:tav tm="0">
                                          <p:val>
                                            <p:strVal val="#ppt_w"/>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childTnLst>
                                </p:cTn>
                              </p:par>
                              <p:par>
                                <p:cTn id="52" presetID="17" presetClass="entr" presetSubtype="4"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ppt_x</p:attrName>
                                        </p:attrNameLst>
                                      </p:cBhvr>
                                      <p:tavLst>
                                        <p:tav tm="0">
                                          <p:val>
                                            <p:strVal val="#ppt_x"/>
                                          </p:val>
                                        </p:tav>
                                        <p:tav tm="100000">
                                          <p:val>
                                            <p:strVal val="#ppt_x"/>
                                          </p:val>
                                        </p:tav>
                                      </p:tavLst>
                                    </p:anim>
                                    <p:anim calcmode="lin" valueType="num">
                                      <p:cBhvr>
                                        <p:cTn id="55" dur="500" fill="hold"/>
                                        <p:tgtEl>
                                          <p:spTgt spid="20"/>
                                        </p:tgtEl>
                                        <p:attrNameLst>
                                          <p:attrName>ppt_y</p:attrName>
                                        </p:attrNameLst>
                                      </p:cBhvr>
                                      <p:tavLst>
                                        <p:tav tm="0">
                                          <p:val>
                                            <p:strVal val="#ppt_y+#ppt_h/2"/>
                                          </p:val>
                                        </p:tav>
                                        <p:tav tm="100000">
                                          <p:val>
                                            <p:strVal val="#ppt_y"/>
                                          </p:val>
                                        </p:tav>
                                      </p:tavLst>
                                    </p:anim>
                                    <p:anim calcmode="lin" valueType="num">
                                      <p:cBhvr>
                                        <p:cTn id="56" dur="500" fill="hold"/>
                                        <p:tgtEl>
                                          <p:spTgt spid="20"/>
                                        </p:tgtEl>
                                        <p:attrNameLst>
                                          <p:attrName>ppt_w</p:attrName>
                                        </p:attrNameLst>
                                      </p:cBhvr>
                                      <p:tavLst>
                                        <p:tav tm="0">
                                          <p:val>
                                            <p:strVal val="#ppt_w"/>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1E1F-7B58-4632-8C63-554B2045F833}"/>
              </a:ext>
            </a:extLst>
          </p:cNvPr>
          <p:cNvSpPr>
            <a:spLocks noGrp="1"/>
          </p:cNvSpPr>
          <p:nvPr>
            <p:ph type="title"/>
          </p:nvPr>
        </p:nvSpPr>
        <p:spPr/>
        <p:txBody>
          <a:bodyPr/>
          <a:lstStyle/>
          <a:p>
            <a:r>
              <a:rPr lang="en-US"/>
              <a:t>Special Interest Groups (SIGs)</a:t>
            </a:r>
          </a:p>
        </p:txBody>
      </p:sp>
      <p:sp>
        <p:nvSpPr>
          <p:cNvPr id="3" name="Content Placeholder 2">
            <a:extLst>
              <a:ext uri="{FF2B5EF4-FFF2-40B4-BE49-F238E27FC236}">
                <a16:creationId xmlns:a16="http://schemas.microsoft.com/office/drawing/2014/main" id="{DAE43E1B-57FF-4B32-BB15-4DE67618F16D}"/>
              </a:ext>
            </a:extLst>
          </p:cNvPr>
          <p:cNvSpPr>
            <a:spLocks noGrp="1"/>
          </p:cNvSpPr>
          <p:nvPr>
            <p:ph idx="1"/>
          </p:nvPr>
        </p:nvSpPr>
        <p:spPr/>
        <p:txBody>
          <a:bodyPr/>
          <a:lstStyle/>
          <a:p>
            <a:pPr marL="571500" indent="-571500">
              <a:buFont typeface="Arial" panose="020B0604020202020204" pitchFamily="34" charset="0"/>
              <a:buChar char="•"/>
            </a:pPr>
            <a:r>
              <a:rPr lang="en-US"/>
              <a:t>Data years must be the same. </a:t>
            </a:r>
          </a:p>
          <a:p>
            <a:pPr marL="571500" indent="-571500">
              <a:buFont typeface="Arial" panose="020B0604020202020204" pitchFamily="34" charset="0"/>
              <a:buChar char="•"/>
            </a:pPr>
            <a:r>
              <a:rPr lang="en-US"/>
              <a:t>Fuel Model and Slope Class must be the same.</a:t>
            </a:r>
          </a:p>
          <a:p>
            <a:pPr marL="571500" indent="-571500">
              <a:buFont typeface="Arial" panose="020B0604020202020204" pitchFamily="34" charset="0"/>
              <a:buChar char="•"/>
            </a:pPr>
            <a:r>
              <a:rPr lang="en-US"/>
              <a:t>Having more than one RAWS per FDRA can be advantageous.</a:t>
            </a:r>
          </a:p>
        </p:txBody>
      </p:sp>
    </p:spTree>
    <p:extLst>
      <p:ext uri="{BB962C8B-B14F-4D97-AF65-F5344CB8AC3E}">
        <p14:creationId xmlns:p14="http://schemas.microsoft.com/office/powerpoint/2010/main" val="95845003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1E1F-7B58-4632-8C63-554B2045F833}"/>
              </a:ext>
            </a:extLst>
          </p:cNvPr>
          <p:cNvSpPr>
            <a:spLocks noGrp="1"/>
          </p:cNvSpPr>
          <p:nvPr>
            <p:ph type="title"/>
          </p:nvPr>
        </p:nvSpPr>
        <p:spPr/>
        <p:txBody>
          <a:bodyPr/>
          <a:lstStyle/>
          <a:p>
            <a:r>
              <a:rPr lang="en-US"/>
              <a:t>Special Interest Groups (SIGs) </a:t>
            </a:r>
          </a:p>
        </p:txBody>
      </p:sp>
      <p:sp>
        <p:nvSpPr>
          <p:cNvPr id="3" name="Content Placeholder 2">
            <a:extLst>
              <a:ext uri="{FF2B5EF4-FFF2-40B4-BE49-F238E27FC236}">
                <a16:creationId xmlns:a16="http://schemas.microsoft.com/office/drawing/2014/main" id="{DAE43E1B-57FF-4B32-BB15-4DE67618F16D}"/>
              </a:ext>
            </a:extLst>
          </p:cNvPr>
          <p:cNvSpPr>
            <a:spLocks noGrp="1"/>
          </p:cNvSpPr>
          <p:nvPr>
            <p:ph idx="1"/>
          </p:nvPr>
        </p:nvSpPr>
        <p:spPr/>
        <p:txBody>
          <a:bodyPr/>
          <a:lstStyle/>
          <a:p>
            <a:r>
              <a:rPr lang="en-US"/>
              <a:t>Weighting</a:t>
            </a:r>
          </a:p>
          <a:p>
            <a:pPr marL="571500" indent="-571500">
              <a:buFont typeface="Arial" panose="020B0604020202020204" pitchFamily="34" charset="0"/>
              <a:buChar char="•"/>
            </a:pPr>
            <a:r>
              <a:rPr lang="en-US"/>
              <a:t>Setting weights to each station in a SIG will adjust the relative importance of each station in the SIG.</a:t>
            </a:r>
          </a:p>
          <a:p>
            <a:pPr marL="571500" indent="-571500">
              <a:buFont typeface="Arial" panose="020B0604020202020204" pitchFamily="34" charset="0"/>
              <a:buChar char="•"/>
            </a:pPr>
            <a:r>
              <a:rPr lang="en-US"/>
              <a:t>The NFDRS processor will calculate a weighted average.</a:t>
            </a:r>
          </a:p>
          <a:p>
            <a:pPr marL="571500" indent="-571500">
              <a:buFont typeface="Arial" panose="020B0604020202020204" pitchFamily="34" charset="0"/>
              <a:buChar char="•"/>
            </a:pPr>
            <a:r>
              <a:rPr lang="en-US"/>
              <a:t>The final FFP analysis and WIMS must be weighted the same.</a:t>
            </a:r>
          </a:p>
        </p:txBody>
      </p:sp>
    </p:spTree>
    <p:extLst>
      <p:ext uri="{BB962C8B-B14F-4D97-AF65-F5344CB8AC3E}">
        <p14:creationId xmlns:p14="http://schemas.microsoft.com/office/powerpoint/2010/main" val="3790460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1E1F-7B58-4632-8C63-554B2045F833}"/>
              </a:ext>
            </a:extLst>
          </p:cNvPr>
          <p:cNvSpPr>
            <a:spLocks noGrp="1"/>
          </p:cNvSpPr>
          <p:nvPr>
            <p:ph type="title"/>
          </p:nvPr>
        </p:nvSpPr>
        <p:spPr/>
        <p:txBody>
          <a:bodyPr/>
          <a:lstStyle/>
          <a:p>
            <a:r>
              <a:rPr lang="en-US"/>
              <a:t>Fires Analysis Options</a:t>
            </a:r>
          </a:p>
        </p:txBody>
      </p:sp>
      <p:pic>
        <p:nvPicPr>
          <p:cNvPr id="2050" name="Picture 2">
            <a:extLst>
              <a:ext uri="{FF2B5EF4-FFF2-40B4-BE49-F238E27FC236}">
                <a16:creationId xmlns:a16="http://schemas.microsoft.com/office/drawing/2014/main" id="{70A68C2C-9D34-4E31-94AC-C1F3D494C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372" y="1727741"/>
            <a:ext cx="4865255" cy="363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69304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1E1F-7B58-4632-8C63-554B2045F833}"/>
              </a:ext>
            </a:extLst>
          </p:cNvPr>
          <p:cNvSpPr>
            <a:spLocks noGrp="1"/>
          </p:cNvSpPr>
          <p:nvPr>
            <p:ph type="title"/>
          </p:nvPr>
        </p:nvSpPr>
        <p:spPr/>
        <p:txBody>
          <a:bodyPr/>
          <a:lstStyle/>
          <a:p>
            <a:r>
              <a:rPr lang="en-US"/>
              <a:t>Fires Analysis Options</a:t>
            </a:r>
          </a:p>
        </p:txBody>
      </p:sp>
      <p:pic>
        <p:nvPicPr>
          <p:cNvPr id="2050" name="Picture 2">
            <a:extLst>
              <a:ext uri="{FF2B5EF4-FFF2-40B4-BE49-F238E27FC236}">
                <a16:creationId xmlns:a16="http://schemas.microsoft.com/office/drawing/2014/main" id="{70A68C2C-9D34-4E31-94AC-C1F3D494C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95" y="1516726"/>
            <a:ext cx="4865255" cy="363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5F557A-8CF9-426C-A045-7F2052DB657E}"/>
              </a:ext>
            </a:extLst>
          </p:cNvPr>
          <p:cNvSpPr/>
          <p:nvPr/>
        </p:nvSpPr>
        <p:spPr bwMode="auto">
          <a:xfrm>
            <a:off x="771864" y="2019229"/>
            <a:ext cx="1912435" cy="1198756"/>
          </a:xfrm>
          <a:prstGeom prst="rect">
            <a:avLst/>
          </a:prstGeom>
          <a:noFill/>
          <a:ln w="635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3" name="TextBox 2">
            <a:extLst>
              <a:ext uri="{FF2B5EF4-FFF2-40B4-BE49-F238E27FC236}">
                <a16:creationId xmlns:a16="http://schemas.microsoft.com/office/drawing/2014/main" id="{60DF34E9-FA3E-4A4B-AF2C-7FAFEB4C1F13}"/>
              </a:ext>
            </a:extLst>
          </p:cNvPr>
          <p:cNvSpPr txBox="1"/>
          <p:nvPr/>
        </p:nvSpPr>
        <p:spPr>
          <a:xfrm>
            <a:off x="5957888" y="1516726"/>
            <a:ext cx="5726111" cy="4401205"/>
          </a:xfrm>
          <a:prstGeom prst="rect">
            <a:avLst/>
          </a:prstGeom>
          <a:noFill/>
        </p:spPr>
        <p:txBody>
          <a:bodyPr wrap="square" rtlCol="0">
            <a:spAutoFit/>
          </a:bodyPr>
          <a:lstStyle/>
          <a:p>
            <a:r>
              <a:rPr lang="en-US" sz="4000" i="1">
                <a:effectLst>
                  <a:outerShdw blurRad="38100" dist="38100" dir="2700000" algn="tl">
                    <a:srgbClr val="000000">
                      <a:alpha val="43137"/>
                    </a:srgbClr>
                  </a:outerShdw>
                </a:effectLst>
              </a:rPr>
              <a:t>Fire Cause:</a:t>
            </a:r>
          </a:p>
          <a:p>
            <a:pPr marL="571500" indent="-571500">
              <a:buFont typeface="Arial" panose="020B0604020202020204" pitchFamily="34" charset="0"/>
              <a:buChar char="•"/>
            </a:pPr>
            <a:r>
              <a:rPr lang="en-US" sz="4000">
                <a:effectLst>
                  <a:outerShdw blurRad="38100" dist="38100" dir="2700000" algn="tl">
                    <a:srgbClr val="000000">
                      <a:alpha val="43137"/>
                    </a:srgbClr>
                  </a:outerShdw>
                </a:effectLst>
              </a:rPr>
              <a:t>Usually concerned about “All” fire days, regardless of fire cause.</a:t>
            </a:r>
          </a:p>
          <a:p>
            <a:pPr marL="571500" indent="-571500">
              <a:buFont typeface="Arial" panose="020B0604020202020204" pitchFamily="34" charset="0"/>
              <a:buChar char="•"/>
            </a:pPr>
            <a:r>
              <a:rPr lang="en-US" sz="4000">
                <a:effectLst>
                  <a:outerShdw blurRad="38100" dist="38100" dir="2700000" algn="tl">
                    <a:srgbClr val="000000">
                      <a:alpha val="43137"/>
                    </a:srgbClr>
                  </a:outerShdw>
                </a:effectLst>
              </a:rPr>
              <a:t>This option may have the most affect on Multiple-Fire days</a:t>
            </a:r>
          </a:p>
        </p:txBody>
      </p:sp>
    </p:spTree>
    <p:extLst>
      <p:ext uri="{BB962C8B-B14F-4D97-AF65-F5344CB8AC3E}">
        <p14:creationId xmlns:p14="http://schemas.microsoft.com/office/powerpoint/2010/main" val="1196388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1E1F-7B58-4632-8C63-554B2045F833}"/>
              </a:ext>
            </a:extLst>
          </p:cNvPr>
          <p:cNvSpPr>
            <a:spLocks noGrp="1"/>
          </p:cNvSpPr>
          <p:nvPr>
            <p:ph type="title"/>
          </p:nvPr>
        </p:nvSpPr>
        <p:spPr/>
        <p:txBody>
          <a:bodyPr/>
          <a:lstStyle/>
          <a:p>
            <a:r>
              <a:rPr lang="en-US"/>
              <a:t>Fires Analysis Options</a:t>
            </a:r>
          </a:p>
        </p:txBody>
      </p:sp>
      <p:pic>
        <p:nvPicPr>
          <p:cNvPr id="2050" name="Picture 2">
            <a:extLst>
              <a:ext uri="{FF2B5EF4-FFF2-40B4-BE49-F238E27FC236}">
                <a16:creationId xmlns:a16="http://schemas.microsoft.com/office/drawing/2014/main" id="{70A68C2C-9D34-4E31-94AC-C1F3D494C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95" y="1516726"/>
            <a:ext cx="4865255" cy="363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5F557A-8CF9-426C-A045-7F2052DB657E}"/>
              </a:ext>
            </a:extLst>
          </p:cNvPr>
          <p:cNvSpPr/>
          <p:nvPr/>
        </p:nvSpPr>
        <p:spPr bwMode="auto">
          <a:xfrm>
            <a:off x="2840428" y="2019229"/>
            <a:ext cx="2403085" cy="1198756"/>
          </a:xfrm>
          <a:prstGeom prst="rect">
            <a:avLst/>
          </a:prstGeom>
          <a:noFill/>
          <a:ln w="635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3" name="TextBox 2">
            <a:extLst>
              <a:ext uri="{FF2B5EF4-FFF2-40B4-BE49-F238E27FC236}">
                <a16:creationId xmlns:a16="http://schemas.microsoft.com/office/drawing/2014/main" id="{60DF34E9-FA3E-4A4B-AF2C-7FAFEB4C1F13}"/>
              </a:ext>
            </a:extLst>
          </p:cNvPr>
          <p:cNvSpPr txBox="1"/>
          <p:nvPr/>
        </p:nvSpPr>
        <p:spPr>
          <a:xfrm>
            <a:off x="5957888" y="1516726"/>
            <a:ext cx="5726111" cy="5016758"/>
          </a:xfrm>
          <a:prstGeom prst="rect">
            <a:avLst/>
          </a:prstGeom>
          <a:noFill/>
        </p:spPr>
        <p:txBody>
          <a:bodyPr wrap="square" rtlCol="0">
            <a:spAutoFit/>
          </a:bodyPr>
          <a:lstStyle/>
          <a:p>
            <a:r>
              <a:rPr lang="en-US" sz="4000" i="1">
                <a:effectLst>
                  <a:outerShdw blurRad="38100" dist="38100" dir="2700000" algn="tl">
                    <a:srgbClr val="000000">
                      <a:alpha val="43137"/>
                    </a:srgbClr>
                  </a:outerShdw>
                </a:effectLst>
              </a:rPr>
              <a:t>Fire Definitions:</a:t>
            </a:r>
          </a:p>
          <a:p>
            <a:pPr marL="571500" indent="-571500">
              <a:buFont typeface="Arial" panose="020B0604020202020204" pitchFamily="34" charset="0"/>
              <a:buChar char="•"/>
            </a:pPr>
            <a:r>
              <a:rPr lang="en-US" sz="4000" b="1">
                <a:solidFill>
                  <a:schemeClr val="tx2">
                    <a:lumMod val="75000"/>
                  </a:schemeClr>
                </a:solidFill>
                <a:effectLst>
                  <a:outerShdw blurRad="38100" dist="38100" dir="2700000" algn="tl">
                    <a:srgbClr val="000000">
                      <a:alpha val="43137"/>
                    </a:srgbClr>
                  </a:outerShdw>
                </a:effectLst>
              </a:rPr>
              <a:t>Large Fire Day</a:t>
            </a:r>
            <a:r>
              <a:rPr lang="en-US" sz="4000">
                <a:effectLst>
                  <a:outerShdw blurRad="38100" dist="38100" dir="2700000" algn="tl">
                    <a:srgbClr val="000000">
                      <a:alpha val="43137"/>
                    </a:srgbClr>
                  </a:outerShdw>
                </a:effectLst>
              </a:rPr>
              <a:t>– size at which a fire exceeds local IA capability.</a:t>
            </a:r>
          </a:p>
          <a:p>
            <a:pPr marL="571500" indent="-571500">
              <a:buFont typeface="Arial" panose="020B0604020202020204" pitchFamily="34" charset="0"/>
              <a:buChar char="•"/>
            </a:pPr>
            <a:r>
              <a:rPr lang="en-US" sz="4000" b="1">
                <a:solidFill>
                  <a:schemeClr val="tx2">
                    <a:lumMod val="75000"/>
                  </a:schemeClr>
                </a:solidFill>
                <a:effectLst>
                  <a:outerShdw blurRad="38100" dist="38100" dir="2700000" algn="tl">
                    <a:srgbClr val="000000">
                      <a:alpha val="43137"/>
                    </a:srgbClr>
                  </a:outerShdw>
                </a:effectLst>
              </a:rPr>
              <a:t>Multiple Fire Day </a:t>
            </a:r>
            <a:r>
              <a:rPr lang="en-US" sz="4000">
                <a:effectLst>
                  <a:outerShdw blurRad="38100" dist="38100" dir="2700000" algn="tl">
                    <a:srgbClr val="000000">
                      <a:alpha val="43137"/>
                    </a:srgbClr>
                  </a:outerShdw>
                </a:effectLst>
              </a:rPr>
              <a:t>– number of fires in a single day which exceed local IA capability</a:t>
            </a:r>
          </a:p>
        </p:txBody>
      </p:sp>
    </p:spTree>
    <p:extLst>
      <p:ext uri="{BB962C8B-B14F-4D97-AF65-F5344CB8AC3E}">
        <p14:creationId xmlns:p14="http://schemas.microsoft.com/office/powerpoint/2010/main" val="323888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1E1F-7B58-4632-8C63-554B2045F833}"/>
              </a:ext>
            </a:extLst>
          </p:cNvPr>
          <p:cNvSpPr>
            <a:spLocks noGrp="1"/>
          </p:cNvSpPr>
          <p:nvPr>
            <p:ph type="title"/>
          </p:nvPr>
        </p:nvSpPr>
        <p:spPr/>
        <p:txBody>
          <a:bodyPr/>
          <a:lstStyle/>
          <a:p>
            <a:r>
              <a:rPr lang="en-US"/>
              <a:t>Fires Analysis Options</a:t>
            </a:r>
          </a:p>
        </p:txBody>
      </p:sp>
      <p:pic>
        <p:nvPicPr>
          <p:cNvPr id="2050" name="Picture 2">
            <a:extLst>
              <a:ext uri="{FF2B5EF4-FFF2-40B4-BE49-F238E27FC236}">
                <a16:creationId xmlns:a16="http://schemas.microsoft.com/office/drawing/2014/main" id="{70A68C2C-9D34-4E31-94AC-C1F3D494C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95" y="1516726"/>
            <a:ext cx="4865255" cy="363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5F557A-8CF9-426C-A045-7F2052DB657E}"/>
              </a:ext>
            </a:extLst>
          </p:cNvPr>
          <p:cNvSpPr/>
          <p:nvPr/>
        </p:nvSpPr>
        <p:spPr bwMode="auto">
          <a:xfrm>
            <a:off x="764275" y="3261815"/>
            <a:ext cx="1913459" cy="1088934"/>
          </a:xfrm>
          <a:prstGeom prst="rect">
            <a:avLst/>
          </a:prstGeom>
          <a:noFill/>
          <a:ln w="635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3" name="TextBox 2">
            <a:extLst>
              <a:ext uri="{FF2B5EF4-FFF2-40B4-BE49-F238E27FC236}">
                <a16:creationId xmlns:a16="http://schemas.microsoft.com/office/drawing/2014/main" id="{60DF34E9-FA3E-4A4B-AF2C-7FAFEB4C1F13}"/>
              </a:ext>
            </a:extLst>
          </p:cNvPr>
          <p:cNvSpPr txBox="1"/>
          <p:nvPr/>
        </p:nvSpPr>
        <p:spPr>
          <a:xfrm>
            <a:off x="5957888" y="1516726"/>
            <a:ext cx="5726111" cy="2246769"/>
          </a:xfrm>
          <a:prstGeom prst="rect">
            <a:avLst/>
          </a:prstGeom>
          <a:noFill/>
        </p:spPr>
        <p:txBody>
          <a:bodyPr wrap="square" rtlCol="0">
            <a:spAutoFit/>
          </a:bodyPr>
          <a:lstStyle/>
          <a:p>
            <a:pPr>
              <a:spcBef>
                <a:spcPts val="600"/>
              </a:spcBef>
              <a:spcAft>
                <a:spcPts val="600"/>
              </a:spcAft>
            </a:pPr>
            <a:r>
              <a:rPr lang="en-US" sz="4000" i="1">
                <a:effectLst>
                  <a:outerShdw blurRad="38100" dist="38100" dir="2700000" algn="tl">
                    <a:srgbClr val="000000">
                      <a:alpha val="43137"/>
                    </a:srgbClr>
                  </a:outerShdw>
                </a:effectLst>
              </a:rPr>
              <a:t>Analysis Type:</a:t>
            </a:r>
          </a:p>
          <a:p>
            <a:pPr marL="571500" indent="-571500">
              <a:spcBef>
                <a:spcPts val="600"/>
              </a:spcBef>
              <a:spcAft>
                <a:spcPts val="600"/>
              </a:spcAft>
              <a:buFont typeface="Arial" panose="020B0604020202020204" pitchFamily="34" charset="0"/>
              <a:buChar char="•"/>
            </a:pPr>
            <a:r>
              <a:rPr lang="en-US" sz="4000" b="1">
                <a:solidFill>
                  <a:schemeClr val="tx2">
                    <a:lumMod val="75000"/>
                  </a:schemeClr>
                </a:solidFill>
                <a:effectLst>
                  <a:outerShdw blurRad="38100" dist="38100" dir="2700000" algn="tl">
                    <a:srgbClr val="000000">
                      <a:alpha val="43137"/>
                    </a:srgbClr>
                  </a:outerShdw>
                </a:effectLst>
              </a:rPr>
              <a:t>Cumulative </a:t>
            </a:r>
          </a:p>
          <a:p>
            <a:pPr marL="571500" indent="-571500">
              <a:spcBef>
                <a:spcPts val="600"/>
              </a:spcBef>
              <a:spcAft>
                <a:spcPts val="600"/>
              </a:spcAft>
              <a:buFont typeface="Arial" panose="020B0604020202020204" pitchFamily="34" charset="0"/>
              <a:buChar char="•"/>
            </a:pPr>
            <a:r>
              <a:rPr lang="en-US" sz="4000" b="1">
                <a:solidFill>
                  <a:schemeClr val="tx2">
                    <a:lumMod val="75000"/>
                  </a:schemeClr>
                </a:solidFill>
                <a:effectLst>
                  <a:outerShdw blurRad="38100" dist="38100" dir="2700000" algn="tl">
                    <a:srgbClr val="000000">
                      <a:alpha val="43137"/>
                    </a:srgbClr>
                  </a:outerShdw>
                </a:effectLst>
              </a:rPr>
              <a:t>Probability</a:t>
            </a:r>
            <a:r>
              <a:rPr lang="en-US" sz="400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141999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a:t>Objectives</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p:txBody>
          <a:bodyPr>
            <a:spAutoFit/>
          </a:bodyPr>
          <a:lstStyle/>
          <a:p>
            <a:pPr lvl="0"/>
            <a:r>
              <a:rPr lang="en-US">
                <a:effectLst/>
              </a:rPr>
              <a:t>Determine which correlation of fuel model and NFDRS output is appropriate for a fire response plan. </a:t>
            </a:r>
          </a:p>
          <a:p>
            <a:pPr lvl="0"/>
            <a:r>
              <a:rPr lang="en-US">
                <a:effectLst/>
              </a:rPr>
              <a:t>Determine which correlation of fuel model and NFDRS output is appropriate for a staffing plan with 5 decision points. </a:t>
            </a:r>
          </a:p>
        </p:txBody>
      </p:sp>
    </p:spTree>
    <p:extLst>
      <p:ext uri="{BB962C8B-B14F-4D97-AF65-F5344CB8AC3E}">
        <p14:creationId xmlns:p14="http://schemas.microsoft.com/office/powerpoint/2010/main" val="3110182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6E625C-D042-4633-A1B2-E4F7CC17666C}"/>
              </a:ext>
            </a:extLst>
          </p:cNvPr>
          <p:cNvPicPr>
            <a:picLocks noChangeAspect="1"/>
          </p:cNvPicPr>
          <p:nvPr/>
        </p:nvPicPr>
        <p:blipFill>
          <a:blip r:embed="rId3"/>
          <a:stretch>
            <a:fillRect/>
          </a:stretch>
        </p:blipFill>
        <p:spPr>
          <a:xfrm>
            <a:off x="326757" y="1516726"/>
            <a:ext cx="5508301" cy="4401071"/>
          </a:xfrm>
          <a:prstGeom prst="rect">
            <a:avLst/>
          </a:prstGeom>
        </p:spPr>
      </p:pic>
      <p:sp>
        <p:nvSpPr>
          <p:cNvPr id="2" name="Title 1">
            <a:extLst>
              <a:ext uri="{FF2B5EF4-FFF2-40B4-BE49-F238E27FC236}">
                <a16:creationId xmlns:a16="http://schemas.microsoft.com/office/drawing/2014/main" id="{E2501E1F-7B58-4632-8C63-554B2045F833}"/>
              </a:ext>
            </a:extLst>
          </p:cNvPr>
          <p:cNvSpPr>
            <a:spLocks noGrp="1"/>
          </p:cNvSpPr>
          <p:nvPr>
            <p:ph type="title"/>
          </p:nvPr>
        </p:nvSpPr>
        <p:spPr/>
        <p:txBody>
          <a:bodyPr/>
          <a:lstStyle/>
          <a:p>
            <a:r>
              <a:rPr lang="en-US"/>
              <a:t>Fires Analysis Options</a:t>
            </a:r>
          </a:p>
        </p:txBody>
      </p:sp>
      <p:sp>
        <p:nvSpPr>
          <p:cNvPr id="4" name="Rectangle 3">
            <a:extLst>
              <a:ext uri="{FF2B5EF4-FFF2-40B4-BE49-F238E27FC236}">
                <a16:creationId xmlns:a16="http://schemas.microsoft.com/office/drawing/2014/main" id="{635F557A-8CF9-426C-A045-7F2052DB657E}"/>
              </a:ext>
            </a:extLst>
          </p:cNvPr>
          <p:cNvSpPr/>
          <p:nvPr/>
        </p:nvSpPr>
        <p:spPr bwMode="auto">
          <a:xfrm>
            <a:off x="2797790" y="3193576"/>
            <a:ext cx="2483893" cy="2838734"/>
          </a:xfrm>
          <a:prstGeom prst="rect">
            <a:avLst/>
          </a:prstGeom>
          <a:noFill/>
          <a:ln w="635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3" name="TextBox 2">
            <a:extLst>
              <a:ext uri="{FF2B5EF4-FFF2-40B4-BE49-F238E27FC236}">
                <a16:creationId xmlns:a16="http://schemas.microsoft.com/office/drawing/2014/main" id="{60DF34E9-FA3E-4A4B-AF2C-7FAFEB4C1F13}"/>
              </a:ext>
            </a:extLst>
          </p:cNvPr>
          <p:cNvSpPr txBox="1"/>
          <p:nvPr/>
        </p:nvSpPr>
        <p:spPr>
          <a:xfrm>
            <a:off x="5957888" y="1516726"/>
            <a:ext cx="5726111" cy="707886"/>
          </a:xfrm>
          <a:prstGeom prst="rect">
            <a:avLst/>
          </a:prstGeom>
          <a:noFill/>
        </p:spPr>
        <p:txBody>
          <a:bodyPr wrap="square" rtlCol="0">
            <a:spAutoFit/>
          </a:bodyPr>
          <a:lstStyle/>
          <a:p>
            <a:pPr>
              <a:spcBef>
                <a:spcPts val="600"/>
              </a:spcBef>
              <a:spcAft>
                <a:spcPts val="600"/>
              </a:spcAft>
            </a:pPr>
            <a:r>
              <a:rPr lang="en-US" sz="4000" i="1">
                <a:effectLst>
                  <a:outerShdw blurRad="38100" dist="38100" dir="2700000" algn="tl">
                    <a:srgbClr val="000000">
                      <a:alpha val="43137"/>
                    </a:srgbClr>
                  </a:outerShdw>
                </a:effectLst>
              </a:rPr>
              <a:t>Analysis Variable:</a:t>
            </a:r>
          </a:p>
        </p:txBody>
      </p:sp>
    </p:spTree>
    <p:extLst>
      <p:ext uri="{BB962C8B-B14F-4D97-AF65-F5344CB8AC3E}">
        <p14:creationId xmlns:p14="http://schemas.microsoft.com/office/powerpoint/2010/main" val="2415704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1E1F-7B58-4632-8C63-554B2045F833}"/>
              </a:ext>
            </a:extLst>
          </p:cNvPr>
          <p:cNvSpPr>
            <a:spLocks noGrp="1"/>
          </p:cNvSpPr>
          <p:nvPr>
            <p:ph type="title"/>
          </p:nvPr>
        </p:nvSpPr>
        <p:spPr/>
        <p:txBody>
          <a:bodyPr/>
          <a:lstStyle/>
          <a:p>
            <a:r>
              <a:rPr lang="en-US"/>
              <a:t>Fires Analysis Options</a:t>
            </a:r>
          </a:p>
        </p:txBody>
      </p:sp>
      <p:pic>
        <p:nvPicPr>
          <p:cNvPr id="2050" name="Picture 2">
            <a:extLst>
              <a:ext uri="{FF2B5EF4-FFF2-40B4-BE49-F238E27FC236}">
                <a16:creationId xmlns:a16="http://schemas.microsoft.com/office/drawing/2014/main" id="{70A68C2C-9D34-4E31-94AC-C1F3D494C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95" y="1516726"/>
            <a:ext cx="4865255" cy="363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5F557A-8CF9-426C-A045-7F2052DB657E}"/>
              </a:ext>
            </a:extLst>
          </p:cNvPr>
          <p:cNvSpPr/>
          <p:nvPr/>
        </p:nvSpPr>
        <p:spPr bwMode="auto">
          <a:xfrm>
            <a:off x="2854931" y="3862315"/>
            <a:ext cx="1826251" cy="504969"/>
          </a:xfrm>
          <a:prstGeom prst="rect">
            <a:avLst/>
          </a:prstGeom>
          <a:noFill/>
          <a:ln w="635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3" name="TextBox 2">
            <a:extLst>
              <a:ext uri="{FF2B5EF4-FFF2-40B4-BE49-F238E27FC236}">
                <a16:creationId xmlns:a16="http://schemas.microsoft.com/office/drawing/2014/main" id="{60DF34E9-FA3E-4A4B-AF2C-7FAFEB4C1F13}"/>
              </a:ext>
            </a:extLst>
          </p:cNvPr>
          <p:cNvSpPr txBox="1"/>
          <p:nvPr/>
        </p:nvSpPr>
        <p:spPr>
          <a:xfrm>
            <a:off x="5957888" y="1516726"/>
            <a:ext cx="5726111" cy="707886"/>
          </a:xfrm>
          <a:prstGeom prst="rect">
            <a:avLst/>
          </a:prstGeom>
          <a:noFill/>
        </p:spPr>
        <p:txBody>
          <a:bodyPr wrap="square" rtlCol="0">
            <a:spAutoFit/>
          </a:bodyPr>
          <a:lstStyle/>
          <a:p>
            <a:pPr>
              <a:spcBef>
                <a:spcPts val="600"/>
              </a:spcBef>
              <a:spcAft>
                <a:spcPts val="600"/>
              </a:spcAft>
            </a:pPr>
            <a:r>
              <a:rPr lang="en-US" sz="4000" i="1">
                <a:effectLst>
                  <a:outerShdw blurRad="38100" dist="38100" dir="2700000" algn="tl">
                    <a:srgbClr val="000000">
                      <a:alpha val="43137"/>
                    </a:srgbClr>
                  </a:outerShdw>
                </a:effectLst>
              </a:rPr>
              <a:t>Conditional Probability:</a:t>
            </a:r>
          </a:p>
        </p:txBody>
      </p:sp>
    </p:spTree>
    <p:extLst>
      <p:ext uri="{BB962C8B-B14F-4D97-AF65-F5344CB8AC3E}">
        <p14:creationId xmlns:p14="http://schemas.microsoft.com/office/powerpoint/2010/main" val="19815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156B-00C9-4A4E-971F-67A9C87F7A6E}"/>
              </a:ext>
            </a:extLst>
          </p:cNvPr>
          <p:cNvSpPr>
            <a:spLocks noGrp="1"/>
          </p:cNvSpPr>
          <p:nvPr>
            <p:ph type="title"/>
          </p:nvPr>
        </p:nvSpPr>
        <p:spPr/>
        <p:txBody>
          <a:bodyPr/>
          <a:lstStyle/>
          <a:p>
            <a:r>
              <a:rPr lang="en-US"/>
              <a:t>Fires Analysis</a:t>
            </a:r>
          </a:p>
        </p:txBody>
      </p:sp>
      <p:pic>
        <p:nvPicPr>
          <p:cNvPr id="3" name="Picture 2">
            <a:extLst>
              <a:ext uri="{FF2B5EF4-FFF2-40B4-BE49-F238E27FC236}">
                <a16:creationId xmlns:a16="http://schemas.microsoft.com/office/drawing/2014/main" id="{2A4456DE-9CC9-4747-9B9B-E4F342C2F14C}"/>
              </a:ext>
            </a:extLst>
          </p:cNvPr>
          <p:cNvPicPr>
            <a:picLocks noChangeAspect="1"/>
          </p:cNvPicPr>
          <p:nvPr/>
        </p:nvPicPr>
        <p:blipFill>
          <a:blip r:embed="rId3"/>
          <a:stretch>
            <a:fillRect/>
          </a:stretch>
        </p:blipFill>
        <p:spPr>
          <a:xfrm>
            <a:off x="5211919" y="155509"/>
            <a:ext cx="5169477" cy="6251238"/>
          </a:xfrm>
          <a:prstGeom prst="rect">
            <a:avLst/>
          </a:prstGeom>
        </p:spPr>
      </p:pic>
    </p:spTree>
    <p:extLst>
      <p:ext uri="{BB962C8B-B14F-4D97-AF65-F5344CB8AC3E}">
        <p14:creationId xmlns:p14="http://schemas.microsoft.com/office/powerpoint/2010/main" val="414645320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156B-00C9-4A4E-971F-67A9C87F7A6E}"/>
              </a:ext>
            </a:extLst>
          </p:cNvPr>
          <p:cNvSpPr>
            <a:spLocks noGrp="1"/>
          </p:cNvSpPr>
          <p:nvPr>
            <p:ph type="title"/>
          </p:nvPr>
        </p:nvSpPr>
        <p:spPr/>
        <p:txBody>
          <a:bodyPr/>
          <a:lstStyle/>
          <a:p>
            <a:r>
              <a:rPr lang="en-US"/>
              <a:t>Characterization of Target Groups</a:t>
            </a:r>
          </a:p>
        </p:txBody>
      </p:sp>
      <p:sp>
        <p:nvSpPr>
          <p:cNvPr id="3" name="Text Placeholder 2">
            <a:extLst>
              <a:ext uri="{FF2B5EF4-FFF2-40B4-BE49-F238E27FC236}">
                <a16:creationId xmlns:a16="http://schemas.microsoft.com/office/drawing/2014/main" id="{C54EE42B-5B22-46E8-BD82-E3AB19910C79}"/>
              </a:ext>
            </a:extLst>
          </p:cNvPr>
          <p:cNvSpPr>
            <a:spLocks noGrp="1"/>
          </p:cNvSpPr>
          <p:nvPr>
            <p:ph type="body" sz="quarter" idx="10"/>
          </p:nvPr>
        </p:nvSpPr>
        <p:spPr>
          <a:xfrm>
            <a:off x="1125415" y="1411553"/>
            <a:ext cx="10558585" cy="707886"/>
          </a:xfrm>
        </p:spPr>
        <p:txBody>
          <a:bodyPr/>
          <a:lstStyle/>
          <a:p>
            <a:r>
              <a:rPr lang="en-US"/>
              <a:t>Lesson 9 / Task 3</a:t>
            </a:r>
          </a:p>
        </p:txBody>
      </p:sp>
    </p:spTree>
    <p:extLst>
      <p:ext uri="{BB962C8B-B14F-4D97-AF65-F5344CB8AC3E}">
        <p14:creationId xmlns:p14="http://schemas.microsoft.com/office/powerpoint/2010/main" val="121631468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156B-00C9-4A4E-971F-67A9C87F7A6E}"/>
              </a:ext>
            </a:extLst>
          </p:cNvPr>
          <p:cNvSpPr>
            <a:spLocks noGrp="1"/>
          </p:cNvSpPr>
          <p:nvPr>
            <p:ph type="title"/>
          </p:nvPr>
        </p:nvSpPr>
        <p:spPr/>
        <p:txBody>
          <a:bodyPr/>
          <a:lstStyle/>
          <a:p>
            <a:r>
              <a:rPr lang="en-US"/>
              <a:t>Matching NFDRS Outputs to Target Groups</a:t>
            </a:r>
          </a:p>
        </p:txBody>
      </p:sp>
      <p:sp>
        <p:nvSpPr>
          <p:cNvPr id="3" name="Text Placeholder 2">
            <a:extLst>
              <a:ext uri="{FF2B5EF4-FFF2-40B4-BE49-F238E27FC236}">
                <a16:creationId xmlns:a16="http://schemas.microsoft.com/office/drawing/2014/main" id="{C54EE42B-5B22-46E8-BD82-E3AB19910C79}"/>
              </a:ext>
            </a:extLst>
          </p:cNvPr>
          <p:cNvSpPr>
            <a:spLocks noGrp="1"/>
          </p:cNvSpPr>
          <p:nvPr>
            <p:ph type="body" sz="quarter" idx="10"/>
          </p:nvPr>
        </p:nvSpPr>
        <p:spPr>
          <a:xfrm>
            <a:off x="1125415" y="1411553"/>
            <a:ext cx="10558585" cy="707886"/>
          </a:xfrm>
        </p:spPr>
        <p:txBody>
          <a:bodyPr/>
          <a:lstStyle/>
          <a:p>
            <a:endParaRPr lang="en-US"/>
          </a:p>
        </p:txBody>
      </p:sp>
    </p:spTree>
    <p:extLst>
      <p:ext uri="{BB962C8B-B14F-4D97-AF65-F5344CB8AC3E}">
        <p14:creationId xmlns:p14="http://schemas.microsoft.com/office/powerpoint/2010/main" val="117759547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C67864-90C0-4911-90A7-2C65F425CB84}"/>
              </a:ext>
            </a:extLst>
          </p:cNvPr>
          <p:cNvSpPr>
            <a:spLocks noGrp="1"/>
          </p:cNvSpPr>
          <p:nvPr>
            <p:ph type="title"/>
          </p:nvPr>
        </p:nvSpPr>
        <p:spPr/>
        <p:txBody>
          <a:bodyPr/>
          <a:lstStyle/>
          <a:p>
            <a:r>
              <a:rPr lang="en-US"/>
              <a:t>Response Plan</a:t>
            </a:r>
          </a:p>
        </p:txBody>
      </p:sp>
      <p:sp>
        <p:nvSpPr>
          <p:cNvPr id="7" name="Content Placeholder 6">
            <a:extLst>
              <a:ext uri="{FF2B5EF4-FFF2-40B4-BE49-F238E27FC236}">
                <a16:creationId xmlns:a16="http://schemas.microsoft.com/office/drawing/2014/main" id="{3988EA8F-36C2-4440-B47A-EEE5BE02FEE5}"/>
              </a:ext>
            </a:extLst>
          </p:cNvPr>
          <p:cNvSpPr>
            <a:spLocks noGrp="1"/>
          </p:cNvSpPr>
          <p:nvPr>
            <p:ph idx="1"/>
          </p:nvPr>
        </p:nvSpPr>
        <p:spPr/>
        <p:txBody>
          <a:bodyPr/>
          <a:lstStyle/>
          <a:p>
            <a:pPr fontAlgn="base"/>
            <a:r>
              <a:rPr lang="en-US"/>
              <a:t>Which combination of fuel model and NFDRS output is appropriate for a fire response plan? </a:t>
            </a:r>
          </a:p>
        </p:txBody>
      </p:sp>
    </p:spTree>
    <p:extLst>
      <p:ext uri="{BB962C8B-B14F-4D97-AF65-F5344CB8AC3E}">
        <p14:creationId xmlns:p14="http://schemas.microsoft.com/office/powerpoint/2010/main" val="36341146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C67864-90C0-4911-90A7-2C65F425CB84}"/>
              </a:ext>
            </a:extLst>
          </p:cNvPr>
          <p:cNvSpPr>
            <a:spLocks noGrp="1"/>
          </p:cNvSpPr>
          <p:nvPr>
            <p:ph type="title"/>
          </p:nvPr>
        </p:nvSpPr>
        <p:spPr/>
        <p:txBody>
          <a:bodyPr/>
          <a:lstStyle/>
          <a:p>
            <a:r>
              <a:rPr lang="en-US"/>
              <a:t>Staffing Plan</a:t>
            </a:r>
          </a:p>
        </p:txBody>
      </p:sp>
      <p:sp>
        <p:nvSpPr>
          <p:cNvPr id="7" name="Content Placeholder 6">
            <a:extLst>
              <a:ext uri="{FF2B5EF4-FFF2-40B4-BE49-F238E27FC236}">
                <a16:creationId xmlns:a16="http://schemas.microsoft.com/office/drawing/2014/main" id="{3988EA8F-36C2-4440-B47A-EEE5BE02FEE5}"/>
              </a:ext>
            </a:extLst>
          </p:cNvPr>
          <p:cNvSpPr>
            <a:spLocks noGrp="1"/>
          </p:cNvSpPr>
          <p:nvPr>
            <p:ph idx="1"/>
          </p:nvPr>
        </p:nvSpPr>
        <p:spPr/>
        <p:txBody>
          <a:bodyPr/>
          <a:lstStyle/>
          <a:p>
            <a:pPr fontAlgn="base"/>
            <a:r>
              <a:rPr lang="en-US"/>
              <a:t>Which combination of fuel model and NFDRS output is appropriate for a staffing plan with 5 decision points?</a:t>
            </a:r>
          </a:p>
        </p:txBody>
      </p:sp>
    </p:spTree>
    <p:extLst>
      <p:ext uri="{BB962C8B-B14F-4D97-AF65-F5344CB8AC3E}">
        <p14:creationId xmlns:p14="http://schemas.microsoft.com/office/powerpoint/2010/main" val="337573922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C67864-90C0-4911-90A7-2C65F425CB84}"/>
              </a:ext>
            </a:extLst>
          </p:cNvPr>
          <p:cNvSpPr>
            <a:spLocks noGrp="1"/>
          </p:cNvSpPr>
          <p:nvPr>
            <p:ph type="title"/>
          </p:nvPr>
        </p:nvSpPr>
        <p:spPr/>
        <p:txBody>
          <a:bodyPr/>
          <a:lstStyle/>
          <a:p>
            <a:r>
              <a:rPr lang="en-US"/>
              <a:t>Preparedness Plan</a:t>
            </a:r>
          </a:p>
        </p:txBody>
      </p:sp>
      <p:sp>
        <p:nvSpPr>
          <p:cNvPr id="7" name="Content Placeholder 6">
            <a:extLst>
              <a:ext uri="{FF2B5EF4-FFF2-40B4-BE49-F238E27FC236}">
                <a16:creationId xmlns:a16="http://schemas.microsoft.com/office/drawing/2014/main" id="{3988EA8F-36C2-4440-B47A-EEE5BE02FEE5}"/>
              </a:ext>
            </a:extLst>
          </p:cNvPr>
          <p:cNvSpPr>
            <a:spLocks noGrp="1"/>
          </p:cNvSpPr>
          <p:nvPr>
            <p:ph idx="1"/>
          </p:nvPr>
        </p:nvSpPr>
        <p:spPr/>
        <p:txBody>
          <a:bodyPr/>
          <a:lstStyle/>
          <a:p>
            <a:pPr fontAlgn="base"/>
            <a:r>
              <a:rPr lang="en-US">
                <a:effectLst/>
              </a:rPr>
              <a:t>Which combination of fuel model and NFDRS output is appropriate for communication with our internal agency personnel affecting weekly, monthly, or seasonal fire preparedness decisions?</a:t>
            </a:r>
          </a:p>
          <a:p>
            <a:endParaRPr lang="en-US"/>
          </a:p>
        </p:txBody>
      </p:sp>
    </p:spTree>
    <p:extLst>
      <p:ext uri="{BB962C8B-B14F-4D97-AF65-F5344CB8AC3E}">
        <p14:creationId xmlns:p14="http://schemas.microsoft.com/office/powerpoint/2010/main" val="29013521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C67864-90C0-4911-90A7-2C65F425CB84}"/>
              </a:ext>
            </a:extLst>
          </p:cNvPr>
          <p:cNvSpPr>
            <a:spLocks noGrp="1"/>
          </p:cNvSpPr>
          <p:nvPr>
            <p:ph type="title"/>
          </p:nvPr>
        </p:nvSpPr>
        <p:spPr/>
        <p:txBody>
          <a:bodyPr/>
          <a:lstStyle/>
          <a:p>
            <a:r>
              <a:rPr lang="en-US"/>
              <a:t>Public Fire Restriction or Prevention Plan</a:t>
            </a:r>
          </a:p>
        </p:txBody>
      </p:sp>
      <p:sp>
        <p:nvSpPr>
          <p:cNvPr id="7" name="Content Placeholder 6">
            <a:extLst>
              <a:ext uri="{FF2B5EF4-FFF2-40B4-BE49-F238E27FC236}">
                <a16:creationId xmlns:a16="http://schemas.microsoft.com/office/drawing/2014/main" id="{3988EA8F-36C2-4440-B47A-EEE5BE02FEE5}"/>
              </a:ext>
            </a:extLst>
          </p:cNvPr>
          <p:cNvSpPr>
            <a:spLocks noGrp="1"/>
          </p:cNvSpPr>
          <p:nvPr>
            <p:ph idx="1"/>
          </p:nvPr>
        </p:nvSpPr>
        <p:spPr/>
        <p:txBody>
          <a:bodyPr/>
          <a:lstStyle/>
          <a:p>
            <a:pPr fontAlgn="base"/>
            <a:r>
              <a:rPr lang="en-US">
                <a:effectLst/>
              </a:rPr>
              <a:t>Which correlation of fuel model and NFDRS output is appropriate to base decisions which restrict the public’s activities or elevate the public’s awareness of critical fire danger conditions?</a:t>
            </a:r>
          </a:p>
          <a:p>
            <a:endParaRPr lang="en-US"/>
          </a:p>
        </p:txBody>
      </p:sp>
    </p:spTree>
    <p:extLst>
      <p:ext uri="{BB962C8B-B14F-4D97-AF65-F5344CB8AC3E}">
        <p14:creationId xmlns:p14="http://schemas.microsoft.com/office/powerpoint/2010/main" val="166967832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C67864-90C0-4911-90A7-2C65F425CB84}"/>
              </a:ext>
            </a:extLst>
          </p:cNvPr>
          <p:cNvSpPr>
            <a:spLocks noGrp="1"/>
          </p:cNvSpPr>
          <p:nvPr>
            <p:ph type="title"/>
          </p:nvPr>
        </p:nvSpPr>
        <p:spPr/>
        <p:txBody>
          <a:bodyPr/>
          <a:lstStyle/>
          <a:p>
            <a:r>
              <a:rPr lang="en-US"/>
              <a:t>Industrial Fire Restriction Plan</a:t>
            </a:r>
          </a:p>
        </p:txBody>
      </p:sp>
      <p:sp>
        <p:nvSpPr>
          <p:cNvPr id="7" name="Content Placeholder 6">
            <a:extLst>
              <a:ext uri="{FF2B5EF4-FFF2-40B4-BE49-F238E27FC236}">
                <a16:creationId xmlns:a16="http://schemas.microsoft.com/office/drawing/2014/main" id="{3988EA8F-36C2-4440-B47A-EEE5BE02FEE5}"/>
              </a:ext>
            </a:extLst>
          </p:cNvPr>
          <p:cNvSpPr>
            <a:spLocks noGrp="1"/>
          </p:cNvSpPr>
          <p:nvPr>
            <p:ph idx="1"/>
          </p:nvPr>
        </p:nvSpPr>
        <p:spPr/>
        <p:txBody>
          <a:bodyPr/>
          <a:lstStyle/>
          <a:p>
            <a:pPr fontAlgn="base"/>
            <a:r>
              <a:rPr lang="en-US">
                <a:effectLst/>
              </a:rPr>
              <a:t>Which combination of fuel model and NFDRS output is appropriate to base decisions which restrict industrial activities?</a:t>
            </a:r>
          </a:p>
          <a:p>
            <a:endParaRPr lang="en-US"/>
          </a:p>
        </p:txBody>
      </p:sp>
    </p:spTree>
    <p:extLst>
      <p:ext uri="{BB962C8B-B14F-4D97-AF65-F5344CB8AC3E}">
        <p14:creationId xmlns:p14="http://schemas.microsoft.com/office/powerpoint/2010/main" val="67528137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a:t>Objectives (cont’d)</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a:xfrm>
            <a:off x="1879046" y="1411553"/>
            <a:ext cx="9804954" cy="3170099"/>
          </a:xfrm>
        </p:spPr>
        <p:txBody>
          <a:bodyPr>
            <a:spAutoFit/>
          </a:bodyPr>
          <a:lstStyle/>
          <a:p>
            <a:pPr lvl="0">
              <a:buFont typeface="+mj-lt"/>
              <a:buAutoNum type="arabicPeriod" startAt="3"/>
            </a:pPr>
            <a:r>
              <a:rPr lang="en-US">
                <a:effectLst/>
              </a:rPr>
              <a:t>Determine which correlation of fuel model and NFDRS output is appropriate for communication with our internal agency personnel affecting weekly, monthly, or seasonal fire preparedness decisions.</a:t>
            </a:r>
          </a:p>
        </p:txBody>
      </p:sp>
    </p:spTree>
    <p:extLst>
      <p:ext uri="{BB962C8B-B14F-4D97-AF65-F5344CB8AC3E}">
        <p14:creationId xmlns:p14="http://schemas.microsoft.com/office/powerpoint/2010/main" val="4204299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a:t>Review Objectives:</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a:xfrm>
            <a:off x="1879046" y="1411553"/>
            <a:ext cx="9804954" cy="4832092"/>
          </a:xfrm>
        </p:spPr>
        <p:txBody>
          <a:bodyPr>
            <a:spAutoFit/>
          </a:bodyPr>
          <a:lstStyle/>
          <a:p>
            <a:pPr lvl="0"/>
            <a:r>
              <a:rPr lang="en-US" sz="3200"/>
              <a:t>Determine which correlation of fuel model and NFDRS output is appropriate for a fire response plan. </a:t>
            </a:r>
          </a:p>
          <a:p>
            <a:pPr lvl="0"/>
            <a:r>
              <a:rPr lang="en-US" sz="3200"/>
              <a:t>Determine which correlation of fuel model and NFDRS output is appropriate for a staffing plan with 5 decision points. </a:t>
            </a:r>
          </a:p>
          <a:p>
            <a:r>
              <a:rPr lang="en-US" sz="3200"/>
              <a:t>Determine which correlation of fuel model and NFDRS output is appropriate for communication with our internal agency personnel affecting weekly, monthly, or seasonal fire preparedness decisions.</a:t>
            </a:r>
          </a:p>
        </p:txBody>
      </p:sp>
    </p:spTree>
    <p:extLst>
      <p:ext uri="{BB962C8B-B14F-4D97-AF65-F5344CB8AC3E}">
        <p14:creationId xmlns:p14="http://schemas.microsoft.com/office/powerpoint/2010/main" val="3028365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left)">
                                      <p:cBhvr>
                                        <p:cTn id="16"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69C76D-56AE-434E-8916-018026A74212}"/>
              </a:ext>
            </a:extLst>
          </p:cNvPr>
          <p:cNvSpPr>
            <a:spLocks noGrp="1"/>
          </p:cNvSpPr>
          <p:nvPr>
            <p:ph type="title"/>
          </p:nvPr>
        </p:nvSpPr>
        <p:spPr/>
        <p:txBody>
          <a:bodyPr>
            <a:normAutofit fontScale="90000"/>
          </a:bodyPr>
          <a:lstStyle/>
          <a:p>
            <a:r>
              <a:rPr lang="en-US"/>
              <a:t>Questions?</a:t>
            </a:r>
          </a:p>
        </p:txBody>
      </p:sp>
      <p:pic>
        <p:nvPicPr>
          <p:cNvPr id="5" name="Picture 4">
            <a:extLst>
              <a:ext uri="{FF2B5EF4-FFF2-40B4-BE49-F238E27FC236}">
                <a16:creationId xmlns:a16="http://schemas.microsoft.com/office/drawing/2014/main" id="{E63C3FD8-2EA2-44CF-8C8D-408149EDE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822" y="1857153"/>
            <a:ext cx="3394471" cy="4243089"/>
          </a:xfrm>
          <a:prstGeom prst="rect">
            <a:avLst/>
          </a:prstGeom>
        </p:spPr>
      </p:pic>
    </p:spTree>
    <p:extLst>
      <p:ext uri="{BB962C8B-B14F-4D97-AF65-F5344CB8AC3E}">
        <p14:creationId xmlns:p14="http://schemas.microsoft.com/office/powerpoint/2010/main" val="25484366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261D-2F89-4FAB-84D4-08932A9DFE2E}"/>
              </a:ext>
            </a:extLst>
          </p:cNvPr>
          <p:cNvSpPr>
            <a:spLocks noGrp="1"/>
          </p:cNvSpPr>
          <p:nvPr>
            <p:ph type="title"/>
          </p:nvPr>
        </p:nvSpPr>
        <p:spPr/>
        <p:txBody>
          <a:bodyPr/>
          <a:lstStyle/>
          <a:p>
            <a:r>
              <a:rPr lang="en-US"/>
              <a:t>Operational Considerations</a:t>
            </a:r>
          </a:p>
        </p:txBody>
      </p:sp>
      <p:sp>
        <p:nvSpPr>
          <p:cNvPr id="3" name="Content Placeholder 2">
            <a:extLst>
              <a:ext uri="{FF2B5EF4-FFF2-40B4-BE49-F238E27FC236}">
                <a16:creationId xmlns:a16="http://schemas.microsoft.com/office/drawing/2014/main" id="{242547B6-8208-4EAE-B529-EF0D60240385}"/>
              </a:ext>
            </a:extLst>
          </p:cNvPr>
          <p:cNvSpPr>
            <a:spLocks noGrp="1"/>
          </p:cNvSpPr>
          <p:nvPr>
            <p:ph idx="1"/>
          </p:nvPr>
        </p:nvSpPr>
        <p:spPr>
          <a:xfrm>
            <a:off x="988943" y="1321904"/>
            <a:ext cx="11102973" cy="4994413"/>
          </a:xfrm>
        </p:spPr>
        <p:txBody>
          <a:bodyPr/>
          <a:lstStyle/>
          <a:p>
            <a:r>
              <a:rPr lang="en-US"/>
              <a:t>Fire Danger Operating Plan</a:t>
            </a:r>
          </a:p>
          <a:p>
            <a:pPr marL="1089025" lvl="1" indent="-571500">
              <a:buFont typeface="Arial" panose="020B0604020202020204" pitchFamily="34" charset="0"/>
              <a:buChar char="•"/>
            </a:pPr>
            <a:r>
              <a:rPr lang="en-US"/>
              <a:t>Remote Automated Weather Stations (RAWS)</a:t>
            </a:r>
          </a:p>
          <a:p>
            <a:pPr marL="1089025" lvl="1" indent="-571500">
              <a:buFont typeface="Arial" panose="020B0604020202020204" pitchFamily="34" charset="0"/>
              <a:buChar char="•"/>
            </a:pPr>
            <a:r>
              <a:rPr lang="en-US"/>
              <a:t>Weather Information Management System (WIMS)</a:t>
            </a:r>
          </a:p>
          <a:p>
            <a:pPr marL="1089025" lvl="1" indent="-571500">
              <a:buFont typeface="Arial" panose="020B0604020202020204" pitchFamily="34" charset="0"/>
              <a:buChar char="•"/>
            </a:pPr>
            <a:r>
              <a:rPr lang="en-US"/>
              <a:t>Roles and Responsibilities</a:t>
            </a:r>
          </a:p>
          <a:p>
            <a:pPr marL="1089025" lvl="1" indent="-571500">
              <a:buFont typeface="Arial" panose="020B0604020202020204" pitchFamily="34" charset="0"/>
              <a:buChar char="•"/>
            </a:pPr>
            <a:r>
              <a:rPr lang="en-US"/>
              <a:t>PocketCards</a:t>
            </a:r>
          </a:p>
          <a:p>
            <a:pPr marL="1089025" lvl="1" indent="-571500">
              <a:buFont typeface="Arial" panose="020B0604020202020204" pitchFamily="34" charset="0"/>
              <a:buChar char="•"/>
            </a:pPr>
            <a:r>
              <a:rPr lang="en-US"/>
              <a:t>Seasonal Trend Analysis</a:t>
            </a:r>
          </a:p>
        </p:txBody>
      </p:sp>
    </p:spTree>
    <p:extLst>
      <p:ext uri="{BB962C8B-B14F-4D97-AF65-F5344CB8AC3E}">
        <p14:creationId xmlns:p14="http://schemas.microsoft.com/office/powerpoint/2010/main" val="37030441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A6C0D0-7DF6-4FA2-A28E-9DC32575714B}"/>
              </a:ext>
            </a:extLst>
          </p:cNvPr>
          <p:cNvSpPr>
            <a:spLocks noGrp="1"/>
          </p:cNvSpPr>
          <p:nvPr>
            <p:ph type="title"/>
          </p:nvPr>
        </p:nvSpPr>
        <p:spPr/>
        <p:txBody>
          <a:bodyPr/>
          <a:lstStyle/>
          <a:p>
            <a:r>
              <a:rPr lang="en-US"/>
              <a:t>Operational Considerations</a:t>
            </a:r>
          </a:p>
        </p:txBody>
      </p:sp>
      <p:sp>
        <p:nvSpPr>
          <p:cNvPr id="8" name="Text Placeholder 7">
            <a:extLst>
              <a:ext uri="{FF2B5EF4-FFF2-40B4-BE49-F238E27FC236}">
                <a16:creationId xmlns:a16="http://schemas.microsoft.com/office/drawing/2014/main" id="{7213DA95-9682-4089-A86C-2332A14A1072}"/>
              </a:ext>
            </a:extLst>
          </p:cNvPr>
          <p:cNvSpPr>
            <a:spLocks noGrp="1"/>
          </p:cNvSpPr>
          <p:nvPr>
            <p:ph idx="1"/>
          </p:nvPr>
        </p:nvSpPr>
        <p:spPr/>
        <p:txBody>
          <a:bodyPr/>
          <a:lstStyle/>
          <a:p>
            <a:r>
              <a:rPr lang="en-US"/>
              <a:t>Remote Automated Weather Stations (RAWS)</a:t>
            </a:r>
          </a:p>
          <a:p>
            <a:pPr marL="744538" lvl="1" indent="-227013">
              <a:buFont typeface="Arial" panose="020B0604020202020204" pitchFamily="34" charset="0"/>
              <a:buChar char="•"/>
            </a:pPr>
            <a:r>
              <a:rPr lang="en-US"/>
              <a:t>	Maintenance</a:t>
            </a:r>
          </a:p>
          <a:p>
            <a:pPr marL="1146175" lvl="2" indent="-227013">
              <a:buFont typeface="Arial" panose="020B0604020202020204" pitchFamily="34" charset="0"/>
              <a:buChar char="•"/>
            </a:pPr>
            <a:r>
              <a:rPr lang="en-US"/>
              <a:t>Planned - Annual (Required)</a:t>
            </a:r>
          </a:p>
          <a:p>
            <a:pPr marL="1146175" lvl="2" indent="-227013">
              <a:buFont typeface="Arial" panose="020B0604020202020204" pitchFamily="34" charset="0"/>
              <a:buChar char="•"/>
            </a:pPr>
            <a:r>
              <a:rPr lang="en-US"/>
              <a:t>Unplanned - Emergency</a:t>
            </a:r>
          </a:p>
          <a:p>
            <a:pPr marL="744538" lvl="1" indent="-227013">
              <a:buFont typeface="Arial" panose="020B0604020202020204" pitchFamily="34" charset="0"/>
              <a:buChar char="•"/>
            </a:pPr>
            <a:r>
              <a:rPr lang="en-US"/>
              <a:t>	Noncompliance Report</a:t>
            </a:r>
          </a:p>
          <a:p>
            <a:pPr marL="744538" lvl="1" indent="-227013">
              <a:buFont typeface="Arial" panose="020B0604020202020204" pitchFamily="34" charset="0"/>
              <a:buChar char="•"/>
            </a:pPr>
            <a:r>
              <a:rPr lang="en-US"/>
              <a:t>	Ownership</a:t>
            </a:r>
          </a:p>
          <a:p>
            <a:endParaRPr lang="en-US"/>
          </a:p>
        </p:txBody>
      </p:sp>
      <p:pic>
        <p:nvPicPr>
          <p:cNvPr id="11" name="Picture 10">
            <a:extLst>
              <a:ext uri="{FF2B5EF4-FFF2-40B4-BE49-F238E27FC236}">
                <a16:creationId xmlns:a16="http://schemas.microsoft.com/office/drawing/2014/main" id="{141318A3-ABAD-43EF-8F29-1ADB01B469F1}"/>
              </a:ext>
            </a:extLst>
          </p:cNvPr>
          <p:cNvPicPr>
            <a:picLocks noChangeAspect="1"/>
          </p:cNvPicPr>
          <p:nvPr/>
        </p:nvPicPr>
        <p:blipFill>
          <a:blip r:embed="rId3"/>
          <a:stretch>
            <a:fillRect/>
          </a:stretch>
        </p:blipFill>
        <p:spPr>
          <a:xfrm>
            <a:off x="7383116" y="446199"/>
            <a:ext cx="4026412" cy="6749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960781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A6C0D0-7DF6-4FA2-A28E-9DC32575714B}"/>
              </a:ext>
            </a:extLst>
          </p:cNvPr>
          <p:cNvSpPr>
            <a:spLocks noGrp="1"/>
          </p:cNvSpPr>
          <p:nvPr>
            <p:ph type="title"/>
          </p:nvPr>
        </p:nvSpPr>
        <p:spPr/>
        <p:txBody>
          <a:bodyPr/>
          <a:lstStyle/>
          <a:p>
            <a:r>
              <a:rPr lang="en-US"/>
              <a:t>Fuel Models</a:t>
            </a:r>
          </a:p>
        </p:txBody>
      </p:sp>
      <p:graphicFrame>
        <p:nvGraphicFramePr>
          <p:cNvPr id="5" name="Table 4">
            <a:extLst>
              <a:ext uri="{FF2B5EF4-FFF2-40B4-BE49-F238E27FC236}">
                <a16:creationId xmlns:a16="http://schemas.microsoft.com/office/drawing/2014/main" id="{863B7F69-EB25-47C1-9E7E-A93DCFEAA7CC}"/>
              </a:ext>
            </a:extLst>
          </p:cNvPr>
          <p:cNvGraphicFramePr>
            <a:graphicFrameLocks noGrp="1"/>
          </p:cNvGraphicFramePr>
          <p:nvPr>
            <p:extLst>
              <p:ext uri="{D42A27DB-BD31-4B8C-83A1-F6EECF244321}">
                <p14:modId xmlns:p14="http://schemas.microsoft.com/office/powerpoint/2010/main" val="178844628"/>
              </p:ext>
            </p:extLst>
          </p:nvPr>
        </p:nvGraphicFramePr>
        <p:xfrm>
          <a:off x="934352" y="3108827"/>
          <a:ext cx="10441056" cy="2771394"/>
        </p:xfrm>
        <a:graphic>
          <a:graphicData uri="http://schemas.openxmlformats.org/drawingml/2006/table">
            <a:tbl>
              <a:tblPr firstRow="1" firstCol="1" bandRow="1">
                <a:effectLst>
                  <a:outerShdw blurRad="50800" dist="38100" dir="2700000" algn="tl" rotWithShape="0">
                    <a:prstClr val="black">
                      <a:alpha val="40000"/>
                    </a:prstClr>
                  </a:outerShdw>
                </a:effectLst>
                <a:tableStyleId>{00A15C55-8517-42AA-B614-E9B94910E393}</a:tableStyleId>
              </a:tblPr>
              <a:tblGrid>
                <a:gridCol w="3480352">
                  <a:extLst>
                    <a:ext uri="{9D8B030D-6E8A-4147-A177-3AD203B41FA5}">
                      <a16:colId xmlns:a16="http://schemas.microsoft.com/office/drawing/2014/main" val="1662040124"/>
                    </a:ext>
                  </a:extLst>
                </a:gridCol>
                <a:gridCol w="3480352">
                  <a:extLst>
                    <a:ext uri="{9D8B030D-6E8A-4147-A177-3AD203B41FA5}">
                      <a16:colId xmlns:a16="http://schemas.microsoft.com/office/drawing/2014/main" val="3030034377"/>
                    </a:ext>
                  </a:extLst>
                </a:gridCol>
                <a:gridCol w="3480352">
                  <a:extLst>
                    <a:ext uri="{9D8B030D-6E8A-4147-A177-3AD203B41FA5}">
                      <a16:colId xmlns:a16="http://schemas.microsoft.com/office/drawing/2014/main" val="3527374895"/>
                    </a:ext>
                  </a:extLst>
                </a:gridCol>
              </a:tblGrid>
              <a:tr h="0">
                <a:tc>
                  <a:txBody>
                    <a:bodyPr/>
                    <a:lstStyle/>
                    <a:p>
                      <a:pPr marL="0" marR="0">
                        <a:lnSpc>
                          <a:spcPct val="115000"/>
                        </a:lnSpc>
                        <a:spcBef>
                          <a:spcPts val="0"/>
                        </a:spcBef>
                        <a:spcAft>
                          <a:spcPts val="0"/>
                        </a:spcAft>
                      </a:pPr>
                      <a:r>
                        <a:rPr lang="en-US" sz="2800">
                          <a:effectLst>
                            <a:outerShdw blurRad="38100" dist="38100" dir="2700000" algn="tl">
                              <a:srgbClr val="000000">
                                <a:alpha val="43137"/>
                              </a:srgbClr>
                            </a:outerShdw>
                          </a:effectLst>
                        </a:rPr>
                        <a:t>NFDRS2016 Name</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outerShdw blurRad="38100" dist="38100" dir="2700000" algn="tl">
                              <a:srgbClr val="000000">
                                <a:alpha val="43137"/>
                              </a:srgbClr>
                            </a:outerShdw>
                          </a:effectLst>
                        </a:rPr>
                        <a:t>Description</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outerShdw blurRad="38100" dist="38100" dir="2700000" algn="tl">
                              <a:srgbClr val="000000">
                                <a:alpha val="43137"/>
                              </a:srgbClr>
                            </a:outerShdw>
                          </a:effectLst>
                        </a:rPr>
                        <a:t>Source </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9318062"/>
                  </a:ext>
                </a:extLst>
              </a:tr>
              <a:tr h="0">
                <a:tc>
                  <a:txBody>
                    <a:bodyPr/>
                    <a:lstStyle/>
                    <a:p>
                      <a:pPr marL="0" marR="0" algn="ctr">
                        <a:lnSpc>
                          <a:spcPct val="115000"/>
                        </a:lnSpc>
                        <a:spcBef>
                          <a:spcPts val="0"/>
                        </a:spcBef>
                        <a:spcAft>
                          <a:spcPts val="0"/>
                        </a:spcAft>
                      </a:pPr>
                      <a:r>
                        <a:rPr lang="en-US" sz="2800">
                          <a:effectLst>
                            <a:outerShdw blurRad="38100" dist="38100" dir="2700000" algn="tl">
                              <a:srgbClr val="000000">
                                <a:alpha val="43137"/>
                              </a:srgbClr>
                            </a:outerShdw>
                          </a:effectLst>
                        </a:rPr>
                        <a:t>16V</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rPr>
                        <a:t>Grass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rPr>
                        <a:t>Scott/Burgan GR2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580684"/>
                  </a:ext>
                </a:extLst>
              </a:tr>
              <a:tr h="0">
                <a:tc>
                  <a:txBody>
                    <a:bodyPr/>
                    <a:lstStyle/>
                    <a:p>
                      <a:pPr marL="0" marR="0" algn="ctr">
                        <a:lnSpc>
                          <a:spcPct val="115000"/>
                        </a:lnSpc>
                        <a:spcBef>
                          <a:spcPts val="0"/>
                        </a:spcBef>
                        <a:spcAft>
                          <a:spcPts val="0"/>
                        </a:spcAft>
                      </a:pPr>
                      <a:r>
                        <a:rPr lang="en-US" sz="2800">
                          <a:effectLst>
                            <a:outerShdw blurRad="38100" dist="38100" dir="2700000" algn="tl">
                              <a:srgbClr val="000000">
                                <a:alpha val="43137"/>
                              </a:srgbClr>
                            </a:outerShdw>
                          </a:effectLst>
                        </a:rPr>
                        <a:t>16W</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rPr>
                        <a:t>Grass/Shrub</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rPr>
                        <a:t>Scott/Burgan S2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779297"/>
                  </a:ext>
                </a:extLst>
              </a:tr>
              <a:tr h="0">
                <a:tc>
                  <a:txBody>
                    <a:bodyPr/>
                    <a:lstStyle/>
                    <a:p>
                      <a:pPr marL="0" marR="0" algn="ctr">
                        <a:lnSpc>
                          <a:spcPct val="115000"/>
                        </a:lnSpc>
                        <a:spcBef>
                          <a:spcPts val="0"/>
                        </a:spcBef>
                        <a:spcAft>
                          <a:spcPts val="0"/>
                        </a:spcAft>
                      </a:pPr>
                      <a:r>
                        <a:rPr lang="en-US" sz="2800">
                          <a:effectLst>
                            <a:outerShdw blurRad="38100" dist="38100" dir="2700000" algn="tl">
                              <a:srgbClr val="000000">
                                <a:alpha val="43137"/>
                              </a:srgbClr>
                            </a:outerShdw>
                          </a:effectLst>
                        </a:rPr>
                        <a:t>16X</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rPr>
                        <a:t>Brush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rPr>
                        <a:t>Scott/Burgan SH9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9679300"/>
                  </a:ext>
                </a:extLst>
              </a:tr>
              <a:tr h="0">
                <a:tc>
                  <a:txBody>
                    <a:bodyPr/>
                    <a:lstStyle/>
                    <a:p>
                      <a:pPr marL="0" marR="0" algn="ctr">
                        <a:lnSpc>
                          <a:spcPct val="115000"/>
                        </a:lnSpc>
                        <a:spcBef>
                          <a:spcPts val="0"/>
                        </a:spcBef>
                        <a:spcAft>
                          <a:spcPts val="0"/>
                        </a:spcAft>
                      </a:pPr>
                      <a:r>
                        <a:rPr lang="en-US" sz="2800">
                          <a:effectLst>
                            <a:outerShdw blurRad="38100" dist="38100" dir="2700000" algn="tl">
                              <a:srgbClr val="000000">
                                <a:alpha val="43137"/>
                              </a:srgbClr>
                            </a:outerShdw>
                          </a:effectLst>
                        </a:rPr>
                        <a:t>16Y</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rPr>
                        <a:t>Timber Litter</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rPr>
                        <a:t>Scott/Burgan TL1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6233966"/>
                  </a:ext>
                </a:extLst>
              </a:tr>
              <a:tr h="44450">
                <a:tc>
                  <a:txBody>
                    <a:bodyPr/>
                    <a:lstStyle/>
                    <a:p>
                      <a:pPr marL="0" marR="0" algn="ctr">
                        <a:lnSpc>
                          <a:spcPct val="115000"/>
                        </a:lnSpc>
                        <a:spcBef>
                          <a:spcPts val="0"/>
                        </a:spcBef>
                        <a:spcAft>
                          <a:spcPts val="0"/>
                        </a:spcAft>
                      </a:pPr>
                      <a:r>
                        <a:rPr lang="en-US" sz="2800">
                          <a:effectLst>
                            <a:outerShdw blurRad="38100" dist="38100" dir="2700000" algn="tl">
                              <a:srgbClr val="000000">
                                <a:alpha val="43137"/>
                              </a:srgbClr>
                            </a:outerShdw>
                          </a:effectLst>
                        </a:rPr>
                        <a:t>16Z</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rPr>
                        <a:t>Slash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800">
                          <a:effectLst/>
                        </a:rPr>
                        <a:t>Scott/Burgan SB1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5470246"/>
                  </a:ext>
                </a:extLst>
              </a:tr>
            </a:tbl>
          </a:graphicData>
        </a:graphic>
      </p:graphicFrame>
    </p:spTree>
    <p:extLst>
      <p:ext uri="{BB962C8B-B14F-4D97-AF65-F5344CB8AC3E}">
        <p14:creationId xmlns:p14="http://schemas.microsoft.com/office/powerpoint/2010/main" val="30044743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7029CC-1174-436A-8934-A51EB188B286}"/>
              </a:ext>
            </a:extLst>
          </p:cNvPr>
          <p:cNvSpPr>
            <a:spLocks noGrp="1"/>
          </p:cNvSpPr>
          <p:nvPr>
            <p:ph type="title"/>
          </p:nvPr>
        </p:nvSpPr>
        <p:spPr>
          <a:xfrm>
            <a:off x="507998" y="451253"/>
            <a:ext cx="11392849" cy="664797"/>
          </a:xfrm>
        </p:spPr>
        <p:txBody>
          <a:bodyPr/>
          <a:lstStyle/>
          <a:p>
            <a:r>
              <a:rPr lang="en-US"/>
              <a:t>Characterization of NFDRS Outputs (Staffing </a:t>
            </a:r>
            <a:r>
              <a:rPr lang="en-US" err="1"/>
              <a:t>Idx</a:t>
            </a:r>
            <a:r>
              <a:rPr lang="en-US"/>
              <a:t>)</a:t>
            </a:r>
          </a:p>
        </p:txBody>
      </p:sp>
      <p:sp>
        <p:nvSpPr>
          <p:cNvPr id="4" name="Text Placeholder 3">
            <a:extLst>
              <a:ext uri="{FF2B5EF4-FFF2-40B4-BE49-F238E27FC236}">
                <a16:creationId xmlns:a16="http://schemas.microsoft.com/office/drawing/2014/main" id="{7433BCDD-5CD2-493E-B0B4-AD62078AD96A}"/>
              </a:ext>
            </a:extLst>
          </p:cNvPr>
          <p:cNvSpPr>
            <a:spLocks noGrp="1"/>
          </p:cNvSpPr>
          <p:nvPr>
            <p:ph type="body" sz="quarter" idx="4294967295"/>
          </p:nvPr>
        </p:nvSpPr>
        <p:spPr>
          <a:xfrm>
            <a:off x="951150" y="1624083"/>
            <a:ext cx="10558462" cy="17104981"/>
          </a:xfrm>
          <a:prstGeom prst="rect">
            <a:avLst/>
          </a:prstGeom>
        </p:spPr>
        <p:txBody>
          <a:bodyPr>
            <a:normAutofit/>
          </a:bodyPr>
          <a:lstStyle/>
          <a:p>
            <a:pPr marL="571500" indent="-571500">
              <a:buFont typeface="Arial" panose="020B0604020202020204" pitchFamily="34" charset="0"/>
              <a:buChar char="•"/>
            </a:pPr>
            <a:r>
              <a:rPr lang="en-US"/>
              <a:t>BI ─ Burning Index</a:t>
            </a:r>
          </a:p>
          <a:p>
            <a:pPr marL="571500" indent="-571500">
              <a:buFont typeface="Arial" panose="020B0604020202020204" pitchFamily="34" charset="0"/>
              <a:buChar char="•"/>
            </a:pPr>
            <a:r>
              <a:rPr lang="en-US"/>
              <a:t>EC ─ Energy Release Component</a:t>
            </a:r>
          </a:p>
          <a:p>
            <a:pPr marL="571500" indent="-571500">
              <a:buFont typeface="Arial" panose="020B0604020202020204" pitchFamily="34" charset="0"/>
              <a:buChar char="•"/>
            </a:pPr>
            <a:r>
              <a:rPr lang="en-US"/>
              <a:t>IC ─ Ignition Component</a:t>
            </a:r>
          </a:p>
          <a:p>
            <a:pPr marL="571500" indent="-571500">
              <a:buFont typeface="Arial" panose="020B0604020202020204" pitchFamily="34" charset="0"/>
              <a:buChar char="•"/>
            </a:pPr>
            <a:r>
              <a:rPr lang="en-US"/>
              <a:t>SC ─ Spread Component</a:t>
            </a:r>
          </a:p>
          <a:p>
            <a:pPr marL="571500" indent="-571500">
              <a:buFont typeface="Arial" panose="020B0604020202020204" pitchFamily="34" charset="0"/>
              <a:buChar char="•"/>
            </a:pPr>
            <a:r>
              <a:rPr lang="en-US"/>
              <a:t>KB ─ </a:t>
            </a:r>
            <a:r>
              <a:rPr lang="en-US" err="1"/>
              <a:t>Keetch</a:t>
            </a:r>
            <a:r>
              <a:rPr lang="en-US"/>
              <a:t>-Byram Drought Index</a:t>
            </a:r>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501404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500"/>
                                        <p:tgtEl>
                                          <p:spTgt spid="4">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left)">
                                      <p:cBhvr>
                                        <p:cTn id="16" dur="500"/>
                                        <p:tgtEl>
                                          <p:spTgt spid="4">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left)">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14F16-89B5-4FA6-A84C-66F5D15A368A}"/>
              </a:ext>
            </a:extLst>
          </p:cNvPr>
          <p:cNvSpPr>
            <a:spLocks noGrp="1"/>
          </p:cNvSpPr>
          <p:nvPr>
            <p:ph type="title"/>
          </p:nvPr>
        </p:nvSpPr>
        <p:spPr>
          <a:prstGeom prst="rect">
            <a:avLst/>
          </a:prstGeom>
        </p:spPr>
        <p:txBody>
          <a:bodyPr/>
          <a:lstStyle/>
          <a:p>
            <a:r>
              <a:rPr lang="en-US"/>
              <a:t>FDOP Roles and Responsibilities</a:t>
            </a:r>
          </a:p>
        </p:txBody>
      </p:sp>
      <p:sp>
        <p:nvSpPr>
          <p:cNvPr id="3" name="Content Placeholder 2">
            <a:extLst>
              <a:ext uri="{FF2B5EF4-FFF2-40B4-BE49-F238E27FC236}">
                <a16:creationId xmlns:a16="http://schemas.microsoft.com/office/drawing/2014/main" id="{86CCC7D0-6A8F-48F0-A35E-74DCBA057C8D}"/>
              </a:ext>
            </a:extLst>
          </p:cNvPr>
          <p:cNvSpPr>
            <a:spLocks noGrp="1"/>
          </p:cNvSpPr>
          <p:nvPr>
            <p:ph sz="half" idx="4294967295"/>
          </p:nvPr>
        </p:nvSpPr>
        <p:spPr>
          <a:xfrm>
            <a:off x="609599" y="1432747"/>
            <a:ext cx="5486400" cy="4851400"/>
          </a:xfrm>
          <a:prstGeom prst="rect">
            <a:avLst/>
          </a:prstGeom>
        </p:spPr>
        <p:txBody>
          <a:bodyPr/>
          <a:lstStyle/>
          <a:p>
            <a:pPr marL="457200" indent="-457200">
              <a:spcBef>
                <a:spcPts val="1200"/>
              </a:spcBef>
              <a:spcAft>
                <a:spcPts val="1200"/>
              </a:spcAft>
              <a:buClr>
                <a:srgbClr val="FF0000"/>
              </a:buClr>
              <a:buFont typeface="Wingdings" panose="05000000000000000000" pitchFamily="2" charset="2"/>
              <a:buChar char="ü"/>
            </a:pPr>
            <a:r>
              <a:rPr lang="en-US" sz="3200"/>
              <a:t>Agency Administrator</a:t>
            </a:r>
          </a:p>
          <a:p>
            <a:pPr marL="457200" indent="-457200">
              <a:spcBef>
                <a:spcPts val="1200"/>
              </a:spcBef>
              <a:spcAft>
                <a:spcPts val="1200"/>
              </a:spcAft>
              <a:buClr>
                <a:srgbClr val="FF0000"/>
              </a:buClr>
              <a:buFont typeface="Wingdings" panose="05000000000000000000" pitchFamily="2" charset="2"/>
              <a:buChar char="ü"/>
            </a:pPr>
            <a:r>
              <a:rPr lang="en-US" sz="3200"/>
              <a:t>Fire Program Manager</a:t>
            </a:r>
          </a:p>
          <a:p>
            <a:pPr marL="457200" indent="-457200">
              <a:spcBef>
                <a:spcPts val="1200"/>
              </a:spcBef>
              <a:spcAft>
                <a:spcPts val="1200"/>
              </a:spcAft>
              <a:buClr>
                <a:srgbClr val="FF0000"/>
              </a:buClr>
              <a:buFont typeface="Wingdings" panose="05000000000000000000" pitchFamily="2" charset="2"/>
              <a:buChar char="ü"/>
            </a:pPr>
            <a:r>
              <a:rPr lang="en-US" sz="3200"/>
              <a:t> Dispatch/Communication Center Manager</a:t>
            </a:r>
          </a:p>
          <a:p>
            <a:pPr marL="457200" indent="-457200">
              <a:spcBef>
                <a:spcPts val="1200"/>
              </a:spcBef>
              <a:spcAft>
                <a:spcPts val="1200"/>
              </a:spcAft>
              <a:buClr>
                <a:srgbClr val="FF0000"/>
              </a:buClr>
              <a:buFont typeface="Wingdings" panose="05000000000000000000" pitchFamily="2" charset="2"/>
              <a:buChar char="ü"/>
            </a:pPr>
            <a:r>
              <a:rPr lang="en-US" sz="3200"/>
              <a:t>Station Owner (RAWS)</a:t>
            </a:r>
          </a:p>
          <a:p>
            <a:pPr marL="457200" indent="-457200">
              <a:spcBef>
                <a:spcPts val="1200"/>
              </a:spcBef>
              <a:spcAft>
                <a:spcPts val="1200"/>
              </a:spcAft>
              <a:buClr>
                <a:srgbClr val="FF0000"/>
              </a:buClr>
              <a:buFont typeface="Wingdings" panose="05000000000000000000" pitchFamily="2" charset="2"/>
              <a:buChar char="ü"/>
            </a:pPr>
            <a:r>
              <a:rPr lang="en-US" sz="3200"/>
              <a:t>Station Owner (WIMS)</a:t>
            </a:r>
          </a:p>
          <a:p>
            <a:pPr marL="457200" indent="-457200">
              <a:spcBef>
                <a:spcPts val="1200"/>
              </a:spcBef>
              <a:spcAft>
                <a:spcPts val="1200"/>
              </a:spcAft>
              <a:buClr>
                <a:srgbClr val="FF0000"/>
              </a:buClr>
              <a:buFont typeface="Wingdings" panose="05000000000000000000" pitchFamily="2" charset="2"/>
              <a:buChar char="ü"/>
            </a:pPr>
            <a:endParaRPr lang="en-US" sz="3200"/>
          </a:p>
        </p:txBody>
      </p:sp>
      <p:sp>
        <p:nvSpPr>
          <p:cNvPr id="4" name="Content Placeholder 3">
            <a:extLst>
              <a:ext uri="{FF2B5EF4-FFF2-40B4-BE49-F238E27FC236}">
                <a16:creationId xmlns:a16="http://schemas.microsoft.com/office/drawing/2014/main" id="{F1230C82-BD79-40C7-939C-CA84C1C137D3}"/>
              </a:ext>
            </a:extLst>
          </p:cNvPr>
          <p:cNvSpPr>
            <a:spLocks noGrp="1"/>
          </p:cNvSpPr>
          <p:nvPr>
            <p:ph sz="half" idx="4294967295"/>
          </p:nvPr>
        </p:nvSpPr>
        <p:spPr>
          <a:xfrm>
            <a:off x="6155932" y="1409879"/>
            <a:ext cx="5486400" cy="4851400"/>
          </a:xfrm>
          <a:prstGeom prst="rect">
            <a:avLst/>
          </a:prstGeom>
        </p:spPr>
        <p:txBody>
          <a:bodyPr/>
          <a:lstStyle/>
          <a:p>
            <a:pPr marL="457200" indent="-457200">
              <a:spcBef>
                <a:spcPts val="1200"/>
              </a:spcBef>
              <a:spcAft>
                <a:spcPts val="1200"/>
              </a:spcAft>
              <a:buClr>
                <a:srgbClr val="FF0000"/>
              </a:buClr>
              <a:buFont typeface="Wingdings" panose="05000000000000000000" pitchFamily="2" charset="2"/>
              <a:buChar char="ü"/>
            </a:pPr>
            <a:r>
              <a:rPr lang="en-US" sz="3200"/>
              <a:t>Model Manager (WIMS)</a:t>
            </a:r>
          </a:p>
          <a:p>
            <a:pPr marL="457200" indent="-457200">
              <a:spcBef>
                <a:spcPts val="1200"/>
              </a:spcBef>
              <a:spcAft>
                <a:spcPts val="1200"/>
              </a:spcAft>
              <a:buClr>
                <a:srgbClr val="FF0000"/>
              </a:buClr>
              <a:buFont typeface="Wingdings" panose="05000000000000000000" pitchFamily="2" charset="2"/>
              <a:buChar char="ü"/>
            </a:pPr>
            <a:r>
              <a:rPr lang="en-US" sz="3200"/>
              <a:t>Duty Officer</a:t>
            </a:r>
          </a:p>
          <a:p>
            <a:pPr marL="457200" indent="-457200">
              <a:spcBef>
                <a:spcPts val="1200"/>
              </a:spcBef>
              <a:spcAft>
                <a:spcPts val="1200"/>
              </a:spcAft>
              <a:buClr>
                <a:srgbClr val="FF0000"/>
              </a:buClr>
              <a:buFont typeface="Wingdings" panose="05000000000000000000" pitchFamily="2" charset="2"/>
              <a:buChar char="ü"/>
            </a:pPr>
            <a:r>
              <a:rPr lang="en-US" sz="3200"/>
              <a:t>Education / Mitigation / Prevention Specialist</a:t>
            </a:r>
          </a:p>
          <a:p>
            <a:pPr marL="457200" indent="-457200">
              <a:spcBef>
                <a:spcPts val="1200"/>
              </a:spcBef>
              <a:spcAft>
                <a:spcPts val="1200"/>
              </a:spcAft>
              <a:buClr>
                <a:srgbClr val="FF0000"/>
              </a:buClr>
              <a:buFont typeface="Wingdings" panose="05000000000000000000" pitchFamily="2" charset="2"/>
              <a:buChar char="ü"/>
            </a:pPr>
            <a:r>
              <a:rPr lang="en-US" sz="3200"/>
              <a:t>Fire Danger Technical Group</a:t>
            </a:r>
          </a:p>
          <a:p>
            <a:pPr marL="457200" indent="-457200">
              <a:spcBef>
                <a:spcPts val="1200"/>
              </a:spcBef>
              <a:spcAft>
                <a:spcPts val="1200"/>
              </a:spcAft>
              <a:buClr>
                <a:srgbClr val="FF0000"/>
              </a:buClr>
              <a:buFont typeface="Wingdings" panose="05000000000000000000" pitchFamily="2" charset="2"/>
              <a:buChar char="ü"/>
            </a:pPr>
            <a:r>
              <a:rPr lang="en-US" sz="3200"/>
              <a:t>GACC / Predictive Services Meteorologist</a:t>
            </a:r>
          </a:p>
        </p:txBody>
      </p:sp>
    </p:spTree>
    <p:extLst>
      <p:ext uri="{BB962C8B-B14F-4D97-AF65-F5344CB8AC3E}">
        <p14:creationId xmlns:p14="http://schemas.microsoft.com/office/powerpoint/2010/main" val="4047477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left)">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wipe(left)">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wipe(left)">
                                      <p:cBhvr>
                                        <p:cTn id="5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267A-9A37-416F-AD18-41A04D00E723}"/>
              </a:ext>
            </a:extLst>
          </p:cNvPr>
          <p:cNvSpPr>
            <a:spLocks noGrp="1"/>
          </p:cNvSpPr>
          <p:nvPr>
            <p:ph type="title"/>
          </p:nvPr>
        </p:nvSpPr>
        <p:spPr/>
        <p:txBody>
          <a:bodyPr/>
          <a:lstStyle/>
          <a:p>
            <a:r>
              <a:rPr lang="en-US"/>
              <a:t>Operational Considerations</a:t>
            </a:r>
          </a:p>
        </p:txBody>
      </p:sp>
      <p:sp>
        <p:nvSpPr>
          <p:cNvPr id="3" name="Content Placeholder 2">
            <a:extLst>
              <a:ext uri="{FF2B5EF4-FFF2-40B4-BE49-F238E27FC236}">
                <a16:creationId xmlns:a16="http://schemas.microsoft.com/office/drawing/2014/main" id="{4ED738F9-48CE-4F83-B7DC-DEA0EABF9175}"/>
              </a:ext>
            </a:extLst>
          </p:cNvPr>
          <p:cNvSpPr>
            <a:spLocks noGrp="1"/>
          </p:cNvSpPr>
          <p:nvPr>
            <p:ph idx="1"/>
          </p:nvPr>
        </p:nvSpPr>
        <p:spPr/>
        <p:txBody>
          <a:bodyPr/>
          <a:lstStyle/>
          <a:p>
            <a:pPr>
              <a:lnSpc>
                <a:spcPct val="100000"/>
              </a:lnSpc>
              <a:spcBef>
                <a:spcPts val="0"/>
              </a:spcBef>
            </a:pPr>
            <a:r>
              <a:rPr lang="en-US"/>
              <a:t>PocketCards</a:t>
            </a:r>
          </a:p>
          <a:p>
            <a:pPr marL="1089025" lvl="1" indent="-571500">
              <a:lnSpc>
                <a:spcPct val="100000"/>
              </a:lnSpc>
              <a:spcBef>
                <a:spcPts val="0"/>
              </a:spcBef>
              <a:buFont typeface="Arial" panose="020B0604020202020204" pitchFamily="34" charset="0"/>
              <a:buChar char="•"/>
            </a:pPr>
            <a:r>
              <a:rPr lang="en-US" sz="4000" b="1" i="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Who</a:t>
            </a:r>
            <a:r>
              <a:rPr lang="en-US" sz="48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 </a:t>
            </a:r>
            <a:r>
              <a:rPr lang="en-US"/>
              <a:t>is responsible?</a:t>
            </a:r>
          </a:p>
          <a:p>
            <a:pPr marL="1089025" lvl="1" indent="-571500">
              <a:lnSpc>
                <a:spcPct val="100000"/>
              </a:lnSpc>
              <a:spcBef>
                <a:spcPts val="0"/>
              </a:spcBef>
              <a:buFont typeface="Arial" panose="020B0604020202020204" pitchFamily="34" charset="0"/>
              <a:buChar char="•"/>
            </a:pPr>
            <a:r>
              <a:rPr lang="en-US" sz="4000" b="1" i="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What</a:t>
            </a:r>
            <a:r>
              <a:rPr lang="en-US"/>
              <a:t> will be included?</a:t>
            </a:r>
          </a:p>
          <a:p>
            <a:pPr marL="1089025" lvl="1" indent="-571500">
              <a:lnSpc>
                <a:spcPct val="100000"/>
              </a:lnSpc>
              <a:spcBef>
                <a:spcPts val="0"/>
              </a:spcBef>
              <a:buFont typeface="Arial" panose="020B0604020202020204" pitchFamily="34" charset="0"/>
              <a:buChar char="•"/>
            </a:pPr>
            <a:r>
              <a:rPr lang="en-US" sz="4000" b="1" i="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When</a:t>
            </a:r>
            <a:r>
              <a:rPr lang="en-US"/>
              <a:t> do they need to be updated?</a:t>
            </a:r>
          </a:p>
          <a:p>
            <a:pPr marL="1089025" lvl="1" indent="-571500">
              <a:lnSpc>
                <a:spcPct val="100000"/>
              </a:lnSpc>
              <a:spcBef>
                <a:spcPts val="0"/>
              </a:spcBef>
              <a:buFont typeface="Arial" panose="020B0604020202020204" pitchFamily="34" charset="0"/>
              <a:buChar char="•"/>
            </a:pPr>
            <a:r>
              <a:rPr lang="en-US" sz="4000" b="1" i="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Where</a:t>
            </a:r>
            <a:r>
              <a:rPr lang="en-US"/>
              <a:t> can they be accessed?</a:t>
            </a:r>
          </a:p>
          <a:p>
            <a:pPr marL="1089025" lvl="1" indent="-571500">
              <a:lnSpc>
                <a:spcPct val="100000"/>
              </a:lnSpc>
              <a:spcBef>
                <a:spcPts val="0"/>
              </a:spcBef>
              <a:buFont typeface="Arial" panose="020B0604020202020204" pitchFamily="34" charset="0"/>
              <a:buChar char="•"/>
            </a:pPr>
            <a:r>
              <a:rPr lang="en-US" sz="4000" b="1" i="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Why</a:t>
            </a:r>
            <a:r>
              <a:rPr lang="en-US"/>
              <a:t> are they important?</a:t>
            </a:r>
          </a:p>
          <a:p>
            <a:pPr marL="1089025" lvl="1" indent="-571500">
              <a:lnSpc>
                <a:spcPct val="100000"/>
              </a:lnSpc>
              <a:spcBef>
                <a:spcPts val="0"/>
              </a:spcBef>
              <a:buFont typeface="Arial" panose="020B0604020202020204" pitchFamily="34" charset="0"/>
              <a:buChar char="•"/>
            </a:pPr>
            <a:r>
              <a:rPr lang="en-US" sz="4000" b="1" i="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How</a:t>
            </a:r>
            <a:r>
              <a:rPr lang="en-US"/>
              <a:t> are they expected to be used?</a:t>
            </a:r>
          </a:p>
        </p:txBody>
      </p:sp>
    </p:spTree>
    <p:extLst>
      <p:ext uri="{BB962C8B-B14F-4D97-AF65-F5344CB8AC3E}">
        <p14:creationId xmlns:p14="http://schemas.microsoft.com/office/powerpoint/2010/main" val="828892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000"/>
                                        <p:tgtEl>
                                          <p:spTgt spid="3">
                                            <p:txEl>
                                              <p:pRg st="1" end="1"/>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1000"/>
                                        <p:tgtEl>
                                          <p:spTgt spid="3">
                                            <p:txEl>
                                              <p:pRg st="2" end="2"/>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1000"/>
                                        <p:tgtEl>
                                          <p:spTgt spid="3">
                                            <p:txEl>
                                              <p:pRg st="3" end="3"/>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1000"/>
                                        <p:tgtEl>
                                          <p:spTgt spid="3">
                                            <p:txEl>
                                              <p:pRg st="4" end="4"/>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left)">
                                      <p:cBhvr>
                                        <p:cTn id="23" dur="1000"/>
                                        <p:tgtEl>
                                          <p:spTgt spid="3">
                                            <p:txEl>
                                              <p:pRg st="5" end="5"/>
                                            </p:txEl>
                                          </p:spTgt>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NFDRS_Workshop">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NFDRS_Workshop" id="{C41841BB-7800-434E-9148-2037B7D0EFA0}" vid="{ED438FA1-7DD4-46F3-AEB1-46FDB57541AE}"/>
    </a:ext>
  </a:extLst>
</a:theme>
</file>

<file path=ppt/theme/theme2.xml><?xml version="1.0" encoding="utf-8"?>
<a:theme xmlns:a="http://schemas.openxmlformats.org/drawingml/2006/main" name="3_NFDRS_Workshop">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NFDRS_Workshop" id="{C41841BB-7800-434E-9148-2037B7D0EFA0}" vid="{ED438FA1-7DD4-46F3-AEB1-46FDB57541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NFDRS_Workshop</Template>
  <TotalTime>3</TotalTime>
  <Words>4270</Words>
  <Application>Microsoft Office PowerPoint</Application>
  <PresentationFormat>Widescreen</PresentationFormat>
  <Paragraphs>436</Paragraphs>
  <Slides>31</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Segoe</vt:lpstr>
      <vt:lpstr>Wingdings</vt:lpstr>
      <vt:lpstr>2_NFDRS_Workshop</vt:lpstr>
      <vt:lpstr>3_NFDRS_Workshop</vt:lpstr>
      <vt:lpstr>Fire Danger Operating Procedures, Decision Classes, and Management Actions</vt:lpstr>
      <vt:lpstr>Objectives</vt:lpstr>
      <vt:lpstr>Objectives (cont’d)</vt:lpstr>
      <vt:lpstr>Operational Considerations</vt:lpstr>
      <vt:lpstr>Operational Considerations</vt:lpstr>
      <vt:lpstr>Fuel Models</vt:lpstr>
      <vt:lpstr>Characterization of NFDRS Outputs (Staffing Idx)</vt:lpstr>
      <vt:lpstr>FDOP Roles and Responsibilities</vt:lpstr>
      <vt:lpstr>Operational Considerations</vt:lpstr>
      <vt:lpstr>Operational Considerations</vt:lpstr>
      <vt:lpstr>Fires Analysis</vt:lpstr>
      <vt:lpstr>Fires Analysis - Considerations </vt:lpstr>
      <vt:lpstr>Fires Analysis - Considerations </vt:lpstr>
      <vt:lpstr>Special Interest Groups (SIGs)</vt:lpstr>
      <vt:lpstr>Special Interest Groups (SIGs) </vt:lpstr>
      <vt:lpstr>Fires Analysis Options</vt:lpstr>
      <vt:lpstr>Fires Analysis Options</vt:lpstr>
      <vt:lpstr>Fires Analysis Options</vt:lpstr>
      <vt:lpstr>Fires Analysis Options</vt:lpstr>
      <vt:lpstr>Fires Analysis Options</vt:lpstr>
      <vt:lpstr>Fires Analysis Options</vt:lpstr>
      <vt:lpstr>Fires Analysis</vt:lpstr>
      <vt:lpstr>Characterization of Target Groups</vt:lpstr>
      <vt:lpstr>Matching NFDRS Outputs to Target Groups</vt:lpstr>
      <vt:lpstr>Response Plan</vt:lpstr>
      <vt:lpstr>Staffing Plan</vt:lpstr>
      <vt:lpstr>Preparedness Plan</vt:lpstr>
      <vt:lpstr>Public Fire Restriction or Prevention Plan</vt:lpstr>
      <vt:lpstr>Industrial Fire Restriction Plan</vt:lpstr>
      <vt:lpstr>Review Objectives:</vt:lpstr>
      <vt:lpstr>Questions?</vt:lpstr>
    </vt:vector>
  </TitlesOfParts>
  <Manager>jkline@jkwfc.net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11:  Fire Danger Operating Procedures, Decision Classes, and Management Actions</dc:title>
  <dc:subject>Fire Danger Operating Plan</dc:subject>
  <dc:creator>jkline@jkwfc.net</dc:creator>
  <cp:keywords>NFDRS2016</cp:keywords>
  <cp:lastModifiedBy>Rhonda N</cp:lastModifiedBy>
  <cp:revision>2</cp:revision>
  <dcterms:created xsi:type="dcterms:W3CDTF">2015-10-06T19:42:33Z</dcterms:created>
  <dcterms:modified xsi:type="dcterms:W3CDTF">2020-04-17T17:28:56Z</dcterms:modified>
</cp:coreProperties>
</file>