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87" r:id="rId2"/>
    <p:sldId id="258" r:id="rId3"/>
    <p:sldId id="288" r:id="rId4"/>
    <p:sldId id="268" r:id="rId5"/>
    <p:sldId id="270" r:id="rId6"/>
    <p:sldId id="285" r:id="rId7"/>
    <p:sldId id="286" r:id="rId8"/>
    <p:sldId id="284" r:id="rId9"/>
    <p:sldId id="272" r:id="rId10"/>
    <p:sldId id="273" r:id="rId11"/>
    <p:sldId id="274" r:id="rId12"/>
    <p:sldId id="275" r:id="rId13"/>
    <p:sldId id="276" r:id="rId14"/>
    <p:sldId id="277" r:id="rId15"/>
    <p:sldId id="282" r:id="rId16"/>
    <p:sldId id="278" r:id="rId17"/>
    <p:sldId id="279" r:id="rId18"/>
    <p:sldId id="280" r:id="rId19"/>
    <p:sldId id="281" r:id="rId20"/>
    <p:sldId id="283" r:id="rId21"/>
    <p:sldId id="264"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Lesson" id="{915AF623-BEFC-4020-A3A8-F7E142A54175}">
          <p14:sldIdLst>
            <p14:sldId id="287"/>
          </p14:sldIdLst>
        </p14:section>
        <p14:section name="Lesson Objectives" id="{29FA009F-328B-4915-A5E0-952EA147E7A6}">
          <p14:sldIdLst>
            <p14:sldId id="258"/>
            <p14:sldId id="288"/>
            <p14:sldId id="268"/>
            <p14:sldId id="270"/>
            <p14:sldId id="285"/>
            <p14:sldId id="286"/>
            <p14:sldId id="284"/>
            <p14:sldId id="272"/>
            <p14:sldId id="273"/>
            <p14:sldId id="274"/>
            <p14:sldId id="275"/>
            <p14:sldId id="276"/>
            <p14:sldId id="277"/>
            <p14:sldId id="282"/>
            <p14:sldId id="278"/>
            <p14:sldId id="279"/>
            <p14:sldId id="280"/>
            <p14:sldId id="281"/>
            <p14:sldId id="283"/>
          </p14:sldIdLst>
        </p14:section>
        <p14:section name="Review Objectives" id="{26C94C80-54B3-47EB-98EA-31472A10E0B2}">
          <p14:sldIdLst>
            <p14:sldId id="264"/>
          </p14:sldIdLst>
        </p14:section>
        <p14:section name="Questions" id="{ADE4A366-77A1-4A06-97E6-5B9167E1EAF4}">
          <p14:sldIdLst>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Kline" initials="JK" lastIdx="0" clrIdx="0">
    <p:extLst>
      <p:ext uri="{19B8F6BF-5375-455C-9EA6-DF929625EA0E}">
        <p15:presenceInfo xmlns:p15="http://schemas.microsoft.com/office/powerpoint/2012/main" userId="S-1-5-21-2660442060-35601113-1809202799-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D8"/>
    <a:srgbClr val="D6BBEB"/>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C1FE2C-BBF0-4462-AF0D-A4B7FD2EDD3F}" v="70" dt="2019-02-01T19:21:26.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106" y="1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3AFBB3EC-5A56-4D34-8374-03CA8BE7B646}"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7063D-96C6-401D-A175-5B29A3EA17DD}" type="slidenum">
              <a:rPr lang="en-US" smtClean="0"/>
              <a:t>‹#›</a:t>
            </a:fld>
            <a:endParaRPr lang="en-US"/>
          </a:p>
        </p:txBody>
      </p:sp>
    </p:spTree>
    <p:extLst>
      <p:ext uri="{BB962C8B-B14F-4D97-AF65-F5344CB8AC3E}">
        <p14:creationId xmlns:p14="http://schemas.microsoft.com/office/powerpoint/2010/main" val="267568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ur01.safelinks.protection.outlook.com/?url=https://gacc.nifc.gov/gbcc/predictive/rawsSelector/&amp;data=02|01||f5343e32eced4b2298cf08d68877ea07|84df9e7fe9f640afb435aaaaaaaaaaaa|1|0|636846445934536669&amp;sdata=u1ersEXS%2BiIlAWjIMyCNaqi9CNTbjHtwPQDFHWfMY9I%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1">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a:t>
            </a:fld>
            <a:endParaRPr lang="en-US" sz="1200" b="1">
              <a:effectLst>
                <a:outerShdw blurRad="38100" dist="38100" dir="2700000" algn="tl">
                  <a:srgbClr val="000000">
                    <a:alpha val="43137"/>
                  </a:srgbClr>
                </a:outerShdw>
              </a:effectLst>
            </a:endParaRPr>
          </a:p>
          <a:p>
            <a:pPr algn="just"/>
            <a:r>
              <a:rPr lang="en-US" b="1"/>
              <a:t>Lesson #1:  </a:t>
            </a:r>
            <a:r>
              <a:rPr lang="en-US" b="0"/>
              <a:t>Weather Stations</a:t>
            </a:r>
          </a:p>
          <a:p>
            <a:pPr algn="just"/>
            <a:endParaRPr lang="en-US" b="0"/>
          </a:p>
          <a:p>
            <a:r>
              <a:rPr lang="en-US" b="1"/>
              <a:t>Lesson Time:  </a:t>
            </a:r>
            <a:r>
              <a:rPr lang="en-US"/>
              <a:t>60 minutes (followed by a 15-minute break)</a:t>
            </a:r>
          </a:p>
          <a:p>
            <a:endParaRPr lang="en-US"/>
          </a:p>
          <a:p>
            <a:r>
              <a:rPr lang="en-US" b="1"/>
              <a:t>Facilitator Notes:  </a:t>
            </a:r>
          </a:p>
          <a:p>
            <a:pPr marL="628650" lvl="1" indent="-171450">
              <a:buFont typeface="Arial" panose="020B0604020202020204" pitchFamily="34" charset="0"/>
              <a:buChar char="•"/>
            </a:pPr>
            <a:r>
              <a:rPr lang="en-US" b="0"/>
              <a:t>Don’t forget to fill in the “Workshop Dates” and “Workshop Location” on the bottom right of this title slide.</a:t>
            </a:r>
          </a:p>
          <a:p>
            <a:pPr marL="628650" lvl="1" indent="-171450">
              <a:buFont typeface="Arial" panose="020B0604020202020204" pitchFamily="34" charset="0"/>
              <a:buChar char="•"/>
            </a:pPr>
            <a:endParaRPr lang="en-US" b="0"/>
          </a:p>
          <a:p>
            <a:endParaRPr lang="en-US" b="0"/>
          </a:p>
          <a:p>
            <a:endParaRPr lang="en-US" b="0"/>
          </a:p>
          <a:p>
            <a:endParaRPr lang="en-US" b="0"/>
          </a:p>
          <a:p>
            <a:endParaRPr lang="en-US"/>
          </a:p>
          <a:p>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1</a:t>
            </a:fld>
            <a:endParaRPr lang="en-US"/>
          </a:p>
        </p:txBody>
      </p:sp>
    </p:spTree>
    <p:extLst>
      <p:ext uri="{BB962C8B-B14F-4D97-AF65-F5344CB8AC3E}">
        <p14:creationId xmlns:p14="http://schemas.microsoft.com/office/powerpoint/2010/main" val="419690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t>It’s a good practice</a:t>
            </a:r>
            <a:r>
              <a:rPr lang="en-US" baseline="0"/>
              <a:t> to </a:t>
            </a:r>
            <a:r>
              <a:rPr lang="en-US" u="sng" baseline="0"/>
              <a:t>not</a:t>
            </a:r>
            <a:r>
              <a:rPr lang="en-US" baseline="0"/>
              <a:t> assume that stations which have been used are the right or best stations.  You might not know why they were chosen in the first place!  This is an example of one of the twelve stations used to represent regional fire danger for USFS in the Southwest. (it has since been re-sited to a nearby hill)</a:t>
            </a:r>
          </a:p>
          <a:p>
            <a:endParaRPr lang="en-US" baseline="0"/>
          </a:p>
          <a:p>
            <a:r>
              <a:rPr lang="en-US" baseline="0"/>
              <a:t>Be aware of these decision traps:</a:t>
            </a:r>
          </a:p>
          <a:p>
            <a:endParaRPr lang="en-US" baseline="0"/>
          </a:p>
          <a:p>
            <a:pPr marL="628650" lvl="1" indent="-171450">
              <a:buFont typeface="Arial" panose="020B0604020202020204" pitchFamily="34" charset="0"/>
              <a:buChar char="•"/>
            </a:pPr>
            <a:r>
              <a:rPr lang="en-US" baseline="0"/>
              <a:t>Bandwagon Effect:  </a:t>
            </a:r>
            <a:r>
              <a:rPr lang="en-US" i="1" baseline="0"/>
              <a:t>uptake of beliefs and ideas increases the more that they have already been adopted by others.  </a:t>
            </a:r>
          </a:p>
          <a:p>
            <a:pPr marL="914400" lvl="2" indent="0">
              <a:buFont typeface="Arial" panose="020B0604020202020204" pitchFamily="34" charset="0"/>
              <a:buNone/>
            </a:pPr>
            <a:r>
              <a:rPr lang="en-US" baseline="0"/>
              <a:t>“It seems that everybody in the group wants to move that RAWS, I guess I can support that decision too?”</a:t>
            </a:r>
          </a:p>
          <a:p>
            <a:pPr marL="914400" lvl="2" indent="0">
              <a:buFont typeface="Arial" panose="020B0604020202020204" pitchFamily="34" charset="0"/>
              <a:buNone/>
            </a:pPr>
            <a:endParaRPr lang="en-US" baseline="0"/>
          </a:p>
          <a:p>
            <a:pPr marL="628650" lvl="1" indent="-171450">
              <a:buFont typeface="Arial" panose="020B0604020202020204" pitchFamily="34" charset="0"/>
              <a:buChar char="•"/>
            </a:pPr>
            <a:r>
              <a:rPr lang="en-US" baseline="0"/>
              <a:t>Status Quo Bias:  </a:t>
            </a:r>
            <a:r>
              <a:rPr lang="en-US" i="1" baseline="0"/>
              <a:t>preferring the current state-of-affairs over change</a:t>
            </a:r>
            <a:r>
              <a:rPr lang="en-US" baseline="0"/>
              <a:t>.</a:t>
            </a:r>
          </a:p>
          <a:p>
            <a:pPr marL="914400" lvl="2" indent="0">
              <a:buFont typeface="Arial" panose="020B0604020202020204" pitchFamily="34" charset="0"/>
              <a:buNone/>
            </a:pPr>
            <a:r>
              <a:rPr lang="en-US" baseline="0"/>
              <a:t>“We’ve had that station in that location for 10 years, why would we want to move it now?”</a:t>
            </a:r>
          </a:p>
          <a:p>
            <a:pPr marL="914400" lvl="2" indent="0">
              <a:buFont typeface="Arial" panose="020B0604020202020204" pitchFamily="34" charset="0"/>
              <a:buNone/>
            </a:pPr>
            <a:endParaRPr lang="en-US" baseline="0"/>
          </a:p>
          <a:p>
            <a:pPr marL="628650" lvl="1" indent="-171450">
              <a:buFont typeface="Arial" panose="020B0604020202020204" pitchFamily="34" charset="0"/>
              <a:buChar char="•"/>
            </a:pPr>
            <a:r>
              <a:rPr lang="en-US" baseline="0"/>
              <a:t>Information Bias:  </a:t>
            </a:r>
            <a:r>
              <a:rPr lang="en-US" i="1" baseline="0"/>
              <a:t>The tendency to seek information even when it cannot affect action. </a:t>
            </a:r>
          </a:p>
          <a:p>
            <a:pPr marL="914400" lvl="2" indent="0">
              <a:buFont typeface="Arial" panose="020B0604020202020204" pitchFamily="34" charset="0"/>
              <a:buNone/>
            </a:pPr>
            <a:r>
              <a:rPr lang="en-US"/>
              <a:t>“If we add more weather stations to the SIG, won’t more weather observations give us better results?” </a:t>
            </a:r>
          </a:p>
          <a:p>
            <a:pPr marL="914400" lvl="2" indent="0">
              <a:buFont typeface="Arial" panose="020B0604020202020204" pitchFamily="34" charset="0"/>
              <a:buNone/>
            </a:pPr>
            <a:endParaRPr lang="en-US"/>
          </a:p>
          <a:p>
            <a:pPr marL="914400" lvl="2"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10</a:t>
            </a:fld>
            <a:endParaRPr lang="en-US"/>
          </a:p>
        </p:txBody>
      </p:sp>
    </p:spTree>
    <p:extLst>
      <p:ext uri="{BB962C8B-B14F-4D97-AF65-F5344CB8AC3E}">
        <p14:creationId xmlns:p14="http://schemas.microsoft.com/office/powerpoint/2010/main" val="133059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t>It’s okay to use stations that are close to,</a:t>
            </a:r>
            <a:r>
              <a:rPr lang="en-US" baseline="0"/>
              <a:t> but not within the FDRA or even project area, if they are representative.  The same station can also be used in different SIGs. It’s important to validate with data!</a:t>
            </a:r>
          </a:p>
          <a:p>
            <a:endParaRPr lang="en-US" baseline="0"/>
          </a:p>
          <a:p>
            <a:pPr marL="1085850" lvl="2"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fld id="{ACD7063D-96C6-401D-A175-5B29A3EA17DD}" type="slidenum">
              <a:rPr lang="en-US" smtClean="0"/>
              <a:t>11</a:t>
            </a:fld>
            <a:endParaRPr lang="en-US"/>
          </a:p>
        </p:txBody>
      </p:sp>
    </p:spTree>
    <p:extLst>
      <p:ext uri="{BB962C8B-B14F-4D97-AF65-F5344CB8AC3E}">
        <p14:creationId xmlns:p14="http://schemas.microsoft.com/office/powerpoint/2010/main" val="296953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u="sng" kern="1200">
                <a:solidFill>
                  <a:schemeClr val="tx1"/>
                </a:solidFill>
                <a:effectLst/>
                <a:latin typeface="+mn-lt"/>
                <a:ea typeface="+mn-ea"/>
                <a:cs typeface="+mn-cs"/>
                <a:hlinkClick r:id="rId3"/>
              </a:rPr>
              <a:t>https://gacc.nifc.gov/gbcc/predictive/rawsSelector/</a:t>
            </a:r>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12</a:t>
            </a:fld>
            <a:endParaRPr lang="en-US"/>
          </a:p>
        </p:txBody>
      </p:sp>
    </p:spTree>
    <p:extLst>
      <p:ext uri="{BB962C8B-B14F-4D97-AF65-F5344CB8AC3E}">
        <p14:creationId xmlns:p14="http://schemas.microsoft.com/office/powerpoint/2010/main" val="3534176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13</a:t>
            </a:fld>
            <a:endParaRPr lang="en-US"/>
          </a:p>
        </p:txBody>
      </p:sp>
    </p:spTree>
    <p:extLst>
      <p:ext uri="{BB962C8B-B14F-4D97-AF65-F5344CB8AC3E}">
        <p14:creationId xmlns:p14="http://schemas.microsoft.com/office/powerpoint/2010/main" val="414454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14</a:t>
            </a:fld>
            <a:endParaRPr lang="en-US"/>
          </a:p>
        </p:txBody>
      </p:sp>
    </p:spTree>
    <p:extLst>
      <p:ext uri="{BB962C8B-B14F-4D97-AF65-F5344CB8AC3E}">
        <p14:creationId xmlns:p14="http://schemas.microsoft.com/office/powerpoint/2010/main" val="415865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15</a:t>
            </a:fld>
            <a:endParaRPr lang="en-US"/>
          </a:p>
        </p:txBody>
      </p:sp>
    </p:spTree>
    <p:extLst>
      <p:ext uri="{BB962C8B-B14F-4D97-AF65-F5344CB8AC3E}">
        <p14:creationId xmlns:p14="http://schemas.microsoft.com/office/powerpoint/2010/main" val="287956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b="1"/>
              <a:t>ANIMATED SLIDE</a:t>
            </a:r>
            <a:r>
              <a:rPr lang="en-US"/>
              <a:t>:</a:t>
            </a:r>
          </a:p>
          <a:p>
            <a:r>
              <a:rPr lang="en-US"/>
              <a:t>	</a:t>
            </a:r>
            <a:r>
              <a:rPr lang="en-US" b="1"/>
              <a:t>1</a:t>
            </a:r>
            <a:r>
              <a:rPr lang="en-US" b="1" baseline="30000"/>
              <a:t>ST</a:t>
            </a:r>
            <a:r>
              <a:rPr lang="en-US" b="1"/>
              <a:t> Click</a:t>
            </a:r>
            <a:r>
              <a:rPr lang="en-US"/>
              <a:t>:  </a:t>
            </a:r>
            <a:r>
              <a:rPr lang="en-US" b="1" i="1"/>
              <a:t>Number of Groupings </a:t>
            </a:r>
            <a:r>
              <a:rPr lang="en-US"/>
              <a:t>– the user selects the number of RAWS groupings</a:t>
            </a:r>
          </a:p>
          <a:p>
            <a:endParaRPr lang="en-US"/>
          </a:p>
          <a:p>
            <a:endParaRPr lang="en-US"/>
          </a:p>
          <a:p>
            <a:r>
              <a:rPr lang="en-US"/>
              <a:t>	</a:t>
            </a:r>
            <a:r>
              <a:rPr lang="en-US" b="1"/>
              <a:t>2</a:t>
            </a:r>
            <a:r>
              <a:rPr lang="en-US" b="1" baseline="30000"/>
              <a:t>nd</a:t>
            </a:r>
            <a:r>
              <a:rPr lang="en-US" b="1"/>
              <a:t> Click</a:t>
            </a:r>
            <a:r>
              <a:rPr lang="en-US"/>
              <a:t>:  </a:t>
            </a:r>
            <a:r>
              <a:rPr lang="en-US" b="1" i="1"/>
              <a:t>Month Range </a:t>
            </a:r>
            <a:r>
              <a:rPr lang="en-US"/>
              <a:t>– the user selects which months to include in the analysis</a:t>
            </a:r>
          </a:p>
          <a:p>
            <a:endParaRPr lang="en-US"/>
          </a:p>
          <a:p>
            <a:endParaRPr lang="en-US"/>
          </a:p>
          <a:p>
            <a:r>
              <a:rPr lang="en-US"/>
              <a:t>	</a:t>
            </a:r>
            <a:r>
              <a:rPr lang="en-US" b="1"/>
              <a:t>3</a:t>
            </a:r>
            <a:r>
              <a:rPr lang="en-US" b="1" baseline="30000"/>
              <a:t>rd</a:t>
            </a:r>
            <a:r>
              <a:rPr lang="en-US" b="1"/>
              <a:t> Click</a:t>
            </a:r>
            <a:r>
              <a:rPr lang="en-US"/>
              <a:t>: </a:t>
            </a:r>
          </a:p>
          <a:p>
            <a:pPr marL="1543050" lvl="3" indent="-171450">
              <a:buFont typeface="Arial" panose="020B0604020202020204" pitchFamily="34" charset="0"/>
              <a:buChar char="•"/>
            </a:pPr>
            <a:r>
              <a:rPr lang="en-US"/>
              <a:t>The map shows the locations of the RAWS</a:t>
            </a:r>
          </a:p>
          <a:p>
            <a:pPr marL="1543050" lvl="3" indent="-171450">
              <a:buFont typeface="Arial" panose="020B0604020202020204" pitchFamily="34" charset="0"/>
              <a:buChar char="•"/>
            </a:pPr>
            <a:r>
              <a:rPr lang="en-US"/>
              <a:t>The stations are color coded according to their grouping</a:t>
            </a: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16</a:t>
            </a:fld>
            <a:endParaRPr lang="en-US"/>
          </a:p>
        </p:txBody>
      </p:sp>
    </p:spTree>
    <p:extLst>
      <p:ext uri="{BB962C8B-B14F-4D97-AF65-F5344CB8AC3E}">
        <p14:creationId xmlns:p14="http://schemas.microsoft.com/office/powerpoint/2010/main" val="1986806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a:t>ANIMATED SLIDE:</a:t>
            </a:r>
          </a:p>
          <a:p>
            <a:endParaRPr lang="en-US"/>
          </a:p>
          <a:p>
            <a:pPr marL="171450" indent="-171450">
              <a:buFont typeface="Arial" panose="020B0604020202020204" pitchFamily="34" charset="0"/>
              <a:buChar char="•"/>
            </a:pPr>
            <a:r>
              <a:rPr lang="en-US" b="1"/>
              <a:t>Click #1:  </a:t>
            </a:r>
            <a:r>
              <a:rPr lang="en-US"/>
              <a:t>The averaged monthly ERCs are plotted on this graph for all stations in the selected area.</a:t>
            </a:r>
          </a:p>
          <a:p>
            <a:pPr marL="171450" indent="-171450">
              <a:buFont typeface="Arial" panose="020B0604020202020204" pitchFamily="34" charset="0"/>
              <a:buChar char="•"/>
            </a:pPr>
            <a:r>
              <a:rPr lang="en-US" b="1"/>
              <a:t>Click #2:  </a:t>
            </a:r>
            <a:r>
              <a:rPr lang="en-US"/>
              <a:t>The stations are colored coded according to their groupings</a:t>
            </a:r>
          </a:p>
          <a:p>
            <a:pPr marL="171450" indent="-171450">
              <a:buFont typeface="Arial" panose="020B0604020202020204" pitchFamily="34" charset="0"/>
              <a:buChar char="•"/>
            </a:pPr>
            <a:r>
              <a:rPr lang="en-US" b="1"/>
              <a:t>Click #3:  </a:t>
            </a:r>
            <a:r>
              <a:rPr lang="en-US"/>
              <a:t>Users can hover over any ERC line to see the station name and ERC value.</a:t>
            </a:r>
          </a:p>
          <a:p>
            <a:pPr marL="171450" indent="-171450">
              <a:buFont typeface="Arial" panose="020B0604020202020204" pitchFamily="34" charset="0"/>
              <a:buChar char="•"/>
            </a:pPr>
            <a:r>
              <a:rPr lang="en-US" b="1"/>
              <a:t>Click #4:  </a:t>
            </a:r>
            <a:r>
              <a:rPr lang="en-US"/>
              <a:t>If users change the month range or number of groupings on the map, it will be reflected on this graph.</a:t>
            </a:r>
          </a:p>
          <a:p>
            <a:pPr marL="171450" indent="-171450">
              <a:buFont typeface="Arial" panose="020B0604020202020204" pitchFamily="34" charset="0"/>
              <a:buChar char="•"/>
            </a:pPr>
            <a:r>
              <a:rPr lang="en-US" b="1"/>
              <a:t>Click #5:  </a:t>
            </a:r>
            <a:r>
              <a:rPr lang="en-US"/>
              <a:t>A variety of graphing tools are available on the top right corner of the graph for more detailed analysis or printing, etc.</a:t>
            </a:r>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17</a:t>
            </a:fld>
            <a:endParaRPr lang="en-US"/>
          </a:p>
        </p:txBody>
      </p:sp>
    </p:spTree>
    <p:extLst>
      <p:ext uri="{BB962C8B-B14F-4D97-AF65-F5344CB8AC3E}">
        <p14:creationId xmlns:p14="http://schemas.microsoft.com/office/powerpoint/2010/main" val="3067708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solidFill>
                  <a:schemeClr val="accent1"/>
                </a:solidFill>
              </a:rPr>
              <a:t>R-squared</a:t>
            </a:r>
            <a:r>
              <a:rPr lang="en-US"/>
              <a:t> is the proportion of the variance in the dependent variable that is predictable from the independent variable(s). ‘How closely correlated are the two stations?’</a:t>
            </a:r>
          </a:p>
          <a:p>
            <a:endParaRPr lang="en-US"/>
          </a:p>
          <a:p>
            <a:r>
              <a:rPr lang="en-US">
                <a:solidFill>
                  <a:schemeClr val="accent1"/>
                </a:solidFill>
              </a:rPr>
              <a:t>R-squared</a:t>
            </a:r>
            <a:r>
              <a:rPr lang="en-US"/>
              <a:t> ranges from 0-1 where values closer to 1 show a higher correlation between the two stations.</a:t>
            </a:r>
          </a:p>
          <a:p>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18</a:t>
            </a:fld>
            <a:endParaRPr lang="en-US"/>
          </a:p>
        </p:txBody>
      </p:sp>
    </p:spTree>
    <p:extLst>
      <p:ext uri="{BB962C8B-B14F-4D97-AF65-F5344CB8AC3E}">
        <p14:creationId xmlns:p14="http://schemas.microsoft.com/office/powerpoint/2010/main" val="3387129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Principal Components values for each station are used to determine the Silhouette Score.</a:t>
            </a:r>
          </a:p>
          <a:p>
            <a:endParaRPr lang="en-US" b="1"/>
          </a:p>
          <a:p>
            <a:r>
              <a:rPr lang="en-US" b="1"/>
              <a:t>Dimensionality Reduction</a:t>
            </a:r>
          </a:p>
          <a:p>
            <a:pPr marL="285750" indent="-285750">
              <a:buFont typeface="Arial" panose="020B0604020202020204" pitchFamily="34" charset="0"/>
              <a:buChar char="•"/>
            </a:pPr>
            <a:r>
              <a:rPr lang="en-US" sz="1200"/>
              <a:t>The graphical location of each dot shows how different the data from each station is in relation to the other stations. </a:t>
            </a:r>
          </a:p>
          <a:p>
            <a:pPr marL="285750" indent="-285750">
              <a:buFont typeface="Arial" panose="020B0604020202020204" pitchFamily="34" charset="0"/>
              <a:buChar char="•"/>
            </a:pPr>
            <a:r>
              <a:rPr lang="en-US" sz="1200"/>
              <a:t>Stations are grouped together based on their proximity to other stations on this plot.</a:t>
            </a:r>
          </a:p>
          <a:p>
            <a:endParaRPr lang="en-US"/>
          </a:p>
          <a:p>
            <a:r>
              <a:rPr lang="en-US" b="1" i="1" u="sng"/>
              <a:t>Click</a:t>
            </a:r>
            <a:r>
              <a:rPr lang="en-US" b="1"/>
              <a:t> </a:t>
            </a:r>
            <a:r>
              <a:rPr lang="en-US" b="1" i="1"/>
              <a:t>to reveal </a:t>
            </a:r>
            <a:r>
              <a:rPr lang="en-US" b="1"/>
              <a:t>=&gt; Silhouette</a:t>
            </a:r>
            <a:r>
              <a:rPr lang="en-US" b="1" baseline="0"/>
              <a:t> Plots</a:t>
            </a:r>
            <a:endParaRPr lang="en-US" b="1"/>
          </a:p>
          <a:p>
            <a:pPr marL="285750" indent="-285750">
              <a:buFont typeface="Arial" panose="020B0604020202020204" pitchFamily="34" charset="0"/>
              <a:buChar char="•"/>
            </a:pPr>
            <a:r>
              <a:rPr lang="en-US" sz="1200"/>
              <a:t>The Silhouette Score represents the value of each grouping. The higher the silhouette score the more valuable the grouping.</a:t>
            </a:r>
          </a:p>
          <a:p>
            <a:pPr marL="285750" indent="-285750">
              <a:buFont typeface="Arial" panose="020B0604020202020204" pitchFamily="34" charset="0"/>
              <a:buChar char="•"/>
            </a:pPr>
            <a:r>
              <a:rPr lang="en-US" sz="1200"/>
              <a:t>If the Silhouette Scores becomes negative the user may have broken the stations into more groups than the data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19</a:t>
            </a:fld>
            <a:endParaRPr lang="en-US"/>
          </a:p>
        </p:txBody>
      </p:sp>
    </p:spTree>
    <p:extLst>
      <p:ext uri="{BB962C8B-B14F-4D97-AF65-F5344CB8AC3E}">
        <p14:creationId xmlns:p14="http://schemas.microsoft.com/office/powerpoint/2010/main" val="10909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a:t>Lesson Objectives:</a:t>
            </a:r>
          </a:p>
          <a:p>
            <a:pPr marL="1200150" marR="0" lvl="1" indent="-742950" algn="l" defTabSz="914363" rtl="0" eaLnBrk="1" fontAlgn="auto" latinLnBrk="0" hangingPunct="1">
              <a:lnSpc>
                <a:spcPct val="100000"/>
              </a:lnSpc>
              <a:spcBef>
                <a:spcPts val="600"/>
              </a:spcBef>
              <a:spcAft>
                <a:spcPts val="1200"/>
              </a:spcAft>
              <a:buClrTx/>
              <a:buSzTx/>
              <a:buFont typeface="+mj-lt"/>
              <a:buAutoNum type="arabicPeriod"/>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Learn how to interpret graphical weather data for delineating Fire Danger Rating Areas (FDRA).</a:t>
            </a:r>
          </a:p>
          <a:p>
            <a:pPr marL="1200150" marR="0" lvl="1" indent="-742950" algn="l" defTabSz="914363" rtl="0" eaLnBrk="1" fontAlgn="auto" latinLnBrk="0" hangingPunct="1">
              <a:lnSpc>
                <a:spcPct val="100000"/>
              </a:lnSpc>
              <a:spcBef>
                <a:spcPts val="600"/>
              </a:spcBef>
              <a:spcAft>
                <a:spcPts val="1200"/>
              </a:spcAft>
              <a:buClrTx/>
              <a:buSzTx/>
              <a:buFont typeface="+mj-lt"/>
              <a:buAutoNum type="arabi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457200" marR="0" lvl="1" indent="0" algn="l" defTabSz="914363" rtl="0" eaLnBrk="1" fontAlgn="auto" latinLnBrk="0" hangingPunct="1">
              <a:lnSpc>
                <a:spcPct val="100000"/>
              </a:lnSpc>
              <a:spcBef>
                <a:spcPts val="600"/>
              </a:spcBef>
              <a:spcAft>
                <a:spcPts val="1200"/>
              </a:spcAft>
              <a:buClrTx/>
              <a:buSzTx/>
              <a:buFont typeface="+mj-lt"/>
              <a:buNone/>
              <a:tabLst/>
              <a:defRPr/>
            </a:pPr>
            <a:r>
              <a:rPr kumimoji="0" lang="en-US" sz="40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Interpreting graphical weather data </a:t>
            </a: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means using applications such as FireFamilyPlus, Excel (pivot tables), and/or the SIG Selector Tool to view data for the purpose of comparing trends and statistical similarities.</a:t>
            </a:r>
          </a:p>
          <a:p>
            <a:pPr marL="742950" marR="0" lvl="0" indent="-742950" algn="l" defTabSz="914363" rtl="0" eaLnBrk="1" fontAlgn="auto" latinLnBrk="0" hangingPunct="1">
              <a:lnSpc>
                <a:spcPct val="100000"/>
              </a:lnSpc>
              <a:spcBef>
                <a:spcPts val="600"/>
              </a:spcBef>
              <a:spcAft>
                <a:spcPts val="1200"/>
              </a:spcAft>
              <a:buClrTx/>
              <a:buSzTx/>
              <a:buFont typeface="+mj-lt"/>
              <a:buAutoNum type="arabi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0" marR="0" lvl="0" indent="0" algn="l" defTabSz="914363" rtl="0" eaLnBrk="1" fontAlgn="auto" latinLnBrk="0" hangingPunct="1">
              <a:lnSpc>
                <a:spcPct val="100000"/>
              </a:lnSpc>
              <a:spcBef>
                <a:spcPts val="600"/>
              </a:spcBef>
              <a:spcAft>
                <a:spcPts val="1200"/>
              </a:spcAft>
              <a:buClrTx/>
              <a:buSzTx/>
              <a:buFont typeface="+mj-lt"/>
              <a:buNone/>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CD7063D-96C6-401D-A175-5B29A3EA17DD}" type="slidenum">
              <a:rPr lang="en-US" smtClean="0"/>
              <a:t>2</a:t>
            </a:fld>
            <a:endParaRPr lang="en-US"/>
          </a:p>
        </p:txBody>
      </p:sp>
    </p:spTree>
    <p:extLst>
      <p:ext uri="{BB962C8B-B14F-4D97-AF65-F5344CB8AC3E}">
        <p14:creationId xmlns:p14="http://schemas.microsoft.com/office/powerpoint/2010/main" val="15341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20</a:t>
            </a:fld>
            <a:endParaRPr lang="en-US"/>
          </a:p>
        </p:txBody>
      </p:sp>
    </p:spTree>
    <p:extLst>
      <p:ext uri="{BB962C8B-B14F-4D97-AF65-F5344CB8AC3E}">
        <p14:creationId xmlns:p14="http://schemas.microsoft.com/office/powerpoint/2010/main" val="4239942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lang="en-US"/>
          </a:p>
          <a:p>
            <a:endParaRPr lang="en-US"/>
          </a:p>
          <a:p>
            <a:r>
              <a:rPr lang="en-US"/>
              <a:t>Review Lesson Objective(s):</a:t>
            </a:r>
          </a:p>
          <a:p>
            <a:endParaRPr lang="en-US"/>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Learn how to interpret graphical weather data for delineating Fire Danger Rating Areas (FDRA).</a:t>
            </a:r>
          </a:p>
          <a:p>
            <a:pPr marL="228600" indent="-228600">
              <a:buFont typeface="+mj-lt"/>
              <a:buAutoNum type="arabicPeriod"/>
            </a:pP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21</a:t>
            </a:fld>
            <a:endParaRPr lang="en-US"/>
          </a:p>
        </p:txBody>
      </p:sp>
    </p:spTree>
    <p:extLst>
      <p:ext uri="{BB962C8B-B14F-4D97-AF65-F5344CB8AC3E}">
        <p14:creationId xmlns:p14="http://schemas.microsoft.com/office/powerpoint/2010/main" val="317042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Questions?</a:t>
            </a:r>
          </a:p>
        </p:txBody>
      </p:sp>
      <p:sp>
        <p:nvSpPr>
          <p:cNvPr id="4" name="Slide Number Placeholder 3"/>
          <p:cNvSpPr>
            <a:spLocks noGrp="1"/>
          </p:cNvSpPr>
          <p:nvPr>
            <p:ph type="sldNum" sz="quarter" idx="10"/>
          </p:nvPr>
        </p:nvSpPr>
        <p:spPr/>
        <p:txBody>
          <a:bodyPr/>
          <a:lstStyle/>
          <a:p>
            <a:fld id="{ACD7063D-96C6-401D-A175-5B29A3EA17DD}" type="slidenum">
              <a:rPr lang="en-US" smtClean="0"/>
              <a:t>22</a:t>
            </a:fld>
            <a:endParaRPr lang="en-US"/>
          </a:p>
        </p:txBody>
      </p:sp>
    </p:spTree>
    <p:extLst>
      <p:ext uri="{BB962C8B-B14F-4D97-AF65-F5344CB8AC3E}">
        <p14:creationId xmlns:p14="http://schemas.microsoft.com/office/powerpoint/2010/main" val="303441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b="1"/>
          </a:p>
          <a:p>
            <a:r>
              <a:rPr lang="en-US" b="1"/>
              <a:t>Through application of knowledge gained in this lesson, you will be able to:</a:t>
            </a:r>
          </a:p>
          <a:p>
            <a:endParaRPr lang="en-US" b="1"/>
          </a:p>
          <a:p>
            <a:pPr marL="1200150" marR="0" lvl="1" indent="-742950" algn="l" defTabSz="914363" rtl="0" eaLnBrk="1" fontAlgn="auto" latinLnBrk="0" hangingPunct="1">
              <a:lnSpc>
                <a:spcPct val="100000"/>
              </a:lnSpc>
              <a:spcBef>
                <a:spcPts val="600"/>
              </a:spcBef>
              <a:spcAft>
                <a:spcPts val="1200"/>
              </a:spcAft>
              <a:buClrTx/>
              <a:buSzTx/>
              <a:buFont typeface="+mj-lt"/>
              <a:buAutoNum type="arabicPeriod"/>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Discuss the general factors which should be considered when selecting weather stations to include in a Special Interest Group (SIG) to represent the climatology of a Fire Danger Rating Area (FDRA).  (</a:t>
            </a: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Qualitative Factors</a:t>
            </a: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a:t>
            </a:r>
          </a:p>
          <a:p>
            <a:pPr marL="1200150" marR="0" lvl="1" indent="-742950" algn="l" defTabSz="914363" rtl="0" eaLnBrk="1" fontAlgn="auto" latinLnBrk="0" hangingPunct="1">
              <a:lnSpc>
                <a:spcPct val="100000"/>
              </a:lnSpc>
              <a:spcBef>
                <a:spcPts val="600"/>
              </a:spcBef>
              <a:spcAft>
                <a:spcPts val="1200"/>
              </a:spcAft>
              <a:buClrTx/>
              <a:buSzTx/>
              <a:buFont typeface="+mj-lt"/>
              <a:buAutoNum type="arabi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200150" marR="0" lvl="1" indent="-742950" algn="l" defTabSz="914363" rtl="0" eaLnBrk="1" fontAlgn="auto" latinLnBrk="0" hangingPunct="1">
              <a:lnSpc>
                <a:spcPct val="100000"/>
              </a:lnSpc>
              <a:spcBef>
                <a:spcPts val="600"/>
              </a:spcBef>
              <a:spcAft>
                <a:spcPts val="1200"/>
              </a:spcAft>
              <a:buClrTx/>
              <a:buSzTx/>
              <a:buFont typeface="+mj-lt"/>
              <a:buAutoNum type="arabicPeriod"/>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Demonstrate the application of the RAWS SIG Selector Tool to provide visual and statistical analysis to provide rationale for weather station grouping. (</a:t>
            </a: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Quantitative Factors</a:t>
            </a: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a:t>
            </a:r>
          </a:p>
          <a:p>
            <a:pPr marL="742950" marR="0" lvl="0" indent="-742950" algn="l" defTabSz="914363" rtl="0" eaLnBrk="1" fontAlgn="auto" latinLnBrk="0" hangingPunct="1">
              <a:lnSpc>
                <a:spcPct val="100000"/>
              </a:lnSpc>
              <a:spcBef>
                <a:spcPts val="600"/>
              </a:spcBef>
              <a:spcAft>
                <a:spcPts val="1200"/>
              </a:spcAft>
              <a:buClrTx/>
              <a:buSzTx/>
              <a:buFont typeface="+mj-lt"/>
              <a:buAutoNum type="arabi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0" marR="0" lvl="0" indent="0" algn="l" defTabSz="914363" rtl="0" eaLnBrk="1" fontAlgn="auto" latinLnBrk="0" hangingPunct="1">
              <a:lnSpc>
                <a:spcPct val="100000"/>
              </a:lnSpc>
              <a:spcBef>
                <a:spcPts val="600"/>
              </a:spcBef>
              <a:spcAft>
                <a:spcPts val="1200"/>
              </a:spcAft>
              <a:buClrTx/>
              <a:buSzTx/>
              <a:buFont typeface="+mj-lt"/>
              <a:buNone/>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CD7063D-96C6-401D-A175-5B29A3EA17DD}" type="slidenum">
              <a:rPr lang="en-US" smtClean="0"/>
              <a:t>3</a:t>
            </a:fld>
            <a:endParaRPr lang="en-US"/>
          </a:p>
        </p:txBody>
      </p:sp>
    </p:spTree>
    <p:extLst>
      <p:ext uri="{BB962C8B-B14F-4D97-AF65-F5344CB8AC3E}">
        <p14:creationId xmlns:p14="http://schemas.microsoft.com/office/powerpoint/2010/main" val="368432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endParaRPr lang="en-US"/>
          </a:p>
          <a:p>
            <a:r>
              <a:rPr lang="en-US"/>
              <a:t>A Special Interest Group (SIG) is a group of weather stations selected for the purpose of representing the climatology of a given Fire Danger Rating Area (FDRA).</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CD7063D-96C6-401D-A175-5B29A3EA17DD}" type="slidenum">
              <a:rPr lang="en-US" smtClean="0"/>
              <a:t>4</a:t>
            </a:fld>
            <a:endParaRPr lang="en-US"/>
          </a:p>
        </p:txBody>
      </p:sp>
    </p:spTree>
    <p:extLst>
      <p:ext uri="{BB962C8B-B14F-4D97-AF65-F5344CB8AC3E}">
        <p14:creationId xmlns:p14="http://schemas.microsoft.com/office/powerpoint/2010/main" val="273229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b="1"/>
              <a:t>General Considerations for FDRA Station Selection</a:t>
            </a:r>
            <a:endParaRPr lang="en-US" b="1"/>
          </a:p>
          <a:p>
            <a:pPr marL="1028700" lvl="1" indent="-571500">
              <a:buFont typeface="Arial" panose="020B0604020202020204" pitchFamily="34" charset="0"/>
              <a:buChar char="•"/>
            </a:pPr>
            <a:r>
              <a:rPr lang="en-US"/>
              <a:t>Data Quantity and Quality</a:t>
            </a:r>
          </a:p>
          <a:p>
            <a:pPr marL="1028700" lvl="1" indent="-571500">
              <a:buFont typeface="Arial" panose="020B0604020202020204" pitchFamily="34" charset="0"/>
              <a:buChar char="•"/>
            </a:pPr>
            <a:r>
              <a:rPr lang="en-US"/>
              <a:t>Representativeness</a:t>
            </a:r>
          </a:p>
          <a:p>
            <a:pPr marL="1028700" lvl="1" indent="-571500">
              <a:buFont typeface="Arial" panose="020B0604020202020204" pitchFamily="34" charset="0"/>
              <a:buChar char="•"/>
            </a:pPr>
            <a:r>
              <a:rPr lang="en-US"/>
              <a:t>Management objectives</a:t>
            </a:r>
          </a:p>
          <a:p>
            <a:pPr marL="1028700" lvl="1" indent="-571500">
              <a:buFont typeface="Arial" panose="020B0604020202020204" pitchFamily="34" charset="0"/>
              <a:buChar char="•"/>
            </a:pPr>
            <a:r>
              <a:rPr lang="en-US"/>
              <a:t>Past station selection</a:t>
            </a:r>
          </a:p>
          <a:p>
            <a:pPr marL="1028700" lvl="1" indent="-571500">
              <a:buFont typeface="Arial" panose="020B0604020202020204" pitchFamily="34" charset="0"/>
              <a:buChar char="•"/>
            </a:pPr>
            <a:r>
              <a:rPr lang="en-US"/>
              <a:t>Location relative to FDRA</a:t>
            </a:r>
          </a:p>
          <a:p>
            <a:pPr marL="1028700" lvl="1" indent="-571500">
              <a:buFont typeface="Arial" panose="020B0604020202020204" pitchFamily="34" charset="0"/>
              <a:buChar char="•"/>
            </a:pPr>
            <a:r>
              <a:rPr lang="en-US"/>
              <a:t>Single station or multiple stations (SIGs)</a:t>
            </a:r>
          </a:p>
          <a:p>
            <a:endParaRPr lang="en-US"/>
          </a:p>
          <a:p>
            <a:r>
              <a:rPr lang="en-US"/>
              <a:t>Each of these considerations will be discussed in further detail.</a:t>
            </a:r>
          </a:p>
        </p:txBody>
      </p:sp>
      <p:sp>
        <p:nvSpPr>
          <p:cNvPr id="4" name="Slide Number Placeholder 3"/>
          <p:cNvSpPr>
            <a:spLocks noGrp="1"/>
          </p:cNvSpPr>
          <p:nvPr>
            <p:ph type="sldNum" sz="quarter" idx="10"/>
          </p:nvPr>
        </p:nvSpPr>
        <p:spPr/>
        <p:txBody>
          <a:bodyPr/>
          <a:lstStyle/>
          <a:p>
            <a:fld id="{ACD7063D-96C6-401D-A175-5B29A3EA17DD}" type="slidenum">
              <a:rPr lang="en-US" smtClean="0"/>
              <a:t>5</a:t>
            </a:fld>
            <a:endParaRPr lang="en-US"/>
          </a:p>
        </p:txBody>
      </p:sp>
    </p:spTree>
    <p:extLst>
      <p:ext uri="{BB962C8B-B14F-4D97-AF65-F5344CB8AC3E}">
        <p14:creationId xmlns:p14="http://schemas.microsoft.com/office/powerpoint/2010/main" val="208504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t>This data</a:t>
            </a:r>
            <a:r>
              <a:rPr lang="en-US" baseline="0"/>
              <a:t> period of record and completeness perspective was produced outside of FireFamilyPlus, but </a:t>
            </a:r>
            <a:r>
              <a:rPr lang="en-US" b="1" baseline="0"/>
              <a:t>is similar to the FFP data count report for all elements simultaneously</a:t>
            </a:r>
            <a:r>
              <a:rPr lang="en-US" baseline="0"/>
              <a:t>.  In this example, data look quite complete for the two stations shown…though station 021207 is missing a few years of necessary solar rad data and 021209 had some extended period of missing data during the first few years.</a:t>
            </a: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6</a:t>
            </a:fld>
            <a:endParaRPr lang="en-US"/>
          </a:p>
        </p:txBody>
      </p:sp>
    </p:spTree>
    <p:extLst>
      <p:ext uri="{BB962C8B-B14F-4D97-AF65-F5344CB8AC3E}">
        <p14:creationId xmlns:p14="http://schemas.microsoft.com/office/powerpoint/2010/main" val="240127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t>Data quality can be assessed both within</a:t>
            </a:r>
            <a:r>
              <a:rPr lang="en-US" baseline="0"/>
              <a:t> and outside of FFP in various ways.  In this case, station 021302 showed a high number of hourly RH values &lt; 1%...which is impossible.  Within FFP, you can only screen one station and element at a time….while other applications might enable mass station data QA/QC screening.  </a:t>
            </a:r>
          </a:p>
          <a:p>
            <a:endParaRPr lang="en-US" b="1" u="sng" baseline="0"/>
          </a:p>
          <a:p>
            <a:r>
              <a:rPr lang="en-US" b="1" u="sng" baseline="0"/>
              <a:t>Important</a:t>
            </a:r>
            <a:r>
              <a:rPr lang="en-US" b="1" baseline="0"/>
              <a:t>:  There’s no real strategy right now for correcting poor quality hourly data, because it is so vast.  For now, it’s best to delete poor data or set an analysis period which avoids it.</a:t>
            </a:r>
          </a:p>
        </p:txBody>
      </p:sp>
      <p:sp>
        <p:nvSpPr>
          <p:cNvPr id="4" name="Slide Number Placeholder 3"/>
          <p:cNvSpPr>
            <a:spLocks noGrp="1"/>
          </p:cNvSpPr>
          <p:nvPr>
            <p:ph type="sldNum" sz="quarter" idx="10"/>
          </p:nvPr>
        </p:nvSpPr>
        <p:spPr/>
        <p:txBody>
          <a:bodyPr/>
          <a:lstStyle/>
          <a:p>
            <a:fld id="{ACD7063D-96C6-401D-A175-5B29A3EA17DD}" type="slidenum">
              <a:rPr lang="en-US" smtClean="0"/>
              <a:t>7</a:t>
            </a:fld>
            <a:endParaRPr lang="en-US"/>
          </a:p>
        </p:txBody>
      </p:sp>
    </p:spTree>
    <p:extLst>
      <p:ext uri="{BB962C8B-B14F-4D97-AF65-F5344CB8AC3E}">
        <p14:creationId xmlns:p14="http://schemas.microsoft.com/office/powerpoint/2010/main" val="384612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t>Common</a:t>
            </a:r>
            <a:r>
              <a:rPr lang="en-US" baseline="0"/>
              <a:t> sense is a good first step in considering weather station representativeness.  You don’t need data analysis to tell you that one of these stations is likely much more representative of the fire environment than the others! </a:t>
            </a: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8</a:t>
            </a:fld>
            <a:endParaRPr lang="en-US"/>
          </a:p>
        </p:txBody>
      </p:sp>
    </p:spTree>
    <p:extLst>
      <p:ext uri="{BB962C8B-B14F-4D97-AF65-F5344CB8AC3E}">
        <p14:creationId xmlns:p14="http://schemas.microsoft.com/office/powerpoint/2010/main" val="335181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a:p>
          <a:p>
            <a:r>
              <a:rPr lang="en-US"/>
              <a:t>More common sense.  If you’re charged with managing</a:t>
            </a:r>
            <a:r>
              <a:rPr lang="en-US" baseline="0"/>
              <a:t> unwanted human caused fires along the Rio Grande, would you use the nearest RAWS atop an adjacent mountain?</a:t>
            </a:r>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9</a:t>
            </a:fld>
            <a:endParaRPr lang="en-US"/>
          </a:p>
        </p:txBody>
      </p:sp>
    </p:spTree>
    <p:extLst>
      <p:ext uri="{BB962C8B-B14F-4D97-AF65-F5344CB8AC3E}">
        <p14:creationId xmlns:p14="http://schemas.microsoft.com/office/powerpoint/2010/main" val="69882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55FB1B-6112-40AD-B0C2-D6397A4D0EA1}"/>
              </a:ext>
            </a:extLst>
          </p:cNvPr>
          <p:cNvGrpSpPr>
            <a:grpSpLocks noChangeAspect="1"/>
          </p:cNvGrpSpPr>
          <p:nvPr userDrawn="1"/>
        </p:nvGrpSpPr>
        <p:grpSpPr>
          <a:xfrm>
            <a:off x="109082" y="5336578"/>
            <a:ext cx="1880343" cy="1494208"/>
            <a:chOff x="124920" y="4114362"/>
            <a:chExt cx="3250782" cy="2583222"/>
          </a:xfrm>
        </p:grpSpPr>
        <p:pic>
          <p:nvPicPr>
            <p:cNvPr id="11" name="Picture 10" descr="A close up of a sign&#10;&#10;Description generated with high confidence">
              <a:extLst>
                <a:ext uri="{FF2B5EF4-FFF2-40B4-BE49-F238E27FC236}">
                  <a16:creationId xmlns:a16="http://schemas.microsoft.com/office/drawing/2014/main" id="{6DB3EAFF-5597-451A-83F5-5DBF38D3750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CAD62936-E8DE-4498-9667-F290B8240C48}"/>
                </a:ext>
              </a:extLst>
            </p:cNvPr>
            <p:cNvGrpSpPr/>
            <p:nvPr userDrawn="1"/>
          </p:nvGrpSpPr>
          <p:grpSpPr>
            <a:xfrm>
              <a:off x="844227" y="4278892"/>
              <a:ext cx="1812168" cy="2051296"/>
              <a:chOff x="215017" y="2883126"/>
              <a:chExt cx="1408496" cy="1708214"/>
            </a:xfrm>
          </p:grpSpPr>
          <p:sp>
            <p:nvSpPr>
              <p:cNvPr id="16" name="TextBox 15">
                <a:extLst>
                  <a:ext uri="{FF2B5EF4-FFF2-40B4-BE49-F238E27FC236}">
                    <a16:creationId xmlns:a16="http://schemas.microsoft.com/office/drawing/2014/main" id="{35AD2B10-3022-42D7-A313-8DF7D21368FE}"/>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Topography</a:t>
                </a:r>
              </a:p>
            </p:txBody>
          </p:sp>
          <p:sp>
            <p:nvSpPr>
              <p:cNvPr id="17" name="TextBox 16">
                <a:extLst>
                  <a:ext uri="{FF2B5EF4-FFF2-40B4-BE49-F238E27FC236}">
                    <a16:creationId xmlns:a16="http://schemas.microsoft.com/office/drawing/2014/main" id="{F24CAFFC-9661-4CB7-B010-901A3652B355}"/>
                  </a:ext>
                </a:extLst>
              </p:cNvPr>
              <p:cNvSpPr txBox="1"/>
              <p:nvPr userDrawn="1"/>
            </p:nvSpPr>
            <p:spPr>
              <a:xfrm rot="3350953">
                <a:off x="486502" y="3505209"/>
                <a:ext cx="1616374" cy="372208"/>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Vegetation</a:t>
                </a:r>
              </a:p>
            </p:txBody>
          </p:sp>
          <p:sp>
            <p:nvSpPr>
              <p:cNvPr id="18" name="TextBox 17">
                <a:extLst>
                  <a:ext uri="{FF2B5EF4-FFF2-40B4-BE49-F238E27FC236}">
                    <a16:creationId xmlns:a16="http://schemas.microsoft.com/office/drawing/2014/main" id="{BA7D72F9-F938-4A7C-A2EF-4A67F48EB1C3}"/>
                  </a:ext>
                </a:extLst>
              </p:cNvPr>
              <p:cNvSpPr txBox="1"/>
              <p:nvPr userDrawn="1"/>
            </p:nvSpPr>
            <p:spPr>
              <a:xfrm>
                <a:off x="215017" y="4195633"/>
                <a:ext cx="1408496" cy="395707"/>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Climate</a:t>
                </a:r>
              </a:p>
            </p:txBody>
          </p:sp>
        </p:grpSp>
        <p:pic>
          <p:nvPicPr>
            <p:cNvPr id="13" name="Picture 12">
              <a:extLst>
                <a:ext uri="{FF2B5EF4-FFF2-40B4-BE49-F238E27FC236}">
                  <a16:creationId xmlns:a16="http://schemas.microsoft.com/office/drawing/2014/main" id="{EDF13951-00A9-4BDD-AD9A-B27AEF2624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EE42D32-76D0-4D8F-9EBB-35E6CD65018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C993444-817C-435B-AAC8-451C1472A5C7}"/>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
        <p:nvSpPr>
          <p:cNvPr id="2" name="Title 1" title="Objectives"/>
          <p:cNvSpPr>
            <a:spLocks noGrp="1"/>
          </p:cNvSpPr>
          <p:nvPr>
            <p:ph type="title" hasCustomPrompt="1"/>
          </p:nvPr>
        </p:nvSpPr>
        <p:spPr>
          <a:xfrm>
            <a:off x="914400" y="388730"/>
            <a:ext cx="10769600" cy="757130"/>
          </a:xfrm>
          <a:prstGeom prst="rect">
            <a:avLst/>
          </a:prstGeom>
        </p:spPr>
        <p:txBody>
          <a:bodyPr>
            <a:spAutoFit/>
          </a:bodyPr>
          <a:lstStyle>
            <a:lvl1pPr>
              <a:defRPr/>
            </a:lvl1pPr>
          </a:lstStyle>
          <a:p>
            <a:r>
              <a:rPr lang="en-US"/>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5" y="1411553"/>
            <a:ext cx="9804955" cy="707886"/>
          </a:xfrm>
          <a:prstGeom prst="rect">
            <a:avLst/>
          </a:prstGeom>
          <a:effectLst/>
        </p:spPr>
        <p:txBody>
          <a:bodyPr>
            <a:spAutoFit/>
          </a:bodyPr>
          <a:lstStyle>
            <a:lvl1pPr marL="742932" indent="-742932">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spTree>
    <p:extLst>
      <p:ext uri="{BB962C8B-B14F-4D97-AF65-F5344CB8AC3E}">
        <p14:creationId xmlns:p14="http://schemas.microsoft.com/office/powerpoint/2010/main" val="198763788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535826" y="3028494"/>
            <a:ext cx="11175999" cy="646331"/>
          </a:xfrm>
          <a:prstGeom prst="rect">
            <a:avLst/>
          </a:prstGeom>
        </p:spPr>
        <p:txBody>
          <a:bodyPr wrap="square">
            <a:spAutoFit/>
          </a:bodyPr>
          <a:lstStyle>
            <a:lvl1pPr algn="ctr">
              <a:defRPr sz="3600" i="1"/>
            </a:lvl1pPr>
          </a:lstStyle>
          <a:p>
            <a:pPr lvl="0"/>
            <a:r>
              <a:rPr lang="en-US"/>
              <a:t>Click to enter Geographic Area Name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
        <p:nvSpPr>
          <p:cNvPr id="4" name="TextBox 3">
            <a:extLst>
              <a:ext uri="{FF2B5EF4-FFF2-40B4-BE49-F238E27FC236}">
                <a16:creationId xmlns:a16="http://schemas.microsoft.com/office/drawing/2014/main" id="{26387352-0862-4971-BA4F-151FE2B70383}"/>
              </a:ext>
            </a:extLst>
          </p:cNvPr>
          <p:cNvSpPr txBox="1"/>
          <p:nvPr userDrawn="1"/>
        </p:nvSpPr>
        <p:spPr>
          <a:xfrm>
            <a:off x="535826" y="3579410"/>
            <a:ext cx="11206524" cy="646331"/>
          </a:xfrm>
          <a:prstGeom prst="rect">
            <a:avLst/>
          </a:prstGeom>
          <a:noFill/>
        </p:spPr>
        <p:txBody>
          <a:bodyPr wrap="square" rtlCol="0">
            <a:spAutoFit/>
          </a:bodyPr>
          <a:lstStyle/>
          <a:p>
            <a:pPr algn="ctr"/>
            <a:r>
              <a:rPr lang="en-US" sz="3600" b="0" i="1">
                <a:effectLst>
                  <a:outerShdw blurRad="38100" dist="38100" dir="2700000" algn="tl">
                    <a:srgbClr val="000000">
                      <a:alpha val="43137"/>
                    </a:srgbClr>
                  </a:outerShdw>
                </a:effectLst>
              </a:rPr>
              <a:t>NFDRS2016 Rollout Workshop</a:t>
            </a:r>
          </a:p>
        </p:txBody>
      </p:sp>
    </p:spTree>
    <p:extLst>
      <p:ext uri="{BB962C8B-B14F-4D97-AF65-F5344CB8AC3E}">
        <p14:creationId xmlns:p14="http://schemas.microsoft.com/office/powerpoint/2010/main" val="357937861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4"/>
            <a:ext cx="10769600" cy="664797"/>
          </a:xfrm>
          <a:prstGeom prst="rect">
            <a:avLst/>
          </a:prstGeom>
        </p:spPr>
        <p:txBody>
          <a:bodyPr/>
          <a:lstStyle>
            <a:lvl1pPr>
              <a:defRPr/>
            </a:lvl1pPr>
          </a:lstStyle>
          <a:p>
            <a:r>
              <a:rPr lang="en-US"/>
              <a:t>Review Objectives</a:t>
            </a:r>
          </a:p>
        </p:txBody>
      </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879045" y="1411553"/>
            <a:ext cx="9804955" cy="707886"/>
          </a:xfrm>
          <a:prstGeom prst="rect">
            <a:avLst/>
          </a:prstGeom>
          <a:effectLst/>
        </p:spPr>
        <p:txBody>
          <a:bodyPr>
            <a:spAutoFit/>
          </a:bodyPr>
          <a:lstStyle>
            <a:lvl1pPr marL="742932" indent="-742932">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grpSp>
        <p:nvGrpSpPr>
          <p:cNvPr id="10" name="Group 9">
            <a:extLst>
              <a:ext uri="{FF2B5EF4-FFF2-40B4-BE49-F238E27FC236}">
                <a16:creationId xmlns:a16="http://schemas.microsoft.com/office/drawing/2014/main" id="{8249A6D0-00C3-4589-84FD-0F91484DDC03}"/>
              </a:ext>
            </a:extLst>
          </p:cNvPr>
          <p:cNvGrpSpPr>
            <a:grpSpLocks noChangeAspect="1"/>
          </p:cNvGrpSpPr>
          <p:nvPr userDrawn="1"/>
        </p:nvGrpSpPr>
        <p:grpSpPr>
          <a:xfrm>
            <a:off x="109082" y="5336578"/>
            <a:ext cx="1880343" cy="1494208"/>
            <a:chOff x="124920" y="4114362"/>
            <a:chExt cx="3250782" cy="2583222"/>
          </a:xfrm>
        </p:grpSpPr>
        <p:pic>
          <p:nvPicPr>
            <p:cNvPr id="11" name="Picture 10" descr="A close up of a sign&#10;&#10;Description generated with high confidence">
              <a:extLst>
                <a:ext uri="{FF2B5EF4-FFF2-40B4-BE49-F238E27FC236}">
                  <a16:creationId xmlns:a16="http://schemas.microsoft.com/office/drawing/2014/main" id="{E39FE3D7-8BDD-45C9-9FE2-FB3A8186F70A}"/>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F542B045-3A88-430B-8F01-CD73701A67EA}"/>
                </a:ext>
              </a:extLst>
            </p:cNvPr>
            <p:cNvGrpSpPr/>
            <p:nvPr userDrawn="1"/>
          </p:nvGrpSpPr>
          <p:grpSpPr>
            <a:xfrm>
              <a:off x="844227" y="4278892"/>
              <a:ext cx="1812168" cy="2051296"/>
              <a:chOff x="215017" y="2883126"/>
              <a:chExt cx="1408496" cy="1708214"/>
            </a:xfrm>
          </p:grpSpPr>
          <p:sp>
            <p:nvSpPr>
              <p:cNvPr id="16" name="TextBox 15">
                <a:extLst>
                  <a:ext uri="{FF2B5EF4-FFF2-40B4-BE49-F238E27FC236}">
                    <a16:creationId xmlns:a16="http://schemas.microsoft.com/office/drawing/2014/main" id="{8009BCAE-245C-4DDB-A252-9489BEE8A6D7}"/>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Topography</a:t>
                </a:r>
              </a:p>
            </p:txBody>
          </p:sp>
          <p:sp>
            <p:nvSpPr>
              <p:cNvPr id="17" name="TextBox 16">
                <a:extLst>
                  <a:ext uri="{FF2B5EF4-FFF2-40B4-BE49-F238E27FC236}">
                    <a16:creationId xmlns:a16="http://schemas.microsoft.com/office/drawing/2014/main" id="{82002E30-ECFD-4265-9940-18097A210F3D}"/>
                  </a:ext>
                </a:extLst>
              </p:cNvPr>
              <p:cNvSpPr txBox="1"/>
              <p:nvPr userDrawn="1"/>
            </p:nvSpPr>
            <p:spPr>
              <a:xfrm rot="3350953">
                <a:off x="486502" y="3505209"/>
                <a:ext cx="1616374" cy="372208"/>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Vegetation</a:t>
                </a:r>
              </a:p>
            </p:txBody>
          </p:sp>
          <p:sp>
            <p:nvSpPr>
              <p:cNvPr id="18" name="TextBox 17">
                <a:extLst>
                  <a:ext uri="{FF2B5EF4-FFF2-40B4-BE49-F238E27FC236}">
                    <a16:creationId xmlns:a16="http://schemas.microsoft.com/office/drawing/2014/main" id="{B22FA743-93A9-4F21-BA11-EA1CC56E9F14}"/>
                  </a:ext>
                </a:extLst>
              </p:cNvPr>
              <p:cNvSpPr txBox="1"/>
              <p:nvPr userDrawn="1"/>
            </p:nvSpPr>
            <p:spPr>
              <a:xfrm>
                <a:off x="215017" y="4195633"/>
                <a:ext cx="1408496" cy="395707"/>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Climate</a:t>
                </a:r>
              </a:p>
            </p:txBody>
          </p:sp>
        </p:grpSp>
        <p:pic>
          <p:nvPicPr>
            <p:cNvPr id="13" name="Picture 12">
              <a:extLst>
                <a:ext uri="{FF2B5EF4-FFF2-40B4-BE49-F238E27FC236}">
                  <a16:creationId xmlns:a16="http://schemas.microsoft.com/office/drawing/2014/main" id="{EA831B5C-6AF6-4FE2-9C07-133751D73B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F89C6AA-12D7-464E-90EB-A0948670AF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B346B146-F586-4B66-BD7D-B798D944185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038404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7"/>
            <a:ext cx="11176000" cy="646331"/>
          </a:xfrm>
          <a:prstGeom prst="rect">
            <a:avLst/>
          </a:prstGeom>
        </p:spPr>
        <p:txBody>
          <a:bodyPr>
            <a:spAutoFit/>
          </a:bodyPr>
          <a:lstStyle>
            <a:lvl1pPr>
              <a:defRPr sz="4000"/>
            </a:lvl1pPr>
          </a:lstStyle>
          <a:p>
            <a:r>
              <a:rPr lang="en-US"/>
              <a:t>Click to edit</a:t>
            </a:r>
          </a:p>
        </p:txBody>
      </p:sp>
      <p:sp>
        <p:nvSpPr>
          <p:cNvPr id="6" name="Text Placeholder 5"/>
          <p:cNvSpPr>
            <a:spLocks noGrp="1"/>
          </p:cNvSpPr>
          <p:nvPr>
            <p:ph type="body" sz="quarter" idx="10" hasCustomPrompt="1"/>
          </p:nvPr>
        </p:nvSpPr>
        <p:spPr>
          <a:xfrm>
            <a:off x="1125418" y="1411557"/>
            <a:ext cx="10558585" cy="3046988"/>
          </a:xfrm>
          <a:prstGeom prst="rect">
            <a:avLst/>
          </a:prstGeom>
          <a:effectLst/>
        </p:spPr>
        <p:txBody>
          <a:bodyPr wrap="square">
            <a:spAutoFit/>
          </a:bodyPr>
          <a:lstStyle>
            <a:lvl1pPr>
              <a:lnSpc>
                <a:spcPct val="100000"/>
              </a:lnSpc>
              <a:spcBef>
                <a:spcPts val="600"/>
              </a:spcBef>
              <a:spcAft>
                <a:spcPts val="600"/>
              </a:spcAft>
              <a:defRPr sz="3600"/>
            </a:lvl1pPr>
            <a:lvl2pPr>
              <a:lnSpc>
                <a:spcPct val="100000"/>
              </a:lnSpc>
              <a:spcBef>
                <a:spcPts val="600"/>
              </a:spcBef>
              <a:spcAft>
                <a:spcPts val="600"/>
              </a:spcAft>
              <a:defRPr sz="3200"/>
            </a:lvl2pPr>
            <a:lvl3pPr>
              <a:lnSpc>
                <a:spcPct val="100000"/>
              </a:lnSpc>
              <a:spcBef>
                <a:spcPts val="600"/>
              </a:spcBef>
              <a:spcAft>
                <a:spcPts val="600"/>
              </a:spcAft>
              <a:buSzPct val="80000"/>
              <a:defRPr sz="2800"/>
            </a:lvl3pPr>
            <a:lvl4pPr>
              <a:lnSpc>
                <a:spcPct val="100000"/>
              </a:lnSpc>
              <a:spcBef>
                <a:spcPts val="600"/>
              </a:spcBef>
              <a:spcAft>
                <a:spcPts val="600"/>
              </a:spcAft>
              <a:buSzPct val="80000"/>
              <a:defRPr sz="2800"/>
            </a:lvl4pPr>
            <a:lvl5pPr>
              <a:lnSpc>
                <a:spcPct val="100000"/>
              </a:lnSpc>
              <a:spcBef>
                <a:spcPts val="600"/>
              </a:spcBef>
              <a:spcAft>
                <a:spcPts val="600"/>
              </a:spcAft>
              <a:buSzPct val="80000"/>
              <a:defRPr sz="28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7755C7DD-92CA-4F4D-BE9A-3A3205261B46}"/>
              </a:ext>
            </a:extLst>
          </p:cNvPr>
          <p:cNvGrpSpPr>
            <a:grpSpLocks noChangeAspect="1"/>
          </p:cNvGrpSpPr>
          <p:nvPr userDrawn="1"/>
        </p:nvGrpSpPr>
        <p:grpSpPr>
          <a:xfrm>
            <a:off x="109082" y="5336578"/>
            <a:ext cx="1880343" cy="1494208"/>
            <a:chOff x="124920" y="4114362"/>
            <a:chExt cx="3250782" cy="2583222"/>
          </a:xfrm>
        </p:grpSpPr>
        <p:pic>
          <p:nvPicPr>
            <p:cNvPr id="9" name="Picture 8" descr="A close up of a sign&#10;&#10;Description generated with high confidence">
              <a:extLst>
                <a:ext uri="{FF2B5EF4-FFF2-40B4-BE49-F238E27FC236}">
                  <a16:creationId xmlns:a16="http://schemas.microsoft.com/office/drawing/2014/main" id="{FB395642-8540-4245-A025-BBC0B766D257}"/>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F003EB79-443B-4F0E-95C3-B1EDBECD882E}"/>
                </a:ext>
              </a:extLst>
            </p:cNvPr>
            <p:cNvGrpSpPr/>
            <p:nvPr userDrawn="1"/>
          </p:nvGrpSpPr>
          <p:grpSpPr>
            <a:xfrm>
              <a:off x="844227" y="4278892"/>
              <a:ext cx="1812168" cy="2051296"/>
              <a:chOff x="215017" y="2883126"/>
              <a:chExt cx="1408496" cy="1708214"/>
            </a:xfrm>
          </p:grpSpPr>
          <p:sp>
            <p:nvSpPr>
              <p:cNvPr id="18" name="TextBox 17">
                <a:extLst>
                  <a:ext uri="{FF2B5EF4-FFF2-40B4-BE49-F238E27FC236}">
                    <a16:creationId xmlns:a16="http://schemas.microsoft.com/office/drawing/2014/main" id="{3BB991AF-5CCC-4FC8-9FE7-5C00818CAFA1}"/>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Topography</a:t>
                </a:r>
              </a:p>
            </p:txBody>
          </p:sp>
          <p:sp>
            <p:nvSpPr>
              <p:cNvPr id="19" name="TextBox 18">
                <a:extLst>
                  <a:ext uri="{FF2B5EF4-FFF2-40B4-BE49-F238E27FC236}">
                    <a16:creationId xmlns:a16="http://schemas.microsoft.com/office/drawing/2014/main" id="{843BBDE2-6EC5-40AA-9CB7-668CE119066B}"/>
                  </a:ext>
                </a:extLst>
              </p:cNvPr>
              <p:cNvSpPr txBox="1"/>
              <p:nvPr userDrawn="1"/>
            </p:nvSpPr>
            <p:spPr>
              <a:xfrm rot="3350953">
                <a:off x="486502" y="3505209"/>
                <a:ext cx="1616374" cy="372208"/>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Vegetation</a:t>
                </a:r>
              </a:p>
            </p:txBody>
          </p:sp>
          <p:sp>
            <p:nvSpPr>
              <p:cNvPr id="20" name="TextBox 19">
                <a:extLst>
                  <a:ext uri="{FF2B5EF4-FFF2-40B4-BE49-F238E27FC236}">
                    <a16:creationId xmlns:a16="http://schemas.microsoft.com/office/drawing/2014/main" id="{4CA0D57A-6058-4916-8678-B942E17A4D76}"/>
                  </a:ext>
                </a:extLst>
              </p:cNvPr>
              <p:cNvSpPr txBox="1"/>
              <p:nvPr userDrawn="1"/>
            </p:nvSpPr>
            <p:spPr>
              <a:xfrm>
                <a:off x="215017" y="4195633"/>
                <a:ext cx="1408496" cy="395707"/>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37FB51B2-DDC3-47DE-987E-13CD389905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0C3E898-6397-466D-B714-07E08A20DD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E853A0AB-8796-47AC-8D65-2253ADF32110}"/>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14144989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7"/>
            <a:ext cx="11176000" cy="646331"/>
          </a:xfrm>
          <a:prstGeom prst="rect">
            <a:avLst/>
          </a:prstGeom>
        </p:spPr>
        <p:txBody>
          <a:bodyPr>
            <a:spAutoFit/>
          </a:bodyPr>
          <a:lstStyle>
            <a:lvl1pPr>
              <a:defRPr sz="4000"/>
            </a:lvl1pPr>
          </a:lstStyle>
          <a:p>
            <a:r>
              <a:rPr lang="en-US"/>
              <a:t>Click to edit title</a:t>
            </a:r>
          </a:p>
        </p:txBody>
      </p:sp>
      <p:sp>
        <p:nvSpPr>
          <p:cNvPr id="3" name="Content Placeholder 2"/>
          <p:cNvSpPr>
            <a:spLocks noGrp="1"/>
          </p:cNvSpPr>
          <p:nvPr>
            <p:ph idx="1" hasCustomPrompt="1"/>
          </p:nvPr>
        </p:nvSpPr>
        <p:spPr>
          <a:xfrm>
            <a:off x="1336430" y="1666281"/>
            <a:ext cx="10347569" cy="590931"/>
          </a:xfrm>
          <a:prstGeom prst="rect">
            <a:avLst/>
          </a:prstGeom>
          <a:effectLst/>
        </p:spPr>
        <p:txBody>
          <a:bodyPr>
            <a:spAutoFit/>
          </a:bodyPr>
          <a:lstStyle>
            <a:lvl1pPr>
              <a:lnSpc>
                <a:spcPct val="90000"/>
              </a:lnSpc>
              <a:defRPr sz="3600"/>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a:t>Click to select object</a:t>
            </a:r>
          </a:p>
        </p:txBody>
      </p:sp>
      <p:grpSp>
        <p:nvGrpSpPr>
          <p:cNvPr id="9" name="Group 8">
            <a:extLst>
              <a:ext uri="{FF2B5EF4-FFF2-40B4-BE49-F238E27FC236}">
                <a16:creationId xmlns:a16="http://schemas.microsoft.com/office/drawing/2014/main" id="{0345B6A5-FFDE-48D2-AE68-58D1A006D6A4}"/>
              </a:ext>
            </a:extLst>
          </p:cNvPr>
          <p:cNvGrpSpPr>
            <a:grpSpLocks noChangeAspect="1"/>
          </p:cNvGrpSpPr>
          <p:nvPr userDrawn="1"/>
        </p:nvGrpSpPr>
        <p:grpSpPr>
          <a:xfrm>
            <a:off x="109082" y="5336578"/>
            <a:ext cx="1880343" cy="1494208"/>
            <a:chOff x="124920" y="4114362"/>
            <a:chExt cx="3250782" cy="2583222"/>
          </a:xfrm>
        </p:grpSpPr>
        <p:pic>
          <p:nvPicPr>
            <p:cNvPr id="10" name="Picture 9" descr="A close up of a sign&#10;&#10;Description generated with high confidence">
              <a:extLst>
                <a:ext uri="{FF2B5EF4-FFF2-40B4-BE49-F238E27FC236}">
                  <a16:creationId xmlns:a16="http://schemas.microsoft.com/office/drawing/2014/main" id="{A2BD26F8-5B26-47D9-BEC7-8696CA69D5C7}"/>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9F545EB7-ED4F-4CCA-B10D-552BE0F12B94}"/>
                </a:ext>
              </a:extLst>
            </p:cNvPr>
            <p:cNvGrpSpPr/>
            <p:nvPr userDrawn="1"/>
          </p:nvGrpSpPr>
          <p:grpSpPr>
            <a:xfrm>
              <a:off x="844227" y="4278892"/>
              <a:ext cx="1812168" cy="2051296"/>
              <a:chOff x="215017" y="2883126"/>
              <a:chExt cx="1408496" cy="1708214"/>
            </a:xfrm>
          </p:grpSpPr>
          <p:sp>
            <p:nvSpPr>
              <p:cNvPr id="15" name="TextBox 14">
                <a:extLst>
                  <a:ext uri="{FF2B5EF4-FFF2-40B4-BE49-F238E27FC236}">
                    <a16:creationId xmlns:a16="http://schemas.microsoft.com/office/drawing/2014/main" id="{0DADE487-0D61-4052-B196-5CA3C116F3F0}"/>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Topography</a:t>
                </a:r>
              </a:p>
            </p:txBody>
          </p:sp>
          <p:sp>
            <p:nvSpPr>
              <p:cNvPr id="16" name="TextBox 15">
                <a:extLst>
                  <a:ext uri="{FF2B5EF4-FFF2-40B4-BE49-F238E27FC236}">
                    <a16:creationId xmlns:a16="http://schemas.microsoft.com/office/drawing/2014/main" id="{25A702C6-D7EC-405D-A506-FBFAFE5BA088}"/>
                  </a:ext>
                </a:extLst>
              </p:cNvPr>
              <p:cNvSpPr txBox="1"/>
              <p:nvPr userDrawn="1"/>
            </p:nvSpPr>
            <p:spPr>
              <a:xfrm rot="3350953">
                <a:off x="486502" y="3505209"/>
                <a:ext cx="1616374" cy="372208"/>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Vegetation</a:t>
                </a:r>
              </a:p>
            </p:txBody>
          </p:sp>
          <p:sp>
            <p:nvSpPr>
              <p:cNvPr id="17" name="TextBox 16">
                <a:extLst>
                  <a:ext uri="{FF2B5EF4-FFF2-40B4-BE49-F238E27FC236}">
                    <a16:creationId xmlns:a16="http://schemas.microsoft.com/office/drawing/2014/main" id="{58B67E5D-D0D8-4F7B-9211-BF53E256CB82}"/>
                  </a:ext>
                </a:extLst>
              </p:cNvPr>
              <p:cNvSpPr txBox="1"/>
              <p:nvPr userDrawn="1"/>
            </p:nvSpPr>
            <p:spPr>
              <a:xfrm>
                <a:off x="215017" y="4195633"/>
                <a:ext cx="1408496" cy="395707"/>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Climate</a:t>
                </a:r>
              </a:p>
            </p:txBody>
          </p:sp>
        </p:grpSp>
        <p:pic>
          <p:nvPicPr>
            <p:cNvPr id="12" name="Picture 11">
              <a:extLst>
                <a:ext uri="{FF2B5EF4-FFF2-40B4-BE49-F238E27FC236}">
                  <a16:creationId xmlns:a16="http://schemas.microsoft.com/office/drawing/2014/main" id="{0AAEE3A4-8E42-4413-AF08-DDAC1A9D30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94B5A42-6035-4AF4-B46B-140829406D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8688B79-9E24-41E0-B8C8-7B51EBA704BE}"/>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364707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Objec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7"/>
            <a:ext cx="11176000" cy="646331"/>
          </a:xfrm>
          <a:prstGeom prst="rect">
            <a:avLst/>
          </a:prstGeom>
        </p:spPr>
        <p:txBody>
          <a:bodyPr>
            <a:spAutoFit/>
          </a:bodyPr>
          <a:lstStyle>
            <a:lvl1pPr>
              <a:defRPr sz="4000"/>
            </a:lvl1pPr>
          </a:lstStyle>
          <a:p>
            <a:r>
              <a:rPr lang="en-US"/>
              <a:t>Click to edit</a:t>
            </a:r>
          </a:p>
        </p:txBody>
      </p:sp>
      <p:sp>
        <p:nvSpPr>
          <p:cNvPr id="3" name="Content Placeholder 2"/>
          <p:cNvSpPr>
            <a:spLocks noGrp="1"/>
          </p:cNvSpPr>
          <p:nvPr>
            <p:ph sz="half" idx="1"/>
          </p:nvPr>
        </p:nvSpPr>
        <p:spPr>
          <a:xfrm>
            <a:off x="508000" y="1411557"/>
            <a:ext cx="5486400" cy="480131"/>
          </a:xfrm>
          <a:prstGeom prst="rect">
            <a:avLst/>
          </a:prstGeom>
        </p:spPr>
        <p:txBody>
          <a:bodyPr>
            <a:spAutoFit/>
          </a:bodyPr>
          <a:lstStyle>
            <a:lvl1pPr marL="339968" indent="-339968">
              <a:lnSpc>
                <a:spcPct val="90000"/>
              </a:lnSpc>
              <a:defRPr sz="2800"/>
            </a:lvl1pPr>
            <a:lvl2pPr marL="673322" indent="-325416">
              <a:lnSpc>
                <a:spcPct val="90000"/>
              </a:lnSpc>
              <a:defRPr sz="2400"/>
            </a:lvl2pPr>
            <a:lvl3pPr marL="953761" indent="-288377">
              <a:lnSpc>
                <a:spcPct val="90000"/>
              </a:lnSpc>
              <a:defRPr sz="2000"/>
            </a:lvl3pPr>
            <a:lvl4pPr marL="1227588" indent="-273826">
              <a:lnSpc>
                <a:spcPct val="90000"/>
              </a:lnSpc>
              <a:defRPr sz="1800"/>
            </a:lvl4pPr>
            <a:lvl5pPr marL="1515965" indent="-280440">
              <a:lnSpc>
                <a:spcPct val="90000"/>
              </a:lnSpc>
              <a:defRPr sz="1800"/>
            </a:lvl5pPr>
            <a:lvl6pPr>
              <a:defRPr sz="1800"/>
            </a:lvl6pPr>
            <a:lvl7pPr>
              <a:defRPr sz="1800"/>
            </a:lvl7pPr>
            <a:lvl8pPr>
              <a:defRPr sz="1800"/>
            </a:lvl8pPr>
            <a:lvl9pPr>
              <a:defRPr sz="1800"/>
            </a:lvl9pPr>
          </a:lstStyle>
          <a:p>
            <a:pPr lvl="0"/>
            <a:endParaRPr lang="en-US"/>
          </a:p>
        </p:txBody>
      </p:sp>
      <p:sp>
        <p:nvSpPr>
          <p:cNvPr id="4" name="Content Placeholder 3"/>
          <p:cNvSpPr>
            <a:spLocks noGrp="1"/>
          </p:cNvSpPr>
          <p:nvPr>
            <p:ph sz="half" idx="2"/>
          </p:nvPr>
        </p:nvSpPr>
        <p:spPr>
          <a:xfrm>
            <a:off x="6197600" y="1411557"/>
            <a:ext cx="5486400" cy="480131"/>
          </a:xfrm>
          <a:prstGeom prst="rect">
            <a:avLst/>
          </a:prstGeom>
        </p:spPr>
        <p:txBody>
          <a:bodyPr>
            <a:spAutoFit/>
          </a:bodyPr>
          <a:lstStyle>
            <a:lvl1pPr marL="347906" indent="-347906">
              <a:lnSpc>
                <a:spcPct val="90000"/>
              </a:lnSpc>
              <a:defRPr sz="2800"/>
            </a:lvl1pPr>
            <a:lvl2pPr marL="673322" indent="-339968">
              <a:lnSpc>
                <a:spcPct val="90000"/>
              </a:lnSpc>
              <a:defRPr sz="2400"/>
            </a:lvl2pPr>
            <a:lvl3pPr marL="961699" indent="-302928">
              <a:lnSpc>
                <a:spcPct val="90000"/>
              </a:lnSpc>
              <a:defRPr sz="2000"/>
            </a:lvl3pPr>
            <a:lvl4pPr marL="1227588" indent="-265889">
              <a:lnSpc>
                <a:spcPct val="90000"/>
              </a:lnSpc>
              <a:defRPr sz="1800"/>
            </a:lvl4pPr>
            <a:lvl5pPr marL="1515965" indent="-273826">
              <a:lnSpc>
                <a:spcPct val="90000"/>
              </a:lnSpc>
              <a:defRPr sz="1800"/>
            </a:lvl5pPr>
            <a:lvl6pPr>
              <a:defRPr sz="1800"/>
            </a:lvl6pPr>
            <a:lvl7pPr>
              <a:defRPr sz="1800"/>
            </a:lvl7pPr>
            <a:lvl8pPr>
              <a:defRPr sz="1800"/>
            </a:lvl8pPr>
            <a:lvl9pPr>
              <a:defRPr sz="1800"/>
            </a:lvl9pPr>
          </a:lstStyle>
          <a:p>
            <a:pPr lvl="0"/>
            <a:endParaRPr lang="en-US"/>
          </a:p>
        </p:txBody>
      </p:sp>
      <p:grpSp>
        <p:nvGrpSpPr>
          <p:cNvPr id="9" name="Group 8">
            <a:extLst>
              <a:ext uri="{FF2B5EF4-FFF2-40B4-BE49-F238E27FC236}">
                <a16:creationId xmlns:a16="http://schemas.microsoft.com/office/drawing/2014/main" id="{416458F2-473D-47DB-A0B5-09C901D8D4DC}"/>
              </a:ext>
            </a:extLst>
          </p:cNvPr>
          <p:cNvGrpSpPr>
            <a:grpSpLocks noChangeAspect="1"/>
          </p:cNvGrpSpPr>
          <p:nvPr userDrawn="1"/>
        </p:nvGrpSpPr>
        <p:grpSpPr>
          <a:xfrm>
            <a:off x="109082" y="5336578"/>
            <a:ext cx="1880343" cy="1494208"/>
            <a:chOff x="124920" y="4114362"/>
            <a:chExt cx="3250782" cy="2583222"/>
          </a:xfrm>
        </p:grpSpPr>
        <p:pic>
          <p:nvPicPr>
            <p:cNvPr id="14" name="Picture 13" descr="A close up of a sign&#10;&#10;Description generated with high confidence">
              <a:extLst>
                <a:ext uri="{FF2B5EF4-FFF2-40B4-BE49-F238E27FC236}">
                  <a16:creationId xmlns:a16="http://schemas.microsoft.com/office/drawing/2014/main" id="{21E2BCEC-3C50-445A-9470-01505F3C5E99}"/>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DAE43513-0CAB-4928-A8E1-B55B31359751}"/>
                </a:ext>
              </a:extLst>
            </p:cNvPr>
            <p:cNvGrpSpPr/>
            <p:nvPr userDrawn="1"/>
          </p:nvGrpSpPr>
          <p:grpSpPr>
            <a:xfrm>
              <a:off x="844227" y="4278892"/>
              <a:ext cx="1812168" cy="2051296"/>
              <a:chOff x="215017" y="2883126"/>
              <a:chExt cx="1408496" cy="1708214"/>
            </a:xfrm>
          </p:grpSpPr>
          <p:sp>
            <p:nvSpPr>
              <p:cNvPr id="19" name="TextBox 18">
                <a:extLst>
                  <a:ext uri="{FF2B5EF4-FFF2-40B4-BE49-F238E27FC236}">
                    <a16:creationId xmlns:a16="http://schemas.microsoft.com/office/drawing/2014/main" id="{A27D5B69-CD6A-4B1F-9BC9-F571B81EAB11}"/>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Topography</a:t>
                </a:r>
              </a:p>
            </p:txBody>
          </p:sp>
          <p:sp>
            <p:nvSpPr>
              <p:cNvPr id="20" name="TextBox 19">
                <a:extLst>
                  <a:ext uri="{FF2B5EF4-FFF2-40B4-BE49-F238E27FC236}">
                    <a16:creationId xmlns:a16="http://schemas.microsoft.com/office/drawing/2014/main" id="{EB9E0BF9-F630-41B6-B344-909C350E0467}"/>
                  </a:ext>
                </a:extLst>
              </p:cNvPr>
              <p:cNvSpPr txBox="1"/>
              <p:nvPr userDrawn="1"/>
            </p:nvSpPr>
            <p:spPr>
              <a:xfrm rot="3350953">
                <a:off x="486502" y="3505209"/>
                <a:ext cx="1616374" cy="372208"/>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Vegetation</a:t>
                </a:r>
              </a:p>
            </p:txBody>
          </p:sp>
          <p:sp>
            <p:nvSpPr>
              <p:cNvPr id="21" name="TextBox 20">
                <a:extLst>
                  <a:ext uri="{FF2B5EF4-FFF2-40B4-BE49-F238E27FC236}">
                    <a16:creationId xmlns:a16="http://schemas.microsoft.com/office/drawing/2014/main" id="{97D41298-64F9-4B49-A995-95E760F8322D}"/>
                  </a:ext>
                </a:extLst>
              </p:cNvPr>
              <p:cNvSpPr txBox="1"/>
              <p:nvPr userDrawn="1"/>
            </p:nvSpPr>
            <p:spPr>
              <a:xfrm>
                <a:off x="215017" y="4195633"/>
                <a:ext cx="1408496" cy="395707"/>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1F9C0B0E-5893-4CDF-B233-C7BC2ECB2B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82F59A5-2BF0-42B8-B047-8439764265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8D2D4A8A-0AA1-4493-A36A-47A93E85AEB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991345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7" y="303453"/>
            <a:ext cx="11176000" cy="646331"/>
          </a:xfrm>
          <a:prstGeom prst="rect">
            <a:avLst/>
          </a:prstGeom>
        </p:spPr>
        <p:txBody>
          <a:bodyPr>
            <a:spAutoFit/>
          </a:bodyPr>
          <a:lstStyle>
            <a:lvl1pPr>
              <a:defRPr sz="4000"/>
            </a:lvl1pPr>
          </a:lstStyle>
          <a:p>
            <a:r>
              <a:rPr lang="en-US"/>
              <a:t>Click to edit title</a:t>
            </a:r>
          </a:p>
        </p:txBody>
      </p:sp>
      <p:sp>
        <p:nvSpPr>
          <p:cNvPr id="3" name="Text Placeholder 2"/>
          <p:cNvSpPr>
            <a:spLocks noGrp="1"/>
          </p:cNvSpPr>
          <p:nvPr>
            <p:ph type="body" idx="1" hasCustomPrompt="1"/>
          </p:nvPr>
        </p:nvSpPr>
        <p:spPr>
          <a:xfrm>
            <a:off x="506727" y="1469957"/>
            <a:ext cx="5486400" cy="480131"/>
          </a:xfrm>
          <a:prstGeom prst="rect">
            <a:avLst/>
          </a:prstGeom>
        </p:spPr>
        <p:txBody>
          <a:bodyPr anchor="t" anchorCtr="0">
            <a:normAutofit/>
          </a:bodyPr>
          <a:lstStyle>
            <a:lvl1pPr marL="0" indent="0">
              <a:lnSpc>
                <a:spcPct val="90000"/>
              </a:lnSpc>
              <a:spcBef>
                <a:spcPts val="0"/>
              </a:spcBef>
              <a:buNone/>
              <a:defRPr sz="2800" b="0"/>
            </a:lvl1pPr>
            <a:lvl2pPr marL="457171" indent="0">
              <a:buNone/>
              <a:defRPr sz="2000" b="1"/>
            </a:lvl2pPr>
            <a:lvl3pPr marL="914340"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3" indent="0">
              <a:buNone/>
              <a:defRPr sz="1600" b="1"/>
            </a:lvl9pPr>
          </a:lstStyle>
          <a:p>
            <a:pPr lvl="0"/>
            <a:r>
              <a:rPr lang="en-US"/>
              <a:t>Click to edit</a:t>
            </a:r>
          </a:p>
        </p:txBody>
      </p:sp>
      <p:sp>
        <p:nvSpPr>
          <p:cNvPr id="4" name="Content Placeholder 3"/>
          <p:cNvSpPr>
            <a:spLocks noGrp="1"/>
          </p:cNvSpPr>
          <p:nvPr>
            <p:ph sz="half" idx="2" hasCustomPrompt="1"/>
          </p:nvPr>
        </p:nvSpPr>
        <p:spPr>
          <a:xfrm>
            <a:off x="507999" y="2174875"/>
            <a:ext cx="5486400" cy="1461939"/>
          </a:xfrm>
          <a:prstGeom prst="rect">
            <a:avLst/>
          </a:prstGeom>
        </p:spPr>
        <p:txBody>
          <a:bodyPr>
            <a:spAutoFit/>
          </a:bodyPr>
          <a:lstStyle>
            <a:lvl1pPr marL="281764" indent="-281764">
              <a:defRPr sz="2300"/>
            </a:lvl1pPr>
            <a:lvl2pPr marL="562205" indent="-265889">
              <a:defRPr sz="2000"/>
            </a:lvl2pPr>
            <a:lvl3pPr marL="813542" indent="-243401">
              <a:defRPr sz="1800"/>
            </a:lvl3pPr>
            <a:lvl4pPr marL="1050328" indent="-228850">
              <a:defRPr sz="1700"/>
            </a:lvl4pPr>
            <a:lvl5pPr marL="1279179" indent="-206362">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sp>
        <p:nvSpPr>
          <p:cNvPr id="5" name="Text Placeholder 4"/>
          <p:cNvSpPr>
            <a:spLocks noGrp="1"/>
          </p:cNvSpPr>
          <p:nvPr>
            <p:ph type="body" sz="quarter" idx="3" hasCustomPrompt="1"/>
          </p:nvPr>
        </p:nvSpPr>
        <p:spPr>
          <a:xfrm>
            <a:off x="6193371" y="1469957"/>
            <a:ext cx="5489359" cy="480131"/>
          </a:xfrm>
          <a:prstGeom prst="rect">
            <a:avLst/>
          </a:prstGeom>
        </p:spPr>
        <p:txBody>
          <a:bodyPr anchor="t" anchorCtr="0">
            <a:normAutofit/>
          </a:bodyPr>
          <a:lstStyle>
            <a:lvl1pPr marL="0" indent="0">
              <a:lnSpc>
                <a:spcPct val="90000"/>
              </a:lnSpc>
              <a:spcBef>
                <a:spcPts val="0"/>
              </a:spcBef>
              <a:buNone/>
              <a:defRPr sz="2800" b="0"/>
            </a:lvl1pPr>
            <a:lvl2pPr marL="457171" indent="0">
              <a:buNone/>
              <a:defRPr sz="2000" b="1"/>
            </a:lvl2pPr>
            <a:lvl3pPr marL="914340"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3" indent="0">
              <a:buNone/>
              <a:defRPr sz="1600" b="1"/>
            </a:lvl9pPr>
          </a:lstStyle>
          <a:p>
            <a:pPr lvl="0"/>
            <a:r>
              <a:rPr lang="en-US"/>
              <a:t>Click to edit</a:t>
            </a:r>
          </a:p>
        </p:txBody>
      </p:sp>
      <p:sp>
        <p:nvSpPr>
          <p:cNvPr id="6" name="Content Placeholder 5"/>
          <p:cNvSpPr>
            <a:spLocks noGrp="1"/>
          </p:cNvSpPr>
          <p:nvPr>
            <p:ph sz="quarter" idx="4" hasCustomPrompt="1"/>
          </p:nvPr>
        </p:nvSpPr>
        <p:spPr>
          <a:xfrm>
            <a:off x="6193368" y="2174875"/>
            <a:ext cx="5490632" cy="1461939"/>
          </a:xfrm>
          <a:prstGeom prst="rect">
            <a:avLst/>
          </a:prstGeom>
        </p:spPr>
        <p:txBody>
          <a:bodyPr>
            <a:spAutoFit/>
          </a:bodyPr>
          <a:lstStyle>
            <a:lvl1pPr marL="296314" indent="-296314">
              <a:defRPr sz="2300"/>
            </a:lvl1pPr>
            <a:lvl2pPr marL="570140" indent="-273826">
              <a:defRPr sz="2000"/>
            </a:lvl2pPr>
            <a:lvl3pPr marL="821478" indent="-244725">
              <a:defRPr sz="1800"/>
            </a:lvl3pPr>
            <a:lvl4pPr marL="1050328" indent="-236787">
              <a:defRPr sz="1700"/>
            </a:lvl4pPr>
            <a:lvl5pPr marL="1279179" indent="-220913">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grpSp>
        <p:nvGrpSpPr>
          <p:cNvPr id="12" name="Group 11">
            <a:extLst>
              <a:ext uri="{FF2B5EF4-FFF2-40B4-BE49-F238E27FC236}">
                <a16:creationId xmlns:a16="http://schemas.microsoft.com/office/drawing/2014/main" id="{B4BE0945-FFAC-49EC-BDA2-DE85BAD254C2}"/>
              </a:ext>
            </a:extLst>
          </p:cNvPr>
          <p:cNvGrpSpPr>
            <a:grpSpLocks noChangeAspect="1"/>
          </p:cNvGrpSpPr>
          <p:nvPr userDrawn="1"/>
        </p:nvGrpSpPr>
        <p:grpSpPr>
          <a:xfrm>
            <a:off x="109082" y="5336578"/>
            <a:ext cx="1880343" cy="1494208"/>
            <a:chOff x="124920" y="4114362"/>
            <a:chExt cx="3250782" cy="2583222"/>
          </a:xfrm>
        </p:grpSpPr>
        <p:pic>
          <p:nvPicPr>
            <p:cNvPr id="13" name="Picture 12" descr="A close up of a sign&#10;&#10;Description generated with high confidence">
              <a:extLst>
                <a:ext uri="{FF2B5EF4-FFF2-40B4-BE49-F238E27FC236}">
                  <a16:creationId xmlns:a16="http://schemas.microsoft.com/office/drawing/2014/main" id="{91321DD0-0830-47F3-BD9D-5BF5A1F33D9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58CDC692-4119-4108-A285-E19C4DCE7D64}"/>
                </a:ext>
              </a:extLst>
            </p:cNvPr>
            <p:cNvGrpSpPr/>
            <p:nvPr userDrawn="1"/>
          </p:nvGrpSpPr>
          <p:grpSpPr>
            <a:xfrm>
              <a:off x="844227" y="4278892"/>
              <a:ext cx="1812168" cy="2051296"/>
              <a:chOff x="215017" y="2883126"/>
              <a:chExt cx="1408496" cy="1708214"/>
            </a:xfrm>
          </p:grpSpPr>
          <p:sp>
            <p:nvSpPr>
              <p:cNvPr id="18" name="TextBox 17">
                <a:extLst>
                  <a:ext uri="{FF2B5EF4-FFF2-40B4-BE49-F238E27FC236}">
                    <a16:creationId xmlns:a16="http://schemas.microsoft.com/office/drawing/2014/main" id="{25E7FCB3-D51B-4E49-9BD2-2291F373E67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Topography</a:t>
                </a:r>
              </a:p>
            </p:txBody>
          </p:sp>
          <p:sp>
            <p:nvSpPr>
              <p:cNvPr id="19" name="TextBox 18">
                <a:extLst>
                  <a:ext uri="{FF2B5EF4-FFF2-40B4-BE49-F238E27FC236}">
                    <a16:creationId xmlns:a16="http://schemas.microsoft.com/office/drawing/2014/main" id="{EFA9F507-5370-421A-9281-BACFAD75692F}"/>
                  </a:ext>
                </a:extLst>
              </p:cNvPr>
              <p:cNvSpPr txBox="1"/>
              <p:nvPr userDrawn="1"/>
            </p:nvSpPr>
            <p:spPr>
              <a:xfrm rot="3350953">
                <a:off x="486502" y="3505209"/>
                <a:ext cx="1616374" cy="372208"/>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Vegetation</a:t>
                </a:r>
              </a:p>
            </p:txBody>
          </p:sp>
          <p:sp>
            <p:nvSpPr>
              <p:cNvPr id="20" name="TextBox 19">
                <a:extLst>
                  <a:ext uri="{FF2B5EF4-FFF2-40B4-BE49-F238E27FC236}">
                    <a16:creationId xmlns:a16="http://schemas.microsoft.com/office/drawing/2014/main" id="{3FBC33BE-C09A-4867-B71A-C40537C78FBF}"/>
                  </a:ext>
                </a:extLst>
              </p:cNvPr>
              <p:cNvSpPr txBox="1"/>
              <p:nvPr userDrawn="1"/>
            </p:nvSpPr>
            <p:spPr>
              <a:xfrm>
                <a:off x="215017" y="4195633"/>
                <a:ext cx="1408496" cy="395707"/>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C454EA3D-B204-4230-A2E8-42B7E7329C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8566BB0C-93AF-4A6B-B64A-681CB90B0E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AE2F51-8F35-4147-A054-146677D11A48}"/>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8752554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7"/>
            <a:ext cx="11176000" cy="757130"/>
          </a:xfrm>
          <a:prstGeom prst="rect">
            <a:avLst/>
          </a:prstGeom>
        </p:spPr>
        <p:txBody>
          <a:bodyPr>
            <a:normAutofit/>
          </a:bodyPr>
          <a:lstStyle>
            <a:lvl1pPr>
              <a:defRPr sz="4000"/>
            </a:lvl1pPr>
          </a:lstStyle>
          <a:p>
            <a:r>
              <a:rPr lang="en-US"/>
              <a:t>Click to edit</a:t>
            </a:r>
          </a:p>
        </p:txBody>
      </p:sp>
      <p:grpSp>
        <p:nvGrpSpPr>
          <p:cNvPr id="8" name="Group 7">
            <a:extLst>
              <a:ext uri="{FF2B5EF4-FFF2-40B4-BE49-F238E27FC236}">
                <a16:creationId xmlns:a16="http://schemas.microsoft.com/office/drawing/2014/main" id="{B3964B9C-9012-4B6F-8D17-600B58815F3B}"/>
              </a:ext>
            </a:extLst>
          </p:cNvPr>
          <p:cNvGrpSpPr>
            <a:grpSpLocks noChangeAspect="1"/>
          </p:cNvGrpSpPr>
          <p:nvPr userDrawn="1"/>
        </p:nvGrpSpPr>
        <p:grpSpPr>
          <a:xfrm>
            <a:off x="109082" y="5336578"/>
            <a:ext cx="1880343" cy="1494208"/>
            <a:chOff x="124920" y="4114362"/>
            <a:chExt cx="3250782" cy="2583222"/>
          </a:xfrm>
        </p:grpSpPr>
        <p:pic>
          <p:nvPicPr>
            <p:cNvPr id="9" name="Picture 8" descr="A close up of a sign&#10;&#10;Description generated with high confidence">
              <a:extLst>
                <a:ext uri="{FF2B5EF4-FFF2-40B4-BE49-F238E27FC236}">
                  <a16:creationId xmlns:a16="http://schemas.microsoft.com/office/drawing/2014/main" id="{C526C0B0-76A0-4CA7-A506-8CD3B266DE88}"/>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E2235C43-7C33-4D2A-82E6-A88803D2E1DF}"/>
                </a:ext>
              </a:extLst>
            </p:cNvPr>
            <p:cNvGrpSpPr/>
            <p:nvPr userDrawn="1"/>
          </p:nvGrpSpPr>
          <p:grpSpPr>
            <a:xfrm>
              <a:off x="844227" y="4278892"/>
              <a:ext cx="1812168" cy="2051296"/>
              <a:chOff x="215017" y="2883126"/>
              <a:chExt cx="1408496" cy="1708214"/>
            </a:xfrm>
          </p:grpSpPr>
          <p:sp>
            <p:nvSpPr>
              <p:cNvPr id="14" name="TextBox 13">
                <a:extLst>
                  <a:ext uri="{FF2B5EF4-FFF2-40B4-BE49-F238E27FC236}">
                    <a16:creationId xmlns:a16="http://schemas.microsoft.com/office/drawing/2014/main" id="{66C6706F-C47E-45BF-B3F7-2300A4A68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Topography</a:t>
                </a:r>
              </a:p>
            </p:txBody>
          </p:sp>
          <p:sp>
            <p:nvSpPr>
              <p:cNvPr id="15" name="TextBox 14">
                <a:extLst>
                  <a:ext uri="{FF2B5EF4-FFF2-40B4-BE49-F238E27FC236}">
                    <a16:creationId xmlns:a16="http://schemas.microsoft.com/office/drawing/2014/main" id="{C2696225-37F5-4548-B888-387B761F06EB}"/>
                  </a:ext>
                </a:extLst>
              </p:cNvPr>
              <p:cNvSpPr txBox="1"/>
              <p:nvPr userDrawn="1"/>
            </p:nvSpPr>
            <p:spPr>
              <a:xfrm rot="3350953">
                <a:off x="486502" y="3505209"/>
                <a:ext cx="1616374" cy="372208"/>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Vegetation</a:t>
                </a:r>
              </a:p>
            </p:txBody>
          </p:sp>
          <p:sp>
            <p:nvSpPr>
              <p:cNvPr id="16" name="TextBox 15">
                <a:extLst>
                  <a:ext uri="{FF2B5EF4-FFF2-40B4-BE49-F238E27FC236}">
                    <a16:creationId xmlns:a16="http://schemas.microsoft.com/office/drawing/2014/main" id="{0E1AEF3E-1A82-4A7C-AD9B-D914B94E42C0}"/>
                  </a:ext>
                </a:extLst>
              </p:cNvPr>
              <p:cNvSpPr txBox="1"/>
              <p:nvPr userDrawn="1"/>
            </p:nvSpPr>
            <p:spPr>
              <a:xfrm>
                <a:off x="215017" y="4195633"/>
                <a:ext cx="1408496" cy="395707"/>
              </a:xfrm>
              <a:prstGeom prst="rect">
                <a:avLst/>
              </a:prstGeom>
              <a:noFill/>
            </p:spPr>
            <p:txBody>
              <a:bodyPr wrap="square" rtlCol="0">
                <a:spAutoFit/>
              </a:bodyPr>
              <a:lstStyle/>
              <a:p>
                <a:pPr algn="ctr"/>
                <a:r>
                  <a:rPr lang="en-US" sz="1200">
                    <a:solidFill>
                      <a:schemeClr val="tx1"/>
                    </a:solidFill>
                    <a:effectLst>
                      <a:outerShdw blurRad="38100" dist="38100" dir="2700000" algn="tl">
                        <a:srgbClr val="000000">
                          <a:alpha val="43137"/>
                        </a:srgbClr>
                      </a:outerShdw>
                    </a:effectLst>
                  </a:rPr>
                  <a:t>Climate</a:t>
                </a:r>
              </a:p>
            </p:txBody>
          </p:sp>
        </p:grpSp>
        <p:pic>
          <p:nvPicPr>
            <p:cNvPr id="11" name="Picture 10">
              <a:extLst>
                <a:ext uri="{FF2B5EF4-FFF2-40B4-BE49-F238E27FC236}">
                  <a16:creationId xmlns:a16="http://schemas.microsoft.com/office/drawing/2014/main" id="{61DB2EE5-F08E-4319-B599-B80578E84C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DA5A01D-5B1A-4EF0-AB4C-7BD2951BFC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0BD7EF1-D247-4D03-9B71-8EB2F05D2E4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4142362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7"/>
            <a:ext cx="11176000" cy="646331"/>
          </a:xfrm>
          <a:prstGeom prst="rect">
            <a:avLst/>
          </a:prstGeom>
        </p:spPr>
        <p:txBody>
          <a:bodyPr>
            <a:spAutoFit/>
          </a:bodyPr>
          <a:lstStyle>
            <a:lvl1pPr>
              <a:defRPr sz="4000"/>
            </a:lvl1pPr>
          </a:lstStyle>
          <a:p>
            <a:r>
              <a:rPr lang="en-US"/>
              <a:t>Click to edit</a:t>
            </a:r>
          </a:p>
        </p:txBody>
      </p:sp>
    </p:spTree>
    <p:extLst>
      <p:ext uri="{BB962C8B-B14F-4D97-AF65-F5344CB8AC3E}">
        <p14:creationId xmlns:p14="http://schemas.microsoft.com/office/powerpoint/2010/main" val="27466710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58275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657420" y="6507483"/>
            <a:ext cx="1487488" cy="307777"/>
          </a:xfrm>
          <a:prstGeom prst="rect">
            <a:avLst/>
          </a:prstGeom>
          <a:noFill/>
        </p:spPr>
        <p:txBody>
          <a:bodyPr wrap="square" rtlCol="0">
            <a:spAutoFit/>
          </a:bodyPr>
          <a:lstStyle/>
          <a:p>
            <a:r>
              <a:rPr lang="en-US" sz="1400">
                <a:solidFill>
                  <a:schemeClr val="tx1"/>
                </a:solidFill>
                <a:effectLst>
                  <a:outerShdw blurRad="38100" dist="38100" dir="2700000" algn="tl">
                    <a:srgbClr val="000000">
                      <a:alpha val="43137"/>
                    </a:srgbClr>
                  </a:outerShdw>
                </a:effectLst>
              </a:rPr>
              <a:t>Slide # </a:t>
            </a:r>
            <a:fld id="{209B3D60-080B-4D34-9398-1DC43AD41F33}" type="slidenum">
              <a:rPr lang="en-US" sz="1400" smtClean="0">
                <a:solidFill>
                  <a:schemeClr val="tx1"/>
                </a:solidFill>
                <a:effectLst>
                  <a:outerShdw blurRad="38100" dist="38100" dir="2700000" algn="tl">
                    <a:srgbClr val="000000">
                      <a:alpha val="43137"/>
                    </a:srgbClr>
                  </a:outerShdw>
                </a:effectLst>
              </a:rPr>
              <a:t>‹#›</a:t>
            </a:fld>
            <a:endParaRPr lang="en-US" sz="140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8309894"/>
      </p:ext>
    </p:extLst>
  </p:cSld>
  <p:clrMap bg1="dk1" tx1="lt1" bg2="dk2" tx2="lt2" accent1="accent1" accent2="accent2" accent3="accent3" accent4="accent4" accent5="accent5" accent6="accent6" hlink="hlink" folHlink="folHlink"/>
  <p:sldLayoutIdLst>
    <p:sldLayoutId id="2147483675" r:id="rId1"/>
    <p:sldLayoutId id="2147483681" r:id="rId2"/>
    <p:sldLayoutId id="2147483674" r:id="rId3"/>
    <p:sldLayoutId id="2147483676" r:id="rId4"/>
    <p:sldLayoutId id="2147483677" r:id="rId5"/>
    <p:sldLayoutId id="2147483678" r:id="rId6"/>
    <p:sldLayoutId id="2147483679" r:id="rId7"/>
    <p:sldLayoutId id="2147483730" r:id="rId8"/>
    <p:sldLayoutId id="2147483680" r:id="rId9"/>
    <p:sldLayoutId id="2147483751" r:id="rId10"/>
  </p:sldLayoutIdLst>
  <p:transition>
    <p:fade/>
  </p:transition>
  <p:txStyles>
    <p:titleStyle>
      <a:lvl1pPr algn="l" defTabSz="914340" rtl="0" eaLnBrk="1" latinLnBrk="0" hangingPunct="1">
        <a:lnSpc>
          <a:spcPct val="90000"/>
        </a:lnSpc>
        <a:spcBef>
          <a:spcPct val="0"/>
        </a:spcBef>
        <a:buNone/>
        <a:defRPr lang="en-US" sz="4800" b="0" kern="1200" cap="none" spc="-151"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2" algn="l" defTabSz="914340" rtl="0" eaLnBrk="1" latinLnBrk="0" hangingPunct="1">
        <a:defRPr sz="1800" kern="1200">
          <a:solidFill>
            <a:schemeClr val="tx1"/>
          </a:solidFill>
          <a:latin typeface="+mn-lt"/>
          <a:ea typeface="+mn-ea"/>
          <a:cs typeface="+mn-cs"/>
        </a:defRPr>
      </a:lvl7pPr>
      <a:lvl8pPr marL="3200192"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eur01.safelinks.protection.outlook.com/?url=https://gacc.nifc.gov/gbcc/predictive/rawsSelector/&amp;data=02|01||f5343e32eced4b2298cf08d68877ea07|84df9e7fe9f640afb435aaaaaaaaaaaa|1|0|636846445934536669&amp;sdata=u1ersEXS%2BiIlAWjIMyCNaqi9CNTbjHtwPQDFHWfMY9I%3D&amp;reserved=0"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9">
            <a:extLst>
              <a:ext uri="{FF2B5EF4-FFF2-40B4-BE49-F238E27FC236}">
                <a16:creationId xmlns:a16="http://schemas.microsoft.com/office/drawing/2014/main" id="{340181BC-E0B5-4912-BB66-C0C54C3CB5B6}"/>
              </a:ext>
            </a:extLst>
          </p:cNvPr>
          <p:cNvSpPr>
            <a:spLocks noGrp="1"/>
          </p:cNvSpPr>
          <p:nvPr>
            <p:ph type="subTitle" idx="1"/>
          </p:nvPr>
        </p:nvSpPr>
        <p:spPr/>
        <p:txBody>
          <a:bodyPr/>
          <a:lstStyle/>
          <a:p>
            <a:r>
              <a:rPr lang="en-US"/>
              <a:t>Lesson #10</a:t>
            </a:r>
          </a:p>
        </p:txBody>
      </p:sp>
      <p:sp>
        <p:nvSpPr>
          <p:cNvPr id="13" name="Text Placeholder 12">
            <a:extLst>
              <a:ext uri="{FF2B5EF4-FFF2-40B4-BE49-F238E27FC236}">
                <a16:creationId xmlns:a16="http://schemas.microsoft.com/office/drawing/2014/main" id="{FF72ACBC-BE05-4C80-ABF3-9CBCFEE1AE10}"/>
              </a:ext>
            </a:extLst>
          </p:cNvPr>
          <p:cNvSpPr>
            <a:spLocks noGrp="1"/>
          </p:cNvSpPr>
          <p:nvPr>
            <p:ph type="body" sz="quarter" idx="10"/>
          </p:nvPr>
        </p:nvSpPr>
        <p:spPr/>
        <p:txBody>
          <a:bodyPr/>
          <a:lstStyle/>
          <a:p>
            <a:endParaRPr lang="en-US"/>
          </a:p>
        </p:txBody>
      </p:sp>
      <p:sp>
        <p:nvSpPr>
          <p:cNvPr id="14" name="Text Placeholder 13">
            <a:extLst>
              <a:ext uri="{FF2B5EF4-FFF2-40B4-BE49-F238E27FC236}">
                <a16:creationId xmlns:a16="http://schemas.microsoft.com/office/drawing/2014/main" id="{1004BA22-BADB-4D66-A1AC-80F226883B8C}"/>
              </a:ext>
            </a:extLst>
          </p:cNvPr>
          <p:cNvSpPr>
            <a:spLocks noGrp="1"/>
          </p:cNvSpPr>
          <p:nvPr>
            <p:ph type="body" sz="quarter" idx="11"/>
          </p:nvPr>
        </p:nvSpPr>
        <p:spPr/>
        <p:txBody>
          <a:bodyPr/>
          <a:lstStyle/>
          <a:p>
            <a:endParaRPr lang="en-US"/>
          </a:p>
        </p:txBody>
      </p:sp>
      <p:sp>
        <p:nvSpPr>
          <p:cNvPr id="5" name="Title 4">
            <a:extLst>
              <a:ext uri="{FF2B5EF4-FFF2-40B4-BE49-F238E27FC236}">
                <a16:creationId xmlns:a16="http://schemas.microsoft.com/office/drawing/2014/main" id="{98C3D02E-2DB4-4A18-8AB7-A42CFFD50E00}"/>
              </a:ext>
            </a:extLst>
          </p:cNvPr>
          <p:cNvSpPr>
            <a:spLocks noGrp="1"/>
          </p:cNvSpPr>
          <p:nvPr>
            <p:ph type="title"/>
          </p:nvPr>
        </p:nvSpPr>
        <p:spPr/>
        <p:txBody>
          <a:bodyPr/>
          <a:lstStyle/>
          <a:p>
            <a:pPr algn="ctr"/>
            <a:r>
              <a:rPr lang="en-US"/>
              <a:t>Weather Stations</a:t>
            </a:r>
          </a:p>
        </p:txBody>
      </p:sp>
      <p:sp>
        <p:nvSpPr>
          <p:cNvPr id="15" name="Text Placeholder 14">
            <a:extLst>
              <a:ext uri="{FF2B5EF4-FFF2-40B4-BE49-F238E27FC236}">
                <a16:creationId xmlns:a16="http://schemas.microsoft.com/office/drawing/2014/main" id="{7355ABD3-0CB7-44BF-9FFF-BE70F52C300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084784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p:txBody>
          <a:bodyPr/>
          <a:lstStyle/>
          <a:p>
            <a:r>
              <a:rPr lang="en-US" sz="4400"/>
              <a:t>General Considerations for FDRA Station Selection</a:t>
            </a:r>
            <a:br>
              <a:rPr lang="en-US" sz="4400"/>
            </a:br>
            <a:r>
              <a:rPr lang="en-US" sz="4400">
                <a:solidFill>
                  <a:schemeClr val="tx1"/>
                </a:solidFill>
              </a:rPr>
              <a:t>Past Station Selection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8" y="1851548"/>
            <a:ext cx="5393920" cy="3305176"/>
          </a:xfrm>
          <a:prstGeom prst="rect">
            <a:avLst/>
          </a:prstGeom>
          <a:ln w="25400">
            <a:solidFill>
              <a:schemeClr val="accent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876" y="1336698"/>
            <a:ext cx="5093367" cy="3820026"/>
          </a:xfrm>
          <a:prstGeom prst="rect">
            <a:avLst/>
          </a:prstGeom>
          <a:ln w="25400">
            <a:solidFill>
              <a:schemeClr val="accent1"/>
            </a:solidFill>
          </a:ln>
        </p:spPr>
      </p:pic>
      <p:sp>
        <p:nvSpPr>
          <p:cNvPr id="6" name="Text Placeholder 2">
            <a:extLst>
              <a:ext uri="{FF2B5EF4-FFF2-40B4-BE49-F238E27FC236}">
                <a16:creationId xmlns:a16="http://schemas.microsoft.com/office/drawing/2014/main" id="{191CF00F-D356-4141-A655-F24571B8816B}"/>
              </a:ext>
            </a:extLst>
          </p:cNvPr>
          <p:cNvSpPr txBox="1">
            <a:spLocks/>
          </p:cNvSpPr>
          <p:nvPr/>
        </p:nvSpPr>
        <p:spPr>
          <a:xfrm>
            <a:off x="3580237" y="5393069"/>
            <a:ext cx="5031525" cy="889831"/>
          </a:xfrm>
          <a:prstGeom prst="rect">
            <a:avLst/>
          </a:prstGeom>
          <a:solidFill>
            <a:schemeClr val="bg2">
              <a:lumMod val="60000"/>
              <a:lumOff val="40000"/>
              <a:alpha val="50000"/>
            </a:schemeClr>
          </a:solidFill>
          <a:effectLst>
            <a:outerShdw blurRad="50800" dist="38100" dir="2700000" algn="tl" rotWithShape="0">
              <a:prstClr val="black">
                <a:alpha val="40000"/>
              </a:prstClr>
            </a:outerShdw>
          </a:effectLst>
          <a:scene3d>
            <a:camera prst="perspectiveFront"/>
            <a:lightRig rig="threePt" dir="t"/>
          </a:scene3d>
          <a:sp3d extrusionH="76200" contourW="12700">
            <a:bevelT/>
            <a:extrusionClr>
              <a:schemeClr val="bg1"/>
            </a:extrusionClr>
            <a:contourClr>
              <a:schemeClr val="bg1"/>
            </a:contourClr>
          </a:sp3d>
        </p:spPr>
        <p:txBody>
          <a:bodyPr>
            <a:normAutofit/>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a:t>Avoid Decision Traps </a:t>
            </a:r>
          </a:p>
        </p:txBody>
      </p:sp>
    </p:spTree>
    <p:extLst>
      <p:ext uri="{BB962C8B-B14F-4D97-AF65-F5344CB8AC3E}">
        <p14:creationId xmlns:p14="http://schemas.microsoft.com/office/powerpoint/2010/main" val="16302812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p:txBody>
          <a:bodyPr>
            <a:normAutofit fontScale="90000"/>
          </a:bodyPr>
          <a:lstStyle/>
          <a:p>
            <a:r>
              <a:rPr lang="en-US" sz="4400"/>
              <a:t>General Considerations for FDRA Station Selection</a:t>
            </a:r>
            <a:br>
              <a:rPr lang="en-US" sz="4400"/>
            </a:br>
            <a:r>
              <a:rPr lang="en-US" sz="4400">
                <a:solidFill>
                  <a:schemeClr val="tx1"/>
                </a:solidFill>
              </a:rPr>
              <a:t>Location Relative to FDRA</a:t>
            </a:r>
          </a:p>
        </p:txBody>
      </p:sp>
      <p:sp>
        <p:nvSpPr>
          <p:cNvPr id="3" name="Text Placeholder 2">
            <a:extLst>
              <a:ext uri="{FF2B5EF4-FFF2-40B4-BE49-F238E27FC236}">
                <a16:creationId xmlns:a16="http://schemas.microsoft.com/office/drawing/2014/main" id="{F46983AA-7F76-4E64-AC5F-29156155CE0A}"/>
              </a:ext>
            </a:extLst>
          </p:cNvPr>
          <p:cNvSpPr>
            <a:spLocks noGrp="1"/>
          </p:cNvSpPr>
          <p:nvPr>
            <p:ph type="body" sz="quarter" idx="4294967295"/>
          </p:nvPr>
        </p:nvSpPr>
        <p:spPr>
          <a:xfrm>
            <a:off x="1351291" y="1851616"/>
            <a:ext cx="5592394" cy="4186238"/>
          </a:xfrm>
          <a:prstGeom prst="rect">
            <a:avLst/>
          </a:prstGeom>
        </p:spPr>
        <p:txBody>
          <a:bodyPr/>
          <a:lstStyle/>
          <a:p>
            <a:pPr marL="571500" indent="-571500">
              <a:spcAft>
                <a:spcPts val="1800"/>
              </a:spcAft>
              <a:buFont typeface="Arial" panose="020B0604020202020204" pitchFamily="34" charset="0"/>
              <a:buChar char="•"/>
            </a:pPr>
            <a:r>
              <a:rPr lang="en-US" sz="3600"/>
              <a:t>Stations don’t have to be strictly within FDRA boundaries</a:t>
            </a:r>
          </a:p>
          <a:p>
            <a:pPr marL="571500" indent="-571500">
              <a:spcAft>
                <a:spcPts val="1800"/>
              </a:spcAft>
              <a:buFont typeface="Arial" panose="020B0604020202020204" pitchFamily="34" charset="0"/>
              <a:buChar char="•"/>
            </a:pPr>
            <a:r>
              <a:rPr lang="en-US" sz="3600"/>
              <a:t>Individual stations can be used in more than one FDRA</a:t>
            </a:r>
          </a:p>
          <a:p>
            <a:pPr marL="571500" indent="-571500">
              <a:buFont typeface="Arial" panose="020B0604020202020204" pitchFamily="34" charset="0"/>
              <a:buChar char="•"/>
            </a:pPr>
            <a:endParaRPr lang="en-US" sz="3600"/>
          </a:p>
          <a:p>
            <a:pPr marL="571500" indent="-571500">
              <a:buFont typeface="Arial" panose="020B0604020202020204" pitchFamily="34" charset="0"/>
              <a:buChar char="•"/>
            </a:pPr>
            <a:endParaRPr lang="en-US" sz="3600"/>
          </a:p>
        </p:txBody>
      </p:sp>
      <p:pic>
        <p:nvPicPr>
          <p:cNvPr id="4" name="Picture 3"/>
          <p:cNvPicPr>
            <a:picLocks noChangeAspect="1"/>
          </p:cNvPicPr>
          <p:nvPr/>
        </p:nvPicPr>
        <p:blipFill>
          <a:blip r:embed="rId3"/>
          <a:stretch>
            <a:fillRect/>
          </a:stretch>
        </p:blipFill>
        <p:spPr>
          <a:xfrm>
            <a:off x="7306551" y="1199830"/>
            <a:ext cx="4611470" cy="4953319"/>
          </a:xfrm>
          <a:prstGeom prst="rect">
            <a:avLst/>
          </a:prstGeom>
          <a:ln w="25400">
            <a:solidFill>
              <a:schemeClr val="accent1"/>
            </a:solidFill>
          </a:ln>
        </p:spPr>
      </p:pic>
      <p:sp>
        <p:nvSpPr>
          <p:cNvPr id="5" name="Oval 4"/>
          <p:cNvSpPr/>
          <p:nvPr/>
        </p:nvSpPr>
        <p:spPr bwMode="auto">
          <a:xfrm>
            <a:off x="8032283" y="2418625"/>
            <a:ext cx="1616541" cy="1417338"/>
          </a:xfrm>
          <a:prstGeom prst="ellipse">
            <a:avLst/>
          </a:prstGeom>
          <a:noFill/>
          <a:ln w="254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8" name="Oval 7"/>
          <p:cNvSpPr/>
          <p:nvPr/>
        </p:nvSpPr>
        <p:spPr bwMode="auto">
          <a:xfrm>
            <a:off x="9166881" y="2685325"/>
            <a:ext cx="1310619" cy="1781900"/>
          </a:xfrm>
          <a:prstGeom prst="ellipse">
            <a:avLst/>
          </a:prstGeom>
          <a:noFill/>
          <a:ln w="25400">
            <a:solidFill>
              <a:schemeClr val="bg2">
                <a:lumMod val="60000"/>
                <a:lumOff val="4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11" name="Oval 10"/>
          <p:cNvSpPr/>
          <p:nvPr/>
        </p:nvSpPr>
        <p:spPr bwMode="auto">
          <a:xfrm>
            <a:off x="7486650" y="3222544"/>
            <a:ext cx="2038349" cy="2587706"/>
          </a:xfrm>
          <a:prstGeom prst="ellipse">
            <a:avLst/>
          </a:prstGeom>
          <a:noFill/>
          <a:ln w="25400">
            <a:solidFill>
              <a:schemeClr val="accent4">
                <a:lumMod val="7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p:cNvSpPr txBox="1"/>
          <p:nvPr/>
        </p:nvSpPr>
        <p:spPr>
          <a:xfrm>
            <a:off x="9166881" y="5770601"/>
            <a:ext cx="2723694" cy="369332"/>
          </a:xfrm>
          <a:prstGeom prst="rect">
            <a:avLst/>
          </a:prstGeom>
          <a:noFill/>
        </p:spPr>
        <p:txBody>
          <a:bodyPr wrap="none" rtlCol="0">
            <a:spAutoFit/>
          </a:bodyPr>
          <a:lstStyle/>
          <a:p>
            <a:r>
              <a:rPr lang="en-US">
                <a:solidFill>
                  <a:schemeClr val="bg1"/>
                </a:solidFill>
              </a:rPr>
              <a:t>Teton Interagency Dispatch</a:t>
            </a:r>
          </a:p>
        </p:txBody>
      </p:sp>
    </p:spTree>
    <p:extLst>
      <p:ext uri="{BB962C8B-B14F-4D97-AF65-F5344CB8AC3E}">
        <p14:creationId xmlns:p14="http://schemas.microsoft.com/office/powerpoint/2010/main" val="3454403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RAWS SIG Selector Tool		</a:t>
            </a:r>
          </a:p>
        </p:txBody>
      </p:sp>
      <p:sp>
        <p:nvSpPr>
          <p:cNvPr id="3" name="Text Placeholder 2"/>
          <p:cNvSpPr>
            <a:spLocks noGrp="1"/>
          </p:cNvSpPr>
          <p:nvPr>
            <p:ph type="body" sz="quarter" idx="10"/>
          </p:nvPr>
        </p:nvSpPr>
        <p:spPr>
          <a:xfrm>
            <a:off x="698699" y="1232431"/>
            <a:ext cx="10585990" cy="4278094"/>
          </a:xfrm>
        </p:spPr>
        <p:txBody>
          <a:bodyPr/>
          <a:lstStyle/>
          <a:p>
            <a:r>
              <a:rPr lang="en-US"/>
              <a:t>An online tool was developed to help units assess their RAWS for the purpose of creating fire weather networks, or Special Interest Groups (SIGs).</a:t>
            </a:r>
          </a:p>
          <a:p>
            <a:pPr algn="ctr"/>
            <a:r>
              <a:rPr lang="en-US" b="1" u="sng">
                <a:solidFill>
                  <a:srgbClr val="FFFF00"/>
                </a:solidFill>
                <a:hlinkClick r:id="rId3">
                  <a:extLst>
                    <a:ext uri="{A12FA001-AC4F-418D-AE19-62706E023703}">
                      <ahyp:hlinkClr xmlns:ahyp="http://schemas.microsoft.com/office/drawing/2018/hyperlinkcolor" val="tx"/>
                    </a:ext>
                  </a:extLst>
                </a:hlinkClick>
              </a:rPr>
              <a:t>https://gacc.nifc.gov/gbcc/predictive/rawsSelector/</a:t>
            </a:r>
            <a:endParaRPr lang="en-US" b="1">
              <a:solidFill>
                <a:srgbClr val="FFFF00"/>
              </a:solidFill>
            </a:endParaRPr>
          </a:p>
          <a:p>
            <a:r>
              <a:rPr lang="en-US"/>
              <a:t>The tool uses statistical methods to group weather stations based on how well they correlate with each other.</a:t>
            </a:r>
          </a:p>
        </p:txBody>
      </p:sp>
    </p:spTree>
    <p:extLst>
      <p:ext uri="{BB962C8B-B14F-4D97-AF65-F5344CB8AC3E}">
        <p14:creationId xmlns:p14="http://schemas.microsoft.com/office/powerpoint/2010/main" val="36505602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RAWS SIG Selector Tool – Data	</a:t>
            </a:r>
          </a:p>
        </p:txBody>
      </p:sp>
      <p:sp>
        <p:nvSpPr>
          <p:cNvPr id="3" name="Text Placeholder 2"/>
          <p:cNvSpPr>
            <a:spLocks noGrp="1"/>
          </p:cNvSpPr>
          <p:nvPr>
            <p:ph type="body" sz="quarter" idx="4294967295"/>
          </p:nvPr>
        </p:nvSpPr>
        <p:spPr>
          <a:xfrm>
            <a:off x="1183757" y="1701117"/>
            <a:ext cx="4586177" cy="3940175"/>
          </a:xfrm>
          <a:prstGeom prst="rect">
            <a:avLst/>
          </a:prstGeom>
        </p:spPr>
        <p:txBody>
          <a:bodyPr/>
          <a:lstStyle/>
          <a:p>
            <a:pPr marL="571500" indent="-571500">
              <a:buFont typeface="Arial" panose="020B0604020202020204" pitchFamily="34" charset="0"/>
              <a:buChar char="•"/>
            </a:pPr>
            <a:r>
              <a:rPr lang="en-US"/>
              <a:t>Hourly data from the CEFA website was used for all stations</a:t>
            </a:r>
          </a:p>
          <a:p>
            <a:pPr marL="571500" indent="-571500">
              <a:buFont typeface="Arial" panose="020B0604020202020204" pitchFamily="34" charset="0"/>
              <a:buChar char="•"/>
            </a:pPr>
            <a:r>
              <a:rPr lang="en-US"/>
              <a:t>ERC-Y was used for all stations</a:t>
            </a:r>
          </a:p>
        </p:txBody>
      </p:sp>
      <p:pic>
        <p:nvPicPr>
          <p:cNvPr id="4" name="Picture 3"/>
          <p:cNvPicPr>
            <a:picLocks noChangeAspect="1"/>
          </p:cNvPicPr>
          <p:nvPr/>
        </p:nvPicPr>
        <p:blipFill>
          <a:blip r:embed="rId3"/>
          <a:stretch>
            <a:fillRect/>
          </a:stretch>
        </p:blipFill>
        <p:spPr>
          <a:xfrm>
            <a:off x="5952749" y="1701117"/>
            <a:ext cx="5731250" cy="4029123"/>
          </a:xfrm>
          <a:prstGeom prst="rect">
            <a:avLst/>
          </a:prstGeom>
        </p:spPr>
      </p:pic>
    </p:spTree>
    <p:extLst>
      <p:ext uri="{BB962C8B-B14F-4D97-AF65-F5344CB8AC3E}">
        <p14:creationId xmlns:p14="http://schemas.microsoft.com/office/powerpoint/2010/main" val="391214439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RAWS SIG Selector Tool – 4 windows</a:t>
            </a:r>
          </a:p>
        </p:txBody>
      </p:sp>
      <p:pic>
        <p:nvPicPr>
          <p:cNvPr id="4" name="Picture 3"/>
          <p:cNvPicPr>
            <a:picLocks noChangeAspect="1"/>
          </p:cNvPicPr>
          <p:nvPr/>
        </p:nvPicPr>
        <p:blipFill>
          <a:blip r:embed="rId3"/>
          <a:stretch>
            <a:fillRect/>
          </a:stretch>
        </p:blipFill>
        <p:spPr>
          <a:xfrm>
            <a:off x="221869" y="1549684"/>
            <a:ext cx="8205851" cy="3939852"/>
          </a:xfrm>
          <a:prstGeom prst="rect">
            <a:avLst/>
          </a:prstGeom>
        </p:spPr>
      </p:pic>
      <p:sp>
        <p:nvSpPr>
          <p:cNvPr id="6" name="Rectangle 5"/>
          <p:cNvSpPr/>
          <p:nvPr/>
        </p:nvSpPr>
        <p:spPr>
          <a:xfrm>
            <a:off x="8576633" y="1858141"/>
            <a:ext cx="2038956" cy="584775"/>
          </a:xfrm>
          <a:prstGeom prst="rect">
            <a:avLst/>
          </a:prstGeom>
          <a:noFill/>
        </p:spPr>
        <p:txBody>
          <a:bodyPr wrap="none" lIns="91440" tIns="45720" rIns="91440" bIns="45720">
            <a:spAutoFit/>
          </a:bodyPr>
          <a:lstStyle/>
          <a:p>
            <a:pPr algn="ctr"/>
            <a:r>
              <a:rPr lang="en-US" sz="3200">
                <a:ln w="0"/>
                <a:solidFill>
                  <a:schemeClr val="accent1"/>
                </a:solidFill>
                <a:effectLst>
                  <a:outerShdw blurRad="50800" dist="38100" dir="2700000" algn="tl" rotWithShape="0">
                    <a:prstClr val="black">
                      <a:alpha val="40000"/>
                    </a:prstClr>
                  </a:outerShdw>
                </a:effectLst>
              </a:rPr>
              <a:t>RAWS </a:t>
            </a:r>
            <a:r>
              <a:rPr lang="en-US" sz="3200" b="0" cap="none" spc="0">
                <a:ln w="0"/>
                <a:solidFill>
                  <a:schemeClr val="accent1"/>
                </a:solidFill>
                <a:effectLst>
                  <a:outerShdw blurRad="50800" dist="38100" dir="2700000" algn="tl" rotWithShape="0">
                    <a:prstClr val="black">
                      <a:alpha val="40000"/>
                    </a:prstClr>
                  </a:outerShdw>
                </a:effectLst>
              </a:rPr>
              <a:t>Map</a:t>
            </a:r>
          </a:p>
        </p:txBody>
      </p:sp>
      <p:sp>
        <p:nvSpPr>
          <p:cNvPr id="8" name="Rectangle 7"/>
          <p:cNvSpPr/>
          <p:nvPr/>
        </p:nvSpPr>
        <p:spPr>
          <a:xfrm>
            <a:off x="8576633" y="3416755"/>
            <a:ext cx="3273461" cy="584775"/>
          </a:xfrm>
          <a:prstGeom prst="rect">
            <a:avLst/>
          </a:prstGeom>
          <a:noFill/>
        </p:spPr>
        <p:txBody>
          <a:bodyPr wrap="none" lIns="91440" tIns="45720" rIns="91440" bIns="45720">
            <a:spAutoFit/>
          </a:bodyPr>
          <a:lstStyle/>
          <a:p>
            <a:pPr algn="ctr"/>
            <a:r>
              <a:rPr lang="en-US" sz="3200" b="0" cap="none" spc="0">
                <a:ln w="0"/>
                <a:solidFill>
                  <a:schemeClr val="accent1"/>
                </a:solidFill>
                <a:effectLst>
                  <a:outerShdw blurRad="50800" dist="38100" dir="2700000" algn="tl" rotWithShape="0">
                    <a:prstClr val="black">
                      <a:alpha val="40000"/>
                    </a:prstClr>
                  </a:outerShdw>
                </a:effectLst>
              </a:rPr>
              <a:t>Climatology Graph</a:t>
            </a:r>
          </a:p>
        </p:txBody>
      </p:sp>
      <p:sp>
        <p:nvSpPr>
          <p:cNvPr id="10" name="Rectangle 9"/>
          <p:cNvSpPr/>
          <p:nvPr/>
        </p:nvSpPr>
        <p:spPr>
          <a:xfrm>
            <a:off x="8576633" y="3917209"/>
            <a:ext cx="3247877" cy="584775"/>
          </a:xfrm>
          <a:prstGeom prst="rect">
            <a:avLst/>
          </a:prstGeom>
          <a:noFill/>
        </p:spPr>
        <p:txBody>
          <a:bodyPr wrap="none" lIns="91440" tIns="45720" rIns="91440" bIns="45720">
            <a:spAutoFit/>
          </a:bodyPr>
          <a:lstStyle/>
          <a:p>
            <a:pPr algn="ctr"/>
            <a:r>
              <a:rPr lang="en-US" sz="3200" b="0" cap="none" spc="0">
                <a:ln w="0"/>
                <a:solidFill>
                  <a:schemeClr val="accent1"/>
                </a:solidFill>
                <a:effectLst>
                  <a:outerShdw blurRad="50800" dist="38100" dir="2700000" algn="tl" rotWithShape="0">
                    <a:prstClr val="black">
                      <a:alpha val="40000"/>
                    </a:prstClr>
                  </a:outerShdw>
                </a:effectLst>
              </a:rPr>
              <a:t>Correlation Matrix</a:t>
            </a:r>
          </a:p>
        </p:txBody>
      </p:sp>
      <p:sp>
        <p:nvSpPr>
          <p:cNvPr id="11" name="Rectangle 10"/>
          <p:cNvSpPr/>
          <p:nvPr/>
        </p:nvSpPr>
        <p:spPr>
          <a:xfrm>
            <a:off x="8576634" y="4460361"/>
            <a:ext cx="3318345" cy="584775"/>
          </a:xfrm>
          <a:prstGeom prst="rect">
            <a:avLst/>
          </a:prstGeom>
          <a:noFill/>
        </p:spPr>
        <p:txBody>
          <a:bodyPr wrap="none" lIns="91440" tIns="45720" rIns="91440" bIns="45720">
            <a:spAutoFit/>
          </a:bodyPr>
          <a:lstStyle/>
          <a:p>
            <a:pPr algn="ctr"/>
            <a:r>
              <a:rPr lang="en-US" sz="3200" b="0" cap="none" spc="0">
                <a:ln w="0"/>
                <a:solidFill>
                  <a:schemeClr val="accent1"/>
                </a:solidFill>
                <a:effectLst>
                  <a:outerShdw blurRad="50800" dist="38100" dir="2700000" algn="tl" rotWithShape="0">
                    <a:prstClr val="black">
                      <a:alpha val="40000"/>
                    </a:prstClr>
                  </a:outerShdw>
                </a:effectLst>
              </a:rPr>
              <a:t>Silhouette Analysis</a:t>
            </a:r>
          </a:p>
        </p:txBody>
      </p:sp>
      <p:sp>
        <p:nvSpPr>
          <p:cNvPr id="13" name="Left Brace 12"/>
          <p:cNvSpPr/>
          <p:nvPr/>
        </p:nvSpPr>
        <p:spPr>
          <a:xfrm>
            <a:off x="7881026" y="3313686"/>
            <a:ext cx="979407" cy="1869579"/>
          </a:xfrm>
          <a:prstGeom prst="leftBrace">
            <a:avLst>
              <a:gd name="adj1" fmla="val 8333"/>
              <a:gd name="adj2" fmla="val 49242"/>
            </a:avLst>
          </a:prstGeom>
          <a:ln w="762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wn Arrow 13"/>
          <p:cNvSpPr/>
          <p:nvPr/>
        </p:nvSpPr>
        <p:spPr bwMode="auto">
          <a:xfrm rot="4546370">
            <a:off x="5724622" y="115850"/>
            <a:ext cx="349844" cy="5566460"/>
          </a:xfrm>
          <a:prstGeom prst="downArrow">
            <a:avLst>
              <a:gd name="adj1" fmla="val 25024"/>
              <a:gd name="adj2" fmla="val 134508"/>
            </a:avLst>
          </a:prstGeom>
          <a:solidFill>
            <a:schemeClr val="accent1"/>
          </a:solidFill>
          <a:ln>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ln w="0"/>
              <a:solidFill>
                <a:schemeClr val="accent1"/>
              </a:solidFill>
              <a:effectLst>
                <a:outerShdw blurRad="38100" dist="25400" dir="5400000" algn="ctr" rotWithShape="0">
                  <a:srgbClr val="6E747A">
                    <a:alpha val="43000"/>
                  </a:srgbClr>
                </a:outerShdw>
              </a:effectLst>
              <a:latin typeface="Segoe" pitchFamily="34" charset="0"/>
            </a:endParaRPr>
          </a:p>
        </p:txBody>
      </p:sp>
    </p:spTree>
    <p:extLst>
      <p:ext uri="{BB962C8B-B14F-4D97-AF65-F5344CB8AC3E}">
        <p14:creationId xmlns:p14="http://schemas.microsoft.com/office/powerpoint/2010/main" val="1726972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75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par>
                          <p:cTn id="16" fill="hold">
                            <p:stCondLst>
                              <p:cond delay="3250"/>
                            </p:stCondLst>
                            <p:childTnLst>
                              <p:par>
                                <p:cTn id="17" presetID="10"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childTnLst>
                          </p:cTn>
                        </p:par>
                        <p:par>
                          <p:cTn id="20" fill="hold">
                            <p:stCondLst>
                              <p:cond delay="4500"/>
                            </p:stCondLst>
                            <p:childTnLst>
                              <p:par>
                                <p:cTn id="21" presetID="10" presetClass="entr" presetSubtype="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childTnLst>
                                </p:cTn>
                              </p:par>
                            </p:childTnLst>
                          </p:cTn>
                        </p:par>
                        <p:par>
                          <p:cTn id="24" fill="hold">
                            <p:stCondLst>
                              <p:cond delay="5750"/>
                            </p:stCondLst>
                            <p:childTnLst>
                              <p:par>
                                <p:cTn id="25" presetID="17" presetClass="entr" presetSubtype="2"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750" fill="hold"/>
                                        <p:tgtEl>
                                          <p:spTgt spid="13"/>
                                        </p:tgtEl>
                                        <p:attrNameLst>
                                          <p:attrName>ppt_x</p:attrName>
                                        </p:attrNameLst>
                                      </p:cBhvr>
                                      <p:tavLst>
                                        <p:tav tm="0">
                                          <p:val>
                                            <p:strVal val="#ppt_x+#ppt_w/2"/>
                                          </p:val>
                                        </p:tav>
                                        <p:tav tm="100000">
                                          <p:val>
                                            <p:strVal val="#ppt_x"/>
                                          </p:val>
                                        </p:tav>
                                      </p:tavLst>
                                    </p:anim>
                                    <p:anim calcmode="lin" valueType="num">
                                      <p:cBhvr>
                                        <p:cTn id="28" dur="750" fill="hold"/>
                                        <p:tgtEl>
                                          <p:spTgt spid="13"/>
                                        </p:tgtEl>
                                        <p:attrNameLst>
                                          <p:attrName>ppt_y</p:attrName>
                                        </p:attrNameLst>
                                      </p:cBhvr>
                                      <p:tavLst>
                                        <p:tav tm="0">
                                          <p:val>
                                            <p:strVal val="#ppt_y"/>
                                          </p:val>
                                        </p:tav>
                                        <p:tav tm="100000">
                                          <p:val>
                                            <p:strVal val="#ppt_y"/>
                                          </p:val>
                                        </p:tav>
                                      </p:tavLst>
                                    </p:anim>
                                    <p:anim calcmode="lin" valueType="num">
                                      <p:cBhvr>
                                        <p:cTn id="29" dur="750" fill="hold"/>
                                        <p:tgtEl>
                                          <p:spTgt spid="13"/>
                                        </p:tgtEl>
                                        <p:attrNameLst>
                                          <p:attrName>ppt_w</p:attrName>
                                        </p:attrNameLst>
                                      </p:cBhvr>
                                      <p:tavLst>
                                        <p:tav tm="0">
                                          <p:val>
                                            <p:fltVal val="0"/>
                                          </p:val>
                                        </p:tav>
                                        <p:tav tm="100000">
                                          <p:val>
                                            <p:strVal val="#ppt_w"/>
                                          </p:val>
                                        </p:tav>
                                      </p:tavLst>
                                    </p:anim>
                                    <p:anim calcmode="lin" valueType="num">
                                      <p:cBhvr>
                                        <p:cTn id="30" dur="75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Station Selection</a:t>
            </a:r>
          </a:p>
        </p:txBody>
      </p:sp>
      <p:pic>
        <p:nvPicPr>
          <p:cNvPr id="4" name="Picture 3"/>
          <p:cNvPicPr>
            <a:picLocks noChangeAspect="1"/>
          </p:cNvPicPr>
          <p:nvPr/>
        </p:nvPicPr>
        <p:blipFill>
          <a:blip r:embed="rId3"/>
          <a:stretch>
            <a:fillRect/>
          </a:stretch>
        </p:blipFill>
        <p:spPr>
          <a:xfrm>
            <a:off x="4956304" y="1496029"/>
            <a:ext cx="6930895" cy="3734555"/>
          </a:xfrm>
          <a:prstGeom prst="rect">
            <a:avLst/>
          </a:prstGeom>
        </p:spPr>
      </p:pic>
      <p:sp>
        <p:nvSpPr>
          <p:cNvPr id="5" name="TextBox 4"/>
          <p:cNvSpPr txBox="1"/>
          <p:nvPr/>
        </p:nvSpPr>
        <p:spPr>
          <a:xfrm>
            <a:off x="507998" y="1247481"/>
            <a:ext cx="4448305" cy="3416320"/>
          </a:xfrm>
          <a:prstGeom prst="rect">
            <a:avLst/>
          </a:prstGeom>
          <a:noFill/>
        </p:spPr>
        <p:txBody>
          <a:bodyPr wrap="square" rtlCol="0">
            <a:spAutoFit/>
          </a:bodyPr>
          <a:lstStyle/>
          <a:p>
            <a:r>
              <a:rPr lang="en-US" sz="3600">
                <a:effectLst>
                  <a:outerShdw blurRad="38100" dist="38100" dir="2700000" algn="tl">
                    <a:srgbClr val="000000">
                      <a:alpha val="43137"/>
                    </a:srgbClr>
                  </a:outerShdw>
                </a:effectLst>
              </a:rPr>
              <a:t>Users will first draw a polygon around the desired stations for the whole area of interest, not just one FDRA.</a:t>
            </a:r>
          </a:p>
        </p:txBody>
      </p:sp>
      <p:sp>
        <p:nvSpPr>
          <p:cNvPr id="6" name="Down Arrow 5"/>
          <p:cNvSpPr/>
          <p:nvPr/>
        </p:nvSpPr>
        <p:spPr bwMode="auto">
          <a:xfrm rot="16033029">
            <a:off x="4169173" y="2185976"/>
            <a:ext cx="382555" cy="3925320"/>
          </a:xfrm>
          <a:prstGeom prst="downArrow">
            <a:avLst>
              <a:gd name="adj1" fmla="val 28490"/>
              <a:gd name="adj2" fmla="val 111032"/>
            </a:avLst>
          </a:prstGeom>
          <a:solidFill>
            <a:schemeClr val="accent1"/>
          </a:solidFill>
          <a:ln>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617214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Map	</a:t>
            </a:r>
          </a:p>
        </p:txBody>
      </p:sp>
      <p:pic>
        <p:nvPicPr>
          <p:cNvPr id="4" name="Picture 3"/>
          <p:cNvPicPr>
            <a:picLocks noChangeAspect="1"/>
          </p:cNvPicPr>
          <p:nvPr/>
        </p:nvPicPr>
        <p:blipFill>
          <a:blip r:embed="rId3"/>
          <a:stretch>
            <a:fillRect/>
          </a:stretch>
        </p:blipFill>
        <p:spPr>
          <a:xfrm>
            <a:off x="1961371" y="1035699"/>
            <a:ext cx="5316507" cy="5082041"/>
          </a:xfrm>
          <a:prstGeom prst="rect">
            <a:avLst/>
          </a:prstGeom>
          <a:ln>
            <a:noFill/>
          </a:ln>
          <a:effectLst>
            <a:outerShdw blurRad="292100" dist="139700" dir="2700000" algn="tl" rotWithShape="0">
              <a:srgbClr val="333333">
                <a:alpha val="65000"/>
              </a:srgbClr>
            </a:outerShdw>
          </a:effectLst>
        </p:spPr>
      </p:pic>
      <p:sp>
        <p:nvSpPr>
          <p:cNvPr id="9" name="Text Placeholder 2">
            <a:extLst>
              <a:ext uri="{FF2B5EF4-FFF2-40B4-BE49-F238E27FC236}">
                <a16:creationId xmlns:a16="http://schemas.microsoft.com/office/drawing/2014/main" id="{7AF1BD9F-F108-4300-9605-C25C763E0D2C}"/>
              </a:ext>
            </a:extLst>
          </p:cNvPr>
          <p:cNvSpPr txBox="1">
            <a:spLocks/>
          </p:cNvSpPr>
          <p:nvPr/>
        </p:nvSpPr>
        <p:spPr>
          <a:xfrm>
            <a:off x="7586669" y="3576719"/>
            <a:ext cx="4390053" cy="2441309"/>
          </a:xfrm>
          <a:prstGeom prst="rect">
            <a:avLst/>
          </a:prstGeom>
        </p:spPr>
        <p:txBody>
          <a:bodyPr>
            <a:normAutofit lnSpcReduction="10000"/>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a:t>The map shows the locations of the RAWS</a:t>
            </a:r>
          </a:p>
          <a:p>
            <a:pPr marL="571500" indent="-571500">
              <a:buFont typeface="Arial" panose="020B0604020202020204" pitchFamily="34" charset="0"/>
              <a:buChar char="•"/>
            </a:pPr>
            <a:r>
              <a:rPr lang="en-US" sz="2800"/>
              <a:t>The stations are color coded according to their grouping</a:t>
            </a:r>
          </a:p>
          <a:p>
            <a:pPr marL="571500" indent="-571500">
              <a:buFont typeface="Arial" panose="020B0604020202020204" pitchFamily="34" charset="0"/>
              <a:buChar char="•"/>
            </a:pPr>
            <a:endParaRPr lang="en-US" sz="2800"/>
          </a:p>
        </p:txBody>
      </p:sp>
      <p:sp>
        <p:nvSpPr>
          <p:cNvPr id="10" name="TextBox 9">
            <a:extLst>
              <a:ext uri="{FF2B5EF4-FFF2-40B4-BE49-F238E27FC236}">
                <a16:creationId xmlns:a16="http://schemas.microsoft.com/office/drawing/2014/main" id="{5BC8A399-6123-4813-BC32-219E9A25BF6F}"/>
              </a:ext>
            </a:extLst>
          </p:cNvPr>
          <p:cNvSpPr txBox="1"/>
          <p:nvPr/>
        </p:nvSpPr>
        <p:spPr>
          <a:xfrm>
            <a:off x="7761843" y="343201"/>
            <a:ext cx="4390053" cy="1384995"/>
          </a:xfrm>
          <a:prstGeom prst="rect">
            <a:avLst/>
          </a:prstGeom>
          <a:noFill/>
        </p:spPr>
        <p:txBody>
          <a:bodyPr wrap="square" rtlCol="0">
            <a:normAutofit/>
          </a:bodyPr>
          <a:lstStyle/>
          <a:p>
            <a:r>
              <a:rPr lang="en-US" sz="2800" b="1">
                <a:solidFill>
                  <a:schemeClr val="tx2">
                    <a:lumMod val="75000"/>
                  </a:schemeClr>
                </a:solidFill>
                <a:effectLst>
                  <a:outerShdw blurRad="38100" dist="38100" dir="2700000" algn="tl">
                    <a:srgbClr val="000000">
                      <a:alpha val="43137"/>
                    </a:srgbClr>
                  </a:outerShdw>
                </a:effectLst>
              </a:rPr>
              <a:t>Number of Groupings </a:t>
            </a:r>
            <a:r>
              <a:rPr lang="en-US" sz="2800"/>
              <a:t>– the user selects the number of RAWS groupings</a:t>
            </a:r>
          </a:p>
        </p:txBody>
      </p:sp>
      <p:sp>
        <p:nvSpPr>
          <p:cNvPr id="11" name="Down Arrow 5">
            <a:extLst>
              <a:ext uri="{FF2B5EF4-FFF2-40B4-BE49-F238E27FC236}">
                <a16:creationId xmlns:a16="http://schemas.microsoft.com/office/drawing/2014/main" id="{DD2446D7-4E16-4F7C-BDBD-9B5232A3EB56}"/>
              </a:ext>
            </a:extLst>
          </p:cNvPr>
          <p:cNvSpPr/>
          <p:nvPr/>
        </p:nvSpPr>
        <p:spPr bwMode="auto">
          <a:xfrm rot="3973653">
            <a:off x="7336410" y="605502"/>
            <a:ext cx="303984" cy="825523"/>
          </a:xfrm>
          <a:prstGeom prst="downArrow">
            <a:avLst>
              <a:gd name="adj1" fmla="val 44809"/>
              <a:gd name="adj2" fmla="val 89913"/>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800">
              <a:solidFill>
                <a:srgbClr val="FFFFFF"/>
              </a:solidFill>
              <a:effectLst>
                <a:outerShdw blurRad="38100" dist="38100" dir="2700000" algn="tl">
                  <a:srgbClr val="000000">
                    <a:alpha val="43137"/>
                  </a:srgbClr>
                </a:outerShdw>
              </a:effectLst>
              <a:latin typeface="Segoe" pitchFamily="34" charset="0"/>
            </a:endParaRPr>
          </a:p>
        </p:txBody>
      </p:sp>
      <p:sp>
        <p:nvSpPr>
          <p:cNvPr id="12" name="TextBox 11">
            <a:extLst>
              <a:ext uri="{FF2B5EF4-FFF2-40B4-BE49-F238E27FC236}">
                <a16:creationId xmlns:a16="http://schemas.microsoft.com/office/drawing/2014/main" id="{A608760D-52E8-49BF-B48D-ABFCED5FBEC7}"/>
              </a:ext>
            </a:extLst>
          </p:cNvPr>
          <p:cNvSpPr txBox="1"/>
          <p:nvPr/>
        </p:nvSpPr>
        <p:spPr>
          <a:xfrm>
            <a:off x="8054791" y="1836252"/>
            <a:ext cx="3921931" cy="1384995"/>
          </a:xfrm>
          <a:prstGeom prst="rect">
            <a:avLst/>
          </a:prstGeom>
          <a:noFill/>
        </p:spPr>
        <p:txBody>
          <a:bodyPr wrap="square" rtlCol="0">
            <a:normAutofit/>
          </a:bodyPr>
          <a:lstStyle/>
          <a:p>
            <a:r>
              <a:rPr lang="en-US" sz="2800" b="1">
                <a:solidFill>
                  <a:schemeClr val="tx2">
                    <a:lumMod val="75000"/>
                  </a:schemeClr>
                </a:solidFill>
                <a:effectLst>
                  <a:outerShdw blurRad="38100" dist="38100" dir="2700000" algn="tl">
                    <a:srgbClr val="000000">
                      <a:alpha val="43137"/>
                    </a:srgbClr>
                  </a:outerShdw>
                </a:effectLst>
              </a:rPr>
              <a:t>Month Range </a:t>
            </a:r>
            <a:r>
              <a:rPr lang="en-US" sz="2800"/>
              <a:t>– the user selects which months to include in the analysis</a:t>
            </a:r>
          </a:p>
        </p:txBody>
      </p:sp>
      <p:sp>
        <p:nvSpPr>
          <p:cNvPr id="13" name="Down Arrow 7">
            <a:extLst>
              <a:ext uri="{FF2B5EF4-FFF2-40B4-BE49-F238E27FC236}">
                <a16:creationId xmlns:a16="http://schemas.microsoft.com/office/drawing/2014/main" id="{684FD1DF-A675-4BAC-B289-D0BEC1F69150}"/>
              </a:ext>
            </a:extLst>
          </p:cNvPr>
          <p:cNvSpPr/>
          <p:nvPr/>
        </p:nvSpPr>
        <p:spPr bwMode="auto">
          <a:xfrm rot="5400000">
            <a:off x="7434677" y="1654165"/>
            <a:ext cx="303984" cy="975094"/>
          </a:xfrm>
          <a:prstGeom prst="downArrow">
            <a:avLst>
              <a:gd name="adj1" fmla="val 44635"/>
              <a:gd name="adj2" fmla="val 91393"/>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80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687807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ssolve">
                                      <p:cBhvr>
                                        <p:cTn id="25" dur="500"/>
                                        <p:tgtEl>
                                          <p:spTgt spid="9">
                                            <p:txEl>
                                              <p:pRg st="0" end="0"/>
                                            </p:txEl>
                                          </p:spTgt>
                                        </p:tgtEl>
                                      </p:cBhvr>
                                    </p:animEffect>
                                  </p:childTnLst>
                                </p:cTn>
                              </p:par>
                            </p:childTnLst>
                          </p:cTn>
                        </p:par>
                        <p:par>
                          <p:cTn id="26" fill="hold">
                            <p:stCondLst>
                              <p:cond delay="500"/>
                            </p:stCondLst>
                            <p:childTnLst>
                              <p:par>
                                <p:cTn id="27" presetID="9" presetClass="entr" presetSubtype="0" fill="hold" grpId="0" nodeType="afterEffect">
                                  <p:stCondLst>
                                    <p:cond delay="50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dissolve">
                                      <p:cBhvr>
                                        <p:cTn id="2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P spid="10" grpId="0"/>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ERC Climatology Graph</a:t>
            </a:r>
          </a:p>
        </p:txBody>
      </p:sp>
      <p:pic>
        <p:nvPicPr>
          <p:cNvPr id="5" name="Picture 4"/>
          <p:cNvPicPr>
            <a:picLocks noChangeAspect="1"/>
          </p:cNvPicPr>
          <p:nvPr/>
        </p:nvPicPr>
        <p:blipFill>
          <a:blip r:embed="rId3"/>
          <a:stretch>
            <a:fillRect/>
          </a:stretch>
        </p:blipFill>
        <p:spPr>
          <a:xfrm>
            <a:off x="6245288" y="124684"/>
            <a:ext cx="5745523" cy="6192139"/>
          </a:xfrm>
          <a:prstGeom prst="rect">
            <a:avLst/>
          </a:prstGeom>
        </p:spPr>
      </p:pic>
      <p:sp>
        <p:nvSpPr>
          <p:cNvPr id="6" name="TextBox 5"/>
          <p:cNvSpPr txBox="1"/>
          <p:nvPr/>
        </p:nvSpPr>
        <p:spPr>
          <a:xfrm>
            <a:off x="355390" y="1259594"/>
            <a:ext cx="5756162" cy="5057229"/>
          </a:xfrm>
          <a:prstGeom prst="rect">
            <a:avLst/>
          </a:prstGeom>
          <a:noFill/>
        </p:spPr>
        <p:txBody>
          <a:bodyPr wrap="square" rtlCol="0">
            <a:normAutofit/>
          </a:bodyPr>
          <a:lstStyle/>
          <a:p>
            <a:pPr marL="285750" indent="-285750">
              <a:spcBef>
                <a:spcPts val="600"/>
              </a:spcBef>
              <a:spcAft>
                <a:spcPts val="600"/>
              </a:spcAft>
              <a:buFont typeface="Arial" panose="020B0604020202020204" pitchFamily="34" charset="0"/>
              <a:buChar char="•"/>
            </a:pPr>
            <a:r>
              <a:rPr lang="en-US" sz="2800">
                <a:effectLst>
                  <a:outerShdw blurRad="38100" dist="38100" dir="2700000" algn="tl">
                    <a:srgbClr val="000000">
                      <a:alpha val="43137"/>
                    </a:srgbClr>
                  </a:outerShdw>
                </a:effectLst>
              </a:rPr>
              <a:t>The averaged monthly ERCs are plotted on this graph for all stations in the selected area.</a:t>
            </a:r>
          </a:p>
          <a:p>
            <a:pPr marL="285750" indent="-285750">
              <a:spcBef>
                <a:spcPts val="600"/>
              </a:spcBef>
              <a:spcAft>
                <a:spcPts val="600"/>
              </a:spcAft>
              <a:buFont typeface="Arial" panose="020B0604020202020204" pitchFamily="34" charset="0"/>
              <a:buChar char="•"/>
            </a:pPr>
            <a:r>
              <a:rPr lang="en-US" sz="2800">
                <a:effectLst>
                  <a:outerShdw blurRad="38100" dist="38100" dir="2700000" algn="tl">
                    <a:srgbClr val="000000">
                      <a:alpha val="43137"/>
                    </a:srgbClr>
                  </a:outerShdw>
                </a:effectLst>
              </a:rPr>
              <a:t>The stations are colored coded according to their groupings</a:t>
            </a:r>
          </a:p>
          <a:p>
            <a:pPr marL="285750" indent="-285750">
              <a:spcBef>
                <a:spcPts val="600"/>
              </a:spcBef>
              <a:spcAft>
                <a:spcPts val="600"/>
              </a:spcAft>
              <a:buFont typeface="Arial" panose="020B0604020202020204" pitchFamily="34" charset="0"/>
              <a:buChar char="•"/>
            </a:pPr>
            <a:r>
              <a:rPr lang="en-US" sz="2800">
                <a:effectLst>
                  <a:outerShdw blurRad="38100" dist="38100" dir="2700000" algn="tl">
                    <a:srgbClr val="000000">
                      <a:alpha val="43137"/>
                    </a:srgbClr>
                  </a:outerShdw>
                </a:effectLst>
              </a:rPr>
              <a:t>Users can hover over any ERC line to see the station name and ERC value.</a:t>
            </a:r>
          </a:p>
          <a:p>
            <a:pPr marL="285750" indent="-285750">
              <a:spcBef>
                <a:spcPts val="600"/>
              </a:spcBef>
              <a:spcAft>
                <a:spcPts val="600"/>
              </a:spcAft>
              <a:buFont typeface="Arial" panose="020B0604020202020204" pitchFamily="34" charset="0"/>
              <a:buChar char="•"/>
            </a:pPr>
            <a:r>
              <a:rPr lang="en-US" sz="2800">
                <a:effectLst>
                  <a:outerShdw blurRad="38100" dist="38100" dir="2700000" algn="tl">
                    <a:srgbClr val="000000">
                      <a:alpha val="43137"/>
                    </a:srgbClr>
                  </a:outerShdw>
                </a:effectLst>
              </a:rPr>
              <a:t>If users change the month range or number of groupings on the map, it will be reflected on this graph.</a:t>
            </a:r>
          </a:p>
        </p:txBody>
      </p:sp>
      <p:sp>
        <p:nvSpPr>
          <p:cNvPr id="7" name="Oval 6"/>
          <p:cNvSpPr/>
          <p:nvPr/>
        </p:nvSpPr>
        <p:spPr bwMode="auto">
          <a:xfrm>
            <a:off x="10286416" y="289250"/>
            <a:ext cx="1838131" cy="457200"/>
          </a:xfrm>
          <a:prstGeom prst="ellipse">
            <a:avLst/>
          </a:prstGeom>
          <a:noFill/>
          <a:ln w="5715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517208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Correlation Matrix</a:t>
            </a:r>
          </a:p>
        </p:txBody>
      </p:sp>
      <p:pic>
        <p:nvPicPr>
          <p:cNvPr id="4" name="Picture 3"/>
          <p:cNvPicPr>
            <a:picLocks noChangeAspect="1"/>
          </p:cNvPicPr>
          <p:nvPr/>
        </p:nvPicPr>
        <p:blipFill>
          <a:blip r:embed="rId3"/>
          <a:stretch>
            <a:fillRect/>
          </a:stretch>
        </p:blipFill>
        <p:spPr>
          <a:xfrm>
            <a:off x="6394579" y="96693"/>
            <a:ext cx="5528064" cy="6193561"/>
          </a:xfrm>
          <a:prstGeom prst="rect">
            <a:avLst/>
          </a:prstGeom>
        </p:spPr>
      </p:pic>
      <p:sp>
        <p:nvSpPr>
          <p:cNvPr id="5" name="TextBox 4"/>
          <p:cNvSpPr txBox="1"/>
          <p:nvPr/>
        </p:nvSpPr>
        <p:spPr>
          <a:xfrm>
            <a:off x="507999" y="1208386"/>
            <a:ext cx="5756162" cy="5081867"/>
          </a:xfrm>
          <a:prstGeom prst="rect">
            <a:avLst/>
          </a:prstGeom>
          <a:noFill/>
        </p:spPr>
        <p:txBody>
          <a:bodyPr wrap="square" rtlCol="0">
            <a:noAutofit/>
          </a:bodyPr>
          <a:lstStyle/>
          <a:p>
            <a:pPr marL="285750" indent="-285750">
              <a:spcBef>
                <a:spcPts val="600"/>
              </a:spcBef>
              <a:spcAft>
                <a:spcPts val="600"/>
              </a:spcAft>
              <a:buFont typeface="Arial" panose="020B0604020202020204" pitchFamily="34" charset="0"/>
              <a:buChar char="•"/>
            </a:pPr>
            <a:r>
              <a:rPr lang="en-US" sz="2800">
                <a:effectLst>
                  <a:outerShdw blurRad="38100" dist="38100" dir="2700000" algn="tl">
                    <a:srgbClr val="000000">
                      <a:alpha val="43137"/>
                    </a:srgbClr>
                  </a:outerShdw>
                </a:effectLst>
              </a:rPr>
              <a:t>This matrix displays the calculated r-squared correlation between all the stations in the selected area.</a:t>
            </a:r>
          </a:p>
          <a:p>
            <a:pPr marL="285750" indent="-285750">
              <a:spcBef>
                <a:spcPts val="600"/>
              </a:spcBef>
              <a:spcAft>
                <a:spcPts val="600"/>
              </a:spcAft>
              <a:buFont typeface="Arial" panose="020B0604020202020204" pitchFamily="34" charset="0"/>
              <a:buChar char="•"/>
            </a:pPr>
            <a:r>
              <a:rPr lang="en-US" sz="2800">
                <a:effectLst>
                  <a:outerShdw blurRad="38100" dist="38100" dir="2700000" algn="tl">
                    <a:srgbClr val="000000">
                      <a:alpha val="43137"/>
                    </a:srgbClr>
                  </a:outerShdw>
                </a:effectLst>
              </a:rPr>
              <a:t>The boxes are color coded according to the strength of correlation (r-squared value)</a:t>
            </a:r>
          </a:p>
          <a:p>
            <a:pPr marL="285750" indent="-285750">
              <a:spcBef>
                <a:spcPts val="600"/>
              </a:spcBef>
              <a:spcAft>
                <a:spcPts val="600"/>
              </a:spcAft>
              <a:buFont typeface="Arial" panose="020B0604020202020204" pitchFamily="34" charset="0"/>
              <a:buChar char="•"/>
            </a:pPr>
            <a:r>
              <a:rPr lang="en-US" sz="2800">
                <a:effectLst>
                  <a:outerShdw blurRad="38100" dist="38100" dir="2700000" algn="tl">
                    <a:srgbClr val="000000">
                      <a:alpha val="43137"/>
                    </a:srgbClr>
                  </a:outerShdw>
                </a:effectLst>
              </a:rPr>
              <a:t>Users can hover over any box in the matrix and see the r-squared values for those two stations.</a:t>
            </a:r>
          </a:p>
        </p:txBody>
      </p:sp>
    </p:spTree>
    <p:extLst>
      <p:ext uri="{BB962C8B-B14F-4D97-AF65-F5344CB8AC3E}">
        <p14:creationId xmlns:p14="http://schemas.microsoft.com/office/powerpoint/2010/main" val="57204475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Silhouette Analysis</a:t>
            </a:r>
          </a:p>
        </p:txBody>
      </p:sp>
      <p:pic>
        <p:nvPicPr>
          <p:cNvPr id="4" name="Picture 3"/>
          <p:cNvPicPr>
            <a:picLocks noChangeAspect="1"/>
          </p:cNvPicPr>
          <p:nvPr/>
        </p:nvPicPr>
        <p:blipFill rotWithShape="1">
          <a:blip r:embed="rId3"/>
          <a:srcRect l="1580" t="1906" r="1839"/>
          <a:stretch/>
        </p:blipFill>
        <p:spPr>
          <a:xfrm>
            <a:off x="6322827" y="208661"/>
            <a:ext cx="5697495" cy="597941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70537" y="2124067"/>
            <a:ext cx="5756162" cy="1739095"/>
          </a:xfrm>
          <a:prstGeom prst="rect">
            <a:avLst/>
          </a:prstGeom>
          <a:noFill/>
        </p:spPr>
        <p:txBody>
          <a:bodyPr wrap="square" rtlCol="0">
            <a:normAutofit lnSpcReduction="10000"/>
          </a:bodyPr>
          <a:lstStyle/>
          <a:p>
            <a:r>
              <a:rPr lang="en-US" sz="2800" b="1" i="1">
                <a:solidFill>
                  <a:schemeClr val="tx2">
                    <a:lumMod val="75000"/>
                  </a:schemeClr>
                </a:solidFill>
                <a:effectLst>
                  <a:outerShdw blurRad="38100" dist="38100" dir="2700000" algn="tl">
                    <a:srgbClr val="000000">
                      <a:alpha val="43137"/>
                    </a:srgbClr>
                  </a:outerShdw>
                </a:effectLst>
              </a:rPr>
              <a:t>Dimensionality Reduction </a:t>
            </a:r>
            <a:r>
              <a:rPr lang="en-US" sz="2800">
                <a:effectLst>
                  <a:outerShdw blurRad="38100" dist="38100" dir="2700000" algn="tl">
                    <a:srgbClr val="000000">
                      <a:alpha val="43137"/>
                    </a:srgbClr>
                  </a:outerShdw>
                </a:effectLst>
              </a:rPr>
              <a:t>– this plot shows each station represented by one dot through a Principal Component Analysis. </a:t>
            </a:r>
          </a:p>
        </p:txBody>
      </p:sp>
      <p:sp>
        <p:nvSpPr>
          <p:cNvPr id="6" name="TextBox 5"/>
          <p:cNvSpPr txBox="1"/>
          <p:nvPr/>
        </p:nvSpPr>
        <p:spPr>
          <a:xfrm>
            <a:off x="374409" y="3989594"/>
            <a:ext cx="5756162" cy="1822153"/>
          </a:xfrm>
          <a:prstGeom prst="rect">
            <a:avLst/>
          </a:prstGeom>
          <a:noFill/>
        </p:spPr>
        <p:txBody>
          <a:bodyPr wrap="square" rtlCol="0">
            <a:normAutofit/>
          </a:bodyPr>
          <a:lstStyle/>
          <a:p>
            <a:r>
              <a:rPr lang="en-US" sz="2800" b="1" i="1">
                <a:solidFill>
                  <a:schemeClr val="tx2">
                    <a:lumMod val="75000"/>
                  </a:schemeClr>
                </a:solidFill>
                <a:effectLst>
                  <a:outerShdw blurRad="38100" dist="38100" dir="2700000" algn="tl">
                    <a:srgbClr val="000000">
                      <a:alpha val="43137"/>
                    </a:srgbClr>
                  </a:outerShdw>
                </a:effectLst>
              </a:rPr>
              <a:t>Silhouette Plots </a:t>
            </a:r>
            <a:r>
              <a:rPr lang="en-US" sz="2800">
                <a:effectLst>
                  <a:outerShdw blurRad="38100" dist="38100" dir="2700000" algn="tl">
                    <a:srgbClr val="000000">
                      <a:alpha val="43137"/>
                    </a:srgbClr>
                  </a:outerShdw>
                </a:effectLst>
              </a:rPr>
              <a:t>– this plot shows the Silhouette Score of each station based on the number of groupings the user selects.</a:t>
            </a:r>
            <a:endParaRPr lang="en-US" sz="2800">
              <a:solidFill>
                <a:schemeClr val="accent1"/>
              </a:solidFill>
              <a:effectLst>
                <a:outerShdw blurRad="38100" dist="38100" dir="2700000" algn="tl">
                  <a:srgbClr val="000000">
                    <a:alpha val="43137"/>
                  </a:srgbClr>
                </a:outerShdw>
              </a:effectLst>
            </a:endParaRPr>
          </a:p>
        </p:txBody>
      </p:sp>
      <p:sp>
        <p:nvSpPr>
          <p:cNvPr id="7" name="TextBox 6"/>
          <p:cNvSpPr txBox="1"/>
          <p:nvPr/>
        </p:nvSpPr>
        <p:spPr>
          <a:xfrm>
            <a:off x="507999" y="1046253"/>
            <a:ext cx="5697495" cy="1077814"/>
          </a:xfrm>
          <a:prstGeom prst="rect">
            <a:avLst/>
          </a:prstGeom>
          <a:noFill/>
        </p:spPr>
        <p:txBody>
          <a:bodyPr wrap="square" rtlCol="0">
            <a:normAutofit fontScale="92500" lnSpcReduction="20000"/>
          </a:bodyPr>
          <a:lstStyle/>
          <a:p>
            <a:r>
              <a:rPr lang="en-US" sz="2800" i="1">
                <a:effectLst>
                  <a:outerShdw blurRad="38100" dist="38100" dir="2700000" algn="tl">
                    <a:srgbClr val="000000">
                      <a:alpha val="43137"/>
                    </a:srgbClr>
                  </a:outerShdw>
                </a:effectLst>
              </a:rPr>
              <a:t>The Silhouette Analysis is designed to help users determine the natural number of  SIGs</a:t>
            </a:r>
          </a:p>
        </p:txBody>
      </p:sp>
      <p:sp>
        <p:nvSpPr>
          <p:cNvPr id="3" name="Rectangle 2">
            <a:extLst>
              <a:ext uri="{FF2B5EF4-FFF2-40B4-BE49-F238E27FC236}">
                <a16:creationId xmlns:a16="http://schemas.microsoft.com/office/drawing/2014/main" id="{13C9755C-E540-4C56-AA9B-3B6F83B39438}"/>
              </a:ext>
            </a:extLst>
          </p:cNvPr>
          <p:cNvSpPr/>
          <p:nvPr/>
        </p:nvSpPr>
        <p:spPr bwMode="auto">
          <a:xfrm>
            <a:off x="6418956" y="3147237"/>
            <a:ext cx="5526444" cy="2573079"/>
          </a:xfrm>
          <a:prstGeom prst="rect">
            <a:avLst/>
          </a:prstGeom>
          <a:solidFill>
            <a:schemeClr val="tx1"/>
          </a:solidFill>
          <a:ln>
            <a:no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276394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Objective:</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5" y="1411553"/>
            <a:ext cx="9804955" cy="1938992"/>
          </a:xfrm>
        </p:spPr>
        <p:txBody>
          <a:bodyPr>
            <a:spAutoFit/>
          </a:bodyPr>
          <a:lstStyle/>
          <a:p>
            <a:r>
              <a:rPr lang="en-US"/>
              <a:t>Learn how to interpret graphical weather data for delineating Fire Danger Rating Areas.</a:t>
            </a:r>
          </a:p>
        </p:txBody>
      </p:sp>
    </p:spTree>
    <p:extLst>
      <p:ext uri="{BB962C8B-B14F-4D97-AF65-F5344CB8AC3E}">
        <p14:creationId xmlns:p14="http://schemas.microsoft.com/office/powerpoint/2010/main" val="311018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Art of SIG Selection	</a:t>
            </a:r>
          </a:p>
        </p:txBody>
      </p:sp>
      <p:sp>
        <p:nvSpPr>
          <p:cNvPr id="3" name="Text Placeholder 2"/>
          <p:cNvSpPr>
            <a:spLocks noGrp="1"/>
          </p:cNvSpPr>
          <p:nvPr>
            <p:ph type="body" sz="quarter" idx="4294967295"/>
          </p:nvPr>
        </p:nvSpPr>
        <p:spPr>
          <a:xfrm>
            <a:off x="1633538" y="1411288"/>
            <a:ext cx="10558462" cy="1939925"/>
          </a:xfrm>
          <a:prstGeom prst="rect">
            <a:avLst/>
          </a:prstGeom>
        </p:spPr>
        <p:txBody>
          <a:bodyPr/>
          <a:lstStyle/>
          <a:p>
            <a:r>
              <a:rPr lang="en-US"/>
              <a:t>Users will use the tools available as well as local knowledge to determine which stations best represent fire danger for each FDRA</a:t>
            </a:r>
          </a:p>
        </p:txBody>
      </p:sp>
    </p:spTree>
    <p:extLst>
      <p:ext uri="{BB962C8B-B14F-4D97-AF65-F5344CB8AC3E}">
        <p14:creationId xmlns:p14="http://schemas.microsoft.com/office/powerpoint/2010/main" val="377796952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Objective(s):</a:t>
            </a:r>
          </a:p>
        </p:txBody>
      </p:sp>
      <p:sp>
        <p:nvSpPr>
          <p:cNvPr id="4" name="Text Placeholder 3">
            <a:extLst>
              <a:ext uri="{FF2B5EF4-FFF2-40B4-BE49-F238E27FC236}">
                <a16:creationId xmlns:a16="http://schemas.microsoft.com/office/drawing/2014/main" id="{F3BE4F4B-FE78-4FE2-9B31-3E3F523C01F7}"/>
              </a:ext>
            </a:extLst>
          </p:cNvPr>
          <p:cNvSpPr>
            <a:spLocks noGrp="1"/>
          </p:cNvSpPr>
          <p:nvPr>
            <p:ph type="body" sz="quarter" idx="10"/>
          </p:nvPr>
        </p:nvSpPr>
        <p:spPr>
          <a:xfrm>
            <a:off x="1409286" y="1411553"/>
            <a:ext cx="9443011" cy="1938992"/>
          </a:xfrm>
        </p:spPr>
        <p:txBody>
          <a:bodyPr/>
          <a:lstStyle/>
          <a:p>
            <a:r>
              <a:rPr lang="en-US"/>
              <a:t>Learn how to interpret graphical weather data for delineating Fire Danger Rating Areas (FDRA).</a:t>
            </a:r>
          </a:p>
        </p:txBody>
      </p:sp>
    </p:spTree>
    <p:extLst>
      <p:ext uri="{BB962C8B-B14F-4D97-AF65-F5344CB8AC3E}">
        <p14:creationId xmlns:p14="http://schemas.microsoft.com/office/powerpoint/2010/main" val="9036367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69C76D-56AE-434E-8916-018026A74212}"/>
              </a:ext>
            </a:extLst>
          </p:cNvPr>
          <p:cNvSpPr>
            <a:spLocks noGrp="1"/>
          </p:cNvSpPr>
          <p:nvPr>
            <p:ph type="title"/>
          </p:nvPr>
        </p:nvSpPr>
        <p:spPr/>
        <p:txBody>
          <a:bodyPr/>
          <a:lstStyle/>
          <a:p>
            <a:r>
              <a:rPr lang="en-US"/>
              <a:t>Questions?</a:t>
            </a:r>
          </a:p>
        </p:txBody>
      </p:sp>
      <p:pic>
        <p:nvPicPr>
          <p:cNvPr id="3" name="Picture 2" descr="A picture containing woman, ball, sky, swinging&#10;&#10;Description generated with high confidence">
            <a:extLst>
              <a:ext uri="{FF2B5EF4-FFF2-40B4-BE49-F238E27FC236}">
                <a16:creationId xmlns:a16="http://schemas.microsoft.com/office/drawing/2014/main" id="{C787E7BA-911D-46D6-BCB0-806862898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383" y="783654"/>
            <a:ext cx="4762500" cy="5411932"/>
          </a:xfrm>
          <a:prstGeom prst="rect">
            <a:avLst/>
          </a:prstGeom>
        </p:spPr>
      </p:pic>
    </p:spTree>
    <p:extLst>
      <p:ext uri="{BB962C8B-B14F-4D97-AF65-F5344CB8AC3E}">
        <p14:creationId xmlns:p14="http://schemas.microsoft.com/office/powerpoint/2010/main" val="25484366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In this lesson, you will learn to . . . </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013637" y="1411553"/>
            <a:ext cx="10670363" cy="3570208"/>
          </a:xfrm>
        </p:spPr>
        <p:txBody>
          <a:bodyPr wrap="square">
            <a:spAutoFit/>
          </a:bodyPr>
          <a:lstStyle/>
          <a:p>
            <a:r>
              <a:rPr lang="en-US" sz="3600"/>
              <a:t>Recognize the general factors to consider when selecting weather stations that will represent the climatology of a </a:t>
            </a:r>
            <a:r>
              <a:rPr lang="en-US" sz="3600" i="1"/>
              <a:t>Fire Danger Rating Area</a:t>
            </a:r>
            <a:r>
              <a:rPr lang="en-US" sz="3600"/>
              <a:t> (FDRA). </a:t>
            </a:r>
          </a:p>
          <a:p>
            <a:r>
              <a:rPr lang="en-US" sz="3600"/>
              <a:t>Use the </a:t>
            </a:r>
            <a:r>
              <a:rPr lang="en-US" sz="3600" b="1" i="1"/>
              <a:t>RAWS SIG Selector Tool </a:t>
            </a:r>
            <a:r>
              <a:rPr lang="en-US" sz="3600"/>
              <a:t>as a statistical analysis application to provide rationale for weather station grouping.</a:t>
            </a:r>
          </a:p>
        </p:txBody>
      </p:sp>
    </p:spTree>
    <p:extLst>
      <p:ext uri="{BB962C8B-B14F-4D97-AF65-F5344CB8AC3E}">
        <p14:creationId xmlns:p14="http://schemas.microsoft.com/office/powerpoint/2010/main" val="2005270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Interest Group (SIG)</a:t>
            </a:r>
          </a:p>
        </p:txBody>
      </p:sp>
      <p:sp>
        <p:nvSpPr>
          <p:cNvPr id="3" name="Text Placeholder 2"/>
          <p:cNvSpPr>
            <a:spLocks noGrp="1"/>
          </p:cNvSpPr>
          <p:nvPr>
            <p:ph type="body" sz="quarter" idx="10"/>
          </p:nvPr>
        </p:nvSpPr>
        <p:spPr>
          <a:xfrm>
            <a:off x="1235869" y="1411553"/>
            <a:ext cx="9636919" cy="2554545"/>
          </a:xfrm>
        </p:spPr>
        <p:txBody>
          <a:bodyPr/>
          <a:lstStyle/>
          <a:p>
            <a:pPr marL="0" indent="0">
              <a:buNone/>
            </a:pPr>
            <a:r>
              <a:rPr lang="en-US"/>
              <a:t>A </a:t>
            </a:r>
            <a:r>
              <a:rPr lang="en-US" b="1" i="1">
                <a:solidFill>
                  <a:schemeClr val="tx2">
                    <a:lumMod val="75000"/>
                  </a:schemeClr>
                </a:solidFill>
              </a:rPr>
              <a:t>SIG</a:t>
            </a:r>
            <a:r>
              <a:rPr lang="en-US"/>
              <a:t> is a group of weather stations selected for the purpose of representing the climatology of a given Fire Danger Rating Area (FDRA).</a:t>
            </a:r>
          </a:p>
        </p:txBody>
      </p:sp>
    </p:spTree>
    <p:extLst>
      <p:ext uri="{BB962C8B-B14F-4D97-AF65-F5344CB8AC3E}">
        <p14:creationId xmlns:p14="http://schemas.microsoft.com/office/powerpoint/2010/main" val="24697878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a:xfrm>
            <a:off x="507998" y="451253"/>
            <a:ext cx="11410023" cy="609398"/>
          </a:xfrm>
        </p:spPr>
        <p:txBody>
          <a:bodyPr/>
          <a:lstStyle/>
          <a:p>
            <a:r>
              <a:rPr lang="en-US" sz="4400"/>
              <a:t>General Considerations for FDRA Station Selection</a:t>
            </a:r>
          </a:p>
        </p:txBody>
      </p:sp>
      <p:sp>
        <p:nvSpPr>
          <p:cNvPr id="3" name="Text Placeholder 2">
            <a:extLst>
              <a:ext uri="{FF2B5EF4-FFF2-40B4-BE49-F238E27FC236}">
                <a16:creationId xmlns:a16="http://schemas.microsoft.com/office/drawing/2014/main" id="{F46983AA-7F76-4E64-AC5F-29156155CE0A}"/>
              </a:ext>
            </a:extLst>
          </p:cNvPr>
          <p:cNvSpPr>
            <a:spLocks noGrp="1"/>
          </p:cNvSpPr>
          <p:nvPr>
            <p:ph type="body" sz="quarter" idx="10"/>
          </p:nvPr>
        </p:nvSpPr>
        <p:spPr>
          <a:xfrm>
            <a:off x="1879046" y="1411553"/>
            <a:ext cx="9804954" cy="4555093"/>
          </a:xfrm>
        </p:spPr>
        <p:txBody>
          <a:bodyPr/>
          <a:lstStyle/>
          <a:p>
            <a:pPr marL="571500" indent="-571500">
              <a:buFont typeface="Arial" panose="020B0604020202020204" pitchFamily="34" charset="0"/>
              <a:buChar char="•"/>
            </a:pPr>
            <a:r>
              <a:rPr lang="en-US"/>
              <a:t>Data Quantity and Quality</a:t>
            </a:r>
          </a:p>
          <a:p>
            <a:pPr marL="571500" indent="-571500">
              <a:buFont typeface="Arial" panose="020B0604020202020204" pitchFamily="34" charset="0"/>
              <a:buChar char="•"/>
            </a:pPr>
            <a:r>
              <a:rPr lang="en-US"/>
              <a:t>Representativeness</a:t>
            </a:r>
          </a:p>
          <a:p>
            <a:pPr marL="571500" indent="-571500">
              <a:buFont typeface="Arial" panose="020B0604020202020204" pitchFamily="34" charset="0"/>
              <a:buChar char="•"/>
            </a:pPr>
            <a:r>
              <a:rPr lang="en-US"/>
              <a:t>Management objectives</a:t>
            </a:r>
          </a:p>
          <a:p>
            <a:pPr marL="571500" indent="-571500">
              <a:buFont typeface="Arial" panose="020B0604020202020204" pitchFamily="34" charset="0"/>
              <a:buChar char="•"/>
            </a:pPr>
            <a:r>
              <a:rPr lang="en-US"/>
              <a:t>Past station selection</a:t>
            </a:r>
          </a:p>
          <a:p>
            <a:pPr marL="571500" indent="-571500">
              <a:buFont typeface="Arial" panose="020B0604020202020204" pitchFamily="34" charset="0"/>
              <a:buChar char="•"/>
            </a:pPr>
            <a:r>
              <a:rPr lang="en-US"/>
              <a:t>Location relative to FDRA</a:t>
            </a:r>
          </a:p>
          <a:p>
            <a:pPr marL="571500" indent="-571500">
              <a:buFont typeface="Arial" panose="020B0604020202020204" pitchFamily="34" charset="0"/>
              <a:buChar char="•"/>
            </a:pPr>
            <a:r>
              <a:rPr lang="en-US"/>
              <a:t>Single station or multiple stations (SIGs)</a:t>
            </a:r>
          </a:p>
        </p:txBody>
      </p:sp>
    </p:spTree>
    <p:extLst>
      <p:ext uri="{BB962C8B-B14F-4D97-AF65-F5344CB8AC3E}">
        <p14:creationId xmlns:p14="http://schemas.microsoft.com/office/powerpoint/2010/main" val="24720695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a:xfrm>
            <a:off x="507998" y="451253"/>
            <a:ext cx="11410023" cy="1311128"/>
          </a:xfrm>
        </p:spPr>
        <p:txBody>
          <a:bodyPr/>
          <a:lstStyle/>
          <a:p>
            <a:r>
              <a:rPr lang="en-US" sz="4400"/>
              <a:t>Data-Based Considerations for FDRA Station Selection</a:t>
            </a:r>
            <a:br>
              <a:rPr lang="en-US" sz="4400"/>
            </a:br>
            <a:r>
              <a:rPr lang="en-US" sz="4400">
                <a:solidFill>
                  <a:schemeClr val="tx1"/>
                </a:solidFill>
              </a:rPr>
              <a:t>Data Quantity</a:t>
            </a:r>
          </a:p>
        </p:txBody>
      </p:sp>
      <p:sp>
        <p:nvSpPr>
          <p:cNvPr id="3" name="Text Placeholder 2">
            <a:extLst>
              <a:ext uri="{FF2B5EF4-FFF2-40B4-BE49-F238E27FC236}">
                <a16:creationId xmlns:a16="http://schemas.microsoft.com/office/drawing/2014/main" id="{F46983AA-7F76-4E64-AC5F-29156155CE0A}"/>
              </a:ext>
            </a:extLst>
          </p:cNvPr>
          <p:cNvSpPr>
            <a:spLocks noGrp="1"/>
          </p:cNvSpPr>
          <p:nvPr>
            <p:ph type="body" sz="quarter" idx="10"/>
          </p:nvPr>
        </p:nvSpPr>
        <p:spPr>
          <a:xfrm>
            <a:off x="507998" y="1875062"/>
            <a:ext cx="4495800" cy="3647152"/>
          </a:xfrm>
        </p:spPr>
        <p:txBody>
          <a:bodyPr/>
          <a:lstStyle/>
          <a:p>
            <a:pPr marL="571500" indent="-571500">
              <a:spcAft>
                <a:spcPts val="1200"/>
              </a:spcAft>
              <a:buFont typeface="Arial" panose="020B0604020202020204" pitchFamily="34" charset="0"/>
              <a:buChar char="•"/>
            </a:pPr>
            <a:r>
              <a:rPr lang="en-US" sz="3600"/>
              <a:t>Seeking an analysis period of 10+ years with complete station data</a:t>
            </a:r>
          </a:p>
          <a:p>
            <a:pPr marL="571500" indent="-571500">
              <a:spcAft>
                <a:spcPts val="1200"/>
              </a:spcAft>
              <a:buFont typeface="Arial" panose="020B0604020202020204" pitchFamily="34" charset="0"/>
              <a:buChar char="•"/>
            </a:pPr>
            <a:r>
              <a:rPr lang="en-US" sz="3600"/>
              <a:t>FFP Data Count report can help</a:t>
            </a:r>
          </a:p>
        </p:txBody>
      </p:sp>
      <p:pic>
        <p:nvPicPr>
          <p:cNvPr id="4" name="Picture 3"/>
          <p:cNvPicPr>
            <a:picLocks noChangeAspect="1"/>
          </p:cNvPicPr>
          <p:nvPr/>
        </p:nvPicPr>
        <p:blipFill>
          <a:blip r:embed="rId3"/>
          <a:stretch>
            <a:fillRect/>
          </a:stretch>
        </p:blipFill>
        <p:spPr>
          <a:xfrm>
            <a:off x="5688671" y="1670048"/>
            <a:ext cx="6229350" cy="4836176"/>
          </a:xfrm>
          <a:prstGeom prst="rect">
            <a:avLst/>
          </a:prstGeom>
          <a:ln w="25400">
            <a:solidFill>
              <a:schemeClr val="accent1"/>
            </a:solidFill>
          </a:ln>
        </p:spPr>
      </p:pic>
    </p:spTree>
    <p:extLst>
      <p:ext uri="{BB962C8B-B14F-4D97-AF65-F5344CB8AC3E}">
        <p14:creationId xmlns:p14="http://schemas.microsoft.com/office/powerpoint/2010/main" val="116436775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721009" y="1097588"/>
            <a:ext cx="3827780" cy="4101193"/>
          </a:xfrm>
          <a:prstGeom prst="rect">
            <a:avLst/>
          </a:prstGeom>
          <a:ln w="25400">
            <a:solidFill>
              <a:schemeClr val="accent1"/>
            </a:solidFill>
          </a:ln>
        </p:spPr>
      </p:pic>
      <p:pic>
        <p:nvPicPr>
          <p:cNvPr id="6" name="Picture 5"/>
          <p:cNvPicPr>
            <a:picLocks noChangeAspect="1"/>
          </p:cNvPicPr>
          <p:nvPr/>
        </p:nvPicPr>
        <p:blipFill rotWithShape="1">
          <a:blip r:embed="rId4"/>
          <a:srcRect b="7379"/>
          <a:stretch/>
        </p:blipFill>
        <p:spPr>
          <a:xfrm>
            <a:off x="643211" y="1708746"/>
            <a:ext cx="3951559" cy="3666360"/>
          </a:xfrm>
          <a:prstGeom prst="rect">
            <a:avLst/>
          </a:prstGeom>
          <a:ln w="25400">
            <a:solidFill>
              <a:schemeClr val="accent1"/>
            </a:solidFill>
          </a:ln>
        </p:spPr>
      </p:pic>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p:txBody>
          <a:bodyPr/>
          <a:lstStyle/>
          <a:p>
            <a:r>
              <a:rPr lang="en-US" sz="4000"/>
              <a:t>Data-Based Considerations for FDRA Station Selection</a:t>
            </a:r>
            <a:br>
              <a:rPr lang="en-US" sz="4000"/>
            </a:br>
            <a:r>
              <a:rPr lang="en-US" sz="4000">
                <a:solidFill>
                  <a:schemeClr val="tx1"/>
                </a:solidFill>
              </a:rPr>
              <a:t>Data Quality</a:t>
            </a:r>
          </a:p>
        </p:txBody>
      </p:sp>
      <p:sp>
        <p:nvSpPr>
          <p:cNvPr id="7" name="Rectangle 6"/>
          <p:cNvSpPr/>
          <p:nvPr/>
        </p:nvSpPr>
        <p:spPr bwMode="auto">
          <a:xfrm>
            <a:off x="7721009" y="4917114"/>
            <a:ext cx="2971800" cy="104775"/>
          </a:xfrm>
          <a:prstGeom prst="rect">
            <a:avLst/>
          </a:prstGeom>
          <a:noFill/>
          <a:ln w="285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8" name="Rectangle 7"/>
          <p:cNvSpPr/>
          <p:nvPr/>
        </p:nvSpPr>
        <p:spPr bwMode="auto">
          <a:xfrm>
            <a:off x="662260" y="2445488"/>
            <a:ext cx="3932509" cy="1666875"/>
          </a:xfrm>
          <a:prstGeom prst="rect">
            <a:avLst/>
          </a:prstGeom>
          <a:noFill/>
          <a:ln w="2857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9" name="Text Placeholder 2">
            <a:extLst>
              <a:ext uri="{FF2B5EF4-FFF2-40B4-BE49-F238E27FC236}">
                <a16:creationId xmlns:a16="http://schemas.microsoft.com/office/drawing/2014/main" id="{A663483E-AB6C-4704-83F5-CCA448340238}"/>
              </a:ext>
            </a:extLst>
          </p:cNvPr>
          <p:cNvSpPr txBox="1">
            <a:spLocks/>
          </p:cNvSpPr>
          <p:nvPr/>
        </p:nvSpPr>
        <p:spPr>
          <a:xfrm>
            <a:off x="4867806" y="3331535"/>
            <a:ext cx="2580166" cy="2849525"/>
          </a:xfrm>
          <a:prstGeom prst="rect">
            <a:avLst/>
          </a:prstGeom>
          <a:solidFill>
            <a:schemeClr val="bg2">
              <a:lumMod val="60000"/>
              <a:lumOff val="40000"/>
              <a:alpha val="50000"/>
            </a:schemeClr>
          </a:solidFill>
          <a:effectLst>
            <a:outerShdw blurRad="50800" dist="38100" dir="2700000" algn="tl" rotWithShape="0">
              <a:prstClr val="black">
                <a:alpha val="40000"/>
              </a:prstClr>
            </a:outerShdw>
          </a:effectLst>
          <a:scene3d>
            <a:camera prst="perspectiveFront"/>
            <a:lightRig rig="threePt" dir="t"/>
          </a:scene3d>
          <a:sp3d extrusionH="76200" contourW="12700">
            <a:bevelT/>
            <a:extrusionClr>
              <a:schemeClr val="bg1"/>
            </a:extrusionClr>
            <a:contourClr>
              <a:schemeClr val="bg1"/>
            </a:contourClr>
          </a:sp3d>
        </p:spPr>
        <p:txBody>
          <a:bodyPr>
            <a:normAutofit fontScale="92500"/>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i="1"/>
              <a:t>A lengthy and complete data set with bad data isn’t helpful</a:t>
            </a:r>
          </a:p>
        </p:txBody>
      </p:sp>
    </p:spTree>
    <p:extLst>
      <p:ext uri="{BB962C8B-B14F-4D97-AF65-F5344CB8AC3E}">
        <p14:creationId xmlns:p14="http://schemas.microsoft.com/office/powerpoint/2010/main" val="1420685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p:txBody>
          <a:bodyPr>
            <a:normAutofit fontScale="90000"/>
          </a:bodyPr>
          <a:lstStyle/>
          <a:p>
            <a:r>
              <a:rPr lang="en-US" sz="4400"/>
              <a:t>General Considerations for FDRA Station Selection</a:t>
            </a:r>
            <a:br>
              <a:rPr lang="en-US" sz="4400"/>
            </a:br>
            <a:r>
              <a:rPr lang="en-US" sz="4400">
                <a:solidFill>
                  <a:schemeClr val="tx1"/>
                </a:solidFill>
              </a:rPr>
              <a:t>Representativeness</a:t>
            </a:r>
          </a:p>
        </p:txBody>
      </p:sp>
      <p:sp>
        <p:nvSpPr>
          <p:cNvPr id="3" name="Text Placeholder 2">
            <a:extLst>
              <a:ext uri="{FF2B5EF4-FFF2-40B4-BE49-F238E27FC236}">
                <a16:creationId xmlns:a16="http://schemas.microsoft.com/office/drawing/2014/main" id="{F46983AA-7F76-4E64-AC5F-29156155CE0A}"/>
              </a:ext>
            </a:extLst>
          </p:cNvPr>
          <p:cNvSpPr>
            <a:spLocks noGrp="1"/>
          </p:cNvSpPr>
          <p:nvPr>
            <p:ph type="body" sz="quarter" idx="4294967295"/>
          </p:nvPr>
        </p:nvSpPr>
        <p:spPr>
          <a:xfrm>
            <a:off x="4793621" y="4203405"/>
            <a:ext cx="3278239" cy="2130204"/>
          </a:xfrm>
          <a:prstGeom prst="rect">
            <a:avLst/>
          </a:prstGeom>
          <a:solidFill>
            <a:schemeClr val="bg2">
              <a:lumMod val="60000"/>
              <a:lumOff val="40000"/>
              <a:alpha val="50000"/>
            </a:schemeClr>
          </a:solidFill>
          <a:effectLst>
            <a:outerShdw blurRad="50800" dist="38100" dir="2700000" algn="tl" rotWithShape="0">
              <a:prstClr val="black">
                <a:alpha val="40000"/>
              </a:prstClr>
            </a:outerShdw>
          </a:effectLst>
          <a:scene3d>
            <a:camera prst="perspectiveFront"/>
            <a:lightRig rig="threePt" dir="t"/>
          </a:scene3d>
          <a:sp3d extrusionH="76200" contourW="12700">
            <a:bevelT/>
            <a:extrusionClr>
              <a:schemeClr val="bg1"/>
            </a:extrusionClr>
            <a:contourClr>
              <a:schemeClr val="bg1"/>
            </a:contourClr>
          </a:sp3d>
        </p:spPr>
        <p:txBody>
          <a:bodyPr>
            <a:normAutofit/>
          </a:bodyPr>
          <a:lstStyle/>
          <a:p>
            <a:pPr algn="ctr"/>
            <a:r>
              <a:rPr lang="en-US" sz="3600">
                <a:effectLst>
                  <a:outerShdw blurRad="50800" dist="38100" dir="2700000" algn="tl" rotWithShape="0">
                    <a:prstClr val="black">
                      <a:alpha val="40000"/>
                    </a:prstClr>
                  </a:outerShdw>
                </a:effectLst>
              </a:rPr>
              <a:t>All RAWS represent something…</a:t>
            </a:r>
          </a:p>
        </p:txBody>
      </p:sp>
      <p:grpSp>
        <p:nvGrpSpPr>
          <p:cNvPr id="8" name="Group 7"/>
          <p:cNvGrpSpPr/>
          <p:nvPr/>
        </p:nvGrpSpPr>
        <p:grpSpPr>
          <a:xfrm>
            <a:off x="8240511" y="1136172"/>
            <a:ext cx="3814487" cy="5085983"/>
            <a:chOff x="7848600" y="1224225"/>
            <a:chExt cx="3814487" cy="508598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1224225"/>
              <a:ext cx="3814487" cy="5085983"/>
            </a:xfrm>
            <a:prstGeom prst="rect">
              <a:avLst/>
            </a:prstGeom>
            <a:ln w="25400">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029" y="1224226"/>
              <a:ext cx="1625058" cy="1218793"/>
            </a:xfrm>
            <a:prstGeom prst="rect">
              <a:avLst/>
            </a:prstGeom>
            <a:ln>
              <a:solidFill>
                <a:schemeClr val="bg1"/>
              </a:solidFill>
            </a:ln>
          </p:spPr>
        </p:pic>
      </p:grpSp>
      <p:pic>
        <p:nvPicPr>
          <p:cNvPr id="6" name="Picture 5"/>
          <p:cNvPicPr>
            <a:picLocks noChangeAspect="1"/>
          </p:cNvPicPr>
          <p:nvPr/>
        </p:nvPicPr>
        <p:blipFill>
          <a:blip r:embed="rId5"/>
          <a:stretch>
            <a:fillRect/>
          </a:stretch>
        </p:blipFill>
        <p:spPr>
          <a:xfrm>
            <a:off x="137002" y="1711841"/>
            <a:ext cx="4487969" cy="3365977"/>
          </a:xfrm>
          <a:prstGeom prst="rect">
            <a:avLst/>
          </a:prstGeom>
          <a:ln w="25400">
            <a:solidFill>
              <a:schemeClr val="accent1"/>
            </a:solidFill>
          </a:ln>
        </p:spPr>
      </p:pic>
      <p:pic>
        <p:nvPicPr>
          <p:cNvPr id="7" name="Picture 6"/>
          <p:cNvPicPr>
            <a:picLocks noChangeAspect="1"/>
          </p:cNvPicPr>
          <p:nvPr/>
        </p:nvPicPr>
        <p:blipFill>
          <a:blip r:embed="rId6"/>
          <a:stretch>
            <a:fillRect/>
          </a:stretch>
        </p:blipFill>
        <p:spPr>
          <a:xfrm>
            <a:off x="4738796" y="1352936"/>
            <a:ext cx="3387890" cy="2543175"/>
          </a:xfrm>
          <a:prstGeom prst="rect">
            <a:avLst/>
          </a:prstGeom>
          <a:ln w="25400">
            <a:solidFill>
              <a:schemeClr val="accent1"/>
            </a:solidFill>
          </a:ln>
        </p:spPr>
      </p:pic>
    </p:spTree>
    <p:extLst>
      <p:ext uri="{BB962C8B-B14F-4D97-AF65-F5344CB8AC3E}">
        <p14:creationId xmlns:p14="http://schemas.microsoft.com/office/powerpoint/2010/main" val="4250600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952750" y="1991121"/>
            <a:ext cx="5780315" cy="3542583"/>
          </a:xfrm>
          <a:prstGeom prst="rect">
            <a:avLst/>
          </a:prstGeom>
          <a:ln w="25400">
            <a:solidFill>
              <a:schemeClr val="accent1"/>
            </a:solidFill>
          </a:ln>
        </p:spPr>
      </p:pic>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p:txBody>
          <a:bodyPr/>
          <a:lstStyle/>
          <a:p>
            <a:r>
              <a:rPr lang="en-US" sz="4400"/>
              <a:t>General Considerations for FDRA Station Selection</a:t>
            </a:r>
            <a:br>
              <a:rPr lang="en-US" sz="4400"/>
            </a:br>
            <a:r>
              <a:rPr lang="en-US" sz="4400">
                <a:solidFill>
                  <a:schemeClr val="tx1"/>
                </a:solidFill>
              </a:rPr>
              <a:t>Management Objectives</a:t>
            </a:r>
          </a:p>
        </p:txBody>
      </p:sp>
      <p:sp>
        <p:nvSpPr>
          <p:cNvPr id="13" name="Right Arrow 12"/>
          <p:cNvSpPr/>
          <p:nvPr/>
        </p:nvSpPr>
        <p:spPr bwMode="auto">
          <a:xfrm>
            <a:off x="2686050" y="3762412"/>
            <a:ext cx="580678" cy="438113"/>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14" name="Right Arrow 13"/>
          <p:cNvSpPr/>
          <p:nvPr/>
        </p:nvSpPr>
        <p:spPr bwMode="auto">
          <a:xfrm rot="10800000">
            <a:off x="6400800" y="2446555"/>
            <a:ext cx="2598965" cy="438113"/>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a:solidFill>
                <a:srgbClr val="FFFFFF"/>
              </a:solidFill>
              <a:effectLst>
                <a:outerShdw blurRad="38100" dist="38100" dir="2700000" algn="tl">
                  <a:srgbClr val="000000">
                    <a:alpha val="43137"/>
                  </a:srgbClr>
                </a:outerShdw>
              </a:effectLst>
              <a:latin typeface="Segoe" pitchFamily="34" charset="0"/>
            </a:endParaRPr>
          </a:p>
        </p:txBody>
      </p:sp>
      <p:sp>
        <p:nvSpPr>
          <p:cNvPr id="10" name="Text Placeholder 2">
            <a:extLst>
              <a:ext uri="{FF2B5EF4-FFF2-40B4-BE49-F238E27FC236}">
                <a16:creationId xmlns:a16="http://schemas.microsoft.com/office/drawing/2014/main" id="{6615A151-C6C2-4E5F-B517-E1645459833E}"/>
              </a:ext>
            </a:extLst>
          </p:cNvPr>
          <p:cNvSpPr txBox="1">
            <a:spLocks/>
          </p:cNvSpPr>
          <p:nvPr/>
        </p:nvSpPr>
        <p:spPr>
          <a:xfrm>
            <a:off x="63099" y="5723324"/>
            <a:ext cx="12024126" cy="531628"/>
          </a:xfrm>
          <a:prstGeom prst="rect">
            <a:avLst/>
          </a:prstGeom>
          <a:solidFill>
            <a:schemeClr val="bg2">
              <a:lumMod val="60000"/>
              <a:lumOff val="40000"/>
              <a:alpha val="50000"/>
            </a:schemeClr>
          </a:solidFill>
          <a:effectLst>
            <a:outerShdw blurRad="50800" dist="38100" dir="2700000" algn="tl" rotWithShape="0">
              <a:prstClr val="black">
                <a:alpha val="40000"/>
              </a:prstClr>
            </a:outerShdw>
          </a:effectLst>
          <a:scene3d>
            <a:camera prst="perspectiveFront"/>
            <a:lightRig rig="threePt" dir="t"/>
          </a:scene3d>
          <a:sp3d extrusionH="76200" contourW="12700">
            <a:bevelT/>
            <a:extrusionClr>
              <a:schemeClr val="bg1"/>
            </a:extrusionClr>
            <a:contourClr>
              <a:schemeClr val="bg1"/>
            </a:contourClr>
          </a:sp3d>
        </p:spPr>
        <p:txBody>
          <a:bodyPr>
            <a:noAutofit/>
          </a:bodyPr>
          <a:lstStyle>
            <a:lvl1pPr marL="0" indent="0" algn="l" defTabSz="914340"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12" indent="0" algn="l" defTabSz="914340"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377" indent="0" algn="l" defTabSz="914340"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57"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23" indent="0" algn="l" defTabSz="914340"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36"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8"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a:t>Are RAWS locations reflective of your management issues and objectives?</a:t>
            </a:r>
          </a:p>
        </p:txBody>
      </p:sp>
      <p:pic>
        <p:nvPicPr>
          <p:cNvPr id="9" name="Picture 8"/>
          <p:cNvPicPr>
            <a:picLocks noChangeAspect="1"/>
          </p:cNvPicPr>
          <p:nvPr/>
        </p:nvPicPr>
        <p:blipFill rotWithShape="1">
          <a:blip r:embed="rId4"/>
          <a:srcRect l="5264" r="13756"/>
          <a:stretch/>
        </p:blipFill>
        <p:spPr>
          <a:xfrm>
            <a:off x="63099" y="3313863"/>
            <a:ext cx="2622951" cy="1821938"/>
          </a:xfrm>
          <a:prstGeom prst="rect">
            <a:avLst/>
          </a:prstGeom>
          <a:ln w="25400">
            <a:solidFill>
              <a:schemeClr val="accent1"/>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9765" y="1446818"/>
            <a:ext cx="3087460" cy="2315594"/>
          </a:xfrm>
          <a:prstGeom prst="rect">
            <a:avLst/>
          </a:prstGeom>
          <a:ln w="25400">
            <a:solidFill>
              <a:schemeClr val="accent1"/>
            </a:solidFill>
          </a:ln>
        </p:spPr>
      </p:pic>
    </p:spTree>
    <p:extLst>
      <p:ext uri="{BB962C8B-B14F-4D97-AF65-F5344CB8AC3E}">
        <p14:creationId xmlns:p14="http://schemas.microsoft.com/office/powerpoint/2010/main" val="3682375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2500"/>
                            </p:stCondLst>
                            <p:childTnLst>
                              <p:par>
                                <p:cTn id="13" presetID="9" presetClass="entr" presetSubtype="0"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1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5000"/>
                            </p:stCondLst>
                            <p:childTnLst>
                              <p:par>
                                <p:cTn id="21" presetID="17" presetClass="entr" presetSubtype="10" fill="hold" grpId="0" nodeType="afterEffect">
                                  <p:stCondLst>
                                    <p:cond delay="20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animBg="1"/>
    </p:bldLst>
  </p:timing>
</p:sld>
</file>

<file path=ppt/theme/theme1.xml><?xml version="1.0" encoding="utf-8"?>
<a:theme xmlns:a="http://schemas.openxmlformats.org/drawingml/2006/main" name="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NFDRS_Workshop</Template>
  <TotalTime>0</TotalTime>
  <Words>1821</Words>
  <Application>Microsoft Office PowerPoint</Application>
  <PresentationFormat>Widescreen</PresentationFormat>
  <Paragraphs>209</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Segoe</vt:lpstr>
      <vt:lpstr>NFDRS_Workshop</vt:lpstr>
      <vt:lpstr>Weather Stations</vt:lpstr>
      <vt:lpstr>Objective:</vt:lpstr>
      <vt:lpstr>In this lesson, you will learn to . . . </vt:lpstr>
      <vt:lpstr>Special Interest Group (SIG)</vt:lpstr>
      <vt:lpstr>General Considerations for FDRA Station Selection</vt:lpstr>
      <vt:lpstr>Data-Based Considerations for FDRA Station Selection Data Quantity</vt:lpstr>
      <vt:lpstr>Data-Based Considerations for FDRA Station Selection Data Quality</vt:lpstr>
      <vt:lpstr>General Considerations for FDRA Station Selection Representativeness</vt:lpstr>
      <vt:lpstr>General Considerations for FDRA Station Selection Management Objectives</vt:lpstr>
      <vt:lpstr>General Considerations for FDRA Station Selection Past Station Selection</vt:lpstr>
      <vt:lpstr>General Considerations for FDRA Station Selection Location Relative to FDRA</vt:lpstr>
      <vt:lpstr>RAWS SIG Selector Tool  </vt:lpstr>
      <vt:lpstr>RAWS SIG Selector Tool – Data </vt:lpstr>
      <vt:lpstr>RAWS SIG Selector Tool – 4 windows</vt:lpstr>
      <vt:lpstr>Station Selection</vt:lpstr>
      <vt:lpstr>Map </vt:lpstr>
      <vt:lpstr>ERC Climatology Graph</vt:lpstr>
      <vt:lpstr>Correlation Matrix</vt:lpstr>
      <vt:lpstr>Silhouette Analysis</vt:lpstr>
      <vt:lpstr>The Art of SIG Selection </vt:lpstr>
      <vt:lpstr>Review Objective(s):</vt:lpstr>
      <vt:lpstr>Questions?</vt:lpstr>
    </vt:vector>
  </TitlesOfParts>
  <Manager>jkline@jkwfc.net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10 - Weather Stations</dc:title>
  <dc:subject>Fire Danger Operating Plan</dc:subject>
  <dc:creator>jkline@jkwfc.net</dc:creator>
  <cp:keywords>NFDRS2016</cp:keywords>
  <cp:lastModifiedBy>Rhonda N</cp:lastModifiedBy>
  <cp:revision>2</cp:revision>
  <dcterms:created xsi:type="dcterms:W3CDTF">2015-10-06T19:42:33Z</dcterms:created>
  <dcterms:modified xsi:type="dcterms:W3CDTF">2020-04-17T17:30:30Z</dcterms:modified>
</cp:coreProperties>
</file>