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5"/>
  </p:notesMasterIdLst>
  <p:sldIdLst>
    <p:sldId id="256" r:id="rId2"/>
    <p:sldId id="258" r:id="rId3"/>
    <p:sldId id="324" r:id="rId4"/>
    <p:sldId id="334" r:id="rId5"/>
    <p:sldId id="335" r:id="rId6"/>
    <p:sldId id="336" r:id="rId7"/>
    <p:sldId id="338" r:id="rId8"/>
    <p:sldId id="337" r:id="rId9"/>
    <p:sldId id="340" r:id="rId10"/>
    <p:sldId id="339" r:id="rId11"/>
    <p:sldId id="283" r:id="rId12"/>
    <p:sldId id="32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to Lesson" id="{915AF623-BEFC-4020-A3A8-F7E142A54175}">
          <p14:sldIdLst>
            <p14:sldId id="256"/>
          </p14:sldIdLst>
        </p14:section>
        <p14:section name="Lesson Objectives" id="{29FA009F-328B-4915-A5E0-952EA147E7A6}">
          <p14:sldIdLst>
            <p14:sldId id="258"/>
          </p14:sldIdLst>
        </p14:section>
        <p14:section name="INTRODUCTION" id="{AADBE619-9436-4CF0-9DB2-12D1DE287273}">
          <p14:sldIdLst>
            <p14:sldId id="324"/>
          </p14:sldIdLst>
        </p14:section>
        <p14:section name="CONTENT" id="{0143AB10-8193-4833-A443-EA58F168D013}">
          <p14:sldIdLst>
            <p14:sldId id="334"/>
            <p14:sldId id="335"/>
            <p14:sldId id="336"/>
            <p14:sldId id="338"/>
            <p14:sldId id="337"/>
            <p14:sldId id="340"/>
            <p14:sldId id="339"/>
          </p14:sldIdLst>
        </p14:section>
        <p14:section name="CONCLUSION" id="{EF932907-B9B6-4F0A-9018-2FA500515DDC}">
          <p14:sldIdLst>
            <p14:sldId id="283"/>
          </p14:sldIdLst>
        </p14:section>
        <p14:section name="Review Objectives" id="{26C94C80-54B3-47EB-98EA-31472A10E0B2}">
          <p14:sldIdLst>
            <p14:sldId id="325"/>
          </p14:sldIdLst>
        </p14:section>
        <p14:section name="Questions" id="{ADE4A366-77A1-4A06-97E6-5B9167E1EAF4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ey Kline" initials="JK" lastIdx="0" clrIdx="0">
    <p:extLst>
      <p:ext uri="{19B8F6BF-5375-455C-9EA6-DF929625EA0E}">
        <p15:presenceInfo xmlns:p15="http://schemas.microsoft.com/office/powerpoint/2012/main" userId="S-1-5-21-2660442060-35601113-1809202799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6D8"/>
    <a:srgbClr val="D6BBEB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6" autoAdjust="0"/>
    <p:restoredTop sz="56541" autoAdjust="0"/>
  </p:normalViewPr>
  <p:slideViewPr>
    <p:cSldViewPr snapToGrid="0">
      <p:cViewPr varScale="1">
        <p:scale>
          <a:sx n="77" d="100"/>
          <a:sy n="77" d="100"/>
        </p:scale>
        <p:origin x="1927" y="31"/>
      </p:cViewPr>
      <p:guideLst/>
    </p:cSldViewPr>
  </p:slideViewPr>
  <p:outlineViewPr>
    <p:cViewPr>
      <p:scale>
        <a:sx n="33" d="100"/>
        <a:sy n="33" d="100"/>
      </p:scale>
      <p:origin x="0" y="-118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28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BB3EC-5A56-4D34-8374-03CA8BE7B646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7063D-96C6-401D-A175-5B29A3EA1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8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 # </a:t>
            </a:r>
            <a:fld id="{209B3D60-080B-4D34-9398-1DC43AD41F33}" type="slidenum">
              <a:rPr lang="en-US" sz="1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r"/>
              <a:t>1</a:t>
            </a:fld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b="1" dirty="0"/>
              <a:t>Lesson #8:  ArcGIS On-Line (AGOL)</a:t>
            </a:r>
            <a:endParaRPr lang="en-US" b="0" dirty="0"/>
          </a:p>
          <a:p>
            <a:pPr algn="just"/>
            <a:endParaRPr lang="en-US" b="0" dirty="0"/>
          </a:p>
          <a:p>
            <a:r>
              <a:rPr lang="en-US" b="1" dirty="0"/>
              <a:t>Lesson Time:  </a:t>
            </a:r>
            <a:r>
              <a:rPr lang="en-US" dirty="0"/>
              <a:t>45 minutes (followed by a 15-minute break)</a:t>
            </a:r>
          </a:p>
          <a:p>
            <a:endParaRPr lang="en-US" dirty="0"/>
          </a:p>
          <a:p>
            <a:r>
              <a:rPr lang="en-US" b="1" dirty="0"/>
              <a:t>Facilitator Notes: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dirty="0"/>
              <a:t>Don’t forget to fill in the “Workshop Dates” and “Workshop Location” on the bottom right of this title slide.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063D-96C6-401D-A175-5B29A3EA17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0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Slide # </a:t>
            </a:r>
            <a:fld id="{209B3D60-080B-4D34-9398-1DC43AD41F3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b="1" dirty="0"/>
              <a:t>Lesson Objectives:</a:t>
            </a:r>
          </a:p>
          <a:p>
            <a:pPr marL="742950" marR="0" lvl="0" indent="-742950" algn="l" defTabSz="9143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the ArcGIS Online (AGOL) as a geospatial tool available for developing fire danger rating areas and fire danger plans.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063D-96C6-401D-A175-5B29A3EA17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Slide # </a:t>
            </a:r>
            <a:fld id="{209B3D60-080B-4D34-9398-1DC43AD41F3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 POINTS: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7063D-96C6-401D-A175-5B29A3EA17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04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Slide # </a:t>
            </a:r>
            <a:fld id="{209B3D60-080B-4D34-9398-1DC43AD41F3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7063D-96C6-401D-A175-5B29A3EA17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4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Slide # </a:t>
            </a:r>
            <a:fld id="{209B3D60-080B-4D34-9398-1DC43AD41F3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b="1" dirty="0"/>
              <a:t>Review Lesson Objectives:</a:t>
            </a:r>
          </a:p>
          <a:p>
            <a:pPr marL="742950" marR="0" lvl="0" indent="-742950" algn="l" defTabSz="9143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the ArcGIS Online (AGOL) as a geospatial tool available for developing fire danger rating areas and fire danger plans.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7063D-96C6-401D-A175-5B29A3EA17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Slide # </a:t>
            </a:r>
            <a:fld id="{209B3D60-080B-4D34-9398-1DC43AD41F3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7063D-96C6-401D-A175-5B29A3EA17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1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5" title="Lesson">
            <a:extLst>
              <a:ext uri="{FF2B5EF4-FFF2-40B4-BE49-F238E27FC236}">
                <a16:creationId xmlns:a16="http://schemas.microsoft.com/office/drawing/2014/main" id="{81DB4324-A4D9-4A51-8831-ACA4A78141C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508000" y="1848627"/>
            <a:ext cx="11176000" cy="677108"/>
          </a:xfrm>
          <a:prstGeom prst="rect">
            <a:avLst/>
          </a:prstGeom>
        </p:spPr>
        <p:txBody>
          <a:bodyPr/>
          <a:lstStyle>
            <a:lvl1pPr algn="ctr"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4400" dirty="0"/>
              <a:t>Click to edit lesson number</a:t>
            </a:r>
          </a:p>
        </p:txBody>
      </p:sp>
      <p:sp>
        <p:nvSpPr>
          <p:cNvPr id="16" name="Subtitle 5" title="Lesson">
            <a:extLst>
              <a:ext uri="{FF2B5EF4-FFF2-40B4-BE49-F238E27FC236}">
                <a16:creationId xmlns:a16="http://schemas.microsoft.com/office/drawing/2014/main" id="{1D0962D7-3DB5-4B61-8B48-A41F0BA16829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6096000" y="4868046"/>
            <a:ext cx="5897737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 algn="ctr" defTabSz="914363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4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517525" indent="0" algn="l" defTabSz="914363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914363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258888" indent="0" algn="l" defTabSz="914363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04963" indent="0" algn="l" defTabSz="914363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70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NFDRS 2016 Rollout Workshop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6B924-46E5-460B-9F7B-2C4FEF6CBF3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96000" y="5278476"/>
            <a:ext cx="5897737" cy="38735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u="none" baseline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Click Here =&gt;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Edit Workshop Dates</a:t>
            </a:r>
          </a:p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DA6AAF-2F8C-4A9D-B36C-658EF3CF886B}"/>
              </a:ext>
            </a:extLst>
          </p:cNvPr>
          <p:cNvSpPr>
            <a:spLocks noGrp="1" noChangeAspect="1"/>
          </p:cNvSpPr>
          <p:nvPr userDrawn="1">
            <p:ph type="body" sz="quarter" idx="11" hasCustomPrompt="1"/>
          </p:nvPr>
        </p:nvSpPr>
        <p:spPr>
          <a:xfrm>
            <a:off x="6096000" y="5706924"/>
            <a:ext cx="5897737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Click Here =&gt;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 Edit Workshop Location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9AB339-E7D8-4038-8DC9-C2A2F73C979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08000" y="449345"/>
            <a:ext cx="11176000" cy="664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lesson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DC891F-F2D1-4296-8842-314B92BEE84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645295" y="2749661"/>
            <a:ext cx="6901409" cy="6463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3600" i="1"/>
            </a:lvl1pPr>
          </a:lstStyle>
          <a:p>
            <a:pPr lvl="0"/>
            <a:r>
              <a:rPr lang="en-US" dirty="0"/>
              <a:t>Geographic Area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23D507-1F50-4C14-A1A9-5CA559302F40}"/>
              </a:ext>
            </a:extLst>
          </p:cNvPr>
          <p:cNvGrpSpPr/>
          <p:nvPr userDrawn="1"/>
        </p:nvGrpSpPr>
        <p:grpSpPr>
          <a:xfrm>
            <a:off x="124920" y="4114362"/>
            <a:ext cx="3250782" cy="2583222"/>
            <a:chOff x="124920" y="4114362"/>
            <a:chExt cx="3250782" cy="2583222"/>
          </a:xfrm>
        </p:grpSpPr>
        <p:pic>
          <p:nvPicPr>
            <p:cNvPr id="27" name="Picture 2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134F4AA-31C2-41A8-9122-CD01486AC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37" y="4114362"/>
              <a:ext cx="2815148" cy="2540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36AF74B-E698-47C9-A57B-E1091661167B}"/>
                </a:ext>
              </a:extLst>
            </p:cNvPr>
            <p:cNvGrpSpPr/>
            <p:nvPr userDrawn="1"/>
          </p:nvGrpSpPr>
          <p:grpSpPr>
            <a:xfrm>
              <a:off x="844227" y="4278890"/>
              <a:ext cx="1812168" cy="2051297"/>
              <a:chOff x="215017" y="2883125"/>
              <a:chExt cx="1408496" cy="170821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68DCA80-D6B6-4E99-A727-FB128844E2DD}"/>
                  </a:ext>
                </a:extLst>
              </p:cNvPr>
              <p:cNvSpPr txBox="1"/>
              <p:nvPr userDrawn="1"/>
            </p:nvSpPr>
            <p:spPr>
              <a:xfrm rot="18264686">
                <a:off x="-252404" y="3517840"/>
                <a:ext cx="16086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Topography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AAAFDF9-4878-42C5-B11A-27716A6CE29D}"/>
                  </a:ext>
                </a:extLst>
              </p:cNvPr>
              <p:cNvSpPr txBox="1"/>
              <p:nvPr userDrawn="1"/>
            </p:nvSpPr>
            <p:spPr>
              <a:xfrm rot="3350953">
                <a:off x="486502" y="3518955"/>
                <a:ext cx="1616374" cy="34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Vegetation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850BF17-4E88-4C04-853A-B78741740686}"/>
                  </a:ext>
                </a:extLst>
              </p:cNvPr>
              <p:cNvSpPr txBox="1"/>
              <p:nvPr userDrawn="1"/>
            </p:nvSpPr>
            <p:spPr>
              <a:xfrm>
                <a:off x="215017" y="4195633"/>
                <a:ext cx="1408496" cy="395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Climate</a:t>
                </a:r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6BF4C56-2B84-4FB4-AE59-6C513190C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36" y="4439152"/>
              <a:ext cx="1423100" cy="18905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272F0B1-AA57-40AB-A328-AED79E867B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757" y="4705963"/>
              <a:ext cx="1288653" cy="13569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4AA0E1C-2507-4642-8C3D-7341E8D6C0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20" y="5428183"/>
              <a:ext cx="3250782" cy="12694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3910535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451253"/>
            <a:ext cx="11176000" cy="6647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7875464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12616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Objectives"/>
          <p:cNvSpPr>
            <a:spLocks noGrp="1"/>
          </p:cNvSpPr>
          <p:nvPr>
            <p:ph type="title" hasCustomPrompt="1"/>
          </p:nvPr>
        </p:nvSpPr>
        <p:spPr>
          <a:xfrm>
            <a:off x="914400" y="388730"/>
            <a:ext cx="10769600" cy="812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814B304-1E9E-446A-B407-127480A86E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9046" y="1411553"/>
            <a:ext cx="9804954" cy="707886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marL="742950" indent="-742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154A1A-AAC1-437B-91ED-92A6BD4BC2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1783" y="4918943"/>
            <a:ext cx="2263329" cy="1808768"/>
            <a:chOff x="121783" y="4918943"/>
            <a:chExt cx="2263329" cy="1808768"/>
          </a:xfrm>
        </p:grpSpPr>
        <p:pic>
          <p:nvPicPr>
            <p:cNvPr id="32" name="Picture 3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C169E21-43BB-49CB-810F-EA4EB06969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37" y="4918943"/>
              <a:ext cx="1960023" cy="17685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ECB7CFD-5301-4036-B449-886446CA7E6F}"/>
                </a:ext>
              </a:extLst>
            </p:cNvPr>
            <p:cNvGrpSpPr/>
            <p:nvPr userDrawn="1"/>
          </p:nvGrpSpPr>
          <p:grpSpPr>
            <a:xfrm>
              <a:off x="625657" y="5008148"/>
              <a:ext cx="1261706" cy="1384731"/>
              <a:chOff x="218435" y="2852807"/>
              <a:chExt cx="1408496" cy="165622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DADE73E-2B36-416D-8E34-4D4A0181446A}"/>
                  </a:ext>
                </a:extLst>
              </p:cNvPr>
              <p:cNvSpPr txBox="1"/>
              <p:nvPr userDrawn="1"/>
            </p:nvSpPr>
            <p:spPr>
              <a:xfrm rot="18264686">
                <a:off x="-277190" y="3494113"/>
                <a:ext cx="1608630" cy="343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Topography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CE7D4F6-F7F2-4ADB-92EF-0E4077F6D890}"/>
                  </a:ext>
                </a:extLst>
              </p:cNvPr>
              <p:cNvSpPr txBox="1"/>
              <p:nvPr userDrawn="1"/>
            </p:nvSpPr>
            <p:spPr>
              <a:xfrm rot="3350953">
                <a:off x="509937" y="3488637"/>
                <a:ext cx="1616374" cy="34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Vegetation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BBAF1CE-F197-496F-82AF-06EA17DF4D72}"/>
                  </a:ext>
                </a:extLst>
              </p:cNvPr>
              <p:cNvSpPr txBox="1"/>
              <p:nvPr userDrawn="1"/>
            </p:nvSpPr>
            <p:spPr>
              <a:xfrm>
                <a:off x="218435" y="4140912"/>
                <a:ext cx="1408496" cy="3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Climate</a:t>
                </a: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6BD05CA-0755-4E9C-8F40-C24F083CA4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68" y="5132489"/>
              <a:ext cx="990821" cy="1316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EFA3E3F-9909-482C-B142-EB2531D53A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035" y="5357166"/>
              <a:ext cx="847209" cy="8920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A56EA75-C5CD-4A4B-8D33-EE49ACC5BA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83" y="5843902"/>
              <a:ext cx="2263329" cy="883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802087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Objectives"/>
          <p:cNvSpPr>
            <a:spLocks noGrp="1"/>
          </p:cNvSpPr>
          <p:nvPr>
            <p:ph type="title" hasCustomPrompt="1"/>
          </p:nvPr>
        </p:nvSpPr>
        <p:spPr>
          <a:xfrm>
            <a:off x="914400" y="388730"/>
            <a:ext cx="10769600" cy="664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Review Objectives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742711D-0A43-4334-8B69-9117C21B95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9046" y="1411553"/>
            <a:ext cx="9804954" cy="707886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marL="742950" indent="-7429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/>
            </a:lvl5pPr>
          </a:lstStyle>
          <a:p>
            <a:pPr lvl="0"/>
            <a:r>
              <a:rPr lang="en-US" dirty="0"/>
              <a:t>Click to edit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BBDB62-AF09-4F78-BB7B-FE055179146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1783" y="4918943"/>
            <a:ext cx="2263329" cy="1808768"/>
            <a:chOff x="121783" y="4918943"/>
            <a:chExt cx="2263329" cy="1808768"/>
          </a:xfrm>
        </p:grpSpPr>
        <p:pic>
          <p:nvPicPr>
            <p:cNvPr id="23" name="Picture 2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DF19782D-7B9C-4249-A16C-E38C3439DF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37" y="4918943"/>
              <a:ext cx="1960023" cy="17685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AB9E3B8-B1E6-4BDE-BBF1-8AA34F6E2C04}"/>
                </a:ext>
              </a:extLst>
            </p:cNvPr>
            <p:cNvGrpSpPr/>
            <p:nvPr userDrawn="1"/>
          </p:nvGrpSpPr>
          <p:grpSpPr>
            <a:xfrm>
              <a:off x="625657" y="5008148"/>
              <a:ext cx="1261706" cy="1384731"/>
              <a:chOff x="218435" y="2852807"/>
              <a:chExt cx="1408496" cy="165622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F966C69-E57B-4D34-864F-301162A29834}"/>
                  </a:ext>
                </a:extLst>
              </p:cNvPr>
              <p:cNvSpPr txBox="1"/>
              <p:nvPr userDrawn="1"/>
            </p:nvSpPr>
            <p:spPr>
              <a:xfrm rot="18264686">
                <a:off x="-277190" y="3494113"/>
                <a:ext cx="1608630" cy="343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Topography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ACE391-3714-4C15-8A6A-428169964A31}"/>
                  </a:ext>
                </a:extLst>
              </p:cNvPr>
              <p:cNvSpPr txBox="1"/>
              <p:nvPr userDrawn="1"/>
            </p:nvSpPr>
            <p:spPr>
              <a:xfrm rot="3350953">
                <a:off x="509937" y="3488637"/>
                <a:ext cx="1616374" cy="34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Vegetation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153BB8-6CF4-4C0D-BBCA-EBFAD551FD3B}"/>
                  </a:ext>
                </a:extLst>
              </p:cNvPr>
              <p:cNvSpPr txBox="1"/>
              <p:nvPr userDrawn="1"/>
            </p:nvSpPr>
            <p:spPr>
              <a:xfrm>
                <a:off x="218435" y="4140912"/>
                <a:ext cx="1408496" cy="3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Climate</a:t>
                </a:r>
              </a:p>
            </p:txBody>
          </p: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50D255F-A046-458A-AD6F-01F90C6160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68" y="5132489"/>
              <a:ext cx="990821" cy="1316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839E126-2961-49B5-A709-88B51105E7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035" y="5357166"/>
              <a:ext cx="847209" cy="8920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488A74B-1C73-416A-84C1-13E5FECEF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83" y="5843902"/>
              <a:ext cx="2263329" cy="883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115524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ay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451253"/>
            <a:ext cx="11176000" cy="6647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125415" y="1411553"/>
            <a:ext cx="10558585" cy="3354765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0000"/>
              <a:defRPr/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285671-4945-4A4A-AC94-8C7FC9788B6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1783" y="4918943"/>
            <a:ext cx="2263329" cy="1808768"/>
            <a:chOff x="121783" y="4918943"/>
            <a:chExt cx="2263329" cy="1808768"/>
          </a:xfrm>
        </p:grpSpPr>
        <p:pic>
          <p:nvPicPr>
            <p:cNvPr id="32" name="Picture 3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ECE74E0-3633-45FE-8284-F2134D732C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37" y="4918943"/>
              <a:ext cx="1960023" cy="17685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5E63A6E-0ADC-4613-9554-44899AB8A7CB}"/>
                </a:ext>
              </a:extLst>
            </p:cNvPr>
            <p:cNvGrpSpPr/>
            <p:nvPr userDrawn="1"/>
          </p:nvGrpSpPr>
          <p:grpSpPr>
            <a:xfrm>
              <a:off x="625657" y="5008148"/>
              <a:ext cx="1261706" cy="1384731"/>
              <a:chOff x="218435" y="2852807"/>
              <a:chExt cx="1408496" cy="1656226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48D16D8-C5F1-48FC-A91A-54E5E1EB51BA}"/>
                  </a:ext>
                </a:extLst>
              </p:cNvPr>
              <p:cNvSpPr txBox="1"/>
              <p:nvPr userDrawn="1"/>
            </p:nvSpPr>
            <p:spPr>
              <a:xfrm rot="18264686">
                <a:off x="-277190" y="3494113"/>
                <a:ext cx="1608630" cy="343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Topography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A7D6AB8-D58A-4C8E-A065-A00DFB530E12}"/>
                  </a:ext>
                </a:extLst>
              </p:cNvPr>
              <p:cNvSpPr txBox="1"/>
              <p:nvPr userDrawn="1"/>
            </p:nvSpPr>
            <p:spPr>
              <a:xfrm rot="3350953">
                <a:off x="509937" y="3488637"/>
                <a:ext cx="1616374" cy="34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Vegetation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8011E03-B986-4631-8BC4-2E67D368A865}"/>
                  </a:ext>
                </a:extLst>
              </p:cNvPr>
              <p:cNvSpPr txBox="1"/>
              <p:nvPr userDrawn="1"/>
            </p:nvSpPr>
            <p:spPr>
              <a:xfrm>
                <a:off x="218435" y="4140912"/>
                <a:ext cx="1408496" cy="3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Climate</a:t>
                </a:r>
              </a:p>
            </p:txBody>
          </p: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B805983-AA08-46D5-B4D9-DC4CCCE89A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68" y="5132489"/>
              <a:ext cx="990821" cy="1316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767D425-F3BF-4886-B225-F89B325C5E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035" y="5357166"/>
              <a:ext cx="847209" cy="8920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F41F132-273F-4C34-9E25-A222C14364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83" y="5843902"/>
              <a:ext cx="2263329" cy="883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878562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999" y="451253"/>
            <a:ext cx="11176000" cy="664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36431" y="1660805"/>
            <a:ext cx="10347569" cy="379545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/>
            </a:lvl4pPr>
            <a:lvl5pPr>
              <a:lnSpc>
                <a:spcPct val="90000"/>
              </a:lnSpc>
              <a:buSzPct val="80000"/>
              <a:defRPr/>
            </a:lvl5pPr>
          </a:lstStyle>
          <a:p>
            <a:pPr lvl="0"/>
            <a:r>
              <a:rPr lang="en-US" dirty="0"/>
              <a:t>Click to select object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26238C-115F-4A62-BC57-4537125D645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1783" y="4918943"/>
            <a:ext cx="2263329" cy="1808768"/>
            <a:chOff x="121783" y="4918943"/>
            <a:chExt cx="2263329" cy="1808768"/>
          </a:xfrm>
        </p:grpSpPr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79A33663-E9CF-40AA-8671-58A6C0983B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37" y="4918943"/>
              <a:ext cx="1960023" cy="17685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F955497-B96F-4F06-9679-02259F815E34}"/>
                </a:ext>
              </a:extLst>
            </p:cNvPr>
            <p:cNvGrpSpPr/>
            <p:nvPr userDrawn="1"/>
          </p:nvGrpSpPr>
          <p:grpSpPr>
            <a:xfrm>
              <a:off x="625657" y="5008148"/>
              <a:ext cx="1261706" cy="1384731"/>
              <a:chOff x="218435" y="2852807"/>
              <a:chExt cx="1408496" cy="165622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3EAE4A6-729D-47D6-915B-C9BD17013F97}"/>
                  </a:ext>
                </a:extLst>
              </p:cNvPr>
              <p:cNvSpPr txBox="1"/>
              <p:nvPr userDrawn="1"/>
            </p:nvSpPr>
            <p:spPr>
              <a:xfrm rot="18264686">
                <a:off x="-277190" y="3494113"/>
                <a:ext cx="1608630" cy="343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Topography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9458D22-ADB9-41A6-8DF1-49FB321A6A58}"/>
                  </a:ext>
                </a:extLst>
              </p:cNvPr>
              <p:cNvSpPr txBox="1"/>
              <p:nvPr userDrawn="1"/>
            </p:nvSpPr>
            <p:spPr>
              <a:xfrm rot="3350953">
                <a:off x="509937" y="3488637"/>
                <a:ext cx="1616374" cy="34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Vegetation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6059B3-4928-433C-BD21-7197C34277EE}"/>
                  </a:ext>
                </a:extLst>
              </p:cNvPr>
              <p:cNvSpPr txBox="1"/>
              <p:nvPr userDrawn="1"/>
            </p:nvSpPr>
            <p:spPr>
              <a:xfrm>
                <a:off x="218435" y="4140912"/>
                <a:ext cx="1408496" cy="3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Climate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63F855F-3FFD-4568-B717-DFDF117D50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68" y="5132489"/>
              <a:ext cx="990821" cy="1316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C9B79E4-9475-4A8C-8C20-C9894135F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035" y="5357166"/>
              <a:ext cx="847209" cy="8920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F08746E-1E12-4E1C-9373-7BBA088E0A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83" y="5843902"/>
              <a:ext cx="2263329" cy="883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838027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999" y="451253"/>
            <a:ext cx="11176000" cy="664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88943" y="1321904"/>
            <a:ext cx="10695057" cy="4994413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buSzPct val="80000"/>
              <a:defRPr/>
            </a:lvl3pPr>
            <a:lvl4pPr>
              <a:lnSpc>
                <a:spcPct val="90000"/>
              </a:lnSpc>
              <a:buSzPct val="80000"/>
              <a:defRPr/>
            </a:lvl4pPr>
            <a:lvl5pPr>
              <a:lnSpc>
                <a:spcPct val="90000"/>
              </a:lnSpc>
              <a:buSzPct val="80000"/>
              <a:defRPr/>
            </a:lvl5pPr>
          </a:lstStyle>
          <a:p>
            <a:pPr lvl="0"/>
            <a:r>
              <a:rPr lang="en-US" dirty="0"/>
              <a:t>Click to select object</a:t>
            </a:r>
          </a:p>
        </p:txBody>
      </p:sp>
    </p:spTree>
    <p:extLst>
      <p:ext uri="{BB962C8B-B14F-4D97-AF65-F5344CB8AC3E}">
        <p14:creationId xmlns:p14="http://schemas.microsoft.com/office/powerpoint/2010/main" val="3537810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451253"/>
            <a:ext cx="11176000" cy="6647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411553"/>
            <a:ext cx="5486400" cy="3890269"/>
          </a:xfrm>
          <a:prstGeom prst="rect">
            <a:avLst/>
          </a:prstGeom>
        </p:spPr>
        <p:txBody>
          <a:bodyPr>
            <a:noAutofit/>
          </a:bodyPr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1553"/>
            <a:ext cx="5486400" cy="3890269"/>
          </a:xfrm>
          <a:prstGeom prst="rect">
            <a:avLst/>
          </a:prstGeom>
        </p:spPr>
        <p:txBody>
          <a:bodyPr>
            <a:noAutofit/>
          </a:bodyPr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D7BEF7-0D46-4E9B-9E3A-E2770547DEA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1783" y="4918943"/>
            <a:ext cx="2263329" cy="1808768"/>
            <a:chOff x="121783" y="4918943"/>
            <a:chExt cx="2263329" cy="1808768"/>
          </a:xfrm>
        </p:grpSpPr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2CD3B84-0F0A-4986-BA6A-498262C1F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37" y="4918943"/>
              <a:ext cx="1960023" cy="17685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1D8C8A0-6837-42A5-A0E9-D50E2EB23D5B}"/>
                </a:ext>
              </a:extLst>
            </p:cNvPr>
            <p:cNvGrpSpPr/>
            <p:nvPr userDrawn="1"/>
          </p:nvGrpSpPr>
          <p:grpSpPr>
            <a:xfrm>
              <a:off x="625657" y="5008148"/>
              <a:ext cx="1261706" cy="1384731"/>
              <a:chOff x="218435" y="2852807"/>
              <a:chExt cx="1408496" cy="165622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BC6BC67-E5FD-4FB1-9143-15892B96860F}"/>
                  </a:ext>
                </a:extLst>
              </p:cNvPr>
              <p:cNvSpPr txBox="1"/>
              <p:nvPr userDrawn="1"/>
            </p:nvSpPr>
            <p:spPr>
              <a:xfrm rot="18264686">
                <a:off x="-277190" y="3494113"/>
                <a:ext cx="1608630" cy="343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Topography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E7EB4C-337A-4DD2-A8CD-5FFE99C679F0}"/>
                  </a:ext>
                </a:extLst>
              </p:cNvPr>
              <p:cNvSpPr txBox="1"/>
              <p:nvPr userDrawn="1"/>
            </p:nvSpPr>
            <p:spPr>
              <a:xfrm rot="3350953">
                <a:off x="509937" y="3488637"/>
                <a:ext cx="1616374" cy="34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Vegetation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B2A8446-1099-4595-9E5F-B9704DE1AC3D}"/>
                  </a:ext>
                </a:extLst>
              </p:cNvPr>
              <p:cNvSpPr txBox="1"/>
              <p:nvPr userDrawn="1"/>
            </p:nvSpPr>
            <p:spPr>
              <a:xfrm>
                <a:off x="218435" y="4140912"/>
                <a:ext cx="1408496" cy="3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Climate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ED75840-D2EB-4016-AC62-3A8C5AE375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68" y="5132489"/>
              <a:ext cx="990821" cy="1316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A8CCC28-8634-426E-88C1-D790264F58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035" y="5357166"/>
              <a:ext cx="847209" cy="8920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2140C41-4304-4865-AB53-0A7D71B01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83" y="5843902"/>
              <a:ext cx="2263329" cy="883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2011216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6726" y="303449"/>
            <a:ext cx="11176000" cy="664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6726" y="1469956"/>
            <a:ext cx="5486400" cy="70491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7999" y="2174875"/>
            <a:ext cx="5486400" cy="3522540"/>
          </a:xfrm>
          <a:prstGeom prst="rect">
            <a:avLst/>
          </a:prstGeom>
        </p:spPr>
        <p:txBody>
          <a:bodyPr>
            <a:noAutofit/>
          </a:bodyPr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select object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69957"/>
            <a:ext cx="5489359" cy="70491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0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490632" cy="3435934"/>
          </a:xfrm>
          <a:prstGeom prst="rect">
            <a:avLst/>
          </a:prstGeom>
        </p:spPr>
        <p:txBody>
          <a:bodyPr>
            <a:noAutofit/>
          </a:bodyPr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select object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313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451253"/>
            <a:ext cx="11176000" cy="66479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96CAFC-FEC6-4EBF-9D8C-DBEF28DC254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1783" y="4918943"/>
            <a:ext cx="2263329" cy="1808768"/>
            <a:chOff x="121783" y="4918943"/>
            <a:chExt cx="2263329" cy="1808768"/>
          </a:xfrm>
        </p:grpSpPr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8BC19C56-9C3A-4FD0-BCFC-ED3CEE2AD8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437" y="4918943"/>
              <a:ext cx="1960023" cy="17685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BA862B9-14FF-4A57-839C-CA0E789B46DA}"/>
                </a:ext>
              </a:extLst>
            </p:cNvPr>
            <p:cNvGrpSpPr/>
            <p:nvPr userDrawn="1"/>
          </p:nvGrpSpPr>
          <p:grpSpPr>
            <a:xfrm>
              <a:off x="625657" y="5008148"/>
              <a:ext cx="1261706" cy="1384731"/>
              <a:chOff x="218435" y="2852807"/>
              <a:chExt cx="1408496" cy="165622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709CA22-E9E1-478D-9979-765B4A9B90A8}"/>
                  </a:ext>
                </a:extLst>
              </p:cNvPr>
              <p:cNvSpPr txBox="1"/>
              <p:nvPr userDrawn="1"/>
            </p:nvSpPr>
            <p:spPr>
              <a:xfrm rot="18264686">
                <a:off x="-277190" y="3494113"/>
                <a:ext cx="1608630" cy="343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Topography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60A7D2-8F54-49F7-9F0C-F91E0B2EB127}"/>
                  </a:ext>
                </a:extLst>
              </p:cNvPr>
              <p:cNvSpPr txBox="1"/>
              <p:nvPr userDrawn="1"/>
            </p:nvSpPr>
            <p:spPr>
              <a:xfrm rot="3350953">
                <a:off x="509937" y="3488637"/>
                <a:ext cx="1616374" cy="34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Vegetation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5B5661D-D093-4764-B076-555C2B422A64}"/>
                  </a:ext>
                </a:extLst>
              </p:cNvPr>
              <p:cNvSpPr txBox="1"/>
              <p:nvPr userDrawn="1"/>
            </p:nvSpPr>
            <p:spPr>
              <a:xfrm>
                <a:off x="218435" y="4140912"/>
                <a:ext cx="1408496" cy="3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Climate</a:t>
                </a: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2A774BF-09CD-4DBC-A9CD-8CD8116C1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68" y="5132489"/>
              <a:ext cx="990821" cy="1316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3B535E-0D23-4256-9539-BC99DDAB6B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035" y="5357166"/>
              <a:ext cx="847209" cy="8920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270ADB4-6ADB-45EF-8265-0D67B5E6C8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83" y="5843902"/>
              <a:ext cx="2263329" cy="8838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95548459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4513" y="6499633"/>
            <a:ext cx="148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Slide # </a:t>
            </a:r>
            <a:fld id="{209B3D60-080B-4D34-9398-1DC43AD41F33}" type="slidenum">
              <a:rPr lang="en-US" sz="1400" smtClean="0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1651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4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517525" indent="0" algn="l" defTabSz="914363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3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0" algn="l" defTabSz="914363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80000"/>
        <a:buFont typeface="Arial" panose="020B0604020202020204" pitchFamily="34" charset="0"/>
        <a:buNone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258888" indent="0" algn="l" defTabSz="914363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70000"/>
        <a:buFont typeface="Arial" panose="020B0604020202020204" pitchFamily="34" charset="0"/>
        <a:buNone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04963" indent="0" algn="l" defTabSz="914363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70000"/>
        <a:buFont typeface="Arial" panose="020B0604020202020204" pitchFamily="34" charset="0"/>
        <a:buNone/>
        <a:defRPr sz="3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ubtitle 29">
            <a:extLst>
              <a:ext uri="{FF2B5EF4-FFF2-40B4-BE49-F238E27FC236}">
                <a16:creationId xmlns:a16="http://schemas.microsoft.com/office/drawing/2014/main" id="{340181BC-E0B5-4912-BB66-C0C54C3CB5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#8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87D829-0561-4E82-B7E9-F2351F998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Day 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A04C33-B7B6-4F33-9701-31257FE2D8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NAFRI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A7CCD1-18A9-4A65-98FA-A299D25F2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ArcGIS On-Line (AGOL)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2C0370-F4F3-4CC4-8F79-699770F11C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ArcGIS On Line (AGOL)</a:t>
            </a:r>
          </a:p>
        </p:txBody>
      </p:sp>
    </p:spTree>
    <p:extLst>
      <p:ext uri="{BB962C8B-B14F-4D97-AF65-F5344CB8AC3E}">
        <p14:creationId xmlns:p14="http://schemas.microsoft.com/office/powerpoint/2010/main" val="28364377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DCB44-0C50-4A96-B799-B9A52D15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Exporting Fire History by FDRA</a:t>
            </a:r>
            <a:br>
              <a:rPr lang="en-US" dirty="0"/>
            </a:br>
            <a:r>
              <a:rPr lang="en-US" dirty="0"/>
              <a:t>Reference Tech Tip 2d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95FF4A-202F-4D3F-B30D-317A5AA7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9" y="1932039"/>
            <a:ext cx="11556182" cy="429178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 Extraction Tools runs every 5 minutes 	responding to the attributes in your data table,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After Synchronizing your data back to AGOL	Extraction automatically will occur,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Go to web site provided to download your Fire 	History point data for upload into FF+.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161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249866-183F-49CB-8A89-6A57E4B91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5" y="1321904"/>
            <a:ext cx="12044516" cy="499441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Working in both AGOL and Desktop ArcGIS,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Delineate your characterized polygons,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Edge match them to you Study Area boundary,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Merge Response Areas if you have them,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Attribute your data to run the Fire History Extraction tool,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Download your Fire History data ready for use in FF+.</a:t>
            </a:r>
          </a:p>
        </p:txBody>
      </p:sp>
    </p:spTree>
    <p:extLst>
      <p:ext uri="{BB962C8B-B14F-4D97-AF65-F5344CB8AC3E}">
        <p14:creationId xmlns:p14="http://schemas.microsoft.com/office/powerpoint/2010/main" val="363411469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E79626-15EE-45B4-9E4A-A1D10914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Objectives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7584F1-1B24-43AD-A4C1-B952FA367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411553"/>
            <a:ext cx="10769600" cy="3939540"/>
          </a:xfr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Demonstrate the ArcGIS Desktop and Online (AGOL) as a geospatial tool available for developing fire danger rating areas and export of fire history point data ready for upload into FF+.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629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69C76D-56AE-434E-8916-018026A7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484366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E79626-15EE-45B4-9E4A-A1D10914A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7584F1-1B24-43AD-A4C1-B952FA3674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4555" y="1411553"/>
            <a:ext cx="9899445" cy="4862870"/>
          </a:xfrm>
        </p:spPr>
        <p:txBody>
          <a:bodyPr wrap="square">
            <a:spAutoFit/>
          </a:bodyPr>
          <a:lstStyle/>
          <a:p>
            <a:pPr lvl="0"/>
            <a:r>
              <a:rPr lang="en-US" dirty="0">
                <a:effectLst/>
              </a:rPr>
              <a:t>Create Fire Danger Rating Areas in ArcGIS Online (AGOL),</a:t>
            </a:r>
          </a:p>
          <a:p>
            <a:pPr lvl="0"/>
            <a:r>
              <a:rPr lang="en-US" dirty="0">
                <a:effectLst/>
              </a:rPr>
              <a:t>Edit FDRAs and/or add Response Areas in Desktop ArcGIS then Synchronize edited data back to AGOL,</a:t>
            </a:r>
          </a:p>
          <a:p>
            <a:pPr lvl="0"/>
            <a:r>
              <a:rPr lang="en-US" dirty="0">
                <a:effectLst/>
              </a:rPr>
              <a:t>Export point fire history data by FDRA.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82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142F8C9-8416-4775-B51C-8FFBA33CD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Clip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68AF320B-D851-457D-ACA0-16CD6D4A5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35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DCB44-0C50-4A96-B799-B9A52D15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Logon to AGOL  -  Reference Tech Tip 1a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95FF4A-202F-4D3F-B30D-317A5AA7B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After Acquiring a Logon – id,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Navigate to the FDRA Application.</a:t>
            </a:r>
          </a:p>
        </p:txBody>
      </p:sp>
    </p:spTree>
    <p:extLst>
      <p:ext uri="{BB962C8B-B14F-4D97-AF65-F5344CB8AC3E}">
        <p14:creationId xmlns:p14="http://schemas.microsoft.com/office/powerpoint/2010/main" val="8097141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DCB44-0C50-4A96-B799-B9A52D15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Characterize Vegetation, Climate and Topology</a:t>
            </a:r>
            <a:br>
              <a:rPr lang="en-US" dirty="0"/>
            </a:br>
            <a:r>
              <a:rPr lang="en-US" dirty="0"/>
              <a:t>Reference Tech Tip 1b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95FF4A-202F-4D3F-B30D-317A5AA7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659" y="1917289"/>
            <a:ext cx="10843342" cy="353896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Familiarize yourself with the tabs and legends,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Explore the Edit tools,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Review base data best suited for your landscape,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Delineate a polygon for each variable</a:t>
            </a:r>
          </a:p>
          <a:p>
            <a:r>
              <a:rPr lang="en-US" dirty="0"/>
              <a:t>	Vegetation, Climate &amp; Topography.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2532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DCB44-0C50-4A96-B799-B9A52D15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Logon to AGOL from Desktop ArcGIS</a:t>
            </a:r>
            <a:br>
              <a:rPr lang="en-US" dirty="0"/>
            </a:br>
            <a:r>
              <a:rPr lang="en-US" dirty="0"/>
              <a:t>Reference Tech Tip 2a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95FF4A-202F-4D3F-B30D-317A5AA7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431" y="1858297"/>
            <a:ext cx="10347569" cy="3597958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Work with GIS specialist if necessary,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Using Desktop ArcGIS login to AGOL,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Access the 3 polygons created in AGOL.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6578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DCB44-0C50-4A96-B799-B9A52D15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Edit each polygon in ArcGIS</a:t>
            </a:r>
            <a:br>
              <a:rPr lang="en-US" dirty="0"/>
            </a:br>
            <a:r>
              <a:rPr lang="en-US" dirty="0"/>
              <a:t>Reference Tech Tip  2a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95FF4A-202F-4D3F-B30D-317A5AA7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431" y="1828799"/>
            <a:ext cx="10347569" cy="362745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Create a local copy of the 3 polygons for editing and defining the FDRAs,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Edit / move the line location for each polygon to represent the line location of your FDRAs.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Synchronize / copy edits back to the AGOL 	server.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4120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DCB44-0C50-4A96-B799-B9A52D15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Convert Final Break lines into </a:t>
            </a:r>
            <a:br>
              <a:rPr lang="en-US" dirty="0"/>
            </a:br>
            <a:r>
              <a:rPr lang="en-US" dirty="0"/>
              <a:t>Edge Matched FDRAs</a:t>
            </a:r>
            <a:br>
              <a:rPr lang="en-US" dirty="0"/>
            </a:br>
            <a:r>
              <a:rPr lang="en-US" dirty="0"/>
              <a:t>Reference Tech Tip  2b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95FF4A-202F-4D3F-B30D-317A5AA7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706" y="2551471"/>
            <a:ext cx="10635984" cy="3539613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Use the Advanced Editing tool bar,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‘Split’ the 3 characterized polygons into FDRAs,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Attribute each FDRA data table in preparation for Fire History point data clip,</a:t>
            </a:r>
          </a:p>
          <a:p>
            <a:r>
              <a:rPr lang="en-US" dirty="0"/>
              <a:t>	Synchronize polygons back to AGOL.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31831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FDCB44-0C50-4A96-B799-B9A52D15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If you have Response Areas</a:t>
            </a:r>
            <a:br>
              <a:rPr lang="en-US" dirty="0"/>
            </a:br>
            <a:r>
              <a:rPr lang="en-US" dirty="0"/>
              <a:t>Reference Tech Tip 2c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95FF4A-202F-4D3F-B30D-317A5AA7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431" y="1917289"/>
            <a:ext cx="10347569" cy="353896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Select all Response Areas within your FDRA,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Attribute each Response Area with the FDRA 	name,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‘Merge’ the Response Areas to your FDRA,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Synchronize data back to AGOL.</a:t>
            </a:r>
          </a:p>
        </p:txBody>
      </p:sp>
    </p:spTree>
    <p:extLst>
      <p:ext uri="{BB962C8B-B14F-4D97-AF65-F5344CB8AC3E}">
        <p14:creationId xmlns:p14="http://schemas.microsoft.com/office/powerpoint/2010/main" val="334999153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NFDRS_Workshop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FDRS_Workshop" id="{C41841BB-7800-434E-9148-2037B7D0EFA0}" vid="{ED438FA1-7DD4-46F3-AEB1-46FDB57541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NFDRS_Workshop</Template>
  <TotalTime>17994</TotalTime>
  <Words>589</Words>
  <Application>Microsoft Office PowerPoint</Application>
  <PresentationFormat>Widescreen</PresentationFormat>
  <Paragraphs>82</Paragraphs>
  <Slides>13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2_NFDRS_Workshop</vt:lpstr>
      <vt:lpstr>ArcGIS On-Line (AGOL)</vt:lpstr>
      <vt:lpstr>Objectives</vt:lpstr>
      <vt:lpstr>Video Clip</vt:lpstr>
      <vt:lpstr>Logon to AGOL  -  Reference Tech Tip 1a</vt:lpstr>
      <vt:lpstr>Characterize Vegetation, Climate and Topology Reference Tech Tip 1b</vt:lpstr>
      <vt:lpstr>Logon to AGOL from Desktop ArcGIS Reference Tech Tip 2a</vt:lpstr>
      <vt:lpstr>Edit each polygon in ArcGIS Reference Tech Tip  2a</vt:lpstr>
      <vt:lpstr>Convert Final Break lines into  Edge Matched FDRAs Reference Tech Tip  2b</vt:lpstr>
      <vt:lpstr>If you have Response Areas Reference Tech Tip 2c</vt:lpstr>
      <vt:lpstr>Exporting Fire History by FDRA Reference Tech Tip 2d</vt:lpstr>
      <vt:lpstr>Conclusion</vt:lpstr>
      <vt:lpstr>Review Objectives</vt:lpstr>
      <vt:lpstr>Questions?</vt:lpstr>
    </vt:vector>
  </TitlesOfParts>
  <Manager>jkline@jkwfc.net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Fire Danger Operating Plan</dc:subject>
  <dc:creator>jkline@jkwfc.net</dc:creator>
  <cp:keywords>NFDRS2016</cp:keywords>
  <cp:lastModifiedBy>Rhonda N</cp:lastModifiedBy>
  <cp:revision>356</cp:revision>
  <dcterms:created xsi:type="dcterms:W3CDTF">2015-10-06T19:42:33Z</dcterms:created>
  <dcterms:modified xsi:type="dcterms:W3CDTF">2020-04-17T17:48:49Z</dcterms:modified>
</cp:coreProperties>
</file>