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749" r:id="rId2"/>
    <p:sldMasterId id="2147483809" r:id="rId3"/>
  </p:sldMasterIdLst>
  <p:notesMasterIdLst>
    <p:notesMasterId r:id="rId28"/>
  </p:notesMasterIdLst>
  <p:handoutMasterIdLst>
    <p:handoutMasterId r:id="rId29"/>
  </p:handoutMasterIdLst>
  <p:sldIdLst>
    <p:sldId id="256" r:id="rId4"/>
    <p:sldId id="258" r:id="rId5"/>
    <p:sldId id="308" r:id="rId6"/>
    <p:sldId id="326" r:id="rId7"/>
    <p:sldId id="266" r:id="rId8"/>
    <p:sldId id="333" r:id="rId9"/>
    <p:sldId id="309" r:id="rId10"/>
    <p:sldId id="334" r:id="rId11"/>
    <p:sldId id="323" r:id="rId12"/>
    <p:sldId id="313" r:id="rId13"/>
    <p:sldId id="335" r:id="rId14"/>
    <p:sldId id="341" r:id="rId15"/>
    <p:sldId id="337" r:id="rId16"/>
    <p:sldId id="339" r:id="rId17"/>
    <p:sldId id="297" r:id="rId18"/>
    <p:sldId id="295" r:id="rId19"/>
    <p:sldId id="296" r:id="rId20"/>
    <p:sldId id="294" r:id="rId21"/>
    <p:sldId id="280" r:id="rId22"/>
    <p:sldId id="281" r:id="rId23"/>
    <p:sldId id="314" r:id="rId24"/>
    <p:sldId id="318" r:id="rId25"/>
    <p:sldId id="325" r:id="rId26"/>
    <p:sldId id="267" r:id="rId27"/>
  </p:sldIdLst>
  <p:sldSz cx="12192000" cy="6858000"/>
  <p:notesSz cx="15087600" cy="19659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56"/>
          </p14:sldIdLst>
        </p14:section>
        <p14:section name="Lesson Objectives" id="{29FA009F-328B-4915-A5E0-952EA147E7A6}">
          <p14:sldIdLst>
            <p14:sldId id="258"/>
          </p14:sldIdLst>
        </p14:section>
        <p14:section name="INTRODUCTION" id="{AADBE619-9436-4CF0-9DB2-12D1DE287273}">
          <p14:sldIdLst>
            <p14:sldId id="308"/>
          </p14:sldIdLst>
        </p14:section>
        <p14:section name="CONTENT" id="{0143AB10-8193-4833-A443-EA58F168D013}">
          <p14:sldIdLst>
            <p14:sldId id="326"/>
            <p14:sldId id="266"/>
            <p14:sldId id="333"/>
            <p14:sldId id="309"/>
            <p14:sldId id="334"/>
            <p14:sldId id="323"/>
            <p14:sldId id="313"/>
            <p14:sldId id="335"/>
            <p14:sldId id="341"/>
            <p14:sldId id="337"/>
            <p14:sldId id="339"/>
            <p14:sldId id="297"/>
            <p14:sldId id="295"/>
            <p14:sldId id="296"/>
            <p14:sldId id="294"/>
            <p14:sldId id="280"/>
            <p14:sldId id="281"/>
            <p14:sldId id="314"/>
          </p14:sldIdLst>
        </p14:section>
        <p14:section name="CONCLUSION" id="{EF932907-B9B6-4F0A-9018-2FA500515DDC}">
          <p14:sldIdLst>
            <p14:sldId id="318"/>
          </p14:sldIdLst>
        </p14:section>
        <p14:section name="Review Objectives" id="{26C94C80-54B3-47EB-98EA-31472A10E0B2}">
          <p14:sldIdLst>
            <p14:sldId id="325"/>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D4"/>
    <a:srgbClr val="0166D8"/>
    <a:srgbClr val="D6BBEB"/>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BD878-B565-4B12-BBDC-1615EE95C92A}" v="605" dt="2019-06-14T13:27:35.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1" autoAdjust="0"/>
    <p:restoredTop sz="71712" autoAdjust="0"/>
  </p:normalViewPr>
  <p:slideViewPr>
    <p:cSldViewPr snapToGrid="0">
      <p:cViewPr varScale="1">
        <p:scale>
          <a:sx n="98" d="100"/>
          <a:sy n="98" d="100"/>
        </p:scale>
        <p:origin x="1125" y="41"/>
      </p:cViewPr>
      <p:guideLst/>
    </p:cSldViewPr>
  </p:slideViewPr>
  <p:outlineViewPr>
    <p:cViewPr>
      <p:scale>
        <a:sx n="33" d="100"/>
        <a:sy n="33" d="100"/>
      </p:scale>
      <p:origin x="0" y="-2342"/>
    </p:cViewPr>
  </p:outlineViewPr>
  <p:notesTextViewPr>
    <p:cViewPr>
      <p:scale>
        <a:sx n="3" d="2"/>
        <a:sy n="3" d="2"/>
      </p:scale>
      <p:origin x="0" y="0"/>
    </p:cViewPr>
  </p:notesText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5C8930-8F85-4AB6-B1FE-230A053AC721}"/>
              </a:ext>
            </a:extLst>
          </p:cNvPr>
          <p:cNvSpPr>
            <a:spLocks noGrp="1"/>
          </p:cNvSpPr>
          <p:nvPr>
            <p:ph type="hdr" sz="quarter"/>
          </p:nvPr>
        </p:nvSpPr>
        <p:spPr>
          <a:xfrm>
            <a:off x="0" y="9"/>
            <a:ext cx="6536467" cy="984121"/>
          </a:xfrm>
          <a:prstGeom prst="rect">
            <a:avLst/>
          </a:prstGeom>
        </p:spPr>
        <p:txBody>
          <a:bodyPr vert="horz" lIns="325210" tIns="162609" rIns="325210" bIns="162609" rtlCol="0"/>
          <a:lstStyle>
            <a:lvl1pPr algn="l">
              <a:defRPr sz="4300"/>
            </a:lvl1pPr>
          </a:lstStyle>
          <a:p>
            <a:endParaRPr lang="en-US"/>
          </a:p>
        </p:txBody>
      </p:sp>
      <p:sp>
        <p:nvSpPr>
          <p:cNvPr id="3" name="Date Placeholder 2">
            <a:extLst>
              <a:ext uri="{FF2B5EF4-FFF2-40B4-BE49-F238E27FC236}">
                <a16:creationId xmlns:a16="http://schemas.microsoft.com/office/drawing/2014/main" id="{537A99EB-39EF-4A54-BE19-F4B3D1663DD4}"/>
              </a:ext>
            </a:extLst>
          </p:cNvPr>
          <p:cNvSpPr>
            <a:spLocks noGrp="1"/>
          </p:cNvSpPr>
          <p:nvPr>
            <p:ph type="dt" sz="quarter" idx="1"/>
          </p:nvPr>
        </p:nvSpPr>
        <p:spPr>
          <a:xfrm>
            <a:off x="8545538" y="9"/>
            <a:ext cx="6536467" cy="984121"/>
          </a:xfrm>
          <a:prstGeom prst="rect">
            <a:avLst/>
          </a:prstGeom>
        </p:spPr>
        <p:txBody>
          <a:bodyPr vert="horz" lIns="325210" tIns="162609" rIns="325210" bIns="162609" rtlCol="0"/>
          <a:lstStyle>
            <a:lvl1pPr algn="r">
              <a:defRPr sz="4300"/>
            </a:lvl1pPr>
          </a:lstStyle>
          <a:p>
            <a:fld id="{7737C82E-9020-4855-ABED-BF616C371592}" type="datetimeFigureOut">
              <a:rPr lang="en-US" smtClean="0"/>
              <a:t>4/17/2020</a:t>
            </a:fld>
            <a:endParaRPr lang="en-US"/>
          </a:p>
        </p:txBody>
      </p:sp>
      <p:sp>
        <p:nvSpPr>
          <p:cNvPr id="4" name="Footer Placeholder 3">
            <a:extLst>
              <a:ext uri="{FF2B5EF4-FFF2-40B4-BE49-F238E27FC236}">
                <a16:creationId xmlns:a16="http://schemas.microsoft.com/office/drawing/2014/main" id="{B4824DEE-5B20-482F-B260-3EF0E43F8C0E}"/>
              </a:ext>
            </a:extLst>
          </p:cNvPr>
          <p:cNvSpPr>
            <a:spLocks noGrp="1"/>
          </p:cNvSpPr>
          <p:nvPr>
            <p:ph type="ftr" sz="quarter" idx="2"/>
          </p:nvPr>
        </p:nvSpPr>
        <p:spPr>
          <a:xfrm>
            <a:off x="0" y="18675495"/>
            <a:ext cx="6536467" cy="984116"/>
          </a:xfrm>
          <a:prstGeom prst="rect">
            <a:avLst/>
          </a:prstGeom>
        </p:spPr>
        <p:txBody>
          <a:bodyPr vert="horz" lIns="325210" tIns="162609" rIns="325210" bIns="162609" rtlCol="0" anchor="b"/>
          <a:lstStyle>
            <a:lvl1pPr algn="l">
              <a:defRPr sz="4300"/>
            </a:lvl1pPr>
          </a:lstStyle>
          <a:p>
            <a:endParaRPr lang="en-US"/>
          </a:p>
        </p:txBody>
      </p:sp>
      <p:sp>
        <p:nvSpPr>
          <p:cNvPr id="5" name="Slide Number Placeholder 4">
            <a:extLst>
              <a:ext uri="{FF2B5EF4-FFF2-40B4-BE49-F238E27FC236}">
                <a16:creationId xmlns:a16="http://schemas.microsoft.com/office/drawing/2014/main" id="{8B195416-6F85-4425-821B-39300C2C10F8}"/>
              </a:ext>
            </a:extLst>
          </p:cNvPr>
          <p:cNvSpPr>
            <a:spLocks noGrp="1"/>
          </p:cNvSpPr>
          <p:nvPr>
            <p:ph type="sldNum" sz="quarter" idx="3"/>
          </p:nvPr>
        </p:nvSpPr>
        <p:spPr>
          <a:xfrm>
            <a:off x="8545538" y="18675495"/>
            <a:ext cx="6536467" cy="984116"/>
          </a:xfrm>
          <a:prstGeom prst="rect">
            <a:avLst/>
          </a:prstGeom>
        </p:spPr>
        <p:txBody>
          <a:bodyPr vert="horz" lIns="325210" tIns="162609" rIns="325210" bIns="162609" rtlCol="0" anchor="b"/>
          <a:lstStyle>
            <a:lvl1pPr algn="r">
              <a:defRPr sz="4300"/>
            </a:lvl1pPr>
          </a:lstStyle>
          <a:p>
            <a:fld id="{A521970A-C2C6-4C44-AEBB-A07EE531A744}" type="slidenum">
              <a:rPr lang="en-US" smtClean="0"/>
              <a:t>‹#›</a:t>
            </a:fld>
            <a:endParaRPr lang="en-US"/>
          </a:p>
        </p:txBody>
      </p:sp>
    </p:spTree>
    <p:extLst>
      <p:ext uri="{BB962C8B-B14F-4D97-AF65-F5344CB8AC3E}">
        <p14:creationId xmlns:p14="http://schemas.microsoft.com/office/powerpoint/2010/main" val="31245991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4" y="33"/>
            <a:ext cx="6537966" cy="3865049"/>
          </a:xfrm>
          <a:prstGeom prst="rect">
            <a:avLst/>
          </a:prstGeom>
        </p:spPr>
        <p:txBody>
          <a:bodyPr vert="horz" lIns="345392" tIns="172696" rIns="345392" bIns="172696" rtlCol="0"/>
          <a:lstStyle>
            <a:lvl1pPr algn="l">
              <a:defRPr sz="4700"/>
            </a:lvl1pPr>
          </a:lstStyle>
          <a:p>
            <a:endParaRPr lang="en-US"/>
          </a:p>
        </p:txBody>
      </p:sp>
      <p:sp>
        <p:nvSpPr>
          <p:cNvPr id="3" name="Date Placeholder 2"/>
          <p:cNvSpPr>
            <a:spLocks noGrp="1"/>
          </p:cNvSpPr>
          <p:nvPr>
            <p:ph type="dt" idx="1"/>
          </p:nvPr>
        </p:nvSpPr>
        <p:spPr>
          <a:xfrm>
            <a:off x="8546156" y="33"/>
            <a:ext cx="6537966" cy="3865049"/>
          </a:xfrm>
          <a:prstGeom prst="rect">
            <a:avLst/>
          </a:prstGeom>
        </p:spPr>
        <p:txBody>
          <a:bodyPr vert="horz" lIns="345392" tIns="172696" rIns="345392" bIns="172696" rtlCol="0"/>
          <a:lstStyle>
            <a:lvl1pPr algn="r">
              <a:defRPr sz="4700"/>
            </a:lvl1pPr>
          </a:lstStyle>
          <a:p>
            <a:fld id="{3AFBB3EC-5A56-4D34-8374-03CA8BE7B646}" type="datetimeFigureOut">
              <a:rPr lang="en-US" smtClean="0"/>
              <a:t>4/17/2020</a:t>
            </a:fld>
            <a:endParaRPr lang="en-US"/>
          </a:p>
        </p:txBody>
      </p:sp>
      <p:sp>
        <p:nvSpPr>
          <p:cNvPr id="4" name="Slide Image Placeholder 3"/>
          <p:cNvSpPr>
            <a:spLocks noGrp="1" noRot="1" noChangeAspect="1"/>
          </p:cNvSpPr>
          <p:nvPr>
            <p:ph type="sldImg" idx="2"/>
          </p:nvPr>
        </p:nvSpPr>
        <p:spPr>
          <a:xfrm>
            <a:off x="-15557500" y="9634538"/>
            <a:ext cx="46202600" cy="25988962"/>
          </a:xfrm>
          <a:prstGeom prst="rect">
            <a:avLst/>
          </a:prstGeom>
          <a:noFill/>
          <a:ln w="12700">
            <a:solidFill>
              <a:prstClr val="black"/>
            </a:solidFill>
          </a:ln>
        </p:spPr>
        <p:txBody>
          <a:bodyPr vert="horz" lIns="345392" tIns="172696" rIns="345392" bIns="172696" rtlCol="0" anchor="ctr"/>
          <a:lstStyle/>
          <a:p>
            <a:endParaRPr lang="en-US"/>
          </a:p>
        </p:txBody>
      </p:sp>
      <p:sp>
        <p:nvSpPr>
          <p:cNvPr id="5" name="Notes Placeholder 4"/>
          <p:cNvSpPr>
            <a:spLocks noGrp="1"/>
          </p:cNvSpPr>
          <p:nvPr>
            <p:ph type="body" sz="quarter" idx="3"/>
          </p:nvPr>
        </p:nvSpPr>
        <p:spPr>
          <a:xfrm>
            <a:off x="1508764" y="37072393"/>
            <a:ext cx="12070080" cy="30331965"/>
          </a:xfrm>
          <a:prstGeom prst="rect">
            <a:avLst/>
          </a:prstGeom>
        </p:spPr>
        <p:txBody>
          <a:bodyPr vert="horz" lIns="345392" tIns="172696" rIns="345392" bIns="1726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4" y="73168507"/>
            <a:ext cx="6537966" cy="3865045"/>
          </a:xfrm>
          <a:prstGeom prst="rect">
            <a:avLst/>
          </a:prstGeom>
        </p:spPr>
        <p:txBody>
          <a:bodyPr vert="horz" lIns="345392" tIns="172696" rIns="345392" bIns="172696" rtlCol="0" anchor="b"/>
          <a:lstStyle>
            <a:lvl1pPr algn="l">
              <a:defRPr sz="4700"/>
            </a:lvl1pPr>
          </a:lstStyle>
          <a:p>
            <a:endParaRPr lang="en-US"/>
          </a:p>
        </p:txBody>
      </p:sp>
      <p:sp>
        <p:nvSpPr>
          <p:cNvPr id="7" name="Slide Number Placeholder 6"/>
          <p:cNvSpPr>
            <a:spLocks noGrp="1"/>
          </p:cNvSpPr>
          <p:nvPr>
            <p:ph type="sldNum" sz="quarter" idx="5"/>
          </p:nvPr>
        </p:nvSpPr>
        <p:spPr>
          <a:xfrm>
            <a:off x="8546156" y="73168507"/>
            <a:ext cx="6537966" cy="3865045"/>
          </a:xfrm>
          <a:prstGeom prst="rect">
            <a:avLst/>
          </a:prstGeom>
        </p:spPr>
        <p:txBody>
          <a:bodyPr vert="horz" lIns="345392" tIns="172696" rIns="345392" bIns="172696" rtlCol="0" anchor="b"/>
          <a:lstStyle>
            <a:lvl1pPr algn="r">
              <a:defRPr sz="47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0" y="9634538"/>
            <a:ext cx="46202600" cy="25988962"/>
          </a:xfrm>
        </p:spPr>
      </p:sp>
      <p:sp>
        <p:nvSpPr>
          <p:cNvPr id="3" name="Notes Placeholder 2"/>
          <p:cNvSpPr>
            <a:spLocks noGrp="1"/>
          </p:cNvSpPr>
          <p:nvPr>
            <p:ph type="body" idx="1"/>
          </p:nvPr>
        </p:nvSpPr>
        <p:spPr/>
        <p:txBody>
          <a:bodyPr/>
          <a:lstStyle/>
          <a:p>
            <a:pPr algn="r"/>
            <a:r>
              <a:rPr lang="en-US" sz="4700" b="1" dirty="0">
                <a:effectLst>
                  <a:outerShdw blurRad="38100" dist="38100" dir="2700000" algn="tl">
                    <a:srgbClr val="000000">
                      <a:alpha val="43137"/>
                    </a:srgbClr>
                  </a:outerShdw>
                </a:effectLst>
              </a:rPr>
              <a:t>Slide # </a:t>
            </a:r>
            <a:fld id="{209B3D60-080B-4D34-9398-1DC43AD41F33}" type="slidenum">
              <a:rPr lang="en-US" sz="4700" b="1">
                <a:effectLst>
                  <a:outerShdw blurRad="38100" dist="38100" dir="2700000" algn="tl">
                    <a:srgbClr val="000000">
                      <a:alpha val="43137"/>
                    </a:srgbClr>
                  </a:outerShdw>
                </a:effectLst>
              </a:rPr>
              <a:pPr algn="r"/>
              <a:t>1</a:t>
            </a:fld>
            <a:endParaRPr lang="en-US" sz="4700" b="1" dirty="0">
              <a:effectLst>
                <a:outerShdw blurRad="38100" dist="38100" dir="2700000" algn="tl">
                  <a:srgbClr val="000000">
                    <a:alpha val="43137"/>
                  </a:srgbClr>
                </a:outerShdw>
              </a:effectLst>
            </a:endParaRPr>
          </a:p>
          <a:p>
            <a:pPr algn="just"/>
            <a:r>
              <a:rPr lang="en-US" b="1" dirty="0"/>
              <a:t>Lesson #7:  Fire Danger Rating Areas</a:t>
            </a:r>
            <a:endParaRPr lang="en-US" b="0" dirty="0"/>
          </a:p>
          <a:p>
            <a:pPr algn="just"/>
            <a:endParaRPr lang="en-US" b="0" dirty="0"/>
          </a:p>
          <a:p>
            <a:r>
              <a:rPr lang="en-US" b="1" dirty="0"/>
              <a:t>Lesson Time:  </a:t>
            </a:r>
            <a:r>
              <a:rPr lang="en-US" dirty="0"/>
              <a:t>45 minutes (followed by Lesson 8 – </a:t>
            </a:r>
            <a:r>
              <a:rPr lang="en-US" b="0" u="sng" dirty="0"/>
              <a:t>No Break</a:t>
            </a:r>
            <a:r>
              <a:rPr lang="en-US" dirty="0"/>
              <a:t>)</a:t>
            </a:r>
          </a:p>
          <a:p>
            <a:endParaRPr lang="en-US" dirty="0"/>
          </a:p>
          <a:p>
            <a:r>
              <a:rPr lang="en-US" b="1" dirty="0"/>
              <a:t>Facilitator Notes:  </a:t>
            </a:r>
          </a:p>
          <a:p>
            <a:pPr marL="2374586" lvl="1" indent="-647616">
              <a:buFont typeface="Arial" panose="020B0604020202020204" pitchFamily="34" charset="0"/>
              <a:buChar char="•"/>
            </a:pPr>
            <a:r>
              <a:rPr lang="en-US" b="0" dirty="0"/>
              <a:t>Don’t forget to fill in the “Workshop Dates” and “Workshop Location” on the bottom right of this title slide.</a:t>
            </a:r>
          </a:p>
          <a:p>
            <a:pPr marL="2374586" lvl="1" indent="-647616">
              <a:buFont typeface="Arial" panose="020B0604020202020204" pitchFamily="34" charset="0"/>
              <a:buChar char="•"/>
            </a:pPr>
            <a:endParaRPr lang="en-US" b="0" dirty="0"/>
          </a:p>
          <a:p>
            <a:endParaRPr lang="en-US" b="0" dirty="0"/>
          </a:p>
          <a:p>
            <a:endParaRPr lang="en-US" b="0" dirty="0"/>
          </a:p>
          <a:p>
            <a:endParaRPr lang="en-US" b="0" dirty="0"/>
          </a:p>
          <a:p>
            <a:endParaRPr lang="en-US" dirty="0"/>
          </a:p>
          <a:p>
            <a:endParaRPr lang="en-US" dirty="0"/>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latin typeface="+mn-lt"/>
              </a:rPr>
              <a:t>Slide # </a:t>
            </a:r>
            <a:fld id="{209B3D60-080B-4D34-9398-1DC43AD41F33}" type="slidenum">
              <a:rPr lang="en-US" sz="1200" b="1">
                <a:effectLst>
                  <a:outerShdw blurRad="38100" dist="38100" dir="2700000" algn="tl">
                    <a:srgbClr val="000000">
                      <a:alpha val="43137"/>
                    </a:srgbClr>
                  </a:outerShdw>
                </a:effectLst>
                <a:latin typeface="+mn-lt"/>
              </a:rPr>
              <a:pPr algn="r"/>
              <a:t>10</a:t>
            </a:fld>
            <a:endParaRPr lang="en-US" sz="1200" b="1" dirty="0">
              <a:effectLst>
                <a:outerShdw blurRad="38100" dist="38100" dir="2700000" algn="tl">
                  <a:srgbClr val="000000">
                    <a:alpha val="43137"/>
                  </a:srgbClr>
                </a:outerShdw>
              </a:effectLst>
              <a:latin typeface="+mn-lt"/>
            </a:endParaRPr>
          </a:p>
          <a:p>
            <a:pPr algn="just"/>
            <a:r>
              <a:rPr lang="en-US" sz="1200" b="1" dirty="0">
                <a:latin typeface="+mn-lt"/>
              </a:rPr>
              <a:t>Fire Danger Rating Areas</a:t>
            </a:r>
            <a:endParaRPr lang="en-US" sz="1200" dirty="0">
              <a:latin typeface="+mn-lt"/>
            </a:endParaRPr>
          </a:p>
          <a:p>
            <a:endParaRPr lang="en-US" sz="1200" dirty="0">
              <a:latin typeface="+mn-lt"/>
            </a:endParaRPr>
          </a:p>
          <a:p>
            <a:pPr defTabSz="3453935">
              <a:defRPr/>
            </a:pPr>
            <a:endParaRPr lang="en-US" sz="1200" b="1" i="1" dirty="0">
              <a:latin typeface="+mn-lt"/>
            </a:endParaRPr>
          </a:p>
          <a:p>
            <a:pPr defTabSz="3453935">
              <a:defRPr/>
            </a:pPr>
            <a:endParaRPr lang="en-US" sz="1200" b="1" i="1" dirty="0">
              <a:latin typeface="+mn-lt"/>
            </a:endParaRPr>
          </a:p>
          <a:p>
            <a:pPr defTabSz="3453935">
              <a:defRPr/>
            </a:pPr>
            <a:r>
              <a:rPr lang="en-US" sz="1200" b="1" i="1" dirty="0">
                <a:latin typeface="+mn-lt"/>
              </a:rPr>
              <a:t>Factors that Influence Response Zone Boundaries:</a:t>
            </a:r>
            <a:endParaRPr lang="en-US" sz="1200" b="1" i="1" dirty="0">
              <a:solidFill>
                <a:srgbClr val="FFFF00"/>
              </a:solidFill>
              <a:latin typeface="+mn-lt"/>
            </a:endParaRPr>
          </a:p>
          <a:p>
            <a:pPr defTabSz="3453935">
              <a:defRPr/>
            </a:pPr>
            <a:endParaRPr lang="en-US" sz="1200" b="1" dirty="0">
              <a:solidFill>
                <a:srgbClr val="FFFF00"/>
              </a:solidFill>
              <a:latin typeface="+mn-lt"/>
            </a:endParaRPr>
          </a:p>
          <a:p>
            <a:pPr defTabSz="3453935">
              <a:defRPr/>
            </a:pPr>
            <a:r>
              <a:rPr lang="en-US" sz="1200" b="1" dirty="0">
                <a:solidFill>
                  <a:srgbClr val="FFFF00"/>
                </a:solidFill>
                <a:latin typeface="+mn-lt"/>
              </a:rPr>
              <a:t>Administrative Boundaries</a:t>
            </a:r>
          </a:p>
          <a:p>
            <a:pPr lvl="1">
              <a:spcBef>
                <a:spcPts val="754"/>
              </a:spcBef>
              <a:spcAft>
                <a:spcPts val="754"/>
              </a:spcAft>
            </a:pPr>
            <a:r>
              <a:rPr lang="en-US" sz="1200" dirty="0">
                <a:latin typeface="+mn-lt"/>
                <a:cs typeface="Arial" panose="020B0604020202020204" pitchFamily="34" charset="0"/>
              </a:rPr>
              <a:t>State / County Boundaries</a:t>
            </a:r>
          </a:p>
          <a:p>
            <a:pPr lvl="1">
              <a:spcBef>
                <a:spcPts val="754"/>
              </a:spcBef>
              <a:spcAft>
                <a:spcPts val="754"/>
              </a:spcAft>
            </a:pPr>
            <a:r>
              <a:rPr lang="en-US" sz="1200" dirty="0">
                <a:latin typeface="+mn-lt"/>
                <a:cs typeface="Arial" panose="020B0604020202020204" pitchFamily="34" charset="0"/>
              </a:rPr>
              <a:t>Municipalities</a:t>
            </a:r>
          </a:p>
          <a:p>
            <a:pPr lvl="1">
              <a:spcBef>
                <a:spcPts val="754"/>
              </a:spcBef>
              <a:spcAft>
                <a:spcPts val="754"/>
              </a:spcAft>
            </a:pPr>
            <a:r>
              <a:rPr lang="en-US" sz="1200" dirty="0">
                <a:latin typeface="+mn-lt"/>
                <a:cs typeface="Arial" panose="020B0604020202020204" pitchFamily="34" charset="0"/>
              </a:rPr>
              <a:t>Land Ownership</a:t>
            </a:r>
          </a:p>
          <a:p>
            <a:pPr lvl="1">
              <a:spcBef>
                <a:spcPts val="754"/>
              </a:spcBef>
              <a:spcAft>
                <a:spcPts val="754"/>
              </a:spcAft>
            </a:pPr>
            <a:endParaRPr lang="en-US" sz="1200" dirty="0">
              <a:latin typeface="+mn-lt"/>
              <a:cs typeface="Arial" panose="020B0604020202020204" pitchFamily="34" charset="0"/>
            </a:endParaRPr>
          </a:p>
          <a:p>
            <a:pPr defTabSz="3453935">
              <a:defRPr/>
            </a:pPr>
            <a:r>
              <a:rPr lang="en-US" sz="1200" b="1" dirty="0">
                <a:solidFill>
                  <a:srgbClr val="FFFF00"/>
                </a:solidFill>
                <a:latin typeface="+mn-lt"/>
              </a:rPr>
              <a:t>Land-Use / FMP Objectives</a:t>
            </a:r>
          </a:p>
          <a:p>
            <a:pPr lvl="1"/>
            <a:r>
              <a:rPr lang="en-US" sz="1200" dirty="0">
                <a:latin typeface="+mn-lt"/>
              </a:rPr>
              <a:t>Fire Management Units</a:t>
            </a:r>
          </a:p>
          <a:p>
            <a:pPr lvl="1"/>
            <a:r>
              <a:rPr lang="en-US" sz="1200" dirty="0">
                <a:latin typeface="+mn-lt"/>
              </a:rPr>
              <a:t>Wilderness Areas</a:t>
            </a:r>
          </a:p>
          <a:p>
            <a:pPr lvl="1"/>
            <a:r>
              <a:rPr lang="en-US" sz="1200" dirty="0">
                <a:latin typeface="+mn-lt"/>
              </a:rPr>
              <a:t>Areas of Critical  Environmental Concern</a:t>
            </a:r>
          </a:p>
          <a:p>
            <a:pPr lvl="1"/>
            <a:endParaRPr lang="en-US" sz="1200" dirty="0">
              <a:latin typeface="+mn-lt"/>
            </a:endParaRPr>
          </a:p>
          <a:p>
            <a:pPr defTabSz="3453935">
              <a:defRPr/>
            </a:pPr>
            <a:r>
              <a:rPr lang="en-US" sz="1200" b="1" dirty="0">
                <a:solidFill>
                  <a:srgbClr val="FFFF00"/>
                </a:solidFill>
                <a:latin typeface="+mn-lt"/>
              </a:rPr>
              <a:t>Operational Efficiencies</a:t>
            </a:r>
          </a:p>
          <a:p>
            <a:pPr lvl="1">
              <a:spcBef>
                <a:spcPts val="754"/>
              </a:spcBef>
              <a:spcAft>
                <a:spcPts val="754"/>
              </a:spcAft>
            </a:pPr>
            <a:r>
              <a:rPr lang="en-US" sz="1200" dirty="0">
                <a:latin typeface="+mn-lt"/>
                <a:cs typeface="Arial" panose="020B0604020202020204" pitchFamily="34" charset="0"/>
              </a:rPr>
              <a:t>Agreements</a:t>
            </a:r>
          </a:p>
          <a:p>
            <a:pPr lvl="1">
              <a:spcBef>
                <a:spcPts val="754"/>
              </a:spcBef>
              <a:spcAft>
                <a:spcPts val="754"/>
              </a:spcAft>
            </a:pPr>
            <a:r>
              <a:rPr lang="en-US" sz="1200" dirty="0">
                <a:latin typeface="+mn-lt"/>
                <a:cs typeface="Arial" panose="020B0604020202020204" pitchFamily="34" charset="0"/>
              </a:rPr>
              <a:t>Accessibility</a:t>
            </a:r>
          </a:p>
          <a:p>
            <a:pPr lvl="1">
              <a:spcBef>
                <a:spcPts val="754"/>
              </a:spcBef>
              <a:spcAft>
                <a:spcPts val="754"/>
              </a:spcAft>
            </a:pPr>
            <a:r>
              <a:rPr lang="en-US" sz="1200" dirty="0">
                <a:latin typeface="+mn-lt"/>
                <a:cs typeface="Arial" panose="020B0604020202020204" pitchFamily="34" charset="0"/>
              </a:rPr>
              <a:t>Response Time</a:t>
            </a:r>
          </a:p>
          <a:p>
            <a:pPr lvl="1">
              <a:spcBef>
                <a:spcPts val="754"/>
              </a:spcBef>
              <a:spcAft>
                <a:spcPts val="754"/>
              </a:spcAft>
            </a:pPr>
            <a:r>
              <a:rPr lang="en-US" sz="1200" dirty="0">
                <a:latin typeface="+mn-lt"/>
                <a:cs typeface="Arial" panose="020B0604020202020204" pitchFamily="34" charset="0"/>
              </a:rPr>
              <a:t>Retardant Avoidance Areas</a:t>
            </a:r>
          </a:p>
          <a:p>
            <a:pPr lvl="1">
              <a:spcBef>
                <a:spcPts val="754"/>
              </a:spcBef>
              <a:spcAft>
                <a:spcPts val="754"/>
              </a:spcAft>
            </a:pPr>
            <a:endParaRPr lang="en-US" sz="1200" dirty="0">
              <a:latin typeface="+mn-lt"/>
              <a:cs typeface="Arial" panose="020B0604020202020204" pitchFamily="34" charset="0"/>
            </a:endParaRPr>
          </a:p>
          <a:p>
            <a:pPr defTabSz="3453935">
              <a:defRPr/>
            </a:pPr>
            <a:r>
              <a:rPr lang="en-US" sz="1200" b="1" dirty="0">
                <a:solidFill>
                  <a:srgbClr val="FFFF00"/>
                </a:solidFill>
                <a:latin typeface="+mn-lt"/>
              </a:rPr>
              <a:t>Risk</a:t>
            </a:r>
          </a:p>
          <a:p>
            <a:pPr lvl="1"/>
            <a:r>
              <a:rPr lang="en-US" sz="1200" dirty="0">
                <a:latin typeface="+mn-lt"/>
              </a:rPr>
              <a:t>Risk Assessment</a:t>
            </a:r>
          </a:p>
          <a:p>
            <a:pPr lvl="1"/>
            <a:r>
              <a:rPr lang="en-US" sz="1200" dirty="0">
                <a:latin typeface="+mn-lt"/>
              </a:rPr>
              <a:t>PODs</a:t>
            </a:r>
          </a:p>
          <a:p>
            <a:endParaRPr lang="en-US" dirty="0"/>
          </a:p>
        </p:txBody>
      </p:sp>
    </p:spTree>
    <p:extLst>
      <p:ext uri="{BB962C8B-B14F-4D97-AF65-F5344CB8AC3E}">
        <p14:creationId xmlns:p14="http://schemas.microsoft.com/office/powerpoint/2010/main" val="215047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dirty="0">
                <a:latin typeface="+mn-lt"/>
              </a:rPr>
              <a:t>What are Potential Wildfire Operational Delineations (PODs)?</a:t>
            </a:r>
          </a:p>
          <a:p>
            <a:pPr marL="628650" lvl="1" indent="-171450">
              <a:buFont typeface="Arial" panose="020B0604020202020204" pitchFamily="34" charset="0"/>
              <a:buChar char="•"/>
            </a:pPr>
            <a:r>
              <a:rPr lang="en-US" sz="1200" dirty="0">
                <a:latin typeface="+mn-lt"/>
              </a:rPr>
              <a:t>PODs are polygons whose boundary features are relevant to fire control operations (e.g., roads, ridgetops, and water bodies). </a:t>
            </a:r>
          </a:p>
          <a:p>
            <a:pPr marL="628650" lvl="1" indent="-171450">
              <a:buFont typeface="Arial" panose="020B0604020202020204" pitchFamily="34" charset="0"/>
              <a:buChar char="•"/>
            </a:pPr>
            <a:r>
              <a:rPr lang="en-US" sz="1200" dirty="0">
                <a:latin typeface="+mn-lt"/>
              </a:rPr>
              <a:t>PODs are created by local fire experts with the help of analytical tools that highlight landscape features with control potential and provide information on their likely effectiveness. </a:t>
            </a:r>
          </a:p>
          <a:p>
            <a:pPr marL="628650" lvl="1" indent="-171450">
              <a:buFont typeface="Arial" panose="020B0604020202020204" pitchFamily="34" charset="0"/>
              <a:buChar char="•"/>
            </a:pPr>
            <a:r>
              <a:rPr lang="en-US" sz="1200" dirty="0">
                <a:latin typeface="+mn-lt"/>
              </a:rPr>
              <a:t>PODs are useful for summarizing wildfire risk and planning strategic response to unplanned ignitions accordingly. </a:t>
            </a:r>
          </a:p>
          <a:p>
            <a:pPr marL="628650" lvl="1" indent="-171450">
              <a:buFont typeface="Arial" panose="020B0604020202020204" pitchFamily="34" charset="0"/>
              <a:buChar char="•"/>
            </a:pPr>
            <a:r>
              <a:rPr lang="en-US" sz="1200" dirty="0">
                <a:latin typeface="+mn-lt"/>
              </a:rPr>
              <a:t>In an operational response context, POD boundaries can be used to guide and communicate choices of where to construct or hold fire line as well as where to conduct burnout operations. </a:t>
            </a:r>
          </a:p>
          <a:p>
            <a:pPr marL="628650" lvl="1" indent="-171450">
              <a:buFont typeface="Arial" panose="020B0604020202020204" pitchFamily="34" charset="0"/>
              <a:buChar char="•"/>
            </a:pPr>
            <a:r>
              <a:rPr lang="en-US" sz="1200" dirty="0">
                <a:latin typeface="+mn-lt"/>
              </a:rPr>
              <a:t>PODs may also prove useful for strategic fuels planning, with potential applications for designing controlled burn units, reinforcing existing POD boundaries, or prioritizing treatment opportunities within PODs. </a:t>
            </a:r>
          </a:p>
          <a:p>
            <a:pPr marL="628650" lvl="1" indent="-171450">
              <a:buFont typeface="Arial" panose="020B0604020202020204" pitchFamily="34" charset="0"/>
              <a:buChar char="•"/>
            </a:pPr>
            <a:r>
              <a:rPr lang="en-US" sz="1200" dirty="0">
                <a:latin typeface="+mn-lt"/>
              </a:rPr>
              <a:t>Vetting and mapping POD boundaries essentially formalizes and institutionalizes the knowledge of fire management experts. </a:t>
            </a:r>
          </a:p>
          <a:p>
            <a:pPr marL="628650" lvl="1" indent="-171450">
              <a:buFont typeface="Arial" panose="020B0604020202020204" pitchFamily="34" charset="0"/>
              <a:buChar char="•"/>
            </a:pPr>
            <a:r>
              <a:rPr lang="en-US" sz="1200" dirty="0">
                <a:latin typeface="+mn-lt"/>
              </a:rPr>
              <a:t>The basic idea of delineating “boxes” within which to manage fire has long been around; the POD concept uses risk-based analytics, ground-truthing, and expert consensus to take that concept much farther, and moves it into the pre-fire planning world to buy more time. </a:t>
            </a:r>
          </a:p>
          <a:p>
            <a:endParaRPr lang="en-US" dirty="0"/>
          </a:p>
        </p:txBody>
      </p:sp>
    </p:spTree>
    <p:extLst>
      <p:ext uri="{BB962C8B-B14F-4D97-AF65-F5344CB8AC3E}">
        <p14:creationId xmlns:p14="http://schemas.microsoft.com/office/powerpoint/2010/main" val="338731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dirty="0"/>
              <a:t>Using recently developed analytical tools to map potential control locations, fire suppression specialists delineate the best locations to operationally engage wildfires under various levels of fire danger. </a:t>
            </a:r>
          </a:p>
          <a:p>
            <a:endParaRPr lang="en-US" dirty="0"/>
          </a:p>
          <a:p>
            <a:r>
              <a:rPr lang="en-US" dirty="0"/>
              <a:t>References:</a:t>
            </a:r>
          </a:p>
          <a:p>
            <a:pPr marL="628650" lvl="1" indent="-171450">
              <a:buFont typeface="Arial" panose="020B0604020202020204" pitchFamily="34" charset="0"/>
              <a:buChar char="•"/>
            </a:pPr>
            <a:r>
              <a:rPr lang="en-US" dirty="0"/>
              <a:t>https://www.iawfonline.org/wp-content/uploads/2019/02/28.1-February-2019-Wildfire-Magazine-Web.pdf</a:t>
            </a:r>
          </a:p>
          <a:p>
            <a:pPr marL="628650" lvl="1" indent="-171450">
              <a:buFont typeface="Arial" panose="020B0604020202020204" pitchFamily="34" charset="0"/>
              <a:buChar char="•"/>
            </a:pPr>
            <a:r>
              <a:rPr lang="en-US" dirty="0"/>
              <a:t>https://www.fs.fed.us/rm/pubs_journals/2019/rmrs_2019_oconnor_c001.pdf</a:t>
            </a:r>
          </a:p>
          <a:p>
            <a:endParaRPr lang="en-US" dirty="0"/>
          </a:p>
          <a:p>
            <a:endParaRPr lang="en-US" dirty="0"/>
          </a:p>
        </p:txBody>
      </p:sp>
    </p:spTree>
    <p:extLst>
      <p:ext uri="{BB962C8B-B14F-4D97-AF65-F5344CB8AC3E}">
        <p14:creationId xmlns:p14="http://schemas.microsoft.com/office/powerpoint/2010/main" val="86255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sz="1200" dirty="0"/>
          </a:p>
          <a:p>
            <a:r>
              <a:rPr lang="en-US" sz="1200" dirty="0"/>
              <a:t>Although several examples now exist, the Tonto National Forest was the first to develop their POD layers with the assistance of Rocky Mountain Research Station scientists.</a:t>
            </a:r>
          </a:p>
        </p:txBody>
      </p:sp>
    </p:spTree>
    <p:extLst>
      <p:ext uri="{BB962C8B-B14F-4D97-AF65-F5344CB8AC3E}">
        <p14:creationId xmlns:p14="http://schemas.microsoft.com/office/powerpoint/2010/main" val="280068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sz="1200" dirty="0"/>
          </a:p>
          <a:p>
            <a:pPr marL="171450" indent="-171450">
              <a:lnSpc>
                <a:spcPct val="150000"/>
              </a:lnSpc>
              <a:buFont typeface="Arial" panose="020B0604020202020204" pitchFamily="34" charset="0"/>
              <a:buChar char="•"/>
            </a:pPr>
            <a:r>
              <a:rPr lang="en-US" sz="1200" dirty="0"/>
              <a:t>The Pinal Fire was an early season wildfire (starting on 5/12/2017) with significant potential to manage for resource objectives. </a:t>
            </a:r>
          </a:p>
          <a:p>
            <a:pPr marL="171450" indent="-171450">
              <a:lnSpc>
                <a:spcPct val="150000"/>
              </a:lnSpc>
              <a:buFont typeface="Arial" panose="020B0604020202020204" pitchFamily="34" charset="0"/>
              <a:buChar char="•"/>
            </a:pPr>
            <a:r>
              <a:rPr lang="en-US" sz="1200" dirty="0"/>
              <a:t>Reference the graphic in the upper left corner:  The Pinal Fire started within a POD boundary (yellow) pre-identified to achieve restoration objectives by reducing surface fuel loading and minimizing the potential for future crown fire behavior.   </a:t>
            </a:r>
          </a:p>
          <a:p>
            <a:pPr marL="171450" indent="-171450">
              <a:lnSpc>
                <a:spcPct val="150000"/>
              </a:lnSpc>
              <a:buFont typeface="Arial" panose="020B0604020202020204" pitchFamily="34" charset="0"/>
              <a:buChar char="•"/>
            </a:pPr>
            <a:r>
              <a:rPr lang="en-US" sz="1200" dirty="0"/>
              <a:t>The Pinal Fire grew in size and complexity as the community of Globe, AZ was threatened as illustrated by the area in Red (protection)</a:t>
            </a:r>
          </a:p>
          <a:p>
            <a:pPr marL="171450" indent="-171450">
              <a:lnSpc>
                <a:spcPct val="150000"/>
              </a:lnSpc>
              <a:buFont typeface="Arial" panose="020B0604020202020204" pitchFamily="34" charset="0"/>
              <a:buChar char="•"/>
            </a:pPr>
            <a:r>
              <a:rPr lang="en-US" sz="1200" dirty="0"/>
              <a:t>Pinal Fire provides an example where a preparedness planning effort (delineating PODs) provided meaningful strategic response zones and effective operational engagement.</a:t>
            </a:r>
          </a:p>
          <a:p>
            <a:pPr marL="171450" indent="-171450">
              <a:lnSpc>
                <a:spcPct val="150000"/>
              </a:lnSpc>
              <a:buFont typeface="Arial" panose="020B0604020202020204" pitchFamily="34" charset="0"/>
              <a:buChar char="•"/>
            </a:pPr>
            <a:endParaRPr lang="en-US" sz="1200" dirty="0"/>
          </a:p>
          <a:p>
            <a:pPr marL="0" indent="0">
              <a:lnSpc>
                <a:spcPct val="150000"/>
              </a:lnSpc>
              <a:buFont typeface="Arial" panose="020B0604020202020204" pitchFamily="34" charset="0"/>
              <a:buNone/>
            </a:pPr>
            <a:r>
              <a:rPr lang="en-US" sz="1200" dirty="0"/>
              <a:t>Potential Operational Delineations will be </a:t>
            </a:r>
            <a:r>
              <a:rPr lang="en-US" sz="1200"/>
              <a:t>discussed again in lesson 15.</a:t>
            </a:r>
            <a:endParaRPr lang="en-US" sz="1200" dirty="0"/>
          </a:p>
        </p:txBody>
      </p:sp>
    </p:spTree>
    <p:extLst>
      <p:ext uri="{BB962C8B-B14F-4D97-AF65-F5344CB8AC3E}">
        <p14:creationId xmlns:p14="http://schemas.microsoft.com/office/powerpoint/2010/main" val="352026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15</a:t>
            </a:fld>
            <a:endParaRPr lang="en-US" sz="1200" b="1" dirty="0">
              <a:effectLst>
                <a:outerShdw blurRad="38100" dist="38100" dir="2700000" algn="tl">
                  <a:srgbClr val="000000">
                    <a:alpha val="43137"/>
                  </a:srgbClr>
                </a:outerShdw>
              </a:effectLst>
            </a:endParaRPr>
          </a:p>
          <a:p>
            <a:pPr algn="just"/>
            <a:r>
              <a:rPr lang="en-US" sz="1200" b="1" dirty="0"/>
              <a:t>Fire Danger Rating Areas – Northern Utah Example (or substitute with a local example)</a:t>
            </a:r>
            <a:endParaRPr lang="en-US" sz="1200" b="0" dirty="0"/>
          </a:p>
          <a:p>
            <a:endParaRPr lang="en-US" sz="1200" dirty="0"/>
          </a:p>
          <a:p>
            <a:r>
              <a:rPr lang="en-US" sz="1200" dirty="0"/>
              <a:t>Fire Danger Rating Areas are based purely upon the fire</a:t>
            </a:r>
            <a:r>
              <a:rPr lang="en-US" sz="1200" baseline="0" dirty="0"/>
              <a:t> environment, without consideration of social, political, or managerial factors.</a:t>
            </a:r>
          </a:p>
          <a:p>
            <a:endParaRPr lang="en-US" sz="1200" baseline="0" dirty="0"/>
          </a:p>
          <a:p>
            <a:endParaRPr lang="en-US" dirty="0"/>
          </a:p>
        </p:txBody>
      </p:sp>
    </p:spTree>
    <p:extLst>
      <p:ext uri="{BB962C8B-B14F-4D97-AF65-F5344CB8AC3E}">
        <p14:creationId xmlns:p14="http://schemas.microsoft.com/office/powerpoint/2010/main" val="402934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latin typeface="+mn-lt"/>
              </a:rPr>
              <a:t>Slide # </a:t>
            </a:r>
            <a:fld id="{209B3D60-080B-4D34-9398-1DC43AD41F33}" type="slidenum">
              <a:rPr lang="en-US" sz="1200" b="1">
                <a:effectLst>
                  <a:outerShdw blurRad="38100" dist="38100" dir="2700000" algn="tl">
                    <a:srgbClr val="000000">
                      <a:alpha val="43137"/>
                    </a:srgbClr>
                  </a:outerShdw>
                </a:effectLst>
                <a:latin typeface="+mn-lt"/>
              </a:rPr>
              <a:pPr algn="r"/>
              <a:t>16</a:t>
            </a:fld>
            <a:endParaRPr lang="en-US" sz="1200" b="1" dirty="0">
              <a:effectLst>
                <a:outerShdw blurRad="38100" dist="38100" dir="2700000" algn="tl">
                  <a:srgbClr val="000000">
                    <a:alpha val="43137"/>
                  </a:srgbClr>
                </a:outerShdw>
              </a:effectLst>
              <a:latin typeface="+mn-lt"/>
            </a:endParaRPr>
          </a:p>
          <a:p>
            <a:pPr algn="just"/>
            <a:r>
              <a:rPr lang="en-US" sz="1200" b="1" dirty="0">
                <a:latin typeface="+mn-lt"/>
              </a:rPr>
              <a:t>Fire Danger Rating Areas</a:t>
            </a:r>
            <a:endParaRPr lang="en-US" sz="1200" b="0" dirty="0">
              <a:latin typeface="+mn-lt"/>
            </a:endParaRPr>
          </a:p>
          <a:p>
            <a:endParaRPr lang="en-US" sz="1200" dirty="0">
              <a:latin typeface="+mn-lt"/>
            </a:endParaRPr>
          </a:p>
          <a:p>
            <a:r>
              <a:rPr lang="en-US" sz="1200" dirty="0">
                <a:latin typeface="+mn-lt"/>
              </a:rPr>
              <a:t>Once again, we emphasize the fact that regardless of jurisdictional, administrative, and political boundaries that underly Fire Danger Rating Areas, the fire environment is considered to be similar.</a:t>
            </a:r>
          </a:p>
          <a:p>
            <a:endParaRPr lang="en-US" sz="1200" dirty="0">
              <a:latin typeface="+mn-lt"/>
            </a:endParaRPr>
          </a:p>
          <a:p>
            <a:r>
              <a:rPr lang="en-US" sz="1200" dirty="0">
                <a:latin typeface="+mn-lt"/>
              </a:rPr>
              <a:t>Fires do not respect administrative boundaries.</a:t>
            </a:r>
          </a:p>
        </p:txBody>
      </p:sp>
    </p:spTree>
    <p:extLst>
      <p:ext uri="{BB962C8B-B14F-4D97-AF65-F5344CB8AC3E}">
        <p14:creationId xmlns:p14="http://schemas.microsoft.com/office/powerpoint/2010/main" val="242516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latin typeface="+mn-lt"/>
              </a:rPr>
              <a:t>Slide # </a:t>
            </a:r>
            <a:fld id="{209B3D60-080B-4D34-9398-1DC43AD41F33}" type="slidenum">
              <a:rPr lang="en-US" sz="1200" b="1">
                <a:effectLst>
                  <a:outerShdw blurRad="38100" dist="38100" dir="2700000" algn="tl">
                    <a:srgbClr val="000000">
                      <a:alpha val="43137"/>
                    </a:srgbClr>
                  </a:outerShdw>
                </a:effectLst>
                <a:latin typeface="+mn-lt"/>
              </a:rPr>
              <a:pPr algn="r"/>
              <a:t>17</a:t>
            </a:fld>
            <a:endParaRPr lang="en-US" sz="1200" b="1" dirty="0">
              <a:effectLst>
                <a:outerShdw blurRad="38100" dist="38100" dir="2700000" algn="tl">
                  <a:srgbClr val="000000">
                    <a:alpha val="43137"/>
                  </a:srgbClr>
                </a:outerShdw>
              </a:effectLst>
              <a:latin typeface="+mn-lt"/>
            </a:endParaRPr>
          </a:p>
          <a:p>
            <a:pPr algn="just"/>
            <a:r>
              <a:rPr lang="en-US" sz="1200" b="1" dirty="0">
                <a:latin typeface="+mn-lt"/>
              </a:rPr>
              <a:t>Response Zones</a:t>
            </a:r>
            <a:endParaRPr lang="en-US" sz="1200" b="0" dirty="0">
              <a:latin typeface="+mn-lt"/>
            </a:endParaRPr>
          </a:p>
          <a:p>
            <a:endParaRPr lang="en-US" sz="1200" dirty="0">
              <a:latin typeface="+mn-lt"/>
            </a:endParaRPr>
          </a:p>
          <a:p>
            <a:endParaRPr lang="en-US" sz="1200" baseline="0" dirty="0">
              <a:latin typeface="+mn-lt"/>
            </a:endParaRPr>
          </a:p>
          <a:p>
            <a:r>
              <a:rPr lang="en-US" sz="1200" baseline="0" dirty="0">
                <a:latin typeface="+mn-lt"/>
              </a:rPr>
              <a:t>It is important to remember that the fire danger will remain relatively similar within each FDRA (without regard to the social/political factors).   </a:t>
            </a:r>
          </a:p>
          <a:p>
            <a:endParaRPr lang="en-US" sz="1200" baseline="0" dirty="0">
              <a:latin typeface="+mn-lt"/>
            </a:endParaRPr>
          </a:p>
          <a:p>
            <a:pPr defTabSz="3453935">
              <a:defRPr/>
            </a:pPr>
            <a:r>
              <a:rPr lang="en-US" sz="1200" dirty="0">
                <a:latin typeface="+mn-lt"/>
              </a:rPr>
              <a:t>Administrative, jurisdictional, political, and managerial agreements and considerations do influence our response actions.  </a:t>
            </a:r>
          </a:p>
          <a:p>
            <a:endParaRPr lang="en-US" dirty="0"/>
          </a:p>
        </p:txBody>
      </p:sp>
    </p:spTree>
    <p:extLst>
      <p:ext uri="{BB962C8B-B14F-4D97-AF65-F5344CB8AC3E}">
        <p14:creationId xmlns:p14="http://schemas.microsoft.com/office/powerpoint/2010/main" val="1619176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18</a:t>
            </a:fld>
            <a:endParaRPr lang="en-US" sz="1200" b="1" dirty="0">
              <a:effectLst>
                <a:outerShdw blurRad="38100" dist="38100" dir="2700000" algn="tl">
                  <a:srgbClr val="000000">
                    <a:alpha val="43137"/>
                  </a:srgbClr>
                </a:outerShdw>
              </a:effectLst>
            </a:endParaRPr>
          </a:p>
          <a:p>
            <a:pPr algn="just"/>
            <a:r>
              <a:rPr lang="en-US" sz="1200" b="1" dirty="0"/>
              <a:t>Response Zones</a:t>
            </a:r>
            <a:endParaRPr lang="en-US" sz="1200" b="0" dirty="0"/>
          </a:p>
          <a:p>
            <a:endParaRPr lang="en-US" sz="1200" dirty="0"/>
          </a:p>
          <a:p>
            <a:pPr defTabSz="3453935">
              <a:defRPr/>
            </a:pPr>
            <a:r>
              <a:rPr lang="en-US" sz="1200" dirty="0"/>
              <a:t>Response Zones are the footprint for response decisions; they are based upon administrative, jurisdictional, political, and managerial agreements and considerations.  By laying Fire Danger Rating Areas over the Response Zones, we can integrate Fire Danger Rating in our response decisions.</a:t>
            </a:r>
          </a:p>
          <a:p>
            <a:pPr defTabSz="3453935">
              <a:defRPr/>
            </a:pPr>
            <a:endParaRPr lang="en-US" sz="1200" baseline="0" dirty="0"/>
          </a:p>
          <a:p>
            <a:pPr defTabSz="3453935">
              <a:defRPr/>
            </a:pPr>
            <a:r>
              <a:rPr lang="en-US" sz="1200" baseline="0" dirty="0"/>
              <a:t>It is important to understand that FDRAs can be subdivided into smaller Response Zones to account for the social and political considerations; AT THE SAME TIME, we will expect the fire danger within the FDRA to remain similar.</a:t>
            </a:r>
            <a:endParaRPr lang="en-US" sz="1200" dirty="0"/>
          </a:p>
          <a:p>
            <a:endParaRPr lang="en-US" sz="1200" dirty="0"/>
          </a:p>
          <a:p>
            <a:endParaRPr lang="en-US" dirty="0"/>
          </a:p>
        </p:txBody>
      </p:sp>
    </p:spTree>
    <p:extLst>
      <p:ext uri="{BB962C8B-B14F-4D97-AF65-F5344CB8AC3E}">
        <p14:creationId xmlns:p14="http://schemas.microsoft.com/office/powerpoint/2010/main" val="10859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19</a:t>
            </a:fld>
            <a:endParaRPr lang="en-US" sz="1200" b="1" dirty="0">
              <a:effectLst>
                <a:outerShdw blurRad="38100" dist="38100" dir="2700000" algn="tl">
                  <a:srgbClr val="000000">
                    <a:alpha val="43137"/>
                  </a:srgbClr>
                </a:outerShdw>
              </a:effectLst>
            </a:endParaRPr>
          </a:p>
          <a:p>
            <a:endParaRPr lang="en-US" sz="1200" dirty="0"/>
          </a:p>
          <a:p>
            <a:pPr defTabSz="3453935">
              <a:defRPr/>
            </a:pPr>
            <a:r>
              <a:rPr lang="en-US" sz="1200" b="1" u="sng" dirty="0"/>
              <a:t>Preplanned</a:t>
            </a:r>
            <a:r>
              <a:rPr lang="en-US" sz="1200" b="1" u="sng" baseline="0" dirty="0"/>
              <a:t> Response (Dispatch) Levels (EXAMPLE)</a:t>
            </a:r>
          </a:p>
          <a:p>
            <a:endParaRPr lang="en-US" sz="1200" b="1" u="sng" baseline="0" dirty="0"/>
          </a:p>
          <a:p>
            <a:endParaRPr lang="en-US" sz="1200" baseline="0" dirty="0"/>
          </a:p>
          <a:p>
            <a:r>
              <a:rPr lang="en-US" sz="1200" b="1" u="none" baseline="0" dirty="0"/>
              <a:t>Key Points:</a:t>
            </a:r>
          </a:p>
          <a:p>
            <a:pPr marL="2738372" lvl="1" indent="-912791">
              <a:buFont typeface="Arial" pitchFamily="34" charset="0"/>
              <a:buChar char="•"/>
            </a:pPr>
            <a:r>
              <a:rPr lang="en-US" sz="1200" dirty="0"/>
              <a:t>Target group is the internal agency personnel.</a:t>
            </a:r>
          </a:p>
          <a:p>
            <a:pPr marL="2738372" lvl="1" indent="-912791">
              <a:buFont typeface="Arial" pitchFamily="34" charset="0"/>
              <a:buChar char="•"/>
            </a:pPr>
            <a:r>
              <a:rPr lang="en-US" sz="1200" dirty="0"/>
              <a:t>Preplanned Response Levels are often called Dispatch Levels.</a:t>
            </a:r>
          </a:p>
          <a:p>
            <a:pPr marL="2738372" lvl="1" indent="-912791">
              <a:buFont typeface="Arial" pitchFamily="34" charset="0"/>
              <a:buChar char="•"/>
            </a:pPr>
            <a:r>
              <a:rPr lang="en-US" sz="1200" dirty="0"/>
              <a:t>The intent is to preplan graduated response levels as the potential containment difficulty increases.</a:t>
            </a:r>
          </a:p>
          <a:p>
            <a:pPr marL="2738372" lvl="1" indent="-912791">
              <a:buFont typeface="Arial" pitchFamily="34" charset="0"/>
              <a:buChar char="•"/>
            </a:pPr>
            <a:r>
              <a:rPr lang="en-US" sz="1200" dirty="0"/>
              <a:t>Not knowing the details of a reported fire, response levels based on fire business thresholds provide a fire management application where an appropriate (initial) mix of suppression resources are dispatched to the reported wildfire.</a:t>
            </a:r>
            <a:endParaRPr lang="en-US" sz="1200" baseline="0" dirty="0"/>
          </a:p>
          <a:p>
            <a:endParaRPr lang="en-US" dirty="0"/>
          </a:p>
        </p:txBody>
      </p:sp>
    </p:spTree>
    <p:extLst>
      <p:ext uri="{BB962C8B-B14F-4D97-AF65-F5344CB8AC3E}">
        <p14:creationId xmlns:p14="http://schemas.microsoft.com/office/powerpoint/2010/main" val="10841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0" y="9634538"/>
            <a:ext cx="46202600" cy="25988962"/>
          </a:xfrm>
        </p:spPr>
      </p:sp>
      <p:sp>
        <p:nvSpPr>
          <p:cNvPr id="3" name="Notes Placeholder 2"/>
          <p:cNvSpPr>
            <a:spLocks noGrp="1"/>
          </p:cNvSpPr>
          <p:nvPr>
            <p:ph type="body" idx="1"/>
          </p:nvPr>
        </p:nvSpPr>
        <p:spPr/>
        <p:txBody>
          <a:bodyPr/>
          <a:lstStyle/>
          <a:p>
            <a:pPr algn="r" defTabSz="3453935">
              <a:defRPr/>
            </a:pPr>
            <a:r>
              <a:rPr lang="en-US" sz="1200" b="1" dirty="0">
                <a:effectLst>
                  <a:outerShdw blurRad="38100" dist="38100" dir="2700000" algn="tl">
                    <a:srgbClr val="000000">
                      <a:alpha val="43137"/>
                    </a:srgbClr>
                  </a:outerShdw>
                </a:effectLst>
              </a:rPr>
              <a:t>Slide # </a:t>
            </a:r>
            <a:fld id="{209B3D60-080B-4D34-9398-1DC43AD41F33}" type="slidenum">
              <a:rPr lang="en-US" sz="1200" b="1" dirty="0">
                <a:effectLst>
                  <a:outerShdw blurRad="38100" dist="38100" dir="2700000" algn="tl">
                    <a:srgbClr val="000000">
                      <a:alpha val="43137"/>
                    </a:srgbClr>
                  </a:outerShdw>
                </a:effectLst>
              </a:rPr>
              <a:pPr algn="r" defTabSz="3453935">
                <a:defRPr/>
              </a:pPr>
              <a:t>2</a:t>
            </a:fld>
            <a:endParaRPr lang="en-US" sz="1200" b="1" dirty="0">
              <a:effectLst>
                <a:outerShdw blurRad="38100" dist="38100" dir="2700000" algn="tl">
                  <a:srgbClr val="000000">
                    <a:alpha val="43137"/>
                  </a:srgbClr>
                </a:outerShdw>
              </a:effectLst>
            </a:endParaRPr>
          </a:p>
          <a:p>
            <a:r>
              <a:rPr lang="en-US" sz="1200" b="1" dirty="0"/>
              <a:t>Lesson Objectives:</a:t>
            </a:r>
          </a:p>
          <a:p>
            <a:pPr marL="1295228" indent="-1295228">
              <a:buAutoNum type="arabicPeriod"/>
            </a:pPr>
            <a:endParaRPr lang="en-US" sz="1200" b="1" dirty="0">
              <a:cs typeface="Calibri"/>
            </a:endParaRPr>
          </a:p>
          <a:p>
            <a:pPr marL="1295228" indent="-1295228" defTabSz="3453799">
              <a:spcBef>
                <a:spcPts val="2264"/>
              </a:spcBef>
              <a:spcAft>
                <a:spcPts val="4533"/>
              </a:spcAft>
              <a:buAutoNum type="arabicPeriod"/>
              <a:defRPr/>
            </a:pPr>
            <a:r>
              <a:rPr lang="en-US" sz="1200" dirty="0">
                <a:solidFill>
                  <a:srgbClr val="FFFFFF"/>
                </a:solidFill>
                <a:effectLst>
                  <a:outerShdw blurRad="38100" dist="38100" dir="2700000" algn="tl">
                    <a:srgbClr val="000000">
                      <a:alpha val="43137"/>
                    </a:srgbClr>
                  </a:outerShdw>
                </a:effectLst>
              </a:rPr>
              <a:t>Explain what a Fire Danger Rating Area (FDRA) is.</a:t>
            </a:r>
            <a:endParaRPr lang="en-US" sz="1200" dirty="0">
              <a:solidFill>
                <a:srgbClr val="FFFFFF"/>
              </a:solidFill>
              <a:cs typeface="Calibri"/>
            </a:endParaRPr>
          </a:p>
          <a:p>
            <a:pPr marL="4749170" lvl="2" indent="-1295228" defTabSz="3453799">
              <a:spcBef>
                <a:spcPts val="2264"/>
              </a:spcBef>
              <a:spcAft>
                <a:spcPts val="4533"/>
              </a:spcAft>
              <a:buAutoNum type="arabicPeriod"/>
              <a:defRPr/>
            </a:pPr>
            <a:endParaRPr lang="en-US" sz="1200" dirty="0">
              <a:solidFill>
                <a:srgbClr val="FFFFFF"/>
              </a:solidFill>
              <a:cs typeface="Calibri"/>
            </a:endParaRPr>
          </a:p>
          <a:p>
            <a:pPr marL="1295228" indent="-1295228" defTabSz="3453799">
              <a:spcBef>
                <a:spcPts val="2264"/>
              </a:spcBef>
              <a:spcAft>
                <a:spcPts val="2264"/>
              </a:spcAft>
              <a:buAutoNum type="arabicPeriod"/>
              <a:defRPr/>
            </a:pPr>
            <a:r>
              <a:rPr lang="en-US" sz="1200" dirty="0">
                <a:solidFill>
                  <a:srgbClr val="FFFFFF"/>
                </a:solidFill>
                <a:effectLst>
                  <a:outerShdw blurRad="38100" dist="38100" dir="2700000" algn="tl">
                    <a:srgbClr val="000000">
                      <a:alpha val="43137"/>
                    </a:srgbClr>
                  </a:outerShdw>
                </a:effectLst>
              </a:rPr>
              <a:t>Identify the role of FDRAs in NFDRS (planning, analysis, application, actions).</a:t>
            </a:r>
            <a:endParaRPr lang="en-US" sz="1200" dirty="0">
              <a:solidFill>
                <a:srgbClr val="FFFFFF"/>
              </a:solidFill>
              <a:cs typeface="Calibri"/>
            </a:endParaRPr>
          </a:p>
          <a:p>
            <a:pPr marL="4749170" lvl="2" indent="-1295228" defTabSz="3453799">
              <a:spcBef>
                <a:spcPts val="2264"/>
              </a:spcBef>
              <a:spcAft>
                <a:spcPts val="4533"/>
              </a:spcAft>
              <a:buAutoNum type="arabicPeriod"/>
              <a:defRPr/>
            </a:pPr>
            <a:endParaRPr lang="en-US" sz="1200" dirty="0">
              <a:solidFill>
                <a:srgbClr val="FFFFFF"/>
              </a:solidFill>
              <a:cs typeface="Calibri"/>
            </a:endParaRPr>
          </a:p>
          <a:p>
            <a:pPr marL="1295228" indent="-1295228" defTabSz="3453799">
              <a:spcBef>
                <a:spcPts val="2264"/>
              </a:spcBef>
              <a:spcAft>
                <a:spcPts val="2264"/>
              </a:spcAft>
              <a:buAutoNum type="arabicPeriod"/>
              <a:defRPr/>
            </a:pPr>
            <a:r>
              <a:rPr lang="en-US" sz="1200" dirty="0">
                <a:solidFill>
                  <a:srgbClr val="FFFFFF"/>
                </a:solidFill>
                <a:effectLst>
                  <a:outerShdw blurRad="38100" dist="38100" dir="2700000" algn="tl">
                    <a:srgbClr val="000000">
                      <a:alpha val="43137"/>
                    </a:srgbClr>
                  </a:outerShdw>
                </a:effectLst>
              </a:rPr>
              <a:t>Identify and apply "best practices" relating to the development and implementation of FDRAs.</a:t>
            </a:r>
            <a:endParaRPr lang="en-US" sz="1200" dirty="0">
              <a:solidFill>
                <a:srgbClr val="FFFFFF"/>
              </a:solidFill>
              <a:cs typeface="Calibri"/>
            </a:endParaRPr>
          </a:p>
          <a:p>
            <a:pPr marL="4749170" lvl="2" indent="-1295228" defTabSz="3453799">
              <a:spcBef>
                <a:spcPts val="2264"/>
              </a:spcBef>
              <a:spcAft>
                <a:spcPts val="4533"/>
              </a:spcAft>
              <a:buAutoNum type="arabicPeriod"/>
              <a:defRPr/>
            </a:pPr>
            <a:endParaRPr lang="en-US" sz="15000" dirty="0">
              <a:solidFill>
                <a:srgbClr val="FFFFFF"/>
              </a:solidFill>
              <a:cs typeface="Calibri"/>
            </a:endParaRPr>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20</a:t>
            </a:fld>
            <a:endParaRPr lang="en-US" sz="1200" b="1" dirty="0">
              <a:effectLst>
                <a:outerShdw blurRad="38100" dist="38100" dir="2700000" algn="tl">
                  <a:srgbClr val="000000">
                    <a:alpha val="43137"/>
                  </a:srgbClr>
                </a:outerShdw>
              </a:effectLst>
            </a:endParaRPr>
          </a:p>
          <a:p>
            <a:endParaRPr lang="en-US" sz="1200" dirty="0"/>
          </a:p>
          <a:p>
            <a:r>
              <a:rPr lang="en-US" sz="1200" b="1" i="1" u="none" dirty="0"/>
              <a:t>ANIMATED SLIDE  </a:t>
            </a:r>
            <a:r>
              <a:rPr lang="en-US" sz="1200" b="1" u="none" dirty="0"/>
              <a:t>-- </a:t>
            </a:r>
            <a:r>
              <a:rPr lang="en-US" sz="1200" b="1" u="sng" dirty="0"/>
              <a:t>Application</a:t>
            </a:r>
            <a:r>
              <a:rPr lang="en-US" sz="1200" b="1" u="sng" baseline="0" dirty="0"/>
              <a:t> of P</a:t>
            </a:r>
            <a:r>
              <a:rPr lang="en-US" sz="1200" b="1" u="sng" dirty="0"/>
              <a:t>replanned</a:t>
            </a:r>
            <a:r>
              <a:rPr lang="en-US" sz="1200" b="1" u="sng" baseline="0" dirty="0"/>
              <a:t> Response (Dispatch) Levels (EXAMPLE)</a:t>
            </a:r>
          </a:p>
          <a:p>
            <a:endParaRPr lang="en-US" sz="1200" baseline="0" dirty="0"/>
          </a:p>
          <a:p>
            <a:r>
              <a:rPr lang="en-US" sz="1200" b="1" u="none" baseline="0" dirty="0"/>
              <a:t>Key Points:</a:t>
            </a:r>
          </a:p>
          <a:p>
            <a:endParaRPr lang="en-US" sz="1200" b="0" u="none" baseline="0" dirty="0"/>
          </a:p>
          <a:p>
            <a:pPr marL="2738372" lvl="1" indent="-912791">
              <a:buFont typeface="Arial" pitchFamily="34" charset="0"/>
              <a:buChar char="•"/>
            </a:pPr>
            <a:r>
              <a:rPr lang="en-US" sz="1200" b="0" u="none" baseline="0" dirty="0"/>
              <a:t>Preplanned initial attack responses are common</a:t>
            </a:r>
          </a:p>
          <a:p>
            <a:pPr marL="2738372" lvl="1" indent="-912791">
              <a:buFont typeface="Arial" pitchFamily="34" charset="0"/>
              <a:buChar char="•"/>
            </a:pPr>
            <a:r>
              <a:rPr lang="en-US" sz="1200" b="0" u="none" baseline="0" dirty="0"/>
              <a:t>This is intended to attain the goal of good decision-making by mitigating cognitive bias by using NFDRS </a:t>
            </a:r>
          </a:p>
          <a:p>
            <a:pPr marL="2738372" lvl="1" indent="-912791">
              <a:buFont typeface="Arial" pitchFamily="34" charset="0"/>
              <a:buChar char="•"/>
            </a:pPr>
            <a:r>
              <a:rPr lang="en-US" sz="1200" b="0" u="none" baseline="0" dirty="0"/>
              <a:t>Note that this is an example of a 3 Decision Class system (3 Response Levels:  Low, Moderate, High)</a:t>
            </a:r>
          </a:p>
          <a:p>
            <a:pPr marL="2738372" lvl="1" indent="-912791">
              <a:buFont typeface="Arial" pitchFamily="34" charset="0"/>
              <a:buChar char="•"/>
            </a:pPr>
            <a:r>
              <a:rPr lang="en-US" sz="1200" b="0" u="none" baseline="0" dirty="0"/>
              <a:t>Note the increase of initial attack capability from Low=&gt;Moderate=&gt;High.</a:t>
            </a:r>
          </a:p>
          <a:p>
            <a:pPr marL="2738372" lvl="1" indent="-912791">
              <a:buFont typeface="Arial" pitchFamily="34" charset="0"/>
              <a:buChar char="•"/>
            </a:pPr>
            <a:endParaRPr lang="en-US" b="0" u="none" baseline="0" dirty="0"/>
          </a:p>
        </p:txBody>
      </p:sp>
    </p:spTree>
    <p:extLst>
      <p:ext uri="{BB962C8B-B14F-4D97-AF65-F5344CB8AC3E}">
        <p14:creationId xmlns:p14="http://schemas.microsoft.com/office/powerpoint/2010/main" val="227664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21</a:t>
            </a:fld>
            <a:endParaRPr lang="en-US" sz="1200" b="1" dirty="0">
              <a:effectLst>
                <a:outerShdw blurRad="38100" dist="38100" dir="2700000" algn="tl">
                  <a:srgbClr val="000000">
                    <a:alpha val="43137"/>
                  </a:srgbClr>
                </a:outerShdw>
              </a:effectLst>
            </a:endParaRPr>
          </a:p>
          <a:p>
            <a:pPr algn="just"/>
            <a:r>
              <a:rPr lang="en-US" sz="1200" b="1" dirty="0"/>
              <a:t>ANIMATED SLIDE	(NORTHERN UTAH EXAMPLE – </a:t>
            </a:r>
            <a:r>
              <a:rPr lang="en-US" sz="1200" b="1" i="1" u="sng" dirty="0"/>
              <a:t>Use a local example if one is available</a:t>
            </a:r>
            <a:r>
              <a:rPr lang="en-US" sz="1200" b="1" dirty="0"/>
              <a:t>)</a:t>
            </a:r>
          </a:p>
          <a:p>
            <a:pPr algn="just"/>
            <a:endParaRPr lang="en-US" sz="1200" b="1" dirty="0"/>
          </a:p>
          <a:p>
            <a:pPr algn="just"/>
            <a:endParaRPr lang="en-US" sz="1200" b="1" dirty="0"/>
          </a:p>
          <a:p>
            <a:endParaRPr lang="en-US" sz="1200" dirty="0"/>
          </a:p>
          <a:p>
            <a:r>
              <a:rPr lang="en-US" sz="1200" dirty="0"/>
              <a:t>In this example:</a:t>
            </a:r>
          </a:p>
          <a:p>
            <a:pPr marL="2374586" lvl="1" indent="-647616">
              <a:buFont typeface="Arial" panose="020B0604020202020204" pitchFamily="34" charset="0"/>
              <a:buChar char="•"/>
            </a:pPr>
            <a:r>
              <a:rPr lang="en-US" sz="1200" dirty="0"/>
              <a:t>A fire is reported in Response Zone #52</a:t>
            </a:r>
          </a:p>
          <a:p>
            <a:pPr marL="2374586" lvl="1" indent="-647616">
              <a:buFont typeface="Arial" panose="020B0604020202020204" pitchFamily="34" charset="0"/>
              <a:buChar char="•"/>
            </a:pPr>
            <a:r>
              <a:rPr lang="en-US" sz="1200" dirty="0"/>
              <a:t>At the same time, a second fire is reported in Response Zone #37</a:t>
            </a:r>
          </a:p>
          <a:p>
            <a:pPr marL="2374586" lvl="1" indent="-647616">
              <a:buFont typeface="Arial" panose="020B0604020202020204" pitchFamily="34" charset="0"/>
              <a:buChar char="•"/>
            </a:pPr>
            <a:r>
              <a:rPr lang="en-US" sz="1200" dirty="0"/>
              <a:t>KEY POINT =&gt; </a:t>
            </a:r>
            <a:r>
              <a:rPr lang="en-US" sz="1200" u="sng" dirty="0"/>
              <a:t>both fires are in the same FDRA</a:t>
            </a:r>
          </a:p>
          <a:p>
            <a:pPr marL="5180909" lvl="3"/>
            <a:r>
              <a:rPr lang="en-US" sz="1200" b="1" dirty="0">
                <a:solidFill>
                  <a:srgbClr val="FF0000"/>
                </a:solidFill>
              </a:rPr>
              <a:t>This means that the Fire Danger Rating is at the same level (BI =&gt; 73 =&gt; MODERATE RESPONSE LEVEL), but the response will be different due to other factors such as values-at-risk, accessibility, county jurisdiction, barriers to fire spread, and other possible considerations. </a:t>
            </a:r>
          </a:p>
          <a:p>
            <a:pPr marL="2374586" lvl="1" indent="-647616">
              <a:buFont typeface="Arial" panose="020B0604020202020204" pitchFamily="34" charset="0"/>
              <a:buChar char="•"/>
            </a:pPr>
            <a:r>
              <a:rPr lang="en-US" sz="1200" dirty="0"/>
              <a:t>“Run Cards” for each Response Zone (#52 &amp; #37) are dispatched to each fire</a:t>
            </a:r>
          </a:p>
          <a:p>
            <a:pPr marL="5180909" lvl="3"/>
            <a:r>
              <a:rPr lang="en-US" sz="1200" b="1" dirty="0"/>
              <a:t>If the resources are not available within the local dispatch area, resources are sought after in neighboring dispatch units to fill the “Run Card”</a:t>
            </a:r>
          </a:p>
          <a:p>
            <a:pPr marL="5180909" lvl="3"/>
            <a:r>
              <a:rPr lang="en-US" sz="1200" b="1" dirty="0"/>
              <a:t>The dispatched resources will continue to the fire until a qualified Incident Commander arrives to determine whether to cancel or augment the “Run Card” response.</a:t>
            </a:r>
          </a:p>
          <a:p>
            <a:pPr marL="2374586" lvl="1" indent="-647616">
              <a:buFont typeface="Arial" panose="020B0604020202020204" pitchFamily="34" charset="0"/>
              <a:buChar char="•"/>
            </a:pPr>
            <a:endParaRPr lang="en-US" sz="1200" b="1" dirty="0"/>
          </a:p>
          <a:p>
            <a:endParaRPr lang="en-US" dirty="0"/>
          </a:p>
        </p:txBody>
      </p:sp>
    </p:spTree>
    <p:extLst>
      <p:ext uri="{BB962C8B-B14F-4D97-AF65-F5344CB8AC3E}">
        <p14:creationId xmlns:p14="http://schemas.microsoft.com/office/powerpoint/2010/main" val="387610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22</a:t>
            </a:fld>
            <a:endParaRPr lang="en-US" sz="1200" b="1" dirty="0">
              <a:effectLst>
                <a:outerShdw blurRad="38100" dist="38100" dir="2700000" algn="tl">
                  <a:srgbClr val="000000">
                    <a:alpha val="43137"/>
                  </a:srgbClr>
                </a:outerShdw>
              </a:effectLst>
            </a:endParaRPr>
          </a:p>
          <a:p>
            <a:endParaRPr lang="en-US" sz="1200" dirty="0"/>
          </a:p>
          <a:p>
            <a:r>
              <a:rPr lang="en-US" sz="1200" dirty="0"/>
              <a:t>In the first Task (#1), it is important to evaluate the fire danger environment without the influence administrative, political, and operational factors.  </a:t>
            </a:r>
          </a:p>
          <a:p>
            <a:endParaRPr lang="en-US" sz="1200" dirty="0"/>
          </a:p>
          <a:p>
            <a:r>
              <a:rPr lang="en-US" sz="1200" dirty="0"/>
              <a:t>In the second Task (#2), the administrative, political, and operational factors are incorporated by edge-matching the draft FDRAs with “Response Zones”</a:t>
            </a:r>
          </a:p>
          <a:p>
            <a:endParaRPr lang="en-US" sz="1200" dirty="0"/>
          </a:p>
          <a:p>
            <a:r>
              <a:rPr lang="en-US" sz="1200" dirty="0"/>
              <a:t>The recommended geospatial tools include ArcMap and AGOL.  AGOL will be discussed in the next lesson.</a:t>
            </a:r>
          </a:p>
        </p:txBody>
      </p:sp>
    </p:spTree>
    <p:extLst>
      <p:ext uri="{BB962C8B-B14F-4D97-AF65-F5344CB8AC3E}">
        <p14:creationId xmlns:p14="http://schemas.microsoft.com/office/powerpoint/2010/main" val="426130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0" y="9634538"/>
            <a:ext cx="46202600" cy="25988962"/>
          </a:xfrm>
        </p:spPr>
      </p:sp>
      <p:sp>
        <p:nvSpPr>
          <p:cNvPr id="3" name="Notes Placeholder 2"/>
          <p:cNvSpPr>
            <a:spLocks noGrp="1"/>
          </p:cNvSpPr>
          <p:nvPr>
            <p:ph type="body" idx="1"/>
          </p:nvPr>
        </p:nvSpPr>
        <p:spPr/>
        <p:txBody>
          <a:bodyPr/>
          <a:lstStyle/>
          <a:p>
            <a:pPr algn="r" defTabSz="3453935">
              <a:defRPr/>
            </a:pPr>
            <a:r>
              <a:rPr lang="en-US" sz="1200" b="1" dirty="0">
                <a:solidFill>
                  <a:prstClr val="black"/>
                </a:solidFill>
                <a:effectLst>
                  <a:outerShdw blurRad="38100" dist="38100" dir="2700000" algn="tl">
                    <a:srgbClr val="000000">
                      <a:alpha val="43137"/>
                    </a:srgbClr>
                  </a:outerShdw>
                </a:effectLst>
              </a:rPr>
              <a:t>Slide # </a:t>
            </a:r>
            <a:fld id="{209B3D60-080B-4D34-9398-1DC43AD41F33}" type="slidenum">
              <a:rPr lang="en-US" sz="1200" b="1">
                <a:solidFill>
                  <a:prstClr val="black"/>
                </a:solidFill>
                <a:effectLst>
                  <a:outerShdw blurRad="38100" dist="38100" dir="2700000" algn="tl">
                    <a:srgbClr val="000000">
                      <a:alpha val="43137"/>
                    </a:srgbClr>
                  </a:outerShdw>
                </a:effectLst>
              </a:rPr>
              <a:pPr algn="r" defTabSz="3453935">
                <a:defRPr/>
              </a:pPr>
              <a:t>23</a:t>
            </a:fld>
            <a:endParaRPr lang="en-US" sz="1200" b="1" dirty="0">
              <a:solidFill>
                <a:prstClr val="black"/>
              </a:solidFill>
              <a:effectLst>
                <a:outerShdw blurRad="38100" dist="38100" dir="2700000" algn="tl">
                  <a:srgbClr val="000000">
                    <a:alpha val="43137"/>
                  </a:srgbClr>
                </a:outerShdw>
              </a:effectLst>
            </a:endParaRPr>
          </a:p>
          <a:p>
            <a:r>
              <a:rPr lang="en-US" sz="1200" b="1" dirty="0"/>
              <a:t>Review Lesson Objectives:</a:t>
            </a:r>
          </a:p>
          <a:p>
            <a:pPr marL="2806327" indent="-2806327" defTabSz="3453799">
              <a:spcBef>
                <a:spcPts val="2264"/>
              </a:spcBef>
              <a:spcAft>
                <a:spcPts val="4533"/>
              </a:spcAft>
              <a:buFont typeface="+mj-lt"/>
              <a:buAutoNum type="arabicPeriod"/>
              <a:defRPr/>
            </a:pPr>
            <a:r>
              <a:rPr lang="en-US" sz="1200" dirty="0">
                <a:solidFill>
                  <a:srgbClr val="FFFFFF"/>
                </a:solidFill>
                <a:effectLst>
                  <a:outerShdw blurRad="38100" dist="38100" dir="2700000" algn="tl">
                    <a:srgbClr val="000000">
                      <a:alpha val="43137"/>
                    </a:srgbClr>
                  </a:outerShdw>
                </a:effectLst>
              </a:rPr>
              <a:t>Explain what a Fire Danger Rating Area (FDRA) is.</a:t>
            </a:r>
          </a:p>
          <a:p>
            <a:pPr marL="5612645" lvl="2" indent="-2158713" defTabSz="3453799">
              <a:spcBef>
                <a:spcPts val="2264"/>
              </a:spcBef>
              <a:spcAft>
                <a:spcPts val="4533"/>
              </a:spcAft>
              <a:buFont typeface="Wingdings" panose="05000000000000000000" pitchFamily="2" charset="2"/>
              <a:buChar char="Ø"/>
              <a:defRPr/>
            </a:pPr>
            <a:endParaRPr lang="en-US" sz="1200" dirty="0">
              <a:solidFill>
                <a:srgbClr val="FFFFFF"/>
              </a:solidFill>
              <a:effectLst>
                <a:outerShdw blurRad="38100" dist="38100" dir="2700000" algn="tl">
                  <a:srgbClr val="000000">
                    <a:alpha val="43137"/>
                  </a:srgbClr>
                </a:outerShdw>
              </a:effectLst>
            </a:endParaRPr>
          </a:p>
          <a:p>
            <a:pPr marL="2806327" indent="-2806327" defTabSz="3453799">
              <a:spcBef>
                <a:spcPts val="2264"/>
              </a:spcBef>
              <a:spcAft>
                <a:spcPts val="2264"/>
              </a:spcAft>
              <a:buFont typeface="+mj-lt"/>
              <a:buAutoNum type="arabicPeriod"/>
              <a:defRPr/>
            </a:pPr>
            <a:r>
              <a:rPr lang="en-US" sz="1200" dirty="0">
                <a:solidFill>
                  <a:srgbClr val="FFFFFF"/>
                </a:solidFill>
                <a:effectLst>
                  <a:outerShdw blurRad="38100" dist="38100" dir="2700000" algn="tl">
                    <a:srgbClr val="000000">
                      <a:alpha val="43137"/>
                    </a:srgbClr>
                  </a:outerShdw>
                </a:effectLst>
              </a:rPr>
              <a:t>Identify the role of FDRAs in NFDRS (planning, analysis, application, actions).</a:t>
            </a:r>
          </a:p>
          <a:p>
            <a:pPr marL="5612645" lvl="2" indent="-2158713" defTabSz="3453799">
              <a:spcBef>
                <a:spcPts val="2264"/>
              </a:spcBef>
              <a:spcAft>
                <a:spcPts val="4533"/>
              </a:spcAft>
              <a:buFont typeface="Wingdings" panose="05000000000000000000" pitchFamily="2" charset="2"/>
              <a:buChar char="Ø"/>
              <a:defRPr/>
            </a:pPr>
            <a:endParaRPr lang="en-US" sz="1200" dirty="0">
              <a:solidFill>
                <a:srgbClr val="FFFFFF"/>
              </a:solidFill>
              <a:effectLst>
                <a:outerShdw blurRad="38100" dist="38100" dir="2700000" algn="tl">
                  <a:srgbClr val="000000">
                    <a:alpha val="43137"/>
                  </a:srgbClr>
                </a:outerShdw>
              </a:effectLst>
            </a:endParaRPr>
          </a:p>
          <a:p>
            <a:pPr marL="2806327" indent="-2806327" defTabSz="3453799">
              <a:spcBef>
                <a:spcPts val="2264"/>
              </a:spcBef>
              <a:spcAft>
                <a:spcPts val="2264"/>
              </a:spcAft>
              <a:buFont typeface="+mj-lt"/>
              <a:buAutoNum type="arabicPeriod"/>
              <a:defRPr/>
            </a:pPr>
            <a:r>
              <a:rPr lang="en-US" sz="1200" dirty="0">
                <a:solidFill>
                  <a:srgbClr val="FFFFFF"/>
                </a:solidFill>
                <a:effectLst>
                  <a:outerShdw blurRad="38100" dist="38100" dir="2700000" algn="tl">
                    <a:srgbClr val="000000">
                      <a:alpha val="43137"/>
                    </a:srgbClr>
                  </a:outerShdw>
                </a:effectLst>
              </a:rPr>
              <a:t>Identify and apply "best practices" relating to the development and implementation of FDRAs.</a:t>
            </a:r>
          </a:p>
          <a:p>
            <a:pPr marL="5612645" lvl="2" indent="-2158713" defTabSz="3453799">
              <a:spcBef>
                <a:spcPts val="2264"/>
              </a:spcBef>
              <a:spcAft>
                <a:spcPts val="4533"/>
              </a:spcAft>
              <a:buFont typeface="Wingdings" panose="05000000000000000000" pitchFamily="2" charset="2"/>
              <a:buChar char="Ø"/>
              <a:defRPr/>
            </a:pPr>
            <a:endParaRPr lang="en-US" sz="150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6087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0" y="9634538"/>
            <a:ext cx="46202600" cy="25988962"/>
          </a:xfrm>
        </p:spPr>
      </p:sp>
      <p:sp>
        <p:nvSpPr>
          <p:cNvPr id="3" name="Notes Placeholder 2"/>
          <p:cNvSpPr>
            <a:spLocks noGrp="1"/>
          </p:cNvSpPr>
          <p:nvPr>
            <p:ph type="body" idx="1"/>
          </p:nvPr>
        </p:nvSpPr>
        <p:spPr/>
        <p:txBody>
          <a:bodyPr/>
          <a:lstStyle/>
          <a:p>
            <a:pPr algn="r" defTabSz="3453935">
              <a:defRPr/>
            </a:pPr>
            <a:r>
              <a:rPr lang="en-US" sz="1200" b="1" dirty="0">
                <a:solidFill>
                  <a:prstClr val="black"/>
                </a:solidFill>
                <a:effectLst>
                  <a:outerShdw blurRad="38100" dist="38100" dir="2700000" algn="tl">
                    <a:srgbClr val="000000">
                      <a:alpha val="43137"/>
                    </a:srgbClr>
                  </a:outerShdw>
                </a:effectLst>
              </a:rPr>
              <a:t>Slide # </a:t>
            </a:r>
            <a:fld id="{209B3D60-080B-4D34-9398-1DC43AD41F33}" type="slidenum">
              <a:rPr lang="en-US" sz="1200" b="1">
                <a:solidFill>
                  <a:prstClr val="black"/>
                </a:solidFill>
                <a:effectLst>
                  <a:outerShdw blurRad="38100" dist="38100" dir="2700000" algn="tl">
                    <a:srgbClr val="000000">
                      <a:alpha val="43137"/>
                    </a:srgbClr>
                  </a:outerShdw>
                </a:effectLst>
              </a:rPr>
              <a:pPr algn="r" defTabSz="3453935">
                <a:defRPr/>
              </a:pPr>
              <a:t>24</a:t>
            </a:fld>
            <a:endParaRPr lang="en-US" sz="1200" b="1" dirty="0">
              <a:solidFill>
                <a:prstClr val="black"/>
              </a:solidFill>
              <a:effectLst>
                <a:outerShdw blurRad="38100" dist="38100" dir="2700000" algn="tl">
                  <a:srgbClr val="000000">
                    <a:alpha val="43137"/>
                  </a:srgbClr>
                </a:outerShdw>
              </a:effectLst>
            </a:endParaRPr>
          </a:p>
          <a:p>
            <a:pPr defTabSz="3453935">
              <a:defRPr/>
            </a:pPr>
            <a:r>
              <a:rPr lang="en-US" sz="1200" dirty="0"/>
              <a:t>Questions?</a:t>
            </a:r>
          </a:p>
        </p:txBody>
      </p:sp>
    </p:spTree>
    <p:extLst>
      <p:ext uri="{BB962C8B-B14F-4D97-AF65-F5344CB8AC3E}">
        <p14:creationId xmlns:p14="http://schemas.microsoft.com/office/powerpoint/2010/main" val="303441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3</a:t>
            </a:fld>
            <a:endParaRPr lang="en-US" sz="1200" b="1" dirty="0">
              <a:effectLst>
                <a:outerShdw blurRad="38100" dist="38100" dir="2700000" algn="tl">
                  <a:srgbClr val="000000">
                    <a:alpha val="43137"/>
                  </a:srgbClr>
                </a:outerShdw>
              </a:effectLst>
            </a:endParaRPr>
          </a:p>
          <a:p>
            <a:pPr algn="just"/>
            <a:r>
              <a:rPr lang="en-US" sz="1200" b="1" dirty="0"/>
              <a:t>Fire Danger Rating Areas</a:t>
            </a:r>
            <a:endParaRPr lang="en-US" sz="1200" b="0" dirty="0"/>
          </a:p>
          <a:p>
            <a:endParaRPr lang="en-US" sz="1200" dirty="0"/>
          </a:p>
          <a:p>
            <a:r>
              <a:rPr lang="en-US" sz="1200" dirty="0"/>
              <a:t>Slide provide</a:t>
            </a:r>
            <a:r>
              <a:rPr lang="en-US" sz="1200" baseline="0" dirty="0"/>
              <a:t>s the basic definition and role pertaining to FDRAs (fulfilling objectives #1 &amp; #2).  Given the skills and experience of most workshop attendees and its focus on developing an FDOP, the remainder of the lesson will focus on WHY we create FDRAs and best practices.</a:t>
            </a:r>
            <a:endParaRPr lang="en-US" sz="1200" dirty="0"/>
          </a:p>
        </p:txBody>
      </p:sp>
    </p:spTree>
    <p:extLst>
      <p:ext uri="{BB962C8B-B14F-4D97-AF65-F5344CB8AC3E}">
        <p14:creationId xmlns:p14="http://schemas.microsoft.com/office/powerpoint/2010/main" val="421271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4</a:t>
            </a:fld>
            <a:endParaRPr lang="en-US" sz="1200" b="1" dirty="0">
              <a:effectLst>
                <a:outerShdw blurRad="38100" dist="38100" dir="2700000" algn="tl">
                  <a:srgbClr val="000000">
                    <a:alpha val="43137"/>
                  </a:srgbClr>
                </a:outerShdw>
              </a:effectLst>
            </a:endParaRPr>
          </a:p>
          <a:p>
            <a:pPr algn="just"/>
            <a:r>
              <a:rPr lang="en-US" sz="1200" b="1" dirty="0"/>
              <a:t>WHY?</a:t>
            </a:r>
            <a:endParaRPr lang="en-US" sz="1200" b="0" dirty="0"/>
          </a:p>
          <a:p>
            <a:endParaRPr lang="en-US" sz="1200" dirty="0"/>
          </a:p>
          <a:p>
            <a:r>
              <a:rPr lang="en-US" sz="1200" dirty="0"/>
              <a:t>Many workshop attendees are seasoned</a:t>
            </a:r>
            <a:r>
              <a:rPr lang="en-US" sz="1200" baseline="0" dirty="0"/>
              <a:t> NFDRS practitioners and graduates of S-491 and ANFDRS, so they should already understand the b</a:t>
            </a:r>
            <a:r>
              <a:rPr lang="en-US" sz="1200" dirty="0"/>
              <a:t>asic concepts</a:t>
            </a:r>
            <a:r>
              <a:rPr lang="en-US" sz="1200" baseline="0" dirty="0"/>
              <a:t> (e.g. Objectives #1 and #2) relating to FDRAs.   Those concepts can be reinforced and applied most effectively if the participants understand </a:t>
            </a:r>
            <a:r>
              <a:rPr lang="en-US" sz="1200" u="sng" baseline="0" dirty="0"/>
              <a:t>WHY</a:t>
            </a:r>
            <a:r>
              <a:rPr lang="en-US" sz="1200" baseline="0" dirty="0"/>
              <a:t> we create FDRAs.  Challenge participants with existing FDRAs to reassess their validity and make adjustments if needed (avoid potential decision trap/bias).</a:t>
            </a:r>
          </a:p>
          <a:p>
            <a:endParaRPr lang="en-US" baseline="0" dirty="0"/>
          </a:p>
        </p:txBody>
      </p:sp>
    </p:spTree>
    <p:extLst>
      <p:ext uri="{BB962C8B-B14F-4D97-AF65-F5344CB8AC3E}">
        <p14:creationId xmlns:p14="http://schemas.microsoft.com/office/powerpoint/2010/main" val="176123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5</a:t>
            </a:fld>
            <a:endParaRPr lang="en-US" sz="1200" b="1" dirty="0">
              <a:effectLst>
                <a:outerShdw blurRad="38100" dist="38100" dir="2700000" algn="tl">
                  <a:srgbClr val="000000">
                    <a:alpha val="43137"/>
                  </a:srgbClr>
                </a:outerShdw>
              </a:effectLst>
            </a:endParaRPr>
          </a:p>
          <a:p>
            <a:r>
              <a:rPr lang="en-US" sz="1200" b="1" u="sng" dirty="0"/>
              <a:t>ANIMATED SLIDE (NO clicking necessary)</a:t>
            </a:r>
          </a:p>
          <a:p>
            <a:endParaRPr lang="en-US" sz="1200" b="1" u="sng" dirty="0"/>
          </a:p>
          <a:p>
            <a:pPr defTabSz="3453935">
              <a:defRPr/>
            </a:pPr>
            <a:r>
              <a:rPr lang="en-US" sz="1200" dirty="0"/>
              <a:t>Fire Danger Rating Areas (FDRAs) provide a mechanism to connect large geographic areas with similar fire potential to the NFDRS2016 model.  By doing this, we are able to support decisions based upon the current and forecasted fire danger potential.  This affects the behavior of public and industrial entities, as well as the efficiency, effectiveness, and safety of our agency personnel who respond to wildland fires.</a:t>
            </a:r>
          </a:p>
          <a:p>
            <a:pPr defTabSz="3453935">
              <a:defRPr/>
            </a:pPr>
            <a:endParaRPr lang="en-US" sz="1200" dirty="0"/>
          </a:p>
          <a:p>
            <a:pPr defTabSz="3453935">
              <a:defRPr/>
            </a:pPr>
            <a:r>
              <a:rPr lang="en-US" sz="1200" dirty="0"/>
              <a:t>The FDRAs</a:t>
            </a:r>
            <a:r>
              <a:rPr lang="en-US" sz="1200" baseline="0" dirty="0"/>
              <a:t> are the elemental units (nothing smaller) that are used for analysis and defined in Fire Danger-related plans.</a:t>
            </a:r>
            <a:endParaRPr lang="en-US" sz="1200" dirty="0"/>
          </a:p>
          <a:p>
            <a:pPr defTabSz="3453935">
              <a:defRPr/>
            </a:pPr>
            <a:endParaRPr lang="en-US" sz="1200" dirty="0"/>
          </a:p>
          <a:p>
            <a:pPr defTabSz="3453935">
              <a:defRPr/>
            </a:pPr>
            <a:r>
              <a:rPr lang="en-US" sz="1200" dirty="0"/>
              <a:t>Ultimately,</a:t>
            </a:r>
            <a:r>
              <a:rPr lang="en-US" sz="1200" baseline="0" dirty="0"/>
              <a:t> we want to use NFDRS2016 to provide good decision support, based on reliable predictions and at an appropriate scale.  Accordingly, the FDRAs must be defined so that they produce unique, accurate, and meaningful NFDRS outputs, but at a scale that is neither too nuanced nor too general for response decisions and other management activities.</a:t>
            </a:r>
            <a:endParaRPr lang="en-US" sz="1200" dirty="0"/>
          </a:p>
          <a:p>
            <a:endParaRPr lang="en-US" dirty="0"/>
          </a:p>
        </p:txBody>
      </p:sp>
    </p:spTree>
    <p:extLst>
      <p:ext uri="{BB962C8B-B14F-4D97-AF65-F5344CB8AC3E}">
        <p14:creationId xmlns:p14="http://schemas.microsoft.com/office/powerpoint/2010/main" val="2716416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3453935">
              <a:defRPr/>
            </a:pPr>
            <a:r>
              <a:rPr lang="en-US" sz="1200" b="1" dirty="0">
                <a:solidFill>
                  <a:prstClr val="black"/>
                </a:solidFill>
                <a:effectLst>
                  <a:outerShdw blurRad="38100" dist="38100" dir="2700000" algn="tl">
                    <a:srgbClr val="000000">
                      <a:alpha val="43137"/>
                    </a:srgbClr>
                  </a:outerShdw>
                </a:effectLst>
                <a:latin typeface="+mn-lt"/>
                <a:cs typeface="Arial" panose="020B0604020202020204" pitchFamily="34" charset="0"/>
              </a:rPr>
              <a:t>Slide # </a:t>
            </a:r>
            <a:fld id="{209B3D60-080B-4D34-9398-1DC43AD41F33}" type="slidenum">
              <a:rPr lang="en-US" sz="1200" b="1">
                <a:solidFill>
                  <a:prstClr val="black"/>
                </a:solidFill>
                <a:effectLst>
                  <a:outerShdw blurRad="38100" dist="38100" dir="2700000" algn="tl">
                    <a:srgbClr val="000000">
                      <a:alpha val="43137"/>
                    </a:srgbClr>
                  </a:outerShdw>
                </a:effectLst>
                <a:latin typeface="+mn-lt"/>
                <a:cs typeface="Arial" panose="020B0604020202020204" pitchFamily="34" charset="0"/>
              </a:rPr>
              <a:pPr algn="r" defTabSz="3453935">
                <a:defRPr/>
              </a:pPr>
              <a:t>6</a:t>
            </a:fld>
            <a:endParaRPr lang="en-US" sz="1200" b="1" dirty="0">
              <a:solidFill>
                <a:prstClr val="black"/>
              </a:solidFill>
              <a:effectLst>
                <a:outerShdw blurRad="38100" dist="38100" dir="2700000" algn="tl">
                  <a:srgbClr val="000000">
                    <a:alpha val="43137"/>
                  </a:srgbClr>
                </a:outerShdw>
              </a:effectLst>
              <a:latin typeface="+mn-lt"/>
              <a:cs typeface="Arial" panose="020B0604020202020204" pitchFamily="34" charset="0"/>
            </a:endParaRPr>
          </a:p>
          <a:p>
            <a:r>
              <a:rPr lang="en-US" sz="1200" b="1"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Best Practice:  Fire Danger Rating Area</a:t>
            </a:r>
          </a:p>
          <a:p>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Fire Danger Rating Area (FDRA) is defined as a large geographic area relatively homogeneous with respect to climate, vegetation and topography. Fire Danger Rating Areas are delineated based upon an analysis of these three factors:  climate, vegetation, and topography. </a:t>
            </a:r>
          </a:p>
          <a:p>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Why this large scale and these 3 factors (vegetation, climate, topography)?  </a:t>
            </a:r>
          </a:p>
          <a:p>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Large geographic area because the spatial scale for the weather inputs to NFDRS is large (coarse scale).  </a:t>
            </a: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Because of these similarities, it can be assumed that the fire danger within a FDRA is relatively uniform.  </a:t>
            </a:r>
          </a:p>
          <a:p>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The initial delineation of FDRAs should not include any consideration of administrative/political boundaries, Land-Use Plan (LUP) and Fire Management Plan (FMP) objectives, operational efficiencies, and risk management factors.</a:t>
            </a: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The Land-use Plan (LUP) is the over-arching document with has received extensive analysis and input from subject-matter experts and the public which gives guidance and direction to a federal agency regarding the management of the public land they administer.</a:t>
            </a: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The Fire Management Plan (FMP) is tiered from the LUP and provides guidance and direction to the fire management component of the respective agency.</a:t>
            </a:r>
          </a:p>
          <a:p>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Why?  </a:t>
            </a: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FDRAs represent the fire environment and related concepts, such as potential containment difficulty, for a given geographic area, which are influenced by physical factors.</a:t>
            </a: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Fires do not stop at any political or administrative boundary, nor is the fire danger or fire behavior any different a wilderness or some other designated area (unless the designation has indeed affected the physical factors – e.g. fuels buildup or significantly fewer human ignitions).</a:t>
            </a: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Similarly, LUP Objectives, agreements, and operational efficiencies are not a consideration (Fires don’t respect these factors).</a:t>
            </a:r>
          </a:p>
          <a:p>
            <a:pPr marL="2374586" lvl="1"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Terminology:  to maintain the meaning for FDRA, it is important that we have a consistent understanding of its meaning and intent.</a:t>
            </a:r>
          </a:p>
        </p:txBody>
      </p:sp>
    </p:spTree>
    <p:extLst>
      <p:ext uri="{BB962C8B-B14F-4D97-AF65-F5344CB8AC3E}">
        <p14:creationId xmlns:p14="http://schemas.microsoft.com/office/powerpoint/2010/main" val="247365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latin typeface="+mn-lt"/>
              </a:rPr>
              <a:t>Slide # </a:t>
            </a:r>
            <a:fld id="{209B3D60-080B-4D34-9398-1DC43AD41F33}" type="slidenum">
              <a:rPr lang="en-US" sz="1200" b="1">
                <a:effectLst>
                  <a:outerShdw blurRad="38100" dist="38100" dir="2700000" algn="tl">
                    <a:srgbClr val="000000">
                      <a:alpha val="43137"/>
                    </a:srgbClr>
                  </a:outerShdw>
                </a:effectLst>
                <a:latin typeface="+mn-lt"/>
              </a:rPr>
              <a:pPr algn="r"/>
              <a:t>7</a:t>
            </a:fld>
            <a:endParaRPr lang="en-US" sz="1200" b="1" dirty="0">
              <a:effectLst>
                <a:outerShdw blurRad="38100" dist="38100" dir="2700000" algn="tl">
                  <a:srgbClr val="000000">
                    <a:alpha val="43137"/>
                  </a:srgbClr>
                </a:outerShdw>
              </a:effectLst>
              <a:latin typeface="+mn-lt"/>
            </a:endParaRPr>
          </a:p>
          <a:p>
            <a:pPr algn="just"/>
            <a:r>
              <a:rPr lang="en-US" sz="1200" b="1" dirty="0">
                <a:latin typeface="+mn-lt"/>
              </a:rPr>
              <a:t>Fire Danger Rating Areas</a:t>
            </a:r>
            <a:endParaRPr lang="en-US" sz="1200" b="0" dirty="0">
              <a:latin typeface="+mn-lt"/>
            </a:endParaRPr>
          </a:p>
          <a:p>
            <a:endParaRPr lang="en-US" sz="1200" dirty="0">
              <a:latin typeface="+mn-lt"/>
            </a:endParaRPr>
          </a:p>
          <a:p>
            <a:r>
              <a:rPr lang="en-US" sz="1200" dirty="0">
                <a:latin typeface="+mn-lt"/>
              </a:rPr>
              <a:t>Best Practice:  Response Zones</a:t>
            </a:r>
          </a:p>
          <a:p>
            <a:pPr marL="2374586" lvl="1" indent="-647616">
              <a:lnSpc>
                <a:spcPts val="17001"/>
              </a:lnSpc>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Used to pre-plan initial attack response to areas with pre-identified administrative, jurisdictional, land/fire management objectives/constraints, operational efficiency, and risk management considerations.</a:t>
            </a:r>
          </a:p>
          <a:p>
            <a:pPr marL="2374586" lvl="1" indent="-647616">
              <a:lnSpc>
                <a:spcPts val="17001"/>
              </a:lnSpc>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Used to send appropriate type/quantity of resources . . . Until a qualified IC arrives at fire.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basic principle of risk management is to get ahead of problems one may face down the road. Doing so can help reduce time pressure, reduce uncertainty, and expand options – ultimately facilitating safer and more effective response.   The primary purpose for delineating response zones is to achieve this principle which attains efficiency, effectiveness, and mitigates risk.</a:t>
            </a:r>
            <a:endPar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927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3453935">
              <a:defRPr/>
            </a:pPr>
            <a:r>
              <a:rPr lang="en-US" sz="1200" b="1" dirty="0">
                <a:solidFill>
                  <a:prstClr val="black"/>
                </a:solidFill>
                <a:effectLst>
                  <a:outerShdw blurRad="38100" dist="38100" dir="2700000" algn="tl">
                    <a:srgbClr val="000000">
                      <a:alpha val="43137"/>
                    </a:srgbClr>
                  </a:outerShdw>
                </a:effectLst>
                <a:latin typeface="+mn-lt"/>
                <a:cs typeface="Arial" panose="020B0604020202020204" pitchFamily="34" charset="0"/>
              </a:rPr>
              <a:t>Slide # </a:t>
            </a:r>
            <a:fld id="{209B3D60-080B-4D34-9398-1DC43AD41F33}" type="slidenum">
              <a:rPr lang="en-US" sz="1200" b="1">
                <a:solidFill>
                  <a:prstClr val="black"/>
                </a:solidFill>
                <a:effectLst>
                  <a:outerShdw blurRad="38100" dist="38100" dir="2700000" algn="tl">
                    <a:srgbClr val="000000">
                      <a:alpha val="43137"/>
                    </a:srgbClr>
                  </a:outerShdw>
                </a:effectLst>
                <a:latin typeface="+mn-lt"/>
                <a:cs typeface="Arial" panose="020B0604020202020204" pitchFamily="34" charset="0"/>
              </a:rPr>
              <a:pPr algn="r" defTabSz="3453935">
                <a:defRPr/>
              </a:pPr>
              <a:t>8</a:t>
            </a:fld>
            <a:endParaRPr lang="en-US" sz="1200" b="1" dirty="0">
              <a:solidFill>
                <a:prstClr val="black"/>
              </a:solidFill>
              <a:effectLst>
                <a:outerShdw blurRad="38100" dist="38100" dir="2700000" algn="tl">
                  <a:srgbClr val="000000">
                    <a:alpha val="43137"/>
                  </a:srgbClr>
                </a:outerShdw>
              </a:effectLst>
              <a:latin typeface="+mn-lt"/>
              <a:cs typeface="Arial" panose="020B0604020202020204" pitchFamily="34" charset="0"/>
            </a:endParaRPr>
          </a:p>
          <a:p>
            <a:r>
              <a:rPr lang="en-US" sz="1200" b="1" dirty="0">
                <a:latin typeface="+mn-lt"/>
              </a:rPr>
              <a:t>Best Practice:  Edge-match FDRAs with Response Zones</a:t>
            </a:r>
          </a:p>
          <a:p>
            <a:pPr marL="647616"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Delineated as subsets of FDRAs; never spanning multiple FDRAs</a:t>
            </a:r>
          </a:p>
          <a:p>
            <a:pPr marL="647616" indent="-647616">
              <a:buFont typeface="Arial" panose="020B0604020202020204" pitchFamily="34" charset="0"/>
              <a:buChar char="•"/>
            </a:pPr>
            <a:r>
              <a:rPr lang="en-US" sz="1200"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FDRAs are </a:t>
            </a:r>
            <a:r>
              <a:rPr lang="en-US" sz="1200"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Edge-matched FDRA with Response Zones</a:t>
            </a:r>
          </a:p>
          <a:p>
            <a:pPr marL="647616" indent="-647616">
              <a:buFont typeface="Arial" panose="020B0604020202020204" pitchFamily="34" charset="0"/>
              <a:buChar char="•"/>
            </a:pPr>
            <a:r>
              <a:rPr lang="en-US" sz="1200" u="sng"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Do not</a:t>
            </a:r>
            <a:r>
              <a:rPr lang="en-US" sz="1200"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 allow a single Response Zone to span multiple FDRAs.  If necessary (two options):</a:t>
            </a:r>
          </a:p>
          <a:p>
            <a:pPr marL="0" indent="0">
              <a:buFont typeface="Arial" panose="020B0604020202020204" pitchFamily="34" charset="0"/>
              <a:buNone/>
            </a:pPr>
            <a:endParaRPr lang="en-US" sz="1200"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endParaRPr>
          </a:p>
          <a:p>
            <a:pPr marL="457200" lvl="0" indent="0" defTabSz="457200">
              <a:spcBef>
                <a:spcPts val="600"/>
              </a:spcBef>
              <a:spcAft>
                <a:spcPts val="600"/>
              </a:spcAft>
              <a:buFont typeface="Arial" panose="020B0604020202020204" pitchFamily="34" charset="0"/>
              <a:buChar char="•"/>
            </a:pPr>
            <a:r>
              <a:rPr lang="en-US" sz="1200"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Move the FDRA boundary to the Response Zone boundary, or</a:t>
            </a:r>
          </a:p>
          <a:p>
            <a:pPr marL="457200" lvl="1" indent="0">
              <a:spcBef>
                <a:spcPts val="600"/>
              </a:spcBef>
              <a:spcAft>
                <a:spcPts val="600"/>
              </a:spcAft>
              <a:buFont typeface="Arial" panose="020B0604020202020204" pitchFamily="34" charset="0"/>
              <a:buChar char="•"/>
            </a:pPr>
            <a:r>
              <a:rPr lang="en-US" sz="1200" dirty="0">
                <a:solidFill>
                  <a:srgbClr val="FFFFFF"/>
                </a:solidFill>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Make two Response Zones</a:t>
            </a:r>
          </a:p>
        </p:txBody>
      </p:sp>
    </p:spTree>
    <p:extLst>
      <p:ext uri="{BB962C8B-B14F-4D97-AF65-F5344CB8AC3E}">
        <p14:creationId xmlns:p14="http://schemas.microsoft.com/office/powerpoint/2010/main" val="152231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a:effectLst>
                  <a:outerShdw blurRad="38100" dist="38100" dir="2700000" algn="tl">
                    <a:srgbClr val="000000">
                      <a:alpha val="43137"/>
                    </a:srgbClr>
                  </a:outerShdw>
                </a:effectLst>
              </a:rPr>
              <a:pPr algn="r"/>
              <a:t>9</a:t>
            </a:fld>
            <a:endParaRPr lang="en-US" sz="1200" b="1" dirty="0">
              <a:effectLst>
                <a:outerShdw blurRad="38100" dist="38100" dir="2700000" algn="tl">
                  <a:srgbClr val="000000">
                    <a:alpha val="43137"/>
                  </a:srgbClr>
                </a:outerShdw>
              </a:effectLst>
            </a:endParaRPr>
          </a:p>
          <a:p>
            <a:pPr algn="just"/>
            <a:r>
              <a:rPr lang="en-US" sz="1200" b="1" dirty="0"/>
              <a:t>Fire Danger Rating Areas</a:t>
            </a:r>
            <a:endParaRPr lang="en-US" sz="1200" b="0" dirty="0"/>
          </a:p>
          <a:p>
            <a:endParaRPr lang="en-US" sz="1200" dirty="0"/>
          </a:p>
          <a:p>
            <a:r>
              <a:rPr lang="en-US" sz="1200" dirty="0"/>
              <a:t>Best Practice:  DO NOT split Response Zones . . . WHY?</a:t>
            </a:r>
          </a:p>
          <a:p>
            <a:endParaRPr lang="en-US" sz="1200" dirty="0"/>
          </a:p>
          <a:p>
            <a:r>
              <a:rPr lang="en-US" sz="1200" dirty="0"/>
              <a:t>Keep in mind that Response Areas are the most basic footprint we use to make dispatch resources to an initial attack fire.  If the FDRA divides a Response Zone, the Fire Danger Rating for Response Zone Operationally, you do not want to have 2 or more Fire Danger Ratings affecting a single Response Area.  </a:t>
            </a:r>
          </a:p>
          <a:p>
            <a:endParaRPr lang="en-US" sz="1200" dirty="0"/>
          </a:p>
          <a:p>
            <a:endParaRPr lang="en-US" sz="1200" dirty="0"/>
          </a:p>
          <a:p>
            <a:endParaRPr lang="en-US" sz="1200" dirty="0"/>
          </a:p>
          <a:p>
            <a:endParaRPr lang="en-US" dirty="0"/>
          </a:p>
        </p:txBody>
      </p:sp>
    </p:spTree>
    <p:extLst>
      <p:ext uri="{BB962C8B-B14F-4D97-AF65-F5344CB8AC3E}">
        <p14:creationId xmlns:p14="http://schemas.microsoft.com/office/powerpoint/2010/main" val="1238301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535826" y="3028494"/>
            <a:ext cx="11175999" cy="646331"/>
          </a:xfrm>
          <a:prstGeom prst="rect">
            <a:avLst/>
          </a:prstGeom>
        </p:spPr>
        <p:txBody>
          <a:bodyPr wrap="square">
            <a:spAutoFit/>
          </a:bodyPr>
          <a:lstStyle>
            <a:lvl1pPr algn="ctr">
              <a:defRPr sz="3600" i="1"/>
            </a:lvl1pPr>
          </a:lstStyle>
          <a:p>
            <a:pPr lvl="0"/>
            <a:r>
              <a:rPr lang="en-US" dirty="0"/>
              <a:t>Click to enter Geographic Area Name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
        <p:nvSpPr>
          <p:cNvPr id="4" name="TextBox 3">
            <a:extLst>
              <a:ext uri="{FF2B5EF4-FFF2-40B4-BE49-F238E27FC236}">
                <a16:creationId xmlns:a16="http://schemas.microsoft.com/office/drawing/2014/main" id="{26387352-0862-4971-BA4F-151FE2B70383}"/>
              </a:ext>
            </a:extLst>
          </p:cNvPr>
          <p:cNvSpPr txBox="1"/>
          <p:nvPr userDrawn="1"/>
        </p:nvSpPr>
        <p:spPr>
          <a:xfrm>
            <a:off x="535826" y="3579410"/>
            <a:ext cx="11206524" cy="646331"/>
          </a:xfrm>
          <a:prstGeom prst="rect">
            <a:avLst/>
          </a:prstGeom>
          <a:noFill/>
        </p:spPr>
        <p:txBody>
          <a:bodyPr wrap="square" rtlCol="0">
            <a:spAutoFit/>
          </a:bodyPr>
          <a:lstStyle/>
          <a:p>
            <a:pPr algn="ctr"/>
            <a:r>
              <a:rPr lang="en-US" sz="3600" b="0" i="1" dirty="0">
                <a:effectLst>
                  <a:outerShdw blurRad="38100" dist="38100" dir="2700000" algn="tl">
                    <a:srgbClr val="000000">
                      <a:alpha val="43137"/>
                    </a:srgbClr>
                  </a:outerShdw>
                </a:effectLst>
              </a:rPr>
              <a:t>NFDRS2016 Rollout Workshop</a:t>
            </a:r>
          </a:p>
        </p:txBody>
      </p:sp>
    </p:spTree>
    <p:extLst>
      <p:ext uri="{BB962C8B-B14F-4D97-AF65-F5344CB8AC3E}">
        <p14:creationId xmlns:p14="http://schemas.microsoft.com/office/powerpoint/2010/main" val="101683999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2838027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988943" y="1321904"/>
            <a:ext cx="10695057" cy="4994413"/>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spTree>
    <p:extLst>
      <p:ext uri="{BB962C8B-B14F-4D97-AF65-F5344CB8AC3E}">
        <p14:creationId xmlns:p14="http://schemas.microsoft.com/office/powerpoint/2010/main" val="3537810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3" name="Content Placeholder 2"/>
          <p:cNvSpPr>
            <a:spLocks noGrp="1"/>
          </p:cNvSpPr>
          <p:nvPr>
            <p:ph sz="half" idx="1"/>
          </p:nvPr>
        </p:nvSpPr>
        <p:spPr>
          <a:xfrm>
            <a:off x="508000" y="1411553"/>
            <a:ext cx="5486400" cy="3890269"/>
          </a:xfrm>
          <a:prstGeom prst="rect">
            <a:avLst/>
          </a:prstGeom>
        </p:spPr>
        <p:txBody>
          <a:bodyPr>
            <a:no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6197600" y="1411553"/>
            <a:ext cx="5486400" cy="3890269"/>
          </a:xfrm>
          <a:prstGeom prst="rect">
            <a:avLst/>
          </a:prstGeom>
        </p:spPr>
        <p:txBody>
          <a:bodyPr>
            <a:no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dirty="0"/>
          </a:p>
        </p:txBody>
      </p:sp>
      <p:grpSp>
        <p:nvGrpSpPr>
          <p:cNvPr id="14" name="Group 13">
            <a:extLst>
              <a:ext uri="{FF2B5EF4-FFF2-40B4-BE49-F238E27FC236}">
                <a16:creationId xmlns:a16="http://schemas.microsoft.com/office/drawing/2014/main" id="{25D7BEF7-0D46-4E9B-9E3A-E2770547DEAB}"/>
              </a:ext>
            </a:extLst>
          </p:cNvPr>
          <p:cNvGrpSpPr>
            <a:grpSpLocks noChangeAspect="1"/>
          </p:cNvGrpSpPr>
          <p:nvPr userDrawn="1"/>
        </p:nvGrpSpPr>
        <p:grpSpPr>
          <a:xfrm>
            <a:off x="121783" y="4918943"/>
            <a:ext cx="2263329" cy="1808768"/>
            <a:chOff x="121783" y="4918943"/>
            <a:chExt cx="2263329" cy="1808768"/>
          </a:xfrm>
        </p:grpSpPr>
        <p:pic>
          <p:nvPicPr>
            <p:cNvPr id="15" name="Picture 14" descr="A close up of a sign&#10;&#10;Description generated with high confidence">
              <a:extLst>
                <a:ext uri="{FF2B5EF4-FFF2-40B4-BE49-F238E27FC236}">
                  <a16:creationId xmlns:a16="http://schemas.microsoft.com/office/drawing/2014/main" id="{22CD3B84-0F0A-4986-BA6A-498262C1F53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41D8C8A0-6837-42A5-A0E9-D50E2EB23D5B}"/>
                </a:ext>
              </a:extLst>
            </p:cNvPr>
            <p:cNvGrpSpPr/>
            <p:nvPr userDrawn="1"/>
          </p:nvGrpSpPr>
          <p:grpSpPr>
            <a:xfrm>
              <a:off x="625657" y="5008148"/>
              <a:ext cx="1261706" cy="1384731"/>
              <a:chOff x="218435" y="2852807"/>
              <a:chExt cx="1408496" cy="1656226"/>
            </a:xfrm>
          </p:grpSpPr>
          <p:sp>
            <p:nvSpPr>
              <p:cNvPr id="20" name="TextBox 19">
                <a:extLst>
                  <a:ext uri="{FF2B5EF4-FFF2-40B4-BE49-F238E27FC236}">
                    <a16:creationId xmlns:a16="http://schemas.microsoft.com/office/drawing/2014/main" id="{4BC6BC67-E5FD-4FB1-9143-15892B96860F}"/>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97E7EB4C-337A-4DD2-A8CD-5FFE99C679F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AB2A8446-1099-4595-9E5F-B9704DE1AC3D}"/>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7" name="Picture 16">
              <a:extLst>
                <a:ext uri="{FF2B5EF4-FFF2-40B4-BE49-F238E27FC236}">
                  <a16:creationId xmlns:a16="http://schemas.microsoft.com/office/drawing/2014/main" id="{2ED75840-D2EB-4016-AC62-3A8C5AE375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A8CCC28-8634-426E-88C1-D790264F58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140C41-4304-4865-AB53-0A7D71B01E1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011216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Tree>
    <p:extLst>
      <p:ext uri="{BB962C8B-B14F-4D97-AF65-F5344CB8AC3E}">
        <p14:creationId xmlns:p14="http://schemas.microsoft.com/office/powerpoint/2010/main" val="13195313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554845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Tree>
    <p:extLst>
      <p:ext uri="{BB962C8B-B14F-4D97-AF65-F5344CB8AC3E}">
        <p14:creationId xmlns:p14="http://schemas.microsoft.com/office/powerpoint/2010/main" val="27787546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261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2359631" y="71304"/>
            <a:ext cx="7472740" cy="602377"/>
          </a:xfrm>
        </p:spPr>
        <p:txBody>
          <a:bodyPr anchor="b">
            <a:noAutofit/>
          </a:bodyPr>
          <a:lstStyle>
            <a:lvl1pPr algn="l">
              <a:defRPr sz="3600" b="1">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515B1859-BF60-436C-AE47-CDCA33B6F549}"/>
              </a:ext>
            </a:extLst>
          </p:cNvPr>
          <p:cNvSpPr>
            <a:spLocks noGrp="1"/>
          </p:cNvSpPr>
          <p:nvPr>
            <p:ph type="dt" sz="half" idx="10"/>
          </p:nvPr>
        </p:nvSpPr>
        <p:spPr>
          <a:xfrm>
            <a:off x="838200" y="6446001"/>
            <a:ext cx="2743200" cy="365125"/>
          </a:xfrm>
        </p:spPr>
        <p:txBody>
          <a:bodyPr/>
          <a:lstStyle/>
          <a:p>
            <a:endParaRPr lang="en-US" dirty="0"/>
          </a:p>
        </p:txBody>
      </p:sp>
      <p:sp>
        <p:nvSpPr>
          <p:cNvPr id="5" name="Footer Placeholder 4">
            <a:extLst>
              <a:ext uri="{FF2B5EF4-FFF2-40B4-BE49-F238E27FC236}">
                <a16:creationId xmlns:a16="http://schemas.microsoft.com/office/drawing/2014/main" id="{75020DB4-3D79-4FC2-BEFF-27B0663686CF}"/>
              </a:ext>
            </a:extLst>
          </p:cNvPr>
          <p:cNvSpPr>
            <a:spLocks noGrp="1"/>
          </p:cNvSpPr>
          <p:nvPr>
            <p:ph type="ftr" sz="quarter" idx="11"/>
          </p:nvPr>
        </p:nvSpPr>
        <p:spPr>
          <a:xfrm>
            <a:off x="4038600" y="6446002"/>
            <a:ext cx="4114800" cy="365125"/>
          </a:xfrm>
        </p:spPr>
        <p:txBody>
          <a:bodyPr/>
          <a:lstStyle/>
          <a:p>
            <a:endParaRPr lang="en-US"/>
          </a:p>
        </p:txBody>
      </p:sp>
      <p:sp>
        <p:nvSpPr>
          <p:cNvPr id="6" name="Slide Number Placeholder 5">
            <a:extLst>
              <a:ext uri="{FF2B5EF4-FFF2-40B4-BE49-F238E27FC236}">
                <a16:creationId xmlns:a16="http://schemas.microsoft.com/office/drawing/2014/main" id="{59D4AE51-E9C8-4F5C-AB0C-CD40ED24BCA8}"/>
              </a:ext>
            </a:extLst>
          </p:cNvPr>
          <p:cNvSpPr>
            <a:spLocks noGrp="1"/>
          </p:cNvSpPr>
          <p:nvPr>
            <p:ph type="sldNum" sz="quarter" idx="12"/>
          </p:nvPr>
        </p:nvSpPr>
        <p:spPr>
          <a:xfrm>
            <a:off x="8610600" y="6446000"/>
            <a:ext cx="2743200" cy="365125"/>
          </a:xfrm>
        </p:spPr>
        <p:txBody>
          <a:bodyPr/>
          <a:lstStyle/>
          <a:p>
            <a:fld id="{073EEA1D-F294-4872-A789-B0B343E9D0B7}" type="slidenum">
              <a:rPr lang="en-US" smtClean="0"/>
              <a:t>‹#›</a:t>
            </a:fld>
            <a:endParaRPr lang="en-US"/>
          </a:p>
        </p:txBody>
      </p:sp>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763325"/>
            <a:ext cx="12192000" cy="5621572"/>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337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1200329"/>
          </a:xfrm>
          <a:prstGeom prst="rect">
            <a:avLst/>
          </a:prstGeom>
        </p:spPr>
        <p:txBody>
          <a:bodyPr>
            <a:spAutoFit/>
          </a:bodyPr>
          <a:lstStyle>
            <a:lvl1pPr algn="ctr">
              <a:defRPr sz="3600" i="1"/>
            </a:lvl1pPr>
          </a:lstStyle>
          <a:p>
            <a:pPr lvl="0"/>
            <a:r>
              <a:rPr lang="en-US" dirty="0"/>
              <a:t>Click to edit Geographic Area Workshop Title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7295138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dirty="0"/>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149624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1200329"/>
          </a:xfrm>
          <a:prstGeom prst="rect">
            <a:avLst/>
          </a:prstGeom>
        </p:spPr>
        <p:txBody>
          <a:bodyPr>
            <a:spAutoFit/>
          </a:bodyPr>
          <a:lstStyle>
            <a:lvl1pPr algn="ctr">
              <a:defRPr sz="3600" i="1"/>
            </a:lvl1pPr>
          </a:lstStyle>
          <a:p>
            <a:pPr lvl="0"/>
            <a:r>
              <a:rPr lang="en-US" dirty="0"/>
              <a:t>Click to edit Geographic Area Workshop Title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3910535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277320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120393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2CA5D0-0BC9-492E-997B-33F7414227A4}"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396557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A5D0-0BC9-492E-997B-33F7414227A4}"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260928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CA5D0-0BC9-492E-997B-33F7414227A4}"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34802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2CA5D0-0BC9-492E-997B-33F7414227A4}"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79274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2CA5D0-0BC9-492E-997B-33F7414227A4}"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2361064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2CA5D0-0BC9-492E-997B-33F7414227A4}"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642227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CA5D0-0BC9-492E-997B-33F7414227A4}"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038754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2CA5D0-0BC9-492E-997B-33F7414227A4}"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151440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dirty="0"/>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02087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2CA5D0-0BC9-492E-997B-33F7414227A4}"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880085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A5D0-0BC9-492E-997B-33F7414227A4}"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2205558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CA5D0-0BC9-492E-997B-33F7414227A4}"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85344-D632-4930-BA44-8F48795CF2E3}" type="slidenum">
              <a:rPr lang="en-US" smtClean="0"/>
              <a:t>‹#›</a:t>
            </a:fld>
            <a:endParaRPr lang="en-US"/>
          </a:p>
        </p:txBody>
      </p:sp>
    </p:spTree>
    <p:extLst>
      <p:ext uri="{BB962C8B-B14F-4D97-AF65-F5344CB8AC3E}">
        <p14:creationId xmlns:p14="http://schemas.microsoft.com/office/powerpoint/2010/main" val="300582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dirty="0"/>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115524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8785621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2635"/>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2" name="Title 1">
            <a:extLst>
              <a:ext uri="{FF2B5EF4-FFF2-40B4-BE49-F238E27FC236}">
                <a16:creationId xmlns:a16="http://schemas.microsoft.com/office/drawing/2014/main" id="{440EB6B2-7B19-4FD5-BE85-DAC3D78CE4A2}"/>
              </a:ext>
            </a:extLst>
          </p:cNvPr>
          <p:cNvSpPr txBox="1">
            <a:spLocks/>
          </p:cNvSpPr>
          <p:nvPr userDrawn="1"/>
        </p:nvSpPr>
        <p:spPr>
          <a:xfrm>
            <a:off x="147345" y="40687"/>
            <a:ext cx="1172425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635793" y="728663"/>
            <a:ext cx="9959411" cy="620906"/>
          </a:xfrm>
          <a:prstGeom prst="rect">
            <a:avLst/>
          </a:prstGeom>
        </p:spPr>
        <p:txBody>
          <a:bodyPr/>
          <a:lstStyle>
            <a:lvl1pPr algn="ctr">
              <a:defRPr sz="4400" i="1"/>
            </a:lvl1pPr>
          </a:lstStyle>
          <a:p>
            <a:r>
              <a:rPr lang="en-US" dirty="0"/>
              <a:t>Click to edit Master title style</a:t>
            </a:r>
          </a:p>
        </p:txBody>
      </p:sp>
      <p:grpSp>
        <p:nvGrpSpPr>
          <p:cNvPr id="5" name="Group 4">
            <a:extLst>
              <a:ext uri="{FF2B5EF4-FFF2-40B4-BE49-F238E27FC236}">
                <a16:creationId xmlns:a16="http://schemas.microsoft.com/office/drawing/2014/main" id="{0A1CE201-80D7-4395-BFBC-8A30A74CEDE9}"/>
              </a:ext>
            </a:extLst>
          </p:cNvPr>
          <p:cNvGrpSpPr>
            <a:grpSpLocks noChangeAspect="1"/>
          </p:cNvGrpSpPr>
          <p:nvPr userDrawn="1"/>
        </p:nvGrpSpPr>
        <p:grpSpPr>
          <a:xfrm>
            <a:off x="10541260" y="73891"/>
            <a:ext cx="1620982" cy="1298489"/>
            <a:chOff x="100171" y="40687"/>
            <a:chExt cx="1620982" cy="1298489"/>
          </a:xfrm>
        </p:grpSpPr>
        <p:pic>
          <p:nvPicPr>
            <p:cNvPr id="16" name="Picture 15" descr="A close up of a sign&#10;&#10;Description generated with high confidence">
              <a:extLst>
                <a:ext uri="{FF2B5EF4-FFF2-40B4-BE49-F238E27FC236}">
                  <a16:creationId xmlns:a16="http://schemas.microsoft.com/office/drawing/2014/main" id="{B7A5DF0C-DFD4-4D9D-9D3D-E0880490498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B7AAC5FF-4DAF-4E2A-A8F9-1070984E5242}"/>
                </a:ext>
              </a:extLst>
            </p:cNvPr>
            <p:cNvGrpSpPr/>
            <p:nvPr userDrawn="1"/>
          </p:nvGrpSpPr>
          <p:grpSpPr>
            <a:xfrm>
              <a:off x="452067" y="104575"/>
              <a:ext cx="903626" cy="1017528"/>
              <a:chOff x="218435" y="2852808"/>
              <a:chExt cx="1408496" cy="1699300"/>
            </a:xfrm>
          </p:grpSpPr>
          <p:sp>
            <p:nvSpPr>
              <p:cNvPr id="20" name="TextBox 19">
                <a:extLst>
                  <a:ext uri="{FF2B5EF4-FFF2-40B4-BE49-F238E27FC236}">
                    <a16:creationId xmlns:a16="http://schemas.microsoft.com/office/drawing/2014/main" id="{40121874-9671-44E4-9D6A-6335057FB47E}"/>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EC05FB43-7129-4E0D-9660-E2A58AE2F212}"/>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4AE33C5C-0EC7-4371-8DDF-B51FA7DDB301}"/>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18" name="Picture 17">
              <a:extLst>
                <a:ext uri="{FF2B5EF4-FFF2-40B4-BE49-F238E27FC236}">
                  <a16:creationId xmlns:a16="http://schemas.microsoft.com/office/drawing/2014/main" id="{B7DC7977-9D1E-4324-8E7D-4842ACD1C24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0C99A6B-E4EE-4034-878C-5E3FF37A3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BC83541-4DF9-4809-A3DE-476985624073}"/>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5222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0"/>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0" y="728663"/>
            <a:ext cx="12162242" cy="620906"/>
          </a:xfrm>
          <a:prstGeom prst="rect">
            <a:avLst/>
          </a:prstGeom>
        </p:spPr>
        <p:txBody>
          <a:bodyPr/>
          <a:lstStyle>
            <a:lvl1pPr algn="ctr">
              <a:defRPr sz="4400" i="1"/>
            </a:lvl1pPr>
          </a:lstStyle>
          <a:p>
            <a:r>
              <a:rPr lang="en-US" dirty="0"/>
              <a:t>Click to edit Master title style</a:t>
            </a:r>
          </a:p>
        </p:txBody>
      </p:sp>
      <p:sp>
        <p:nvSpPr>
          <p:cNvPr id="13" name="Title 1">
            <a:extLst>
              <a:ext uri="{FF2B5EF4-FFF2-40B4-BE49-F238E27FC236}">
                <a16:creationId xmlns:a16="http://schemas.microsoft.com/office/drawing/2014/main" id="{C407B5CA-19C9-4B77-9F62-DF7540A75C3F}"/>
              </a:ext>
            </a:extLst>
          </p:cNvPr>
          <p:cNvSpPr txBox="1">
            <a:spLocks/>
          </p:cNvSpPr>
          <p:nvPr userDrawn="1"/>
        </p:nvSpPr>
        <p:spPr>
          <a:xfrm>
            <a:off x="166255" y="40687"/>
            <a:ext cx="1141376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2016619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5164"/>
            <a:ext cx="9118179" cy="1172086"/>
          </a:xfrm>
          <a:prstGeom prst="rect">
            <a:avLst/>
          </a:prstGeom>
        </p:spPr>
        <p:txBody>
          <a:bodyPr/>
          <a:lstStyle>
            <a:lvl1pPr algn="ctr">
              <a:defRPr sz="4400" i="1"/>
            </a:lvl1pPr>
          </a:lstStyle>
          <a:p>
            <a:r>
              <a:rPr lang="en-US" dirty="0"/>
              <a:t>Click to edit Master title style</a:t>
            </a:r>
          </a:p>
        </p:txBody>
      </p:sp>
      <p:grpSp>
        <p:nvGrpSpPr>
          <p:cNvPr id="43" name="Group 42">
            <a:extLst>
              <a:ext uri="{FF2B5EF4-FFF2-40B4-BE49-F238E27FC236}">
                <a16:creationId xmlns:a16="http://schemas.microsoft.com/office/drawing/2014/main" id="{093FC3AA-8F03-48CC-A23E-2D790BFDC9B6}"/>
              </a:ext>
            </a:extLst>
          </p:cNvPr>
          <p:cNvGrpSpPr>
            <a:grpSpLocks noChangeAspect="1"/>
          </p:cNvGrpSpPr>
          <p:nvPr userDrawn="1"/>
        </p:nvGrpSpPr>
        <p:grpSpPr>
          <a:xfrm>
            <a:off x="10571019" y="7364"/>
            <a:ext cx="1620982" cy="1298489"/>
            <a:chOff x="100171" y="40687"/>
            <a:chExt cx="1620982" cy="1298489"/>
          </a:xfrm>
        </p:grpSpPr>
        <p:pic>
          <p:nvPicPr>
            <p:cNvPr id="44" name="Picture 43" descr="A close up of a sign&#10;&#10;Description generated with high confidence">
              <a:extLst>
                <a:ext uri="{FF2B5EF4-FFF2-40B4-BE49-F238E27FC236}">
                  <a16:creationId xmlns:a16="http://schemas.microsoft.com/office/drawing/2014/main" id="{8C251F1D-1D77-4DFC-86DB-D01AD17DBF5B}"/>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45" name="Group 44">
              <a:extLst>
                <a:ext uri="{FF2B5EF4-FFF2-40B4-BE49-F238E27FC236}">
                  <a16:creationId xmlns:a16="http://schemas.microsoft.com/office/drawing/2014/main" id="{12BF2994-C3BB-4064-9A18-FDA4B2EA0DFA}"/>
                </a:ext>
              </a:extLst>
            </p:cNvPr>
            <p:cNvGrpSpPr/>
            <p:nvPr userDrawn="1"/>
          </p:nvGrpSpPr>
          <p:grpSpPr>
            <a:xfrm>
              <a:off x="452067" y="104575"/>
              <a:ext cx="903626" cy="1017528"/>
              <a:chOff x="218435" y="2852808"/>
              <a:chExt cx="1408496" cy="1699300"/>
            </a:xfrm>
          </p:grpSpPr>
          <p:sp>
            <p:nvSpPr>
              <p:cNvPr id="49" name="TextBox 48">
                <a:extLst>
                  <a:ext uri="{FF2B5EF4-FFF2-40B4-BE49-F238E27FC236}">
                    <a16:creationId xmlns:a16="http://schemas.microsoft.com/office/drawing/2014/main" id="{60455506-CC73-4F5B-850B-2D3DA155C3D3}"/>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50" name="TextBox 49">
                <a:extLst>
                  <a:ext uri="{FF2B5EF4-FFF2-40B4-BE49-F238E27FC236}">
                    <a16:creationId xmlns:a16="http://schemas.microsoft.com/office/drawing/2014/main" id="{DB438F30-A20E-40CF-8067-6D5FC1ACEDA0}"/>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51" name="TextBox 50">
                <a:extLst>
                  <a:ext uri="{FF2B5EF4-FFF2-40B4-BE49-F238E27FC236}">
                    <a16:creationId xmlns:a16="http://schemas.microsoft.com/office/drawing/2014/main" id="{088A971F-5CAD-4856-9761-F4E3D3656CC8}"/>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46" name="Picture 45">
              <a:extLst>
                <a:ext uri="{FF2B5EF4-FFF2-40B4-BE49-F238E27FC236}">
                  <a16:creationId xmlns:a16="http://schemas.microsoft.com/office/drawing/2014/main" id="{811E2CA9-F7AE-4F67-8D00-157CDB5AC9A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0DE5B2A-EB7D-4637-8F69-61E82D95BCD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B8105713-CB0A-4CFC-B61E-07AC9E675E3C}"/>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
        <p:nvSpPr>
          <p:cNvPr id="52" name="Title 1">
            <a:extLst>
              <a:ext uri="{FF2B5EF4-FFF2-40B4-BE49-F238E27FC236}">
                <a16:creationId xmlns:a16="http://schemas.microsoft.com/office/drawing/2014/main" id="{54FEEC81-25C0-455A-84E8-C04518804EE0}"/>
              </a:ext>
            </a:extLst>
          </p:cNvPr>
          <p:cNvSpPr txBox="1">
            <a:spLocks/>
          </p:cNvSpPr>
          <p:nvPr userDrawn="1"/>
        </p:nvSpPr>
        <p:spPr>
          <a:xfrm>
            <a:off x="1793079" y="40687"/>
            <a:ext cx="1007852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3863309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9782"/>
            <a:ext cx="10463212" cy="1148545"/>
          </a:xfrm>
          <a:prstGeom prst="rect">
            <a:avLst/>
          </a:prstGeom>
        </p:spPr>
        <p:txBody>
          <a:bodyPr/>
          <a:lstStyle>
            <a:lvl1pPr algn="ctr">
              <a:defRPr sz="4400" i="1"/>
            </a:lvl1pPr>
          </a:lstStyle>
          <a:p>
            <a:r>
              <a:rPr lang="en-US" dirty="0"/>
              <a:t>Click to edit Master title style</a:t>
            </a:r>
          </a:p>
        </p:txBody>
      </p:sp>
      <p:sp>
        <p:nvSpPr>
          <p:cNvPr id="18" name="Title 1">
            <a:extLst>
              <a:ext uri="{FF2B5EF4-FFF2-40B4-BE49-F238E27FC236}">
                <a16:creationId xmlns:a16="http://schemas.microsoft.com/office/drawing/2014/main" id="{65861790-0A69-4DAD-A109-6C515F4FBE52}"/>
              </a:ext>
            </a:extLst>
          </p:cNvPr>
          <p:cNvSpPr txBox="1">
            <a:spLocks/>
          </p:cNvSpPr>
          <p:nvPr userDrawn="1"/>
        </p:nvSpPr>
        <p:spPr>
          <a:xfrm>
            <a:off x="1728788" y="40687"/>
            <a:ext cx="1046321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425331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dirty="0"/>
              <a:t>Slide # </a:t>
            </a:r>
            <a:fld id="{209B3D60-080B-4D34-9398-1DC43AD41F33}" type="slidenum">
              <a:rPr lang="en-US" sz="1400" smtClean="0"/>
              <a:t>‹#›</a:t>
            </a:fld>
            <a:endParaRPr lang="en-US" sz="1400" dirty="0"/>
          </a:p>
        </p:txBody>
      </p:sp>
    </p:spTree>
    <p:extLst>
      <p:ext uri="{BB962C8B-B14F-4D97-AF65-F5344CB8AC3E}">
        <p14:creationId xmlns:p14="http://schemas.microsoft.com/office/powerpoint/2010/main" val="1291651174"/>
      </p:ext>
    </p:extLst>
  </p:cSld>
  <p:clrMap bg1="dk1" tx1="lt1" bg2="dk2" tx2="lt2" accent1="accent1" accent2="accent2" accent3="accent3" accent4="accent4" accent5="accent5" accent6="accent6" hlink="hlink" folHlink="folHlink"/>
  <p:sldLayoutIdLst>
    <p:sldLayoutId id="214748380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ransition>
    <p:fade/>
  </p:transition>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BE005-C64D-4CAF-B906-EF572A200BA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273B4-951E-489C-9DB9-6251A83CE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A5EFA79-9173-4288-9018-90CDED0E1C7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30F6851-2A1F-46A1-8921-C564140577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69840-E138-4A11-9AFA-D6C81316B09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EEA1D-F294-4872-A789-B0B343E9D0B7}" type="slidenum">
              <a:rPr lang="en-US" smtClean="0"/>
              <a:t>‹#›</a:t>
            </a:fld>
            <a:endParaRPr lang="en-US"/>
          </a:p>
        </p:txBody>
      </p:sp>
    </p:spTree>
    <p:extLst>
      <p:ext uri="{BB962C8B-B14F-4D97-AF65-F5344CB8AC3E}">
        <p14:creationId xmlns:p14="http://schemas.microsoft.com/office/powerpoint/2010/main" val="3314644516"/>
      </p:ext>
    </p:extLst>
  </p:cSld>
  <p:clrMap bg1="lt1" tx1="dk1" bg2="lt2" tx2="dk2" accent1="accent1" accent2="accent2" accent3="accent3" accent4="accent4" accent5="accent5" accent6="accent6" hlink="hlink" folHlink="folHlink"/>
  <p:sldLayoutIdLst>
    <p:sldLayoutId id="2147483750" r:id="rId1"/>
    <p:sldLayoutId id="2147483804" r:id="rId2"/>
    <p:sldLayoutId id="2147483805" r:id="rId3"/>
    <p:sldLayoutId id="2147483806" r:id="rId4"/>
    <p:sldLayoutId id="2147483807" r:id="rId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CA5D0-0BC9-492E-997B-33F7414227A4}" type="datetimeFigureOut">
              <a:rPr lang="en-US" smtClean="0"/>
              <a:t>4/17/2020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85344-D632-4930-BA44-8F48795CF2E3}" type="slidenum">
              <a:rPr lang="en-US" smtClean="0"/>
              <a:t>‹#›</a:t>
            </a:fld>
            <a:endParaRPr lang="en-US"/>
          </a:p>
        </p:txBody>
      </p:sp>
    </p:spTree>
    <p:extLst>
      <p:ext uri="{BB962C8B-B14F-4D97-AF65-F5344CB8AC3E}">
        <p14:creationId xmlns:p14="http://schemas.microsoft.com/office/powerpoint/2010/main" val="33492557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5.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9.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dirty="0"/>
              <a:t>Lesson #7</a:t>
            </a:r>
          </a:p>
        </p:txBody>
      </p:sp>
      <p:sp>
        <p:nvSpPr>
          <p:cNvPr id="2" name="Text Placeholder 1">
            <a:extLst>
              <a:ext uri="{FF2B5EF4-FFF2-40B4-BE49-F238E27FC236}">
                <a16:creationId xmlns:a16="http://schemas.microsoft.com/office/drawing/2014/main" id="{D2D52FEA-4CD3-4B1E-A8EB-773C1184789B}"/>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48270D2-AF6A-4EDF-B9F5-98F9A1FA9294}"/>
              </a:ext>
            </a:extLst>
          </p:cNvPr>
          <p:cNvSpPr>
            <a:spLocks noGrp="1"/>
          </p:cNvSpPr>
          <p:nvPr>
            <p:ph type="body" sz="quarter" idx="11"/>
          </p:nvPr>
        </p:nvSpPr>
        <p:spPr/>
        <p:txBody>
          <a:bodyPr/>
          <a:lstStyle/>
          <a:p>
            <a:endParaRPr lang="en-US"/>
          </a:p>
        </p:txBody>
      </p:sp>
      <p:sp>
        <p:nvSpPr>
          <p:cNvPr id="6" name="Title 5">
            <a:extLst>
              <a:ext uri="{FF2B5EF4-FFF2-40B4-BE49-F238E27FC236}">
                <a16:creationId xmlns:a16="http://schemas.microsoft.com/office/drawing/2014/main" id="{ABA7CCD1-18A9-4A65-98FA-A299D25F2169}"/>
              </a:ext>
            </a:extLst>
          </p:cNvPr>
          <p:cNvSpPr>
            <a:spLocks noGrp="1"/>
          </p:cNvSpPr>
          <p:nvPr>
            <p:ph type="title"/>
          </p:nvPr>
        </p:nvSpPr>
        <p:spPr/>
        <p:txBody>
          <a:bodyPr/>
          <a:lstStyle/>
          <a:p>
            <a:r>
              <a:rPr lang="en-US" dirty="0"/>
              <a:t>Fire Danger Rating Areas</a:t>
            </a:r>
            <a:br>
              <a:rPr lang="en-US" dirty="0"/>
            </a:br>
            <a:endParaRPr lang="en-US" dirty="0"/>
          </a:p>
        </p:txBody>
      </p:sp>
      <p:sp>
        <p:nvSpPr>
          <p:cNvPr id="4" name="Text Placeholder 3">
            <a:extLst>
              <a:ext uri="{FF2B5EF4-FFF2-40B4-BE49-F238E27FC236}">
                <a16:creationId xmlns:a16="http://schemas.microsoft.com/office/drawing/2014/main" id="{82F084BD-526D-423F-842F-47E8BD350CF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36437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F6C7-53A8-4DB9-B54F-9B454C44D91D}"/>
              </a:ext>
            </a:extLst>
          </p:cNvPr>
          <p:cNvSpPr>
            <a:spLocks noGrp="1"/>
          </p:cNvSpPr>
          <p:nvPr>
            <p:ph type="title" idx="4294967295"/>
          </p:nvPr>
        </p:nvSpPr>
        <p:spPr>
          <a:xfrm>
            <a:off x="384313" y="256852"/>
            <a:ext cx="11714921" cy="835828"/>
          </a:xfrm>
        </p:spPr>
        <p:txBody>
          <a:bodyPr/>
          <a:lstStyle/>
          <a:p>
            <a:r>
              <a:rPr lang="en-US" dirty="0"/>
              <a:t>Factors that Influence Response Zone Boundaries:</a:t>
            </a:r>
          </a:p>
        </p:txBody>
      </p:sp>
      <p:sp>
        <p:nvSpPr>
          <p:cNvPr id="16" name="Text Placeholder 3">
            <a:extLst>
              <a:ext uri="{FF2B5EF4-FFF2-40B4-BE49-F238E27FC236}">
                <a16:creationId xmlns:a16="http://schemas.microsoft.com/office/drawing/2014/main" id="{87DA1C24-0837-47FB-950C-3A30B207AE7A}"/>
              </a:ext>
            </a:extLst>
          </p:cNvPr>
          <p:cNvSpPr txBox="1">
            <a:spLocks/>
          </p:cNvSpPr>
          <p:nvPr/>
        </p:nvSpPr>
        <p:spPr>
          <a:xfrm>
            <a:off x="1046792" y="1012714"/>
            <a:ext cx="4724180" cy="704917"/>
          </a:xfrm>
          <a:prstGeom prst="rect">
            <a:avLst/>
          </a:prstGeom>
        </p:spPr>
        <p:txBody>
          <a:bodyPr>
            <a:no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a:solidFill>
                  <a:srgbClr val="FFFF00"/>
                </a:solidFill>
              </a:rPr>
              <a:t>Administrative Boundaries</a:t>
            </a:r>
          </a:p>
        </p:txBody>
      </p:sp>
      <p:sp>
        <p:nvSpPr>
          <p:cNvPr id="17" name="Content Placeholder 4">
            <a:extLst>
              <a:ext uri="{FF2B5EF4-FFF2-40B4-BE49-F238E27FC236}">
                <a16:creationId xmlns:a16="http://schemas.microsoft.com/office/drawing/2014/main" id="{8CFA7A07-0B84-4DA1-81DD-004F0AF3E51E}"/>
              </a:ext>
            </a:extLst>
          </p:cNvPr>
          <p:cNvSpPr txBox="1">
            <a:spLocks/>
          </p:cNvSpPr>
          <p:nvPr/>
        </p:nvSpPr>
        <p:spPr>
          <a:xfrm>
            <a:off x="1567185" y="1717633"/>
            <a:ext cx="3721318" cy="1918474"/>
          </a:xfrm>
          <a:prstGeom prst="rect">
            <a:avLst/>
          </a:prstGeom>
        </p:spPr>
        <p:txBody>
          <a:bodyPr wrap="square">
            <a:sp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spcAft>
                <a:spcPts val="200"/>
              </a:spcAft>
            </a:pPr>
            <a:r>
              <a:rPr lang="en-US" sz="2800" b="1" dirty="0">
                <a:latin typeface="Arial" panose="020B0604020202020204" pitchFamily="34" charset="0"/>
                <a:cs typeface="Arial" panose="020B0604020202020204" pitchFamily="34" charset="0"/>
              </a:rPr>
              <a:t>State / County Boundaries</a:t>
            </a:r>
          </a:p>
          <a:p>
            <a:pPr>
              <a:spcBef>
                <a:spcPts val="200"/>
              </a:spcBef>
              <a:spcAft>
                <a:spcPts val="200"/>
              </a:spcAft>
            </a:pPr>
            <a:r>
              <a:rPr lang="en-US" sz="2800" b="1" dirty="0">
                <a:latin typeface="Arial" panose="020B0604020202020204" pitchFamily="34" charset="0"/>
                <a:cs typeface="Arial" panose="020B0604020202020204" pitchFamily="34" charset="0"/>
              </a:rPr>
              <a:t>Municipalities</a:t>
            </a:r>
          </a:p>
          <a:p>
            <a:pPr>
              <a:spcBef>
                <a:spcPts val="200"/>
              </a:spcBef>
              <a:spcAft>
                <a:spcPts val="200"/>
              </a:spcAft>
            </a:pPr>
            <a:r>
              <a:rPr lang="en-US" sz="2800" b="1" dirty="0">
                <a:latin typeface="Arial" panose="020B0604020202020204" pitchFamily="34" charset="0"/>
                <a:cs typeface="Arial" panose="020B0604020202020204" pitchFamily="34" charset="0"/>
              </a:rPr>
              <a:t>Land Ownership</a:t>
            </a:r>
          </a:p>
        </p:txBody>
      </p:sp>
      <p:sp>
        <p:nvSpPr>
          <p:cNvPr id="18" name="Text Placeholder 5">
            <a:extLst>
              <a:ext uri="{FF2B5EF4-FFF2-40B4-BE49-F238E27FC236}">
                <a16:creationId xmlns:a16="http://schemas.microsoft.com/office/drawing/2014/main" id="{75B212DB-8A5D-422A-9CDC-3724C6F29FFF}"/>
              </a:ext>
            </a:extLst>
          </p:cNvPr>
          <p:cNvSpPr txBox="1">
            <a:spLocks/>
          </p:cNvSpPr>
          <p:nvPr/>
        </p:nvSpPr>
        <p:spPr>
          <a:xfrm>
            <a:off x="6514353" y="1012713"/>
            <a:ext cx="5499847" cy="704918"/>
          </a:xfrm>
          <a:prstGeom prst="rect">
            <a:avLst/>
          </a:prstGeom>
        </p:spPr>
        <p:txBody>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a:solidFill>
                  <a:srgbClr val="FFFF00"/>
                </a:solidFill>
              </a:rPr>
              <a:t>Land-Use / FMP Objectives</a:t>
            </a:r>
          </a:p>
        </p:txBody>
      </p:sp>
      <p:sp>
        <p:nvSpPr>
          <p:cNvPr id="19" name="Content Placeholder 6">
            <a:extLst>
              <a:ext uri="{FF2B5EF4-FFF2-40B4-BE49-F238E27FC236}">
                <a16:creationId xmlns:a16="http://schemas.microsoft.com/office/drawing/2014/main" id="{CF47260E-5003-4A49-98C4-4608C43FF517}"/>
              </a:ext>
            </a:extLst>
          </p:cNvPr>
          <p:cNvSpPr txBox="1">
            <a:spLocks/>
          </p:cNvSpPr>
          <p:nvPr/>
        </p:nvSpPr>
        <p:spPr>
          <a:xfrm>
            <a:off x="6902186" y="1717631"/>
            <a:ext cx="4724180" cy="1918474"/>
          </a:xfrm>
          <a:prstGeom prst="rect">
            <a:avLst/>
          </a:prstGeom>
        </p:spPr>
        <p:txBody>
          <a:bodyPr wrap="square">
            <a:sp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00"/>
              </a:spcBef>
              <a:spcAft>
                <a:spcPts val="200"/>
              </a:spcAft>
            </a:pPr>
            <a:r>
              <a:rPr lang="en-US" sz="2800" b="1" dirty="0">
                <a:latin typeface="Arial" panose="020B0604020202020204" pitchFamily="34" charset="0"/>
                <a:cs typeface="Arial" panose="020B0604020202020204" pitchFamily="34" charset="0"/>
              </a:rPr>
              <a:t>Fire Management Units</a:t>
            </a:r>
          </a:p>
          <a:p>
            <a:pPr>
              <a:spcBef>
                <a:spcPts val="200"/>
              </a:spcBef>
              <a:spcAft>
                <a:spcPts val="200"/>
              </a:spcAft>
            </a:pPr>
            <a:r>
              <a:rPr lang="en-US" sz="2800" b="1" dirty="0">
                <a:latin typeface="Arial" panose="020B0604020202020204" pitchFamily="34" charset="0"/>
                <a:cs typeface="Arial" panose="020B0604020202020204" pitchFamily="34" charset="0"/>
              </a:rPr>
              <a:t>Wilderness Areas</a:t>
            </a:r>
          </a:p>
          <a:p>
            <a:pPr>
              <a:spcBef>
                <a:spcPts val="200"/>
              </a:spcBef>
              <a:spcAft>
                <a:spcPts val="200"/>
              </a:spcAft>
            </a:pPr>
            <a:r>
              <a:rPr lang="en-US" sz="2800" b="1" dirty="0">
                <a:latin typeface="Arial" panose="020B0604020202020204" pitchFamily="34" charset="0"/>
                <a:cs typeface="Arial" panose="020B0604020202020204" pitchFamily="34" charset="0"/>
              </a:rPr>
              <a:t>Areas of Critical  Environmental Concern</a:t>
            </a:r>
          </a:p>
        </p:txBody>
      </p:sp>
      <p:sp>
        <p:nvSpPr>
          <p:cNvPr id="20" name="Text Placeholder 3">
            <a:extLst>
              <a:ext uri="{FF2B5EF4-FFF2-40B4-BE49-F238E27FC236}">
                <a16:creationId xmlns:a16="http://schemas.microsoft.com/office/drawing/2014/main" id="{34BDA043-667B-480C-BC26-9D357E9211E3}"/>
              </a:ext>
            </a:extLst>
          </p:cNvPr>
          <p:cNvSpPr txBox="1">
            <a:spLocks/>
          </p:cNvSpPr>
          <p:nvPr/>
        </p:nvSpPr>
        <p:spPr>
          <a:xfrm>
            <a:off x="6514353" y="3726805"/>
            <a:ext cx="3360080" cy="704917"/>
          </a:xfrm>
          <a:prstGeom prst="rect">
            <a:avLst/>
          </a:prstGeom>
        </p:spPr>
        <p:txBody>
          <a:bodyPr anchor="t" anchorCtr="0">
            <a:normAutofit/>
          </a:bodyPr>
          <a:lstStyle>
            <a:lvl1pPr marL="0" indent="0" algn="l" defTabSz="914363" rtl="0" eaLnBrk="1" latinLnBrk="0" hangingPunct="1">
              <a:lnSpc>
                <a:spcPct val="90000"/>
              </a:lnSpc>
              <a:spcBef>
                <a:spcPts val="0"/>
              </a:spcBef>
              <a:spcAft>
                <a:spcPts val="600"/>
              </a:spcAft>
              <a:buFont typeface="Arial" panose="020B0604020202020204" pitchFamily="34" charset="0"/>
              <a:buNone/>
              <a:defRPr sz="2800" b="0" kern="1200">
                <a:solidFill>
                  <a:schemeClr val="tx1"/>
                </a:solidFill>
                <a:effectLst>
                  <a:outerShdw blurRad="38100" dist="38100" dir="2700000" algn="tl">
                    <a:srgbClr val="000000">
                      <a:alpha val="43137"/>
                    </a:srgbClr>
                  </a:outerShdw>
                </a:effectLst>
                <a:latin typeface="+mn-lt"/>
                <a:ea typeface="+mn-ea"/>
                <a:cs typeface="+mn-cs"/>
              </a:defRPr>
            </a:lvl1pPr>
            <a:lvl2pPr marL="457182" indent="0" algn="l" defTabSz="914363" rtl="0" eaLnBrk="1" latinLnBrk="0" hangingPunct="1">
              <a:lnSpc>
                <a:spcPct val="100000"/>
              </a:lnSpc>
              <a:spcBef>
                <a:spcPts val="600"/>
              </a:spcBef>
              <a:spcAft>
                <a:spcPts val="600"/>
              </a:spcAft>
              <a:buFont typeface="Arial" panose="020B0604020202020204" pitchFamily="34" charset="0"/>
              <a:buNone/>
              <a:defRPr sz="2000" b="1" kern="1200">
                <a:solidFill>
                  <a:schemeClr val="tx1"/>
                </a:solidFill>
                <a:effectLst>
                  <a:outerShdw blurRad="38100" dist="38100" dir="2700000" algn="tl">
                    <a:srgbClr val="000000">
                      <a:alpha val="43137"/>
                    </a:srgbClr>
                  </a:outerShdw>
                </a:effectLst>
                <a:latin typeface="+mn-lt"/>
                <a:ea typeface="+mn-ea"/>
                <a:cs typeface="+mn-cs"/>
              </a:defRPr>
            </a:lvl2pPr>
            <a:lvl3pPr marL="914363" indent="0" algn="l" defTabSz="914363" rtl="0" eaLnBrk="1" latinLnBrk="0" hangingPunct="1">
              <a:lnSpc>
                <a:spcPct val="100000"/>
              </a:lnSpc>
              <a:spcBef>
                <a:spcPts val="600"/>
              </a:spcBef>
              <a:spcAft>
                <a:spcPts val="600"/>
              </a:spcAft>
              <a:buSzPct val="80000"/>
              <a:buFont typeface="Arial" panose="020B0604020202020204" pitchFamily="34" charset="0"/>
              <a:buNone/>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545" indent="0" algn="l" defTabSz="914363" rtl="0" eaLnBrk="1" latinLnBrk="0" hangingPunct="1">
              <a:lnSpc>
                <a:spcPct val="100000"/>
              </a:lnSpc>
              <a:spcBef>
                <a:spcPts val="600"/>
              </a:spcBef>
              <a:spcAft>
                <a:spcPts val="600"/>
              </a:spcAft>
              <a:buSzPct val="70000"/>
              <a:buFont typeface="Arial" panose="020B0604020202020204" pitchFamily="34" charset="0"/>
              <a:buNone/>
              <a:defRPr sz="1600" b="1" kern="1200">
                <a:solidFill>
                  <a:schemeClr val="tx1"/>
                </a:solidFill>
                <a:effectLst>
                  <a:outerShdw blurRad="38100" dist="38100" dir="2700000" algn="tl">
                    <a:srgbClr val="000000">
                      <a:alpha val="43137"/>
                    </a:srgbClr>
                  </a:outerShdw>
                </a:effectLst>
                <a:latin typeface="+mn-lt"/>
                <a:ea typeface="+mn-ea"/>
                <a:cs typeface="+mn-cs"/>
              </a:defRPr>
            </a:lvl4pPr>
            <a:lvl5pPr marL="1828727" indent="0" algn="l" defTabSz="914363" rtl="0" eaLnBrk="1" latinLnBrk="0" hangingPunct="1">
              <a:lnSpc>
                <a:spcPct val="100000"/>
              </a:lnSpc>
              <a:spcBef>
                <a:spcPts val="600"/>
              </a:spcBef>
              <a:spcAft>
                <a:spcPts val="600"/>
              </a:spcAft>
              <a:buSzPct val="70000"/>
              <a:buFont typeface="Arial" panose="020B0604020202020204" pitchFamily="34" charset="0"/>
              <a:buNone/>
              <a:defRPr sz="1600" b="1" kern="1200">
                <a:solidFill>
                  <a:schemeClr val="tx1"/>
                </a:solidFill>
                <a:effectLst>
                  <a:outerShdw blurRad="38100" dist="38100" dir="2700000" algn="tl">
                    <a:srgbClr val="000000">
                      <a:alpha val="43137"/>
                    </a:srgbClr>
                  </a:outerShdw>
                </a:effectLst>
                <a:latin typeface="+mn-lt"/>
                <a:ea typeface="+mn-ea"/>
                <a:cs typeface="+mn-cs"/>
              </a:defRPr>
            </a:lvl5pPr>
            <a:lvl6pPr marL="2285909"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090"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272"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454"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dirty="0">
                <a:solidFill>
                  <a:srgbClr val="FFFF00"/>
                </a:solidFill>
              </a:rPr>
              <a:t>Risk</a:t>
            </a:r>
          </a:p>
        </p:txBody>
      </p:sp>
      <p:sp>
        <p:nvSpPr>
          <p:cNvPr id="21" name="Content Placeholder 4">
            <a:extLst>
              <a:ext uri="{FF2B5EF4-FFF2-40B4-BE49-F238E27FC236}">
                <a16:creationId xmlns:a16="http://schemas.microsoft.com/office/drawing/2014/main" id="{98B6B5B2-397F-4A3D-9D76-D1536B0C4328}"/>
              </a:ext>
            </a:extLst>
          </p:cNvPr>
          <p:cNvSpPr txBox="1">
            <a:spLocks/>
          </p:cNvSpPr>
          <p:nvPr/>
        </p:nvSpPr>
        <p:spPr>
          <a:xfrm>
            <a:off x="6958603" y="4341023"/>
            <a:ext cx="4348697" cy="1867178"/>
          </a:xfrm>
          <a:prstGeom prst="rect">
            <a:avLst/>
          </a:prstGeom>
        </p:spPr>
        <p:txBody>
          <a:bodyPr wrap="square">
            <a:spAutoFit/>
          </a:bodyPr>
          <a:lstStyle>
            <a:lvl1pPr marL="281770" indent="-281770" algn="l" defTabSz="914363" rtl="0" eaLnBrk="1" latinLnBrk="0" hangingPunct="1">
              <a:lnSpc>
                <a:spcPct val="100000"/>
              </a:lnSpc>
              <a:spcBef>
                <a:spcPts val="600"/>
              </a:spcBef>
              <a:spcAft>
                <a:spcPts val="600"/>
              </a:spcAft>
              <a:buFont typeface="Arial" panose="020B0604020202020204" pitchFamily="34" charset="0"/>
              <a:buNone/>
              <a:defRPr sz="2300" kern="1200">
                <a:solidFill>
                  <a:schemeClr val="tx1"/>
                </a:solidFill>
                <a:effectLst>
                  <a:outerShdw blurRad="38100" dist="38100" dir="2700000" algn="tl">
                    <a:srgbClr val="000000">
                      <a:alpha val="43137"/>
                    </a:srgbClr>
                  </a:outerShdw>
                </a:effectLst>
                <a:latin typeface="+mn-lt"/>
                <a:ea typeface="+mn-ea"/>
                <a:cs typeface="+mn-cs"/>
              </a:defRPr>
            </a:lvl1pPr>
            <a:lvl2pPr marL="562218" indent="-265896" algn="l" defTabSz="914363"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effectLst>
                  <a:outerShdw blurRad="38100" dist="38100" dir="2700000" algn="tl">
                    <a:srgbClr val="000000">
                      <a:alpha val="43137"/>
                    </a:srgbClr>
                  </a:outerShdw>
                </a:effectLst>
                <a:latin typeface="+mn-lt"/>
                <a:ea typeface="+mn-ea"/>
                <a:cs typeface="+mn-cs"/>
              </a:defRPr>
            </a:lvl2pPr>
            <a:lvl3pPr marL="813562" indent="-243407" algn="l" defTabSz="914363" rtl="0" eaLnBrk="1" latinLnBrk="0" hangingPunct="1">
              <a:lnSpc>
                <a:spcPct val="100000"/>
              </a:lnSpc>
              <a:spcBef>
                <a:spcPts val="600"/>
              </a:spcBef>
              <a:spcAft>
                <a:spcPts val="600"/>
              </a:spcAft>
              <a:buSzPct val="80000"/>
              <a:buFont typeface="Arial" panose="020B0604020202020204" pitchFamily="34" charset="0"/>
              <a:buNone/>
              <a:defRPr sz="1800" kern="1200">
                <a:solidFill>
                  <a:schemeClr val="tx1"/>
                </a:solidFill>
                <a:effectLst>
                  <a:outerShdw blurRad="38100" dist="38100" dir="2700000" algn="tl">
                    <a:srgbClr val="000000">
                      <a:alpha val="43137"/>
                    </a:srgbClr>
                  </a:outerShdw>
                </a:effectLst>
                <a:latin typeface="+mn-lt"/>
                <a:ea typeface="+mn-ea"/>
                <a:cs typeface="+mn-cs"/>
              </a:defRPr>
            </a:lvl3pPr>
            <a:lvl4pPr marL="1050354" indent="-228856" algn="l" defTabSz="914363" rtl="0" eaLnBrk="1" latinLnBrk="0" hangingPunct="1">
              <a:lnSpc>
                <a:spcPct val="100000"/>
              </a:lnSpc>
              <a:spcBef>
                <a:spcPts val="600"/>
              </a:spcBef>
              <a:spcAft>
                <a:spcPts val="600"/>
              </a:spcAft>
              <a:buSzPct val="70000"/>
              <a:buFont typeface="Arial" panose="020B0604020202020204" pitchFamily="34" charset="0"/>
              <a:buNone/>
              <a:defRPr sz="1700" kern="1200">
                <a:solidFill>
                  <a:schemeClr val="tx1"/>
                </a:solidFill>
                <a:effectLst>
                  <a:outerShdw blurRad="38100" dist="38100" dir="2700000" algn="tl">
                    <a:srgbClr val="000000">
                      <a:alpha val="43137"/>
                    </a:srgbClr>
                  </a:outerShdw>
                </a:effectLst>
                <a:latin typeface="+mn-lt"/>
                <a:ea typeface="+mn-ea"/>
                <a:cs typeface="+mn-cs"/>
              </a:defRPr>
            </a:lvl4pPr>
            <a:lvl5pPr marL="1279210" indent="-206367" algn="l" defTabSz="914363" rtl="0" eaLnBrk="1" latinLnBrk="0" hangingPunct="1">
              <a:lnSpc>
                <a:spcPct val="100000"/>
              </a:lnSpc>
              <a:spcBef>
                <a:spcPts val="600"/>
              </a:spcBef>
              <a:spcAft>
                <a:spcPts val="600"/>
              </a:spcAft>
              <a:buSzPct val="70000"/>
              <a:buFont typeface="Arial" panose="020B0604020202020204" pitchFamily="34" charset="0"/>
              <a:buNone/>
              <a:defRPr sz="17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spcBef>
                <a:spcPts val="200"/>
              </a:spcBef>
              <a:spcAft>
                <a:spcPts val="200"/>
              </a:spcAft>
            </a:pPr>
            <a:r>
              <a:rPr lang="en-US" sz="2800" b="1" dirty="0">
                <a:latin typeface="Arial" panose="020B0604020202020204" pitchFamily="34" charset="0"/>
                <a:cs typeface="Arial" panose="020B0604020202020204" pitchFamily="34" charset="0"/>
              </a:rPr>
              <a:t>Risk Assessment</a:t>
            </a:r>
          </a:p>
          <a:p>
            <a:pPr>
              <a:spcBef>
                <a:spcPts val="200"/>
              </a:spcBef>
              <a:spcAft>
                <a:spcPts val="200"/>
              </a:spcAft>
            </a:pPr>
            <a:r>
              <a:rPr lang="en-US" sz="2800" b="1" dirty="0">
                <a:latin typeface="Arial" panose="020B0604020202020204" pitchFamily="34" charset="0"/>
                <a:cs typeface="Arial" panose="020B0604020202020204" pitchFamily="34" charset="0"/>
              </a:rPr>
              <a:t>Potential wildland fire Operational Delineations (PODs)</a:t>
            </a:r>
          </a:p>
        </p:txBody>
      </p:sp>
      <p:sp>
        <p:nvSpPr>
          <p:cNvPr id="22" name="Text Placeholder 5">
            <a:extLst>
              <a:ext uri="{FF2B5EF4-FFF2-40B4-BE49-F238E27FC236}">
                <a16:creationId xmlns:a16="http://schemas.microsoft.com/office/drawing/2014/main" id="{4092DB4C-3B53-4701-B8A5-66A387685F0E}"/>
              </a:ext>
            </a:extLst>
          </p:cNvPr>
          <p:cNvSpPr txBox="1">
            <a:spLocks/>
          </p:cNvSpPr>
          <p:nvPr/>
        </p:nvSpPr>
        <p:spPr>
          <a:xfrm>
            <a:off x="1046791" y="3726805"/>
            <a:ext cx="4724180" cy="704918"/>
          </a:xfrm>
          <a:prstGeom prst="rect">
            <a:avLst/>
          </a:prstGeom>
        </p:spPr>
        <p:txBody>
          <a:bodyPr anchor="t" anchorCtr="0">
            <a:normAutofit/>
          </a:bodyPr>
          <a:lstStyle>
            <a:lvl1pPr marL="0" indent="0" algn="l" defTabSz="914363" rtl="0" eaLnBrk="1" latinLnBrk="0" hangingPunct="1">
              <a:lnSpc>
                <a:spcPct val="90000"/>
              </a:lnSpc>
              <a:spcBef>
                <a:spcPts val="0"/>
              </a:spcBef>
              <a:spcAft>
                <a:spcPts val="600"/>
              </a:spcAft>
              <a:buFont typeface="Arial" panose="020B0604020202020204" pitchFamily="34" charset="0"/>
              <a:buNone/>
              <a:defRPr sz="2800" b="0" kern="1200">
                <a:solidFill>
                  <a:schemeClr val="tx1"/>
                </a:solidFill>
                <a:effectLst>
                  <a:outerShdw blurRad="38100" dist="38100" dir="2700000" algn="tl">
                    <a:srgbClr val="000000">
                      <a:alpha val="43137"/>
                    </a:srgbClr>
                  </a:outerShdw>
                </a:effectLst>
                <a:latin typeface="+mn-lt"/>
                <a:ea typeface="+mn-ea"/>
                <a:cs typeface="+mn-cs"/>
              </a:defRPr>
            </a:lvl1pPr>
            <a:lvl2pPr marL="457182" indent="0" algn="l" defTabSz="914363" rtl="0" eaLnBrk="1" latinLnBrk="0" hangingPunct="1">
              <a:lnSpc>
                <a:spcPct val="100000"/>
              </a:lnSpc>
              <a:spcBef>
                <a:spcPts val="600"/>
              </a:spcBef>
              <a:spcAft>
                <a:spcPts val="600"/>
              </a:spcAft>
              <a:buFont typeface="Arial" panose="020B0604020202020204" pitchFamily="34" charset="0"/>
              <a:buNone/>
              <a:defRPr sz="2000" b="1" kern="1200">
                <a:solidFill>
                  <a:schemeClr val="tx1"/>
                </a:solidFill>
                <a:effectLst>
                  <a:outerShdw blurRad="38100" dist="38100" dir="2700000" algn="tl">
                    <a:srgbClr val="000000">
                      <a:alpha val="43137"/>
                    </a:srgbClr>
                  </a:outerShdw>
                </a:effectLst>
                <a:latin typeface="+mn-lt"/>
                <a:ea typeface="+mn-ea"/>
                <a:cs typeface="+mn-cs"/>
              </a:defRPr>
            </a:lvl2pPr>
            <a:lvl3pPr marL="914363" indent="0" algn="l" defTabSz="914363" rtl="0" eaLnBrk="1" latinLnBrk="0" hangingPunct="1">
              <a:lnSpc>
                <a:spcPct val="100000"/>
              </a:lnSpc>
              <a:spcBef>
                <a:spcPts val="600"/>
              </a:spcBef>
              <a:spcAft>
                <a:spcPts val="600"/>
              </a:spcAft>
              <a:buSzPct val="80000"/>
              <a:buFont typeface="Arial" panose="020B0604020202020204" pitchFamily="34" charset="0"/>
              <a:buNone/>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545" indent="0" algn="l" defTabSz="914363" rtl="0" eaLnBrk="1" latinLnBrk="0" hangingPunct="1">
              <a:lnSpc>
                <a:spcPct val="100000"/>
              </a:lnSpc>
              <a:spcBef>
                <a:spcPts val="600"/>
              </a:spcBef>
              <a:spcAft>
                <a:spcPts val="600"/>
              </a:spcAft>
              <a:buSzPct val="70000"/>
              <a:buFont typeface="Arial" panose="020B0604020202020204" pitchFamily="34" charset="0"/>
              <a:buNone/>
              <a:defRPr sz="1600" b="1" kern="1200">
                <a:solidFill>
                  <a:schemeClr val="tx1"/>
                </a:solidFill>
                <a:effectLst>
                  <a:outerShdw blurRad="38100" dist="38100" dir="2700000" algn="tl">
                    <a:srgbClr val="000000">
                      <a:alpha val="43137"/>
                    </a:srgbClr>
                  </a:outerShdw>
                </a:effectLst>
                <a:latin typeface="+mn-lt"/>
                <a:ea typeface="+mn-ea"/>
                <a:cs typeface="+mn-cs"/>
              </a:defRPr>
            </a:lvl4pPr>
            <a:lvl5pPr marL="1828727" indent="0" algn="l" defTabSz="914363" rtl="0" eaLnBrk="1" latinLnBrk="0" hangingPunct="1">
              <a:lnSpc>
                <a:spcPct val="100000"/>
              </a:lnSpc>
              <a:spcBef>
                <a:spcPts val="600"/>
              </a:spcBef>
              <a:spcAft>
                <a:spcPts val="600"/>
              </a:spcAft>
              <a:buSzPct val="70000"/>
              <a:buFont typeface="Arial" panose="020B0604020202020204" pitchFamily="34" charset="0"/>
              <a:buNone/>
              <a:defRPr sz="1600" b="1" kern="1200">
                <a:solidFill>
                  <a:schemeClr val="tx1"/>
                </a:solidFill>
                <a:effectLst>
                  <a:outerShdw blurRad="38100" dist="38100" dir="2700000" algn="tl">
                    <a:srgbClr val="000000">
                      <a:alpha val="43137"/>
                    </a:srgbClr>
                  </a:outerShdw>
                </a:effectLst>
                <a:latin typeface="+mn-lt"/>
                <a:ea typeface="+mn-ea"/>
                <a:cs typeface="+mn-cs"/>
              </a:defRPr>
            </a:lvl5pPr>
            <a:lvl6pPr marL="2285909"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090"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272"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454"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dirty="0">
                <a:solidFill>
                  <a:srgbClr val="FFFF00"/>
                </a:solidFill>
              </a:rPr>
              <a:t>Operational Efficiencies</a:t>
            </a:r>
          </a:p>
        </p:txBody>
      </p:sp>
      <p:sp>
        <p:nvSpPr>
          <p:cNvPr id="23" name="Content Placeholder 6">
            <a:extLst>
              <a:ext uri="{FF2B5EF4-FFF2-40B4-BE49-F238E27FC236}">
                <a16:creationId xmlns:a16="http://schemas.microsoft.com/office/drawing/2014/main" id="{D64A3538-6ADE-47C7-A150-39AA1FE69E07}"/>
              </a:ext>
            </a:extLst>
          </p:cNvPr>
          <p:cNvSpPr txBox="1">
            <a:spLocks/>
          </p:cNvSpPr>
          <p:nvPr/>
        </p:nvSpPr>
        <p:spPr>
          <a:xfrm>
            <a:off x="1565912" y="4276447"/>
            <a:ext cx="5143582" cy="1969770"/>
          </a:xfrm>
          <a:prstGeom prst="rect">
            <a:avLst/>
          </a:prstGeom>
        </p:spPr>
        <p:txBody>
          <a:bodyPr wrap="square">
            <a:spAutoFit/>
          </a:bodyPr>
          <a:lstStyle>
            <a:lvl1pPr marL="296321" indent="-296321" algn="l" defTabSz="914363" rtl="0" eaLnBrk="1" latinLnBrk="0" hangingPunct="1">
              <a:lnSpc>
                <a:spcPct val="100000"/>
              </a:lnSpc>
              <a:spcBef>
                <a:spcPts val="600"/>
              </a:spcBef>
              <a:spcAft>
                <a:spcPts val="600"/>
              </a:spcAft>
              <a:buFont typeface="Arial" panose="020B0604020202020204" pitchFamily="34" charset="0"/>
              <a:buNone/>
              <a:defRPr sz="2300" kern="1200">
                <a:solidFill>
                  <a:schemeClr val="tx1"/>
                </a:solidFill>
                <a:effectLst>
                  <a:outerShdw blurRad="38100" dist="38100" dir="2700000" algn="tl">
                    <a:srgbClr val="000000">
                      <a:alpha val="43137"/>
                    </a:srgbClr>
                  </a:outerShdw>
                </a:effectLst>
                <a:latin typeface="+mn-lt"/>
                <a:ea typeface="+mn-ea"/>
                <a:cs typeface="+mn-cs"/>
              </a:defRPr>
            </a:lvl1pPr>
            <a:lvl2pPr marL="570155" indent="-273833" algn="l" defTabSz="914363"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effectLst>
                  <a:outerShdw blurRad="38100" dist="38100" dir="2700000" algn="tl">
                    <a:srgbClr val="000000">
                      <a:alpha val="43137"/>
                    </a:srgbClr>
                  </a:outerShdw>
                </a:effectLst>
                <a:latin typeface="+mn-lt"/>
                <a:ea typeface="+mn-ea"/>
                <a:cs typeface="+mn-cs"/>
              </a:defRPr>
            </a:lvl2pPr>
            <a:lvl3pPr marL="821499" indent="-244730" algn="l" defTabSz="914363" rtl="0" eaLnBrk="1" latinLnBrk="0" hangingPunct="1">
              <a:lnSpc>
                <a:spcPct val="100000"/>
              </a:lnSpc>
              <a:spcBef>
                <a:spcPts val="600"/>
              </a:spcBef>
              <a:spcAft>
                <a:spcPts val="600"/>
              </a:spcAft>
              <a:buSzPct val="80000"/>
              <a:buFont typeface="Arial" panose="020B0604020202020204" pitchFamily="34" charset="0"/>
              <a:buNone/>
              <a:defRPr sz="1800" kern="1200">
                <a:solidFill>
                  <a:schemeClr val="tx1"/>
                </a:solidFill>
                <a:effectLst>
                  <a:outerShdw blurRad="38100" dist="38100" dir="2700000" algn="tl">
                    <a:srgbClr val="000000">
                      <a:alpha val="43137"/>
                    </a:srgbClr>
                  </a:outerShdw>
                </a:effectLst>
                <a:latin typeface="+mn-lt"/>
                <a:ea typeface="+mn-ea"/>
                <a:cs typeface="+mn-cs"/>
              </a:defRPr>
            </a:lvl3pPr>
            <a:lvl4pPr marL="1050354" indent="-236793" algn="l" defTabSz="914363" rtl="0" eaLnBrk="1" latinLnBrk="0" hangingPunct="1">
              <a:lnSpc>
                <a:spcPct val="100000"/>
              </a:lnSpc>
              <a:spcBef>
                <a:spcPts val="600"/>
              </a:spcBef>
              <a:spcAft>
                <a:spcPts val="600"/>
              </a:spcAft>
              <a:buSzPct val="70000"/>
              <a:buFont typeface="Arial" panose="020B0604020202020204" pitchFamily="34" charset="0"/>
              <a:buNone/>
              <a:defRPr sz="1700" kern="1200">
                <a:solidFill>
                  <a:schemeClr val="tx1"/>
                </a:solidFill>
                <a:effectLst>
                  <a:outerShdw blurRad="38100" dist="38100" dir="2700000" algn="tl">
                    <a:srgbClr val="000000">
                      <a:alpha val="43137"/>
                    </a:srgbClr>
                  </a:outerShdw>
                </a:effectLst>
                <a:latin typeface="+mn-lt"/>
                <a:ea typeface="+mn-ea"/>
                <a:cs typeface="+mn-cs"/>
              </a:defRPr>
            </a:lvl4pPr>
            <a:lvl5pPr marL="1279210" indent="-220919" algn="l" defTabSz="914363" rtl="0" eaLnBrk="1" latinLnBrk="0" hangingPunct="1">
              <a:lnSpc>
                <a:spcPct val="100000"/>
              </a:lnSpc>
              <a:spcBef>
                <a:spcPts val="600"/>
              </a:spcBef>
              <a:spcAft>
                <a:spcPts val="600"/>
              </a:spcAft>
              <a:buSzPct val="70000"/>
              <a:buFont typeface="Arial" panose="020B0604020202020204" pitchFamily="34" charset="0"/>
              <a:buNone/>
              <a:defRPr sz="17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spcBef>
                <a:spcPts val="200"/>
              </a:spcBef>
              <a:spcAft>
                <a:spcPts val="200"/>
              </a:spcAft>
            </a:pPr>
            <a:r>
              <a:rPr lang="en-US" sz="2800" b="1" dirty="0">
                <a:latin typeface="Arial" panose="020B0604020202020204" pitchFamily="34" charset="0"/>
                <a:cs typeface="Arial" panose="020B0604020202020204" pitchFamily="34" charset="0"/>
              </a:rPr>
              <a:t>Agreements</a:t>
            </a:r>
          </a:p>
          <a:p>
            <a:pPr>
              <a:spcBef>
                <a:spcPts val="200"/>
              </a:spcBef>
              <a:spcAft>
                <a:spcPts val="200"/>
              </a:spcAft>
            </a:pPr>
            <a:r>
              <a:rPr lang="en-US" sz="2800" b="1" dirty="0">
                <a:latin typeface="Arial" panose="020B0604020202020204" pitchFamily="34" charset="0"/>
                <a:cs typeface="Arial" panose="020B0604020202020204" pitchFamily="34" charset="0"/>
              </a:rPr>
              <a:t>Accessibility</a:t>
            </a:r>
          </a:p>
          <a:p>
            <a:pPr>
              <a:spcBef>
                <a:spcPts val="200"/>
              </a:spcBef>
              <a:spcAft>
                <a:spcPts val="200"/>
              </a:spcAft>
            </a:pPr>
            <a:r>
              <a:rPr lang="en-US" sz="2800" b="1" dirty="0">
                <a:latin typeface="Arial" panose="020B0604020202020204" pitchFamily="34" charset="0"/>
                <a:cs typeface="Arial" panose="020B0604020202020204" pitchFamily="34" charset="0"/>
              </a:rPr>
              <a:t>Response Time</a:t>
            </a:r>
          </a:p>
          <a:p>
            <a:pPr>
              <a:spcBef>
                <a:spcPts val="200"/>
              </a:spcBef>
              <a:spcAft>
                <a:spcPts val="200"/>
              </a:spcAft>
            </a:pPr>
            <a:r>
              <a:rPr lang="en-US" sz="2800" b="1" dirty="0">
                <a:latin typeface="Arial" panose="020B0604020202020204" pitchFamily="34" charset="0"/>
                <a:cs typeface="Arial" panose="020B0604020202020204" pitchFamily="34" charset="0"/>
              </a:rPr>
              <a:t>Retardant Avoidance Areas</a:t>
            </a:r>
          </a:p>
        </p:txBody>
      </p:sp>
    </p:spTree>
    <p:extLst>
      <p:ext uri="{BB962C8B-B14F-4D97-AF65-F5344CB8AC3E}">
        <p14:creationId xmlns:p14="http://schemas.microsoft.com/office/powerpoint/2010/main" val="3260510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fade">
                                      <p:cBhvr>
                                        <p:cTn id="32" dur="500"/>
                                        <p:tgtEl>
                                          <p:spTgt spid="19">
                                            <p:txEl>
                                              <p:pRg st="1" end="1"/>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fade">
                                      <p:cBhvr>
                                        <p:cTn id="36" dur="500"/>
                                        <p:tgtEl>
                                          <p:spTgt spid="1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fade">
                                      <p:cBhvr>
                                        <p:cTn id="45" dur="500"/>
                                        <p:tgtEl>
                                          <p:spTgt spid="23">
                                            <p:txEl>
                                              <p:pRg st="0" end="0"/>
                                            </p:txEl>
                                          </p:spTgt>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23">
                                            <p:txEl>
                                              <p:pRg st="1" end="1"/>
                                            </p:txEl>
                                          </p:spTgt>
                                        </p:tgtEl>
                                        <p:attrNameLst>
                                          <p:attrName>style.visibility</p:attrName>
                                        </p:attrNameLst>
                                      </p:cBhvr>
                                      <p:to>
                                        <p:strVal val="visible"/>
                                      </p:to>
                                    </p:set>
                                    <p:animEffect transition="in" filter="fade">
                                      <p:cBhvr>
                                        <p:cTn id="49" dur="500"/>
                                        <p:tgtEl>
                                          <p:spTgt spid="23">
                                            <p:txEl>
                                              <p:pRg st="1" end="1"/>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23">
                                            <p:txEl>
                                              <p:pRg st="2" end="2"/>
                                            </p:txEl>
                                          </p:spTgt>
                                        </p:tgtEl>
                                        <p:attrNameLst>
                                          <p:attrName>style.visibility</p:attrName>
                                        </p:attrNameLst>
                                      </p:cBhvr>
                                      <p:to>
                                        <p:strVal val="visible"/>
                                      </p:to>
                                    </p:set>
                                    <p:animEffect transition="in" filter="fade">
                                      <p:cBhvr>
                                        <p:cTn id="53" dur="500"/>
                                        <p:tgtEl>
                                          <p:spTgt spid="23">
                                            <p:txEl>
                                              <p:pRg st="2" end="2"/>
                                            </p:txEl>
                                          </p:spTgt>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3">
                                            <p:txEl>
                                              <p:pRg st="3" end="3"/>
                                            </p:txEl>
                                          </p:spTgt>
                                        </p:tgtEl>
                                        <p:attrNameLst>
                                          <p:attrName>style.visibility</p:attrName>
                                        </p:attrNameLst>
                                      </p:cBhvr>
                                      <p:to>
                                        <p:strVal val="visible"/>
                                      </p:to>
                                    </p:set>
                                    <p:animEffect transition="in" filter="fade">
                                      <p:cBhvr>
                                        <p:cTn id="57" dur="500"/>
                                        <p:tgtEl>
                                          <p:spTgt spid="2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1">
                                            <p:txEl>
                                              <p:pRg st="0" end="0"/>
                                            </p:txEl>
                                          </p:spTgt>
                                        </p:tgtEl>
                                        <p:attrNameLst>
                                          <p:attrName>style.visibility</p:attrName>
                                        </p:attrNameLst>
                                      </p:cBhvr>
                                      <p:to>
                                        <p:strVal val="visible"/>
                                      </p:to>
                                    </p:set>
                                    <p:animEffect transition="in" filter="fade">
                                      <p:cBhvr>
                                        <p:cTn id="66" dur="500"/>
                                        <p:tgtEl>
                                          <p:spTgt spid="21">
                                            <p:txEl>
                                              <p:pRg st="0" end="0"/>
                                            </p:txEl>
                                          </p:spTgt>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1">
                                            <p:txEl>
                                              <p:pRg st="1" end="1"/>
                                            </p:txEl>
                                          </p:spTgt>
                                        </p:tgtEl>
                                        <p:attrNameLst>
                                          <p:attrName>style.visibility</p:attrName>
                                        </p:attrNameLst>
                                      </p:cBhvr>
                                      <p:to>
                                        <p:strVal val="visible"/>
                                      </p:to>
                                    </p:set>
                                    <p:animEffect transition="in" filter="fade">
                                      <p:cBhvr>
                                        <p:cTn id="70"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18" grpId="0" build="p"/>
      <p:bldP spid="19" grpId="0" build="p"/>
      <p:bldP spid="20" grpId="0"/>
      <p:bldP spid="21" grpId="0" uiExpand="1" build="p"/>
      <p:bldP spid="22" grpId="0"/>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DB160F3-D3F5-43CF-AE2A-35BAAAB0FAEE}"/>
              </a:ext>
            </a:extLst>
          </p:cNvPr>
          <p:cNvSpPr>
            <a:spLocks noGrp="1"/>
          </p:cNvSpPr>
          <p:nvPr>
            <p:ph type="title"/>
          </p:nvPr>
        </p:nvSpPr>
        <p:spPr/>
        <p:txBody>
          <a:bodyPr/>
          <a:lstStyle/>
          <a:p>
            <a:r>
              <a:rPr lang="en-US" sz="4400" dirty="0"/>
              <a:t>Potential Wildfire Operational Delineations (PODs)</a:t>
            </a:r>
            <a:br>
              <a:rPr lang="en-US" sz="4400" dirty="0"/>
            </a:br>
            <a:endParaRPr lang="en-US" sz="4400" dirty="0"/>
          </a:p>
        </p:txBody>
      </p:sp>
      <p:sp>
        <p:nvSpPr>
          <p:cNvPr id="8" name="Content Placeholder 7">
            <a:extLst>
              <a:ext uri="{FF2B5EF4-FFF2-40B4-BE49-F238E27FC236}">
                <a16:creationId xmlns:a16="http://schemas.microsoft.com/office/drawing/2014/main" id="{92665019-F9CF-4D59-9685-1928452691F4}"/>
              </a:ext>
            </a:extLst>
          </p:cNvPr>
          <p:cNvSpPr>
            <a:spLocks noGrp="1"/>
          </p:cNvSpPr>
          <p:nvPr>
            <p:ph idx="1"/>
          </p:nvPr>
        </p:nvSpPr>
        <p:spPr>
          <a:xfrm>
            <a:off x="618892" y="1321904"/>
            <a:ext cx="6774365" cy="4994413"/>
          </a:xfrm>
        </p:spPr>
        <p:txBody>
          <a:bodyPr/>
          <a:lstStyle/>
          <a:p>
            <a:r>
              <a:rPr lang="en-US" dirty="0"/>
              <a:t>What are PODs?</a:t>
            </a:r>
          </a:p>
          <a:p>
            <a:pPr marL="1089025" lvl="1" indent="-571500">
              <a:buFont typeface="Arial" panose="020B0604020202020204" pitchFamily="34" charset="0"/>
              <a:buChar char="•"/>
            </a:pPr>
            <a:r>
              <a:rPr lang="en-US" sz="3200" dirty="0"/>
              <a:t>PODs are polygons drawn by local fire experts</a:t>
            </a:r>
          </a:p>
          <a:p>
            <a:pPr marL="1089025" lvl="1" indent="-571500">
              <a:buFont typeface="Arial" panose="020B0604020202020204" pitchFamily="34" charset="0"/>
              <a:buChar char="•"/>
            </a:pPr>
            <a:r>
              <a:rPr lang="en-US" sz="3200" dirty="0"/>
              <a:t>PODs are delineated on maps highlighting potential control locations likely to be successful.</a:t>
            </a:r>
          </a:p>
          <a:p>
            <a:pPr marL="1089025" lvl="1" indent="-571500">
              <a:buFont typeface="Arial" panose="020B0604020202020204" pitchFamily="34" charset="0"/>
              <a:buChar char="•"/>
            </a:pPr>
            <a:r>
              <a:rPr lang="en-US" sz="3200" dirty="0"/>
              <a:t>The maps are developed using analytical tools accounting for the fire environment (</a:t>
            </a:r>
            <a:r>
              <a:rPr lang="en-US" sz="3200" dirty="0" err="1"/>
              <a:t>pyromes</a:t>
            </a:r>
            <a:r>
              <a:rPr lang="en-US" sz="3200" dirty="0"/>
              <a:t>).</a:t>
            </a:r>
          </a:p>
        </p:txBody>
      </p:sp>
      <p:pic>
        <p:nvPicPr>
          <p:cNvPr id="9" name="Picture 8">
            <a:extLst>
              <a:ext uri="{FF2B5EF4-FFF2-40B4-BE49-F238E27FC236}">
                <a16:creationId xmlns:a16="http://schemas.microsoft.com/office/drawing/2014/main" id="{5201849A-A4FB-4307-A103-20322404BEE7}"/>
              </a:ext>
            </a:extLst>
          </p:cNvPr>
          <p:cNvPicPr>
            <a:picLocks noChangeAspect="1"/>
          </p:cNvPicPr>
          <p:nvPr/>
        </p:nvPicPr>
        <p:blipFill>
          <a:blip r:embed="rId3"/>
          <a:stretch>
            <a:fillRect/>
          </a:stretch>
        </p:blipFill>
        <p:spPr>
          <a:xfrm>
            <a:off x="7393258" y="1373458"/>
            <a:ext cx="4335966" cy="4335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68153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A8AD6-46D6-412D-9A0E-CC56FB147296}"/>
              </a:ext>
            </a:extLst>
          </p:cNvPr>
          <p:cNvPicPr>
            <a:picLocks noChangeAspect="1"/>
          </p:cNvPicPr>
          <p:nvPr/>
        </p:nvPicPr>
        <p:blipFill>
          <a:blip r:embed="rId3"/>
          <a:stretch>
            <a:fillRect/>
          </a:stretch>
        </p:blipFill>
        <p:spPr>
          <a:xfrm>
            <a:off x="6280030" y="1116050"/>
            <a:ext cx="3906197" cy="5354128"/>
          </a:xfrm>
          <a:prstGeom prst="rect">
            <a:avLst/>
          </a:prstGeom>
          <a:ln>
            <a:noFill/>
          </a:ln>
          <a:effectLst>
            <a:outerShdw blurRad="292100" dist="139700" dir="2700000" algn="tl" rotWithShape="0">
              <a:srgbClr val="333333">
                <a:alpha val="65000"/>
              </a:srgbClr>
            </a:outerShdw>
          </a:effectLst>
        </p:spPr>
      </p:pic>
      <p:pic>
        <p:nvPicPr>
          <p:cNvPr id="1028" name="Picture 4" descr="C:\Users\jklin\AppData\Local\Temp\SNAGHTML1dcdc715.PNG">
            <a:extLst>
              <a:ext uri="{FF2B5EF4-FFF2-40B4-BE49-F238E27FC236}">
                <a16:creationId xmlns:a16="http://schemas.microsoft.com/office/drawing/2014/main" id="{5EACBB56-D443-494C-B365-C057CCF8D7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721" y="2033396"/>
            <a:ext cx="5486261" cy="5447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DDB160F3-D3F5-43CF-AE2A-35BAAAB0FAEE}"/>
              </a:ext>
            </a:extLst>
          </p:cNvPr>
          <p:cNvSpPr>
            <a:spLocks noGrp="1"/>
          </p:cNvSpPr>
          <p:nvPr>
            <p:ph type="title"/>
          </p:nvPr>
        </p:nvSpPr>
        <p:spPr/>
        <p:txBody>
          <a:bodyPr/>
          <a:lstStyle/>
          <a:p>
            <a:r>
              <a:rPr lang="en-US" sz="4400" dirty="0"/>
              <a:t>Potential Wildfire Operational Delineations (PODs)</a:t>
            </a:r>
            <a:br>
              <a:rPr lang="en-US" sz="4400" dirty="0"/>
            </a:br>
            <a:endParaRPr lang="en-US" sz="4400" dirty="0"/>
          </a:p>
        </p:txBody>
      </p:sp>
      <p:sp>
        <p:nvSpPr>
          <p:cNvPr id="3" name="Content Placeholder 2">
            <a:extLst>
              <a:ext uri="{FF2B5EF4-FFF2-40B4-BE49-F238E27FC236}">
                <a16:creationId xmlns:a16="http://schemas.microsoft.com/office/drawing/2014/main" id="{84EEBF40-9751-45B7-AD0C-9543A17B5E56}"/>
              </a:ext>
            </a:extLst>
          </p:cNvPr>
          <p:cNvSpPr>
            <a:spLocks noGrp="1"/>
          </p:cNvSpPr>
          <p:nvPr>
            <p:ph idx="1"/>
          </p:nvPr>
        </p:nvSpPr>
        <p:spPr>
          <a:xfrm>
            <a:off x="632605" y="1321904"/>
            <a:ext cx="5049118" cy="4994413"/>
          </a:xfrm>
        </p:spPr>
        <p:txBody>
          <a:bodyPr/>
          <a:lstStyle/>
          <a:p>
            <a:r>
              <a:rPr lang="en-US" sz="3600" u="sng" dirty="0"/>
              <a:t>PODs as Response Zones</a:t>
            </a:r>
          </a:p>
          <a:p>
            <a:endParaRPr lang="en-US" sz="3600" dirty="0"/>
          </a:p>
          <a:p>
            <a:pPr marL="457200" indent="-457200">
              <a:buFont typeface="Arial" panose="020B0604020202020204" pitchFamily="34" charset="0"/>
              <a:buChar char="•"/>
            </a:pPr>
            <a:r>
              <a:rPr lang="en-US" sz="2800" dirty="0"/>
              <a:t>PODs represent risk factors associated with fire response and suppression.</a:t>
            </a:r>
          </a:p>
          <a:p>
            <a:pPr marL="457200" indent="-457200">
              <a:buFont typeface="Arial" panose="020B0604020202020204" pitchFamily="34" charset="0"/>
              <a:buChar char="•"/>
            </a:pPr>
            <a:r>
              <a:rPr lang="en-US" sz="2800" dirty="0"/>
              <a:t>When FDRA boundaries are edge-matched to POD boundaries for response actions, risk-based decision-making can be enhanced.</a:t>
            </a:r>
          </a:p>
          <a:p>
            <a:endParaRPr lang="en-US" sz="3600" dirty="0"/>
          </a:p>
        </p:txBody>
      </p:sp>
    </p:spTree>
    <p:extLst>
      <p:ext uri="{BB962C8B-B14F-4D97-AF65-F5344CB8AC3E}">
        <p14:creationId xmlns:p14="http://schemas.microsoft.com/office/powerpoint/2010/main" val="275426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6FF9C-C0D9-43B5-8F04-9191BFE8B8DF}"/>
              </a:ext>
            </a:extLst>
          </p:cNvPr>
          <p:cNvPicPr>
            <a:picLocks noChangeAspect="1"/>
          </p:cNvPicPr>
          <p:nvPr/>
        </p:nvPicPr>
        <p:blipFill>
          <a:blip r:embed="rId3"/>
          <a:stretch>
            <a:fillRect/>
          </a:stretch>
        </p:blipFill>
        <p:spPr>
          <a:xfrm>
            <a:off x="450490" y="823031"/>
            <a:ext cx="5190324" cy="3892743"/>
          </a:xfrm>
          <a:prstGeom prst="rect">
            <a:avLst/>
          </a:prstGeom>
        </p:spPr>
      </p:pic>
      <p:sp useBgFill="1">
        <p:nvSpPr>
          <p:cNvPr id="6" name="Rectangle 5">
            <a:extLst>
              <a:ext uri="{FF2B5EF4-FFF2-40B4-BE49-F238E27FC236}">
                <a16:creationId xmlns:a16="http://schemas.microsoft.com/office/drawing/2014/main" id="{0520235A-FE79-4905-A863-DA9E49D7F7FB}"/>
              </a:ext>
            </a:extLst>
          </p:cNvPr>
          <p:cNvSpPr/>
          <p:nvPr/>
        </p:nvSpPr>
        <p:spPr bwMode="auto">
          <a:xfrm>
            <a:off x="0" y="0"/>
            <a:ext cx="12192000" cy="6343291"/>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28" name="Picture 4" descr="C:\Users\jklin\AppData\Local\Temp\SNAGHTML1dcdc715.PNG">
            <a:extLst>
              <a:ext uri="{FF2B5EF4-FFF2-40B4-BE49-F238E27FC236}">
                <a16:creationId xmlns:a16="http://schemas.microsoft.com/office/drawing/2014/main" id="{5EACBB56-D443-494C-B365-C057CCF8D7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13" y="1010831"/>
            <a:ext cx="5567577" cy="5527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56586779-D547-462E-A2B9-1E6C26E07C05}"/>
              </a:ext>
            </a:extLst>
          </p:cNvPr>
          <p:cNvSpPr>
            <a:spLocks noGrp="1"/>
          </p:cNvSpPr>
          <p:nvPr>
            <p:ph type="title"/>
          </p:nvPr>
        </p:nvSpPr>
        <p:spPr>
          <a:xfrm>
            <a:off x="508000" y="450850"/>
            <a:ext cx="11176000" cy="665163"/>
          </a:xfrm>
        </p:spPr>
        <p:txBody>
          <a:bodyPr/>
          <a:lstStyle/>
          <a:p>
            <a:r>
              <a:rPr lang="en-US" sz="4400" dirty="0"/>
              <a:t>Potential Wildfire Operational Delineations (PODs)</a:t>
            </a:r>
            <a:br>
              <a:rPr lang="en-US" sz="4400" dirty="0"/>
            </a:br>
            <a:endParaRPr lang="en-US" sz="4400" dirty="0"/>
          </a:p>
        </p:txBody>
      </p:sp>
      <p:pic>
        <p:nvPicPr>
          <p:cNvPr id="3076" name="Picture 4" descr="C:\Users\jklin\AppData\Local\Temp\SNAGHTML3ee0d70.PNG">
            <a:extLst>
              <a:ext uri="{FF2B5EF4-FFF2-40B4-BE49-F238E27FC236}">
                <a16:creationId xmlns:a16="http://schemas.microsoft.com/office/drawing/2014/main" id="{FCC84A84-9408-41C7-8078-7B8421CB2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619" y="1343295"/>
            <a:ext cx="4267200" cy="4562475"/>
          </a:xfrm>
          <a:prstGeom prst="rect">
            <a:avLst/>
          </a:prstGeom>
          <a:noFill/>
          <a:effectLst>
            <a:outerShdw blurRad="254000" dist="1270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38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150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500" fill="hold"/>
                                        <p:tgtEl>
                                          <p:spTgt spid="3076"/>
                                        </p:tgtEl>
                                        <p:attrNameLst>
                                          <p:attrName>ppt_w</p:attrName>
                                        </p:attrNameLst>
                                      </p:cBhvr>
                                      <p:tavLst>
                                        <p:tav tm="0">
                                          <p:val>
                                            <p:fltVal val="0"/>
                                          </p:val>
                                        </p:tav>
                                        <p:tav tm="100000">
                                          <p:val>
                                            <p:strVal val="#ppt_w"/>
                                          </p:val>
                                        </p:tav>
                                      </p:tavLst>
                                    </p:anim>
                                    <p:anim calcmode="lin" valueType="num">
                                      <p:cBhvr>
                                        <p:cTn id="8" dur="1500" fill="hold"/>
                                        <p:tgtEl>
                                          <p:spTgt spid="3076"/>
                                        </p:tgtEl>
                                        <p:attrNameLst>
                                          <p:attrName>ppt_h</p:attrName>
                                        </p:attrNameLst>
                                      </p:cBhvr>
                                      <p:tavLst>
                                        <p:tav tm="0">
                                          <p:val>
                                            <p:fltVal val="0"/>
                                          </p:val>
                                        </p:tav>
                                        <p:tav tm="100000">
                                          <p:val>
                                            <p:strVal val="#ppt_h"/>
                                          </p:val>
                                        </p:tav>
                                      </p:tavLst>
                                    </p:anim>
                                    <p:animEffect transition="in" filter="fade">
                                      <p:cBhvr>
                                        <p:cTn id="9" dur="1500"/>
                                        <p:tgtEl>
                                          <p:spTgt spid="3076"/>
                                        </p:tgtEl>
                                      </p:cBhvr>
                                    </p:animEffect>
                                    <p:anim calcmode="lin" valueType="num">
                                      <p:cBhvr>
                                        <p:cTn id="10" dur="1500" fill="hold"/>
                                        <p:tgtEl>
                                          <p:spTgt spid="3076"/>
                                        </p:tgtEl>
                                        <p:attrNameLst>
                                          <p:attrName>ppt_x</p:attrName>
                                        </p:attrNameLst>
                                      </p:cBhvr>
                                      <p:tavLst>
                                        <p:tav tm="0">
                                          <p:val>
                                            <p:fltVal val="0.5"/>
                                          </p:val>
                                        </p:tav>
                                        <p:tav tm="100000">
                                          <p:val>
                                            <p:strVal val="#ppt_x"/>
                                          </p:val>
                                        </p:tav>
                                      </p:tavLst>
                                    </p:anim>
                                    <p:anim calcmode="lin" valueType="num">
                                      <p:cBhvr>
                                        <p:cTn id="11" dur="1500" fill="hold"/>
                                        <p:tgtEl>
                                          <p:spTgt spid="307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14" t="1180" r="5531" b="5488"/>
          <a:stretch/>
        </p:blipFill>
        <p:spPr>
          <a:xfrm>
            <a:off x="132081" y="151043"/>
            <a:ext cx="4892040" cy="6503535"/>
          </a:xfrm>
          <a:prstGeom prst="rect">
            <a:avLst/>
          </a:prstGeom>
        </p:spPr>
      </p:pic>
      <p:pic>
        <p:nvPicPr>
          <p:cNvPr id="10" name="Picture 4" descr="C:\Users\jklin\AppData\Local\Temp\SNAGHTML3ee0d70.PNG">
            <a:extLst>
              <a:ext uri="{FF2B5EF4-FFF2-40B4-BE49-F238E27FC236}">
                <a16:creationId xmlns:a16="http://schemas.microsoft.com/office/drawing/2014/main" id="{4E9E6159-21CF-4A2A-8FA9-A4E1A6BBD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03" y="203422"/>
            <a:ext cx="2406398" cy="2572911"/>
          </a:xfrm>
          <a:prstGeom prst="rect">
            <a:avLst/>
          </a:prstGeom>
          <a:noFill/>
          <a:effectLst>
            <a:outerShdw blurRad="254000" dist="1270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121" y="2277026"/>
            <a:ext cx="6954774" cy="4397872"/>
          </a:xfrm>
          <a:prstGeom prst="rect">
            <a:avLst/>
          </a:prstGeom>
        </p:spPr>
      </p:pic>
      <p:sp>
        <p:nvSpPr>
          <p:cNvPr id="6" name="TextBox 5"/>
          <p:cNvSpPr txBox="1"/>
          <p:nvPr/>
        </p:nvSpPr>
        <p:spPr>
          <a:xfrm>
            <a:off x="5465120" y="360265"/>
            <a:ext cx="5530683" cy="1323439"/>
          </a:xfrm>
          <a:prstGeom prst="rect">
            <a:avLst/>
          </a:prstGeom>
          <a:noFill/>
        </p:spPr>
        <p:txBody>
          <a:bodyPr wrap="square" rtlCol="0">
            <a:spAutoFit/>
            <a:scene3d>
              <a:camera prst="orthographicFront"/>
              <a:lightRig rig="harsh" dir="t"/>
            </a:scene3d>
            <a:sp3d extrusionH="57150" prstMaterial="metal">
              <a:bevelT w="101600" h="101600" prst="angle"/>
              <a:extrusionClr>
                <a:schemeClr val="tx1"/>
              </a:extrusion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outerShdw blurRad="50800" dist="38100" dir="2700000" algn="tl" rotWithShape="0">
                    <a:prstClr val="black">
                      <a:alpha val="60000"/>
                    </a:prstClr>
                  </a:outerShdw>
                </a:effectLst>
                <a:uLnTx/>
                <a:uFillTx/>
                <a:latin typeface="Georgia" panose="02040502050405020303" pitchFamily="18" charset="0"/>
                <a:ea typeface="+mn-ea"/>
                <a:cs typeface="+mn-cs"/>
              </a:rPr>
              <a:t>Pinal Fire</a:t>
            </a:r>
          </a:p>
          <a:p>
            <a:pPr>
              <a:defRPr/>
            </a:pPr>
            <a:r>
              <a:rPr lang="en-US" sz="2400" b="1" dirty="0">
                <a:solidFill>
                  <a:srgbClr val="C00000"/>
                </a:solidFill>
                <a:effectLst>
                  <a:outerShdw blurRad="50800" dist="38100" dir="2700000" algn="tl" rotWithShape="0">
                    <a:prstClr val="black">
                      <a:alpha val="60000"/>
                    </a:prstClr>
                  </a:outerShdw>
                </a:effectLst>
                <a:latin typeface="Georgia" panose="02040502050405020303" pitchFamily="18" charset="0"/>
              </a:rPr>
              <a:t>Tonto National Forest</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effectLst>
                  <a:outerShdw blurRad="50800" dist="38100" dir="2700000" algn="tl" rotWithShape="0">
                    <a:prstClr val="black">
                      <a:alpha val="60000"/>
                    </a:prstClr>
                  </a:outerShdw>
                </a:effectLst>
                <a:latin typeface="Georgia" panose="02040502050405020303" pitchFamily="18" charset="0"/>
              </a:rPr>
              <a:t>Started on </a:t>
            </a:r>
            <a:r>
              <a:rPr kumimoji="0" lang="en-US" sz="2400" b="1" i="0" u="none" strike="noStrike" kern="1200" cap="none" spc="0" normalizeH="0" baseline="0" noProof="0" dirty="0">
                <a:ln>
                  <a:noFill/>
                </a:ln>
                <a:solidFill>
                  <a:srgbClr val="C00000"/>
                </a:solidFill>
                <a:effectLst>
                  <a:outerShdw blurRad="50800" dist="38100" dir="2700000" algn="tl" rotWithShape="0">
                    <a:prstClr val="black">
                      <a:alpha val="60000"/>
                    </a:prstClr>
                  </a:outerShdw>
                </a:effectLst>
                <a:uLnTx/>
                <a:uFillTx/>
                <a:latin typeface="Georgia" panose="02040502050405020303" pitchFamily="18" charset="0"/>
                <a:ea typeface="+mn-ea"/>
                <a:cs typeface="+mn-cs"/>
              </a:rPr>
              <a:t>May 12, 2017</a:t>
            </a:r>
          </a:p>
        </p:txBody>
      </p:sp>
      <p:pic>
        <p:nvPicPr>
          <p:cNvPr id="7" name="Picture 6">
            <a:extLst>
              <a:ext uri="{FF2B5EF4-FFF2-40B4-BE49-F238E27FC236}">
                <a16:creationId xmlns:a16="http://schemas.microsoft.com/office/drawing/2014/main" id="{4BB6E7B1-48CB-436D-8A01-F4305550EE4A}"/>
              </a:ext>
            </a:extLst>
          </p:cNvPr>
          <p:cNvPicPr>
            <a:picLocks noChangeAspect="1"/>
          </p:cNvPicPr>
          <p:nvPr/>
        </p:nvPicPr>
        <p:blipFill>
          <a:blip r:embed="rId6"/>
          <a:stretch>
            <a:fillRect/>
          </a:stretch>
        </p:blipFill>
        <p:spPr>
          <a:xfrm>
            <a:off x="5250610" y="2497669"/>
            <a:ext cx="2719766" cy="2039825"/>
          </a:xfrm>
          <a:prstGeom prst="rect">
            <a:avLst/>
          </a:prstGeom>
        </p:spPr>
      </p:pic>
      <p:cxnSp>
        <p:nvCxnSpPr>
          <p:cNvPr id="3" name="Straight Arrow Connector 2">
            <a:extLst>
              <a:ext uri="{FF2B5EF4-FFF2-40B4-BE49-F238E27FC236}">
                <a16:creationId xmlns:a16="http://schemas.microsoft.com/office/drawing/2014/main" id="{1E02A4FD-1DD5-4616-85A7-B363E97EEC0C}"/>
              </a:ext>
            </a:extLst>
          </p:cNvPr>
          <p:cNvCxnSpPr>
            <a:cxnSpLocks/>
            <a:stCxn id="6" idx="1"/>
            <a:endCxn id="9" idx="3"/>
          </p:cNvCxnSpPr>
          <p:nvPr/>
        </p:nvCxnSpPr>
        <p:spPr>
          <a:xfrm flipH="1">
            <a:off x="2057401" y="1021985"/>
            <a:ext cx="3407719" cy="1422471"/>
          </a:xfrm>
          <a:prstGeom prst="straightConnector1">
            <a:avLst/>
          </a:prstGeom>
          <a:ln w="76200">
            <a:solidFill>
              <a:srgbClr val="FF0000"/>
            </a:solidFill>
            <a:tailEnd type="triangle"/>
          </a:ln>
          <a:effectLst>
            <a:outerShdw blurRad="76200" dist="38100" dir="2700000" algn="tl" rotWithShape="0">
              <a:prstClr val="black">
                <a:alpha val="60000"/>
              </a:prstClr>
            </a:outerShdw>
          </a:effectLst>
          <a:scene3d>
            <a:camera prst="orthographicFront"/>
            <a:lightRig rig="threePt" dir="t"/>
          </a:scene3d>
          <a:sp3d>
            <a:bevelT prst="angle"/>
          </a:sp3d>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7B44667A-0C39-44E0-BC6D-4746D3088F44}"/>
              </a:ext>
            </a:extLst>
          </p:cNvPr>
          <p:cNvSpPr/>
          <p:nvPr/>
        </p:nvSpPr>
        <p:spPr>
          <a:xfrm>
            <a:off x="1800540" y="2311232"/>
            <a:ext cx="256861" cy="266447"/>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7A08C-6596-46FB-BE28-73C297A47BBD}"/>
              </a:ext>
            </a:extLst>
          </p:cNvPr>
          <p:cNvSpPr>
            <a:spLocks noGrp="1"/>
          </p:cNvSpPr>
          <p:nvPr>
            <p:ph type="title"/>
          </p:nvPr>
        </p:nvSpPr>
        <p:spPr>
          <a:xfrm>
            <a:off x="457673" y="3131043"/>
            <a:ext cx="343137" cy="1325563"/>
          </a:xfrm>
        </p:spPr>
        <p:txBody>
          <a:bodyPr/>
          <a:lstStyle/>
          <a:p>
            <a:r>
              <a:rPr lang="en-US" dirty="0">
                <a:solidFill>
                  <a:schemeClr val="bg1"/>
                </a:solidFill>
              </a:rPr>
              <a:t>.</a:t>
            </a:r>
          </a:p>
        </p:txBody>
      </p:sp>
    </p:spTree>
    <p:extLst>
      <p:ext uri="{BB962C8B-B14F-4D97-AF65-F5344CB8AC3E}">
        <p14:creationId xmlns:p14="http://schemas.microsoft.com/office/powerpoint/2010/main" val="3519952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500"/>
                                        <p:tgtEl>
                                          <p:spTgt spid="3"/>
                                        </p:tgtEl>
                                      </p:cBhvr>
                                    </p:animEffect>
                                  </p:childTnLst>
                                </p:cTn>
                              </p:par>
                            </p:childTnLst>
                          </p:cTn>
                        </p:par>
                        <p:par>
                          <p:cTn id="12" fill="hold">
                            <p:stCondLst>
                              <p:cond delay="2500"/>
                            </p:stCondLst>
                            <p:childTnLst>
                              <p:par>
                                <p:cTn id="13" presetID="21"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2)">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tretch>
            <a:fillRect/>
          </a:stretch>
        </p:blipFill>
        <p:spPr>
          <a:xfrm>
            <a:off x="1614742" y="-1"/>
            <a:ext cx="8817428" cy="67573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B5707A6-29C1-4907-8CE3-A901CE92E13B}"/>
              </a:ext>
            </a:extLst>
          </p:cNvPr>
          <p:cNvSpPr txBox="1"/>
          <p:nvPr/>
        </p:nvSpPr>
        <p:spPr>
          <a:xfrm>
            <a:off x="3012582" y="2743200"/>
            <a:ext cx="2308194"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bg1"/>
                </a:solidFill>
              </a:rPr>
              <a:t>Salt Lake Desert FDRA</a:t>
            </a:r>
          </a:p>
        </p:txBody>
      </p:sp>
      <p:sp>
        <p:nvSpPr>
          <p:cNvPr id="5" name="TextBox 4">
            <a:extLst>
              <a:ext uri="{FF2B5EF4-FFF2-40B4-BE49-F238E27FC236}">
                <a16:creationId xmlns:a16="http://schemas.microsoft.com/office/drawing/2014/main" id="{039D543D-E9E5-4425-BBEC-78CF3CF0944B}"/>
              </a:ext>
            </a:extLst>
          </p:cNvPr>
          <p:cNvSpPr txBox="1"/>
          <p:nvPr/>
        </p:nvSpPr>
        <p:spPr>
          <a:xfrm>
            <a:off x="6241001" y="764959"/>
            <a:ext cx="1719223" cy="138499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bg1"/>
                </a:solidFill>
              </a:rPr>
              <a:t>Wasatch Mountain FDRA</a:t>
            </a:r>
          </a:p>
        </p:txBody>
      </p:sp>
      <p:sp>
        <p:nvSpPr>
          <p:cNvPr id="6" name="TextBox 5">
            <a:extLst>
              <a:ext uri="{FF2B5EF4-FFF2-40B4-BE49-F238E27FC236}">
                <a16:creationId xmlns:a16="http://schemas.microsoft.com/office/drawing/2014/main" id="{6D438717-5D1A-4546-98CC-1A7EF4A51C73}"/>
              </a:ext>
            </a:extLst>
          </p:cNvPr>
          <p:cNvSpPr txBox="1"/>
          <p:nvPr/>
        </p:nvSpPr>
        <p:spPr>
          <a:xfrm rot="21082302">
            <a:off x="7274582" y="3179332"/>
            <a:ext cx="2817298"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bg1"/>
                </a:solidFill>
              </a:rPr>
              <a:t>Uinta Mtns FDRA</a:t>
            </a:r>
          </a:p>
        </p:txBody>
      </p:sp>
      <p:sp>
        <p:nvSpPr>
          <p:cNvPr id="3" name="Title 2">
            <a:extLst>
              <a:ext uri="{FF2B5EF4-FFF2-40B4-BE49-F238E27FC236}">
                <a16:creationId xmlns:a16="http://schemas.microsoft.com/office/drawing/2014/main" id="{9D3BAD13-2C9C-4877-A95D-BDF8C62025FA}"/>
              </a:ext>
            </a:extLst>
          </p:cNvPr>
          <p:cNvSpPr>
            <a:spLocks noGrp="1"/>
          </p:cNvSpPr>
          <p:nvPr>
            <p:ph type="title"/>
          </p:nvPr>
        </p:nvSpPr>
        <p:spPr>
          <a:xfrm>
            <a:off x="8377268" y="343342"/>
            <a:ext cx="3475855" cy="3496002"/>
          </a:xfrm>
        </p:spPr>
        <p:txBody>
          <a:bodyPr/>
          <a:lstStyle/>
          <a:p>
            <a:pPr algn="r"/>
            <a:r>
              <a:rPr lang="en-US" sz="3200" dirty="0">
                <a:solidFill>
                  <a:schemeClr val="tx1"/>
                </a:solidFill>
                <a:effectLst>
                  <a:outerShdw blurRad="38100" dist="38100" dir="2700000" algn="tl">
                    <a:srgbClr val="000000">
                      <a:alpha val="43137"/>
                    </a:srgbClr>
                  </a:outerShdw>
                </a:effectLst>
              </a:rPr>
              <a:t>Each FDRA represents a large geographic area where fire danger can be considered relatively similar.</a:t>
            </a:r>
          </a:p>
        </p:txBody>
      </p:sp>
    </p:spTree>
    <p:extLst>
      <p:ext uri="{BB962C8B-B14F-4D97-AF65-F5344CB8AC3E}">
        <p14:creationId xmlns:p14="http://schemas.microsoft.com/office/powerpoint/2010/main" val="1427584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500"/>
                            </p:stCondLst>
                            <p:childTnLst>
                              <p:par>
                                <p:cTn id="9" presetID="9"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2000"/>
                                        <p:tgtEl>
                                          <p:spTgt spid="5"/>
                                        </p:tgtEl>
                                      </p:cBhvr>
                                    </p:animEffect>
                                  </p:childTnLst>
                                </p:cTn>
                              </p:par>
                            </p:childTnLst>
                          </p:cTn>
                        </p:par>
                        <p:par>
                          <p:cTn id="12" fill="hold">
                            <p:stCondLst>
                              <p:cond delay="5000"/>
                            </p:stCondLst>
                            <p:childTnLst>
                              <p:par>
                                <p:cTn id="13" presetID="9"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72956-4187-429D-AC2E-5CA32BB18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830" y="321537"/>
            <a:ext cx="8437181" cy="6214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84E5352-E64F-444F-AD0A-48286B92E4A6}"/>
              </a:ext>
            </a:extLst>
          </p:cNvPr>
          <p:cNvSpPr>
            <a:spLocks noGrp="1"/>
          </p:cNvSpPr>
          <p:nvPr>
            <p:ph type="title"/>
          </p:nvPr>
        </p:nvSpPr>
        <p:spPr>
          <a:xfrm>
            <a:off x="8292073" y="366060"/>
            <a:ext cx="3651921" cy="2320345"/>
          </a:xfrm>
        </p:spPr>
        <p:txBody>
          <a:bodyPr/>
          <a:lstStyle/>
          <a:p>
            <a:pPr>
              <a:lnSpc>
                <a:spcPct val="100000"/>
              </a:lnSpc>
            </a:pPr>
            <a:r>
              <a:rPr lang="en-US" sz="2800" spc="0" dirty="0">
                <a:solidFill>
                  <a:schemeClr val="tx1"/>
                </a:solidFill>
                <a:effectLst>
                  <a:outerShdw blurRad="38100" dist="38100" dir="2700000" algn="tl">
                    <a:srgbClr val="000000">
                      <a:alpha val="43137"/>
                    </a:srgbClr>
                  </a:outerShdw>
                </a:effectLst>
              </a:rPr>
              <a:t>The Fire Danger within a FDRA is expected to be similar, regardless of jurisdictional boundaries.</a:t>
            </a:r>
            <a:endParaRPr lang="en-US" sz="2800" spc="0" dirty="0">
              <a:solidFill>
                <a:schemeClr val="tx1"/>
              </a:solidFill>
            </a:endParaRPr>
          </a:p>
        </p:txBody>
      </p:sp>
    </p:spTree>
    <p:extLst>
      <p:ext uri="{BB962C8B-B14F-4D97-AF65-F5344CB8AC3E}">
        <p14:creationId xmlns:p14="http://schemas.microsoft.com/office/powerpoint/2010/main" val="98575763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8175233" y="3955648"/>
            <a:ext cx="3827378" cy="2308324"/>
          </a:xfrm>
          <a:prstGeom prst="rect">
            <a:avLst/>
          </a:prstGeom>
          <a:noFill/>
        </p:spPr>
        <p:txBody>
          <a:bodyPr wrap="square" rtlCol="0">
            <a:spAutoFit/>
          </a:bodyPr>
          <a:lstStyle/>
          <a:p>
            <a:pPr algn="r"/>
            <a:r>
              <a:rPr lang="en-US" sz="3600" dirty="0">
                <a:latin typeface="Calibri"/>
              </a:rPr>
              <a:t>. . . administrative subdivisions do influence our actions.</a:t>
            </a:r>
          </a:p>
        </p:txBody>
      </p:sp>
      <p:pic>
        <p:nvPicPr>
          <p:cNvPr id="5" name="Picture 4">
            <a:extLst>
              <a:ext uri="{FF2B5EF4-FFF2-40B4-BE49-F238E27FC236}">
                <a16:creationId xmlns:a16="http://schemas.microsoft.com/office/drawing/2014/main" id="{EDBAFE95-0926-4CCB-B9F0-51D1CDD9E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037" y="339517"/>
            <a:ext cx="8308876" cy="6216650"/>
          </a:xfrm>
          <a:prstGeom prst="rect">
            <a:avLst/>
          </a:prstGeom>
          <a:effectLst>
            <a:outerShdw blurRad="292100" dist="139700" dir="2700000" algn="tl" rotWithShape="0">
              <a:prstClr val="black">
                <a:alpha val="60000"/>
              </a:prstClr>
            </a:outerShdw>
          </a:effectLst>
        </p:spPr>
      </p:pic>
      <p:sp>
        <p:nvSpPr>
          <p:cNvPr id="2" name="Title 1">
            <a:extLst>
              <a:ext uri="{FF2B5EF4-FFF2-40B4-BE49-F238E27FC236}">
                <a16:creationId xmlns:a16="http://schemas.microsoft.com/office/drawing/2014/main" id="{A1A51AC7-78F4-4141-9B7A-BECCE3C8329A}"/>
              </a:ext>
            </a:extLst>
          </p:cNvPr>
          <p:cNvSpPr>
            <a:spLocks noGrp="1"/>
          </p:cNvSpPr>
          <p:nvPr>
            <p:ph type="title"/>
          </p:nvPr>
        </p:nvSpPr>
        <p:spPr>
          <a:xfrm>
            <a:off x="8382955" y="371740"/>
            <a:ext cx="3771191" cy="2411217"/>
          </a:xfrm>
        </p:spPr>
        <p:txBody>
          <a:bodyPr/>
          <a:lstStyle/>
          <a:p>
            <a:r>
              <a:rPr lang="en-US" sz="4000" dirty="0">
                <a:solidFill>
                  <a:schemeClr val="tx1"/>
                </a:solidFill>
                <a:effectLst/>
              </a:rPr>
              <a:t>Although the Fire Danger Rating within a FDRA remains similar . . .</a:t>
            </a:r>
            <a:br>
              <a:rPr lang="en-US" sz="4000" dirty="0">
                <a:solidFill>
                  <a:schemeClr val="tx1"/>
                </a:solidFill>
                <a:effectLst/>
              </a:rPr>
            </a:br>
            <a:endParaRPr lang="en-US" sz="4000" dirty="0">
              <a:solidFill>
                <a:schemeClr val="tx1"/>
              </a:solidFill>
              <a:effectLst/>
            </a:endParaRPr>
          </a:p>
        </p:txBody>
      </p:sp>
    </p:spTree>
    <p:extLst>
      <p:ext uri="{BB962C8B-B14F-4D97-AF65-F5344CB8AC3E}">
        <p14:creationId xmlns:p14="http://schemas.microsoft.com/office/powerpoint/2010/main" val="10994271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tretch>
            <a:fillRect/>
          </a:stretch>
        </p:blipFill>
        <p:spPr>
          <a:xfrm>
            <a:off x="1614742" y="-1"/>
            <a:ext cx="8817428" cy="675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F3A8595-39EA-4EE0-A88B-F570ABE0E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945" y="347723"/>
            <a:ext cx="8430105" cy="6188160"/>
          </a:xfrm>
          <a:prstGeom prst="rect">
            <a:avLst/>
          </a:prstGeom>
        </p:spPr>
      </p:pic>
      <p:sp>
        <p:nvSpPr>
          <p:cNvPr id="3" name="Title 2">
            <a:extLst>
              <a:ext uri="{FF2B5EF4-FFF2-40B4-BE49-F238E27FC236}">
                <a16:creationId xmlns:a16="http://schemas.microsoft.com/office/drawing/2014/main" id="{6ED96458-295B-4E22-A7A3-A5AF501380A0}"/>
              </a:ext>
            </a:extLst>
          </p:cNvPr>
          <p:cNvSpPr>
            <a:spLocks noGrp="1"/>
          </p:cNvSpPr>
          <p:nvPr>
            <p:ph type="title"/>
          </p:nvPr>
        </p:nvSpPr>
        <p:spPr>
          <a:xfrm>
            <a:off x="8459304" y="383099"/>
            <a:ext cx="3155281" cy="664797"/>
          </a:xfrm>
        </p:spPr>
        <p:txBody>
          <a:bodyPr/>
          <a:lstStyle/>
          <a:p>
            <a:r>
              <a:rPr lang="en-US" sz="3600" dirty="0">
                <a:solidFill>
                  <a:schemeClr val="tx1"/>
                </a:solidFill>
                <a:effectLst/>
              </a:rPr>
              <a:t>Response Zones</a:t>
            </a:r>
            <a:br>
              <a:rPr lang="en-US" dirty="0"/>
            </a:br>
            <a:endParaRPr lang="en-US" dirty="0"/>
          </a:p>
        </p:txBody>
      </p:sp>
    </p:spTree>
    <p:extLst>
      <p:ext uri="{BB962C8B-B14F-4D97-AF65-F5344CB8AC3E}">
        <p14:creationId xmlns:p14="http://schemas.microsoft.com/office/powerpoint/2010/main" val="2755467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rgbClr val="FFFF00"/>
                </a:solidFill>
              </a:rPr>
              <a:t>Response Level</a:t>
            </a:r>
          </a:p>
        </p:txBody>
      </p:sp>
      <p:pic>
        <p:nvPicPr>
          <p:cNvPr id="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1905000" y="3290609"/>
            <a:ext cx="8150225" cy="2922316"/>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1905000" y="1417638"/>
            <a:ext cx="8534400"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latin typeface="Calibri"/>
                <a:ea typeface="Times New Roman"/>
                <a:cs typeface="Times New Roman"/>
              </a:rPr>
              <a:t>Agency personnel use preplanned response (dispatch) levels to assign initial attack resources to reported wildfires.  </a:t>
            </a:r>
            <a:endParaRPr lang="en-US" sz="3200" dirty="0">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18194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dirty="0"/>
              <a:t>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4708981"/>
          </a:xfrm>
        </p:spPr>
        <p:txBody>
          <a:bodyPr>
            <a:spAutoFit/>
          </a:bodyPr>
          <a:lstStyle/>
          <a:p>
            <a:r>
              <a:rPr lang="en-US" dirty="0"/>
              <a:t>Explain what a Fire Danger Rating Area (FDRA) is.</a:t>
            </a:r>
          </a:p>
          <a:p>
            <a:r>
              <a:rPr lang="en-US" dirty="0"/>
              <a:t>Identify the role of FDRAs in NFDRS (planning, analysis, application, actions).</a:t>
            </a:r>
          </a:p>
          <a:p>
            <a:r>
              <a:rPr lang="en-US" dirty="0"/>
              <a:t>Identify and apply "best practices" relating to the development and implementation of FDRAs.</a:t>
            </a:r>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left)">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08000" y="236940"/>
            <a:ext cx="11421730" cy="757130"/>
          </a:xfrm>
        </p:spPr>
        <p:txBody>
          <a:bodyPr wrap="square">
            <a:spAutoFit/>
          </a:bodyPr>
          <a:lstStyle/>
          <a:p>
            <a:pPr algn="just"/>
            <a:r>
              <a:rPr lang="en-US" dirty="0">
                <a:effectLst>
                  <a:outerShdw blurRad="38100" dist="38100" dir="2700000" algn="tl">
                    <a:srgbClr val="000000">
                      <a:alpha val="43137"/>
                    </a:srgbClr>
                  </a:outerShdw>
                </a:effectLst>
              </a:rPr>
              <a:t>Application of Response Levels			</a:t>
            </a:r>
            <a:r>
              <a:rPr lang="en-US" b="0" i="1" u="sng" dirty="0">
                <a:effectLst>
                  <a:outerShdw blurRad="38100" dist="38100" dir="2700000" algn="tl">
                    <a:srgbClr val="000000">
                      <a:alpha val="43137"/>
                    </a:srgbClr>
                  </a:outerShdw>
                </a:effectLst>
              </a:rPr>
              <a:t>Example</a:t>
            </a:r>
          </a:p>
        </p:txBody>
      </p:sp>
      <p:grpSp>
        <p:nvGrpSpPr>
          <p:cNvPr id="3" name="Group 2"/>
          <p:cNvGrpSpPr/>
          <p:nvPr/>
        </p:nvGrpSpPr>
        <p:grpSpPr>
          <a:xfrm>
            <a:off x="2008074" y="1466570"/>
            <a:ext cx="8180187" cy="4705631"/>
            <a:chOff x="484073" y="1466569"/>
            <a:chExt cx="8180187" cy="4705631"/>
          </a:xfrm>
        </p:grpSpPr>
        <p:pic>
          <p:nvPicPr>
            <p:cNvPr id="1028" name="Picture 4" descr="C:\Users\Jeff\AppData\Local\Temp\SNAGHTML201251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73" y="3950511"/>
              <a:ext cx="8180187" cy="2221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eff\AppData\Local\Temp\SNAGHTML20138d9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74" y="1466569"/>
              <a:ext cx="8175852" cy="27910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040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generated with high confidence">
            <a:extLst>
              <a:ext uri="{FF2B5EF4-FFF2-40B4-BE49-F238E27FC236}">
                <a16:creationId xmlns:a16="http://schemas.microsoft.com/office/drawing/2014/main" id="{F89775AE-D8D6-42E0-82AA-DC5AD05B3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84" y="455412"/>
            <a:ext cx="8349899" cy="6093791"/>
          </a:xfrm>
          <a:prstGeom prst="rect">
            <a:avLst/>
          </a:prstGeom>
          <a:ln>
            <a:noFill/>
          </a:ln>
          <a:effectLst>
            <a:outerShdw blurRad="292100" dist="139700" dir="2700000" algn="tl" rotWithShape="0">
              <a:srgbClr val="333333">
                <a:alpha val="65000"/>
              </a:srgbClr>
            </a:outerShdw>
          </a:effectLst>
        </p:spPr>
      </p:pic>
      <p:sp>
        <p:nvSpPr>
          <p:cNvPr id="16" name="object 2">
            <a:extLst>
              <a:ext uri="{FF2B5EF4-FFF2-40B4-BE49-F238E27FC236}">
                <a16:creationId xmlns:a16="http://schemas.microsoft.com/office/drawing/2014/main" id="{BD0B0171-66E0-4C8D-84E9-604A6E0017EF}"/>
              </a:ext>
            </a:extLst>
          </p:cNvPr>
          <p:cNvSpPr txBox="1"/>
          <p:nvPr/>
        </p:nvSpPr>
        <p:spPr>
          <a:xfrm>
            <a:off x="5137269" y="1432819"/>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1</a:t>
            </a:r>
            <a:endParaRPr sz="927" dirty="0">
              <a:solidFill>
                <a:prstClr val="black"/>
              </a:solidFill>
              <a:latin typeface="Arial"/>
              <a:cs typeface="Arial"/>
            </a:endParaRPr>
          </a:p>
        </p:txBody>
      </p:sp>
      <p:sp>
        <p:nvSpPr>
          <p:cNvPr id="17" name="object 3">
            <a:extLst>
              <a:ext uri="{FF2B5EF4-FFF2-40B4-BE49-F238E27FC236}">
                <a16:creationId xmlns:a16="http://schemas.microsoft.com/office/drawing/2014/main" id="{5F4F134E-D20F-4072-B46F-7ADF31E8C78E}"/>
              </a:ext>
            </a:extLst>
          </p:cNvPr>
          <p:cNvSpPr txBox="1"/>
          <p:nvPr/>
        </p:nvSpPr>
        <p:spPr>
          <a:xfrm>
            <a:off x="3369358" y="1850306"/>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4</a:t>
            </a:r>
            <a:endParaRPr sz="927" dirty="0">
              <a:solidFill>
                <a:prstClr val="black"/>
              </a:solidFill>
              <a:latin typeface="Arial"/>
              <a:cs typeface="Arial"/>
            </a:endParaRPr>
          </a:p>
        </p:txBody>
      </p:sp>
      <p:sp>
        <p:nvSpPr>
          <p:cNvPr id="18" name="object 4">
            <a:extLst>
              <a:ext uri="{FF2B5EF4-FFF2-40B4-BE49-F238E27FC236}">
                <a16:creationId xmlns:a16="http://schemas.microsoft.com/office/drawing/2014/main" id="{A401BCC0-D9E5-437C-8D62-2A2E07B687E3}"/>
              </a:ext>
            </a:extLst>
          </p:cNvPr>
          <p:cNvSpPr txBox="1"/>
          <p:nvPr/>
        </p:nvSpPr>
        <p:spPr>
          <a:xfrm>
            <a:off x="3323835" y="493207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7</a:t>
            </a:r>
            <a:endParaRPr sz="927">
              <a:solidFill>
                <a:prstClr val="black"/>
              </a:solidFill>
              <a:latin typeface="Arial"/>
              <a:cs typeface="Arial"/>
            </a:endParaRPr>
          </a:p>
        </p:txBody>
      </p:sp>
      <p:sp>
        <p:nvSpPr>
          <p:cNvPr id="19" name="object 5">
            <a:extLst>
              <a:ext uri="{FF2B5EF4-FFF2-40B4-BE49-F238E27FC236}">
                <a16:creationId xmlns:a16="http://schemas.microsoft.com/office/drawing/2014/main" id="{D4BCB9C2-65D2-4EC8-B6CA-982C911D3185}"/>
              </a:ext>
            </a:extLst>
          </p:cNvPr>
          <p:cNvSpPr txBox="1"/>
          <p:nvPr/>
        </p:nvSpPr>
        <p:spPr>
          <a:xfrm>
            <a:off x="4906320" y="3801755"/>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2</a:t>
            </a:r>
            <a:endParaRPr sz="927" dirty="0">
              <a:solidFill>
                <a:prstClr val="black"/>
              </a:solidFill>
              <a:latin typeface="Arial"/>
              <a:cs typeface="Arial"/>
            </a:endParaRPr>
          </a:p>
        </p:txBody>
      </p:sp>
      <p:sp>
        <p:nvSpPr>
          <p:cNvPr id="20" name="object 6">
            <a:extLst>
              <a:ext uri="{FF2B5EF4-FFF2-40B4-BE49-F238E27FC236}">
                <a16:creationId xmlns:a16="http://schemas.microsoft.com/office/drawing/2014/main" id="{B04AB0EB-05B1-489B-9634-030D354CC174}"/>
              </a:ext>
            </a:extLst>
          </p:cNvPr>
          <p:cNvSpPr txBox="1"/>
          <p:nvPr/>
        </p:nvSpPr>
        <p:spPr>
          <a:xfrm>
            <a:off x="7619843" y="1582589"/>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8</a:t>
            </a:r>
            <a:endParaRPr sz="927" dirty="0">
              <a:solidFill>
                <a:prstClr val="black"/>
              </a:solidFill>
              <a:latin typeface="Arial"/>
              <a:cs typeface="Arial"/>
            </a:endParaRPr>
          </a:p>
        </p:txBody>
      </p:sp>
      <p:sp>
        <p:nvSpPr>
          <p:cNvPr id="21" name="object 7">
            <a:extLst>
              <a:ext uri="{FF2B5EF4-FFF2-40B4-BE49-F238E27FC236}">
                <a16:creationId xmlns:a16="http://schemas.microsoft.com/office/drawing/2014/main" id="{E41AB864-8809-4BFF-B812-94AF6EB49F35}"/>
              </a:ext>
            </a:extLst>
          </p:cNvPr>
          <p:cNvSpPr txBox="1"/>
          <p:nvPr/>
        </p:nvSpPr>
        <p:spPr>
          <a:xfrm>
            <a:off x="5090944" y="5268341"/>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8</a:t>
            </a:r>
            <a:endParaRPr sz="927" dirty="0">
              <a:solidFill>
                <a:prstClr val="black"/>
              </a:solidFill>
              <a:latin typeface="Arial"/>
              <a:cs typeface="Arial"/>
            </a:endParaRPr>
          </a:p>
        </p:txBody>
      </p:sp>
      <p:sp>
        <p:nvSpPr>
          <p:cNvPr id="22" name="object 8">
            <a:extLst>
              <a:ext uri="{FF2B5EF4-FFF2-40B4-BE49-F238E27FC236}">
                <a16:creationId xmlns:a16="http://schemas.microsoft.com/office/drawing/2014/main" id="{7BFA4542-C943-4298-991A-74CED0564E7B}"/>
              </a:ext>
            </a:extLst>
          </p:cNvPr>
          <p:cNvSpPr txBox="1"/>
          <p:nvPr/>
        </p:nvSpPr>
        <p:spPr>
          <a:xfrm>
            <a:off x="7993795" y="3483034"/>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5</a:t>
            </a:r>
            <a:endParaRPr sz="927" dirty="0">
              <a:solidFill>
                <a:prstClr val="black"/>
              </a:solidFill>
              <a:latin typeface="Arial"/>
              <a:cs typeface="Arial"/>
            </a:endParaRPr>
          </a:p>
        </p:txBody>
      </p:sp>
      <p:sp>
        <p:nvSpPr>
          <p:cNvPr id="23" name="object 9">
            <a:extLst>
              <a:ext uri="{FF2B5EF4-FFF2-40B4-BE49-F238E27FC236}">
                <a16:creationId xmlns:a16="http://schemas.microsoft.com/office/drawing/2014/main" id="{35572156-D50E-41F2-AF2E-66461B9FBCEE}"/>
              </a:ext>
            </a:extLst>
          </p:cNvPr>
          <p:cNvSpPr txBox="1"/>
          <p:nvPr/>
        </p:nvSpPr>
        <p:spPr>
          <a:xfrm>
            <a:off x="6287975" y="1244496"/>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4</a:t>
            </a:r>
            <a:endParaRPr sz="927">
              <a:solidFill>
                <a:prstClr val="black"/>
              </a:solidFill>
              <a:latin typeface="Arial"/>
              <a:cs typeface="Arial"/>
            </a:endParaRPr>
          </a:p>
        </p:txBody>
      </p:sp>
      <p:sp>
        <p:nvSpPr>
          <p:cNvPr id="24" name="object 10">
            <a:extLst>
              <a:ext uri="{FF2B5EF4-FFF2-40B4-BE49-F238E27FC236}">
                <a16:creationId xmlns:a16="http://schemas.microsoft.com/office/drawing/2014/main" id="{C67379E9-B2D8-484C-A024-8F0D0FE13A8C}"/>
              </a:ext>
            </a:extLst>
          </p:cNvPr>
          <p:cNvSpPr txBox="1"/>
          <p:nvPr/>
        </p:nvSpPr>
        <p:spPr>
          <a:xfrm>
            <a:off x="6891010" y="1185181"/>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6</a:t>
            </a:r>
            <a:endParaRPr sz="927">
              <a:solidFill>
                <a:prstClr val="black"/>
              </a:solidFill>
              <a:latin typeface="Arial"/>
              <a:cs typeface="Arial"/>
            </a:endParaRPr>
          </a:p>
        </p:txBody>
      </p:sp>
      <p:sp>
        <p:nvSpPr>
          <p:cNvPr id="25" name="object 11">
            <a:extLst>
              <a:ext uri="{FF2B5EF4-FFF2-40B4-BE49-F238E27FC236}">
                <a16:creationId xmlns:a16="http://schemas.microsoft.com/office/drawing/2014/main" id="{624D88BC-A7CA-4340-B1E4-8D546C837623}"/>
              </a:ext>
            </a:extLst>
          </p:cNvPr>
          <p:cNvSpPr txBox="1"/>
          <p:nvPr/>
        </p:nvSpPr>
        <p:spPr>
          <a:xfrm>
            <a:off x="2984427" y="3668420"/>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2</a:t>
            </a:r>
            <a:endParaRPr sz="927" dirty="0">
              <a:solidFill>
                <a:prstClr val="black"/>
              </a:solidFill>
              <a:latin typeface="Arial"/>
              <a:cs typeface="Arial"/>
            </a:endParaRPr>
          </a:p>
        </p:txBody>
      </p:sp>
      <p:sp>
        <p:nvSpPr>
          <p:cNvPr id="26" name="object 12">
            <a:extLst>
              <a:ext uri="{FF2B5EF4-FFF2-40B4-BE49-F238E27FC236}">
                <a16:creationId xmlns:a16="http://schemas.microsoft.com/office/drawing/2014/main" id="{362A9643-920C-451D-BBB8-23C67B7FC772}"/>
              </a:ext>
            </a:extLst>
          </p:cNvPr>
          <p:cNvSpPr txBox="1"/>
          <p:nvPr/>
        </p:nvSpPr>
        <p:spPr>
          <a:xfrm>
            <a:off x="7476835" y="3017542"/>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4</a:t>
            </a:r>
            <a:endParaRPr sz="927" dirty="0">
              <a:solidFill>
                <a:prstClr val="black"/>
              </a:solidFill>
              <a:latin typeface="Arial"/>
              <a:cs typeface="Arial"/>
            </a:endParaRPr>
          </a:p>
        </p:txBody>
      </p:sp>
      <p:sp>
        <p:nvSpPr>
          <p:cNvPr id="27" name="object 13">
            <a:extLst>
              <a:ext uri="{FF2B5EF4-FFF2-40B4-BE49-F238E27FC236}">
                <a16:creationId xmlns:a16="http://schemas.microsoft.com/office/drawing/2014/main" id="{08D4CAE8-C9B3-4D72-83FC-1EC754874AED}"/>
              </a:ext>
            </a:extLst>
          </p:cNvPr>
          <p:cNvSpPr txBox="1"/>
          <p:nvPr/>
        </p:nvSpPr>
        <p:spPr>
          <a:xfrm>
            <a:off x="6822564" y="277215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3</a:t>
            </a:r>
            <a:endParaRPr sz="927" dirty="0">
              <a:solidFill>
                <a:prstClr val="black"/>
              </a:solidFill>
              <a:latin typeface="Arial"/>
              <a:cs typeface="Arial"/>
            </a:endParaRPr>
          </a:p>
        </p:txBody>
      </p:sp>
      <p:sp>
        <p:nvSpPr>
          <p:cNvPr id="28" name="object 14">
            <a:extLst>
              <a:ext uri="{FF2B5EF4-FFF2-40B4-BE49-F238E27FC236}">
                <a16:creationId xmlns:a16="http://schemas.microsoft.com/office/drawing/2014/main" id="{09E1328E-E9C1-4F30-9D22-5877DD5DE1A0}"/>
              </a:ext>
            </a:extLst>
          </p:cNvPr>
          <p:cNvSpPr txBox="1"/>
          <p:nvPr/>
        </p:nvSpPr>
        <p:spPr>
          <a:xfrm>
            <a:off x="6023060" y="395017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4</a:t>
            </a:r>
            <a:endParaRPr sz="927">
              <a:solidFill>
                <a:prstClr val="black"/>
              </a:solidFill>
              <a:latin typeface="Arial"/>
              <a:cs typeface="Arial"/>
            </a:endParaRPr>
          </a:p>
        </p:txBody>
      </p:sp>
      <p:sp>
        <p:nvSpPr>
          <p:cNvPr id="29" name="object 15">
            <a:extLst>
              <a:ext uri="{FF2B5EF4-FFF2-40B4-BE49-F238E27FC236}">
                <a16:creationId xmlns:a16="http://schemas.microsoft.com/office/drawing/2014/main" id="{77AF76ED-3872-4740-A341-E49279151FE7}"/>
              </a:ext>
            </a:extLst>
          </p:cNvPr>
          <p:cNvSpPr txBox="1"/>
          <p:nvPr/>
        </p:nvSpPr>
        <p:spPr>
          <a:xfrm>
            <a:off x="7746230" y="4975894"/>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8</a:t>
            </a:r>
            <a:endParaRPr sz="927" dirty="0">
              <a:solidFill>
                <a:prstClr val="black"/>
              </a:solidFill>
              <a:latin typeface="Arial"/>
              <a:cs typeface="Arial"/>
            </a:endParaRPr>
          </a:p>
        </p:txBody>
      </p:sp>
      <p:sp>
        <p:nvSpPr>
          <p:cNvPr id="30" name="object 16">
            <a:extLst>
              <a:ext uri="{FF2B5EF4-FFF2-40B4-BE49-F238E27FC236}">
                <a16:creationId xmlns:a16="http://schemas.microsoft.com/office/drawing/2014/main" id="{E68A6011-7545-47B9-A870-3CA71C94C7EB}"/>
              </a:ext>
            </a:extLst>
          </p:cNvPr>
          <p:cNvSpPr txBox="1"/>
          <p:nvPr/>
        </p:nvSpPr>
        <p:spPr>
          <a:xfrm>
            <a:off x="6066092" y="5424816"/>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7</a:t>
            </a:r>
            <a:endParaRPr sz="927" dirty="0">
              <a:solidFill>
                <a:prstClr val="black"/>
              </a:solidFill>
              <a:latin typeface="Arial"/>
              <a:cs typeface="Arial"/>
            </a:endParaRPr>
          </a:p>
        </p:txBody>
      </p:sp>
      <p:sp>
        <p:nvSpPr>
          <p:cNvPr id="31" name="object 17">
            <a:extLst>
              <a:ext uri="{FF2B5EF4-FFF2-40B4-BE49-F238E27FC236}">
                <a16:creationId xmlns:a16="http://schemas.microsoft.com/office/drawing/2014/main" id="{493EA485-423A-47AA-8E61-D0A9054C5639}"/>
              </a:ext>
            </a:extLst>
          </p:cNvPr>
          <p:cNvSpPr txBox="1"/>
          <p:nvPr/>
        </p:nvSpPr>
        <p:spPr>
          <a:xfrm>
            <a:off x="2130914" y="1882361"/>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5</a:t>
            </a:r>
            <a:endParaRPr sz="927" dirty="0">
              <a:solidFill>
                <a:prstClr val="black"/>
              </a:solidFill>
              <a:latin typeface="Arial"/>
              <a:cs typeface="Arial"/>
            </a:endParaRPr>
          </a:p>
        </p:txBody>
      </p:sp>
      <p:sp>
        <p:nvSpPr>
          <p:cNvPr id="32" name="object 18">
            <a:extLst>
              <a:ext uri="{FF2B5EF4-FFF2-40B4-BE49-F238E27FC236}">
                <a16:creationId xmlns:a16="http://schemas.microsoft.com/office/drawing/2014/main" id="{03F9CB86-864D-43C5-99B2-2DCDB0F04727}"/>
              </a:ext>
            </a:extLst>
          </p:cNvPr>
          <p:cNvSpPr txBox="1"/>
          <p:nvPr/>
        </p:nvSpPr>
        <p:spPr>
          <a:xfrm>
            <a:off x="3553636" y="2979417"/>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3</a:t>
            </a:r>
            <a:endParaRPr sz="927" dirty="0">
              <a:solidFill>
                <a:prstClr val="black"/>
              </a:solidFill>
              <a:latin typeface="Arial"/>
              <a:cs typeface="Arial"/>
            </a:endParaRPr>
          </a:p>
        </p:txBody>
      </p:sp>
      <p:sp>
        <p:nvSpPr>
          <p:cNvPr id="33" name="object 19">
            <a:extLst>
              <a:ext uri="{FF2B5EF4-FFF2-40B4-BE49-F238E27FC236}">
                <a16:creationId xmlns:a16="http://schemas.microsoft.com/office/drawing/2014/main" id="{6B40BDE0-58BB-447E-9883-5B0E7EE6516C}"/>
              </a:ext>
            </a:extLst>
          </p:cNvPr>
          <p:cNvSpPr txBox="1"/>
          <p:nvPr/>
        </p:nvSpPr>
        <p:spPr>
          <a:xfrm>
            <a:off x="5724527" y="3076076"/>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2</a:t>
            </a:r>
            <a:endParaRPr sz="927">
              <a:solidFill>
                <a:prstClr val="black"/>
              </a:solidFill>
              <a:latin typeface="Arial"/>
              <a:cs typeface="Arial"/>
            </a:endParaRPr>
          </a:p>
        </p:txBody>
      </p:sp>
      <p:sp>
        <p:nvSpPr>
          <p:cNvPr id="34" name="object 20">
            <a:extLst>
              <a:ext uri="{FF2B5EF4-FFF2-40B4-BE49-F238E27FC236}">
                <a16:creationId xmlns:a16="http://schemas.microsoft.com/office/drawing/2014/main" id="{C7163AD5-8C21-4FDD-9774-283550606D0D}"/>
              </a:ext>
            </a:extLst>
          </p:cNvPr>
          <p:cNvSpPr txBox="1"/>
          <p:nvPr/>
        </p:nvSpPr>
        <p:spPr>
          <a:xfrm>
            <a:off x="6777461" y="2279971"/>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9</a:t>
            </a:r>
            <a:endParaRPr sz="927">
              <a:solidFill>
                <a:prstClr val="black"/>
              </a:solidFill>
              <a:latin typeface="Arial"/>
              <a:cs typeface="Arial"/>
            </a:endParaRPr>
          </a:p>
        </p:txBody>
      </p:sp>
      <p:sp>
        <p:nvSpPr>
          <p:cNvPr id="35" name="object 21">
            <a:extLst>
              <a:ext uri="{FF2B5EF4-FFF2-40B4-BE49-F238E27FC236}">
                <a16:creationId xmlns:a16="http://schemas.microsoft.com/office/drawing/2014/main" id="{50050DB0-3EF8-47E9-A8F1-D556F2C51431}"/>
              </a:ext>
            </a:extLst>
          </p:cNvPr>
          <p:cNvSpPr txBox="1"/>
          <p:nvPr/>
        </p:nvSpPr>
        <p:spPr>
          <a:xfrm>
            <a:off x="6560486" y="510099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8</a:t>
            </a:r>
            <a:endParaRPr sz="927" dirty="0">
              <a:solidFill>
                <a:prstClr val="black"/>
              </a:solidFill>
              <a:latin typeface="Arial"/>
              <a:cs typeface="Arial"/>
            </a:endParaRPr>
          </a:p>
        </p:txBody>
      </p:sp>
      <p:sp>
        <p:nvSpPr>
          <p:cNvPr id="36" name="object 22">
            <a:extLst>
              <a:ext uri="{FF2B5EF4-FFF2-40B4-BE49-F238E27FC236}">
                <a16:creationId xmlns:a16="http://schemas.microsoft.com/office/drawing/2014/main" id="{2F1F2C7A-62FC-4047-92FE-745C44286702}"/>
              </a:ext>
            </a:extLst>
          </p:cNvPr>
          <p:cNvSpPr txBox="1"/>
          <p:nvPr/>
        </p:nvSpPr>
        <p:spPr>
          <a:xfrm>
            <a:off x="5797142" y="2435964"/>
            <a:ext cx="149038" cy="142668"/>
          </a:xfrm>
          <a:prstGeom prst="rect">
            <a:avLst/>
          </a:prstGeom>
        </p:spPr>
        <p:txBody>
          <a:bodyPr vert="horz" wrap="square" lIns="0" tIns="0" rIns="0" bIns="0" rtlCol="0">
            <a:spAutoFit/>
          </a:bodyPr>
          <a:lstStyle/>
          <a:p>
            <a:pPr marL="11206"/>
            <a:r>
              <a:rPr sz="927" b="1" spc="-53" dirty="0">
                <a:solidFill>
                  <a:srgbClr val="A70000"/>
                </a:solidFill>
                <a:latin typeface="Arial"/>
                <a:cs typeface="Arial"/>
              </a:rPr>
              <a:t>1</a:t>
            </a:r>
            <a:r>
              <a:rPr sz="927" b="1" spc="13" dirty="0">
                <a:solidFill>
                  <a:srgbClr val="A70000"/>
                </a:solidFill>
                <a:latin typeface="Arial"/>
                <a:cs typeface="Arial"/>
              </a:rPr>
              <a:t>1</a:t>
            </a:r>
            <a:endParaRPr sz="927">
              <a:solidFill>
                <a:prstClr val="black"/>
              </a:solidFill>
              <a:latin typeface="Arial"/>
              <a:cs typeface="Arial"/>
            </a:endParaRPr>
          </a:p>
        </p:txBody>
      </p:sp>
      <p:sp>
        <p:nvSpPr>
          <p:cNvPr id="37" name="object 23">
            <a:extLst>
              <a:ext uri="{FF2B5EF4-FFF2-40B4-BE49-F238E27FC236}">
                <a16:creationId xmlns:a16="http://schemas.microsoft.com/office/drawing/2014/main" id="{E611B33E-70E0-4DF3-8C09-C13F8EFB0607}"/>
              </a:ext>
            </a:extLst>
          </p:cNvPr>
          <p:cNvSpPr txBox="1"/>
          <p:nvPr/>
        </p:nvSpPr>
        <p:spPr>
          <a:xfrm>
            <a:off x="7292731" y="4387776"/>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9</a:t>
            </a:r>
            <a:endParaRPr sz="927" dirty="0">
              <a:solidFill>
                <a:prstClr val="black"/>
              </a:solidFill>
              <a:latin typeface="Arial"/>
              <a:cs typeface="Arial"/>
            </a:endParaRPr>
          </a:p>
        </p:txBody>
      </p:sp>
      <p:sp>
        <p:nvSpPr>
          <p:cNvPr id="38" name="object 24">
            <a:extLst>
              <a:ext uri="{FF2B5EF4-FFF2-40B4-BE49-F238E27FC236}">
                <a16:creationId xmlns:a16="http://schemas.microsoft.com/office/drawing/2014/main" id="{D8623929-D8F5-4543-98D7-A97BB070FA18}"/>
              </a:ext>
            </a:extLst>
          </p:cNvPr>
          <p:cNvSpPr txBox="1"/>
          <p:nvPr/>
        </p:nvSpPr>
        <p:spPr>
          <a:xfrm>
            <a:off x="9043031" y="3573642"/>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6</a:t>
            </a:r>
            <a:endParaRPr sz="927" dirty="0">
              <a:solidFill>
                <a:prstClr val="black"/>
              </a:solidFill>
              <a:latin typeface="Arial"/>
              <a:cs typeface="Arial"/>
            </a:endParaRPr>
          </a:p>
        </p:txBody>
      </p:sp>
      <p:sp>
        <p:nvSpPr>
          <p:cNvPr id="39" name="object 25">
            <a:extLst>
              <a:ext uri="{FF2B5EF4-FFF2-40B4-BE49-F238E27FC236}">
                <a16:creationId xmlns:a16="http://schemas.microsoft.com/office/drawing/2014/main" id="{63AE24FC-4470-47C6-A5D4-00850A84725E}"/>
              </a:ext>
            </a:extLst>
          </p:cNvPr>
          <p:cNvSpPr txBox="1"/>
          <p:nvPr/>
        </p:nvSpPr>
        <p:spPr>
          <a:xfrm>
            <a:off x="2061558" y="350230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1</a:t>
            </a:r>
            <a:endParaRPr sz="927" dirty="0">
              <a:solidFill>
                <a:prstClr val="black"/>
              </a:solidFill>
              <a:latin typeface="Arial"/>
              <a:cs typeface="Arial"/>
            </a:endParaRPr>
          </a:p>
        </p:txBody>
      </p:sp>
      <p:sp>
        <p:nvSpPr>
          <p:cNvPr id="40" name="object 26">
            <a:extLst>
              <a:ext uri="{FF2B5EF4-FFF2-40B4-BE49-F238E27FC236}">
                <a16:creationId xmlns:a16="http://schemas.microsoft.com/office/drawing/2014/main" id="{8970260F-4965-4778-8C07-DB7AAAC37BD3}"/>
              </a:ext>
            </a:extLst>
          </p:cNvPr>
          <p:cNvSpPr txBox="1"/>
          <p:nvPr/>
        </p:nvSpPr>
        <p:spPr>
          <a:xfrm>
            <a:off x="2332713" y="526010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8</a:t>
            </a:r>
            <a:endParaRPr sz="927">
              <a:solidFill>
                <a:prstClr val="black"/>
              </a:solidFill>
              <a:latin typeface="Arial"/>
              <a:cs typeface="Arial"/>
            </a:endParaRPr>
          </a:p>
        </p:txBody>
      </p:sp>
      <p:sp>
        <p:nvSpPr>
          <p:cNvPr id="41" name="object 27">
            <a:extLst>
              <a:ext uri="{FF2B5EF4-FFF2-40B4-BE49-F238E27FC236}">
                <a16:creationId xmlns:a16="http://schemas.microsoft.com/office/drawing/2014/main" id="{1432C9A0-D206-4565-8B66-0E93F4438DB5}"/>
              </a:ext>
            </a:extLst>
          </p:cNvPr>
          <p:cNvSpPr txBox="1"/>
          <p:nvPr/>
        </p:nvSpPr>
        <p:spPr>
          <a:xfrm>
            <a:off x="7326708" y="752164"/>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7</a:t>
            </a:r>
            <a:endParaRPr sz="927">
              <a:solidFill>
                <a:prstClr val="black"/>
              </a:solidFill>
              <a:latin typeface="Arial"/>
              <a:cs typeface="Arial"/>
            </a:endParaRPr>
          </a:p>
        </p:txBody>
      </p:sp>
      <p:sp>
        <p:nvSpPr>
          <p:cNvPr id="42" name="object 28">
            <a:extLst>
              <a:ext uri="{FF2B5EF4-FFF2-40B4-BE49-F238E27FC236}">
                <a16:creationId xmlns:a16="http://schemas.microsoft.com/office/drawing/2014/main" id="{CF56DE94-3147-4265-A21F-1CBE259C1714}"/>
              </a:ext>
            </a:extLst>
          </p:cNvPr>
          <p:cNvSpPr txBox="1"/>
          <p:nvPr/>
        </p:nvSpPr>
        <p:spPr>
          <a:xfrm>
            <a:off x="7160731" y="524760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0</a:t>
            </a:r>
            <a:endParaRPr sz="927" dirty="0">
              <a:solidFill>
                <a:prstClr val="black"/>
              </a:solidFill>
              <a:latin typeface="Arial"/>
              <a:cs typeface="Arial"/>
            </a:endParaRPr>
          </a:p>
        </p:txBody>
      </p:sp>
      <p:sp>
        <p:nvSpPr>
          <p:cNvPr id="43" name="object 29">
            <a:extLst>
              <a:ext uri="{FF2B5EF4-FFF2-40B4-BE49-F238E27FC236}">
                <a16:creationId xmlns:a16="http://schemas.microsoft.com/office/drawing/2014/main" id="{FC2CE46F-739C-4131-955F-E786EC8522EF}"/>
              </a:ext>
            </a:extLst>
          </p:cNvPr>
          <p:cNvSpPr txBox="1"/>
          <p:nvPr/>
        </p:nvSpPr>
        <p:spPr>
          <a:xfrm>
            <a:off x="2008052" y="4895381"/>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5</a:t>
            </a:r>
            <a:r>
              <a:rPr sz="927" b="1" spc="13" dirty="0">
                <a:solidFill>
                  <a:srgbClr val="A70000"/>
                </a:solidFill>
                <a:latin typeface="Arial"/>
                <a:cs typeface="Arial"/>
              </a:rPr>
              <a:t>0</a:t>
            </a:r>
            <a:endParaRPr sz="927" dirty="0">
              <a:solidFill>
                <a:prstClr val="black"/>
              </a:solidFill>
              <a:latin typeface="Arial"/>
              <a:cs typeface="Arial"/>
            </a:endParaRPr>
          </a:p>
        </p:txBody>
      </p:sp>
      <p:sp>
        <p:nvSpPr>
          <p:cNvPr id="44" name="object 30">
            <a:extLst>
              <a:ext uri="{FF2B5EF4-FFF2-40B4-BE49-F238E27FC236}">
                <a16:creationId xmlns:a16="http://schemas.microsoft.com/office/drawing/2014/main" id="{E78BD214-D575-4612-8B4E-3E7284022D29}"/>
              </a:ext>
            </a:extLst>
          </p:cNvPr>
          <p:cNvSpPr txBox="1"/>
          <p:nvPr/>
        </p:nvSpPr>
        <p:spPr>
          <a:xfrm>
            <a:off x="6653879" y="4044921"/>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3</a:t>
            </a:r>
            <a:endParaRPr sz="927" dirty="0">
              <a:solidFill>
                <a:prstClr val="black"/>
              </a:solidFill>
              <a:latin typeface="Arial"/>
              <a:cs typeface="Arial"/>
            </a:endParaRPr>
          </a:p>
        </p:txBody>
      </p:sp>
      <p:sp>
        <p:nvSpPr>
          <p:cNvPr id="45" name="object 31">
            <a:extLst>
              <a:ext uri="{FF2B5EF4-FFF2-40B4-BE49-F238E27FC236}">
                <a16:creationId xmlns:a16="http://schemas.microsoft.com/office/drawing/2014/main" id="{EEA21CC8-71B5-4596-8A71-298688D591F3}"/>
              </a:ext>
            </a:extLst>
          </p:cNvPr>
          <p:cNvSpPr txBox="1"/>
          <p:nvPr/>
        </p:nvSpPr>
        <p:spPr>
          <a:xfrm>
            <a:off x="4086811" y="417212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6</a:t>
            </a:r>
            <a:endParaRPr sz="927" dirty="0">
              <a:solidFill>
                <a:prstClr val="black"/>
              </a:solidFill>
              <a:latin typeface="Arial"/>
              <a:cs typeface="Arial"/>
            </a:endParaRPr>
          </a:p>
        </p:txBody>
      </p:sp>
      <p:sp>
        <p:nvSpPr>
          <p:cNvPr id="46" name="object 32">
            <a:extLst>
              <a:ext uri="{FF2B5EF4-FFF2-40B4-BE49-F238E27FC236}">
                <a16:creationId xmlns:a16="http://schemas.microsoft.com/office/drawing/2014/main" id="{E579487D-358D-4386-A99C-A552E4C1119F}"/>
              </a:ext>
            </a:extLst>
          </p:cNvPr>
          <p:cNvSpPr txBox="1"/>
          <p:nvPr/>
        </p:nvSpPr>
        <p:spPr>
          <a:xfrm>
            <a:off x="7817692" y="603249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2</a:t>
            </a:r>
            <a:endParaRPr sz="927" dirty="0">
              <a:solidFill>
                <a:prstClr val="black"/>
              </a:solidFill>
              <a:latin typeface="Arial"/>
              <a:cs typeface="Arial"/>
            </a:endParaRPr>
          </a:p>
        </p:txBody>
      </p:sp>
      <p:sp>
        <p:nvSpPr>
          <p:cNvPr id="47" name="object 33">
            <a:extLst>
              <a:ext uri="{FF2B5EF4-FFF2-40B4-BE49-F238E27FC236}">
                <a16:creationId xmlns:a16="http://schemas.microsoft.com/office/drawing/2014/main" id="{5647FFBB-3622-49A9-AF15-A3E8038B6665}"/>
              </a:ext>
            </a:extLst>
          </p:cNvPr>
          <p:cNvSpPr txBox="1"/>
          <p:nvPr/>
        </p:nvSpPr>
        <p:spPr>
          <a:xfrm>
            <a:off x="8157755" y="5154973"/>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7</a:t>
            </a:r>
            <a:endParaRPr sz="927" dirty="0">
              <a:solidFill>
                <a:prstClr val="black"/>
              </a:solidFill>
              <a:latin typeface="Arial"/>
              <a:cs typeface="Arial"/>
            </a:endParaRPr>
          </a:p>
        </p:txBody>
      </p:sp>
      <p:sp>
        <p:nvSpPr>
          <p:cNvPr id="48" name="object 34">
            <a:extLst>
              <a:ext uri="{FF2B5EF4-FFF2-40B4-BE49-F238E27FC236}">
                <a16:creationId xmlns:a16="http://schemas.microsoft.com/office/drawing/2014/main" id="{C0B7AA39-D5FF-4F98-9F5E-AE89556009E4}"/>
              </a:ext>
            </a:extLst>
          </p:cNvPr>
          <p:cNvSpPr txBox="1"/>
          <p:nvPr/>
        </p:nvSpPr>
        <p:spPr>
          <a:xfrm>
            <a:off x="5063763" y="567686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9</a:t>
            </a:r>
            <a:endParaRPr sz="927">
              <a:solidFill>
                <a:prstClr val="black"/>
              </a:solidFill>
              <a:latin typeface="Arial"/>
              <a:cs typeface="Arial"/>
            </a:endParaRPr>
          </a:p>
        </p:txBody>
      </p:sp>
      <p:sp>
        <p:nvSpPr>
          <p:cNvPr id="49" name="object 35">
            <a:extLst>
              <a:ext uri="{FF2B5EF4-FFF2-40B4-BE49-F238E27FC236}">
                <a16:creationId xmlns:a16="http://schemas.microsoft.com/office/drawing/2014/main" id="{A2ECABC2-E283-4FCE-B666-6131C72D26B5}"/>
              </a:ext>
            </a:extLst>
          </p:cNvPr>
          <p:cNvSpPr txBox="1"/>
          <p:nvPr/>
        </p:nvSpPr>
        <p:spPr>
          <a:xfrm>
            <a:off x="6270493" y="2438654"/>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1</a:t>
            </a:r>
            <a:r>
              <a:rPr sz="927" b="1" spc="13" dirty="0">
                <a:solidFill>
                  <a:srgbClr val="A70000"/>
                </a:solidFill>
                <a:latin typeface="Arial"/>
                <a:cs typeface="Arial"/>
              </a:rPr>
              <a:t>0</a:t>
            </a:r>
            <a:endParaRPr sz="927">
              <a:solidFill>
                <a:prstClr val="black"/>
              </a:solidFill>
              <a:latin typeface="Arial"/>
              <a:cs typeface="Arial"/>
            </a:endParaRPr>
          </a:p>
        </p:txBody>
      </p:sp>
      <p:sp>
        <p:nvSpPr>
          <p:cNvPr id="50" name="object 36">
            <a:extLst>
              <a:ext uri="{FF2B5EF4-FFF2-40B4-BE49-F238E27FC236}">
                <a16:creationId xmlns:a16="http://schemas.microsoft.com/office/drawing/2014/main" id="{E39668BE-E9C8-4F25-919C-0821E4CBB9EA}"/>
              </a:ext>
            </a:extLst>
          </p:cNvPr>
          <p:cNvSpPr txBox="1"/>
          <p:nvPr/>
        </p:nvSpPr>
        <p:spPr>
          <a:xfrm>
            <a:off x="1972322" y="555864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9</a:t>
            </a:r>
            <a:endParaRPr sz="927">
              <a:solidFill>
                <a:prstClr val="black"/>
              </a:solidFill>
              <a:latin typeface="Arial"/>
              <a:cs typeface="Arial"/>
            </a:endParaRPr>
          </a:p>
        </p:txBody>
      </p:sp>
      <p:sp>
        <p:nvSpPr>
          <p:cNvPr id="51" name="object 37">
            <a:extLst>
              <a:ext uri="{FF2B5EF4-FFF2-40B4-BE49-F238E27FC236}">
                <a16:creationId xmlns:a16="http://schemas.microsoft.com/office/drawing/2014/main" id="{B17D6DBC-C32F-41AE-83A0-26FFA3D95D00}"/>
              </a:ext>
            </a:extLst>
          </p:cNvPr>
          <p:cNvSpPr txBox="1"/>
          <p:nvPr/>
        </p:nvSpPr>
        <p:spPr>
          <a:xfrm>
            <a:off x="7318174" y="603249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3</a:t>
            </a:r>
            <a:endParaRPr sz="927" dirty="0">
              <a:solidFill>
                <a:prstClr val="black"/>
              </a:solidFill>
              <a:latin typeface="Arial"/>
              <a:cs typeface="Arial"/>
            </a:endParaRPr>
          </a:p>
        </p:txBody>
      </p:sp>
      <p:sp>
        <p:nvSpPr>
          <p:cNvPr id="52" name="object 38">
            <a:extLst>
              <a:ext uri="{FF2B5EF4-FFF2-40B4-BE49-F238E27FC236}">
                <a16:creationId xmlns:a16="http://schemas.microsoft.com/office/drawing/2014/main" id="{43DA8AB9-390A-41D3-8BF7-C833140201F3}"/>
              </a:ext>
            </a:extLst>
          </p:cNvPr>
          <p:cNvSpPr txBox="1"/>
          <p:nvPr/>
        </p:nvSpPr>
        <p:spPr>
          <a:xfrm>
            <a:off x="7353783" y="561657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1</a:t>
            </a:r>
            <a:endParaRPr sz="927" dirty="0">
              <a:solidFill>
                <a:prstClr val="black"/>
              </a:solidFill>
              <a:latin typeface="Arial"/>
              <a:cs typeface="Arial"/>
            </a:endParaRPr>
          </a:p>
        </p:txBody>
      </p:sp>
      <p:sp>
        <p:nvSpPr>
          <p:cNvPr id="53" name="object 39">
            <a:extLst>
              <a:ext uri="{FF2B5EF4-FFF2-40B4-BE49-F238E27FC236}">
                <a16:creationId xmlns:a16="http://schemas.microsoft.com/office/drawing/2014/main" id="{B0CC7CF5-A9DE-4094-8204-273B3C739BA0}"/>
              </a:ext>
            </a:extLst>
          </p:cNvPr>
          <p:cNvSpPr txBox="1"/>
          <p:nvPr/>
        </p:nvSpPr>
        <p:spPr>
          <a:xfrm>
            <a:off x="6944980" y="4870284"/>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9</a:t>
            </a:r>
            <a:endParaRPr sz="927">
              <a:solidFill>
                <a:prstClr val="black"/>
              </a:solidFill>
              <a:latin typeface="Arial"/>
              <a:cs typeface="Arial"/>
            </a:endParaRPr>
          </a:p>
        </p:txBody>
      </p:sp>
      <p:sp>
        <p:nvSpPr>
          <p:cNvPr id="54" name="object 40">
            <a:extLst>
              <a:ext uri="{FF2B5EF4-FFF2-40B4-BE49-F238E27FC236}">
                <a16:creationId xmlns:a16="http://schemas.microsoft.com/office/drawing/2014/main" id="{4A9D43B4-91A8-468F-80BC-DF8E9E722C3D}"/>
              </a:ext>
            </a:extLst>
          </p:cNvPr>
          <p:cNvSpPr txBox="1"/>
          <p:nvPr/>
        </p:nvSpPr>
        <p:spPr>
          <a:xfrm>
            <a:off x="6672826" y="769423"/>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5</a:t>
            </a:r>
            <a:endParaRPr sz="927" dirty="0">
              <a:solidFill>
                <a:prstClr val="black"/>
              </a:solidFill>
              <a:latin typeface="Arial"/>
              <a:cs typeface="Arial"/>
            </a:endParaRPr>
          </a:p>
        </p:txBody>
      </p:sp>
      <p:sp>
        <p:nvSpPr>
          <p:cNvPr id="55" name="object 41">
            <a:extLst>
              <a:ext uri="{FF2B5EF4-FFF2-40B4-BE49-F238E27FC236}">
                <a16:creationId xmlns:a16="http://schemas.microsoft.com/office/drawing/2014/main" id="{23ABF8F8-BAAF-49B8-970F-49988A9E0EFD}"/>
              </a:ext>
            </a:extLst>
          </p:cNvPr>
          <p:cNvSpPr txBox="1"/>
          <p:nvPr/>
        </p:nvSpPr>
        <p:spPr>
          <a:xfrm>
            <a:off x="6032474" y="1376283"/>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2</a:t>
            </a:r>
            <a:endParaRPr sz="927">
              <a:solidFill>
                <a:prstClr val="black"/>
              </a:solidFill>
              <a:latin typeface="Arial"/>
              <a:cs typeface="Arial"/>
            </a:endParaRPr>
          </a:p>
        </p:txBody>
      </p:sp>
      <p:sp>
        <p:nvSpPr>
          <p:cNvPr id="56" name="object 42">
            <a:extLst>
              <a:ext uri="{FF2B5EF4-FFF2-40B4-BE49-F238E27FC236}">
                <a16:creationId xmlns:a16="http://schemas.microsoft.com/office/drawing/2014/main" id="{0A88DB11-1744-44BF-B584-E7481888816E}"/>
              </a:ext>
            </a:extLst>
          </p:cNvPr>
          <p:cNvSpPr txBox="1"/>
          <p:nvPr/>
        </p:nvSpPr>
        <p:spPr>
          <a:xfrm>
            <a:off x="6164259" y="1806610"/>
            <a:ext cx="90207" cy="142668"/>
          </a:xfrm>
          <a:prstGeom prst="rect">
            <a:avLst/>
          </a:prstGeom>
        </p:spPr>
        <p:txBody>
          <a:bodyPr vert="horz" wrap="square" lIns="0" tIns="0" rIns="0" bIns="0" rtlCol="0">
            <a:spAutoFit/>
          </a:bodyPr>
          <a:lstStyle/>
          <a:p>
            <a:pPr marL="11206"/>
            <a:r>
              <a:rPr sz="927" b="1" spc="13" dirty="0">
                <a:solidFill>
                  <a:srgbClr val="A70000"/>
                </a:solidFill>
                <a:latin typeface="Arial"/>
                <a:cs typeface="Arial"/>
              </a:rPr>
              <a:t>3</a:t>
            </a:r>
            <a:endParaRPr sz="927">
              <a:solidFill>
                <a:prstClr val="black"/>
              </a:solidFill>
              <a:latin typeface="Arial"/>
              <a:cs typeface="Arial"/>
            </a:endParaRPr>
          </a:p>
        </p:txBody>
      </p:sp>
      <p:sp>
        <p:nvSpPr>
          <p:cNvPr id="57" name="object 43">
            <a:extLst>
              <a:ext uri="{FF2B5EF4-FFF2-40B4-BE49-F238E27FC236}">
                <a16:creationId xmlns:a16="http://schemas.microsoft.com/office/drawing/2014/main" id="{8B634024-D260-46FA-94D4-E91F4773A0E7}"/>
              </a:ext>
            </a:extLst>
          </p:cNvPr>
          <p:cNvSpPr txBox="1"/>
          <p:nvPr/>
        </p:nvSpPr>
        <p:spPr>
          <a:xfrm>
            <a:off x="6971230" y="578109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4</a:t>
            </a:r>
            <a:endParaRPr sz="927">
              <a:solidFill>
                <a:prstClr val="black"/>
              </a:solidFill>
              <a:latin typeface="Arial"/>
              <a:cs typeface="Arial"/>
            </a:endParaRPr>
          </a:p>
        </p:txBody>
      </p:sp>
      <p:sp>
        <p:nvSpPr>
          <p:cNvPr id="58" name="object 44">
            <a:extLst>
              <a:ext uri="{FF2B5EF4-FFF2-40B4-BE49-F238E27FC236}">
                <a16:creationId xmlns:a16="http://schemas.microsoft.com/office/drawing/2014/main" id="{8E06ED30-1DD5-44AB-9756-92C20574AAAC}"/>
              </a:ext>
            </a:extLst>
          </p:cNvPr>
          <p:cNvSpPr txBox="1"/>
          <p:nvPr/>
        </p:nvSpPr>
        <p:spPr>
          <a:xfrm>
            <a:off x="6733567" y="5961165"/>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5</a:t>
            </a:r>
            <a:endParaRPr sz="927" dirty="0">
              <a:solidFill>
                <a:prstClr val="black"/>
              </a:solidFill>
              <a:latin typeface="Arial"/>
              <a:cs typeface="Arial"/>
            </a:endParaRPr>
          </a:p>
        </p:txBody>
      </p:sp>
      <p:sp>
        <p:nvSpPr>
          <p:cNvPr id="59" name="object 45">
            <a:extLst>
              <a:ext uri="{FF2B5EF4-FFF2-40B4-BE49-F238E27FC236}">
                <a16:creationId xmlns:a16="http://schemas.microsoft.com/office/drawing/2014/main" id="{913710F5-6AF3-4D3B-B9CB-A69391930C93}"/>
              </a:ext>
            </a:extLst>
          </p:cNvPr>
          <p:cNvSpPr txBox="1"/>
          <p:nvPr/>
        </p:nvSpPr>
        <p:spPr>
          <a:xfrm>
            <a:off x="5885896" y="4880762"/>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6</a:t>
            </a:r>
            <a:endParaRPr sz="927">
              <a:solidFill>
                <a:prstClr val="black"/>
              </a:solidFill>
              <a:latin typeface="Arial"/>
              <a:cs typeface="Arial"/>
            </a:endParaRPr>
          </a:p>
        </p:txBody>
      </p:sp>
      <p:sp>
        <p:nvSpPr>
          <p:cNvPr id="60" name="object 46">
            <a:extLst>
              <a:ext uri="{FF2B5EF4-FFF2-40B4-BE49-F238E27FC236}">
                <a16:creationId xmlns:a16="http://schemas.microsoft.com/office/drawing/2014/main" id="{624F9036-A5BD-4530-A5C9-A5CD92AF4543}"/>
              </a:ext>
            </a:extLst>
          </p:cNvPr>
          <p:cNvSpPr txBox="1"/>
          <p:nvPr/>
        </p:nvSpPr>
        <p:spPr>
          <a:xfrm>
            <a:off x="4740356" y="4190955"/>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3</a:t>
            </a:r>
            <a:endParaRPr sz="927">
              <a:solidFill>
                <a:prstClr val="black"/>
              </a:solidFill>
              <a:latin typeface="Arial"/>
              <a:cs typeface="Arial"/>
            </a:endParaRPr>
          </a:p>
        </p:txBody>
      </p:sp>
      <p:sp>
        <p:nvSpPr>
          <p:cNvPr id="61" name="object 47">
            <a:extLst>
              <a:ext uri="{FF2B5EF4-FFF2-40B4-BE49-F238E27FC236}">
                <a16:creationId xmlns:a16="http://schemas.microsoft.com/office/drawing/2014/main" id="{FC14A641-A508-4CEF-AC59-ECBCC3AB0614}"/>
              </a:ext>
            </a:extLst>
          </p:cNvPr>
          <p:cNvSpPr txBox="1"/>
          <p:nvPr/>
        </p:nvSpPr>
        <p:spPr>
          <a:xfrm>
            <a:off x="5180718" y="429969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1</a:t>
            </a:r>
            <a:endParaRPr sz="927" dirty="0">
              <a:solidFill>
                <a:prstClr val="black"/>
              </a:solidFill>
              <a:latin typeface="Arial"/>
              <a:cs typeface="Arial"/>
            </a:endParaRPr>
          </a:p>
        </p:txBody>
      </p:sp>
      <p:sp>
        <p:nvSpPr>
          <p:cNvPr id="62" name="object 48">
            <a:extLst>
              <a:ext uri="{FF2B5EF4-FFF2-40B4-BE49-F238E27FC236}">
                <a16:creationId xmlns:a16="http://schemas.microsoft.com/office/drawing/2014/main" id="{0999A8F6-3E91-4395-8A14-27B974315E49}"/>
              </a:ext>
            </a:extLst>
          </p:cNvPr>
          <p:cNvSpPr txBox="1"/>
          <p:nvPr/>
        </p:nvSpPr>
        <p:spPr>
          <a:xfrm>
            <a:off x="6607888" y="4421058"/>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2</a:t>
            </a:r>
            <a:endParaRPr sz="927" dirty="0">
              <a:solidFill>
                <a:prstClr val="black"/>
              </a:solidFill>
              <a:latin typeface="Arial"/>
              <a:cs typeface="Arial"/>
            </a:endParaRPr>
          </a:p>
        </p:txBody>
      </p:sp>
      <p:sp>
        <p:nvSpPr>
          <p:cNvPr id="63" name="object 49">
            <a:extLst>
              <a:ext uri="{FF2B5EF4-FFF2-40B4-BE49-F238E27FC236}">
                <a16:creationId xmlns:a16="http://schemas.microsoft.com/office/drawing/2014/main" id="{81A32924-3065-4E77-BF75-0BBB5A73459F}"/>
              </a:ext>
            </a:extLst>
          </p:cNvPr>
          <p:cNvSpPr txBox="1"/>
          <p:nvPr/>
        </p:nvSpPr>
        <p:spPr>
          <a:xfrm>
            <a:off x="2323259" y="528507"/>
            <a:ext cx="967698" cy="256480"/>
          </a:xfrm>
          <a:prstGeom prst="rect">
            <a:avLst/>
          </a:prstGeom>
        </p:spPr>
        <p:txBody>
          <a:bodyPr vert="horz" wrap="square" lIns="0" tIns="0" rIns="0" bIns="0" rtlCol="0">
            <a:spAutoFit/>
          </a:bodyPr>
          <a:lstStyle/>
          <a:p>
            <a:pPr marL="11206">
              <a:lnSpc>
                <a:spcPts val="1024"/>
              </a:lnSpc>
            </a:pPr>
            <a:r>
              <a:rPr sz="927" b="1" spc="9" dirty="0">
                <a:solidFill>
                  <a:srgbClr val="A70000"/>
                </a:solidFill>
                <a:latin typeface="Arial"/>
                <a:cs typeface="Arial"/>
              </a:rPr>
              <a:t>56</a:t>
            </a:r>
            <a:endParaRPr sz="927" dirty="0">
              <a:solidFill>
                <a:prstClr val="black"/>
              </a:solidFill>
              <a:latin typeface="Arial"/>
              <a:cs typeface="Arial"/>
            </a:endParaRPr>
          </a:p>
          <a:p>
            <a:pPr marR="4483" algn="r">
              <a:lnSpc>
                <a:spcPts val="1024"/>
              </a:lnSpc>
            </a:pPr>
            <a:r>
              <a:rPr sz="927" b="1" spc="9" dirty="0">
                <a:solidFill>
                  <a:srgbClr val="A70000"/>
                </a:solidFill>
                <a:latin typeface="Arial"/>
                <a:cs typeface="Arial"/>
              </a:rPr>
              <a:t>5</a:t>
            </a:r>
            <a:r>
              <a:rPr sz="927" b="1" spc="13" dirty="0">
                <a:solidFill>
                  <a:srgbClr val="A70000"/>
                </a:solidFill>
                <a:latin typeface="Arial"/>
                <a:cs typeface="Arial"/>
              </a:rPr>
              <a:t>7</a:t>
            </a:r>
            <a:endParaRPr sz="927" dirty="0">
              <a:solidFill>
                <a:prstClr val="black"/>
              </a:solidFill>
              <a:latin typeface="Arial"/>
              <a:cs typeface="Arial"/>
            </a:endParaRPr>
          </a:p>
        </p:txBody>
      </p:sp>
      <p:sp>
        <p:nvSpPr>
          <p:cNvPr id="64" name="object 50">
            <a:extLst>
              <a:ext uri="{FF2B5EF4-FFF2-40B4-BE49-F238E27FC236}">
                <a16:creationId xmlns:a16="http://schemas.microsoft.com/office/drawing/2014/main" id="{5B1B6DE7-9FB6-42B2-8761-8B0E6C3DF539}"/>
              </a:ext>
            </a:extLst>
          </p:cNvPr>
          <p:cNvSpPr txBox="1"/>
          <p:nvPr/>
        </p:nvSpPr>
        <p:spPr>
          <a:xfrm>
            <a:off x="6495453" y="6155919"/>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7</a:t>
            </a:r>
            <a:endParaRPr sz="927" dirty="0">
              <a:solidFill>
                <a:prstClr val="black"/>
              </a:solidFill>
              <a:latin typeface="Arial"/>
              <a:cs typeface="Arial"/>
            </a:endParaRPr>
          </a:p>
        </p:txBody>
      </p:sp>
      <p:sp>
        <p:nvSpPr>
          <p:cNvPr id="65" name="object 51">
            <a:extLst>
              <a:ext uri="{FF2B5EF4-FFF2-40B4-BE49-F238E27FC236}">
                <a16:creationId xmlns:a16="http://schemas.microsoft.com/office/drawing/2014/main" id="{A9CE693B-A795-4D74-8869-54BCF7C2E370}"/>
              </a:ext>
            </a:extLst>
          </p:cNvPr>
          <p:cNvSpPr txBox="1"/>
          <p:nvPr/>
        </p:nvSpPr>
        <p:spPr>
          <a:xfrm>
            <a:off x="6643789" y="6318811"/>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2</a:t>
            </a:r>
            <a:r>
              <a:rPr sz="927" b="1" spc="13" dirty="0">
                <a:solidFill>
                  <a:srgbClr val="A70000"/>
                </a:solidFill>
                <a:latin typeface="Arial"/>
                <a:cs typeface="Arial"/>
              </a:rPr>
              <a:t>6</a:t>
            </a:r>
            <a:endParaRPr sz="927" dirty="0">
              <a:solidFill>
                <a:prstClr val="black"/>
              </a:solidFill>
              <a:latin typeface="Arial"/>
              <a:cs typeface="Arial"/>
            </a:endParaRPr>
          </a:p>
        </p:txBody>
      </p:sp>
      <p:sp>
        <p:nvSpPr>
          <p:cNvPr id="66" name="object 52">
            <a:extLst>
              <a:ext uri="{FF2B5EF4-FFF2-40B4-BE49-F238E27FC236}">
                <a16:creationId xmlns:a16="http://schemas.microsoft.com/office/drawing/2014/main" id="{A7FB75C9-C05F-4543-872E-0CD9099467B6}"/>
              </a:ext>
            </a:extLst>
          </p:cNvPr>
          <p:cNvSpPr txBox="1"/>
          <p:nvPr/>
        </p:nvSpPr>
        <p:spPr>
          <a:xfrm>
            <a:off x="4702704" y="4473357"/>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4</a:t>
            </a:r>
            <a:endParaRPr sz="927">
              <a:solidFill>
                <a:prstClr val="black"/>
              </a:solidFill>
              <a:latin typeface="Arial"/>
              <a:cs typeface="Arial"/>
            </a:endParaRPr>
          </a:p>
        </p:txBody>
      </p:sp>
      <p:sp>
        <p:nvSpPr>
          <p:cNvPr id="67" name="object 53">
            <a:extLst>
              <a:ext uri="{FF2B5EF4-FFF2-40B4-BE49-F238E27FC236}">
                <a16:creationId xmlns:a16="http://schemas.microsoft.com/office/drawing/2014/main" id="{323BA74E-53FF-4508-9B6B-D93F99786A48}"/>
              </a:ext>
            </a:extLst>
          </p:cNvPr>
          <p:cNvSpPr txBox="1"/>
          <p:nvPr/>
        </p:nvSpPr>
        <p:spPr>
          <a:xfrm>
            <a:off x="5974650" y="4574154"/>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3</a:t>
            </a:r>
            <a:r>
              <a:rPr sz="927" b="1" spc="13" dirty="0">
                <a:solidFill>
                  <a:srgbClr val="A70000"/>
                </a:solidFill>
                <a:latin typeface="Arial"/>
                <a:cs typeface="Arial"/>
              </a:rPr>
              <a:t>5</a:t>
            </a:r>
            <a:endParaRPr sz="927">
              <a:solidFill>
                <a:prstClr val="black"/>
              </a:solidFill>
              <a:latin typeface="Arial"/>
              <a:cs typeface="Arial"/>
            </a:endParaRPr>
          </a:p>
        </p:txBody>
      </p:sp>
      <p:sp>
        <p:nvSpPr>
          <p:cNvPr id="68" name="object 54">
            <a:extLst>
              <a:ext uri="{FF2B5EF4-FFF2-40B4-BE49-F238E27FC236}">
                <a16:creationId xmlns:a16="http://schemas.microsoft.com/office/drawing/2014/main" id="{7E743988-D3E2-45DC-B689-C9B22A0B6669}"/>
              </a:ext>
            </a:extLst>
          </p:cNvPr>
          <p:cNvSpPr txBox="1"/>
          <p:nvPr/>
        </p:nvSpPr>
        <p:spPr>
          <a:xfrm>
            <a:off x="5318775" y="4910227"/>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0</a:t>
            </a:r>
            <a:endParaRPr sz="927" dirty="0">
              <a:solidFill>
                <a:prstClr val="black"/>
              </a:solidFill>
              <a:latin typeface="Arial"/>
              <a:cs typeface="Arial"/>
            </a:endParaRPr>
          </a:p>
        </p:txBody>
      </p:sp>
      <p:sp>
        <p:nvSpPr>
          <p:cNvPr id="69" name="object 55">
            <a:extLst>
              <a:ext uri="{FF2B5EF4-FFF2-40B4-BE49-F238E27FC236}">
                <a16:creationId xmlns:a16="http://schemas.microsoft.com/office/drawing/2014/main" id="{22A9FB54-F560-4309-808A-C30C7CCCC3BB}"/>
              </a:ext>
            </a:extLst>
          </p:cNvPr>
          <p:cNvSpPr txBox="1"/>
          <p:nvPr/>
        </p:nvSpPr>
        <p:spPr>
          <a:xfrm>
            <a:off x="4495202" y="4692493"/>
            <a:ext cx="157443" cy="142668"/>
          </a:xfrm>
          <a:prstGeom prst="rect">
            <a:avLst/>
          </a:prstGeom>
        </p:spPr>
        <p:txBody>
          <a:bodyPr vert="horz" wrap="square" lIns="0" tIns="0" rIns="0" bIns="0" rtlCol="0">
            <a:spAutoFit/>
          </a:bodyPr>
          <a:lstStyle/>
          <a:p>
            <a:pPr marL="11206"/>
            <a:r>
              <a:rPr sz="927" b="1" spc="9" dirty="0">
                <a:solidFill>
                  <a:srgbClr val="A70000"/>
                </a:solidFill>
                <a:latin typeface="Arial"/>
                <a:cs typeface="Arial"/>
              </a:rPr>
              <a:t>4</a:t>
            </a:r>
            <a:r>
              <a:rPr sz="927" b="1" spc="13" dirty="0">
                <a:solidFill>
                  <a:srgbClr val="A70000"/>
                </a:solidFill>
                <a:latin typeface="Arial"/>
                <a:cs typeface="Arial"/>
              </a:rPr>
              <a:t>5</a:t>
            </a:r>
            <a:endParaRPr sz="927" dirty="0">
              <a:solidFill>
                <a:prstClr val="black"/>
              </a:solidFill>
              <a:latin typeface="Arial"/>
              <a:cs typeface="Arial"/>
            </a:endParaRPr>
          </a:p>
        </p:txBody>
      </p:sp>
      <p:sp>
        <p:nvSpPr>
          <p:cNvPr id="70" name="object 56">
            <a:extLst>
              <a:ext uri="{FF2B5EF4-FFF2-40B4-BE49-F238E27FC236}">
                <a16:creationId xmlns:a16="http://schemas.microsoft.com/office/drawing/2014/main" id="{2CAE04D7-A2B5-4261-AB60-95A4A8BE1441}"/>
              </a:ext>
            </a:extLst>
          </p:cNvPr>
          <p:cNvSpPr txBox="1"/>
          <p:nvPr/>
        </p:nvSpPr>
        <p:spPr>
          <a:xfrm>
            <a:off x="6767668" y="4524179"/>
            <a:ext cx="259416" cy="310983"/>
          </a:xfrm>
          <a:prstGeom prst="rect">
            <a:avLst/>
          </a:prstGeom>
        </p:spPr>
        <p:txBody>
          <a:bodyPr vert="horz" wrap="square" lIns="0" tIns="0" rIns="0" bIns="0" rtlCol="0">
            <a:spAutoFit/>
          </a:bodyPr>
          <a:lstStyle/>
          <a:p>
            <a:pPr marL="113185"/>
            <a:r>
              <a:rPr sz="927" b="1" spc="9" dirty="0">
                <a:solidFill>
                  <a:srgbClr val="A70000"/>
                </a:solidFill>
                <a:latin typeface="Arial"/>
                <a:cs typeface="Arial"/>
              </a:rPr>
              <a:t>3</a:t>
            </a:r>
            <a:r>
              <a:rPr sz="927" b="1" spc="13" dirty="0">
                <a:solidFill>
                  <a:srgbClr val="A70000"/>
                </a:solidFill>
                <a:latin typeface="Arial"/>
                <a:cs typeface="Arial"/>
              </a:rPr>
              <a:t>1</a:t>
            </a:r>
            <a:endParaRPr sz="927" dirty="0">
              <a:solidFill>
                <a:prstClr val="black"/>
              </a:solidFill>
              <a:latin typeface="Arial"/>
              <a:cs typeface="Arial"/>
            </a:endParaRPr>
          </a:p>
          <a:p>
            <a:pPr marL="11206">
              <a:spcBef>
                <a:spcPts val="159"/>
              </a:spcBef>
            </a:pPr>
            <a:r>
              <a:rPr sz="927" b="1" spc="9" dirty="0">
                <a:solidFill>
                  <a:srgbClr val="A70000"/>
                </a:solidFill>
                <a:latin typeface="Arial"/>
                <a:cs typeface="Arial"/>
              </a:rPr>
              <a:t>30</a:t>
            </a:r>
            <a:endParaRPr sz="927" dirty="0">
              <a:solidFill>
                <a:prstClr val="black"/>
              </a:solidFill>
              <a:latin typeface="Arial"/>
              <a:cs typeface="Arial"/>
            </a:endParaRPr>
          </a:p>
        </p:txBody>
      </p:sp>
      <p:pic>
        <p:nvPicPr>
          <p:cNvPr id="72" name="Picture 7" descr="AG00355_">
            <a:extLst>
              <a:ext uri="{FF2B5EF4-FFF2-40B4-BE49-F238E27FC236}">
                <a16:creationId xmlns:a16="http://schemas.microsoft.com/office/drawing/2014/main" id="{3E0B8E39-7378-4B7A-9538-C87FC39E82D2}"/>
              </a:ext>
            </a:extLst>
          </p:cNvPr>
          <p:cNvPicPr>
            <a:picLocks noChangeAspect="1" noChangeArrowheads="1" noCrop="1"/>
          </p:cNvPicPr>
          <p:nvPr/>
        </p:nvPicPr>
        <p:blipFill>
          <a:blip r:embed="rId4" cstate="print"/>
          <a:srcRect/>
          <a:stretch>
            <a:fillRect/>
          </a:stretch>
        </p:blipFill>
        <p:spPr bwMode="auto">
          <a:xfrm>
            <a:off x="6210126" y="4856362"/>
            <a:ext cx="177689" cy="351977"/>
          </a:xfrm>
          <a:prstGeom prst="rect">
            <a:avLst/>
          </a:prstGeom>
          <a:noFill/>
          <a:ln w="9525">
            <a:noFill/>
            <a:miter lim="800000"/>
            <a:headEnd/>
            <a:tailEnd/>
          </a:ln>
          <a:effectLst/>
        </p:spPr>
      </p:pic>
      <p:pic>
        <p:nvPicPr>
          <p:cNvPr id="73" name="Picture 2">
            <a:extLst>
              <a:ext uri="{FF2B5EF4-FFF2-40B4-BE49-F238E27FC236}">
                <a16:creationId xmlns:a16="http://schemas.microsoft.com/office/drawing/2014/main" id="{61DB1B12-1FCC-42AA-B680-7C2DF8A432E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16616" y="113614"/>
            <a:ext cx="4669244" cy="1162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 descr="AG00355_">
            <a:extLst>
              <a:ext uri="{FF2B5EF4-FFF2-40B4-BE49-F238E27FC236}">
                <a16:creationId xmlns:a16="http://schemas.microsoft.com/office/drawing/2014/main" id="{AA08D6BF-2DFA-4B13-9466-4D6024ED442E}"/>
              </a:ext>
            </a:extLst>
          </p:cNvPr>
          <p:cNvPicPr>
            <a:picLocks noChangeAspect="1" noChangeArrowheads="1" noCrop="1"/>
          </p:cNvPicPr>
          <p:nvPr/>
        </p:nvPicPr>
        <p:blipFill>
          <a:blip r:embed="rId4" cstate="print"/>
          <a:srcRect/>
          <a:stretch>
            <a:fillRect/>
          </a:stretch>
        </p:blipFill>
        <p:spPr bwMode="auto">
          <a:xfrm>
            <a:off x="3369358" y="3540054"/>
            <a:ext cx="177689" cy="351977"/>
          </a:xfrm>
          <a:prstGeom prst="rect">
            <a:avLst/>
          </a:prstGeom>
          <a:noFill/>
          <a:ln w="9525">
            <a:noFill/>
            <a:miter lim="800000"/>
            <a:headEnd/>
            <a:tailEnd/>
          </a:ln>
          <a:effectLst/>
        </p:spPr>
      </p:pic>
      <p:cxnSp>
        <p:nvCxnSpPr>
          <p:cNvPr id="75" name="Straight Arrow Connector 74">
            <a:extLst>
              <a:ext uri="{FF2B5EF4-FFF2-40B4-BE49-F238E27FC236}">
                <a16:creationId xmlns:a16="http://schemas.microsoft.com/office/drawing/2014/main" id="{5AA413A7-3DC7-4E06-8E0D-B6FFE3AC980C}"/>
              </a:ext>
            </a:extLst>
          </p:cNvPr>
          <p:cNvCxnSpPr>
            <a:cxnSpLocks/>
            <a:stCxn id="76" idx="3"/>
          </p:cNvCxnSpPr>
          <p:nvPr/>
        </p:nvCxnSpPr>
        <p:spPr>
          <a:xfrm flipV="1">
            <a:off x="5563771" y="401262"/>
            <a:ext cx="3395931" cy="560333"/>
          </a:xfrm>
          <a:prstGeom prst="straightConnector1">
            <a:avLst/>
          </a:prstGeom>
          <a:noFill/>
          <a:ln w="50800" cap="flat" cmpd="sng" algn="ctr">
            <a:solidFill>
              <a:srgbClr val="00FFFF"/>
            </a:solidFill>
            <a:prstDash val="solid"/>
            <a:tailEnd type="arrow"/>
          </a:ln>
          <a:effectLst>
            <a:outerShdw blurRad="50800" dist="38100" dir="2700000" algn="tl" rotWithShape="0">
              <a:sysClr val="windowText" lastClr="000000">
                <a:alpha val="40000"/>
              </a:sysClr>
            </a:outerShdw>
          </a:effectLst>
        </p:spPr>
      </p:cxnSp>
      <p:sp>
        <p:nvSpPr>
          <p:cNvPr id="76" name="TextBox 75">
            <a:extLst>
              <a:ext uri="{FF2B5EF4-FFF2-40B4-BE49-F238E27FC236}">
                <a16:creationId xmlns:a16="http://schemas.microsoft.com/office/drawing/2014/main" id="{6D20CFF5-3ECE-47F8-BF46-DA459C270F30}"/>
              </a:ext>
            </a:extLst>
          </p:cNvPr>
          <p:cNvSpPr txBox="1"/>
          <p:nvPr/>
        </p:nvSpPr>
        <p:spPr>
          <a:xfrm>
            <a:off x="3005057" y="730762"/>
            <a:ext cx="2558714" cy="461665"/>
          </a:xfrm>
          <a:prstGeom prst="rect">
            <a:avLst/>
          </a:prstGeom>
          <a:solidFill>
            <a:srgbClr val="00FFFF">
              <a:alpha val="80000"/>
            </a:srgbClr>
          </a:solidFill>
          <a:ln>
            <a:solidFill>
              <a:srgbClr val="0070C0"/>
            </a:solidFill>
          </a:ln>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Burning Index = 73</a:t>
            </a:r>
          </a:p>
        </p:txBody>
      </p:sp>
      <p:sp>
        <p:nvSpPr>
          <p:cNvPr id="77" name="TextBox 76">
            <a:extLst>
              <a:ext uri="{FF2B5EF4-FFF2-40B4-BE49-F238E27FC236}">
                <a16:creationId xmlns:a16="http://schemas.microsoft.com/office/drawing/2014/main" id="{0A132EDD-0CD5-4DF6-850C-CFC706D3415B}"/>
              </a:ext>
            </a:extLst>
          </p:cNvPr>
          <p:cNvSpPr txBox="1"/>
          <p:nvPr/>
        </p:nvSpPr>
        <p:spPr>
          <a:xfrm>
            <a:off x="7785398" y="3315421"/>
            <a:ext cx="2627642" cy="830997"/>
          </a:xfrm>
          <a:prstGeom prst="rect">
            <a:avLst/>
          </a:prstGeom>
          <a:solidFill>
            <a:srgbClr val="00FFFF">
              <a:alpha val="80000"/>
            </a:srgbClr>
          </a:solidFill>
          <a:ln>
            <a:solidFill>
              <a:srgbClr val="0070C0"/>
            </a:solidFill>
          </a:ln>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Two Fire Reports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(in the same FDRA)</a:t>
            </a:r>
          </a:p>
        </p:txBody>
      </p:sp>
      <p:sp>
        <p:nvSpPr>
          <p:cNvPr id="78" name="Oval 77">
            <a:extLst>
              <a:ext uri="{FF2B5EF4-FFF2-40B4-BE49-F238E27FC236}">
                <a16:creationId xmlns:a16="http://schemas.microsoft.com/office/drawing/2014/main" id="{67F57515-8185-44DF-955B-1CDA4EE6AB28}"/>
              </a:ext>
            </a:extLst>
          </p:cNvPr>
          <p:cNvSpPr/>
          <p:nvPr/>
        </p:nvSpPr>
        <p:spPr>
          <a:xfrm>
            <a:off x="5573305" y="265623"/>
            <a:ext cx="1676400" cy="287798"/>
          </a:xfrm>
          <a:prstGeom prst="ellipse">
            <a:avLst/>
          </a:prstGeom>
          <a:noFill/>
          <a:ln w="508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EBD8B69E-6E77-41A8-AE36-0FF31B1A26A0}"/>
              </a:ext>
            </a:extLst>
          </p:cNvPr>
          <p:cNvSpPr/>
          <p:nvPr/>
        </p:nvSpPr>
        <p:spPr>
          <a:xfrm>
            <a:off x="8752114" y="1026081"/>
            <a:ext cx="852848" cy="242338"/>
          </a:xfrm>
          <a:prstGeom prst="ellipse">
            <a:avLst/>
          </a:prstGeom>
          <a:noFill/>
          <a:ln w="508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80" name="Straight Arrow Connector 79">
            <a:extLst>
              <a:ext uri="{FF2B5EF4-FFF2-40B4-BE49-F238E27FC236}">
                <a16:creationId xmlns:a16="http://schemas.microsoft.com/office/drawing/2014/main" id="{C27BE8BD-0ADA-41E2-8228-E51DE1331C02}"/>
              </a:ext>
            </a:extLst>
          </p:cNvPr>
          <p:cNvCxnSpPr>
            <a:cxnSpLocks/>
            <a:stCxn id="82" idx="1"/>
          </p:cNvCxnSpPr>
          <p:nvPr/>
        </p:nvCxnSpPr>
        <p:spPr>
          <a:xfrm flipH="1">
            <a:off x="3132589" y="1967217"/>
            <a:ext cx="1511836" cy="1703249"/>
          </a:xfrm>
          <a:prstGeom prst="straightConnector1">
            <a:avLst/>
          </a:prstGeom>
          <a:noFill/>
          <a:ln w="50800" cap="flat" cmpd="sng" algn="ctr">
            <a:solidFill>
              <a:srgbClr val="00FFFF"/>
            </a:solidFill>
            <a:prstDash val="solid"/>
            <a:tailEnd type="arrow"/>
          </a:ln>
          <a:effectLst>
            <a:outerShdw blurRad="50800" dist="38100" dir="2700000" algn="tl" rotWithShape="0">
              <a:sysClr val="windowText" lastClr="000000">
                <a:alpha val="40000"/>
              </a:sysClr>
            </a:outerShdw>
          </a:effectLst>
        </p:spPr>
      </p:cxnSp>
      <p:sp>
        <p:nvSpPr>
          <p:cNvPr id="81" name="TextBox 80">
            <a:extLst>
              <a:ext uri="{FF2B5EF4-FFF2-40B4-BE49-F238E27FC236}">
                <a16:creationId xmlns:a16="http://schemas.microsoft.com/office/drawing/2014/main" id="{46D5E821-9E8B-410A-A7BE-2113E99A6028}"/>
              </a:ext>
            </a:extLst>
          </p:cNvPr>
          <p:cNvSpPr txBox="1"/>
          <p:nvPr/>
        </p:nvSpPr>
        <p:spPr>
          <a:xfrm>
            <a:off x="1616090" y="5202129"/>
            <a:ext cx="2742442" cy="461665"/>
          </a:xfrm>
          <a:prstGeom prst="rect">
            <a:avLst/>
          </a:prstGeom>
          <a:solidFill>
            <a:srgbClr val="00FFFF">
              <a:alpha val="80000"/>
            </a:srgbClr>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Response Zone #37</a:t>
            </a:r>
          </a:p>
        </p:txBody>
      </p:sp>
      <p:sp>
        <p:nvSpPr>
          <p:cNvPr id="82" name="TextBox 81">
            <a:extLst>
              <a:ext uri="{FF2B5EF4-FFF2-40B4-BE49-F238E27FC236}">
                <a16:creationId xmlns:a16="http://schemas.microsoft.com/office/drawing/2014/main" id="{CB2D65D2-8A74-4FE0-B546-5889BB80FAF4}"/>
              </a:ext>
            </a:extLst>
          </p:cNvPr>
          <p:cNvSpPr txBox="1"/>
          <p:nvPr/>
        </p:nvSpPr>
        <p:spPr>
          <a:xfrm>
            <a:off x="4644425" y="1736384"/>
            <a:ext cx="2805749" cy="461665"/>
          </a:xfrm>
          <a:prstGeom prst="rect">
            <a:avLst/>
          </a:prstGeom>
          <a:solidFill>
            <a:srgbClr val="00FFFF">
              <a:alpha val="80000"/>
            </a:srgbClr>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Response Zone #52</a:t>
            </a:r>
          </a:p>
        </p:txBody>
      </p:sp>
      <p:pic>
        <p:nvPicPr>
          <p:cNvPr id="83" name="Picture 82">
            <a:extLst>
              <a:ext uri="{FF2B5EF4-FFF2-40B4-BE49-F238E27FC236}">
                <a16:creationId xmlns:a16="http://schemas.microsoft.com/office/drawing/2014/main" id="{F5E187C4-DC77-43AA-9EA0-B9E3DC3E8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219" y="2190143"/>
            <a:ext cx="4074022" cy="797710"/>
          </a:xfrm>
          <a:prstGeom prst="rect">
            <a:avLst/>
          </a:prstGeom>
          <a:ln>
            <a:noFill/>
          </a:ln>
          <a:effectLst>
            <a:outerShdw blurRad="292100" dist="139700" dir="2700000" algn="tl" rotWithShape="0">
              <a:srgbClr val="333333">
                <a:alpha val="65000"/>
              </a:srgbClr>
            </a:outerShdw>
          </a:effectLst>
        </p:spPr>
      </p:pic>
      <p:sp>
        <p:nvSpPr>
          <p:cNvPr id="84" name="Rectangle 83">
            <a:extLst>
              <a:ext uri="{FF2B5EF4-FFF2-40B4-BE49-F238E27FC236}">
                <a16:creationId xmlns:a16="http://schemas.microsoft.com/office/drawing/2014/main" id="{543DBDA0-D05F-4965-839C-AF8834A29833}"/>
              </a:ext>
            </a:extLst>
          </p:cNvPr>
          <p:cNvSpPr/>
          <p:nvPr/>
        </p:nvSpPr>
        <p:spPr>
          <a:xfrm>
            <a:off x="6497630" y="2190147"/>
            <a:ext cx="1089475" cy="816412"/>
          </a:xfrm>
          <a:prstGeom prst="rect">
            <a:avLst/>
          </a:prstGeom>
          <a:noFill/>
          <a:ln w="1016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B4CA8948-E27B-4A55-8D41-975D587C87D4}"/>
              </a:ext>
            </a:extLst>
          </p:cNvPr>
          <p:cNvSpPr/>
          <p:nvPr/>
        </p:nvSpPr>
        <p:spPr>
          <a:xfrm>
            <a:off x="6508966" y="2136586"/>
            <a:ext cx="1066800" cy="296569"/>
          </a:xfrm>
          <a:prstGeom prst="ellipse">
            <a:avLst/>
          </a:prstGeom>
          <a:noFill/>
          <a:ln w="508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86" name="Straight Arrow Connector 85">
            <a:extLst>
              <a:ext uri="{FF2B5EF4-FFF2-40B4-BE49-F238E27FC236}">
                <a16:creationId xmlns:a16="http://schemas.microsoft.com/office/drawing/2014/main" id="{DC68F454-D2E7-49BD-A3B7-DD928810EA65}"/>
              </a:ext>
            </a:extLst>
          </p:cNvPr>
          <p:cNvCxnSpPr>
            <a:stCxn id="77" idx="1"/>
            <a:endCxn id="74" idx="3"/>
          </p:cNvCxnSpPr>
          <p:nvPr/>
        </p:nvCxnSpPr>
        <p:spPr>
          <a:xfrm flipH="1" flipV="1">
            <a:off x="3547046" y="3716043"/>
            <a:ext cx="4238352" cy="14877"/>
          </a:xfrm>
          <a:prstGeom prst="straightConnector1">
            <a:avLst/>
          </a:prstGeom>
          <a:noFill/>
          <a:ln w="50800" cap="flat" cmpd="sng" algn="ctr">
            <a:solidFill>
              <a:srgbClr val="00FFFF"/>
            </a:solidFill>
            <a:prstDash val="solid"/>
            <a:tailEnd type="arrow"/>
          </a:ln>
          <a:effectLst>
            <a:outerShdw blurRad="50800" dist="38100" dir="2700000" algn="tl" rotWithShape="0">
              <a:prstClr val="black">
                <a:alpha val="40000"/>
              </a:prstClr>
            </a:outerShdw>
          </a:effectLst>
        </p:spPr>
      </p:cxnSp>
      <p:cxnSp>
        <p:nvCxnSpPr>
          <p:cNvPr id="87" name="Straight Arrow Connector 86">
            <a:extLst>
              <a:ext uri="{FF2B5EF4-FFF2-40B4-BE49-F238E27FC236}">
                <a16:creationId xmlns:a16="http://schemas.microsoft.com/office/drawing/2014/main" id="{44540FC2-EFAE-407B-9991-8CCECFA29D2E}"/>
              </a:ext>
            </a:extLst>
          </p:cNvPr>
          <p:cNvCxnSpPr>
            <a:cxnSpLocks/>
            <a:stCxn id="77" idx="1"/>
          </p:cNvCxnSpPr>
          <p:nvPr/>
        </p:nvCxnSpPr>
        <p:spPr>
          <a:xfrm flipH="1">
            <a:off x="6332330" y="3730920"/>
            <a:ext cx="1453068" cy="1357915"/>
          </a:xfrm>
          <a:prstGeom prst="straightConnector1">
            <a:avLst/>
          </a:prstGeom>
          <a:noFill/>
          <a:ln w="50800" cap="flat" cmpd="sng" algn="ctr">
            <a:solidFill>
              <a:srgbClr val="00FFFF"/>
            </a:solidFill>
            <a:prstDash val="solid"/>
            <a:tailEnd type="arrow"/>
          </a:ln>
          <a:effectLst>
            <a:outerShdw blurRad="50800" dist="38100" dir="2700000" algn="tl" rotWithShape="0">
              <a:prstClr val="black">
                <a:alpha val="40000"/>
              </a:prstClr>
            </a:outerShdw>
          </a:effectLst>
        </p:spPr>
      </p:cxnSp>
      <p:cxnSp>
        <p:nvCxnSpPr>
          <p:cNvPr id="88" name="Straight Arrow Connector 87">
            <a:extLst>
              <a:ext uri="{FF2B5EF4-FFF2-40B4-BE49-F238E27FC236}">
                <a16:creationId xmlns:a16="http://schemas.microsoft.com/office/drawing/2014/main" id="{1F9D335A-2AED-4B7A-B120-5D6BF4867D49}"/>
              </a:ext>
            </a:extLst>
          </p:cNvPr>
          <p:cNvCxnSpPr>
            <a:cxnSpLocks/>
            <a:stCxn id="81" idx="3"/>
            <a:endCxn id="30" idx="1"/>
          </p:cNvCxnSpPr>
          <p:nvPr/>
        </p:nvCxnSpPr>
        <p:spPr>
          <a:xfrm>
            <a:off x="4358532" y="5432962"/>
            <a:ext cx="1707560" cy="63188"/>
          </a:xfrm>
          <a:prstGeom prst="straightConnector1">
            <a:avLst/>
          </a:prstGeom>
          <a:noFill/>
          <a:ln w="50800" cap="flat" cmpd="sng" algn="ctr">
            <a:solidFill>
              <a:srgbClr val="00FFFF"/>
            </a:solidFill>
            <a:prstDash val="solid"/>
            <a:tailEnd type="arrow"/>
          </a:ln>
          <a:effectLst>
            <a:outerShdw blurRad="50800" dist="38100" dir="2700000" algn="tl" rotWithShape="0">
              <a:sysClr val="windowText" lastClr="000000">
                <a:alpha val="40000"/>
              </a:sysClr>
            </a:outerShdw>
          </a:effectLst>
        </p:spPr>
      </p:cxnSp>
      <p:pic>
        <p:nvPicPr>
          <p:cNvPr id="89" name="Picture 88">
            <a:extLst>
              <a:ext uri="{FF2B5EF4-FFF2-40B4-BE49-F238E27FC236}">
                <a16:creationId xmlns:a16="http://schemas.microsoft.com/office/drawing/2014/main" id="{F4F37B73-C784-4209-A5EB-446F472EB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3003" y="5654152"/>
            <a:ext cx="4090582" cy="1138909"/>
          </a:xfrm>
          <a:prstGeom prst="rect">
            <a:avLst/>
          </a:prstGeom>
          <a:ln>
            <a:noFill/>
          </a:ln>
          <a:effectLst>
            <a:outerShdw blurRad="292100" dist="139700" dir="2700000" algn="tl" rotWithShape="0">
              <a:srgbClr val="333333">
                <a:alpha val="65000"/>
              </a:srgbClr>
            </a:outerShdw>
          </a:effectLst>
        </p:spPr>
      </p:pic>
      <p:sp>
        <p:nvSpPr>
          <p:cNvPr id="90" name="Rectangle 89">
            <a:extLst>
              <a:ext uri="{FF2B5EF4-FFF2-40B4-BE49-F238E27FC236}">
                <a16:creationId xmlns:a16="http://schemas.microsoft.com/office/drawing/2014/main" id="{1429F953-E3EE-499B-BD15-6FD63063C606}"/>
              </a:ext>
            </a:extLst>
          </p:cNvPr>
          <p:cNvSpPr/>
          <p:nvPr/>
        </p:nvSpPr>
        <p:spPr>
          <a:xfrm>
            <a:off x="3414019" y="5645997"/>
            <a:ext cx="1153003" cy="1139046"/>
          </a:xfrm>
          <a:prstGeom prst="rect">
            <a:avLst/>
          </a:prstGeom>
          <a:noFill/>
          <a:ln w="1016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1F394A32-EC7F-4C90-A9C6-7F54F738E661}"/>
              </a:ext>
            </a:extLst>
          </p:cNvPr>
          <p:cNvSpPr/>
          <p:nvPr/>
        </p:nvSpPr>
        <p:spPr>
          <a:xfrm>
            <a:off x="3460574" y="5626528"/>
            <a:ext cx="1066800" cy="296569"/>
          </a:xfrm>
          <a:prstGeom prst="ellipse">
            <a:avLst/>
          </a:prstGeom>
          <a:noFill/>
          <a:ln w="508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3A1527F-5F88-469A-92C3-B7A040926FD7}"/>
              </a:ext>
            </a:extLst>
          </p:cNvPr>
          <p:cNvSpPr>
            <a:spLocks noGrp="1"/>
          </p:cNvSpPr>
          <p:nvPr>
            <p:ph type="title"/>
          </p:nvPr>
        </p:nvSpPr>
        <p:spPr>
          <a:xfrm>
            <a:off x="507999" y="451253"/>
            <a:ext cx="275772" cy="664797"/>
          </a:xfrm>
        </p:spPr>
        <p:txBody>
          <a:bodyPr/>
          <a:lstStyle/>
          <a:p>
            <a:r>
              <a:rPr lang="en-US" dirty="0">
                <a:solidFill>
                  <a:srgbClr val="0066D4"/>
                </a:solidFill>
                <a:effectLst/>
              </a:rPr>
              <a:t>.</a:t>
            </a:r>
          </a:p>
        </p:txBody>
      </p:sp>
    </p:spTree>
    <p:extLst>
      <p:ext uri="{BB962C8B-B14F-4D97-AF65-F5344CB8AC3E}">
        <p14:creationId xmlns:p14="http://schemas.microsoft.com/office/powerpoint/2010/main" val="2526039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par>
                                <p:cTn id="8" presetID="9"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dissolve">
                                      <p:cBhvr>
                                        <p:cTn id="10" dur="500"/>
                                        <p:tgtEl>
                                          <p:spTgt spid="74"/>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dissolve">
                                      <p:cBhvr>
                                        <p:cTn id="14" dur="500"/>
                                        <p:tgtEl>
                                          <p:spTgt spid="77"/>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wipe(right)">
                                      <p:cBhvr>
                                        <p:cTn id="18" dur="500"/>
                                        <p:tgtEl>
                                          <p:spTgt spid="86"/>
                                        </p:tgtEl>
                                      </p:cBhvr>
                                    </p:animEffect>
                                  </p:childTnLst>
                                </p:cTn>
                              </p:par>
                              <p:par>
                                <p:cTn id="19" presetID="22" presetClass="entr" presetSubtype="2"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wipe(right)">
                                      <p:cBhvr>
                                        <p:cTn id="21" dur="500"/>
                                        <p:tgtEl>
                                          <p:spTgt spid="8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dissolve">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dissolve">
                                      <p:cBhvr>
                                        <p:cTn id="31" dur="500"/>
                                        <p:tgtEl>
                                          <p:spTgt spid="73"/>
                                        </p:tgtEl>
                                      </p:cBhvr>
                                    </p:animEffect>
                                  </p:childTnLst>
                                </p:cTn>
                              </p:par>
                            </p:childTnLst>
                          </p:cTn>
                        </p:par>
                        <p:par>
                          <p:cTn id="32" fill="hold">
                            <p:stCondLst>
                              <p:cond delay="500"/>
                            </p:stCondLst>
                            <p:childTnLst>
                              <p:par>
                                <p:cTn id="33" presetID="53"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 calcmode="lin" valueType="num">
                                      <p:cBhvr>
                                        <p:cTn id="35" dur="500" fill="hold"/>
                                        <p:tgtEl>
                                          <p:spTgt spid="78"/>
                                        </p:tgtEl>
                                        <p:attrNameLst>
                                          <p:attrName>ppt_w</p:attrName>
                                        </p:attrNameLst>
                                      </p:cBhvr>
                                      <p:tavLst>
                                        <p:tav tm="0">
                                          <p:val>
                                            <p:fltVal val="0"/>
                                          </p:val>
                                        </p:tav>
                                        <p:tav tm="100000">
                                          <p:val>
                                            <p:strVal val="#ppt_w"/>
                                          </p:val>
                                        </p:tav>
                                      </p:tavLst>
                                    </p:anim>
                                    <p:anim calcmode="lin" valueType="num">
                                      <p:cBhvr>
                                        <p:cTn id="36" dur="500" fill="hold"/>
                                        <p:tgtEl>
                                          <p:spTgt spid="78"/>
                                        </p:tgtEl>
                                        <p:attrNameLst>
                                          <p:attrName>ppt_h</p:attrName>
                                        </p:attrNameLst>
                                      </p:cBhvr>
                                      <p:tavLst>
                                        <p:tav tm="0">
                                          <p:val>
                                            <p:fltVal val="0"/>
                                          </p:val>
                                        </p:tav>
                                        <p:tav tm="100000">
                                          <p:val>
                                            <p:strVal val="#ppt_h"/>
                                          </p:val>
                                        </p:tav>
                                      </p:tavLst>
                                    </p:anim>
                                    <p:animEffect transition="in" filter="fade">
                                      <p:cBhvr>
                                        <p:cTn id="37" dur="500"/>
                                        <p:tgtEl>
                                          <p:spTgt spid="78"/>
                                        </p:tgtEl>
                                      </p:cBhvr>
                                    </p:animEffect>
                                  </p:childTnLst>
                                </p:cTn>
                              </p:par>
                            </p:childTnLst>
                          </p:cTn>
                        </p:par>
                        <p:par>
                          <p:cTn id="38" fill="hold">
                            <p:stCondLst>
                              <p:cond delay="1000"/>
                            </p:stCondLst>
                            <p:childTnLst>
                              <p:par>
                                <p:cTn id="39" presetID="22" presetClass="entr" presetSubtype="8" fill="hold" nodeType="afterEffect">
                                  <p:stCondLst>
                                    <p:cond delay="50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500"/>
                                        <p:tgtEl>
                                          <p:spTgt spid="75"/>
                                        </p:tgtEl>
                                      </p:cBhvr>
                                    </p:animEffect>
                                  </p:childTnLst>
                                </p:cTn>
                              </p:par>
                            </p:childTnLst>
                          </p:cTn>
                        </p:par>
                        <p:par>
                          <p:cTn id="42" fill="hold">
                            <p:stCondLst>
                              <p:cond delay="2000"/>
                            </p:stCondLst>
                            <p:childTnLst>
                              <p:par>
                                <p:cTn id="43" presetID="53" presetClass="entr" presetSubtype="0"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p:cTn id="45" dur="500" fill="hold"/>
                                        <p:tgtEl>
                                          <p:spTgt spid="79"/>
                                        </p:tgtEl>
                                        <p:attrNameLst>
                                          <p:attrName>ppt_w</p:attrName>
                                        </p:attrNameLst>
                                      </p:cBhvr>
                                      <p:tavLst>
                                        <p:tav tm="0">
                                          <p:val>
                                            <p:fltVal val="0"/>
                                          </p:val>
                                        </p:tav>
                                        <p:tav tm="100000">
                                          <p:val>
                                            <p:strVal val="#ppt_w"/>
                                          </p:val>
                                        </p:tav>
                                      </p:tavLst>
                                    </p:anim>
                                    <p:anim calcmode="lin" valueType="num">
                                      <p:cBhvr>
                                        <p:cTn id="46" dur="500" fill="hold"/>
                                        <p:tgtEl>
                                          <p:spTgt spid="79"/>
                                        </p:tgtEl>
                                        <p:attrNameLst>
                                          <p:attrName>ppt_h</p:attrName>
                                        </p:attrNameLst>
                                      </p:cBhvr>
                                      <p:tavLst>
                                        <p:tav tm="0">
                                          <p:val>
                                            <p:fltVal val="0"/>
                                          </p:val>
                                        </p:tav>
                                        <p:tav tm="100000">
                                          <p:val>
                                            <p:strVal val="#ppt_h"/>
                                          </p:val>
                                        </p:tav>
                                      </p:tavLst>
                                    </p:anim>
                                    <p:animEffect transition="in" filter="fade">
                                      <p:cBhvr>
                                        <p:cTn id="47" dur="5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wipe(up)">
                                      <p:cBhvr>
                                        <p:cTn id="56" dur="500"/>
                                        <p:tgtEl>
                                          <p:spTgt spid="80"/>
                                        </p:tgtEl>
                                      </p:cBhvr>
                                    </p:animEffect>
                                  </p:childTnLst>
                                </p:cTn>
                              </p:par>
                            </p:childTnLst>
                          </p:cTn>
                        </p:par>
                        <p:par>
                          <p:cTn id="57" fill="hold">
                            <p:stCondLst>
                              <p:cond delay="1000"/>
                            </p:stCondLst>
                            <p:childTnLst>
                              <p:par>
                                <p:cTn id="58" presetID="3" presetClass="entr" presetSubtype="10" fill="hold" nodeType="after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blinds(horizontal)">
                                      <p:cBhvr>
                                        <p:cTn id="60" dur="500"/>
                                        <p:tgtEl>
                                          <p:spTgt spid="83"/>
                                        </p:tgtEl>
                                      </p:cBhvr>
                                    </p:animEffect>
                                  </p:childTnLst>
                                </p:cTn>
                              </p:par>
                            </p:childTnLst>
                          </p:cTn>
                        </p:par>
                        <p:par>
                          <p:cTn id="61" fill="hold">
                            <p:stCondLst>
                              <p:cond delay="1500"/>
                            </p:stCondLst>
                            <p:childTnLst>
                              <p:par>
                                <p:cTn id="62" presetID="53" presetClass="entr" presetSubtype="0" fill="hold" grpId="0" nodeType="afterEffect">
                                  <p:stCondLst>
                                    <p:cond delay="0"/>
                                  </p:stCondLst>
                                  <p:childTnLst>
                                    <p:set>
                                      <p:cBhvr>
                                        <p:cTn id="63" dur="1" fill="hold">
                                          <p:stCondLst>
                                            <p:cond delay="0"/>
                                          </p:stCondLst>
                                        </p:cTn>
                                        <p:tgtEl>
                                          <p:spTgt spid="85"/>
                                        </p:tgtEl>
                                        <p:attrNameLst>
                                          <p:attrName>style.visibility</p:attrName>
                                        </p:attrNameLst>
                                      </p:cBhvr>
                                      <p:to>
                                        <p:strVal val="visible"/>
                                      </p:to>
                                    </p:set>
                                    <p:anim calcmode="lin" valueType="num">
                                      <p:cBhvr>
                                        <p:cTn id="64" dur="500" fill="hold"/>
                                        <p:tgtEl>
                                          <p:spTgt spid="85"/>
                                        </p:tgtEl>
                                        <p:attrNameLst>
                                          <p:attrName>ppt_w</p:attrName>
                                        </p:attrNameLst>
                                      </p:cBhvr>
                                      <p:tavLst>
                                        <p:tav tm="0">
                                          <p:val>
                                            <p:fltVal val="0"/>
                                          </p:val>
                                        </p:tav>
                                        <p:tav tm="100000">
                                          <p:val>
                                            <p:strVal val="#ppt_w"/>
                                          </p:val>
                                        </p:tav>
                                      </p:tavLst>
                                    </p:anim>
                                    <p:anim calcmode="lin" valueType="num">
                                      <p:cBhvr>
                                        <p:cTn id="65" dur="500" fill="hold"/>
                                        <p:tgtEl>
                                          <p:spTgt spid="85"/>
                                        </p:tgtEl>
                                        <p:attrNameLst>
                                          <p:attrName>ppt_h</p:attrName>
                                        </p:attrNameLst>
                                      </p:cBhvr>
                                      <p:tavLst>
                                        <p:tav tm="0">
                                          <p:val>
                                            <p:fltVal val="0"/>
                                          </p:val>
                                        </p:tav>
                                        <p:tav tm="100000">
                                          <p:val>
                                            <p:strVal val="#ppt_h"/>
                                          </p:val>
                                        </p:tav>
                                      </p:tavLst>
                                    </p:anim>
                                    <p:animEffect transition="in" filter="fade">
                                      <p:cBhvr>
                                        <p:cTn id="66" dur="500"/>
                                        <p:tgtEl>
                                          <p:spTgt spid="85"/>
                                        </p:tgtEl>
                                      </p:cBhvr>
                                    </p:animEffect>
                                  </p:childTnLst>
                                </p:cTn>
                              </p:par>
                            </p:childTnLst>
                          </p:cTn>
                        </p:par>
                        <p:par>
                          <p:cTn id="67" fill="hold">
                            <p:stCondLst>
                              <p:cond delay="2000"/>
                            </p:stCondLst>
                            <p:childTnLst>
                              <p:par>
                                <p:cTn id="68" presetID="53" presetClass="entr" presetSubtype="0"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p:cTn id="70" dur="1000" fill="hold"/>
                                        <p:tgtEl>
                                          <p:spTgt spid="84"/>
                                        </p:tgtEl>
                                        <p:attrNameLst>
                                          <p:attrName>ppt_w</p:attrName>
                                        </p:attrNameLst>
                                      </p:cBhvr>
                                      <p:tavLst>
                                        <p:tav tm="0">
                                          <p:val>
                                            <p:fltVal val="0"/>
                                          </p:val>
                                        </p:tav>
                                        <p:tav tm="100000">
                                          <p:val>
                                            <p:strVal val="#ppt_w"/>
                                          </p:val>
                                        </p:tav>
                                      </p:tavLst>
                                    </p:anim>
                                    <p:anim calcmode="lin" valueType="num">
                                      <p:cBhvr>
                                        <p:cTn id="71" dur="1000" fill="hold"/>
                                        <p:tgtEl>
                                          <p:spTgt spid="84"/>
                                        </p:tgtEl>
                                        <p:attrNameLst>
                                          <p:attrName>ppt_h</p:attrName>
                                        </p:attrNameLst>
                                      </p:cBhvr>
                                      <p:tavLst>
                                        <p:tav tm="0">
                                          <p:val>
                                            <p:fltVal val="0"/>
                                          </p:val>
                                        </p:tav>
                                        <p:tav tm="100000">
                                          <p:val>
                                            <p:strVal val="#ppt_h"/>
                                          </p:val>
                                        </p:tav>
                                      </p:tavLst>
                                    </p:anim>
                                    <p:animEffect transition="in" filter="fade">
                                      <p:cBhvr>
                                        <p:cTn id="72" dur="1000"/>
                                        <p:tgtEl>
                                          <p:spTgt spid="8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fade">
                                      <p:cBhvr>
                                        <p:cTn id="77" dur="500"/>
                                        <p:tgtEl>
                                          <p:spTgt spid="81"/>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left)">
                                      <p:cBhvr>
                                        <p:cTn id="81" dur="500"/>
                                        <p:tgtEl>
                                          <p:spTgt spid="88"/>
                                        </p:tgtEl>
                                      </p:cBhvr>
                                    </p:animEffect>
                                  </p:childTnLst>
                                </p:cTn>
                              </p:par>
                            </p:childTnLst>
                          </p:cTn>
                        </p:par>
                        <p:par>
                          <p:cTn id="82" fill="hold">
                            <p:stCondLst>
                              <p:cond delay="1000"/>
                            </p:stCondLst>
                            <p:childTnLst>
                              <p:par>
                                <p:cTn id="83" presetID="3" presetClass="entr" presetSubtype="10" fill="hold" nodeType="after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blinds(horizontal)">
                                      <p:cBhvr>
                                        <p:cTn id="85" dur="500"/>
                                        <p:tgtEl>
                                          <p:spTgt spid="89"/>
                                        </p:tgtEl>
                                      </p:cBhvr>
                                    </p:animEffect>
                                  </p:childTnLst>
                                </p:cTn>
                              </p:par>
                            </p:childTnLst>
                          </p:cTn>
                        </p:par>
                        <p:par>
                          <p:cTn id="86" fill="hold">
                            <p:stCondLst>
                              <p:cond delay="1500"/>
                            </p:stCondLst>
                            <p:childTnLst>
                              <p:par>
                                <p:cTn id="87" presetID="53" presetClass="entr" presetSubtype="0"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 calcmode="lin" valueType="num">
                                      <p:cBhvr>
                                        <p:cTn id="89" dur="500" fill="hold"/>
                                        <p:tgtEl>
                                          <p:spTgt spid="91"/>
                                        </p:tgtEl>
                                        <p:attrNameLst>
                                          <p:attrName>ppt_w</p:attrName>
                                        </p:attrNameLst>
                                      </p:cBhvr>
                                      <p:tavLst>
                                        <p:tav tm="0">
                                          <p:val>
                                            <p:fltVal val="0"/>
                                          </p:val>
                                        </p:tav>
                                        <p:tav tm="100000">
                                          <p:val>
                                            <p:strVal val="#ppt_w"/>
                                          </p:val>
                                        </p:tav>
                                      </p:tavLst>
                                    </p:anim>
                                    <p:anim calcmode="lin" valueType="num">
                                      <p:cBhvr>
                                        <p:cTn id="90" dur="500" fill="hold"/>
                                        <p:tgtEl>
                                          <p:spTgt spid="91"/>
                                        </p:tgtEl>
                                        <p:attrNameLst>
                                          <p:attrName>ppt_h</p:attrName>
                                        </p:attrNameLst>
                                      </p:cBhvr>
                                      <p:tavLst>
                                        <p:tav tm="0">
                                          <p:val>
                                            <p:fltVal val="0"/>
                                          </p:val>
                                        </p:tav>
                                        <p:tav tm="100000">
                                          <p:val>
                                            <p:strVal val="#ppt_h"/>
                                          </p:val>
                                        </p:tav>
                                      </p:tavLst>
                                    </p:anim>
                                    <p:animEffect transition="in" filter="fade">
                                      <p:cBhvr>
                                        <p:cTn id="91" dur="500"/>
                                        <p:tgtEl>
                                          <p:spTgt spid="91"/>
                                        </p:tgtEl>
                                      </p:cBhvr>
                                    </p:animEffect>
                                  </p:childTnLst>
                                </p:cTn>
                              </p:par>
                            </p:childTnLst>
                          </p:cTn>
                        </p:par>
                        <p:par>
                          <p:cTn id="92" fill="hold">
                            <p:stCondLst>
                              <p:cond delay="2000"/>
                            </p:stCondLst>
                            <p:childTnLst>
                              <p:par>
                                <p:cTn id="93" presetID="53" presetClass="entr" presetSubtype="0"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 calcmode="lin" valueType="num">
                                      <p:cBhvr>
                                        <p:cTn id="95" dur="1000" fill="hold"/>
                                        <p:tgtEl>
                                          <p:spTgt spid="90"/>
                                        </p:tgtEl>
                                        <p:attrNameLst>
                                          <p:attrName>ppt_w</p:attrName>
                                        </p:attrNameLst>
                                      </p:cBhvr>
                                      <p:tavLst>
                                        <p:tav tm="0">
                                          <p:val>
                                            <p:fltVal val="0"/>
                                          </p:val>
                                        </p:tav>
                                        <p:tav tm="100000">
                                          <p:val>
                                            <p:strVal val="#ppt_w"/>
                                          </p:val>
                                        </p:tav>
                                      </p:tavLst>
                                    </p:anim>
                                    <p:anim calcmode="lin" valueType="num">
                                      <p:cBhvr>
                                        <p:cTn id="96" dur="1000" fill="hold"/>
                                        <p:tgtEl>
                                          <p:spTgt spid="90"/>
                                        </p:tgtEl>
                                        <p:attrNameLst>
                                          <p:attrName>ppt_h</p:attrName>
                                        </p:attrNameLst>
                                      </p:cBhvr>
                                      <p:tavLst>
                                        <p:tav tm="0">
                                          <p:val>
                                            <p:fltVal val="0"/>
                                          </p:val>
                                        </p:tav>
                                        <p:tav tm="100000">
                                          <p:val>
                                            <p:strVal val="#ppt_h"/>
                                          </p:val>
                                        </p:tav>
                                      </p:tavLst>
                                    </p:anim>
                                    <p:animEffect transition="in" filter="fade">
                                      <p:cBhvr>
                                        <p:cTn id="9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1" grpId="0" animBg="1"/>
      <p:bldP spid="82" grpId="0" animBg="1"/>
      <p:bldP spid="84" grpId="0" animBg="1"/>
      <p:bldP spid="85" grpId="0" animBg="1"/>
      <p:bldP spid="90" grpId="0" animBg="1"/>
      <p:bldP spid="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3"/>
          <p:cNvSpPr>
            <a:spLocks/>
          </p:cNvSpPr>
          <p:nvPr/>
        </p:nvSpPr>
        <p:spPr bwMode="auto">
          <a:xfrm>
            <a:off x="7400958" y="6712744"/>
            <a:ext cx="144036" cy="0"/>
          </a:xfrm>
          <a:custGeom>
            <a:avLst/>
            <a:gdLst>
              <a:gd name="T0" fmla="*/ 30 w 61"/>
              <a:gd name="T1" fmla="*/ 0 w 61"/>
              <a:gd name="T2" fmla="*/ 61 w 61"/>
              <a:gd name="T3" fmla="*/ 30 w 61"/>
            </a:gdLst>
            <a:ahLst/>
            <a:cxnLst>
              <a:cxn ang="0">
                <a:pos x="T0" y="0"/>
              </a:cxn>
              <a:cxn ang="0">
                <a:pos x="T1" y="0"/>
              </a:cxn>
              <a:cxn ang="0">
                <a:pos x="T2" y="0"/>
              </a:cxn>
              <a:cxn ang="0">
                <a:pos x="T3" y="0"/>
              </a:cxn>
            </a:cxnLst>
            <a:rect l="0" t="0" r="r" b="b"/>
            <a:pathLst>
              <a:path w="61">
                <a:moveTo>
                  <a:pt x="30" y="0"/>
                </a:moveTo>
                <a:cubicBezTo>
                  <a:pt x="20" y="0"/>
                  <a:pt x="10" y="0"/>
                  <a:pt x="0" y="0"/>
                </a:cubicBezTo>
                <a:cubicBezTo>
                  <a:pt x="61" y="0"/>
                  <a:pt x="61" y="0"/>
                  <a:pt x="61" y="0"/>
                </a:cubicBezTo>
                <a:cubicBezTo>
                  <a:pt x="51" y="0"/>
                  <a:pt x="41" y="0"/>
                  <a:pt x="30" y="0"/>
                </a:cubicBezTo>
                <a:close/>
              </a:path>
            </a:pathLst>
          </a:custGeom>
          <a:solidFill>
            <a:srgbClr val="EEC7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sp>
        <p:nvSpPr>
          <p:cNvPr id="58" name="TextBox 57"/>
          <p:cNvSpPr txBox="1"/>
          <p:nvPr/>
        </p:nvSpPr>
        <p:spPr>
          <a:xfrm>
            <a:off x="721937" y="731745"/>
            <a:ext cx="5732769" cy="2369880"/>
          </a:xfrm>
          <a:prstGeom prst="rect">
            <a:avLst/>
          </a:prstGeom>
          <a:noFill/>
        </p:spPr>
        <p:txBody>
          <a:bodyPr wrap="square" rtlCol="0">
            <a:spAutoFit/>
          </a:bodyPr>
          <a:lstStyle/>
          <a:p>
            <a:r>
              <a:rPr lang="en-US" sz="4000" b="1" i="1" u="sng" dirty="0">
                <a:effectLst>
                  <a:outerShdw blurRad="38100" dist="38100" dir="2700000" algn="tl">
                    <a:srgbClr val="000000">
                      <a:alpha val="43137"/>
                    </a:srgbClr>
                  </a:outerShdw>
                </a:effectLst>
              </a:rPr>
              <a:t>Characterize</a:t>
            </a:r>
            <a:r>
              <a:rPr lang="en-US" sz="4000" b="1" i="1" dirty="0">
                <a:effectLst>
                  <a:outerShdw blurRad="38100" dist="38100" dir="2700000" algn="tl">
                    <a:srgbClr val="000000">
                      <a:alpha val="43137"/>
                    </a:srgbClr>
                  </a:outerShdw>
                </a:effectLst>
              </a:rPr>
              <a:t>:</a:t>
            </a:r>
          </a:p>
          <a:p>
            <a:pPr marL="988459" indent="-380990">
              <a:buFont typeface="Arial" panose="020B0604020202020204" pitchFamily="34" charset="0"/>
              <a:buChar char="•"/>
            </a:pPr>
            <a:r>
              <a:rPr lang="en-US" sz="3600" dirty="0">
                <a:effectLst>
                  <a:outerShdw blurRad="38100" dist="38100" dir="2700000" algn="tl">
                    <a:srgbClr val="000000">
                      <a:alpha val="43137"/>
                    </a:srgbClr>
                  </a:outerShdw>
                </a:effectLst>
              </a:rPr>
              <a:t>Vegetation</a:t>
            </a:r>
          </a:p>
          <a:p>
            <a:pPr marL="988459" indent="-380990">
              <a:buFont typeface="Arial" panose="020B0604020202020204" pitchFamily="34" charset="0"/>
              <a:buChar char="•"/>
            </a:pPr>
            <a:r>
              <a:rPr lang="en-US" sz="3600" dirty="0">
                <a:effectLst>
                  <a:outerShdw blurRad="38100" dist="38100" dir="2700000" algn="tl">
                    <a:srgbClr val="000000">
                      <a:alpha val="43137"/>
                    </a:srgbClr>
                  </a:outerShdw>
                </a:effectLst>
              </a:rPr>
              <a:t>Climate</a:t>
            </a:r>
          </a:p>
          <a:p>
            <a:pPr marL="988459" indent="-380990">
              <a:buFont typeface="Arial" panose="020B0604020202020204" pitchFamily="34" charset="0"/>
              <a:buChar char="•"/>
            </a:pPr>
            <a:r>
              <a:rPr lang="en-US" sz="3600" dirty="0">
                <a:effectLst>
                  <a:outerShdw blurRad="38100" dist="38100" dir="2700000" algn="tl">
                    <a:srgbClr val="000000">
                      <a:alpha val="43137"/>
                    </a:srgbClr>
                  </a:outerShdw>
                </a:effectLst>
              </a:rPr>
              <a:t>Topography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0827">
            <a:off x="5500411" y="1348221"/>
            <a:ext cx="7554970" cy="6374506"/>
          </a:xfrm>
          <a:prstGeom prst="rect">
            <a:avLst/>
          </a:prstGeom>
          <a:scene3d>
            <a:camera prst="orthographicFront">
              <a:rot lat="0" lon="1800000" rev="0"/>
            </a:camera>
            <a:lightRig rig="threePt" dir="t"/>
          </a:scene3d>
        </p:spPr>
      </p:pic>
      <p:pic>
        <p:nvPicPr>
          <p:cNvPr id="32" name="FDRA">
            <a:hlinkClick r:id="" action="ppaction://media"/>
          </p:cNvPr>
          <p:cNvPicPr>
            <a:picLocks noChangeAspect="1"/>
          </p:cNvPicPr>
          <p:nvPr>
            <a:videoFile r:link="rId2"/>
            <p:extLst>
              <p:ext uri="{DAA4B4D4-6D71-4841-9C94-3DE7FCFB9230}">
                <p14:media xmlns:p14="http://schemas.microsoft.com/office/powerpoint/2010/main" r:embed="rId1">
                  <p14:fade in="500" out="500"/>
                </p14:media>
              </p:ext>
            </p:extLst>
          </p:nvPr>
        </p:nvPicPr>
        <p:blipFill rotWithShape="1">
          <a:blip r:embed="rId6"/>
          <a:srcRect l="17099" t="16264" r="13877"/>
          <a:stretch/>
        </p:blipFill>
        <p:spPr>
          <a:xfrm rot="21300000">
            <a:off x="8111921" y="2282374"/>
            <a:ext cx="3498927" cy="2294531"/>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7200000">
              <a:rot lat="0" lon="900000" rev="21000000"/>
            </a:camera>
            <a:lightRig rig="balanced" dir="t">
              <a:rot lat="0" lon="0" rev="4200000"/>
            </a:lightRig>
          </a:scene3d>
          <a:sp3d extrusionH="635000" prstMaterial="metal">
            <a:bevelT w="190500" h="12700" prst="slope"/>
            <a:extrusionClr>
              <a:srgbClr val="010000"/>
            </a:extrusionClr>
            <a:contourClr>
              <a:srgbClr val="000000"/>
            </a:contourClr>
          </a:sp3d>
        </p:spPr>
      </p:pic>
      <p:sp>
        <p:nvSpPr>
          <p:cNvPr id="30" name="TextBox 29">
            <a:extLst>
              <a:ext uri="{FF2B5EF4-FFF2-40B4-BE49-F238E27FC236}">
                <a16:creationId xmlns:a16="http://schemas.microsoft.com/office/drawing/2014/main" id="{3A923E3C-C4AB-42D2-AC35-6BEC2B544C9C}"/>
              </a:ext>
            </a:extLst>
          </p:cNvPr>
          <p:cNvSpPr txBox="1"/>
          <p:nvPr/>
        </p:nvSpPr>
        <p:spPr>
          <a:xfrm>
            <a:off x="507999" y="4994451"/>
            <a:ext cx="6976257" cy="1261884"/>
          </a:xfrm>
          <a:prstGeom prst="rect">
            <a:avLst/>
          </a:prstGeom>
          <a:noFill/>
        </p:spPr>
        <p:txBody>
          <a:bodyPr wrap="square" rtlCol="0">
            <a:spAutoFit/>
          </a:bodyPr>
          <a:lstStyle/>
          <a:p>
            <a:r>
              <a:rPr lang="en-US" sz="4000" b="1" i="1" u="sng" dirty="0">
                <a:effectLst>
                  <a:outerShdw blurRad="38100" dist="38100" dir="2700000" algn="tl">
                    <a:srgbClr val="000000">
                      <a:alpha val="43137"/>
                    </a:srgbClr>
                  </a:outerShdw>
                </a:effectLst>
              </a:rPr>
              <a:t>Delineate (or Validate)</a:t>
            </a:r>
            <a:r>
              <a:rPr lang="en-US" sz="4000" b="1" i="1" dirty="0">
                <a:effectLst>
                  <a:outerShdw blurRad="38100" dist="38100" dir="2700000" algn="tl">
                    <a:srgbClr val="000000">
                      <a:alpha val="43137"/>
                    </a:srgbClr>
                  </a:outerShdw>
                </a:effectLst>
              </a:rPr>
              <a:t>:</a:t>
            </a:r>
          </a:p>
          <a:p>
            <a:pPr marL="988459" indent="-380990">
              <a:buFont typeface="Arial" panose="020B0604020202020204" pitchFamily="34" charset="0"/>
              <a:buChar char="•"/>
            </a:pPr>
            <a:r>
              <a:rPr lang="en-US" sz="3600" dirty="0">
                <a:effectLst>
                  <a:outerShdw blurRad="38100" dist="38100" dir="2700000" algn="tl">
                    <a:srgbClr val="000000">
                      <a:alpha val="43137"/>
                    </a:srgbClr>
                  </a:outerShdw>
                </a:effectLst>
              </a:rPr>
              <a:t>Fire Danger Rating Areas</a:t>
            </a:r>
          </a:p>
        </p:txBody>
      </p:sp>
      <p:sp>
        <p:nvSpPr>
          <p:cNvPr id="35" name="TextBox 34">
            <a:extLst>
              <a:ext uri="{FF2B5EF4-FFF2-40B4-BE49-F238E27FC236}">
                <a16:creationId xmlns:a16="http://schemas.microsoft.com/office/drawing/2014/main" id="{7E34AEB9-1AA1-48A6-BDE5-A5206DFF5043}"/>
              </a:ext>
            </a:extLst>
          </p:cNvPr>
          <p:cNvSpPr txBox="1"/>
          <p:nvPr/>
        </p:nvSpPr>
        <p:spPr>
          <a:xfrm>
            <a:off x="507999" y="3178569"/>
            <a:ext cx="6892959" cy="1815882"/>
          </a:xfrm>
          <a:prstGeom prst="rect">
            <a:avLst/>
          </a:prstGeom>
          <a:noFill/>
        </p:spPr>
        <p:txBody>
          <a:bodyPr wrap="square" rtlCol="0">
            <a:spAutoFit/>
          </a:bodyPr>
          <a:lstStyle/>
          <a:p>
            <a:r>
              <a:rPr lang="en-US" sz="4000" b="1" i="1" u="sng" dirty="0">
                <a:effectLst>
                  <a:outerShdw blurRad="38100" dist="38100" dir="2700000" algn="tl">
                    <a:srgbClr val="000000">
                      <a:alpha val="43137"/>
                    </a:srgbClr>
                  </a:outerShdw>
                </a:effectLst>
              </a:rPr>
              <a:t>Edge-Match</a:t>
            </a:r>
            <a:r>
              <a:rPr lang="en-US" sz="4000" b="1" dirty="0">
                <a:effectLst>
                  <a:outerShdw blurRad="38100" dist="38100" dir="2700000" algn="tl">
                    <a:srgbClr val="000000">
                      <a:alpha val="43137"/>
                    </a:srgbClr>
                  </a:outerShdw>
                </a:effectLst>
              </a:rPr>
              <a:t>:</a:t>
            </a:r>
          </a:p>
          <a:p>
            <a:pPr marL="988459" lvl="0" indent="-380990">
              <a:buFont typeface="Arial" panose="020B0604020202020204" pitchFamily="34" charset="0"/>
              <a:buChar char="•"/>
            </a:pPr>
            <a:r>
              <a:rPr lang="en-US" sz="3600" dirty="0">
                <a:effectLst>
                  <a:outerShdw blurRad="38100" dist="38100" dir="2700000" algn="tl">
                    <a:srgbClr val="000000">
                      <a:alpha val="43137"/>
                    </a:srgbClr>
                  </a:outerShdw>
                </a:effectLst>
              </a:rPr>
              <a:t>Predictive Service Areas ?</a:t>
            </a:r>
          </a:p>
          <a:p>
            <a:pPr marL="988459" lvl="0" indent="-380990">
              <a:buFont typeface="Arial" panose="020B0604020202020204" pitchFamily="34" charset="0"/>
              <a:buChar char="•"/>
            </a:pPr>
            <a:r>
              <a:rPr lang="en-US" sz="3600" dirty="0">
                <a:effectLst>
                  <a:outerShdw blurRad="38100" dist="38100" dir="2700000" algn="tl">
                    <a:srgbClr val="000000">
                      <a:alpha val="43137"/>
                    </a:srgbClr>
                  </a:outerShdw>
                </a:effectLst>
              </a:rPr>
              <a:t>Response Zones</a:t>
            </a:r>
            <a:endParaRPr lang="en-US" sz="40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57BDFE34-0678-4E95-ABED-2E4FBBD0DF09}"/>
              </a:ext>
            </a:extLst>
          </p:cNvPr>
          <p:cNvSpPr>
            <a:spLocks noGrp="1"/>
          </p:cNvSpPr>
          <p:nvPr>
            <p:ph type="title"/>
          </p:nvPr>
        </p:nvSpPr>
        <p:spPr>
          <a:xfrm>
            <a:off x="507999" y="121837"/>
            <a:ext cx="11176000" cy="664797"/>
          </a:xfrm>
        </p:spPr>
        <p:txBody>
          <a:bodyPr/>
          <a:lstStyle/>
          <a:p>
            <a:pPr algn="ctr"/>
            <a:r>
              <a:rPr lang="en-US" dirty="0"/>
              <a:t>Summary</a:t>
            </a:r>
            <a:br>
              <a:rPr lang="en-US" dirty="0"/>
            </a:br>
            <a:endParaRPr lang="en-US" dirty="0"/>
          </a:p>
        </p:txBody>
      </p:sp>
    </p:spTree>
    <p:extLst>
      <p:ext uri="{BB962C8B-B14F-4D97-AF65-F5344CB8AC3E}">
        <p14:creationId xmlns:p14="http://schemas.microsoft.com/office/powerpoint/2010/main" val="90115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30" fill="hold"/>
                                        <p:tgtEl>
                                          <p:spTgt spid="32"/>
                                        </p:tgtEl>
                                      </p:cBhvr>
                                    </p:cmd>
                                  </p:childTnLst>
                                </p:cTn>
                              </p:par>
                              <p:par>
                                <p:cTn id="7" presetID="10" presetClass="entr" presetSubtype="0" fill="hold" grpId="0" nodeType="withEffect">
                                  <p:stCondLst>
                                    <p:cond delay="0"/>
                                  </p:stCondLst>
                                  <p:childTnLst>
                                    <p:set>
                                      <p:cBhvr>
                                        <p:cTn id="8" dur="1" fill="hold">
                                          <p:stCondLst>
                                            <p:cond delay="0"/>
                                          </p:stCondLst>
                                        </p:cTn>
                                        <p:tgtEl>
                                          <p:spTgt spid="58">
                                            <p:txEl>
                                              <p:pRg st="0" end="0"/>
                                            </p:txEl>
                                          </p:spTgt>
                                        </p:tgtEl>
                                        <p:attrNameLst>
                                          <p:attrName>style.visibility</p:attrName>
                                        </p:attrNameLst>
                                      </p:cBhvr>
                                      <p:to>
                                        <p:strVal val="visible"/>
                                      </p:to>
                                    </p:set>
                                    <p:animEffect transition="in" filter="fade">
                                      <p:cBhvr>
                                        <p:cTn id="9" dur="500"/>
                                        <p:tgtEl>
                                          <p:spTgt spid="58">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8">
                                            <p:txEl>
                                              <p:pRg st="1" end="1"/>
                                            </p:txEl>
                                          </p:spTgt>
                                        </p:tgtEl>
                                        <p:attrNameLst>
                                          <p:attrName>style.visibility</p:attrName>
                                        </p:attrNameLst>
                                      </p:cBhvr>
                                      <p:to>
                                        <p:strVal val="visible"/>
                                      </p:to>
                                    </p:set>
                                    <p:animEffect transition="in" filter="fade">
                                      <p:cBhvr>
                                        <p:cTn id="12" dur="500"/>
                                        <p:tgtEl>
                                          <p:spTgt spid="5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xEl>
                                              <p:pRg st="2" end="2"/>
                                            </p:txEl>
                                          </p:spTgt>
                                        </p:tgtEl>
                                        <p:attrNameLst>
                                          <p:attrName>style.visibility</p:attrName>
                                        </p:attrNameLst>
                                      </p:cBhvr>
                                      <p:to>
                                        <p:strVal val="visible"/>
                                      </p:to>
                                    </p:set>
                                    <p:animEffect transition="in" filter="fade">
                                      <p:cBhvr>
                                        <p:cTn id="15" dur="500"/>
                                        <p:tgtEl>
                                          <p:spTgt spid="5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xEl>
                                              <p:pRg st="3" end="3"/>
                                            </p:txEl>
                                          </p:spTgt>
                                        </p:tgtEl>
                                        <p:attrNameLst>
                                          <p:attrName>style.visibility</p:attrName>
                                        </p:attrNameLst>
                                      </p:cBhvr>
                                      <p:to>
                                        <p:strVal val="visible"/>
                                      </p:to>
                                    </p:set>
                                    <p:animEffect transition="in" filter="fade">
                                      <p:cBhvr>
                                        <p:cTn id="18" dur="500"/>
                                        <p:tgtEl>
                                          <p:spTgt spid="58">
                                            <p:txEl>
                                              <p:pRg st="3" end="3"/>
                                            </p:txEl>
                                          </p:spTgt>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500"/>
                                        <p:tgtEl>
                                          <p:spTgt spid="30">
                                            <p:txEl>
                                              <p:pRg st="0" end="0"/>
                                            </p:txEl>
                                          </p:spTgt>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30">
                                            <p:txEl>
                                              <p:pRg st="1" end="1"/>
                                            </p:txEl>
                                          </p:spTgt>
                                        </p:tgtEl>
                                        <p:attrNameLst>
                                          <p:attrName>style.visibility</p:attrName>
                                        </p:attrNameLst>
                                      </p:cBhvr>
                                      <p:to>
                                        <p:strVal val="visible"/>
                                      </p:to>
                                    </p:set>
                                    <p:animEffect transition="in" filter="fade">
                                      <p:cBhvr>
                                        <p:cTn id="24" dur="500"/>
                                        <p:tgtEl>
                                          <p:spTgt spid="30">
                                            <p:txEl>
                                              <p:pRg st="1" end="1"/>
                                            </p:txEl>
                                          </p:spTgt>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35">
                                            <p:txEl>
                                              <p:pRg st="0" end="0"/>
                                            </p:txEl>
                                          </p:spTgt>
                                        </p:tgtEl>
                                        <p:attrNameLst>
                                          <p:attrName>style.visibility</p:attrName>
                                        </p:attrNameLst>
                                      </p:cBhvr>
                                      <p:to>
                                        <p:strVal val="visible"/>
                                      </p:to>
                                    </p:set>
                                    <p:animEffect transition="in" filter="fade">
                                      <p:cBhvr>
                                        <p:cTn id="27" dur="500"/>
                                        <p:tgtEl>
                                          <p:spTgt spid="35">
                                            <p:txEl>
                                              <p:pRg st="0" end="0"/>
                                            </p:txEl>
                                          </p:spTgt>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35">
                                            <p:txEl>
                                              <p:pRg st="1" end="1"/>
                                            </p:txEl>
                                          </p:spTgt>
                                        </p:tgtEl>
                                        <p:attrNameLst>
                                          <p:attrName>style.visibility</p:attrName>
                                        </p:attrNameLst>
                                      </p:cBhvr>
                                      <p:to>
                                        <p:strVal val="visible"/>
                                      </p:to>
                                    </p:set>
                                    <p:animEffect transition="in" filter="fade">
                                      <p:cBhvr>
                                        <p:cTn id="30" dur="500"/>
                                        <p:tgtEl>
                                          <p:spTgt spid="35">
                                            <p:txEl>
                                              <p:pRg st="1" end="1"/>
                                            </p:txEl>
                                          </p:spTgt>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35">
                                            <p:txEl>
                                              <p:pRg st="2" end="2"/>
                                            </p:txEl>
                                          </p:spTgt>
                                        </p:tgtEl>
                                        <p:attrNameLst>
                                          <p:attrName>style.visibility</p:attrName>
                                        </p:attrNameLst>
                                      </p:cBhvr>
                                      <p:to>
                                        <p:strVal val="visible"/>
                                      </p:to>
                                    </p:set>
                                    <p:animEffect transition="in" filter="fade">
                                      <p:cBhvr>
                                        <p:cTn id="33"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32"/>
                </p:tgtEl>
              </p:cMediaNode>
            </p:video>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withEffect">
                                  <p:stCondLst>
                                    <p:cond delay="0"/>
                                  </p:stCondLst>
                                  <p:childTnLst>
                                    <p:cmd type="call" cmd="togglePause">
                                      <p:cBhvr>
                                        <p:cTn id="39" dur="1" fill="hold"/>
                                        <p:tgtEl>
                                          <p:spTgt spid="32"/>
                                        </p:tgtEl>
                                      </p:cBhvr>
                                    </p:cmd>
                                  </p:childTnLst>
                                </p:cTn>
                              </p:par>
                            </p:childTnLst>
                          </p:cTn>
                        </p:par>
                      </p:childTnLst>
                    </p:cTn>
                  </p:par>
                </p:childTnLst>
              </p:cTn>
              <p:nextCondLst>
                <p:cond evt="onClick" delay="0">
                  <p:tgtEl>
                    <p:spTgt spid="32"/>
                  </p:tgtEl>
                </p:cond>
              </p:nextCondLst>
            </p:seq>
          </p:childTnLst>
        </p:cTn>
      </p:par>
    </p:tnLst>
    <p:bldLst>
      <p:bldP spid="58" grpId="0" build="p"/>
      <p:bldP spid="30" grpId="0" build="p" bldLvl="2"/>
      <p:bldP spid="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dirty="0"/>
              <a:t>Review 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p:txBody>
          <a:bodyPr>
            <a:spAutoFit/>
          </a:bodyPr>
          <a:lstStyle/>
          <a:p>
            <a:r>
              <a:rPr lang="en-US" dirty="0"/>
              <a:t>Explain what a Fire Danger Rating Area (FDRA) is.</a:t>
            </a:r>
          </a:p>
          <a:p>
            <a:r>
              <a:rPr lang="en-US" dirty="0"/>
              <a:t>Identify the role of FDRAs in NFDRS (planning, analysis, application, actions).</a:t>
            </a:r>
          </a:p>
          <a:p>
            <a:r>
              <a:rPr lang="en-US" dirty="0"/>
              <a:t>Identify and apply "best practices" relating to the development and implementation of FDRAs.</a:t>
            </a:r>
          </a:p>
        </p:txBody>
      </p:sp>
    </p:spTree>
    <p:extLst>
      <p:ext uri="{BB962C8B-B14F-4D97-AF65-F5344CB8AC3E}">
        <p14:creationId xmlns:p14="http://schemas.microsoft.com/office/powerpoint/2010/main" val="4240629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left)">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9C76D-56AE-434E-8916-018026A74212}"/>
              </a:ext>
            </a:extLst>
          </p:cNvPr>
          <p:cNvSpPr>
            <a:spLocks noGrp="1"/>
          </p:cNvSpPr>
          <p:nvPr>
            <p:ph type="title"/>
          </p:nvPr>
        </p:nvSpPr>
        <p:spPr/>
        <p:txBody>
          <a:bodyPr>
            <a:normAutofit fontScale="90000"/>
          </a:bodyPr>
          <a:lstStyle/>
          <a:p>
            <a:r>
              <a:rPr lang="en-US" dirty="0"/>
              <a:t>Questions?</a:t>
            </a:r>
          </a:p>
        </p:txBody>
      </p:sp>
      <p:pic>
        <p:nvPicPr>
          <p:cNvPr id="8" name="Picture 7">
            <a:extLst>
              <a:ext uri="{FF2B5EF4-FFF2-40B4-BE49-F238E27FC236}">
                <a16:creationId xmlns:a16="http://schemas.microsoft.com/office/drawing/2014/main" id="{DFCFC29E-EBB7-49C1-BAEF-2176B7351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0" y="1047750"/>
            <a:ext cx="3619500" cy="4762500"/>
          </a:xfrm>
          <a:prstGeom prst="rect">
            <a:avLst/>
          </a:prstGeom>
        </p:spPr>
      </p:pic>
    </p:spTree>
    <p:extLst>
      <p:ext uri="{BB962C8B-B14F-4D97-AF65-F5344CB8AC3E}">
        <p14:creationId xmlns:p14="http://schemas.microsoft.com/office/powerpoint/2010/main" val="25484366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a:xfrm>
            <a:off x="479698" y="209871"/>
            <a:ext cx="11176000" cy="664797"/>
          </a:xfrm>
        </p:spPr>
        <p:txBody>
          <a:bodyPr/>
          <a:lstStyle/>
          <a:p>
            <a:pPr algn="ctr"/>
            <a:r>
              <a:rPr lang="en-US" dirty="0"/>
              <a:t>Fire Danger Rating Areas (FDRAs)</a:t>
            </a:r>
          </a:p>
        </p:txBody>
      </p:sp>
      <p:sp>
        <p:nvSpPr>
          <p:cNvPr id="6" name="Text Placeholder 5">
            <a:extLst>
              <a:ext uri="{FF2B5EF4-FFF2-40B4-BE49-F238E27FC236}">
                <a16:creationId xmlns:a16="http://schemas.microsoft.com/office/drawing/2014/main" id="{21B2DBA0-CEDE-4D44-9EC0-ECF758B84F7F}"/>
              </a:ext>
            </a:extLst>
          </p:cNvPr>
          <p:cNvSpPr>
            <a:spLocks noGrp="1"/>
          </p:cNvSpPr>
          <p:nvPr>
            <p:ph type="body" sz="quarter" idx="10"/>
          </p:nvPr>
        </p:nvSpPr>
        <p:spPr>
          <a:xfrm>
            <a:off x="222070" y="862252"/>
            <a:ext cx="11691256" cy="2862322"/>
          </a:xfrm>
        </p:spPr>
        <p:txBody>
          <a:bodyPr/>
          <a:lstStyle/>
          <a:p>
            <a:r>
              <a:rPr lang="en-US" sz="2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Characteristics:</a:t>
            </a:r>
          </a:p>
          <a:p>
            <a:pPr marL="571500" indent="-5715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Geographic areas (spatial; polygons)</a:t>
            </a:r>
          </a:p>
          <a:p>
            <a:pPr marL="571500" indent="-5715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Similar fire danger conditions throughout FDRA</a:t>
            </a:r>
          </a:p>
          <a:p>
            <a:pPr marL="571500" indent="-5715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Unique (vs other FDRAs)</a:t>
            </a:r>
          </a:p>
          <a:p>
            <a:pPr marL="571500" indent="-5715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Meaningful for management (decisions, actions)</a:t>
            </a:r>
          </a:p>
        </p:txBody>
      </p:sp>
      <p:sp>
        <p:nvSpPr>
          <p:cNvPr id="4" name="Text Placeholder 5">
            <a:extLst>
              <a:ext uri="{FF2B5EF4-FFF2-40B4-BE49-F238E27FC236}">
                <a16:creationId xmlns:a16="http://schemas.microsoft.com/office/drawing/2014/main" id="{21B2DBA0-CEDE-4D44-9EC0-ECF758B84F7F}"/>
              </a:ext>
            </a:extLst>
          </p:cNvPr>
          <p:cNvSpPr txBox="1">
            <a:spLocks/>
          </p:cNvSpPr>
          <p:nvPr/>
        </p:nvSpPr>
        <p:spPr>
          <a:xfrm>
            <a:off x="2508071" y="3734398"/>
            <a:ext cx="9280977" cy="2277547"/>
          </a:xfrm>
          <a:prstGeom prst="rect">
            <a:avLst/>
          </a:prstGeom>
          <a:effectLst/>
        </p:spPr>
        <p:txBody>
          <a:bodyPr wrap="square">
            <a:sp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accent5">
                    <a:lumMod val="60000"/>
                    <a:lumOff val="4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Role in NFDRS:</a:t>
            </a:r>
          </a:p>
          <a:p>
            <a:pPr marL="571500" indent="-571500">
              <a:buFont typeface="Arial" panose="020B0604020202020204" pitchFamily="34" charset="0"/>
              <a:buChar char="•"/>
            </a:pPr>
            <a:r>
              <a:rPr lang="en-US" sz="2800" dirty="0">
                <a:solidFill>
                  <a:schemeClr val="accent5">
                    <a:lumMod val="60000"/>
                    <a:lumOff val="4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Basic unit for planning and analysis</a:t>
            </a:r>
          </a:p>
          <a:p>
            <a:pPr marL="571500" indent="-571500">
              <a:buFont typeface="Arial" panose="020B0604020202020204" pitchFamily="34" charset="0"/>
              <a:buChar char="•"/>
            </a:pPr>
            <a:r>
              <a:rPr lang="en-US" sz="2800" dirty="0">
                <a:solidFill>
                  <a:schemeClr val="accent5">
                    <a:lumMod val="60000"/>
                    <a:lumOff val="4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Area for which outputs (e.g. WIMS) are generated</a:t>
            </a:r>
          </a:p>
          <a:p>
            <a:pPr marL="571500" indent="-571500">
              <a:buFont typeface="Arial" panose="020B0604020202020204" pitchFamily="34" charset="0"/>
              <a:buChar char="•"/>
            </a:pPr>
            <a:r>
              <a:rPr lang="en-US" sz="2800" dirty="0">
                <a:solidFill>
                  <a:schemeClr val="accent5">
                    <a:lumMod val="60000"/>
                    <a:lumOff val="4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Area to which decisions (e.g. response) apply</a:t>
            </a:r>
          </a:p>
        </p:txBody>
      </p:sp>
    </p:spTree>
    <p:extLst>
      <p:ext uri="{BB962C8B-B14F-4D97-AF65-F5344CB8AC3E}">
        <p14:creationId xmlns:p14="http://schemas.microsoft.com/office/powerpoint/2010/main" val="65646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FA1723-24BB-4715-96CD-27AB00E67B2F}"/>
              </a:ext>
            </a:extLst>
          </p:cNvPr>
          <p:cNvSpPr>
            <a:spLocks noGrp="1"/>
          </p:cNvSpPr>
          <p:nvPr>
            <p:ph type="title"/>
          </p:nvPr>
        </p:nvSpPr>
        <p:spPr/>
        <p:txBody>
          <a:bodyPr/>
          <a:lstStyle/>
          <a:p>
            <a:r>
              <a:rPr lang="en-US" dirty="0"/>
              <a:t>Let’s focus on . . . </a:t>
            </a:r>
          </a:p>
        </p:txBody>
      </p:sp>
      <p:pic>
        <p:nvPicPr>
          <p:cNvPr id="14" name="Picture 13" descr="A picture containing vector graphics&#10;&#10;Description generated with high confidence">
            <a:extLst>
              <a:ext uri="{FF2B5EF4-FFF2-40B4-BE49-F238E27FC236}">
                <a16:creationId xmlns:a16="http://schemas.microsoft.com/office/drawing/2014/main" id="{688F176A-FCAC-4B4D-9024-A1BDD6CB3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1" y="1051698"/>
            <a:ext cx="4246231" cy="4526295"/>
          </a:xfrm>
          <a:prstGeom prst="rect">
            <a:avLst/>
          </a:prstGeom>
        </p:spPr>
      </p:pic>
      <p:pic>
        <p:nvPicPr>
          <p:cNvPr id="16" name="Picture 15">
            <a:extLst>
              <a:ext uri="{FF2B5EF4-FFF2-40B4-BE49-F238E27FC236}">
                <a16:creationId xmlns:a16="http://schemas.microsoft.com/office/drawing/2014/main" id="{3DD5D6D7-94AD-44C4-A72E-59EAEACA2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348" y="2050202"/>
            <a:ext cx="2872909" cy="3379893"/>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2CEB8EFE-9247-478A-9CF6-EA03E9148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739" y="1944831"/>
            <a:ext cx="2704565" cy="3485264"/>
          </a:xfrm>
          <a:prstGeom prst="rect">
            <a:avLst/>
          </a:prstGeom>
        </p:spPr>
      </p:pic>
      <p:pic>
        <p:nvPicPr>
          <p:cNvPr id="20" name="Picture 19">
            <a:extLst>
              <a:ext uri="{FF2B5EF4-FFF2-40B4-BE49-F238E27FC236}">
                <a16:creationId xmlns:a16="http://schemas.microsoft.com/office/drawing/2014/main" id="{18F078A7-A295-4362-9DBE-9F031278A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9434" y="2055939"/>
            <a:ext cx="2618345" cy="3374156"/>
          </a:xfrm>
          <a:prstGeom prst="rect">
            <a:avLst/>
          </a:prstGeom>
        </p:spPr>
      </p:pic>
    </p:spTree>
    <p:extLst>
      <p:ext uri="{BB962C8B-B14F-4D97-AF65-F5344CB8AC3E}">
        <p14:creationId xmlns:p14="http://schemas.microsoft.com/office/powerpoint/2010/main" val="42202913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34-0AC5-4146-8D9E-F33D33B3F6C4}"/>
              </a:ext>
            </a:extLst>
          </p:cNvPr>
          <p:cNvSpPr>
            <a:spLocks noGrp="1"/>
          </p:cNvSpPr>
          <p:nvPr>
            <p:ph type="title"/>
          </p:nvPr>
        </p:nvSpPr>
        <p:spPr/>
        <p:txBody>
          <a:bodyPr/>
          <a:lstStyle/>
          <a:p>
            <a:r>
              <a:rPr lang="en-US" dirty="0"/>
              <a:t>WHY do we delineate Fire Danger Rating Areas?</a:t>
            </a:r>
          </a:p>
        </p:txBody>
      </p:sp>
      <p:sp>
        <p:nvSpPr>
          <p:cNvPr id="5" name="Text Placeholder 4">
            <a:extLst>
              <a:ext uri="{FF2B5EF4-FFF2-40B4-BE49-F238E27FC236}">
                <a16:creationId xmlns:a16="http://schemas.microsoft.com/office/drawing/2014/main" id="{40FDACE4-6C5E-4558-9956-E6D4AF816BCF}"/>
              </a:ext>
            </a:extLst>
          </p:cNvPr>
          <p:cNvSpPr>
            <a:spLocks noGrp="1"/>
          </p:cNvSpPr>
          <p:nvPr>
            <p:ph type="body" sz="quarter" idx="4294967295"/>
          </p:nvPr>
        </p:nvSpPr>
        <p:spPr>
          <a:xfrm>
            <a:off x="8628063" y="1573213"/>
            <a:ext cx="3563937" cy="3938587"/>
          </a:xfrm>
          <a:prstGeom prst="rect">
            <a:avLst/>
          </a:prstGeom>
        </p:spPr>
        <p:txBody>
          <a:bodyPr/>
          <a:lstStyle/>
          <a:p>
            <a:pPr algn="r"/>
            <a:r>
              <a:rPr lang="en-US" dirty="0"/>
              <a:t>Connect NFDRS to landscape featuring </a:t>
            </a:r>
          </a:p>
          <a:p>
            <a:pPr algn="r"/>
            <a:r>
              <a:rPr lang="en-US" dirty="0"/>
              <a:t>similar fire environmental characteristics</a:t>
            </a:r>
          </a:p>
        </p:txBody>
      </p:sp>
      <p:pic>
        <p:nvPicPr>
          <p:cNvPr id="6" name="Picture 5">
            <a:extLst>
              <a:ext uri="{FF2B5EF4-FFF2-40B4-BE49-F238E27FC236}">
                <a16:creationId xmlns:a16="http://schemas.microsoft.com/office/drawing/2014/main" id="{55E71301-F1F4-407A-AF19-54944D955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355" y="1718860"/>
            <a:ext cx="6042019" cy="4454172"/>
          </a:xfrm>
          <a:prstGeom prst="rect">
            <a:avLst/>
          </a:prstGeom>
          <a:ln>
            <a:noFill/>
          </a:ln>
          <a:effectLst>
            <a:outerShdw blurRad="292100" dist="139700" dir="2700000" algn="tl" rotWithShape="0">
              <a:srgbClr val="333333">
                <a:alpha val="65000"/>
              </a:srgbClr>
            </a:outerShdw>
          </a:effectLst>
        </p:spPr>
      </p:pic>
      <p:pic>
        <p:nvPicPr>
          <p:cNvPr id="7" name="Picture 6" descr="A close up of a map&#10;&#10;Description generated with very high confidence">
            <a:extLst>
              <a:ext uri="{FF2B5EF4-FFF2-40B4-BE49-F238E27FC236}">
                <a16:creationId xmlns:a16="http://schemas.microsoft.com/office/drawing/2014/main" id="{41A32B3F-233E-4E40-A10E-A91FAE0AC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570" y="1629879"/>
            <a:ext cx="5299382" cy="4632133"/>
          </a:xfrm>
          <a:prstGeom prst="rect">
            <a:avLst/>
          </a:prstGeom>
          <a:ln>
            <a:noFill/>
          </a:ln>
          <a:effectLst>
            <a:outerShdw blurRad="25400" dist="50800" dir="2700000" algn="tl" rotWithShape="0">
              <a:srgbClr val="333333">
                <a:alpha val="65000"/>
              </a:srgbClr>
            </a:outerShdw>
          </a:effectLst>
        </p:spPr>
      </p:pic>
      <p:sp>
        <p:nvSpPr>
          <p:cNvPr id="8" name="Text Placeholder 4">
            <a:extLst>
              <a:ext uri="{FF2B5EF4-FFF2-40B4-BE49-F238E27FC236}">
                <a16:creationId xmlns:a16="http://schemas.microsoft.com/office/drawing/2014/main" id="{C2D20475-354F-423A-9FF4-580C2FF53C46}"/>
              </a:ext>
            </a:extLst>
          </p:cNvPr>
          <p:cNvSpPr txBox="1">
            <a:spLocks/>
          </p:cNvSpPr>
          <p:nvPr/>
        </p:nvSpPr>
        <p:spPr>
          <a:xfrm>
            <a:off x="268523" y="1341995"/>
            <a:ext cx="5283191" cy="1323439"/>
          </a:xfrm>
          <a:prstGeom prst="rect">
            <a:avLst/>
          </a:prstGeom>
          <a:effectLst/>
        </p:spPr>
        <p:txBody>
          <a:bodyPr wrap="square">
            <a:sp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Elemental Units for Analysis &amp; Planning</a:t>
            </a:r>
          </a:p>
        </p:txBody>
      </p:sp>
      <p:sp>
        <p:nvSpPr>
          <p:cNvPr id="9" name="Text Placeholder 4">
            <a:extLst>
              <a:ext uri="{FF2B5EF4-FFF2-40B4-BE49-F238E27FC236}">
                <a16:creationId xmlns:a16="http://schemas.microsoft.com/office/drawing/2014/main" id="{C2D20475-354F-423A-9FF4-580C2FF53C46}"/>
              </a:ext>
            </a:extLst>
          </p:cNvPr>
          <p:cNvSpPr txBox="1">
            <a:spLocks/>
          </p:cNvSpPr>
          <p:nvPr/>
        </p:nvSpPr>
        <p:spPr>
          <a:xfrm>
            <a:off x="268523" y="3042299"/>
            <a:ext cx="3329861" cy="2339102"/>
          </a:xfrm>
          <a:prstGeom prst="rect">
            <a:avLst/>
          </a:prstGeom>
          <a:effectLst/>
        </p:spPr>
        <p:txBody>
          <a:bodyPr wrap="square">
            <a:spAutoFit/>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Decision Support</a:t>
            </a:r>
          </a:p>
          <a:p>
            <a:r>
              <a:rPr lang="en-US" sz="2800" dirty="0"/>
              <a:t>(reliable predictions, appropriate scale)</a:t>
            </a:r>
          </a:p>
        </p:txBody>
      </p:sp>
    </p:spTree>
    <p:extLst>
      <p:ext uri="{BB962C8B-B14F-4D97-AF65-F5344CB8AC3E}">
        <p14:creationId xmlns:p14="http://schemas.microsoft.com/office/powerpoint/2010/main" val="3387187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C41368-A9A5-4147-A76F-EA7934430606}"/>
              </a:ext>
            </a:extLst>
          </p:cNvPr>
          <p:cNvSpPr>
            <a:spLocks noGrp="1"/>
          </p:cNvSpPr>
          <p:nvPr>
            <p:ph type="body" sz="quarter" idx="10"/>
          </p:nvPr>
        </p:nvSpPr>
        <p:spPr/>
        <p:txBody>
          <a:bodyPr/>
          <a:lstStyle/>
          <a:p>
            <a:pPr marL="571500" indent="-571500">
              <a:buFont typeface="Arial" panose="020B0604020202020204" pitchFamily="34" charset="0"/>
              <a:buChar char="•"/>
            </a:pPr>
            <a:r>
              <a:rPr lang="en-US" dirty="0"/>
              <a:t>Large geographic area</a:t>
            </a:r>
          </a:p>
          <a:p>
            <a:pPr marL="571500" indent="-571500">
              <a:buFont typeface="Arial" panose="020B0604020202020204" pitchFamily="34" charset="0"/>
              <a:buChar char="•"/>
            </a:pPr>
            <a:r>
              <a:rPr lang="en-US" dirty="0"/>
              <a:t>Relatively homogeneous with respect to:</a:t>
            </a:r>
          </a:p>
          <a:p>
            <a:pPr marL="1485900" lvl="2" indent="-571500">
              <a:spcBef>
                <a:spcPts val="0"/>
              </a:spcBef>
              <a:spcAft>
                <a:spcPts val="0"/>
              </a:spcAft>
              <a:buFont typeface="Wingdings" panose="05000000000000000000" pitchFamily="2" charset="2"/>
              <a:buChar char="ü"/>
            </a:pPr>
            <a:r>
              <a:rPr lang="en-US" sz="4000" dirty="0"/>
              <a:t>Vegetation</a:t>
            </a:r>
          </a:p>
          <a:p>
            <a:pPr marL="1485900" lvl="2" indent="-571500">
              <a:spcBef>
                <a:spcPts val="0"/>
              </a:spcBef>
              <a:spcAft>
                <a:spcPts val="0"/>
              </a:spcAft>
              <a:buFont typeface="Wingdings" panose="05000000000000000000" pitchFamily="2" charset="2"/>
              <a:buChar char="ü"/>
            </a:pPr>
            <a:r>
              <a:rPr lang="en-US" sz="4000" dirty="0"/>
              <a:t>Climate</a:t>
            </a:r>
          </a:p>
          <a:p>
            <a:pPr marL="1485900" lvl="2" indent="-571500">
              <a:spcBef>
                <a:spcPts val="0"/>
              </a:spcBef>
              <a:spcAft>
                <a:spcPts val="0"/>
              </a:spcAft>
              <a:buFont typeface="Wingdings" panose="05000000000000000000" pitchFamily="2" charset="2"/>
              <a:buChar char="ü"/>
            </a:pPr>
            <a:r>
              <a:rPr lang="en-US" sz="4000" dirty="0"/>
              <a:t>Topography</a:t>
            </a:r>
          </a:p>
          <a:p>
            <a:pPr marL="571500" lvl="0" indent="-571500">
              <a:buFont typeface="Arial" panose="020B0604020202020204" pitchFamily="34" charset="0"/>
              <a:buChar char="•"/>
            </a:pPr>
            <a:r>
              <a:rPr lang="en-US" dirty="0">
                <a:solidFill>
                  <a:srgbClr val="FFFFFF"/>
                </a:solidFill>
              </a:rPr>
              <a:t>Initial FDRA delineation based upon environmental factors (NOT administrative or political)</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p:txBody>
          <a:bodyPr/>
          <a:lstStyle/>
          <a:p>
            <a:r>
              <a:rPr lang="en-US" dirty="0"/>
              <a:t>Fire Danger Rating Areas</a:t>
            </a:r>
          </a:p>
        </p:txBody>
      </p:sp>
    </p:spTree>
    <p:extLst>
      <p:ext uri="{BB962C8B-B14F-4D97-AF65-F5344CB8AC3E}">
        <p14:creationId xmlns:p14="http://schemas.microsoft.com/office/powerpoint/2010/main" val="36065399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p:txBody>
          <a:bodyPr/>
          <a:lstStyle/>
          <a:p>
            <a:r>
              <a:rPr lang="en-US" dirty="0"/>
              <a:t>Response Zones</a:t>
            </a:r>
          </a:p>
        </p:txBody>
      </p:sp>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xfrm>
            <a:off x="1985371" y="1273330"/>
            <a:ext cx="9804954" cy="4956742"/>
          </a:xfrm>
          <a:solidFill>
            <a:schemeClr val="accent2">
              <a:lumMod val="60000"/>
              <a:lumOff val="40000"/>
            </a:schemeClr>
          </a:solid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a:lnSpc>
                <a:spcPts val="4500"/>
              </a:lnSpc>
            </a:pPr>
            <a:r>
              <a:rPr lang="en-US" sz="3600" dirty="0">
                <a:solidFill>
                  <a:srgbClr val="00206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Response Zones:</a:t>
            </a:r>
          </a:p>
          <a:p>
            <a:pPr marL="571500" indent="-571500">
              <a:lnSpc>
                <a:spcPts val="4500"/>
              </a:lnSpc>
              <a:buFont typeface="Arial" panose="020B0604020202020204" pitchFamily="34" charset="0"/>
              <a:buChar char="•"/>
            </a:pPr>
            <a:r>
              <a:rPr lang="en-US" sz="3200" dirty="0">
                <a:solidFill>
                  <a:srgbClr val="00206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Used to pre-plan initial attack response to areas with pre-identified administrative, jurisdictional, land/fire management objectives/constraints, operational efficiency, and risk management considerations.</a:t>
            </a:r>
          </a:p>
          <a:p>
            <a:pPr marL="571500" indent="-571500">
              <a:lnSpc>
                <a:spcPts val="4500"/>
              </a:lnSpc>
              <a:buFont typeface="Arial" panose="020B0604020202020204" pitchFamily="34" charset="0"/>
              <a:buChar char="•"/>
            </a:pPr>
            <a:r>
              <a:rPr lang="en-US" sz="3200" dirty="0">
                <a:solidFill>
                  <a:srgbClr val="00206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Used to send appropriate type/quantity of resources . . . Until a qualified IC arrives at fire.</a:t>
            </a:r>
          </a:p>
        </p:txBody>
      </p:sp>
    </p:spTree>
    <p:extLst>
      <p:ext uri="{BB962C8B-B14F-4D97-AF65-F5344CB8AC3E}">
        <p14:creationId xmlns:p14="http://schemas.microsoft.com/office/powerpoint/2010/main" val="22358578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no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marL="571500" indent="-571500">
              <a:lnSpc>
                <a:spcPts val="4500"/>
              </a:lnSpc>
              <a:buFont typeface="Arial" panose="020B0604020202020204" pitchFamily="34" charset="0"/>
              <a:buChar char="•"/>
            </a:pPr>
            <a:r>
              <a:rPr lang="en-US" sz="36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Edge-match FDRA with Response Zones</a:t>
            </a:r>
          </a:p>
          <a:p>
            <a:pPr marL="571500" indent="-571500">
              <a:lnSpc>
                <a:spcPts val="4500"/>
              </a:lnSpc>
              <a:buFont typeface="Arial" panose="020B0604020202020204" pitchFamily="34" charset="0"/>
              <a:buChar char="•"/>
            </a:pPr>
            <a:r>
              <a:rPr lang="en-US" sz="3600" u="sng"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Do not</a:t>
            </a:r>
            <a:r>
              <a:rPr lang="en-US" sz="36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allow a single Response Zone to span multiple FDRAs</a:t>
            </a:r>
            <a:r>
              <a:rPr lang="en-US" sz="3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If necessary,</a:t>
            </a:r>
          </a:p>
          <a:p>
            <a:pPr marL="1485900" lvl="2" indent="-571500">
              <a:buFont typeface="+mj-lt"/>
              <a:buAutoNum type="arabicPeriod"/>
            </a:pP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Move the FDRA boundary to the Response Zone boundary, or</a:t>
            </a:r>
          </a:p>
          <a:p>
            <a:pPr marL="1485900" lvl="2" indent="-571500">
              <a:buFont typeface="+mj-lt"/>
              <a:buAutoNum type="arabicPeriod"/>
            </a:pPr>
            <a:r>
              <a:rPr lang="en-US"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Make two Response Zones</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p:txBody>
          <a:bodyPr/>
          <a:lstStyle/>
          <a:p>
            <a:r>
              <a:rPr lang="en-US" dirty="0"/>
              <a:t>Edge-match FDRAs with Response Zones</a:t>
            </a:r>
          </a:p>
        </p:txBody>
      </p:sp>
    </p:spTree>
    <p:extLst>
      <p:ext uri="{BB962C8B-B14F-4D97-AF65-F5344CB8AC3E}">
        <p14:creationId xmlns:p14="http://schemas.microsoft.com/office/powerpoint/2010/main" val="36206538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5B7E3-6433-4F66-B18F-6D02C20D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53" y="0"/>
            <a:ext cx="8591946" cy="6443960"/>
          </a:xfrm>
          <a:prstGeom prst="rect">
            <a:avLst/>
          </a:prstGeom>
        </p:spPr>
      </p:pic>
      <p:sp>
        <p:nvSpPr>
          <p:cNvPr id="20" name="TextBox 19">
            <a:extLst>
              <a:ext uri="{FF2B5EF4-FFF2-40B4-BE49-F238E27FC236}">
                <a16:creationId xmlns:a16="http://schemas.microsoft.com/office/drawing/2014/main" id="{6B04BB3C-E947-41F7-AC71-612D4450EA05}"/>
              </a:ext>
            </a:extLst>
          </p:cNvPr>
          <p:cNvSpPr txBox="1"/>
          <p:nvPr/>
        </p:nvSpPr>
        <p:spPr>
          <a:xfrm>
            <a:off x="9491589" y="1649052"/>
            <a:ext cx="2700411" cy="1200329"/>
          </a:xfrm>
          <a:prstGeom prst="rect">
            <a:avLst/>
          </a:prstGeom>
          <a:solidFill>
            <a:schemeClr val="accent2">
              <a:lumMod val="60000"/>
              <a:lumOff val="40000"/>
              <a:alpha val="58000"/>
            </a:schemeClr>
          </a:solidFill>
        </p:spPr>
        <p:txBody>
          <a:bodyPr wrap="square" rtlCol="0">
            <a:spAutoFit/>
          </a:bodyPr>
          <a:lstStyle/>
          <a:p>
            <a:pPr algn="ctr"/>
            <a:r>
              <a:rPr lang="en-US" sz="3600" dirty="0">
                <a:solidFill>
                  <a:schemeClr val="bg1"/>
                </a:solidFill>
              </a:rPr>
              <a:t>Private Jurisdiction</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a:xfrm>
            <a:off x="507999" y="451253"/>
            <a:ext cx="3092054" cy="2659190"/>
          </a:xfrm>
        </p:spPr>
        <p:txBody>
          <a:bodyPr/>
          <a:lstStyle/>
          <a:p>
            <a:r>
              <a:rPr lang="en-US" dirty="0"/>
              <a:t>Why do we avoid the “Split Decision” ?</a:t>
            </a:r>
          </a:p>
        </p:txBody>
      </p:sp>
      <p:sp>
        <p:nvSpPr>
          <p:cNvPr id="5" name="TextBox 4">
            <a:extLst>
              <a:ext uri="{FF2B5EF4-FFF2-40B4-BE49-F238E27FC236}">
                <a16:creationId xmlns:a16="http://schemas.microsoft.com/office/drawing/2014/main" id="{E23EC79F-BFBC-49F3-A35C-143C2B418717}"/>
              </a:ext>
            </a:extLst>
          </p:cNvPr>
          <p:cNvSpPr txBox="1"/>
          <p:nvPr/>
        </p:nvSpPr>
        <p:spPr>
          <a:xfrm>
            <a:off x="3600053" y="1649053"/>
            <a:ext cx="2637150" cy="1200329"/>
          </a:xfrm>
          <a:prstGeom prst="rect">
            <a:avLst/>
          </a:prstGeom>
          <a:solidFill>
            <a:schemeClr val="accent2">
              <a:lumMod val="60000"/>
              <a:lumOff val="40000"/>
              <a:alpha val="58000"/>
            </a:schemeClr>
          </a:solidFill>
        </p:spPr>
        <p:txBody>
          <a:bodyPr wrap="square" rtlCol="0">
            <a:spAutoFit/>
          </a:bodyPr>
          <a:lstStyle/>
          <a:p>
            <a:pPr algn="ctr"/>
            <a:r>
              <a:rPr lang="en-US" sz="3600" dirty="0">
                <a:solidFill>
                  <a:schemeClr val="bg1"/>
                </a:solidFill>
              </a:rPr>
              <a:t>Federal Jurisdiction</a:t>
            </a:r>
          </a:p>
        </p:txBody>
      </p:sp>
      <p:sp>
        <p:nvSpPr>
          <p:cNvPr id="7" name="TextBox 6">
            <a:extLst>
              <a:ext uri="{FF2B5EF4-FFF2-40B4-BE49-F238E27FC236}">
                <a16:creationId xmlns:a16="http://schemas.microsoft.com/office/drawing/2014/main" id="{0785243A-044E-4BCC-9179-053BCF13614C}"/>
              </a:ext>
            </a:extLst>
          </p:cNvPr>
          <p:cNvSpPr txBox="1"/>
          <p:nvPr/>
        </p:nvSpPr>
        <p:spPr>
          <a:xfrm>
            <a:off x="3600053" y="26522"/>
            <a:ext cx="8654370" cy="2862322"/>
          </a:xfrm>
          <a:prstGeom prst="rect">
            <a:avLst/>
          </a:prstGeom>
          <a:solidFill>
            <a:srgbClr val="FF0000">
              <a:alpha val="25000"/>
            </a:srgbClr>
          </a:solidFill>
        </p:spPr>
        <p:txBody>
          <a:bodyPr wrap="square" rtlCol="0">
            <a:spAutoFit/>
          </a:bodyPr>
          <a:lstStyle/>
          <a:p>
            <a:pPr algn="ctr"/>
            <a:r>
              <a:rPr lang="en-US" sz="3600" dirty="0">
                <a:solidFill>
                  <a:schemeClr val="bg1"/>
                </a:solidFill>
              </a:rPr>
              <a:t>High Fire Danger</a:t>
            </a:r>
          </a:p>
          <a:p>
            <a:pPr algn="ctr"/>
            <a:endParaRPr lang="en-US" sz="3600" dirty="0">
              <a:solidFill>
                <a:schemeClr val="bg1"/>
              </a:solidFill>
            </a:endParaRPr>
          </a:p>
          <a:p>
            <a:pPr algn="ctr"/>
            <a:endParaRPr lang="en-US" sz="3600" dirty="0">
              <a:solidFill>
                <a:schemeClr val="bg1"/>
              </a:solidFill>
            </a:endParaRPr>
          </a:p>
          <a:p>
            <a:pPr algn="ctr"/>
            <a:endParaRPr lang="en-US" sz="3600" dirty="0">
              <a:solidFill>
                <a:schemeClr val="bg1"/>
              </a:solidFill>
            </a:endParaRPr>
          </a:p>
          <a:p>
            <a:pPr algn="ctr"/>
            <a:endParaRPr lang="en-US" sz="3600" dirty="0">
              <a:solidFill>
                <a:schemeClr val="bg1"/>
              </a:solidFill>
            </a:endParaRPr>
          </a:p>
        </p:txBody>
      </p:sp>
      <p:cxnSp>
        <p:nvCxnSpPr>
          <p:cNvPr id="12" name="Straight Connector 11">
            <a:extLst>
              <a:ext uri="{FF2B5EF4-FFF2-40B4-BE49-F238E27FC236}">
                <a16:creationId xmlns:a16="http://schemas.microsoft.com/office/drawing/2014/main" id="{908C4BA1-A1B9-4D74-9912-EEBAC6862726}"/>
              </a:ext>
            </a:extLst>
          </p:cNvPr>
          <p:cNvCxnSpPr>
            <a:cxnSpLocks/>
          </p:cNvCxnSpPr>
          <p:nvPr/>
        </p:nvCxnSpPr>
        <p:spPr>
          <a:xfrm>
            <a:off x="7502866" y="1186249"/>
            <a:ext cx="1332215" cy="5257711"/>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descr="A close up of a logo&#10;&#10;Description generated with high confidence">
            <a:extLst>
              <a:ext uri="{FF2B5EF4-FFF2-40B4-BE49-F238E27FC236}">
                <a16:creationId xmlns:a16="http://schemas.microsoft.com/office/drawing/2014/main" id="{D945D8A6-EB5B-4D68-922C-4AE3E6123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438" y="850938"/>
            <a:ext cx="5593022" cy="5593022"/>
          </a:xfrm>
          <a:prstGeom prst="rect">
            <a:avLst/>
          </a:prstGeom>
        </p:spPr>
      </p:pic>
    </p:spTree>
    <p:extLst>
      <p:ext uri="{BB962C8B-B14F-4D97-AF65-F5344CB8AC3E}">
        <p14:creationId xmlns:p14="http://schemas.microsoft.com/office/powerpoint/2010/main" val="1394357975"/>
      </p:ext>
    </p:extLst>
  </p:cSld>
  <p:clrMapOvr>
    <a:masterClrMapping/>
  </p:clrMapOvr>
  <p:transition>
    <p:fade/>
  </p:transition>
</p:sld>
</file>

<file path=ppt/theme/theme1.xml><?xml version="1.0" encoding="utf-8"?>
<a:theme xmlns:a="http://schemas.openxmlformats.org/drawingml/2006/main" name="2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Custom Design">
  <a:themeElements>
    <a:clrScheme name="Custom 1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473D6C"/>
      </a:accent5>
      <a:accent6>
        <a:srgbClr val="3F3F75"/>
      </a:accent6>
      <a:hlink>
        <a:srgbClr val="ECBE18"/>
      </a:hlink>
      <a:folHlink>
        <a:srgbClr val="ECBE18"/>
      </a:folHlink>
    </a:clrScheme>
    <a:fontScheme name="Custom 23">
      <a:majorFont>
        <a:latin typeface="Century Gothic"/>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4001531- Timeline (blue horizontal chevrons, widescreen) - NEW.potx" id="{E1DE8709-4731-4236-A1E7-57568B34F9B9}" vid="{60A34618-20EB-457A-9A3E-9A2A901405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NFDRS_Workshop</Template>
  <TotalTime>21194</TotalTime>
  <Words>2938</Words>
  <Application>Microsoft Office PowerPoint</Application>
  <PresentationFormat>Widescreen</PresentationFormat>
  <Paragraphs>368</Paragraphs>
  <Slides>24</Slides>
  <Notes>24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Calibri</vt:lpstr>
      <vt:lpstr>Calibri Light</vt:lpstr>
      <vt:lpstr>Century Gothic</vt:lpstr>
      <vt:lpstr>Georgia</vt:lpstr>
      <vt:lpstr>Microsoft Sans Serif</vt:lpstr>
      <vt:lpstr>Segoe</vt:lpstr>
      <vt:lpstr>Tahoma</vt:lpstr>
      <vt:lpstr>Trebuchet MS</vt:lpstr>
      <vt:lpstr>Wingdings</vt:lpstr>
      <vt:lpstr>2_NFDRS_Workshop</vt:lpstr>
      <vt:lpstr>Custom Design</vt:lpstr>
      <vt:lpstr>Office Theme</vt:lpstr>
      <vt:lpstr>Fire Danger Rating Areas </vt:lpstr>
      <vt:lpstr>Objectives</vt:lpstr>
      <vt:lpstr>Fire Danger Rating Areas (FDRAs)</vt:lpstr>
      <vt:lpstr>Let’s focus on . . . </vt:lpstr>
      <vt:lpstr>WHY do we delineate Fire Danger Rating Areas?</vt:lpstr>
      <vt:lpstr>Fire Danger Rating Areas</vt:lpstr>
      <vt:lpstr>Response Zones</vt:lpstr>
      <vt:lpstr>Edge-match FDRAs with Response Zones</vt:lpstr>
      <vt:lpstr>Why do we avoid the “Split Decision” ?</vt:lpstr>
      <vt:lpstr>Factors that Influence Response Zone Boundaries:</vt:lpstr>
      <vt:lpstr>Potential Wildfire Operational Delineations (PODs) </vt:lpstr>
      <vt:lpstr>Potential Wildfire Operational Delineations (PODs) </vt:lpstr>
      <vt:lpstr>Potential Wildfire Operational Delineations (PODs) </vt:lpstr>
      <vt:lpstr>.</vt:lpstr>
      <vt:lpstr>Each FDRA represents a large geographic area where fire danger can be considered relatively similar.</vt:lpstr>
      <vt:lpstr>The Fire Danger within a FDRA is expected to be similar, regardless of jurisdictional boundaries.</vt:lpstr>
      <vt:lpstr>Although the Fire Danger Rating within a FDRA remains similar . . . </vt:lpstr>
      <vt:lpstr>Response Zones </vt:lpstr>
      <vt:lpstr>Response Level</vt:lpstr>
      <vt:lpstr>Application of Response Levels   Example</vt:lpstr>
      <vt:lpstr>.</vt:lpstr>
      <vt:lpstr>Summary </vt:lpstr>
      <vt:lpstr>Review Objectives</vt:lpstr>
      <vt:lpstr>Questions?</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#7 - Fire Danger Rating Areas</dc:title>
  <dc:subject>Fire Danger Operating Plan</dc:subject>
  <dc:creator>jkline@jkwfc.net</dc:creator>
  <cp:keywords>NFDRS2016</cp:keywords>
  <cp:lastModifiedBy>Rhonda N</cp:lastModifiedBy>
  <cp:revision>344</cp:revision>
  <cp:lastPrinted>2018-12-19T21:38:25Z</cp:lastPrinted>
  <dcterms:created xsi:type="dcterms:W3CDTF">2015-10-06T19:42:33Z</dcterms:created>
  <dcterms:modified xsi:type="dcterms:W3CDTF">2020-04-17T17:59:00Z</dcterms:modified>
</cp:coreProperties>
</file>