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8" r:id="rId2"/>
    <p:sldMasterId id="2147483749" r:id="rId3"/>
  </p:sldMasterIdLst>
  <p:notesMasterIdLst>
    <p:notesMasterId r:id="rId31"/>
  </p:notesMasterIdLst>
  <p:sldIdLst>
    <p:sldId id="256" r:id="rId4"/>
    <p:sldId id="258" r:id="rId5"/>
    <p:sldId id="310" r:id="rId6"/>
    <p:sldId id="282" r:id="rId7"/>
    <p:sldId id="303" r:id="rId8"/>
    <p:sldId id="299" r:id="rId9"/>
    <p:sldId id="311" r:id="rId10"/>
    <p:sldId id="312" r:id="rId11"/>
    <p:sldId id="313" r:id="rId12"/>
    <p:sldId id="314" r:id="rId13"/>
    <p:sldId id="315" r:id="rId14"/>
    <p:sldId id="316" r:id="rId15"/>
    <p:sldId id="317" r:id="rId16"/>
    <p:sldId id="318" r:id="rId17"/>
    <p:sldId id="261" r:id="rId18"/>
    <p:sldId id="319" r:id="rId19"/>
    <p:sldId id="320" r:id="rId20"/>
    <p:sldId id="321" r:id="rId21"/>
    <p:sldId id="326" r:id="rId22"/>
    <p:sldId id="323" r:id="rId23"/>
    <p:sldId id="327" r:id="rId24"/>
    <p:sldId id="328" r:id="rId25"/>
    <p:sldId id="322" r:id="rId26"/>
    <p:sldId id="324" r:id="rId27"/>
    <p:sldId id="325" r:id="rId28"/>
    <p:sldId id="329"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esson" id="{915AF623-BEFC-4020-A3A8-F7E142A54175}">
          <p14:sldIdLst>
            <p14:sldId id="256"/>
          </p14:sldIdLst>
        </p14:section>
        <p14:section name="Lesson Objectives" id="{29FA009F-328B-4915-A5E0-952EA147E7A6}">
          <p14:sldIdLst>
            <p14:sldId id="258"/>
          </p14:sldIdLst>
        </p14:section>
        <p14:section name="Presentation" id="{578C7781-3878-4E6D-B8CF-4193F09E37BE}">
          <p14:sldIdLst>
            <p14:sldId id="310"/>
            <p14:sldId id="282"/>
            <p14:sldId id="303"/>
            <p14:sldId id="299"/>
            <p14:sldId id="311"/>
            <p14:sldId id="312"/>
            <p14:sldId id="313"/>
            <p14:sldId id="314"/>
            <p14:sldId id="315"/>
            <p14:sldId id="316"/>
            <p14:sldId id="317"/>
            <p14:sldId id="318"/>
            <p14:sldId id="261"/>
            <p14:sldId id="319"/>
            <p14:sldId id="320"/>
            <p14:sldId id="321"/>
            <p14:sldId id="326"/>
            <p14:sldId id="323"/>
            <p14:sldId id="327"/>
            <p14:sldId id="328"/>
            <p14:sldId id="322"/>
            <p14:sldId id="324"/>
            <p14:sldId id="325"/>
            <p14:sldId id="329"/>
          </p14:sldIdLst>
        </p14:section>
        <p14:section name="Questions" id="{ADE4A366-77A1-4A06-97E6-5B9167E1EAF4}">
          <p14:sldIdLst>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AE243-99A6-49F0-B193-A096CDB51EF0}" v="42" dt="2018-12-12T19:51:34.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66950" autoAdjust="0"/>
  </p:normalViewPr>
  <p:slideViewPr>
    <p:cSldViewPr snapToGrid="0">
      <p:cViewPr varScale="1">
        <p:scale>
          <a:sx n="91" d="100"/>
          <a:sy n="91" d="100"/>
        </p:scale>
        <p:origin x="1296" y="72"/>
      </p:cViewPr>
      <p:guideLst/>
    </p:cSldViewPr>
  </p:slideViewPr>
  <p:outlineViewPr>
    <p:cViewPr>
      <p:scale>
        <a:sx n="33" d="100"/>
        <a:sy n="33" d="100"/>
      </p:scale>
      <p:origin x="0" y="-12888"/>
    </p:cViewPr>
  </p:outlineViewPr>
  <p:notesTextViewPr>
    <p:cViewPr>
      <p:scale>
        <a:sx n="66" d="100"/>
        <a:sy n="66" d="100"/>
      </p:scale>
      <p:origin x="0" y="0"/>
    </p:cViewPr>
  </p:notesTextViewPr>
  <p:sorterViewPr>
    <p:cViewPr>
      <p:scale>
        <a:sx n="100" d="100"/>
        <a:sy n="100" d="100"/>
      </p:scale>
      <p:origin x="0" y="-3429"/>
    </p:cViewPr>
  </p:sorterViewPr>
  <p:notesViewPr>
    <p:cSldViewPr snapToGrid="0">
      <p:cViewPr varScale="1">
        <p:scale>
          <a:sx n="69" d="100"/>
          <a:sy n="69" d="100"/>
        </p:scale>
        <p:origin x="2721"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2B4B1-1306-461A-BFFD-F4A657B3F520}" type="doc">
      <dgm:prSet loTypeId="urn:microsoft.com/office/officeart/2018/2/layout/IconLabelDescriptionList" loCatId="icon" qsTypeId="urn:microsoft.com/office/officeart/2005/8/quickstyle/simple1" qsCatId="simple" csTypeId="urn:microsoft.com/office/officeart/2018/5/colors/Iconchunking_neutralbg_accent6_2" csCatId="accent6" phldr="1"/>
      <dgm:spPr/>
      <dgm:t>
        <a:bodyPr/>
        <a:lstStyle/>
        <a:p>
          <a:endParaRPr lang="en-US"/>
        </a:p>
      </dgm:t>
    </dgm:pt>
    <dgm:pt modelId="{083E093C-6DD4-420F-BB76-83F4A3599758}">
      <dgm:prSet/>
      <dgm:spPr/>
      <dgm:t>
        <a:bodyPr/>
        <a:lstStyle/>
        <a:p>
          <a:pPr>
            <a:defRPr b="1"/>
          </a:pPr>
          <a:r>
            <a:rPr lang="en-US" dirty="0"/>
            <a:t>Current Information</a:t>
          </a:r>
        </a:p>
      </dgm:t>
    </dgm:pt>
    <dgm:pt modelId="{E0E15E0E-699D-458E-8CB9-56CFB50C22AE}" type="parTrans" cxnId="{DBF6C47D-2DC2-4F2A-9FD2-EA4FC734778E}">
      <dgm:prSet/>
      <dgm:spPr/>
      <dgm:t>
        <a:bodyPr/>
        <a:lstStyle/>
        <a:p>
          <a:endParaRPr lang="en-US"/>
        </a:p>
      </dgm:t>
    </dgm:pt>
    <dgm:pt modelId="{F74B7392-7704-4D69-91CC-562EC61B36E3}" type="sibTrans" cxnId="{DBF6C47D-2DC2-4F2A-9FD2-EA4FC734778E}">
      <dgm:prSet/>
      <dgm:spPr/>
      <dgm:t>
        <a:bodyPr/>
        <a:lstStyle/>
        <a:p>
          <a:endParaRPr lang="en-US"/>
        </a:p>
      </dgm:t>
    </dgm:pt>
    <dgm:pt modelId="{7EBD91F2-C9CA-4885-82C6-EA02D2E6B9CD}">
      <dgm:prSet/>
      <dgm:spPr/>
      <dgm:t>
        <a:bodyPr/>
        <a:lstStyle/>
        <a:p>
          <a:r>
            <a:rPr lang="en-US" dirty="0"/>
            <a:t>Provides managers and decision makers with current fire danger and fire behavior potential information.</a:t>
          </a:r>
        </a:p>
      </dgm:t>
    </dgm:pt>
    <dgm:pt modelId="{F21AEB33-6AC6-43AA-81CF-666C7E7BA07D}" type="parTrans" cxnId="{89B9EC4C-63E9-432D-9EFD-9F92CC411972}">
      <dgm:prSet/>
      <dgm:spPr/>
      <dgm:t>
        <a:bodyPr/>
        <a:lstStyle/>
        <a:p>
          <a:endParaRPr lang="en-US"/>
        </a:p>
      </dgm:t>
    </dgm:pt>
    <dgm:pt modelId="{9B68CBD8-3237-488A-8D54-EC1D86FF3E74}" type="sibTrans" cxnId="{89B9EC4C-63E9-432D-9EFD-9F92CC411972}">
      <dgm:prSet/>
      <dgm:spPr/>
      <dgm:t>
        <a:bodyPr/>
        <a:lstStyle/>
        <a:p>
          <a:endParaRPr lang="en-US"/>
        </a:p>
      </dgm:t>
    </dgm:pt>
    <dgm:pt modelId="{EB93EFB5-107C-4E58-A6AD-097701AC7E92}">
      <dgm:prSet/>
      <dgm:spPr/>
      <dgm:t>
        <a:bodyPr/>
        <a:lstStyle/>
        <a:p>
          <a:pPr>
            <a:defRPr b="1"/>
          </a:pPr>
          <a:r>
            <a:rPr lang="en-US" dirty="0"/>
            <a:t>Forecast Information</a:t>
          </a:r>
        </a:p>
      </dgm:t>
    </dgm:pt>
    <dgm:pt modelId="{034DD4C9-6759-482A-87A3-86CE2EC28C1F}" type="parTrans" cxnId="{96D29D5E-DDE8-41EC-97A7-8D24BC58C74C}">
      <dgm:prSet/>
      <dgm:spPr/>
      <dgm:t>
        <a:bodyPr/>
        <a:lstStyle/>
        <a:p>
          <a:endParaRPr lang="en-US"/>
        </a:p>
      </dgm:t>
    </dgm:pt>
    <dgm:pt modelId="{7D55C425-08FC-4FF9-9B71-752FB94C71A3}" type="sibTrans" cxnId="{96D29D5E-DDE8-41EC-97A7-8D24BC58C74C}">
      <dgm:prSet/>
      <dgm:spPr/>
      <dgm:t>
        <a:bodyPr/>
        <a:lstStyle/>
        <a:p>
          <a:endParaRPr lang="en-US"/>
        </a:p>
      </dgm:t>
    </dgm:pt>
    <dgm:pt modelId="{5EB4BE2F-A505-493D-96CD-D5A8838B79A1}">
      <dgm:prSet/>
      <dgm:spPr/>
      <dgm:t>
        <a:bodyPr/>
        <a:lstStyle/>
        <a:p>
          <a:r>
            <a:rPr lang="en-US" dirty="0"/>
            <a:t>Predictive Services can provide the most applicable and current forecast information to aid decision makers in gauging potential fire danger conditions over an identified forecast period.</a:t>
          </a:r>
        </a:p>
      </dgm:t>
    </dgm:pt>
    <dgm:pt modelId="{DA945767-3BFF-49C2-9978-4276D28F459B}" type="parTrans" cxnId="{CB7BC4A6-FFFA-4883-8556-F96EEEF0A5BD}">
      <dgm:prSet/>
      <dgm:spPr/>
      <dgm:t>
        <a:bodyPr/>
        <a:lstStyle/>
        <a:p>
          <a:endParaRPr lang="en-US"/>
        </a:p>
      </dgm:t>
    </dgm:pt>
    <dgm:pt modelId="{009C913C-4F97-4C20-AD7D-41ED9C9C6422}" type="sibTrans" cxnId="{CB7BC4A6-FFFA-4883-8556-F96EEEF0A5BD}">
      <dgm:prSet/>
      <dgm:spPr/>
      <dgm:t>
        <a:bodyPr/>
        <a:lstStyle/>
        <a:p>
          <a:endParaRPr lang="en-US"/>
        </a:p>
      </dgm:t>
    </dgm:pt>
    <dgm:pt modelId="{168F2DBB-C487-462A-AADE-95F5C070D3BD}" type="pres">
      <dgm:prSet presAssocID="{D972B4B1-1306-461A-BFFD-F4A657B3F520}" presName="root" presStyleCnt="0">
        <dgm:presLayoutVars>
          <dgm:dir/>
          <dgm:resizeHandles val="exact"/>
        </dgm:presLayoutVars>
      </dgm:prSet>
      <dgm:spPr/>
    </dgm:pt>
    <dgm:pt modelId="{C7B58CFA-67EE-4A75-8BCD-F0EFFFE18419}" type="pres">
      <dgm:prSet presAssocID="{083E093C-6DD4-420F-BB76-83F4A3599758}" presName="compNode" presStyleCnt="0"/>
      <dgm:spPr/>
    </dgm:pt>
    <dgm:pt modelId="{F05BCA46-058C-4D70-B34A-26F509222AAA}" type="pres">
      <dgm:prSet presAssocID="{083E093C-6DD4-420F-BB76-83F4A359975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8D837F1-C372-459E-80D2-DCE75A821A3D}" type="pres">
      <dgm:prSet presAssocID="{083E093C-6DD4-420F-BB76-83F4A3599758}" presName="iconSpace" presStyleCnt="0"/>
      <dgm:spPr/>
    </dgm:pt>
    <dgm:pt modelId="{C3B528EC-B39D-423D-9B73-A999B3BEA804}" type="pres">
      <dgm:prSet presAssocID="{083E093C-6DD4-420F-BB76-83F4A3599758}" presName="parTx" presStyleLbl="revTx" presStyleIdx="0" presStyleCnt="4">
        <dgm:presLayoutVars>
          <dgm:chMax val="0"/>
          <dgm:chPref val="0"/>
        </dgm:presLayoutVars>
      </dgm:prSet>
      <dgm:spPr/>
    </dgm:pt>
    <dgm:pt modelId="{EA266DDE-1244-4CF1-97F1-4BB1ED77BFCE}" type="pres">
      <dgm:prSet presAssocID="{083E093C-6DD4-420F-BB76-83F4A3599758}" presName="txSpace" presStyleCnt="0"/>
      <dgm:spPr/>
    </dgm:pt>
    <dgm:pt modelId="{D3B8E615-F63E-42EE-829E-A3D066EE5A13}" type="pres">
      <dgm:prSet presAssocID="{083E093C-6DD4-420F-BB76-83F4A3599758}" presName="desTx" presStyleLbl="revTx" presStyleIdx="1" presStyleCnt="4">
        <dgm:presLayoutVars/>
      </dgm:prSet>
      <dgm:spPr/>
    </dgm:pt>
    <dgm:pt modelId="{12AA795F-17D0-441C-943C-4736115FBBF7}" type="pres">
      <dgm:prSet presAssocID="{F74B7392-7704-4D69-91CC-562EC61B36E3}" presName="sibTrans" presStyleCnt="0"/>
      <dgm:spPr/>
    </dgm:pt>
    <dgm:pt modelId="{62F66E8C-1D8F-4CED-BA14-14BED035C96D}" type="pres">
      <dgm:prSet presAssocID="{EB93EFB5-107C-4E58-A6AD-097701AC7E92}" presName="compNode" presStyleCnt="0"/>
      <dgm:spPr/>
    </dgm:pt>
    <dgm:pt modelId="{C8A2948F-D9A8-4C30-A47A-45348EFB3C7F}" type="pres">
      <dgm:prSet presAssocID="{EB93EFB5-107C-4E58-A6AD-097701AC7E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52F41BE-B132-453C-A66C-9D71F2201AB0}" type="pres">
      <dgm:prSet presAssocID="{EB93EFB5-107C-4E58-A6AD-097701AC7E92}" presName="iconSpace" presStyleCnt="0"/>
      <dgm:spPr/>
    </dgm:pt>
    <dgm:pt modelId="{B2823568-1E01-4B8F-829C-C232AC7B8D32}" type="pres">
      <dgm:prSet presAssocID="{EB93EFB5-107C-4E58-A6AD-097701AC7E92}" presName="parTx" presStyleLbl="revTx" presStyleIdx="2" presStyleCnt="4">
        <dgm:presLayoutVars>
          <dgm:chMax val="0"/>
          <dgm:chPref val="0"/>
        </dgm:presLayoutVars>
      </dgm:prSet>
      <dgm:spPr/>
    </dgm:pt>
    <dgm:pt modelId="{F28401F8-2129-47BF-99A6-23B33ECCA871}" type="pres">
      <dgm:prSet presAssocID="{EB93EFB5-107C-4E58-A6AD-097701AC7E92}" presName="txSpace" presStyleCnt="0"/>
      <dgm:spPr/>
    </dgm:pt>
    <dgm:pt modelId="{C055EB41-CCC5-4EA5-BB66-1F578FF79180}" type="pres">
      <dgm:prSet presAssocID="{EB93EFB5-107C-4E58-A6AD-097701AC7E92}" presName="desTx" presStyleLbl="revTx" presStyleIdx="3" presStyleCnt="4">
        <dgm:presLayoutVars/>
      </dgm:prSet>
      <dgm:spPr/>
    </dgm:pt>
  </dgm:ptLst>
  <dgm:cxnLst>
    <dgm:cxn modelId="{329CA713-7826-4D6D-BBA8-38FB5C514C56}" type="presOf" srcId="{5EB4BE2F-A505-493D-96CD-D5A8838B79A1}" destId="{C055EB41-CCC5-4EA5-BB66-1F578FF79180}" srcOrd="0" destOrd="0" presId="urn:microsoft.com/office/officeart/2018/2/layout/IconLabelDescriptionList"/>
    <dgm:cxn modelId="{96D29D5E-DDE8-41EC-97A7-8D24BC58C74C}" srcId="{D972B4B1-1306-461A-BFFD-F4A657B3F520}" destId="{EB93EFB5-107C-4E58-A6AD-097701AC7E92}" srcOrd="1" destOrd="0" parTransId="{034DD4C9-6759-482A-87A3-86CE2EC28C1F}" sibTransId="{7D55C425-08FC-4FF9-9B71-752FB94C71A3}"/>
    <dgm:cxn modelId="{321A3D68-C04C-46C5-95A0-AC6B8C219961}" type="presOf" srcId="{EB93EFB5-107C-4E58-A6AD-097701AC7E92}" destId="{B2823568-1E01-4B8F-829C-C232AC7B8D32}" srcOrd="0" destOrd="0" presId="urn:microsoft.com/office/officeart/2018/2/layout/IconLabelDescriptionList"/>
    <dgm:cxn modelId="{89B9EC4C-63E9-432D-9EFD-9F92CC411972}" srcId="{083E093C-6DD4-420F-BB76-83F4A3599758}" destId="{7EBD91F2-C9CA-4885-82C6-EA02D2E6B9CD}" srcOrd="0" destOrd="0" parTransId="{F21AEB33-6AC6-43AA-81CF-666C7E7BA07D}" sibTransId="{9B68CBD8-3237-488A-8D54-EC1D86FF3E74}"/>
    <dgm:cxn modelId="{DBF6C47D-2DC2-4F2A-9FD2-EA4FC734778E}" srcId="{D972B4B1-1306-461A-BFFD-F4A657B3F520}" destId="{083E093C-6DD4-420F-BB76-83F4A3599758}" srcOrd="0" destOrd="0" parTransId="{E0E15E0E-699D-458E-8CB9-56CFB50C22AE}" sibTransId="{F74B7392-7704-4D69-91CC-562EC61B36E3}"/>
    <dgm:cxn modelId="{97C54E95-1E62-4560-88F4-F1C2822325BD}" type="presOf" srcId="{D972B4B1-1306-461A-BFFD-F4A657B3F520}" destId="{168F2DBB-C487-462A-AADE-95F5C070D3BD}" srcOrd="0" destOrd="0" presId="urn:microsoft.com/office/officeart/2018/2/layout/IconLabelDescriptionList"/>
    <dgm:cxn modelId="{CB7BC4A6-FFFA-4883-8556-F96EEEF0A5BD}" srcId="{EB93EFB5-107C-4E58-A6AD-097701AC7E92}" destId="{5EB4BE2F-A505-493D-96CD-D5A8838B79A1}" srcOrd="0" destOrd="0" parTransId="{DA945767-3BFF-49C2-9978-4276D28F459B}" sibTransId="{009C913C-4F97-4C20-AD7D-41ED9C9C6422}"/>
    <dgm:cxn modelId="{033562C4-6F85-48BA-B646-113182AD0354}" type="presOf" srcId="{7EBD91F2-C9CA-4885-82C6-EA02D2E6B9CD}" destId="{D3B8E615-F63E-42EE-829E-A3D066EE5A13}" srcOrd="0" destOrd="0" presId="urn:microsoft.com/office/officeart/2018/2/layout/IconLabelDescriptionList"/>
    <dgm:cxn modelId="{2F7ED2EA-C97C-41EF-BE7A-5B65353B4C27}" type="presOf" srcId="{083E093C-6DD4-420F-BB76-83F4A3599758}" destId="{C3B528EC-B39D-423D-9B73-A999B3BEA804}" srcOrd="0" destOrd="0" presId="urn:microsoft.com/office/officeart/2018/2/layout/IconLabelDescriptionList"/>
    <dgm:cxn modelId="{5D2BDA5B-CDBF-464B-B2D1-1C4F541775D8}" type="presParOf" srcId="{168F2DBB-C487-462A-AADE-95F5C070D3BD}" destId="{C7B58CFA-67EE-4A75-8BCD-F0EFFFE18419}" srcOrd="0" destOrd="0" presId="urn:microsoft.com/office/officeart/2018/2/layout/IconLabelDescriptionList"/>
    <dgm:cxn modelId="{766A2BDB-DE8C-4010-9F7C-FA040B3552A9}" type="presParOf" srcId="{C7B58CFA-67EE-4A75-8BCD-F0EFFFE18419}" destId="{F05BCA46-058C-4D70-B34A-26F509222AAA}" srcOrd="0" destOrd="0" presId="urn:microsoft.com/office/officeart/2018/2/layout/IconLabelDescriptionList"/>
    <dgm:cxn modelId="{84DA554B-C0E7-489A-B81C-B46F4B5A00E5}" type="presParOf" srcId="{C7B58CFA-67EE-4A75-8BCD-F0EFFFE18419}" destId="{B8D837F1-C372-459E-80D2-DCE75A821A3D}" srcOrd="1" destOrd="0" presId="urn:microsoft.com/office/officeart/2018/2/layout/IconLabelDescriptionList"/>
    <dgm:cxn modelId="{6149C114-89CB-4DBF-BDC3-D26D43EFDBDF}" type="presParOf" srcId="{C7B58CFA-67EE-4A75-8BCD-F0EFFFE18419}" destId="{C3B528EC-B39D-423D-9B73-A999B3BEA804}" srcOrd="2" destOrd="0" presId="urn:microsoft.com/office/officeart/2018/2/layout/IconLabelDescriptionList"/>
    <dgm:cxn modelId="{0B6F5F80-3961-49F4-B4E1-226A54B12B25}" type="presParOf" srcId="{C7B58CFA-67EE-4A75-8BCD-F0EFFFE18419}" destId="{EA266DDE-1244-4CF1-97F1-4BB1ED77BFCE}" srcOrd="3" destOrd="0" presId="urn:microsoft.com/office/officeart/2018/2/layout/IconLabelDescriptionList"/>
    <dgm:cxn modelId="{9642EF89-A67C-499E-93E1-3790CBE798B0}" type="presParOf" srcId="{C7B58CFA-67EE-4A75-8BCD-F0EFFFE18419}" destId="{D3B8E615-F63E-42EE-829E-A3D066EE5A13}" srcOrd="4" destOrd="0" presId="urn:microsoft.com/office/officeart/2018/2/layout/IconLabelDescriptionList"/>
    <dgm:cxn modelId="{F33175D3-3310-47B8-B21F-1DDCDB1E8332}" type="presParOf" srcId="{168F2DBB-C487-462A-AADE-95F5C070D3BD}" destId="{12AA795F-17D0-441C-943C-4736115FBBF7}" srcOrd="1" destOrd="0" presId="urn:microsoft.com/office/officeart/2018/2/layout/IconLabelDescriptionList"/>
    <dgm:cxn modelId="{4867036A-379E-475F-A1B0-741E25C2B5C1}" type="presParOf" srcId="{168F2DBB-C487-462A-AADE-95F5C070D3BD}" destId="{62F66E8C-1D8F-4CED-BA14-14BED035C96D}" srcOrd="2" destOrd="0" presId="urn:microsoft.com/office/officeart/2018/2/layout/IconLabelDescriptionList"/>
    <dgm:cxn modelId="{A41EE151-FCE9-4855-97EC-FC4B2B66A757}" type="presParOf" srcId="{62F66E8C-1D8F-4CED-BA14-14BED035C96D}" destId="{C8A2948F-D9A8-4C30-A47A-45348EFB3C7F}" srcOrd="0" destOrd="0" presId="urn:microsoft.com/office/officeart/2018/2/layout/IconLabelDescriptionList"/>
    <dgm:cxn modelId="{F0CA763D-9C9E-43A2-807C-760696BAD6E9}" type="presParOf" srcId="{62F66E8C-1D8F-4CED-BA14-14BED035C96D}" destId="{952F41BE-B132-453C-A66C-9D71F2201AB0}" srcOrd="1" destOrd="0" presId="urn:microsoft.com/office/officeart/2018/2/layout/IconLabelDescriptionList"/>
    <dgm:cxn modelId="{9C92A012-2B7C-494D-809A-358A5A3E8907}" type="presParOf" srcId="{62F66E8C-1D8F-4CED-BA14-14BED035C96D}" destId="{B2823568-1E01-4B8F-829C-C232AC7B8D32}" srcOrd="2" destOrd="0" presId="urn:microsoft.com/office/officeart/2018/2/layout/IconLabelDescriptionList"/>
    <dgm:cxn modelId="{45B2F7D8-4699-487E-8ABF-DC460AF91064}" type="presParOf" srcId="{62F66E8C-1D8F-4CED-BA14-14BED035C96D}" destId="{F28401F8-2129-47BF-99A6-23B33ECCA871}" srcOrd="3" destOrd="0" presId="urn:microsoft.com/office/officeart/2018/2/layout/IconLabelDescriptionList"/>
    <dgm:cxn modelId="{6CE58ECE-2A04-4835-81C8-797DBC5DE419}" type="presParOf" srcId="{62F66E8C-1D8F-4CED-BA14-14BED035C96D}" destId="{C055EB41-CCC5-4EA5-BB66-1F578FF7918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BCA46-058C-4D70-B34A-26F509222AAA}">
      <dsp:nvSpPr>
        <dsp:cNvPr id="0" name=""/>
        <dsp:cNvSpPr/>
      </dsp:nvSpPr>
      <dsp:spPr>
        <a:xfrm>
          <a:off x="449480" y="38838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3B528EC-B39D-423D-9B73-A999B3BEA804}">
      <dsp:nvSpPr>
        <dsp:cNvPr id="0" name=""/>
        <dsp:cNvSpPr/>
      </dsp:nvSpPr>
      <dsp:spPr>
        <a:xfrm>
          <a:off x="449480" y="205409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dirty="0"/>
            <a:t>Current Information</a:t>
          </a:r>
        </a:p>
      </dsp:txBody>
      <dsp:txXfrm>
        <a:off x="449480" y="2054091"/>
        <a:ext cx="4320000" cy="648000"/>
      </dsp:txXfrm>
    </dsp:sp>
    <dsp:sp modelId="{D3B8E615-F63E-42EE-829E-A3D066EE5A13}">
      <dsp:nvSpPr>
        <dsp:cNvPr id="0" name=""/>
        <dsp:cNvSpPr/>
      </dsp:nvSpPr>
      <dsp:spPr>
        <a:xfrm>
          <a:off x="449480" y="2773582"/>
          <a:ext cx="4320000" cy="118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Provides managers and decision makers with current fire danger and fire behavior potential information.</a:t>
          </a:r>
        </a:p>
      </dsp:txBody>
      <dsp:txXfrm>
        <a:off x="449480" y="2773582"/>
        <a:ext cx="4320000" cy="1189370"/>
      </dsp:txXfrm>
    </dsp:sp>
    <dsp:sp modelId="{C8A2948F-D9A8-4C30-A47A-45348EFB3C7F}">
      <dsp:nvSpPr>
        <dsp:cNvPr id="0" name=""/>
        <dsp:cNvSpPr/>
      </dsp:nvSpPr>
      <dsp:spPr>
        <a:xfrm>
          <a:off x="5525480" y="38838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B2823568-1E01-4B8F-829C-C232AC7B8D32}">
      <dsp:nvSpPr>
        <dsp:cNvPr id="0" name=""/>
        <dsp:cNvSpPr/>
      </dsp:nvSpPr>
      <dsp:spPr>
        <a:xfrm>
          <a:off x="5525480" y="205409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dirty="0"/>
            <a:t>Forecast Information</a:t>
          </a:r>
        </a:p>
      </dsp:txBody>
      <dsp:txXfrm>
        <a:off x="5525480" y="2054091"/>
        <a:ext cx="4320000" cy="648000"/>
      </dsp:txXfrm>
    </dsp:sp>
    <dsp:sp modelId="{C055EB41-CCC5-4EA5-BB66-1F578FF79180}">
      <dsp:nvSpPr>
        <dsp:cNvPr id="0" name=""/>
        <dsp:cNvSpPr/>
      </dsp:nvSpPr>
      <dsp:spPr>
        <a:xfrm>
          <a:off x="5525480" y="2773582"/>
          <a:ext cx="4320000" cy="118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Predictive Services can provide the most applicable and current forecast information to aid decision makers in gauging potential fire danger conditions over an identified forecast period.</a:t>
          </a:r>
        </a:p>
      </dsp:txBody>
      <dsp:txXfrm>
        <a:off x="5525480" y="2773582"/>
        <a:ext cx="4320000" cy="11893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BB3EC-5A56-4D34-8374-03CA8BE7B646}"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063D-96C6-401D-A175-5B29A3EA17DD}" type="slidenum">
              <a:rPr lang="en-US" smtClean="0"/>
              <a:t>‹#›</a:t>
            </a:fld>
            <a:endParaRPr lang="en-US"/>
          </a:p>
        </p:txBody>
      </p:sp>
    </p:spTree>
    <p:extLst>
      <p:ext uri="{BB962C8B-B14F-4D97-AF65-F5344CB8AC3E}">
        <p14:creationId xmlns:p14="http://schemas.microsoft.com/office/powerpoint/2010/main" val="26756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400" b="1" dirty="0">
                <a:effectLst>
                  <a:outerShdw blurRad="38100" dist="38100" dir="2700000" algn="tl">
                    <a:srgbClr val="000000">
                      <a:alpha val="43137"/>
                    </a:srgbClr>
                  </a:outerShdw>
                </a:effectLst>
              </a:rPr>
              <a:t>Slide # </a:t>
            </a:r>
            <a:fld id="{209B3D60-080B-4D34-9398-1DC43AD41F33}" type="slidenum">
              <a:rPr lang="en-US" sz="14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a:t>
            </a:fld>
            <a:endParaRPr lang="en-US" sz="1400" b="1" dirty="0">
              <a:effectLst>
                <a:outerShdw blurRad="38100" dist="38100" dir="2700000" algn="tl">
                  <a:srgbClr val="000000">
                    <a:alpha val="43137"/>
                  </a:srgbClr>
                </a:outerShdw>
              </a:effectLst>
            </a:endParaRPr>
          </a:p>
          <a:p>
            <a:pPr marL="0" marR="0">
              <a:spcBef>
                <a:spcPts val="600"/>
              </a:spcBef>
              <a:spcAft>
                <a:spcPts val="600"/>
              </a:spcAft>
            </a:pPr>
            <a:endParaRPr lang="en-US" sz="12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Title Slide for Lesson # 05</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Lesson Title:  </a:t>
            </a:r>
            <a:r>
              <a:rPr lang="en-US" sz="1200" b="1" dirty="0">
                <a:effectLst/>
                <a:latin typeface="Arial" panose="020B0604020202020204" pitchFamily="34" charset="0"/>
                <a:ea typeface="Calibri" panose="020F0502020204030204" pitchFamily="34" charset="0"/>
              </a:rPr>
              <a:t>FDOP Case Study: FMO Perspective – Local Application</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Time:  45 minutes (immediately followed by Lesson 06)</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Note:</a:t>
            </a:r>
            <a:r>
              <a:rPr lang="en-US" sz="1200" dirty="0">
                <a:effectLst/>
                <a:latin typeface="Arial" panose="020B0604020202020204" pitchFamily="34" charset="0"/>
                <a:ea typeface="Calibri" panose="020F0502020204030204" pitchFamily="34" charset="0"/>
              </a:rPr>
              <a:t>  This is intended to be an instructional case study; not a project report. It should be decisional and analytical.  It should challenge participants to move to higher orders of learning by prompting them to ask “how” the issues are related to one another and “why” things happen the way they do. Please read the following instructor notes.</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Facilitation Method:</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Before you introduce the case study, clarify that you want the participants to be thinking about the process of developing the Fire Danger Operating Plan (FDOP) versus the Staffing, Preparedness, and Response Plans. </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Briefly review the “Best Practices” that have been presented so far.  Inform the students that they should be ready to discuss two questions after the Case Study has been presented:</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mj-lt"/>
              <a:buAutoNum type="arabicPeriod"/>
            </a:pPr>
            <a:r>
              <a:rPr lang="en-US" sz="1200" dirty="0">
                <a:effectLst/>
                <a:latin typeface="Arial" panose="020B0604020202020204" pitchFamily="34" charset="0"/>
                <a:ea typeface="Calibri" panose="020F0502020204030204" pitchFamily="34" charset="0"/>
              </a:rPr>
              <a:t>Which “Best Practice” seemed to have the greatest influence leading to decisions supported by the Fire Danger Operating Plan?</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mj-lt"/>
              <a:buAutoNum type="arabicPeriod"/>
            </a:pPr>
            <a:r>
              <a:rPr lang="en-US" sz="1200" dirty="0">
                <a:effectLst/>
                <a:latin typeface="Arial" panose="020B0604020202020204" pitchFamily="34" charset="0"/>
                <a:ea typeface="Calibri" panose="020F0502020204030204" pitchFamily="34" charset="0"/>
              </a:rPr>
              <a:t>Which “Best Practice” will be most difficult to implement at your home unit, and why?</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Introduce the facts related to the case in 20-30 minutes; reserve a minimum of 15 minutes for discussion and questions.</a:t>
            </a:r>
            <a:r>
              <a:rPr lang="en-US" sz="1100" dirty="0">
                <a:effectLst/>
                <a:latin typeface="Arial" panose="020B0604020202020204" pitchFamily="34" charset="0"/>
                <a:ea typeface="Calibri" panose="020F0502020204030204" pitchFamily="34" charset="0"/>
              </a:rPr>
              <a:t> </a:t>
            </a: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Avoid interjecting personal bias, opinions, and conjecture about the case study.  </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The facilitator should be able to engage the group with questions to stimulate focused discussion. </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Set the Goals/Objectives:</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Arial" panose="020B0604020202020204" pitchFamily="34" charset="0"/>
              <a:buChar char="•"/>
              <a:tabLst>
                <a:tab pos="6858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Objective:  Demonstrate the importance of adhering to the recommended “best practices”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Arial" panose="020B0604020202020204" pitchFamily="34" charset="0"/>
              <a:buChar char="•"/>
              <a:tabLst>
                <a:tab pos="6858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Goals: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Ask thoughtful, non-judgmental questions to generate healthy discussion leading to a lesson learned or potential solution.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Stay focused on how Fire Danger has been meaningful in this case.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 discussion must center around the recommended “best practices” . . . Particularly the following:</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Fire Danger Operating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Response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Staffing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Preparedness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Prevention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End the discussion at roughly 35-45 minutes to allow enough time to summarize the discussion, answer pending questions, and bring closure to the lesson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Recommendation for Asking Questions:</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The first question is important for setting the right tone for the rest of the discussion. </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Start with an open-ended inquiry. If you start with a question that is too obtuse, too formidable, or looks like a trick question, no one will answer… The best opening questions are open ended, where there are multiple reasonable answers, or where the question is neutral and simple to answer. </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Hold back from engaging in controversial or emotional material until all the facts have been established and put into context. If you start off on a fighting issue, there is a good chance that the facts will get lost in the barrage of attacks and counterattacks that ensue.</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Possible Questions:</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mj-lt"/>
              <a:buAutoNum type="arabicPeriod"/>
            </a:pPr>
            <a:r>
              <a:rPr lang="en-US" sz="1200" dirty="0">
                <a:effectLst/>
                <a:latin typeface="Arial" panose="020B0604020202020204" pitchFamily="34" charset="0"/>
                <a:ea typeface="Calibri" panose="020F0502020204030204" pitchFamily="34" charset="0"/>
              </a:rPr>
              <a:t>Which “Best Practice” seemed to have the greatest influence leading to decisions supported by the Fire Danger Operating Plan?</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mj-lt"/>
              <a:buAutoNum type="arabicPeriod"/>
            </a:pPr>
            <a:r>
              <a:rPr lang="en-US" sz="1200" dirty="0">
                <a:effectLst/>
                <a:latin typeface="Arial" panose="020B0604020202020204" pitchFamily="34" charset="0"/>
                <a:ea typeface="Calibri" panose="020F0502020204030204" pitchFamily="34" charset="0"/>
              </a:rPr>
              <a:t>Which “Best Practice” will be most difficult to implement at your home unit, and why?</a:t>
            </a:r>
            <a:endParaRPr lang="en-US" sz="1100" dirty="0">
              <a:effectLst/>
              <a:latin typeface="Arial" panose="020B0604020202020204" pitchFamily="34" charset="0"/>
              <a:ea typeface="Calibri" panose="020F0502020204030204" pitchFamily="34" charset="0"/>
            </a:endParaRPr>
          </a:p>
          <a:p>
            <a:pPr marL="457200" marR="0" lvl="1" indent="0" algn="l" defTabSz="914400" rtl="0" eaLnBrk="1" fontAlgn="auto" latinLnBrk="0" hangingPunct="1">
              <a:lnSpc>
                <a:spcPct val="100000"/>
              </a:lnSpc>
              <a:spcBef>
                <a:spcPts val="600"/>
              </a:spcBef>
              <a:spcAft>
                <a:spcPts val="600"/>
              </a:spcAft>
              <a:buClrTx/>
              <a:buSzTx/>
              <a:buFont typeface="+mj-lt"/>
              <a:buNone/>
              <a:tabLst/>
              <a:defRPr/>
            </a:pPr>
            <a:endParaRPr lang="en-US" sz="14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CD7063D-96C6-401D-A175-5B29A3EA17DD}" type="slidenum">
              <a:rPr lang="en-US" smtClean="0"/>
              <a:t>1</a:t>
            </a:fld>
            <a:endParaRPr lang="en-US" dirty="0"/>
          </a:p>
        </p:txBody>
      </p:sp>
    </p:spTree>
    <p:extLst>
      <p:ext uri="{BB962C8B-B14F-4D97-AF65-F5344CB8AC3E}">
        <p14:creationId xmlns:p14="http://schemas.microsoft.com/office/powerpoint/2010/main" val="419690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10</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Dispatch Centers provide current NFDRS information on a daily basis.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SEZ FDOP provides tools to determine the above-listed ratings/levels.  These tools use fire business thresholds as opposed to climatological breakpoints.  Do the participants understand the difference?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Thresholds are based on both historical weather (climatology) and fire occurrence (fire business). Fire business thresholds are developed using FireFamily Plus.  Examples of climatological thresholds are the 90</a:t>
            </a:r>
            <a:r>
              <a:rPr lang="en-US" baseline="30000" dirty="0"/>
              <a:t>th</a:t>
            </a:r>
            <a:r>
              <a:rPr lang="en-US" dirty="0"/>
              <a:t> and 97</a:t>
            </a:r>
            <a:r>
              <a:rPr lang="en-US" baseline="30000" dirty="0"/>
              <a:t>th</a:t>
            </a:r>
            <a:r>
              <a:rPr lang="en-US" dirty="0"/>
              <a:t> percentiles.    Thresholds, or breakpoints, are used to define fire danger input for management decisions in each fire danger rating area.  Activities, events, and fire operations affected by fire danger are identified, and appropriate NFDRS components or indices are selected as decision guides.  Historical analysis of fire weather data is used to identify thresholds for staffing class, adjective rating, and preparedness level.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participants how their respective dispatch centers determine the daily adjective fire danger rating, staffing level, response level, and/or preparedness level.</a:t>
            </a:r>
          </a:p>
        </p:txBody>
      </p:sp>
      <p:sp>
        <p:nvSpPr>
          <p:cNvPr id="4" name="Slide Number Placeholder 3"/>
          <p:cNvSpPr>
            <a:spLocks noGrp="1"/>
          </p:cNvSpPr>
          <p:nvPr>
            <p:ph type="sldNum" sz="quarter" idx="5"/>
          </p:nvPr>
        </p:nvSpPr>
        <p:spPr/>
        <p:txBody>
          <a:bodyPr/>
          <a:lstStyle/>
          <a:p>
            <a:fld id="{ACD7063D-96C6-401D-A175-5B29A3EA17DD}" type="slidenum">
              <a:rPr lang="en-US" smtClean="0"/>
              <a:t>10</a:t>
            </a:fld>
            <a:endParaRPr lang="en-US" dirty="0"/>
          </a:p>
        </p:txBody>
      </p:sp>
    </p:spTree>
    <p:extLst>
      <p:ext uri="{BB962C8B-B14F-4D97-AF65-F5344CB8AC3E}">
        <p14:creationId xmlns:p14="http://schemas.microsoft.com/office/powerpoint/2010/main" val="251489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Agency Administrators with current, appropriate information that presents an accurate depiction of the daily fire danger situation.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FMO’s provide the appropriate fire danger and fire weather information to ensure that the Agency Administrator is aware of the current fire danger and preparedness levels for the zone.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information helps Agency Administrators understand the current fire danger assessment and helps to justify decisions (i.e. availability for support staff outside of the fire organization; consideration of restrictions or closure orders; and justification severity requests to augment local suppression resource capabilities.</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11</a:t>
            </a:fld>
            <a:endParaRPr lang="en-US"/>
          </a:p>
        </p:txBody>
      </p:sp>
    </p:spTree>
    <p:extLst>
      <p:ext uri="{BB962C8B-B14F-4D97-AF65-F5344CB8AC3E}">
        <p14:creationId xmlns:p14="http://schemas.microsoft.com/office/powerpoint/2010/main" val="314284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On large, extended fires where decision documentation is required (i.e. WFDSS) decision makers need to be provided with current, appropriate information to assist them with their decision-making process.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Initial decision documents are often created under hasty conditions where a decision is needed that provides the Agency Administrator’s overall direction on how the incident is to be managed.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Fire Management Officers (i.e. Fire Staff, District FMO, NPS FMO, etc.) in the SEZ do utilize NFDRS information to provide current fire danger and fire weather information to their respective Agency Administrators to assist in their decision documentation process.</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12</a:t>
            </a:fld>
            <a:endParaRPr lang="en-US"/>
          </a:p>
        </p:txBody>
      </p:sp>
    </p:spTree>
    <p:extLst>
      <p:ext uri="{BB962C8B-B14F-4D97-AF65-F5344CB8AC3E}">
        <p14:creationId xmlns:p14="http://schemas.microsoft.com/office/powerpoint/2010/main" val="400010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how they present fire danger information to their Agency Administrators.</a:t>
            </a:r>
            <a:endParaRPr lang="en-US"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SEZ Fire Managers utilize graphical NFDRS outputs to display trending fire danger conditions to Agency Administrators.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Agency Administrators may not always understand the significance of the various NFDRS variables (i.e. ERC, 1000-Hr Fuel Moisture).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Graphical displays help Fire Managers present current fire danger conditions in a format that is easier for non-fire personnel to understand.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Ask participants which NFDRS variables they utilize and ask them to explain why.</a:t>
            </a:r>
          </a:p>
        </p:txBody>
      </p:sp>
      <p:sp>
        <p:nvSpPr>
          <p:cNvPr id="4" name="Slide Number Placeholder 3"/>
          <p:cNvSpPr>
            <a:spLocks noGrp="1"/>
          </p:cNvSpPr>
          <p:nvPr>
            <p:ph type="sldNum" sz="quarter" idx="5"/>
          </p:nvPr>
        </p:nvSpPr>
        <p:spPr/>
        <p:txBody>
          <a:bodyPr/>
          <a:lstStyle/>
          <a:p>
            <a:fld id="{ACD7063D-96C6-401D-A175-5B29A3EA17DD}" type="slidenum">
              <a:rPr lang="en-US" smtClean="0"/>
              <a:t>13</a:t>
            </a:fld>
            <a:endParaRPr lang="en-US"/>
          </a:p>
        </p:txBody>
      </p:sp>
    </p:spTree>
    <p:extLst>
      <p:ext uri="{BB962C8B-B14F-4D97-AF65-F5344CB8AC3E}">
        <p14:creationId xmlns:p14="http://schemas.microsoft.com/office/powerpoint/2010/main" val="1845558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14</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participants whether they or their local unit FMO’s or AFMO’s utilize NFDRS information during daily briefings.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 they provide pocket cards to their firefighters and incoming severity resources?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 they find pocket cards useful?  If not, ask why…  What might work better?</a:t>
            </a:r>
          </a:p>
        </p:txBody>
      </p:sp>
      <p:sp>
        <p:nvSpPr>
          <p:cNvPr id="4" name="Slide Number Placeholder 3"/>
          <p:cNvSpPr>
            <a:spLocks noGrp="1"/>
          </p:cNvSpPr>
          <p:nvPr>
            <p:ph type="sldNum" sz="quarter" idx="5"/>
          </p:nvPr>
        </p:nvSpPr>
        <p:spPr/>
        <p:txBody>
          <a:bodyPr/>
          <a:lstStyle/>
          <a:p>
            <a:fld id="{ACD7063D-96C6-401D-A175-5B29A3EA17DD}" type="slidenum">
              <a:rPr lang="en-US" smtClean="0"/>
              <a:t>14</a:t>
            </a:fld>
            <a:endParaRPr lang="en-US"/>
          </a:p>
        </p:txBody>
      </p:sp>
    </p:spTree>
    <p:extLst>
      <p:ext uri="{BB962C8B-B14F-4D97-AF65-F5344CB8AC3E}">
        <p14:creationId xmlns:p14="http://schemas.microsoft.com/office/powerpoint/2010/main" val="70311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15</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NFDRS information is also considered when determining the availability of suppression resources for project work or the need to pre-position suppression resources during periods of elevated fire danger levels.  Local FMO’s use NFDRS information when considering whether prescribed fire projects can either proceed or need to be delayed.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Duty Officers utilize the Staffing Level tool to guide daily internal fire operational decisions at the local level. The Staffing Level specifies appropriate daily staffing for initial response resources, such as when to implement 7-day coverage and adjusted work schedules, and the number of personnel committed to initial attack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whether they utilize NFDRS information to guide them in their daily decision-making process.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the local FMO’s understand the FDOP tools?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there acceptance to utilize the available tools to aid in their decision-making processes or do they prefer to rely on their “gut feeling”?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can the value of using NFDRS outputs be better explained to local FMO’s, AFMO’s, or DO’s?</a:t>
            </a:r>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15</a:t>
            </a:fld>
            <a:endParaRPr lang="en-US" dirty="0"/>
          </a:p>
        </p:txBody>
      </p:sp>
    </p:spTree>
    <p:extLst>
      <p:ext uri="{BB962C8B-B14F-4D97-AF65-F5344CB8AC3E}">
        <p14:creationId xmlns:p14="http://schemas.microsoft.com/office/powerpoint/2010/main" val="605168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16</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sz="1200" kern="1200" dirty="0">
                <a:solidFill>
                  <a:schemeClr val="tx1"/>
                </a:solidFill>
                <a:effectLst/>
                <a:latin typeface="+mn-lt"/>
                <a:ea typeface="+mn-ea"/>
                <a:cs typeface="+mn-cs"/>
              </a:rPr>
              <a:t>NFDRS tools within the FDOP help FMO’s and Agency Administrators in the decision-making process when considering restrictions or limitations on industrial activities on public lands during periods of elevated fire danger.</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participants whether they utilize NFDRS tools/outputs as they may consider implementing restrictions or limitations on industrial activities in their Zones.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some of the challenges in working with industrial cooperators?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these challenges affect their decision-making process and how do they mitigate some of these challenges?</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16</a:t>
            </a:fld>
            <a:endParaRPr lang="en-US"/>
          </a:p>
        </p:txBody>
      </p:sp>
    </p:spTree>
    <p:extLst>
      <p:ext uri="{BB962C8B-B14F-4D97-AF65-F5344CB8AC3E}">
        <p14:creationId xmlns:p14="http://schemas.microsoft.com/office/powerpoint/2010/main" val="1203002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NFDRS tools within the FDOP help FMO’s and Agency Administrators work with PIO’s when considering restrictions or closures on public lands during periods of elevated fire danger.</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for the public and the media to understand why certain restrictions or closures are being considered or implemented.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NFDRS outputs are just as important when considering the removal of restrictions or closure orders to allow public recreational use to resume on public lands.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Fire Program Managers for all cooperating agencies within the SEZ utilize the Adjective Fire Danger Rating tool to convey current fire danger conditions to the public.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D7063D-96C6-401D-A175-5B29A3EA17DD}" type="slidenum">
              <a:rPr lang="en-US" smtClean="0"/>
              <a:t>17</a:t>
            </a:fld>
            <a:endParaRPr lang="en-US"/>
          </a:p>
        </p:txBody>
      </p:sp>
    </p:spTree>
    <p:extLst>
      <p:ext uri="{BB962C8B-B14F-4D97-AF65-F5344CB8AC3E}">
        <p14:creationId xmlns:p14="http://schemas.microsoft.com/office/powerpoint/2010/main" val="83087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18</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sz="1200" b="1" kern="1200" dirty="0">
                <a:solidFill>
                  <a:schemeClr val="tx1"/>
                </a:solidFill>
                <a:effectLst/>
                <a:latin typeface="+mn-lt"/>
                <a:ea typeface="+mn-ea"/>
                <a:cs typeface="+mn-cs"/>
              </a:rPr>
              <a:t>Fire danger</a:t>
            </a:r>
            <a:r>
              <a:rPr lang="en-US" sz="1200" kern="1200" dirty="0">
                <a:solidFill>
                  <a:schemeClr val="tx1"/>
                </a:solidFill>
                <a:effectLst/>
                <a:latin typeface="+mn-lt"/>
                <a:ea typeface="+mn-ea"/>
                <a:cs typeface="+mn-cs"/>
              </a:rPr>
              <a:t> is a </a:t>
            </a:r>
            <a:r>
              <a:rPr lang="en-US" sz="1200" b="1" i="1" kern="1200" dirty="0">
                <a:solidFill>
                  <a:schemeClr val="tx1"/>
                </a:solidFill>
                <a:effectLst/>
                <a:latin typeface="+mn-lt"/>
                <a:ea typeface="+mn-ea"/>
                <a:cs typeface="+mn-cs"/>
              </a:rPr>
              <a:t>broad scale assessment</a:t>
            </a:r>
            <a:r>
              <a:rPr lang="en-US" sz="1200" kern="1200" dirty="0">
                <a:solidFill>
                  <a:schemeClr val="tx1"/>
                </a:solidFill>
                <a:effectLst/>
                <a:latin typeface="+mn-lt"/>
                <a:ea typeface="+mn-ea"/>
                <a:cs typeface="+mn-cs"/>
              </a:rPr>
              <a:t> while </a:t>
            </a:r>
            <a:r>
              <a:rPr lang="en-US" sz="1200" b="1" kern="1200" dirty="0">
                <a:solidFill>
                  <a:schemeClr val="tx1"/>
                </a:solidFill>
                <a:effectLst/>
                <a:latin typeface="+mn-lt"/>
                <a:ea typeface="+mn-ea"/>
                <a:cs typeface="+mn-cs"/>
              </a:rPr>
              <a:t>fire behavior</a:t>
            </a:r>
            <a:r>
              <a:rPr lang="en-US" sz="1200" kern="1200" dirty="0">
                <a:solidFill>
                  <a:schemeClr val="tx1"/>
                </a:solidFill>
                <a:effectLst/>
                <a:latin typeface="+mn-lt"/>
                <a:ea typeface="+mn-ea"/>
                <a:cs typeface="+mn-cs"/>
              </a:rPr>
              <a:t> is </a:t>
            </a:r>
            <a:r>
              <a:rPr lang="en-US" sz="1200" b="1" i="1" kern="1200" dirty="0">
                <a:solidFill>
                  <a:schemeClr val="tx1"/>
                </a:solidFill>
                <a:effectLst/>
                <a:latin typeface="+mn-lt"/>
                <a:ea typeface="+mn-ea"/>
                <a:cs typeface="+mn-cs"/>
              </a:rPr>
              <a:t>site specific</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Fire danger ratings describe conditions that </a:t>
            </a:r>
            <a:r>
              <a:rPr lang="en-US" sz="1200" b="1" i="1" kern="1200" dirty="0">
                <a:solidFill>
                  <a:schemeClr val="tx1"/>
                </a:solidFill>
                <a:effectLst/>
                <a:latin typeface="+mn-lt"/>
                <a:ea typeface="+mn-ea"/>
                <a:cs typeface="+mn-cs"/>
              </a:rPr>
              <a:t>reflect the potential, over a large area</a:t>
            </a:r>
            <a:r>
              <a:rPr lang="en-US" sz="1200" kern="1200" dirty="0">
                <a:solidFill>
                  <a:schemeClr val="tx1"/>
                </a:solidFill>
                <a:effectLst/>
                <a:latin typeface="+mn-lt"/>
                <a:ea typeface="+mn-ea"/>
                <a:cs typeface="+mn-cs"/>
              </a:rPr>
              <a:t>, for a fire to ignite, spread and require suppression action.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SEZ Fire Managers use this information to communicate </a:t>
            </a:r>
            <a:r>
              <a:rPr lang="en-US" sz="1200" b="1" i="1" kern="1200" dirty="0">
                <a:solidFill>
                  <a:schemeClr val="tx1"/>
                </a:solidFill>
                <a:effectLst/>
                <a:latin typeface="+mn-lt"/>
                <a:ea typeface="+mn-ea"/>
                <a:cs typeface="+mn-cs"/>
              </a:rPr>
              <a:t>potential fire danger conditions </a:t>
            </a:r>
            <a:r>
              <a:rPr lang="en-US" sz="1200" kern="1200" dirty="0">
                <a:solidFill>
                  <a:schemeClr val="tx1"/>
                </a:solidFill>
                <a:effectLst/>
                <a:latin typeface="+mn-lt"/>
                <a:ea typeface="+mn-ea"/>
                <a:cs typeface="+mn-cs"/>
              </a:rPr>
              <a:t>to Agency Administrators, agency personnel, the public, and industrial cooperators in a manner that is easily understood.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18</a:t>
            </a:fld>
            <a:endParaRPr lang="en-US"/>
          </a:p>
        </p:txBody>
      </p:sp>
    </p:spTree>
    <p:extLst>
      <p:ext uri="{BB962C8B-B14F-4D97-AF65-F5344CB8AC3E}">
        <p14:creationId xmlns:p14="http://schemas.microsoft.com/office/powerpoint/2010/main" val="1061729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19</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Ask participants </a:t>
            </a:r>
            <a:r>
              <a:rPr lang="en-US" sz="1200" b="1" i="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determines the daily adjective fire danger level in their Zone and </a:t>
            </a:r>
            <a:r>
              <a:rPr lang="en-US" sz="1200" b="1"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this is calculated.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they determine the adjective rating for their Zone or for each FDRA?</a:t>
            </a:r>
            <a:endParaRPr lang="en-US" dirty="0"/>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19</a:t>
            </a:fld>
            <a:endParaRPr lang="en-US"/>
          </a:p>
        </p:txBody>
      </p:sp>
    </p:spTree>
    <p:extLst>
      <p:ext uri="{BB962C8B-B14F-4D97-AF65-F5344CB8AC3E}">
        <p14:creationId xmlns:p14="http://schemas.microsoft.com/office/powerpoint/2010/main" val="18982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dirty="0"/>
              <a:t>Lesson Objectives:</a:t>
            </a:r>
          </a:p>
          <a:p>
            <a:endParaRPr lang="en-US" dirty="0"/>
          </a:p>
          <a:p>
            <a:pPr marL="685800" lvl="1" indent="-228600">
              <a:buFont typeface="+mj-lt"/>
              <a:buAutoNum type="arabicPeriod"/>
            </a:pPr>
            <a:r>
              <a:rPr lang="en-US" dirty="0"/>
              <a:t>Demonstrate the importance of adhering to the recommended “best practices” as discussed in Lesson 3.</a:t>
            </a:r>
          </a:p>
          <a:p>
            <a:pPr marL="685800" lvl="1" indent="-228600">
              <a:buFont typeface="+mj-lt"/>
              <a:buAutoNum type="arabicPeriod"/>
            </a:pPr>
            <a:r>
              <a:rPr lang="en-US" sz="1200" dirty="0"/>
              <a:t>Relate a local view of the interagency planning and implementation of a fire danger operating plan.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List several fire management decisions based on NFDRS outputs.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a typeface="Calibri" panose="020F0502020204030204" pitchFamily="34" charset="0"/>
              </a:rPr>
              <a:t>Discuss the Southeast Zone (SEZ) Fire Danger Operating Plan (FDOP) connection between local fire occurrence issues and decisions based on fire danger products</a:t>
            </a:r>
            <a:r>
              <a:rPr lang="en-US" sz="1200" dirty="0">
                <a:latin typeface="Arial" panose="020B0604020202020204" pitchFamily="34" charset="0"/>
                <a:ea typeface="Calibri" panose="020F0502020204030204" pitchFamily="34" charset="0"/>
              </a:rPr>
              <a:t>.</a:t>
            </a:r>
            <a:endParaRPr lang="en-US" sz="1200" dirty="0"/>
          </a:p>
          <a:p>
            <a:pPr marL="685800" lvl="1" indent="-2286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2</a:t>
            </a:fld>
            <a:endParaRPr lang="en-US" dirty="0"/>
          </a:p>
        </p:txBody>
      </p:sp>
    </p:spTree>
    <p:extLst>
      <p:ext uri="{BB962C8B-B14F-4D97-AF65-F5344CB8AC3E}">
        <p14:creationId xmlns:p14="http://schemas.microsoft.com/office/powerpoint/2010/main" val="15341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20</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Preparedness Level is a five-tier (1-5) fire danger rating decision tool that is based on NFDRS output(s) and other indicators of fire business (such as projected levels of resource commitment).  Preparedness Levels will assist fire managers with more long-term (seasonal) decisions with respect to fire danger.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SEZ created an </a:t>
            </a:r>
            <a:r>
              <a:rPr lang="en-US" sz="1200" kern="1200" dirty="0" err="1">
                <a:solidFill>
                  <a:schemeClr val="tx1"/>
                </a:solidFill>
                <a:effectLst/>
                <a:latin typeface="+mn-lt"/>
                <a:ea typeface="+mn-ea"/>
                <a:cs typeface="+mn-cs"/>
              </a:rPr>
              <a:t>MSExcel</a:t>
            </a:r>
            <a:r>
              <a:rPr lang="en-US" sz="1200" kern="1200" dirty="0">
                <a:solidFill>
                  <a:schemeClr val="tx1"/>
                </a:solidFill>
                <a:effectLst/>
                <a:latin typeface="+mn-lt"/>
                <a:ea typeface="+mn-ea"/>
                <a:cs typeface="+mn-cs"/>
              </a:rPr>
              <a:t> worksheet to guide personnel through the PL determination process .  Directions on how to use the spreadsheet are described in the SEZ FDOP.  Tucson Dispatch personnel utilize the spreadsheet to help determine the PL for the Zone.</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20</a:t>
            </a:fld>
            <a:endParaRPr lang="en-US" dirty="0"/>
          </a:p>
        </p:txBody>
      </p:sp>
    </p:spTree>
    <p:extLst>
      <p:ext uri="{BB962C8B-B14F-4D97-AF65-F5344CB8AC3E}">
        <p14:creationId xmlns:p14="http://schemas.microsoft.com/office/powerpoint/2010/main" val="81322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21</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dirty="0"/>
              <a:t>This example displays the proposed DRAFT Southeast Zone FDOP using fuel model Y.  Directions for using the spreadsheet are described in the draft FDOP.</a:t>
            </a:r>
          </a:p>
          <a:p>
            <a:endParaRPr lang="en-US" dirty="0"/>
          </a:p>
          <a:p>
            <a:pPr marL="171450" indent="-171450">
              <a:buFont typeface="Arial" panose="020B0604020202020204" pitchFamily="34" charset="0"/>
              <a:buChar char="•"/>
            </a:pPr>
            <a:r>
              <a:rPr lang="en-US" dirty="0"/>
              <a:t>Ask participants how their Zone determines their preparedness level.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What is the value of determining the preparedness level for the zone?</a:t>
            </a:r>
          </a:p>
        </p:txBody>
      </p:sp>
      <p:sp>
        <p:nvSpPr>
          <p:cNvPr id="4" name="Slide Number Placeholder 3"/>
          <p:cNvSpPr>
            <a:spLocks noGrp="1"/>
          </p:cNvSpPr>
          <p:nvPr>
            <p:ph type="sldNum" sz="quarter" idx="5"/>
          </p:nvPr>
        </p:nvSpPr>
        <p:spPr/>
        <p:txBody>
          <a:bodyPr/>
          <a:lstStyle/>
          <a:p>
            <a:fld id="{ACD7063D-96C6-401D-A175-5B29A3EA17DD}" type="slidenum">
              <a:rPr lang="en-US" smtClean="0"/>
              <a:t>21</a:t>
            </a:fld>
            <a:endParaRPr lang="en-US"/>
          </a:p>
        </p:txBody>
      </p:sp>
    </p:spTree>
    <p:extLst>
      <p:ext uri="{BB962C8B-B14F-4D97-AF65-F5344CB8AC3E}">
        <p14:creationId xmlns:p14="http://schemas.microsoft.com/office/powerpoint/2010/main" val="210660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22</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dirty="0"/>
              <a:t>Each preparedness level has recommended guidelines/procedures for Agency Administrators, Fire Program Managers, Duty Officers, Dispatch Center, Prevention Specialists, etc.</a:t>
            </a:r>
          </a:p>
          <a:p>
            <a:endParaRPr lang="en-US" dirty="0"/>
          </a:p>
          <a:p>
            <a:pPr marL="171450" indent="-171450">
              <a:buFont typeface="Arial" panose="020B0604020202020204" pitchFamily="34" charset="0"/>
              <a:buChar char="•"/>
            </a:pPr>
            <a:r>
              <a:rPr lang="en-US" dirty="0"/>
              <a:t>Ask participants whether they have similar preparedness level guidelines or procedures defined for their zones.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 they follow their guidelines/procedures?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is the value of having guidelines and procedures for identified personnel at the various preparedness levels?</a:t>
            </a:r>
          </a:p>
        </p:txBody>
      </p:sp>
      <p:sp>
        <p:nvSpPr>
          <p:cNvPr id="4" name="Slide Number Placeholder 3"/>
          <p:cNvSpPr>
            <a:spLocks noGrp="1"/>
          </p:cNvSpPr>
          <p:nvPr>
            <p:ph type="sldNum" sz="quarter" idx="5"/>
          </p:nvPr>
        </p:nvSpPr>
        <p:spPr/>
        <p:txBody>
          <a:bodyPr/>
          <a:lstStyle/>
          <a:p>
            <a:fld id="{ACD7063D-96C6-401D-A175-5B29A3EA17DD}" type="slidenum">
              <a:rPr lang="en-US" smtClean="0"/>
              <a:t>22</a:t>
            </a:fld>
            <a:endParaRPr lang="en-US"/>
          </a:p>
        </p:txBody>
      </p:sp>
    </p:spTree>
    <p:extLst>
      <p:ext uri="{BB962C8B-B14F-4D97-AF65-F5344CB8AC3E}">
        <p14:creationId xmlns:p14="http://schemas.microsoft.com/office/powerpoint/2010/main" val="254917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23</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sz="1200" kern="1200" dirty="0">
                <a:solidFill>
                  <a:schemeClr val="tx1"/>
                </a:solidFill>
                <a:effectLst/>
                <a:latin typeface="+mn-lt"/>
                <a:ea typeface="+mn-ea"/>
                <a:cs typeface="+mn-cs"/>
              </a:rPr>
              <a:t>Tucson Dispatch Center is a significant partner in the use and timely dissemination of NFDRS information for the SEZ.</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participants whether they understand the important role dispatch centers play in the daily summarizing and dissemination of NFDRS information.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participants how their respective dispatch centers determine these ratings?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participants understand the role dispatch centers play in maintaining RAWS stations?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may poor RAWS station maintenance affect NFDRS outputs?</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23</a:t>
            </a:fld>
            <a:endParaRPr lang="en-US"/>
          </a:p>
        </p:txBody>
      </p:sp>
    </p:spTree>
    <p:extLst>
      <p:ext uri="{BB962C8B-B14F-4D97-AF65-F5344CB8AC3E}">
        <p14:creationId xmlns:p14="http://schemas.microsoft.com/office/powerpoint/2010/main" val="121083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24</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sz="1200" kern="1200" dirty="0">
                <a:solidFill>
                  <a:schemeClr val="tx1"/>
                </a:solidFill>
                <a:effectLst/>
                <a:latin typeface="+mn-lt"/>
                <a:ea typeface="+mn-ea"/>
                <a:cs typeface="+mn-cs"/>
              </a:rPr>
              <a:t>The intent is to provide accurate NFDRS information to maintain current level of awareness with regard to fire danger information within the SEZ.</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is used by fire managers and the Tucson Dispatch Center to inform agency administrators and local unit personnel on trending fire danger conditions within each of the three FDRA’s within the zone.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National Weather Service (NWS), Tucson Office also uses this information to assist them in producing a weekly Southeast Arizona Fire Weather Outlook.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weekly NFDRS report in combination with the weekly NWS forecast informs both fire managers and agency administrators on current fire danger and fire weather conditions which can assist management in the decision-making process.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participants if their zone conducts seasonal NFDRS tracking.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the value in tracking seasonal NFDRS information?</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24</a:t>
            </a:fld>
            <a:endParaRPr lang="en-US"/>
          </a:p>
        </p:txBody>
      </p:sp>
    </p:spTree>
    <p:extLst>
      <p:ext uri="{BB962C8B-B14F-4D97-AF65-F5344CB8AC3E}">
        <p14:creationId xmlns:p14="http://schemas.microsoft.com/office/powerpoint/2010/main" val="2333677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25</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Conclusion or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important to bring closure to the presentation; however, this doesn’t mean all of the questions need to be answered.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Provide a short synopsis of the case to reiterate the main issues, or even to raise new questions.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Despite any personal emotion or bias, end the presentation neutrally.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Don’t provide any analysis, or “lessons learned” in the case.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Let students decide about the merits of any particular argument based on their understanding of the facts provided in the case. </a:t>
            </a:r>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25</a:t>
            </a:fld>
            <a:endParaRPr lang="en-US"/>
          </a:p>
        </p:txBody>
      </p:sp>
    </p:spTree>
    <p:extLst>
      <p:ext uri="{BB962C8B-B14F-4D97-AF65-F5344CB8AC3E}">
        <p14:creationId xmlns:p14="http://schemas.microsoft.com/office/powerpoint/2010/main" val="36646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26</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26</a:t>
            </a:fld>
            <a:endParaRPr lang="en-US"/>
          </a:p>
        </p:txBody>
      </p:sp>
    </p:spTree>
    <p:extLst>
      <p:ext uri="{BB962C8B-B14F-4D97-AF65-F5344CB8AC3E}">
        <p14:creationId xmlns:p14="http://schemas.microsoft.com/office/powerpoint/2010/main" val="868785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27</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dirty="0"/>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27</a:t>
            </a:fld>
            <a:endParaRPr lang="en-US"/>
          </a:p>
        </p:txBody>
      </p:sp>
    </p:spTree>
    <p:extLst>
      <p:ext uri="{BB962C8B-B14F-4D97-AF65-F5344CB8AC3E}">
        <p14:creationId xmlns:p14="http://schemas.microsoft.com/office/powerpoint/2010/main" val="303441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3</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dirty="0"/>
              <a:t>This case study is intended to present how the Southeastern Arizona (SEZ) Fire Danger Operating Plan (FDOP) is utilized to provide fire danger information to line officers, fire management officers, duty officers, dispatch centers, firefighters, industrial cooperators, and the public.</a:t>
            </a:r>
          </a:p>
          <a:p>
            <a:endParaRPr lang="en-US" dirty="0"/>
          </a:p>
          <a:p>
            <a:r>
              <a:rPr lang="en-US" dirty="0"/>
              <a:t>The SEZ FDOP example also shows that the plan and subordinate plans are evaluated on a regular basis to ensure continuity of information and to maintain accurate and current data.</a:t>
            </a:r>
          </a:p>
          <a:p>
            <a:endParaRPr lang="en-US" dirty="0"/>
          </a:p>
          <a:p>
            <a:r>
              <a:rPr lang="en-US" dirty="0"/>
              <a:t>Maintaining a consistent level of currency is intended to promote a product that the end-user can trust and be willing to continue to utilize to answer questions related to fire danger and fire potential.</a:t>
            </a:r>
          </a:p>
        </p:txBody>
      </p:sp>
      <p:sp>
        <p:nvSpPr>
          <p:cNvPr id="4" name="Slide Number Placeholder 3"/>
          <p:cNvSpPr>
            <a:spLocks noGrp="1"/>
          </p:cNvSpPr>
          <p:nvPr>
            <p:ph type="sldNum" sz="quarter" idx="5"/>
          </p:nvPr>
        </p:nvSpPr>
        <p:spPr/>
        <p:txBody>
          <a:bodyPr/>
          <a:lstStyle/>
          <a:p>
            <a:fld id="{ACD7063D-96C6-401D-A175-5B29A3EA17DD}" type="slidenum">
              <a:rPr lang="en-US" smtClean="0"/>
              <a:t>3</a:t>
            </a:fld>
            <a:endParaRPr lang="en-US" dirty="0"/>
          </a:p>
        </p:txBody>
      </p:sp>
    </p:spTree>
    <p:extLst>
      <p:ext uri="{BB962C8B-B14F-4D97-AF65-F5344CB8AC3E}">
        <p14:creationId xmlns:p14="http://schemas.microsoft.com/office/powerpoint/2010/main" val="381972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4</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 interagency FDOP requires active participation from all partners.  Each cooperating agency may be able to provide varying levels of expertise to the development and review of the plan.</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interagency FDOP is an opportunity to improve understanding to those cooperators with limited knowledge or experience with the tools and subordinate plans.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every scale, fire danger rating is a key consideration for staffing and prepositioning preparedness resources, regulating industrial activity, or placing restrictions on public lands.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assessments are used by and affect a wide variety of stake holders including federal and state agencies, local governments, industrial and other private entities, as well as the general public.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Participation in a recognized fire danger system and careful management of weather and fire data is vital to ensure accurate assessments and the consistent application of fire danger rating, especially for broader scale assessments.</a:t>
            </a:r>
            <a:endParaRPr lang="en-US" sz="1200" dirty="0"/>
          </a:p>
        </p:txBody>
      </p:sp>
      <p:sp>
        <p:nvSpPr>
          <p:cNvPr id="4" name="Slide Number Placeholder 3"/>
          <p:cNvSpPr>
            <a:spLocks noGrp="1"/>
          </p:cNvSpPr>
          <p:nvPr>
            <p:ph type="sldNum" sz="quarter" idx="5"/>
          </p:nvPr>
        </p:nvSpPr>
        <p:spPr/>
        <p:txBody>
          <a:bodyPr/>
          <a:lstStyle/>
          <a:p>
            <a:fld id="{ACD7063D-96C6-401D-A175-5B29A3EA17DD}" type="slidenum">
              <a:rPr lang="en-US" smtClean="0"/>
              <a:t>4</a:t>
            </a:fld>
            <a:endParaRPr lang="en-US" dirty="0"/>
          </a:p>
        </p:txBody>
      </p:sp>
    </p:spTree>
    <p:extLst>
      <p:ext uri="{BB962C8B-B14F-4D97-AF65-F5344CB8AC3E}">
        <p14:creationId xmlns:p14="http://schemas.microsoft.com/office/powerpoint/2010/main" val="381223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5</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r>
              <a:rPr lang="en-US" sz="1200" kern="1200" dirty="0">
                <a:solidFill>
                  <a:schemeClr val="tx1"/>
                </a:solidFill>
                <a:effectLst/>
                <a:latin typeface="+mn-lt"/>
                <a:ea typeface="+mn-ea"/>
                <a:cs typeface="+mn-cs"/>
              </a:rPr>
              <a:t>Available fire danger and fire weather information can be categorized into two groups:</a:t>
            </a:r>
          </a:p>
          <a:p>
            <a:endParaRPr lang="en-US" sz="1200" kern="1200" dirty="0">
              <a:solidFill>
                <a:schemeClr val="tx1"/>
              </a:solidFill>
              <a:effectLst/>
              <a:latin typeface="+mn-lt"/>
              <a:ea typeface="+mn-ea"/>
              <a:cs typeface="+mn-cs"/>
            </a:endParaRPr>
          </a:p>
          <a:p>
            <a:pPr marL="171450" lvl="0" indent="-171450">
              <a:spcBef>
                <a:spcPts val="600"/>
              </a:spcBef>
              <a:spcAft>
                <a:spcPts val="600"/>
              </a:spcAft>
              <a:buFont typeface="Arial" panose="020B0604020202020204" pitchFamily="34" charset="0"/>
              <a:buChar char="•"/>
            </a:pPr>
            <a:r>
              <a:rPr lang="en-US" sz="1200" b="1" kern="1200" dirty="0">
                <a:solidFill>
                  <a:schemeClr val="tx1"/>
                </a:solidFill>
                <a:effectLst/>
                <a:latin typeface="+mn-lt"/>
                <a:ea typeface="+mn-ea"/>
                <a:cs typeface="+mn-cs"/>
              </a:rPr>
              <a:t>Current Information:</a:t>
            </a:r>
            <a:r>
              <a:rPr lang="en-US" sz="1200" kern="1200" dirty="0">
                <a:solidFill>
                  <a:schemeClr val="tx1"/>
                </a:solidFill>
                <a:effectLst/>
                <a:latin typeface="+mn-lt"/>
                <a:ea typeface="+mn-ea"/>
                <a:cs typeface="+mn-cs"/>
              </a:rPr>
              <a:t> Current information can provide decision makers with current conditions in regard to fire danger and fire behavior potential.  National Fire Danger Rating System daily outputs are readily available and should be incorporated into the decision-making process.</a:t>
            </a:r>
          </a:p>
          <a:p>
            <a:pPr marL="0" lvl="0" indent="0">
              <a:spcBef>
                <a:spcPts val="600"/>
              </a:spcBef>
              <a:spcAft>
                <a:spcPts val="600"/>
              </a:spcAft>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spcBef>
                <a:spcPts val="600"/>
              </a:spcBef>
              <a:spcAft>
                <a:spcPts val="600"/>
              </a:spcAft>
              <a:buFont typeface="Arial" panose="020B0604020202020204" pitchFamily="34" charset="0"/>
              <a:buChar char="•"/>
            </a:pPr>
            <a:r>
              <a:rPr lang="en-US" sz="1200" b="1" kern="1200" dirty="0">
                <a:solidFill>
                  <a:schemeClr val="tx1"/>
                </a:solidFill>
                <a:effectLst/>
                <a:latin typeface="+mn-lt"/>
                <a:ea typeface="+mn-ea"/>
                <a:cs typeface="+mn-cs"/>
              </a:rPr>
              <a:t>Forecast Information:</a:t>
            </a:r>
            <a:r>
              <a:rPr lang="en-US" sz="1200" kern="1200" dirty="0">
                <a:solidFill>
                  <a:schemeClr val="tx1"/>
                </a:solidFill>
                <a:effectLst/>
                <a:latin typeface="+mn-lt"/>
                <a:ea typeface="+mn-ea"/>
                <a:cs typeface="+mn-cs"/>
              </a:rPr>
              <a:t> Forecast information is available in many forms.  Each geographic area employs Predictive Services personnel who can provide the most applicable and current forecast information to aid decision makers as they try to gauge potential fire impacts over the next few days or weeks.</a:t>
            </a:r>
          </a:p>
          <a:p>
            <a:pPr marL="0" lvl="0" indent="0">
              <a:buFontTx/>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briefing decision makers on the current level of fire danger during fire season, it is important to provide line officers with current, appropriate information to assist them with the decision-making process.</a:t>
            </a: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5</a:t>
            </a:fld>
            <a:endParaRPr lang="en-US" dirty="0"/>
          </a:p>
        </p:txBody>
      </p:sp>
    </p:spTree>
    <p:extLst>
      <p:ext uri="{BB962C8B-B14F-4D97-AF65-F5344CB8AC3E}">
        <p14:creationId xmlns:p14="http://schemas.microsoft.com/office/powerpoint/2010/main" val="56670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6</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FDOP process blends science, historical data, established processes, and local knowledge to provide a unified framework for local interagency unit managers and administrators to make informed decisions that result in safe, efficient, and effective responses to fire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FDOP is intended to offer decision-making support combining historical fire and weather information, evaluating this information using science-based processes to reinforce local fire knowledge.</a:t>
            </a:r>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6</a:t>
            </a:fld>
            <a:endParaRPr lang="en-US" dirty="0"/>
          </a:p>
        </p:txBody>
      </p:sp>
    </p:spTree>
    <p:extLst>
      <p:ext uri="{BB962C8B-B14F-4D97-AF65-F5344CB8AC3E}">
        <p14:creationId xmlns:p14="http://schemas.microsoft.com/office/powerpoint/2010/main" val="53899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7</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FDOP can provide consistent information using a unified format that fire personnel and non-fire personnel can understand.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variety of charts/graphs can help to describe various levels of fire danger (i.e. ERC, BI, Fuel Moisture, etc.).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Fire managers can use these tools to help explain fire danger potential during critical periods throughout the course of the fire season.</a:t>
            </a:r>
          </a:p>
        </p:txBody>
      </p:sp>
      <p:sp>
        <p:nvSpPr>
          <p:cNvPr id="4" name="Slide Number Placeholder 3"/>
          <p:cNvSpPr>
            <a:spLocks noGrp="1"/>
          </p:cNvSpPr>
          <p:nvPr>
            <p:ph type="sldNum" sz="quarter" idx="5"/>
          </p:nvPr>
        </p:nvSpPr>
        <p:spPr/>
        <p:txBody>
          <a:bodyPr/>
          <a:lstStyle/>
          <a:p>
            <a:fld id="{ACD7063D-96C6-401D-A175-5B29A3EA17DD}" type="slidenum">
              <a:rPr lang="en-US" smtClean="0"/>
              <a:t>7</a:t>
            </a:fld>
            <a:endParaRPr lang="en-US" dirty="0"/>
          </a:p>
        </p:txBody>
      </p:sp>
    </p:spTree>
    <p:extLst>
      <p:ext uri="{BB962C8B-B14F-4D97-AF65-F5344CB8AC3E}">
        <p14:creationId xmlns:p14="http://schemas.microsoft.com/office/powerpoint/2010/main" val="357678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8</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participants where they may be able to locate various forms of current and forecast information.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often do participants seek out these types of information during fire season?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 they use these types of information?  Who do they tend to convey this information to (who is their target audience)?</a:t>
            </a:r>
          </a:p>
        </p:txBody>
      </p:sp>
      <p:sp>
        <p:nvSpPr>
          <p:cNvPr id="4" name="Slide Number Placeholder 3"/>
          <p:cNvSpPr>
            <a:spLocks noGrp="1"/>
          </p:cNvSpPr>
          <p:nvPr>
            <p:ph type="sldNum" sz="quarter" idx="5"/>
          </p:nvPr>
        </p:nvSpPr>
        <p:spPr/>
        <p:txBody>
          <a:bodyPr/>
          <a:lstStyle/>
          <a:p>
            <a:fld id="{ACD7063D-96C6-401D-A175-5B29A3EA17DD}" type="slidenum">
              <a:rPr lang="en-US" smtClean="0"/>
              <a:t>8</a:t>
            </a:fld>
            <a:endParaRPr lang="en-US" dirty="0"/>
          </a:p>
        </p:txBody>
      </p:sp>
    </p:spTree>
    <p:extLst>
      <p:ext uri="{BB962C8B-B14F-4D97-AF65-F5344CB8AC3E}">
        <p14:creationId xmlns:p14="http://schemas.microsoft.com/office/powerpoint/2010/main" val="158417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marL="0" marR="0" lvl="0" indent="0" algn="r" defTabSz="914400" rtl="0" eaLnBrk="1" fontAlgn="auto" latinLnBrk="0" hangingPunct="1">
                <a:lnSpc>
                  <a:spcPct val="100000"/>
                </a:lnSpc>
                <a:spcBef>
                  <a:spcPts val="600"/>
                </a:spcBef>
                <a:spcAft>
                  <a:spcPts val="600"/>
                </a:spcAft>
                <a:buClrTx/>
                <a:buSzTx/>
                <a:buFontTx/>
                <a:buNone/>
                <a:tabLst/>
                <a:defRPr/>
              </a:pPr>
              <a:t>9</a:t>
            </a:fld>
            <a:endParaRPr lang="en-US" sz="1200" b="1" dirty="0">
              <a:effectLst>
                <a:outerShdw blurRad="38100" dist="38100" dir="2700000" algn="tl">
                  <a:srgbClr val="000000">
                    <a:alpha val="43137"/>
                  </a:srgbClr>
                </a:outerShdw>
              </a:effectLst>
            </a:endParaRP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US" dirty="0"/>
              <a:t>Ask participants if FMO’s utilize NFDRS information as they assess daily fire preparedness situations for their unit?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so, what kind of information do they utilize and how do they obtain the information?</a:t>
            </a:r>
          </a:p>
        </p:txBody>
      </p:sp>
      <p:sp>
        <p:nvSpPr>
          <p:cNvPr id="4" name="Slide Number Placeholder 3"/>
          <p:cNvSpPr>
            <a:spLocks noGrp="1"/>
          </p:cNvSpPr>
          <p:nvPr>
            <p:ph type="sldNum" sz="quarter" idx="5"/>
          </p:nvPr>
        </p:nvSpPr>
        <p:spPr/>
        <p:txBody>
          <a:bodyPr/>
          <a:lstStyle/>
          <a:p>
            <a:fld id="{ACD7063D-96C6-401D-A175-5B29A3EA17DD}" type="slidenum">
              <a:rPr lang="en-US" smtClean="0"/>
              <a:t>9</a:t>
            </a:fld>
            <a:endParaRPr lang="en-US" dirty="0"/>
          </a:p>
        </p:txBody>
      </p:sp>
    </p:spTree>
    <p:extLst>
      <p:ext uri="{BB962C8B-B14F-4D97-AF65-F5344CB8AC3E}">
        <p14:creationId xmlns:p14="http://schemas.microsoft.com/office/powerpoint/2010/main" val="1665419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descr="Logo" title="NFDRS 2016 Rollout Workshop">
            <a:extLst>
              <a:ext uri="{FF2B5EF4-FFF2-40B4-BE49-F238E27FC236}">
                <a16:creationId xmlns:a16="http://schemas.microsoft.com/office/drawing/2014/main" id="{AFC417A1-3E10-44B5-8050-594B27BC5978}"/>
              </a:ext>
            </a:extLst>
          </p:cNvPr>
          <p:cNvGrpSpPr>
            <a:grpSpLocks noChangeAspect="1"/>
          </p:cNvGrpSpPr>
          <p:nvPr userDrawn="1"/>
        </p:nvGrpSpPr>
        <p:grpSpPr>
          <a:xfrm>
            <a:off x="198263" y="4576604"/>
            <a:ext cx="2526649" cy="1833878"/>
            <a:chOff x="-8862" y="5171834"/>
            <a:chExt cx="1916402" cy="1480996"/>
          </a:xfrm>
          <a:effectLst>
            <a:outerShdw blurRad="50800" dist="50800" dir="5400000" algn="t" rotWithShape="0">
              <a:prstClr val="black">
                <a:alpha val="40000"/>
              </a:prstClr>
            </a:outerShdw>
          </a:effectLst>
        </p:grpSpPr>
        <p:pic>
          <p:nvPicPr>
            <p:cNvPr id="10" name="Picture 9" descr="A close up of a sign&#10;&#10;Description generated with high confidence">
              <a:extLst>
                <a:ext uri="{FF2B5EF4-FFF2-40B4-BE49-F238E27FC236}">
                  <a16:creationId xmlns:a16="http://schemas.microsoft.com/office/drawing/2014/main" id="{8BAD15B7-CB84-46AE-BFEA-048D54CB4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1" name="Picture 10">
              <a:extLst>
                <a:ext uri="{FF2B5EF4-FFF2-40B4-BE49-F238E27FC236}">
                  <a16:creationId xmlns:a16="http://schemas.microsoft.com/office/drawing/2014/main" id="{B2139B3F-9655-475F-B3D0-E4DCF8952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2" name="Picture 11">
              <a:extLst>
                <a:ext uri="{FF2B5EF4-FFF2-40B4-BE49-F238E27FC236}">
                  <a16:creationId xmlns:a16="http://schemas.microsoft.com/office/drawing/2014/main" id="{99E58A74-61F7-4DA7-B5E4-9927B5D92E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3" name="Subtitle 5" title="Lesson">
            <a:extLst>
              <a:ext uri="{FF2B5EF4-FFF2-40B4-BE49-F238E27FC236}">
                <a16:creationId xmlns:a16="http://schemas.microsoft.com/office/drawing/2014/main" id="{81DB4324-A4D9-4A51-8831-ACA4A78141C2}"/>
              </a:ext>
            </a:extLst>
          </p:cNvPr>
          <p:cNvSpPr>
            <a:spLocks noGrp="1"/>
          </p:cNvSpPr>
          <p:nvPr>
            <p:ph type="subTitle" idx="1" hasCustomPrompt="1"/>
          </p:nvPr>
        </p:nvSpPr>
        <p:spPr>
          <a:xfrm>
            <a:off x="508000" y="1848627"/>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dirty="0"/>
              <a:t>Click to edit lesson number</a:t>
            </a:r>
          </a:p>
        </p:txBody>
      </p:sp>
      <p:sp>
        <p:nvSpPr>
          <p:cNvPr id="16" name="Subtitle 5" title="Lesson">
            <a:extLst>
              <a:ext uri="{FF2B5EF4-FFF2-40B4-BE49-F238E27FC236}">
                <a16:creationId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dirty="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a16="http://schemas.microsoft.com/office/drawing/2014/main" id="{D9D6B924-46E5-460B-9F7B-2C4FEF6CBF39}"/>
              </a:ext>
            </a:extLst>
          </p:cNvPr>
          <p:cNvSpPr>
            <a:spLocks noGrp="1"/>
          </p:cNvSpPr>
          <p:nvPr>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dirty="0"/>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a16="http://schemas.microsoft.com/office/drawing/2014/main" id="{E19AB339-E7D8-4038-8DC9-C2A2F73C979D}"/>
              </a:ext>
            </a:extLst>
          </p:cNvPr>
          <p:cNvSpPr>
            <a:spLocks noGrp="1"/>
          </p:cNvSpPr>
          <p:nvPr>
            <p:ph type="title" hasCustomPrompt="1"/>
          </p:nvPr>
        </p:nvSpPr>
        <p:spPr>
          <a:xfrm>
            <a:off x="508000" y="449345"/>
            <a:ext cx="11176000" cy="664797"/>
          </a:xfrm>
          <a:prstGeom prst="rect">
            <a:avLst/>
          </a:prstGeom>
        </p:spPr>
        <p:txBody>
          <a:bodyPr/>
          <a:lstStyle>
            <a:lvl1pPr>
              <a:defRPr/>
            </a:lvl1pPr>
          </a:lstStyle>
          <a:p>
            <a:r>
              <a:rPr lang="en-US" dirty="0"/>
              <a:t>Click to edit lesson title</a:t>
            </a:r>
          </a:p>
        </p:txBody>
      </p:sp>
      <p:sp>
        <p:nvSpPr>
          <p:cNvPr id="15" name="Text Placeholder 14">
            <a:extLst>
              <a:ext uri="{FF2B5EF4-FFF2-40B4-BE49-F238E27FC236}">
                <a16:creationId xmlns:a16="http://schemas.microsoft.com/office/drawing/2014/main" id="{21DC891F-F2D1-4296-8842-314B92BEE84F}"/>
              </a:ext>
            </a:extLst>
          </p:cNvPr>
          <p:cNvSpPr>
            <a:spLocks noGrp="1"/>
          </p:cNvSpPr>
          <p:nvPr>
            <p:ph type="body" sz="quarter" idx="12" hasCustomPrompt="1"/>
          </p:nvPr>
        </p:nvSpPr>
        <p:spPr>
          <a:xfrm>
            <a:off x="2645295" y="2749661"/>
            <a:ext cx="6901409" cy="1200329"/>
          </a:xfrm>
          <a:prstGeom prst="rect">
            <a:avLst/>
          </a:prstGeom>
        </p:spPr>
        <p:txBody>
          <a:bodyPr>
            <a:spAutoFit/>
          </a:bodyPr>
          <a:lstStyle>
            <a:lvl1pPr algn="ctr">
              <a:defRPr sz="3600" i="1"/>
            </a:lvl1pPr>
          </a:lstStyle>
          <a:p>
            <a:pPr lvl="0"/>
            <a:r>
              <a:rPr lang="en-US" dirty="0"/>
              <a:t>Click to edit Geographic Area Workshop Title</a:t>
            </a:r>
          </a:p>
        </p:txBody>
      </p:sp>
    </p:spTree>
    <p:extLst>
      <p:ext uri="{BB962C8B-B14F-4D97-AF65-F5344CB8AC3E}">
        <p14:creationId xmlns:p14="http://schemas.microsoft.com/office/powerpoint/2010/main" val="18665013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827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2C3B30-AC1F-4461-AA62-FDA0DCE80BDF}"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DA9E9-0FD5-4500-AE86-6D818907A0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28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descr="Logo" title="NFDRS 2016 Rollout Workshop">
            <a:extLst>
              <a:ext uri="{FF2B5EF4-FFF2-40B4-BE49-F238E27FC236}">
                <a16:creationId xmlns:a16="http://schemas.microsoft.com/office/drawing/2014/main" id="{AFC417A1-3E10-44B5-8050-594B27BC5978}"/>
              </a:ext>
            </a:extLst>
          </p:cNvPr>
          <p:cNvGrpSpPr/>
          <p:nvPr userDrawn="1"/>
        </p:nvGrpSpPr>
        <p:grpSpPr>
          <a:xfrm>
            <a:off x="198263" y="3682829"/>
            <a:ext cx="3758058" cy="2727653"/>
            <a:chOff x="-8862" y="5171834"/>
            <a:chExt cx="1916402" cy="1480996"/>
          </a:xfrm>
          <a:effectLst>
            <a:outerShdw blurRad="50800" dist="50800" dir="5400000" algn="t" rotWithShape="0">
              <a:prstClr val="black">
                <a:alpha val="40000"/>
              </a:prstClr>
            </a:outerShdw>
          </a:effectLst>
        </p:grpSpPr>
        <p:pic>
          <p:nvPicPr>
            <p:cNvPr id="10" name="Picture 9" descr="A close up of a sign&#10;&#10;Description generated with high confidence">
              <a:extLst>
                <a:ext uri="{FF2B5EF4-FFF2-40B4-BE49-F238E27FC236}">
                  <a16:creationId xmlns:a16="http://schemas.microsoft.com/office/drawing/2014/main" id="{8BAD15B7-CB84-46AE-BFEA-048D54CB4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2" name="Picture 11">
              <a:extLst>
                <a:ext uri="{FF2B5EF4-FFF2-40B4-BE49-F238E27FC236}">
                  <a16:creationId xmlns:a16="http://schemas.microsoft.com/office/drawing/2014/main" id="{99E58A74-61F7-4DA7-B5E4-9927B5D92E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11" name="Picture 10">
              <a:extLst>
                <a:ext uri="{FF2B5EF4-FFF2-40B4-BE49-F238E27FC236}">
                  <a16:creationId xmlns:a16="http://schemas.microsoft.com/office/drawing/2014/main" id="{B2139B3F-9655-475F-B3D0-E4DCF8952A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
        <p:nvSpPr>
          <p:cNvPr id="15" name="TextBox 14" descr="NFDRS 2016 Rollout Workshop&#10;National Advanced Fire &amp; Resource Institute&#10;Tucson, Arizona&#10;April 30 – May 4, 2018&#10;" title="Workshop Location and Date">
            <a:extLst>
              <a:ext uri="{FF2B5EF4-FFF2-40B4-BE49-F238E27FC236}">
                <a16:creationId xmlns:a16="http://schemas.microsoft.com/office/drawing/2014/main" id="{C3EC77ED-6E09-4E3E-AA80-A07DC131C7FD}"/>
              </a:ext>
            </a:extLst>
          </p:cNvPr>
          <p:cNvSpPr txBox="1"/>
          <p:nvPr userDrawn="1"/>
        </p:nvSpPr>
        <p:spPr>
          <a:xfrm>
            <a:off x="7483134" y="5196310"/>
            <a:ext cx="4411131"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dirty="0"/>
              <a:t>NFDRS 2016 Rollout Workshop</a:t>
            </a:r>
          </a:p>
          <a:p>
            <a:pPr algn="r"/>
            <a:r>
              <a:rPr lang="en-US" dirty="0"/>
              <a:t>National Advanced Fire &amp; Resource Institute</a:t>
            </a:r>
          </a:p>
          <a:p>
            <a:pPr algn="r"/>
            <a:r>
              <a:rPr lang="en-US" dirty="0"/>
              <a:t>Tucson, Arizona</a:t>
            </a:r>
          </a:p>
          <a:p>
            <a:pPr algn="r"/>
            <a:r>
              <a:rPr lang="en-US" dirty="0"/>
              <a:t>April 30 – May 4, 2018</a:t>
            </a:r>
          </a:p>
        </p:txBody>
      </p:sp>
      <p:sp>
        <p:nvSpPr>
          <p:cNvPr id="13" name="Subtitle 5" title="Lesson">
            <a:extLst>
              <a:ext uri="{FF2B5EF4-FFF2-40B4-BE49-F238E27FC236}">
                <a16:creationId xmlns:a16="http://schemas.microsoft.com/office/drawing/2014/main" id="{81DB4324-A4D9-4A51-8831-ACA4A78141C2}"/>
              </a:ext>
            </a:extLst>
          </p:cNvPr>
          <p:cNvSpPr>
            <a:spLocks noGrp="1"/>
          </p:cNvSpPr>
          <p:nvPr>
            <p:ph type="subTitle" idx="1" hasCustomPrompt="1"/>
          </p:nvPr>
        </p:nvSpPr>
        <p:spPr>
          <a:xfrm>
            <a:off x="3667321" y="3090446"/>
            <a:ext cx="4624662" cy="677108"/>
          </a:xfrm>
          <a:prstGeom prst="rect">
            <a:avLst/>
          </a:prstGeom>
        </p:spPr>
        <p:txBody>
          <a:bodyPr/>
          <a:lstStyle>
            <a:lvl1pPr algn="ctr">
              <a:defRPr>
                <a:effectLst>
                  <a:outerShdw blurRad="38100" dist="38100" dir="2700000" algn="tl">
                    <a:srgbClr val="000000">
                      <a:alpha val="43137"/>
                    </a:srgbClr>
                  </a:outerShdw>
                </a:effectLst>
              </a:defRPr>
            </a:lvl1pPr>
          </a:lstStyle>
          <a:p>
            <a:r>
              <a:rPr lang="en-US" sz="4400" dirty="0"/>
              <a:t>Lesson #</a:t>
            </a:r>
          </a:p>
        </p:txBody>
      </p:sp>
      <p:sp>
        <p:nvSpPr>
          <p:cNvPr id="14" name="Title 7" title="Master Title">
            <a:extLst>
              <a:ext uri="{FF2B5EF4-FFF2-40B4-BE49-F238E27FC236}">
                <a16:creationId xmlns:a16="http://schemas.microsoft.com/office/drawing/2014/main" id="{E71AFCDA-2D0F-4570-94A3-4E44ACBEEE83}"/>
              </a:ext>
            </a:extLst>
          </p:cNvPr>
          <p:cNvSpPr>
            <a:spLocks noGrp="1"/>
          </p:cNvSpPr>
          <p:nvPr>
            <p:ph type="ctrTitle" hasCustomPrompt="1"/>
          </p:nvPr>
        </p:nvSpPr>
        <p:spPr>
          <a:xfrm>
            <a:off x="858377" y="463604"/>
            <a:ext cx="10242551" cy="664797"/>
          </a:xfrm>
        </p:spPr>
        <p:txBody>
          <a:bodyPr/>
          <a:lstStyle>
            <a:lvl1pPr>
              <a:defRPr sz="4800"/>
            </a:lvl1pPr>
          </a:lstStyle>
          <a:p>
            <a:pPr algn="ctr"/>
            <a:r>
              <a:rPr lang="en-US" dirty="0"/>
              <a:t>Click to Edit Master Title</a:t>
            </a:r>
          </a:p>
        </p:txBody>
      </p:sp>
    </p:spTree>
    <p:extLst>
      <p:ext uri="{BB962C8B-B14F-4D97-AF65-F5344CB8AC3E}">
        <p14:creationId xmlns:p14="http://schemas.microsoft.com/office/powerpoint/2010/main" val="23267054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p:spPr>
        <p:txBody>
          <a:bodyPr/>
          <a:lstStyle>
            <a:lvl1pPr>
              <a:defRPr/>
            </a:lvl1pPr>
          </a:lstStyle>
          <a:p>
            <a:r>
              <a:rPr lang="en-US" dirty="0"/>
              <a:t>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spTree>
    <p:extLst>
      <p:ext uri="{BB962C8B-B14F-4D97-AF65-F5344CB8AC3E}">
        <p14:creationId xmlns:p14="http://schemas.microsoft.com/office/powerpoint/2010/main" val="31745643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p:spPr>
        <p:txBody>
          <a:bodyPr/>
          <a:lstStyle>
            <a:lvl1pPr>
              <a:defRPr/>
            </a:lvl1pPr>
          </a:lstStyle>
          <a:p>
            <a:r>
              <a:rPr lang="en-US" dirty="0"/>
              <a:t>Review 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spTree>
    <p:extLst>
      <p:ext uri="{BB962C8B-B14F-4D97-AF65-F5344CB8AC3E}">
        <p14:creationId xmlns:p14="http://schemas.microsoft.com/office/powerpoint/2010/main" val="35869404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p>
        </p:txBody>
      </p:sp>
      <p:sp>
        <p:nvSpPr>
          <p:cNvPr id="6" name="Text Placeholder 5"/>
          <p:cNvSpPr>
            <a:spLocks noGrp="1"/>
          </p:cNvSpPr>
          <p:nvPr>
            <p:ph type="body" sz="quarter" idx="10" hasCustomPrompt="1"/>
          </p:nvPr>
        </p:nvSpPr>
        <p:spPr>
          <a:xfrm>
            <a:off x="1879046" y="1411553"/>
            <a:ext cx="9804954" cy="3354765"/>
          </a:xfrm>
          <a:prstGeom prst="rect">
            <a:avLst/>
          </a:prstGeom>
          <a:effectLst/>
        </p:spPr>
        <p:txBody>
          <a:bodyPr>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descr="Logo" title="NFDRS 2016 Rollout Workshop">
            <a:extLst>
              <a:ext uri="{FF2B5EF4-FFF2-40B4-BE49-F238E27FC236}">
                <a16:creationId xmlns:a16="http://schemas.microsoft.com/office/drawing/2014/main" id="{C402C165-B9EB-4FD0-8B3B-625F536FDDE9}"/>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2" name="Picture 11" descr="A close up of a sign&#10;&#10;Description generated with high confidence">
              <a:extLst>
                <a:ext uri="{FF2B5EF4-FFF2-40B4-BE49-F238E27FC236}">
                  <a16:creationId xmlns:a16="http://schemas.microsoft.com/office/drawing/2014/main" id="{11DC3F77-5F15-4E64-9CD8-64732C5C14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4" name="Picture 13">
              <a:extLst>
                <a:ext uri="{FF2B5EF4-FFF2-40B4-BE49-F238E27FC236}">
                  <a16:creationId xmlns:a16="http://schemas.microsoft.com/office/drawing/2014/main" id="{D298FE52-1502-4034-BB1A-A2CE94E31E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13" name="Picture 12">
              <a:extLst>
                <a:ext uri="{FF2B5EF4-FFF2-40B4-BE49-F238E27FC236}">
                  <a16:creationId xmlns:a16="http://schemas.microsoft.com/office/drawing/2014/main" id="{4383D2C1-D175-4C50-AA33-1C45205EB8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Tree>
    <p:extLst>
      <p:ext uri="{BB962C8B-B14F-4D97-AF65-F5344CB8AC3E}">
        <p14:creationId xmlns:p14="http://schemas.microsoft.com/office/powerpoint/2010/main" val="36274593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hasCustomPrompt="1"/>
          </p:nvPr>
        </p:nvSpPr>
        <p:spPr>
          <a:xfrm>
            <a:off x="1988222" y="1660805"/>
            <a:ext cx="9695778" cy="646331"/>
          </a:xfrm>
          <a:prstGeom prst="rect">
            <a:avLst/>
          </a:prstGeom>
          <a:effectLst/>
        </p:spPr>
        <p:txBody>
          <a:bodyPr>
            <a:sp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dirty="0"/>
              <a:t>Click to select object</a:t>
            </a:r>
          </a:p>
        </p:txBody>
      </p:sp>
      <p:grpSp>
        <p:nvGrpSpPr>
          <p:cNvPr id="5" name="Group 4" descr="Logo" title="NFDRS 2016 Rollout Workshop">
            <a:extLst>
              <a:ext uri="{FF2B5EF4-FFF2-40B4-BE49-F238E27FC236}">
                <a16:creationId xmlns:a16="http://schemas.microsoft.com/office/drawing/2014/main" id="{6A5EF276-741C-49B5-BFEB-9248E3A7FBC0}"/>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0F185B5C-4FB8-436C-9B4A-29B8D7B68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8" name="Picture 7">
              <a:extLst>
                <a:ext uri="{FF2B5EF4-FFF2-40B4-BE49-F238E27FC236}">
                  <a16:creationId xmlns:a16="http://schemas.microsoft.com/office/drawing/2014/main" id="{B21C6FB8-001E-420F-8EC2-E958FFDC9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7" name="Picture 6">
              <a:extLst>
                <a:ext uri="{FF2B5EF4-FFF2-40B4-BE49-F238E27FC236}">
                  <a16:creationId xmlns:a16="http://schemas.microsoft.com/office/drawing/2014/main" id="{2711EEB7-433F-47EB-B08B-97534A857F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Tree>
    <p:extLst>
      <p:ext uri="{BB962C8B-B14F-4D97-AF65-F5344CB8AC3E}">
        <p14:creationId xmlns:p14="http://schemas.microsoft.com/office/powerpoint/2010/main" val="41880087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p>
        </p:txBody>
      </p:sp>
      <p:sp>
        <p:nvSpPr>
          <p:cNvPr id="3" name="Content Placeholder 2"/>
          <p:cNvSpPr>
            <a:spLocks noGrp="1"/>
          </p:cNvSpPr>
          <p:nvPr>
            <p:ph sz="half" idx="1"/>
          </p:nvPr>
        </p:nvSpPr>
        <p:spPr>
          <a:xfrm>
            <a:off x="508000" y="1411553"/>
            <a:ext cx="5486400" cy="480131"/>
          </a:xfrm>
          <a:prstGeom prst="rect">
            <a:avLst/>
          </a:prstGeom>
        </p:spPr>
        <p:txBody>
          <a:bodyPr>
            <a:sp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6197600" y="1411553"/>
            <a:ext cx="5486400" cy="480131"/>
          </a:xfrm>
          <a:prstGeom prst="rect">
            <a:avLst/>
          </a:prstGeo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endParaRPr lang="en-US" dirty="0"/>
          </a:p>
        </p:txBody>
      </p:sp>
      <p:grpSp>
        <p:nvGrpSpPr>
          <p:cNvPr id="10" name="Group 9">
            <a:extLst>
              <a:ext uri="{FF2B5EF4-FFF2-40B4-BE49-F238E27FC236}">
                <a16:creationId xmlns:a16="http://schemas.microsoft.com/office/drawing/2014/main" id="{D77042EA-A600-4A61-887C-EEE2D80ED7F6}"/>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1" name="Picture 10" descr="A close up of a sign&#10;&#10;Description generated with high confidence">
              <a:extLst>
                <a:ext uri="{FF2B5EF4-FFF2-40B4-BE49-F238E27FC236}">
                  <a16:creationId xmlns:a16="http://schemas.microsoft.com/office/drawing/2014/main" id="{CB56032B-AFF0-4549-8B4E-7B9FCE4AF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3" name="Picture 12">
              <a:extLst>
                <a:ext uri="{FF2B5EF4-FFF2-40B4-BE49-F238E27FC236}">
                  <a16:creationId xmlns:a16="http://schemas.microsoft.com/office/drawing/2014/main" id="{89B8E296-E523-4801-8A6C-A64250C5CE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12" name="Picture 11">
              <a:extLst>
                <a:ext uri="{FF2B5EF4-FFF2-40B4-BE49-F238E27FC236}">
                  <a16:creationId xmlns:a16="http://schemas.microsoft.com/office/drawing/2014/main" id="{9A27AA10-E530-4148-88F9-429160D17B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Tree>
    <p:extLst>
      <p:ext uri="{BB962C8B-B14F-4D97-AF65-F5344CB8AC3E}">
        <p14:creationId xmlns:p14="http://schemas.microsoft.com/office/powerpoint/2010/main" val="21326720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a:t>
            </a:r>
          </a:p>
        </p:txBody>
      </p:sp>
      <p:sp>
        <p:nvSpPr>
          <p:cNvPr id="4" name="Content Placeholder 3"/>
          <p:cNvSpPr>
            <a:spLocks noGrp="1"/>
          </p:cNvSpPr>
          <p:nvPr>
            <p:ph sz="half" idx="2" hasCustomPrompt="1"/>
          </p:nvPr>
        </p:nvSpPr>
        <p:spPr>
          <a:xfrm>
            <a:off x="507999" y="2174875"/>
            <a:ext cx="5486400" cy="1461939"/>
          </a:xfrm>
          <a:prstGeom prst="rect">
            <a:avLst/>
          </a:prstGeom>
        </p:spPr>
        <p:txBody>
          <a:bodyPr>
            <a:sp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a:t>
            </a:r>
          </a:p>
        </p:txBody>
      </p:sp>
      <p:sp>
        <p:nvSpPr>
          <p:cNvPr id="6" name="Content Placeholder 5"/>
          <p:cNvSpPr>
            <a:spLocks noGrp="1"/>
          </p:cNvSpPr>
          <p:nvPr>
            <p:ph sz="quarter" idx="4" hasCustomPrompt="1"/>
          </p:nvPr>
        </p:nvSpPr>
        <p:spPr>
          <a:xfrm>
            <a:off x="6193368" y="2174875"/>
            <a:ext cx="5490632" cy="1461939"/>
          </a:xfrm>
          <a:prstGeom prst="rect">
            <a:avLst/>
          </a:prstGeom>
        </p:spPr>
        <p:txBody>
          <a:bodyPr>
            <a:sp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grpSp>
        <p:nvGrpSpPr>
          <p:cNvPr id="8" name="Group 7">
            <a:extLst>
              <a:ext uri="{FF2B5EF4-FFF2-40B4-BE49-F238E27FC236}">
                <a16:creationId xmlns:a16="http://schemas.microsoft.com/office/drawing/2014/main" id="{5D055AB2-FD22-478B-905B-169936D754AC}"/>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9" name="Picture 8" descr="A close up of a sign&#10;&#10;Description generated with high confidence">
              <a:extLst>
                <a:ext uri="{FF2B5EF4-FFF2-40B4-BE49-F238E27FC236}">
                  <a16:creationId xmlns:a16="http://schemas.microsoft.com/office/drawing/2014/main" id="{5A70FC45-2DE6-414E-82F5-E8DEDCD25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1" name="Picture 10">
              <a:extLst>
                <a:ext uri="{FF2B5EF4-FFF2-40B4-BE49-F238E27FC236}">
                  <a16:creationId xmlns:a16="http://schemas.microsoft.com/office/drawing/2014/main" id="{EE18B800-1697-46BF-9156-FD9B3BDF65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10" name="Picture 9">
              <a:extLst>
                <a:ext uri="{FF2B5EF4-FFF2-40B4-BE49-F238E27FC236}">
                  <a16:creationId xmlns:a16="http://schemas.microsoft.com/office/drawing/2014/main" id="{7E1CAF73-CC33-4B1A-9D98-213A5D7161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Tree>
    <p:extLst>
      <p:ext uri="{BB962C8B-B14F-4D97-AF65-F5344CB8AC3E}">
        <p14:creationId xmlns:p14="http://schemas.microsoft.com/office/powerpoint/2010/main" val="31132330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p>
        </p:txBody>
      </p:sp>
      <p:grpSp>
        <p:nvGrpSpPr>
          <p:cNvPr id="4" name="Group 3">
            <a:extLst>
              <a:ext uri="{FF2B5EF4-FFF2-40B4-BE49-F238E27FC236}">
                <a16:creationId xmlns:a16="http://schemas.microsoft.com/office/drawing/2014/main" id="{F029C773-3FF4-42BD-94F7-9E374CD40253}"/>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5" name="Picture 4" descr="A close up of a sign&#10;&#10;Description generated with high confidence">
              <a:extLst>
                <a:ext uri="{FF2B5EF4-FFF2-40B4-BE49-F238E27FC236}">
                  <a16:creationId xmlns:a16="http://schemas.microsoft.com/office/drawing/2014/main" id="{1148478D-2B30-4796-95F2-126331411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3323D424-C126-46F6-9ABD-854CE4FBAD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6" name="Picture 5">
              <a:extLst>
                <a:ext uri="{FF2B5EF4-FFF2-40B4-BE49-F238E27FC236}">
                  <a16:creationId xmlns:a16="http://schemas.microsoft.com/office/drawing/2014/main" id="{DB3B0D50-68C8-433E-BF05-E2F4455571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Tree>
    <p:extLst>
      <p:ext uri="{BB962C8B-B14F-4D97-AF65-F5344CB8AC3E}">
        <p14:creationId xmlns:p14="http://schemas.microsoft.com/office/powerpoint/2010/main" val="5853120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dirty="0"/>
              <a:t>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spTree>
    <p:extLst>
      <p:ext uri="{BB962C8B-B14F-4D97-AF65-F5344CB8AC3E}">
        <p14:creationId xmlns:p14="http://schemas.microsoft.com/office/powerpoint/2010/main" val="1987637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67209E-FB85-48FA-A8E1-4F1EFB0FD6BE}"/>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4" name="Picture 3" descr="A close up of a sign&#10;&#10;Description generated with high confidence">
              <a:extLst>
                <a:ext uri="{FF2B5EF4-FFF2-40B4-BE49-F238E27FC236}">
                  <a16:creationId xmlns:a16="http://schemas.microsoft.com/office/drawing/2014/main" id="{22BDB98F-74B6-4424-91C9-C70C61360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6" name="Picture 5">
              <a:extLst>
                <a:ext uri="{FF2B5EF4-FFF2-40B4-BE49-F238E27FC236}">
                  <a16:creationId xmlns:a16="http://schemas.microsoft.com/office/drawing/2014/main" id="{FAD6A8B6-5AEB-46BE-ABBD-09EFA704C4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pic>
          <p:nvPicPr>
            <p:cNvPr id="5" name="Picture 4">
              <a:extLst>
                <a:ext uri="{FF2B5EF4-FFF2-40B4-BE49-F238E27FC236}">
                  <a16:creationId xmlns:a16="http://schemas.microsoft.com/office/drawing/2014/main" id="{6F04CAAF-0D20-4AC1-A610-3BA0DD6BA4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grpSp>
    </p:spTree>
    <p:extLst>
      <p:ext uri="{BB962C8B-B14F-4D97-AF65-F5344CB8AC3E}">
        <p14:creationId xmlns:p14="http://schemas.microsoft.com/office/powerpoint/2010/main" val="10567331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301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2359630" y="71300"/>
            <a:ext cx="7472740" cy="602377"/>
          </a:xfrm>
        </p:spPr>
        <p:txBody>
          <a:bodyPr anchor="b">
            <a:noAutofit/>
          </a:bodyPr>
          <a:lstStyle>
            <a:lvl1pPr algn="l">
              <a:defRPr sz="3600" b="1">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a:xfrm>
            <a:off x="838200" y="6445997"/>
            <a:ext cx="2743200" cy="365125"/>
          </a:xfrm>
        </p:spPr>
        <p:txBody>
          <a:bodyPr/>
          <a:lstStyle/>
          <a:p>
            <a:fld id="{1C72D579-680B-4C5C-B357-2E0F08617743}" type="datetimeFigureOut">
              <a:rPr lang="en-US" smtClean="0"/>
              <a:t>4/17/2020</a:t>
            </a:fld>
            <a:endParaRPr lang="en-US" dirty="0"/>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a:xfrm>
            <a:off x="4038600" y="6445998"/>
            <a:ext cx="4114800" cy="365125"/>
          </a:xfrm>
        </p:spPr>
        <p:txBody>
          <a:bodyPr/>
          <a:lstStyle/>
          <a:p>
            <a:endParaRPr lang="en-US"/>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a:xfrm>
            <a:off x="8610600" y="6445996"/>
            <a:ext cx="2743200" cy="365125"/>
          </a:xfrm>
        </p:spPr>
        <p:txBody>
          <a:bodyPr/>
          <a:lstStyle/>
          <a:p>
            <a:fld id="{073EEA1D-F294-4872-A789-B0B343E9D0B7}" type="slidenum">
              <a:rPr lang="en-US" smtClean="0"/>
              <a:t>‹#›</a:t>
            </a:fld>
            <a:endParaRPr lang="en-US"/>
          </a:p>
        </p:txBody>
      </p:sp>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763325"/>
            <a:ext cx="12192000" cy="562157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337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86C3-57AD-40E0-B176-2B882F496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290BE-8CEA-41FD-933B-AD5E232C60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2B6AA-5999-4AA3-A4E8-CD3817FC474C}"/>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5" name="Footer Placeholder 4">
            <a:extLst>
              <a:ext uri="{FF2B5EF4-FFF2-40B4-BE49-F238E27FC236}">
                <a16:creationId xmlns:a16="http://schemas.microsoft.com/office/drawing/2014/main" id="{D6A4FDED-A6D0-4EF3-B62A-7615CBB1B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1ABA3-8701-4AD6-AA81-EF95F15CCF6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32461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F50-FA45-49E2-B295-BA2617147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3E638-8811-427A-A627-6C8B9C6CB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A4E5A6-72B7-4C8F-BD1A-3094F85C9F91}"/>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5" name="Footer Placeholder 4">
            <a:extLst>
              <a:ext uri="{FF2B5EF4-FFF2-40B4-BE49-F238E27FC236}">
                <a16:creationId xmlns:a16="http://schemas.microsoft.com/office/drawing/2014/main" id="{8B9392D7-B80E-454C-BC75-E1DBBEA21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BE35-009A-4EF7-806D-4D9C17FAE98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101599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FA98-0AA3-488E-8591-1D47FA736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7EEAF-A3EF-47D7-AA3F-27D975686F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00D4-A5F0-434C-8D28-9CE0603C98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108E0E-1CFA-4608-822A-2FAF203DBFD4}"/>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6" name="Footer Placeholder 5">
            <a:extLst>
              <a:ext uri="{FF2B5EF4-FFF2-40B4-BE49-F238E27FC236}">
                <a16:creationId xmlns:a16="http://schemas.microsoft.com/office/drawing/2014/main" id="{6AE7FE4B-2475-47E6-8694-A5DE9E20E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17348-8A1C-4AF3-AAA3-61836571559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89891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4772-E5D6-4ABA-803D-DF89AEB4B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D21D5D-F19D-4AD8-85D2-9A919F0AE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0DB26E-B51E-4F80-BC1F-74EEB6CA48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771E0-93DE-408B-9DF6-C139C7E1A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417B7A-7AB7-4980-B590-8395ABF395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4B6D86-868B-4478-844C-3CE402943E02}"/>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8" name="Footer Placeholder 7">
            <a:extLst>
              <a:ext uri="{FF2B5EF4-FFF2-40B4-BE49-F238E27FC236}">
                <a16:creationId xmlns:a16="http://schemas.microsoft.com/office/drawing/2014/main" id="{1CC2C1D0-FFD3-4C1F-8736-6C2823F286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A93DF-6F93-41BA-A3B5-7127306F09BE}"/>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687923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EFE-46E1-49F6-BCED-4D784E2755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CB2628-78C5-4F39-8219-EADA7B183B2E}"/>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4" name="Footer Placeholder 3">
            <a:extLst>
              <a:ext uri="{FF2B5EF4-FFF2-40B4-BE49-F238E27FC236}">
                <a16:creationId xmlns:a16="http://schemas.microsoft.com/office/drawing/2014/main" id="{30E6EC7A-7352-40AF-986A-CECEDFBB5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DB4E9D-D092-416F-8571-3D25BBD72622}"/>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584166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E3852-1FE7-45C0-8ACA-4CA18F271006}"/>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3" name="Footer Placeholder 2">
            <a:extLst>
              <a:ext uri="{FF2B5EF4-FFF2-40B4-BE49-F238E27FC236}">
                <a16:creationId xmlns:a16="http://schemas.microsoft.com/office/drawing/2014/main" id="{128EA1CA-E316-44E5-A0B3-962D8986E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8EBB75-8A5B-4A13-8DC6-EAD6D2E7ED9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902709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E950-A012-418E-9244-034871AB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1CCFE0-A5BC-4517-A9D2-8D45AB4DD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ACF9C-5AF6-4C39-9DF9-F8C38B302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9042FB-ADC0-40B1-9BF1-0F78DC48CF34}"/>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6" name="Footer Placeholder 5">
            <a:extLst>
              <a:ext uri="{FF2B5EF4-FFF2-40B4-BE49-F238E27FC236}">
                <a16:creationId xmlns:a16="http://schemas.microsoft.com/office/drawing/2014/main" id="{BBC34994-6818-456F-8F12-F02109F44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7E645-FA71-4362-957D-D17C3F0C6488}"/>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69797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a:prstGeom prst="rect">
            <a:avLst/>
          </a:prstGeom>
        </p:spPr>
        <p:txBody>
          <a:bodyPr/>
          <a:lstStyle>
            <a:lvl1pPr>
              <a:defRPr/>
            </a:lvl1pPr>
          </a:lstStyle>
          <a:p>
            <a:r>
              <a:rPr lang="en-US" dirty="0"/>
              <a:t>Review 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spTree>
    <p:extLst>
      <p:ext uri="{BB962C8B-B14F-4D97-AF65-F5344CB8AC3E}">
        <p14:creationId xmlns:p14="http://schemas.microsoft.com/office/powerpoint/2010/main" val="3038404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094E-58C1-49FC-B97F-CD72EB9A7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33FE3-1EBD-49AA-94A9-965B34AA3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EF402F-6A08-4354-8C50-0AE33C540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CA6D5F-C099-43ED-9D74-89055C43D529}"/>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6" name="Footer Placeholder 5">
            <a:extLst>
              <a:ext uri="{FF2B5EF4-FFF2-40B4-BE49-F238E27FC236}">
                <a16:creationId xmlns:a16="http://schemas.microsoft.com/office/drawing/2014/main" id="{007D3C75-BF3D-4291-875C-2A7F8CB0B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A99A9-8D07-4B25-A064-64787E9E8434}"/>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22775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D77A-4CE9-43B6-893A-2622E86719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4EBB2-BB55-4472-A6C9-31F4E7E7B7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22562-82F2-4D10-9185-A3FCD39D688A}"/>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5" name="Footer Placeholder 4">
            <a:extLst>
              <a:ext uri="{FF2B5EF4-FFF2-40B4-BE49-F238E27FC236}">
                <a16:creationId xmlns:a16="http://schemas.microsoft.com/office/drawing/2014/main" id="{D816FE74-3BBD-44F6-8734-284ADE012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7E49-05F2-4791-A671-0D160C09FFFB}"/>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882341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12253-5E2B-487B-B94A-255315CBE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924888-9EA6-4350-8F80-8E8C582F25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65BB7-DE7F-4C95-A5E5-A2BF0999C6C8}"/>
              </a:ext>
            </a:extLst>
          </p:cNvPr>
          <p:cNvSpPr>
            <a:spLocks noGrp="1"/>
          </p:cNvSpPr>
          <p:nvPr>
            <p:ph type="dt" sz="half" idx="10"/>
          </p:nvPr>
        </p:nvSpPr>
        <p:spPr/>
        <p:txBody>
          <a:bodyPr/>
          <a:lstStyle/>
          <a:p>
            <a:fld id="{1C72D579-680B-4C5C-B357-2E0F08617743}" type="datetimeFigureOut">
              <a:rPr lang="en-US" smtClean="0"/>
              <a:t>4/17/2020</a:t>
            </a:fld>
            <a:endParaRPr lang="en-US"/>
          </a:p>
        </p:txBody>
      </p:sp>
      <p:sp>
        <p:nvSpPr>
          <p:cNvPr id="5" name="Footer Placeholder 4">
            <a:extLst>
              <a:ext uri="{FF2B5EF4-FFF2-40B4-BE49-F238E27FC236}">
                <a16:creationId xmlns:a16="http://schemas.microsoft.com/office/drawing/2014/main" id="{E7D2B124-CC9F-4331-B286-E51F1E3DD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5E707-F95E-4F1C-AA88-6C94665FDCEA}"/>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38465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grpSp>
        <p:nvGrpSpPr>
          <p:cNvPr id="11" name="Group 10" descr="Logo" title="NFDRS 2016 Rollout Workshop">
            <a:extLst>
              <a:ext uri="{FF2B5EF4-FFF2-40B4-BE49-F238E27FC236}">
                <a16:creationId xmlns:a16="http://schemas.microsoft.com/office/drawing/2014/main" id="{C402C165-B9EB-4FD0-8B3B-625F536FDDE9}"/>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2" name="Picture 11" descr="A close up of a sign&#10;&#10;Description generated with high confidence">
              <a:extLst>
                <a:ext uri="{FF2B5EF4-FFF2-40B4-BE49-F238E27FC236}">
                  <a16:creationId xmlns:a16="http://schemas.microsoft.com/office/drawing/2014/main" id="{11DC3F77-5F15-4E64-9CD8-64732C5C14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3" name="Picture 12">
              <a:extLst>
                <a:ext uri="{FF2B5EF4-FFF2-40B4-BE49-F238E27FC236}">
                  <a16:creationId xmlns:a16="http://schemas.microsoft.com/office/drawing/2014/main" id="{4383D2C1-D175-4C50-AA33-1C45205EB8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4" name="Picture 13">
              <a:extLst>
                <a:ext uri="{FF2B5EF4-FFF2-40B4-BE49-F238E27FC236}">
                  <a16:creationId xmlns:a16="http://schemas.microsoft.com/office/drawing/2014/main" id="{D298FE52-1502-4034-BB1A-A2CE94E31E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sp>
        <p:nvSpPr>
          <p:cNvPr id="6" name="Text Placeholder 5"/>
          <p:cNvSpPr>
            <a:spLocks noGrp="1"/>
          </p:cNvSpPr>
          <p:nvPr>
            <p:ph type="body" sz="quarter" idx="10" hasCustomPrompt="1"/>
          </p:nvPr>
        </p:nvSpPr>
        <p:spPr>
          <a:xfrm>
            <a:off x="1125415" y="1411553"/>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4498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dirty="0"/>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dirty="0"/>
              <a:t>Click to select object</a:t>
            </a:r>
          </a:p>
        </p:txBody>
      </p:sp>
      <p:grpSp>
        <p:nvGrpSpPr>
          <p:cNvPr id="5" name="Group 4" descr="Logo" title="NFDRS 2016 Rollout Workshop">
            <a:extLst>
              <a:ext uri="{FF2B5EF4-FFF2-40B4-BE49-F238E27FC236}">
                <a16:creationId xmlns:a16="http://schemas.microsoft.com/office/drawing/2014/main" id="{6A5EF276-741C-49B5-BFEB-9248E3A7FBC0}"/>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0F185B5C-4FB8-436C-9B4A-29B8D7B68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2711EEB7-433F-47EB-B08B-97534A857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B21C6FB8-001E-420F-8EC2-E958FFDC97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8364707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sp>
        <p:nvSpPr>
          <p:cNvPr id="3" name="Content Placeholder 2"/>
          <p:cNvSpPr>
            <a:spLocks noGrp="1"/>
          </p:cNvSpPr>
          <p:nvPr>
            <p:ph sz="half" idx="1"/>
          </p:nvPr>
        </p:nvSpPr>
        <p:spPr>
          <a:xfrm>
            <a:off x="508000" y="1411553"/>
            <a:ext cx="5486400" cy="3890269"/>
          </a:xfrm>
          <a:prstGeom prst="rect">
            <a:avLst/>
          </a:prstGeom>
        </p:spPr>
        <p:txBody>
          <a:bodyPr>
            <a:no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6197600" y="1411553"/>
            <a:ext cx="5486400" cy="3890269"/>
          </a:xfrm>
          <a:prstGeom prst="rect">
            <a:avLst/>
          </a:prstGeom>
        </p:spPr>
        <p:txBody>
          <a:bodyPr>
            <a:no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endParaRPr lang="en-US" dirty="0"/>
          </a:p>
        </p:txBody>
      </p:sp>
      <p:grpSp>
        <p:nvGrpSpPr>
          <p:cNvPr id="10" name="Group 9">
            <a:extLst>
              <a:ext uri="{FF2B5EF4-FFF2-40B4-BE49-F238E27FC236}">
                <a16:creationId xmlns:a16="http://schemas.microsoft.com/office/drawing/2014/main" id="{D77042EA-A600-4A61-887C-EEE2D80ED7F6}"/>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1" name="Picture 10" descr="A close up of a sign&#10;&#10;Description generated with high confidence">
              <a:extLst>
                <a:ext uri="{FF2B5EF4-FFF2-40B4-BE49-F238E27FC236}">
                  <a16:creationId xmlns:a16="http://schemas.microsoft.com/office/drawing/2014/main" id="{CB56032B-AFF0-4549-8B4E-7B9FCE4AF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2" name="Picture 11">
              <a:extLst>
                <a:ext uri="{FF2B5EF4-FFF2-40B4-BE49-F238E27FC236}">
                  <a16:creationId xmlns:a16="http://schemas.microsoft.com/office/drawing/2014/main" id="{9A27AA10-E530-4148-88F9-429160D17B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3" name="Picture 12">
              <a:extLst>
                <a:ext uri="{FF2B5EF4-FFF2-40B4-BE49-F238E27FC236}">
                  <a16:creationId xmlns:a16="http://schemas.microsoft.com/office/drawing/2014/main" id="{89B8E296-E523-4801-8A6C-A64250C5CE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24991345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a:prstGeom prst="rect">
            <a:avLst/>
          </a:prstGeom>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a:t>
            </a:r>
          </a:p>
        </p:txBody>
      </p:sp>
      <p:sp>
        <p:nvSpPr>
          <p:cNvPr id="4" name="Content Placeholder 3"/>
          <p:cNvSpPr>
            <a:spLocks noGrp="1"/>
          </p:cNvSpPr>
          <p:nvPr>
            <p:ph sz="half" idx="2" hasCustomPrompt="1"/>
          </p:nvPr>
        </p:nvSpPr>
        <p:spPr>
          <a:xfrm>
            <a:off x="507999" y="2174875"/>
            <a:ext cx="5486400" cy="3522540"/>
          </a:xfrm>
          <a:prstGeom prst="rect">
            <a:avLst/>
          </a:prstGeom>
        </p:spPr>
        <p:txBody>
          <a:bodyPr>
            <a:no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a:t>
            </a:r>
          </a:p>
        </p:txBody>
      </p:sp>
      <p:sp>
        <p:nvSpPr>
          <p:cNvPr id="6" name="Content Placeholder 5"/>
          <p:cNvSpPr>
            <a:spLocks noGrp="1"/>
          </p:cNvSpPr>
          <p:nvPr>
            <p:ph sz="quarter" idx="4" hasCustomPrompt="1"/>
          </p:nvPr>
        </p:nvSpPr>
        <p:spPr>
          <a:xfrm>
            <a:off x="6193368" y="2174875"/>
            <a:ext cx="5490632" cy="3435934"/>
          </a:xfrm>
          <a:prstGeom prst="rect">
            <a:avLst/>
          </a:prstGeom>
        </p:spPr>
        <p:txBody>
          <a:bodyPr>
            <a:no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grpSp>
        <p:nvGrpSpPr>
          <p:cNvPr id="8" name="Group 7">
            <a:extLst>
              <a:ext uri="{FF2B5EF4-FFF2-40B4-BE49-F238E27FC236}">
                <a16:creationId xmlns:a16="http://schemas.microsoft.com/office/drawing/2014/main" id="{5D055AB2-FD22-478B-905B-169936D754AC}"/>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9" name="Picture 8" descr="A close up of a sign&#10;&#10;Description generated with high confidence">
              <a:extLst>
                <a:ext uri="{FF2B5EF4-FFF2-40B4-BE49-F238E27FC236}">
                  <a16:creationId xmlns:a16="http://schemas.microsoft.com/office/drawing/2014/main" id="{5A70FC45-2DE6-414E-82F5-E8DEDCD25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0" name="Picture 9">
              <a:extLst>
                <a:ext uri="{FF2B5EF4-FFF2-40B4-BE49-F238E27FC236}">
                  <a16:creationId xmlns:a16="http://schemas.microsoft.com/office/drawing/2014/main" id="{7E1CAF73-CC33-4B1A-9D98-213A5D716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1" name="Picture 10">
              <a:extLst>
                <a:ext uri="{FF2B5EF4-FFF2-40B4-BE49-F238E27FC236}">
                  <a16:creationId xmlns:a16="http://schemas.microsoft.com/office/drawing/2014/main" id="{EE18B800-1697-46BF-9156-FD9B3BDF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13875255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grpSp>
        <p:nvGrpSpPr>
          <p:cNvPr id="4" name="Group 3">
            <a:extLst>
              <a:ext uri="{FF2B5EF4-FFF2-40B4-BE49-F238E27FC236}">
                <a16:creationId xmlns:a16="http://schemas.microsoft.com/office/drawing/2014/main" id="{F029C773-3FF4-42BD-94F7-9E374CD40253}"/>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5" name="Picture 4" descr="A close up of a sign&#10;&#10;Description generated with high confidence">
              <a:extLst>
                <a:ext uri="{FF2B5EF4-FFF2-40B4-BE49-F238E27FC236}">
                  <a16:creationId xmlns:a16="http://schemas.microsoft.com/office/drawing/2014/main" id="{1148478D-2B30-4796-95F2-126331411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6" name="Picture 5">
              <a:extLst>
                <a:ext uri="{FF2B5EF4-FFF2-40B4-BE49-F238E27FC236}">
                  <a16:creationId xmlns:a16="http://schemas.microsoft.com/office/drawing/2014/main" id="{DB3B0D50-68C8-433E-BF05-E2F445557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7" name="Picture 6">
              <a:extLst>
                <a:ext uri="{FF2B5EF4-FFF2-40B4-BE49-F238E27FC236}">
                  <a16:creationId xmlns:a16="http://schemas.microsoft.com/office/drawing/2014/main" id="{3323D424-C126-46F6-9ABD-854CE4FBAD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34142362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spTree>
    <p:extLst>
      <p:ext uri="{BB962C8B-B14F-4D97-AF65-F5344CB8AC3E}">
        <p14:creationId xmlns:p14="http://schemas.microsoft.com/office/powerpoint/2010/main" val="27466710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704513" y="6499633"/>
            <a:ext cx="1487488" cy="307777"/>
          </a:xfrm>
          <a:prstGeom prst="rect">
            <a:avLst/>
          </a:prstGeom>
          <a:noFill/>
        </p:spPr>
        <p:txBody>
          <a:bodyPr wrap="square" rtlCol="0">
            <a:spAutoFit/>
          </a:bodyPr>
          <a:lstStyle/>
          <a:p>
            <a:r>
              <a:rPr lang="en-US" sz="1400" dirty="0"/>
              <a:t>Slide # </a:t>
            </a:r>
            <a:fld id="{209B3D60-080B-4D34-9398-1DC43AD41F33}" type="slidenum">
              <a:rPr lang="en-US" sz="1400" smtClean="0"/>
              <a:t>‹#›</a:t>
            </a:fld>
            <a:endParaRPr lang="en-US" sz="1400" dirty="0"/>
          </a:p>
        </p:txBody>
      </p:sp>
    </p:spTree>
    <p:extLst>
      <p:ext uri="{BB962C8B-B14F-4D97-AF65-F5344CB8AC3E}">
        <p14:creationId xmlns:p14="http://schemas.microsoft.com/office/powerpoint/2010/main" val="4198309894"/>
      </p:ext>
    </p:extLst>
  </p:cSld>
  <p:clrMap bg1="dk1" tx1="lt1" bg2="dk2" tx2="lt2" accent1="accent1" accent2="accent2" accent3="accent3" accent4="accent4" accent5="accent5" accent6="accent6" hlink="hlink" folHlink="folHlink"/>
  <p:sldLayoutIdLst>
    <p:sldLayoutId id="2147483673" r:id="rId1"/>
    <p:sldLayoutId id="2147483675" r:id="rId2"/>
    <p:sldLayoutId id="2147483681" r:id="rId3"/>
    <p:sldLayoutId id="2147483674" r:id="rId4"/>
    <p:sldLayoutId id="2147483676" r:id="rId5"/>
    <p:sldLayoutId id="2147483677" r:id="rId6"/>
    <p:sldLayoutId id="2147483678" r:id="rId7"/>
    <p:sldLayoutId id="2147483679" r:id="rId8"/>
    <p:sldLayoutId id="2147483730" r:id="rId9"/>
    <p:sldLayoutId id="2147483680" r:id="rId10"/>
    <p:sldLayoutId id="2147483734"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title="Slide Title"/>
          <p:cNvSpPr>
            <a:spLocks noGrp="1"/>
          </p:cNvSpPr>
          <p:nvPr>
            <p:ph type="title"/>
          </p:nvPr>
        </p:nvSpPr>
        <p:spPr>
          <a:xfrm>
            <a:off x="507999" y="451253"/>
            <a:ext cx="11176000" cy="664797"/>
          </a:xfrm>
          <a:prstGeom prst="rect">
            <a:avLst/>
          </a:prstGeom>
          <a:effectLst>
            <a:outerShdw blurRad="50800" dist="38100" dir="2700000" algn="tl" rotWithShape="0">
              <a:prstClr val="black">
                <a:alpha val="40000"/>
              </a:prstClr>
            </a:outerShdw>
          </a:effectLst>
        </p:spPr>
        <p:txBody>
          <a:bodyPr vert="horz" wrap="square" lIns="0" tIns="0" rIns="0" bIns="0" rtlCol="0" anchor="t">
            <a:spAutoFit/>
          </a:bodyPr>
          <a:lstStyle/>
          <a:p>
            <a:r>
              <a:rPr lang="en-US" dirty="0"/>
              <a:t>Click to edit</a:t>
            </a:r>
          </a:p>
        </p:txBody>
      </p:sp>
      <p:sp>
        <p:nvSpPr>
          <p:cNvPr id="4" name="TextBox 3"/>
          <p:cNvSpPr txBox="1"/>
          <p:nvPr/>
        </p:nvSpPr>
        <p:spPr>
          <a:xfrm>
            <a:off x="10704513" y="6499633"/>
            <a:ext cx="1487488" cy="307777"/>
          </a:xfrm>
          <a:prstGeom prst="rect">
            <a:avLst/>
          </a:prstGeom>
          <a:noFill/>
        </p:spPr>
        <p:txBody>
          <a:bodyPr wrap="square" rtlCol="0">
            <a:spAutoFit/>
          </a:bodyPr>
          <a:lstStyle/>
          <a:p>
            <a:r>
              <a:rPr lang="en-US" sz="1400" dirty="0"/>
              <a:t>Slide # </a:t>
            </a:r>
            <a:fld id="{209B3D60-080B-4D34-9398-1DC43AD41F33}" type="slidenum">
              <a:rPr lang="en-US" sz="1400" smtClean="0"/>
              <a:t>‹#›</a:t>
            </a:fld>
            <a:endParaRPr lang="en-US" sz="1400" dirty="0"/>
          </a:p>
        </p:txBody>
      </p:sp>
    </p:spTree>
    <p:extLst>
      <p:ext uri="{BB962C8B-B14F-4D97-AF65-F5344CB8AC3E}">
        <p14:creationId xmlns:p14="http://schemas.microsoft.com/office/powerpoint/2010/main" val="244352672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E005-C64D-4CAF-B906-EF572A200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273B4-951E-489C-9DB9-6251A83CE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A5EFA79-9173-4288-9018-90CDED0E1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D579-680B-4C5C-B357-2E0F08617743}" type="datetimeFigureOut">
              <a:rPr lang="en-US" smtClean="0"/>
              <a:t>4/17/2020</a:t>
            </a:fld>
            <a:endParaRPr lang="en-US"/>
          </a:p>
        </p:txBody>
      </p:sp>
      <p:sp>
        <p:nvSpPr>
          <p:cNvPr id="5" name="Footer Placeholder 4">
            <a:extLst>
              <a:ext uri="{FF2B5EF4-FFF2-40B4-BE49-F238E27FC236}">
                <a16:creationId xmlns:a16="http://schemas.microsoft.com/office/drawing/2014/main" id="{C30F6851-2A1F-46A1-8921-C56414057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69840-E138-4A11-9AFA-D6C81316B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331464451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t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btitle 29">
            <a:extLst>
              <a:ext uri="{FF2B5EF4-FFF2-40B4-BE49-F238E27FC236}">
                <a16:creationId xmlns:a16="http://schemas.microsoft.com/office/drawing/2014/main" id="{340181BC-E0B5-4912-BB66-C0C54C3CB5B6}"/>
              </a:ext>
            </a:extLst>
          </p:cNvPr>
          <p:cNvSpPr>
            <a:spLocks noGrp="1"/>
          </p:cNvSpPr>
          <p:nvPr>
            <p:ph type="subTitle" idx="1"/>
          </p:nvPr>
        </p:nvSpPr>
        <p:spPr>
          <a:xfrm>
            <a:off x="508001" y="1094787"/>
            <a:ext cx="11176000" cy="677108"/>
          </a:xfrm>
        </p:spPr>
        <p:txBody>
          <a:bodyPr/>
          <a:lstStyle/>
          <a:p>
            <a:r>
              <a:rPr lang="en-US" sz="4400" dirty="0"/>
              <a:t>Lesson 5</a:t>
            </a:r>
          </a:p>
        </p:txBody>
      </p:sp>
      <p:sp>
        <p:nvSpPr>
          <p:cNvPr id="9" name="Text Placeholder 8">
            <a:extLst>
              <a:ext uri="{FF2B5EF4-FFF2-40B4-BE49-F238E27FC236}">
                <a16:creationId xmlns:a16="http://schemas.microsoft.com/office/drawing/2014/main" id="{342E92D7-F9AE-4563-A625-9B90804C211D}"/>
              </a:ext>
            </a:extLst>
          </p:cNvPr>
          <p:cNvSpPr>
            <a:spLocks noGrp="1"/>
          </p:cNvSpPr>
          <p:nvPr>
            <p:ph type="body" sz="quarter" idx="10"/>
          </p:nvPr>
        </p:nvSpPr>
        <p:spPr/>
        <p:txBody>
          <a:bodyPr/>
          <a:lstStyle/>
          <a:p>
            <a:endParaRPr lang="en-US" dirty="0"/>
          </a:p>
        </p:txBody>
      </p:sp>
      <p:sp>
        <p:nvSpPr>
          <p:cNvPr id="10" name="Text Placeholder 9">
            <a:extLst>
              <a:ext uri="{FF2B5EF4-FFF2-40B4-BE49-F238E27FC236}">
                <a16:creationId xmlns:a16="http://schemas.microsoft.com/office/drawing/2014/main" id="{26209E64-50B7-4CB7-A319-D56A488C300F}"/>
              </a:ext>
            </a:extLst>
          </p:cNvPr>
          <p:cNvSpPr>
            <a:spLocks noGrp="1"/>
          </p:cNvSpPr>
          <p:nvPr>
            <p:ph type="body" sz="quarter" idx="11"/>
          </p:nvPr>
        </p:nvSpPr>
        <p:spPr/>
        <p:txBody>
          <a:bodyPr/>
          <a:lstStyle/>
          <a:p>
            <a:endParaRPr lang="en-US" dirty="0"/>
          </a:p>
        </p:txBody>
      </p:sp>
      <p:sp>
        <p:nvSpPr>
          <p:cNvPr id="5" name="Title 4">
            <a:extLst>
              <a:ext uri="{FF2B5EF4-FFF2-40B4-BE49-F238E27FC236}">
                <a16:creationId xmlns:a16="http://schemas.microsoft.com/office/drawing/2014/main" id="{98C3D02E-2DB4-4A18-8AB7-A42CFFD50E00}"/>
              </a:ext>
            </a:extLst>
          </p:cNvPr>
          <p:cNvSpPr>
            <a:spLocks noGrp="1"/>
          </p:cNvSpPr>
          <p:nvPr>
            <p:ph type="title"/>
          </p:nvPr>
        </p:nvSpPr>
        <p:spPr>
          <a:xfrm>
            <a:off x="507999" y="449345"/>
            <a:ext cx="11604979" cy="757130"/>
          </a:xfrm>
        </p:spPr>
        <p:txBody>
          <a:bodyPr>
            <a:spAutoFit/>
          </a:bodyPr>
          <a:lstStyle/>
          <a:p>
            <a:pPr algn="ctr"/>
            <a:r>
              <a:rPr lang="en-US" dirty="0"/>
              <a:t>FDOP Case Study </a:t>
            </a:r>
          </a:p>
        </p:txBody>
      </p:sp>
      <p:sp>
        <p:nvSpPr>
          <p:cNvPr id="8" name="Text Placeholder 7">
            <a:extLst>
              <a:ext uri="{FF2B5EF4-FFF2-40B4-BE49-F238E27FC236}">
                <a16:creationId xmlns:a16="http://schemas.microsoft.com/office/drawing/2014/main" id="{2015A55E-7D0B-4A27-AC8D-6BD8680DAB4A}"/>
              </a:ext>
            </a:extLst>
          </p:cNvPr>
          <p:cNvSpPr>
            <a:spLocks noGrp="1"/>
          </p:cNvSpPr>
          <p:nvPr>
            <p:ph type="body" sz="quarter" idx="12"/>
          </p:nvPr>
        </p:nvSpPr>
        <p:spPr>
          <a:xfrm>
            <a:off x="2774890" y="3023773"/>
            <a:ext cx="6901409" cy="1800972"/>
          </a:xfrm>
        </p:spPr>
        <p:txBody>
          <a:bodyPr/>
          <a:lstStyle/>
          <a:p>
            <a:pPr>
              <a:spcBef>
                <a:spcPts val="0"/>
              </a:spcBef>
            </a:pPr>
            <a:r>
              <a:rPr lang="en-US" dirty="0"/>
              <a:t>Geographic Area</a:t>
            </a:r>
          </a:p>
          <a:p>
            <a:pPr>
              <a:spcBef>
                <a:spcPts val="0"/>
              </a:spcBef>
            </a:pPr>
            <a:r>
              <a:rPr lang="en-US" dirty="0"/>
              <a:t>Fire Danger Operating Plan Workshop</a:t>
            </a:r>
          </a:p>
        </p:txBody>
      </p:sp>
      <p:sp>
        <p:nvSpPr>
          <p:cNvPr id="11" name="Rectangle 2">
            <a:extLst>
              <a:ext uri="{FF2B5EF4-FFF2-40B4-BE49-F238E27FC236}">
                <a16:creationId xmlns:a16="http://schemas.microsoft.com/office/drawing/2014/main" id="{BBF4E334-A1AC-436D-9838-7BA17F8A09D5}"/>
              </a:ext>
            </a:extLst>
          </p:cNvPr>
          <p:cNvSpPr txBox="1">
            <a:spLocks noChangeArrowheads="1"/>
          </p:cNvSpPr>
          <p:nvPr/>
        </p:nvSpPr>
        <p:spPr>
          <a:xfrm>
            <a:off x="1885606" y="2082997"/>
            <a:ext cx="8679976" cy="974090"/>
          </a:xfrm>
          <a:prstGeom prst="rect">
            <a:avLst/>
          </a:prstGeom>
        </p:spPr>
        <p:txBody>
          <a:bodyPr>
            <a:normAutofit fontScale="25000" lnSpcReduction="20000"/>
          </a:bodyPr>
          <a:lstStyle>
            <a:lvl1pPr algn="l" defTabSz="914363" rtl="0" eaLnBrk="1" latinLnBrk="0" hangingPunct="1">
              <a:lnSpc>
                <a:spcPct val="90000"/>
              </a:lnSpc>
              <a:spcBef>
                <a:spcPct val="0"/>
              </a:spcBef>
              <a:buNone/>
              <a:defRPr lang="en-US" sz="48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14400" dirty="0">
                <a:solidFill>
                  <a:srgbClr val="FFFFFF"/>
                </a:solidFill>
              </a:rPr>
              <a:t>FMO Perspective - Local Application</a:t>
            </a:r>
          </a:p>
          <a:p>
            <a:pPr algn="ctr">
              <a:spcBef>
                <a:spcPts val="600"/>
              </a:spcBef>
            </a:pPr>
            <a:r>
              <a:rPr lang="en-US" sz="11200" dirty="0">
                <a:solidFill>
                  <a:srgbClr val="FFFFFF"/>
                </a:solidFill>
              </a:rPr>
              <a:t>“It’s all about decision making and informing decision makers.”</a:t>
            </a:r>
          </a:p>
          <a:p>
            <a:pPr algn="ctr"/>
            <a:br>
              <a:rPr lang="en-US" sz="3500" dirty="0">
                <a:solidFill>
                  <a:srgbClr val="FFFFFF"/>
                </a:solidFill>
              </a:rPr>
            </a:br>
            <a:br>
              <a:rPr lang="en-US" sz="3500" b="1" dirty="0">
                <a:solidFill>
                  <a:srgbClr val="FFFFFF"/>
                </a:solidFill>
              </a:rPr>
            </a:br>
            <a:endParaRPr lang="en-US" sz="3500" b="1" dirty="0">
              <a:solidFill>
                <a:srgbClr val="FFFFFF"/>
              </a:solidFill>
            </a:endParaRPr>
          </a:p>
        </p:txBody>
      </p:sp>
    </p:spTree>
    <p:extLst>
      <p:ext uri="{BB962C8B-B14F-4D97-AF65-F5344CB8AC3E}">
        <p14:creationId xmlns:p14="http://schemas.microsoft.com/office/powerpoint/2010/main" val="2836437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11FF-0413-4010-8601-9B3D266A66A1}"/>
              </a:ext>
            </a:extLst>
          </p:cNvPr>
          <p:cNvSpPr>
            <a:spLocks noGrp="1"/>
          </p:cNvSpPr>
          <p:nvPr>
            <p:ph type="title"/>
          </p:nvPr>
        </p:nvSpPr>
        <p:spPr>
          <a:xfrm>
            <a:off x="2408420" y="826681"/>
            <a:ext cx="7375161" cy="1325563"/>
          </a:xfrm>
        </p:spPr>
        <p:txBody>
          <a:bodyPr>
            <a:normAutofit/>
          </a:bodyPr>
          <a:lstStyle/>
          <a:p>
            <a:pPr algn="ctr"/>
            <a:r>
              <a:rPr lang="en-US" sz="3500" dirty="0">
                <a:solidFill>
                  <a:srgbClr val="FFFFFF"/>
                </a:solidFill>
              </a:rPr>
              <a:t>NFDRS Information</a:t>
            </a:r>
          </a:p>
        </p:txBody>
      </p:sp>
      <p:sp>
        <p:nvSpPr>
          <p:cNvPr id="3" name="Content Placeholder 2">
            <a:extLst>
              <a:ext uri="{FF2B5EF4-FFF2-40B4-BE49-F238E27FC236}">
                <a16:creationId xmlns:a16="http://schemas.microsoft.com/office/drawing/2014/main" id="{58AF8437-5844-4A43-A329-7775E56DBB3D}"/>
              </a:ext>
            </a:extLst>
          </p:cNvPr>
          <p:cNvSpPr>
            <a:spLocks noGrp="1"/>
          </p:cNvSpPr>
          <p:nvPr>
            <p:ph idx="1"/>
          </p:nvPr>
        </p:nvSpPr>
        <p:spPr>
          <a:xfrm>
            <a:off x="397565" y="1578067"/>
            <a:ext cx="11449878" cy="3280535"/>
          </a:xfrm>
        </p:spPr>
        <p:txBody>
          <a:bodyPr>
            <a:normAutofit/>
          </a:bodyPr>
          <a:lstStyle/>
          <a:p>
            <a:r>
              <a:rPr lang="en-US" sz="2800" dirty="0"/>
              <a:t>The Dispatch Center helps to provide daily fire danger information to local units:</a:t>
            </a:r>
          </a:p>
          <a:p>
            <a:pPr marL="457200" indent="-457200">
              <a:buFont typeface="Arial" panose="020B0604020202020204" pitchFamily="34" charset="0"/>
              <a:buChar char="•"/>
            </a:pPr>
            <a:r>
              <a:rPr lang="en-US" sz="2800" dirty="0"/>
              <a:t>Daily adjective fire danger rating</a:t>
            </a:r>
          </a:p>
          <a:p>
            <a:pPr marL="457200" indent="-457200">
              <a:buFont typeface="Arial" panose="020B0604020202020204" pitchFamily="34" charset="0"/>
              <a:buChar char="•"/>
            </a:pPr>
            <a:r>
              <a:rPr lang="en-US" sz="2800" dirty="0"/>
              <a:t>Staffing Level</a:t>
            </a:r>
          </a:p>
          <a:p>
            <a:pPr marL="457200" indent="-457200">
              <a:buFont typeface="Arial" panose="020B0604020202020204" pitchFamily="34" charset="0"/>
              <a:buChar char="•"/>
            </a:pPr>
            <a:r>
              <a:rPr lang="en-US" sz="2800" dirty="0"/>
              <a:t>Response Level</a:t>
            </a:r>
          </a:p>
          <a:p>
            <a:pPr marL="457200" indent="-457200">
              <a:buFont typeface="Arial" panose="020B0604020202020204" pitchFamily="34" charset="0"/>
              <a:buChar char="•"/>
            </a:pPr>
            <a:r>
              <a:rPr lang="en-US" sz="2800" dirty="0"/>
              <a:t>Preparedness Level for the Zone</a:t>
            </a:r>
            <a:endParaRPr lang="en-US" sz="1700" dirty="0"/>
          </a:p>
        </p:txBody>
      </p:sp>
    </p:spTree>
    <p:extLst>
      <p:ext uri="{BB962C8B-B14F-4D97-AF65-F5344CB8AC3E}">
        <p14:creationId xmlns:p14="http://schemas.microsoft.com/office/powerpoint/2010/main" val="16158236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575A-0FCE-436A-945D-2ED77CEC9AFE}"/>
              </a:ext>
            </a:extLst>
          </p:cNvPr>
          <p:cNvSpPr>
            <a:spLocks noGrp="1"/>
          </p:cNvSpPr>
          <p:nvPr>
            <p:ph type="title"/>
          </p:nvPr>
        </p:nvSpPr>
        <p:spPr>
          <a:xfrm>
            <a:off x="252485" y="1125593"/>
            <a:ext cx="4339674" cy="2760098"/>
          </a:xfrm>
        </p:spPr>
        <p:txBody>
          <a:bodyPr>
            <a:normAutofit/>
          </a:bodyPr>
          <a:lstStyle/>
          <a:p>
            <a:r>
              <a:rPr lang="en-US" dirty="0">
                <a:solidFill>
                  <a:srgbClr val="FFFFFF"/>
                </a:solidFill>
              </a:rPr>
              <a:t>NFDRS Information for Agency Administrators</a:t>
            </a:r>
          </a:p>
        </p:txBody>
      </p:sp>
      <p:sp>
        <p:nvSpPr>
          <p:cNvPr id="3" name="Content Placeholder 2">
            <a:extLst>
              <a:ext uri="{FF2B5EF4-FFF2-40B4-BE49-F238E27FC236}">
                <a16:creationId xmlns:a16="http://schemas.microsoft.com/office/drawing/2014/main" id="{FABA5BC6-68BF-4A20-8F8E-9547B7748EB0}"/>
              </a:ext>
            </a:extLst>
          </p:cNvPr>
          <p:cNvSpPr>
            <a:spLocks noGrp="1"/>
          </p:cNvSpPr>
          <p:nvPr>
            <p:ph idx="1"/>
          </p:nvPr>
        </p:nvSpPr>
        <p:spPr>
          <a:xfrm>
            <a:off x="4701341" y="392433"/>
            <a:ext cx="6864824" cy="5230634"/>
          </a:xfrm>
        </p:spPr>
        <p:txBody>
          <a:bodyPr anchor="ctr">
            <a:noAutofit/>
          </a:bodyPr>
          <a:lstStyle/>
          <a:p>
            <a:r>
              <a:rPr lang="en-US" sz="2400" dirty="0"/>
              <a:t>The FDOP provides continuity of information for leadership personnel.</a:t>
            </a:r>
          </a:p>
          <a:p>
            <a:r>
              <a:rPr lang="en-US" sz="2400" dirty="0"/>
              <a:t>FMO’s can provide agency administrators with an accurate depiction  of the daily fire danger situation.</a:t>
            </a:r>
          </a:p>
          <a:p>
            <a:pPr marL="860425" lvl="1" indent="-342900">
              <a:buFont typeface="Arial" panose="020B0604020202020204" pitchFamily="34" charset="0"/>
              <a:buChar char="•"/>
            </a:pPr>
            <a:r>
              <a:rPr lang="en-US" sz="2400" dirty="0"/>
              <a:t>Current fire danger level</a:t>
            </a:r>
          </a:p>
          <a:p>
            <a:pPr marL="860425" lvl="1" indent="-342900">
              <a:buFont typeface="Arial" panose="020B0604020202020204" pitchFamily="34" charset="0"/>
              <a:buChar char="•"/>
            </a:pPr>
            <a:r>
              <a:rPr lang="en-US" sz="2400" dirty="0"/>
              <a:t>Current fire weather forecast information</a:t>
            </a:r>
          </a:p>
          <a:p>
            <a:r>
              <a:rPr lang="en-US" sz="2400" dirty="0"/>
              <a:t>Agency Administrators can support justification for fire preparedness decisions:</a:t>
            </a:r>
          </a:p>
          <a:p>
            <a:pPr marL="860425" lvl="1" indent="-342900">
              <a:buFont typeface="Arial" panose="020B0604020202020204" pitchFamily="34" charset="0"/>
              <a:buChar char="•"/>
            </a:pPr>
            <a:r>
              <a:rPr lang="en-US" sz="2400" dirty="0"/>
              <a:t>Availability of support staff outside of the fire organization</a:t>
            </a:r>
          </a:p>
          <a:p>
            <a:pPr marL="860425" lvl="1" indent="-342900">
              <a:buFont typeface="Arial" panose="020B0604020202020204" pitchFamily="34" charset="0"/>
              <a:buChar char="•"/>
            </a:pPr>
            <a:r>
              <a:rPr lang="en-US" sz="2400" dirty="0"/>
              <a:t>Restrictions or Closure Order considerations</a:t>
            </a:r>
          </a:p>
          <a:p>
            <a:pPr marL="860425" lvl="1" indent="-342900">
              <a:buFont typeface="Arial" panose="020B0604020202020204" pitchFamily="34" charset="0"/>
              <a:buChar char="•"/>
            </a:pPr>
            <a:r>
              <a:rPr lang="en-US" sz="2400" dirty="0"/>
              <a:t>Severity requests to augment local suppression resources</a:t>
            </a:r>
          </a:p>
        </p:txBody>
      </p:sp>
    </p:spTree>
    <p:extLst>
      <p:ext uri="{BB962C8B-B14F-4D97-AF65-F5344CB8AC3E}">
        <p14:creationId xmlns:p14="http://schemas.microsoft.com/office/powerpoint/2010/main" val="20934787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561E-9EA1-4B9C-98F1-2904233952AC}"/>
              </a:ext>
            </a:extLst>
          </p:cNvPr>
          <p:cNvSpPr>
            <a:spLocks noGrp="1"/>
          </p:cNvSpPr>
          <p:nvPr>
            <p:ph type="title"/>
          </p:nvPr>
        </p:nvSpPr>
        <p:spPr>
          <a:xfrm>
            <a:off x="470847" y="866286"/>
            <a:ext cx="4080367" cy="2760098"/>
          </a:xfrm>
        </p:spPr>
        <p:txBody>
          <a:bodyPr>
            <a:normAutofit/>
          </a:bodyPr>
          <a:lstStyle/>
          <a:p>
            <a:r>
              <a:rPr lang="en-US" dirty="0">
                <a:solidFill>
                  <a:srgbClr val="FFFFFF"/>
                </a:solidFill>
              </a:rPr>
              <a:t>NFDRS Information for Agency Administrators</a:t>
            </a:r>
          </a:p>
        </p:txBody>
      </p:sp>
      <p:sp>
        <p:nvSpPr>
          <p:cNvPr id="3" name="Content Placeholder 2">
            <a:extLst>
              <a:ext uri="{FF2B5EF4-FFF2-40B4-BE49-F238E27FC236}">
                <a16:creationId xmlns:a16="http://schemas.microsoft.com/office/drawing/2014/main" id="{8F5E468A-1F43-458D-8CDB-F3A3FB013667}"/>
              </a:ext>
            </a:extLst>
          </p:cNvPr>
          <p:cNvSpPr>
            <a:spLocks noGrp="1"/>
          </p:cNvSpPr>
          <p:nvPr>
            <p:ph idx="1"/>
          </p:nvPr>
        </p:nvSpPr>
        <p:spPr>
          <a:xfrm>
            <a:off x="4879075" y="491319"/>
            <a:ext cx="6782937" cy="5036023"/>
          </a:xfrm>
        </p:spPr>
        <p:txBody>
          <a:bodyPr anchor="ctr">
            <a:noAutofit/>
          </a:bodyPr>
          <a:lstStyle/>
          <a:p>
            <a:r>
              <a:rPr lang="en-US" sz="2400" dirty="0"/>
              <a:t>Decision documentation (WFDSS requirements on large, extended wildland fires):</a:t>
            </a:r>
          </a:p>
          <a:p>
            <a:pPr marL="342900" indent="-342900">
              <a:buFont typeface="Arial" panose="020B0604020202020204" pitchFamily="34" charset="0"/>
              <a:buChar char="•"/>
            </a:pPr>
            <a:r>
              <a:rPr lang="en-US" sz="2400" dirty="0"/>
              <a:t>Initial decisions need to provide the Agency Administrator’s overall direction</a:t>
            </a:r>
          </a:p>
          <a:p>
            <a:pPr marL="342900" indent="-342900">
              <a:buFont typeface="Arial" panose="020B0604020202020204" pitchFamily="34" charset="0"/>
              <a:buChar char="•"/>
            </a:pPr>
            <a:r>
              <a:rPr lang="en-US" sz="2400" dirty="0"/>
              <a:t>Fire program managers provide current fire danger and fire weather information to Agency Administrators to assist in the decision documentation process.</a:t>
            </a:r>
          </a:p>
          <a:p>
            <a:pPr marL="342900" indent="-342900">
              <a:buFont typeface="Arial" panose="020B0604020202020204" pitchFamily="34" charset="0"/>
              <a:buChar char="•"/>
            </a:pPr>
            <a:r>
              <a:rPr lang="en-US" sz="2400" dirty="0"/>
              <a:t>This information aids the Agency Administrator, FMO, and resource staff in the development incident specific objectives and requirements, a clear course of action for the management of the incident, and a rationale statement that supports the decision document.</a:t>
            </a:r>
          </a:p>
        </p:txBody>
      </p:sp>
    </p:spTree>
    <p:extLst>
      <p:ext uri="{BB962C8B-B14F-4D97-AF65-F5344CB8AC3E}">
        <p14:creationId xmlns:p14="http://schemas.microsoft.com/office/powerpoint/2010/main" val="23079778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04C0-2DD7-4AEA-9E75-4C108BCAA526}"/>
              </a:ext>
            </a:extLst>
          </p:cNvPr>
          <p:cNvSpPr>
            <a:spLocks noGrp="1"/>
          </p:cNvSpPr>
          <p:nvPr>
            <p:ph type="title"/>
          </p:nvPr>
        </p:nvSpPr>
        <p:spPr>
          <a:xfrm>
            <a:off x="2408420" y="444545"/>
            <a:ext cx="7375161" cy="1084006"/>
          </a:xfrm>
        </p:spPr>
        <p:txBody>
          <a:bodyPr>
            <a:normAutofit/>
          </a:bodyPr>
          <a:lstStyle/>
          <a:p>
            <a:pPr algn="ctr"/>
            <a:r>
              <a:rPr lang="en-US" sz="3500" dirty="0">
                <a:solidFill>
                  <a:srgbClr val="FFFFFF"/>
                </a:solidFill>
              </a:rPr>
              <a:t>NFDRS Information for Agency Administrators</a:t>
            </a:r>
          </a:p>
        </p:txBody>
      </p:sp>
      <p:sp>
        <p:nvSpPr>
          <p:cNvPr id="3" name="Content Placeholder 2">
            <a:extLst>
              <a:ext uri="{FF2B5EF4-FFF2-40B4-BE49-F238E27FC236}">
                <a16:creationId xmlns:a16="http://schemas.microsoft.com/office/drawing/2014/main" id="{444ABB31-E9CC-4A1D-B05A-34EF4FECED61}"/>
              </a:ext>
            </a:extLst>
          </p:cNvPr>
          <p:cNvSpPr>
            <a:spLocks noGrp="1"/>
          </p:cNvSpPr>
          <p:nvPr>
            <p:ph idx="1"/>
          </p:nvPr>
        </p:nvSpPr>
        <p:spPr>
          <a:xfrm>
            <a:off x="975815" y="1663367"/>
            <a:ext cx="10112991" cy="820526"/>
          </a:xfrm>
        </p:spPr>
        <p:txBody>
          <a:bodyPr>
            <a:normAutofit lnSpcReduction="10000"/>
          </a:bodyPr>
          <a:lstStyle/>
          <a:p>
            <a:r>
              <a:rPr lang="en-US" sz="2800" dirty="0"/>
              <a:t>Fire managers can use graphical NFDRS information to display trending fire danger conditions.</a:t>
            </a:r>
          </a:p>
        </p:txBody>
      </p:sp>
      <p:pic>
        <p:nvPicPr>
          <p:cNvPr id="11" name="Picture 10" descr="A close up of a map&#10;&#10;Description generated with high confidence">
            <a:extLst>
              <a:ext uri="{FF2B5EF4-FFF2-40B4-BE49-F238E27FC236}">
                <a16:creationId xmlns:a16="http://schemas.microsoft.com/office/drawing/2014/main" id="{41915B94-B640-4ABC-80C4-2E609CA8B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82" y="2618709"/>
            <a:ext cx="3494238" cy="2620679"/>
          </a:xfrm>
          <a:prstGeom prst="rect">
            <a:avLst/>
          </a:prstGeom>
          <a:ln>
            <a:noFill/>
          </a:ln>
          <a:effectLst>
            <a:outerShdw blurRad="292100" dist="139700" dir="2700000" algn="tl" rotWithShape="0">
              <a:srgbClr val="333333">
                <a:alpha val="65000"/>
              </a:srgbClr>
            </a:outerShdw>
          </a:effectLst>
        </p:spPr>
      </p:pic>
      <p:pic>
        <p:nvPicPr>
          <p:cNvPr id="13" name="Picture 12" descr="A close up of a map&#10;&#10;Description generated with high confidence">
            <a:extLst>
              <a:ext uri="{FF2B5EF4-FFF2-40B4-BE49-F238E27FC236}">
                <a16:creationId xmlns:a16="http://schemas.microsoft.com/office/drawing/2014/main" id="{FD16D171-B513-4954-9CC4-A17030C63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763" y="2618708"/>
            <a:ext cx="3494239" cy="2620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91228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1EB8-3FC7-4AE5-82DB-B3A0746AA87C}"/>
              </a:ext>
            </a:extLst>
          </p:cNvPr>
          <p:cNvSpPr>
            <a:spLocks noGrp="1"/>
          </p:cNvSpPr>
          <p:nvPr>
            <p:ph type="title"/>
          </p:nvPr>
        </p:nvSpPr>
        <p:spPr>
          <a:xfrm>
            <a:off x="2408419" y="465657"/>
            <a:ext cx="7375161" cy="592686"/>
          </a:xfrm>
        </p:spPr>
        <p:txBody>
          <a:bodyPr>
            <a:normAutofit/>
          </a:bodyPr>
          <a:lstStyle/>
          <a:p>
            <a:pPr algn="ctr"/>
            <a:r>
              <a:rPr lang="en-US" sz="3500" dirty="0">
                <a:solidFill>
                  <a:srgbClr val="FFFFFF"/>
                </a:solidFill>
              </a:rPr>
              <a:t>Local Unit – Fire and Non-Fire Personnel</a:t>
            </a:r>
          </a:p>
        </p:txBody>
      </p:sp>
      <p:sp>
        <p:nvSpPr>
          <p:cNvPr id="3" name="Content Placeholder 2">
            <a:extLst>
              <a:ext uri="{FF2B5EF4-FFF2-40B4-BE49-F238E27FC236}">
                <a16:creationId xmlns:a16="http://schemas.microsoft.com/office/drawing/2014/main" id="{A3CDA7A4-805F-412E-8E52-538DC65B939E}"/>
              </a:ext>
            </a:extLst>
          </p:cNvPr>
          <p:cNvSpPr>
            <a:spLocks noGrp="1"/>
          </p:cNvSpPr>
          <p:nvPr>
            <p:ph idx="1"/>
          </p:nvPr>
        </p:nvSpPr>
        <p:spPr>
          <a:xfrm>
            <a:off x="648269" y="1425052"/>
            <a:ext cx="5104833" cy="3842983"/>
          </a:xfrm>
        </p:spPr>
        <p:txBody>
          <a:bodyPr>
            <a:normAutofit/>
          </a:bodyPr>
          <a:lstStyle/>
          <a:p>
            <a:r>
              <a:rPr lang="en-US" sz="2000" dirty="0"/>
              <a:t>FMO’s at the local level utilize NFDRS information in daily briefings for suppression personnel</a:t>
            </a:r>
          </a:p>
          <a:p>
            <a:r>
              <a:rPr lang="en-US" sz="2000" dirty="0"/>
              <a:t>Local unit FMO’s are responsible for ensuring that firefighters understand the value of the daily NFDRS outputs (i.e. ERC, BI, etc.) in conjunction with daily fire weather forecasts.</a:t>
            </a:r>
          </a:p>
          <a:p>
            <a:r>
              <a:rPr lang="en-US" sz="2000" dirty="0"/>
              <a:t>Local unit FMO’s need to ensure that firefighters and local unit leadership understand what the daily NFDRS outputs indicate with regard to daily preparedness planning and potential fire danger.</a:t>
            </a:r>
          </a:p>
        </p:txBody>
      </p:sp>
      <p:pic>
        <p:nvPicPr>
          <p:cNvPr id="5" name="Picture 4" descr="A screenshot of a cell phone&#10;&#10;Description generated with high confidence">
            <a:extLst>
              <a:ext uri="{FF2B5EF4-FFF2-40B4-BE49-F238E27FC236}">
                <a16:creationId xmlns:a16="http://schemas.microsoft.com/office/drawing/2014/main" id="{65C25277-A58D-4BF5-98E8-737EEA6AD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011" y="1369599"/>
            <a:ext cx="4833975" cy="3625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4307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708" y="1780686"/>
            <a:ext cx="2751871" cy="1481129"/>
          </a:xfrm>
        </p:spPr>
        <p:txBody>
          <a:bodyPr>
            <a:normAutofit/>
          </a:bodyPr>
          <a:lstStyle/>
          <a:p>
            <a:r>
              <a:rPr lang="en-US" dirty="0">
                <a:solidFill>
                  <a:srgbClr val="FFFFFF"/>
                </a:solidFill>
              </a:rPr>
              <a:t>Local Unit Decisions</a:t>
            </a:r>
          </a:p>
        </p:txBody>
      </p:sp>
      <p:sp>
        <p:nvSpPr>
          <p:cNvPr id="3" name="Content Placeholder 2"/>
          <p:cNvSpPr>
            <a:spLocks noGrp="1"/>
          </p:cNvSpPr>
          <p:nvPr>
            <p:ph idx="1"/>
          </p:nvPr>
        </p:nvSpPr>
        <p:spPr>
          <a:xfrm>
            <a:off x="4838131" y="368490"/>
            <a:ext cx="7014950" cy="5008728"/>
          </a:xfrm>
        </p:spPr>
        <p:txBody>
          <a:bodyPr anchor="ctr">
            <a:normAutofit fontScale="70000" lnSpcReduction="20000"/>
          </a:bodyPr>
          <a:lstStyle/>
          <a:p>
            <a:r>
              <a:rPr lang="en-US" dirty="0"/>
              <a:t>NFDRS information can be used to aid in deciding:</a:t>
            </a:r>
          </a:p>
          <a:p>
            <a:r>
              <a:rPr lang="en-US" dirty="0"/>
              <a:t>Daily staffing</a:t>
            </a:r>
          </a:p>
          <a:p>
            <a:r>
              <a:rPr lang="en-US" dirty="0"/>
              <a:t>Restrictions for local industrial cooperators.</a:t>
            </a:r>
          </a:p>
          <a:p>
            <a:r>
              <a:rPr lang="en-US" dirty="0"/>
              <a:t>Prescribed Fire Go/No-Go decisions.</a:t>
            </a:r>
          </a:p>
          <a:p>
            <a:r>
              <a:rPr lang="en-US" dirty="0"/>
              <a:t>Allow fire to be managed to meet resource benefit objectives or implement suppression actions.</a:t>
            </a:r>
          </a:p>
          <a:p>
            <a:r>
              <a:rPr lang="en-US" dirty="0"/>
              <a:t>Availability of resources for scheduled project work.</a:t>
            </a:r>
          </a:p>
          <a:p>
            <a:r>
              <a:rPr lang="en-US" dirty="0"/>
              <a:t>Availability of non-fire personnel to support fire suppression activities.</a:t>
            </a:r>
          </a:p>
          <a:p>
            <a:endParaRPr lang="en-US" dirty="0">
              <a:solidFill>
                <a:srgbClr val="000000"/>
              </a:solidFill>
            </a:endParaRPr>
          </a:p>
        </p:txBody>
      </p:sp>
    </p:spTree>
    <p:extLst>
      <p:ext uri="{BB962C8B-B14F-4D97-AF65-F5344CB8AC3E}">
        <p14:creationId xmlns:p14="http://schemas.microsoft.com/office/powerpoint/2010/main" val="31957412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71F9-349D-432A-A97F-1F0C30F395FA}"/>
              </a:ext>
            </a:extLst>
          </p:cNvPr>
          <p:cNvSpPr>
            <a:spLocks noGrp="1"/>
          </p:cNvSpPr>
          <p:nvPr>
            <p:ph type="title"/>
          </p:nvPr>
        </p:nvSpPr>
        <p:spPr>
          <a:xfrm>
            <a:off x="2408420" y="381838"/>
            <a:ext cx="7375161" cy="581989"/>
          </a:xfrm>
        </p:spPr>
        <p:txBody>
          <a:bodyPr>
            <a:normAutofit/>
          </a:bodyPr>
          <a:lstStyle/>
          <a:p>
            <a:pPr algn="ctr"/>
            <a:r>
              <a:rPr lang="en-US" sz="3500" dirty="0">
                <a:solidFill>
                  <a:srgbClr val="FFFFFF"/>
                </a:solidFill>
              </a:rPr>
              <a:t>Industrial Cooperators</a:t>
            </a:r>
          </a:p>
        </p:txBody>
      </p:sp>
      <p:sp>
        <p:nvSpPr>
          <p:cNvPr id="3" name="Content Placeholder 2">
            <a:extLst>
              <a:ext uri="{FF2B5EF4-FFF2-40B4-BE49-F238E27FC236}">
                <a16:creationId xmlns:a16="http://schemas.microsoft.com/office/drawing/2014/main" id="{6AA7B601-F274-4BF0-898A-8D242D3F6AF0}"/>
              </a:ext>
            </a:extLst>
          </p:cNvPr>
          <p:cNvSpPr>
            <a:spLocks noGrp="1"/>
          </p:cNvSpPr>
          <p:nvPr>
            <p:ph idx="1"/>
          </p:nvPr>
        </p:nvSpPr>
        <p:spPr>
          <a:xfrm>
            <a:off x="510746" y="1610159"/>
            <a:ext cx="11351739" cy="2714706"/>
          </a:xfrm>
        </p:spPr>
        <p:txBody>
          <a:bodyPr>
            <a:normAutofit/>
          </a:bodyPr>
          <a:lstStyle/>
          <a:p>
            <a:pPr lvl="0"/>
            <a:r>
              <a:rPr lang="en-US" sz="2800" dirty="0"/>
              <a:t>NFDRS-based benchmarks (i.e. Adjective Fire Danger Rating, Preparedness Level) assist FMO’s and agency administrators when evaluating restrictions or limitations on industrial activities.</a:t>
            </a:r>
          </a:p>
          <a:p>
            <a:pPr lvl="0"/>
            <a:r>
              <a:rPr lang="en-US" sz="2800" dirty="0"/>
              <a:t>FMO’s, COR’s, and agency staff ensure that industrial cooperators understand which activities are allowed at the different levels of fire danger and why it is important to adhere to the identified BMP’s.</a:t>
            </a:r>
          </a:p>
        </p:txBody>
      </p:sp>
    </p:spTree>
    <p:extLst>
      <p:ext uri="{BB962C8B-B14F-4D97-AF65-F5344CB8AC3E}">
        <p14:creationId xmlns:p14="http://schemas.microsoft.com/office/powerpoint/2010/main" val="422182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F70D-89BE-481C-8A87-C701254EEE27}"/>
              </a:ext>
            </a:extLst>
          </p:cNvPr>
          <p:cNvSpPr>
            <a:spLocks noGrp="1"/>
          </p:cNvSpPr>
          <p:nvPr>
            <p:ph type="title"/>
          </p:nvPr>
        </p:nvSpPr>
        <p:spPr>
          <a:xfrm>
            <a:off x="2408419" y="489065"/>
            <a:ext cx="7375161" cy="581989"/>
          </a:xfrm>
        </p:spPr>
        <p:txBody>
          <a:bodyPr>
            <a:normAutofit/>
          </a:bodyPr>
          <a:lstStyle/>
          <a:p>
            <a:pPr algn="ctr"/>
            <a:r>
              <a:rPr lang="en-US" sz="3500" dirty="0">
                <a:solidFill>
                  <a:srgbClr val="FFFFFF"/>
                </a:solidFill>
              </a:rPr>
              <a:t>Public Information</a:t>
            </a:r>
          </a:p>
        </p:txBody>
      </p:sp>
      <p:sp>
        <p:nvSpPr>
          <p:cNvPr id="3" name="Content Placeholder 2">
            <a:extLst>
              <a:ext uri="{FF2B5EF4-FFF2-40B4-BE49-F238E27FC236}">
                <a16:creationId xmlns:a16="http://schemas.microsoft.com/office/drawing/2014/main" id="{97B62F17-2BB4-4E88-91FE-52F483D755D4}"/>
              </a:ext>
            </a:extLst>
          </p:cNvPr>
          <p:cNvSpPr>
            <a:spLocks noGrp="1"/>
          </p:cNvSpPr>
          <p:nvPr>
            <p:ph idx="1"/>
          </p:nvPr>
        </p:nvSpPr>
        <p:spPr>
          <a:xfrm>
            <a:off x="807307" y="1428926"/>
            <a:ext cx="10808043" cy="3752674"/>
          </a:xfrm>
        </p:spPr>
        <p:txBody>
          <a:bodyPr>
            <a:normAutofit lnSpcReduction="10000"/>
          </a:bodyPr>
          <a:lstStyle/>
          <a:p>
            <a:r>
              <a:rPr lang="en-US" sz="2800" dirty="0"/>
              <a:t>FMO’s work with Public Information Officers (PIO’s) to effectively communicate fire danger information to the public.</a:t>
            </a:r>
          </a:p>
          <a:p>
            <a:r>
              <a:rPr lang="en-US" sz="2800" dirty="0"/>
              <a:t>It is important for the public and the media to understand why certain restrictions or closures are being considered or implemented.</a:t>
            </a:r>
          </a:p>
          <a:p>
            <a:r>
              <a:rPr lang="en-US" sz="2800" dirty="0"/>
              <a:t>NFDRS outputs are just as important when considering rescinding restrictions or closure orders.</a:t>
            </a:r>
          </a:p>
          <a:p>
            <a:r>
              <a:rPr lang="en-US" sz="2800" dirty="0"/>
              <a:t>Fire program mangers for all cooperating agencies within the SEZ utilize the Adjective Fire Danger Rating tool to convey current fire danger conditions to the public</a:t>
            </a:r>
          </a:p>
        </p:txBody>
      </p:sp>
    </p:spTree>
    <p:extLst>
      <p:ext uri="{BB962C8B-B14F-4D97-AF65-F5344CB8AC3E}">
        <p14:creationId xmlns:p14="http://schemas.microsoft.com/office/powerpoint/2010/main" val="36079059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BB28-69F8-4AFD-B49C-4CE7ADE03651}"/>
              </a:ext>
            </a:extLst>
          </p:cNvPr>
          <p:cNvSpPr>
            <a:spLocks noGrp="1"/>
          </p:cNvSpPr>
          <p:nvPr>
            <p:ph type="title"/>
          </p:nvPr>
        </p:nvSpPr>
        <p:spPr>
          <a:xfrm>
            <a:off x="2408420" y="568412"/>
            <a:ext cx="7375161" cy="576648"/>
          </a:xfrm>
        </p:spPr>
        <p:txBody>
          <a:bodyPr>
            <a:normAutofit/>
          </a:bodyPr>
          <a:lstStyle/>
          <a:p>
            <a:pPr algn="ctr"/>
            <a:r>
              <a:rPr lang="en-US" sz="3500" dirty="0">
                <a:solidFill>
                  <a:srgbClr val="FFFFFF"/>
                </a:solidFill>
              </a:rPr>
              <a:t>Adjective Fire Danger Rating</a:t>
            </a:r>
          </a:p>
        </p:txBody>
      </p:sp>
      <p:sp>
        <p:nvSpPr>
          <p:cNvPr id="3" name="Content Placeholder 2">
            <a:extLst>
              <a:ext uri="{FF2B5EF4-FFF2-40B4-BE49-F238E27FC236}">
                <a16:creationId xmlns:a16="http://schemas.microsoft.com/office/drawing/2014/main" id="{3F824B84-424C-43A9-B7AC-9D6F13328453}"/>
              </a:ext>
            </a:extLst>
          </p:cNvPr>
          <p:cNvSpPr>
            <a:spLocks noGrp="1"/>
          </p:cNvSpPr>
          <p:nvPr>
            <p:ph idx="1"/>
          </p:nvPr>
        </p:nvSpPr>
        <p:spPr>
          <a:xfrm>
            <a:off x="1070919" y="1741964"/>
            <a:ext cx="10593859" cy="3456111"/>
          </a:xfrm>
        </p:spPr>
        <p:txBody>
          <a:bodyPr>
            <a:normAutofit fontScale="85000" lnSpcReduction="10000"/>
          </a:bodyPr>
          <a:lstStyle/>
          <a:p>
            <a:r>
              <a:rPr lang="en-US" dirty="0"/>
              <a:t>WIMS will automatically calculate the adjective class rating.</a:t>
            </a:r>
          </a:p>
          <a:p>
            <a:r>
              <a:rPr lang="en-US" dirty="0"/>
              <a:t>TDC manually determines Adjective Fire Danger Rating for each FDRA based on </a:t>
            </a:r>
            <a:r>
              <a:rPr lang="en-US" i="1" dirty="0"/>
              <a:t>fire business thresholds </a:t>
            </a:r>
            <a:r>
              <a:rPr lang="en-US" dirty="0"/>
              <a:t>developed using FFP.</a:t>
            </a:r>
          </a:p>
          <a:p>
            <a:r>
              <a:rPr lang="en-US" dirty="0"/>
              <a:t>The actual determination is based on the current or forecasted value of a selected staffing index (ERC) and ignition component (IC) using the tables in the FDOP.</a:t>
            </a:r>
          </a:p>
        </p:txBody>
      </p:sp>
    </p:spTree>
    <p:extLst>
      <p:ext uri="{BB962C8B-B14F-4D97-AF65-F5344CB8AC3E}">
        <p14:creationId xmlns:p14="http://schemas.microsoft.com/office/powerpoint/2010/main" val="32378580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BB28-69F8-4AFD-B49C-4CE7ADE03651}"/>
              </a:ext>
            </a:extLst>
          </p:cNvPr>
          <p:cNvSpPr>
            <a:spLocks noGrp="1"/>
          </p:cNvSpPr>
          <p:nvPr>
            <p:ph type="title"/>
          </p:nvPr>
        </p:nvSpPr>
        <p:spPr>
          <a:xfrm>
            <a:off x="2408419" y="431265"/>
            <a:ext cx="7375161" cy="581989"/>
          </a:xfrm>
        </p:spPr>
        <p:txBody>
          <a:bodyPr>
            <a:normAutofit/>
          </a:bodyPr>
          <a:lstStyle/>
          <a:p>
            <a:pPr algn="ctr"/>
            <a:r>
              <a:rPr lang="en-US" sz="3500" dirty="0">
                <a:solidFill>
                  <a:srgbClr val="FFFFFF"/>
                </a:solidFill>
              </a:rPr>
              <a:t>Adjective Fire Danger Rating</a:t>
            </a:r>
          </a:p>
        </p:txBody>
      </p:sp>
      <p:pic>
        <p:nvPicPr>
          <p:cNvPr id="5" name="Content Placeholder 4" descr="A screenshot of a cell phone&#10;&#10;Description generated with very high confidence">
            <a:extLst>
              <a:ext uri="{FF2B5EF4-FFF2-40B4-BE49-F238E27FC236}">
                <a16:creationId xmlns:a16="http://schemas.microsoft.com/office/drawing/2014/main" id="{213B47E5-6F16-48B2-ABD1-91FC466139F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4358" y="1669632"/>
            <a:ext cx="3719830" cy="333539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D15FCB6-24C9-4968-97D8-6C30A0034A61}"/>
              </a:ext>
            </a:extLst>
          </p:cNvPr>
          <p:cNvSpPr txBox="1"/>
          <p:nvPr/>
        </p:nvSpPr>
        <p:spPr>
          <a:xfrm>
            <a:off x="5142471" y="1550500"/>
            <a:ext cx="6637638" cy="4678204"/>
          </a:xfrm>
          <a:prstGeom prst="rect">
            <a:avLst/>
          </a:prstGeom>
          <a:noFill/>
        </p:spPr>
        <p:txBody>
          <a:bodyPr wrap="square" rtlCol="0">
            <a:spAutoFit/>
          </a:bodyPr>
          <a:lstStyle/>
          <a:p>
            <a:pPr marL="285750" indent="-285750">
              <a:buFont typeface="Arial" panose="020B0604020202020204" pitchFamily="34" charset="0"/>
              <a:buChar char="•"/>
            </a:pPr>
            <a:r>
              <a:rPr lang="en-US" sz="2400" dirty="0"/>
              <a:t>Tucson Dispatch displays the daily Adjective Fire Danger Rating on the Tucson Dispatch Center website.  This information is available to all agency personnel.</a:t>
            </a:r>
          </a:p>
          <a:p>
            <a:pPr marL="285750" indent="-285750">
              <a:spcBef>
                <a:spcPts val="600"/>
              </a:spcBef>
              <a:spcAft>
                <a:spcPts val="600"/>
              </a:spcAft>
              <a:buFont typeface="Arial" panose="020B0604020202020204" pitchFamily="34" charset="0"/>
              <a:buChar char="•"/>
            </a:pPr>
            <a:r>
              <a:rPr lang="en-US" sz="2400" dirty="0"/>
              <a:t>Prevention Specialists and FMO’s can coordinate the proper adjective rating to be displayed on the fire danger signs for the public.</a:t>
            </a:r>
          </a:p>
          <a:p>
            <a:pPr marL="285750" indent="-285750">
              <a:buFont typeface="Arial" panose="020B0604020202020204" pitchFamily="34" charset="0"/>
              <a:buChar char="•"/>
            </a:pPr>
            <a:r>
              <a:rPr lang="en-US" sz="2400" dirty="0"/>
              <a:t>At elevated fire danger levels the FMO’s coordinate with PIO’s on the appropriate communication through various media outlets (web-based, local news outlets, press releases, etc.)</a:t>
            </a:r>
          </a:p>
        </p:txBody>
      </p:sp>
    </p:spTree>
    <p:extLst>
      <p:ext uri="{BB962C8B-B14F-4D97-AF65-F5344CB8AC3E}">
        <p14:creationId xmlns:p14="http://schemas.microsoft.com/office/powerpoint/2010/main" val="18419135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Objectives</a:t>
            </a:r>
          </a:p>
        </p:txBody>
      </p:sp>
      <p:sp>
        <p:nvSpPr>
          <p:cNvPr id="4" name="Content Placeholder 2">
            <a:extLst>
              <a:ext uri="{FF2B5EF4-FFF2-40B4-BE49-F238E27FC236}">
                <a16:creationId xmlns:a16="http://schemas.microsoft.com/office/drawing/2014/main" id="{4F8AB650-5492-4486-94F6-35DCEE27F996}"/>
              </a:ext>
            </a:extLst>
          </p:cNvPr>
          <p:cNvSpPr txBox="1">
            <a:spLocks/>
          </p:cNvSpPr>
          <p:nvPr/>
        </p:nvSpPr>
        <p:spPr>
          <a:xfrm>
            <a:off x="4565176" y="255956"/>
            <a:ext cx="7301553" cy="5230634"/>
          </a:xfrm>
          <a:prstGeom prst="rect">
            <a:avLst/>
          </a:prstGeom>
        </p:spPr>
        <p:txBody>
          <a:bodyPr anchor="ctr">
            <a:normAutofit fontScale="92500" lnSpcReduction="10000"/>
          </a:bodyPr>
          <a:lst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indent="-628650">
              <a:buFontTx/>
              <a:buAutoNum type="arabicPeriod"/>
            </a:pPr>
            <a:endParaRPr lang="en-US" sz="1800" dirty="0">
              <a:solidFill>
                <a:srgbClr val="000000"/>
              </a:solidFill>
            </a:endParaRPr>
          </a:p>
          <a:p>
            <a:pPr marL="628650" indent="-628650">
              <a:buFontTx/>
              <a:buAutoNum type="arabicPeriod"/>
            </a:pPr>
            <a:r>
              <a:rPr lang="en-US" sz="2800" dirty="0">
                <a:ea typeface="Calibri" panose="020F0502020204030204" pitchFamily="34" charset="0"/>
              </a:rPr>
              <a:t>Demonstrate the importance of adhering to the recommended “best practices” as discussed in Lesson 3.</a:t>
            </a:r>
            <a:endParaRPr lang="en-US" sz="2800" dirty="0"/>
          </a:p>
          <a:p>
            <a:pPr marL="628650" indent="-628650">
              <a:buFontTx/>
              <a:buAutoNum type="arabicPeriod"/>
            </a:pPr>
            <a:r>
              <a:rPr lang="en-US" sz="2800" dirty="0"/>
              <a:t>Relate a local view of the interagency planning and implementation of a fire danger operating plan.</a:t>
            </a:r>
          </a:p>
          <a:p>
            <a:pPr marL="628650" indent="-628650">
              <a:buFontTx/>
              <a:buAutoNum type="arabicPeriod"/>
            </a:pPr>
            <a:r>
              <a:rPr lang="en-US" sz="2800" dirty="0"/>
              <a:t>List several fire management decisions based on NFDRS outputs.</a:t>
            </a:r>
          </a:p>
          <a:p>
            <a:pPr marL="628650" indent="-628650">
              <a:buFontTx/>
              <a:buAutoNum type="arabicPeriod"/>
            </a:pPr>
            <a:r>
              <a:rPr lang="en-US" sz="2800" dirty="0">
                <a:ea typeface="Calibri" panose="020F0502020204030204" pitchFamily="34" charset="0"/>
              </a:rPr>
              <a:t>Discuss the Southeast Zone (SEZ) Fire Danger Operating Plan (FDOP) connection between local fire occurrence issues and decisions based on fire danger products</a:t>
            </a:r>
            <a:r>
              <a:rPr lang="en-US" sz="2800" dirty="0">
                <a:latin typeface="Arial" panose="020B0604020202020204" pitchFamily="34" charset="0"/>
                <a:ea typeface="Calibri" panose="020F0502020204030204" pitchFamily="34" charset="0"/>
              </a:rPr>
              <a:t>.</a:t>
            </a:r>
            <a:endParaRPr lang="en-US" sz="2800" dirty="0"/>
          </a:p>
        </p:txBody>
      </p:sp>
    </p:spTree>
    <p:extLst>
      <p:ext uri="{BB962C8B-B14F-4D97-AF65-F5344CB8AC3E}">
        <p14:creationId xmlns:p14="http://schemas.microsoft.com/office/powerpoint/2010/main" val="31101827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A915-0753-4050-AD20-8F63BB33F427}"/>
              </a:ext>
            </a:extLst>
          </p:cNvPr>
          <p:cNvSpPr>
            <a:spLocks noGrp="1"/>
          </p:cNvSpPr>
          <p:nvPr>
            <p:ph type="title"/>
          </p:nvPr>
        </p:nvSpPr>
        <p:spPr>
          <a:xfrm>
            <a:off x="2408419" y="479244"/>
            <a:ext cx="7375161" cy="549038"/>
          </a:xfrm>
        </p:spPr>
        <p:txBody>
          <a:bodyPr>
            <a:normAutofit fontScale="90000"/>
          </a:bodyPr>
          <a:lstStyle/>
          <a:p>
            <a:pPr algn="ctr"/>
            <a:r>
              <a:rPr lang="en-US" sz="3500" dirty="0">
                <a:solidFill>
                  <a:srgbClr val="FFFFFF"/>
                </a:solidFill>
              </a:rPr>
              <a:t>Preparedness Levels</a:t>
            </a:r>
          </a:p>
        </p:txBody>
      </p:sp>
      <p:sp>
        <p:nvSpPr>
          <p:cNvPr id="3" name="Content Placeholder 2">
            <a:extLst>
              <a:ext uri="{FF2B5EF4-FFF2-40B4-BE49-F238E27FC236}">
                <a16:creationId xmlns:a16="http://schemas.microsoft.com/office/drawing/2014/main" id="{2F0EE4BF-7C04-4E9C-B298-4999D78486F2}"/>
              </a:ext>
            </a:extLst>
          </p:cNvPr>
          <p:cNvSpPr>
            <a:spLocks noGrp="1"/>
          </p:cNvSpPr>
          <p:nvPr>
            <p:ph idx="1"/>
          </p:nvPr>
        </p:nvSpPr>
        <p:spPr>
          <a:xfrm>
            <a:off x="2474322" y="1128584"/>
            <a:ext cx="9173981" cy="4975653"/>
          </a:xfrm>
        </p:spPr>
        <p:txBody>
          <a:bodyPr>
            <a:normAutofit/>
          </a:bodyPr>
          <a:lstStyle/>
          <a:p>
            <a:r>
              <a:rPr lang="en-US" sz="2800" dirty="0"/>
              <a:t>Preparedness Level (PL) plans are required at the national, state/regional, and local levels.</a:t>
            </a:r>
          </a:p>
          <a:p>
            <a:r>
              <a:rPr lang="en-US" sz="2800" dirty="0"/>
              <a:t>The SEZ PL plan uses NFDRS inputs to help provide management direction based on:</a:t>
            </a:r>
          </a:p>
          <a:p>
            <a:pPr marL="860425" lvl="1" indent="-342900">
              <a:buFont typeface="Arial" panose="020B0604020202020204" pitchFamily="34" charset="0"/>
              <a:buChar char="•"/>
            </a:pPr>
            <a:r>
              <a:rPr lang="en-US" sz="2400" dirty="0"/>
              <a:t> 5-day Southeast Zone ERC average</a:t>
            </a:r>
          </a:p>
          <a:p>
            <a:pPr marL="860425" lvl="1" indent="-342900">
              <a:buFont typeface="Arial" panose="020B0604020202020204" pitchFamily="34" charset="0"/>
              <a:buChar char="•"/>
            </a:pPr>
            <a:r>
              <a:rPr lang="en-US" sz="2400" dirty="0"/>
              <a:t>Southeast Zone Resource Commitment</a:t>
            </a:r>
          </a:p>
          <a:p>
            <a:pPr marL="860425" lvl="1" indent="-342900">
              <a:buFont typeface="Arial" panose="020B0604020202020204" pitchFamily="34" charset="0"/>
              <a:buChar char="•"/>
            </a:pPr>
            <a:r>
              <a:rPr lang="en-US" sz="2400" dirty="0"/>
              <a:t>Southeast Zone Fire Activity</a:t>
            </a:r>
          </a:p>
          <a:p>
            <a:pPr marL="860425" lvl="1" indent="-342900">
              <a:buFont typeface="Arial" panose="020B0604020202020204" pitchFamily="34" charset="0"/>
              <a:buChar char="•"/>
            </a:pPr>
            <a:r>
              <a:rPr lang="en-US" sz="2400" dirty="0"/>
              <a:t>Southwest Area (SWA) Preparedness Level</a:t>
            </a:r>
          </a:p>
          <a:p>
            <a:pPr marL="860425" lvl="1" indent="-342900">
              <a:buFont typeface="Arial" panose="020B0604020202020204" pitchFamily="34" charset="0"/>
              <a:buChar char="•"/>
            </a:pPr>
            <a:r>
              <a:rPr lang="en-US" sz="2400" dirty="0"/>
              <a:t>7-day Fire Potential for SW06S (SWA Predictive Services)</a:t>
            </a:r>
            <a:endParaRPr lang="en-US" sz="1400" dirty="0"/>
          </a:p>
        </p:txBody>
      </p:sp>
    </p:spTree>
    <p:extLst>
      <p:ext uri="{BB962C8B-B14F-4D97-AF65-F5344CB8AC3E}">
        <p14:creationId xmlns:p14="http://schemas.microsoft.com/office/powerpoint/2010/main" val="33940081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A915-0753-4050-AD20-8F63BB33F427}"/>
              </a:ext>
            </a:extLst>
          </p:cNvPr>
          <p:cNvSpPr>
            <a:spLocks noGrp="1"/>
          </p:cNvSpPr>
          <p:nvPr>
            <p:ph type="title"/>
          </p:nvPr>
        </p:nvSpPr>
        <p:spPr>
          <a:xfrm>
            <a:off x="2408420" y="826681"/>
            <a:ext cx="7375161" cy="1325563"/>
          </a:xfrm>
        </p:spPr>
        <p:txBody>
          <a:bodyPr>
            <a:normAutofit/>
          </a:bodyPr>
          <a:lstStyle/>
          <a:p>
            <a:pPr algn="ctr"/>
            <a:r>
              <a:rPr lang="en-US" sz="3500" dirty="0">
                <a:solidFill>
                  <a:srgbClr val="FFFFFF"/>
                </a:solidFill>
              </a:rPr>
              <a:t>Preparedness Levels</a:t>
            </a:r>
          </a:p>
        </p:txBody>
      </p:sp>
      <p:pic>
        <p:nvPicPr>
          <p:cNvPr id="5" name="Content Placeholder 4" descr="A screenshot of a cell phone&#10;&#10;Description generated with high confidence">
            <a:extLst>
              <a:ext uri="{FF2B5EF4-FFF2-40B4-BE49-F238E27FC236}">
                <a16:creationId xmlns:a16="http://schemas.microsoft.com/office/drawing/2014/main" id="{01156745-C7C0-4652-A1F0-D30D92EC8F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644394"/>
            <a:ext cx="4374494" cy="312741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C276BE6-A0FE-487E-BD72-7516601BA43A}"/>
              </a:ext>
            </a:extLst>
          </p:cNvPr>
          <p:cNvSpPr txBox="1"/>
          <p:nvPr/>
        </p:nvSpPr>
        <p:spPr>
          <a:xfrm>
            <a:off x="6782914" y="1644394"/>
            <a:ext cx="5013670" cy="3200876"/>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SEZ uses an </a:t>
            </a:r>
            <a:r>
              <a:rPr lang="en-US" sz="2400" dirty="0" err="1"/>
              <a:t>MSExcel</a:t>
            </a:r>
            <a:r>
              <a:rPr lang="en-US" sz="2400" dirty="0"/>
              <a:t> worksheet to help determine the PL for the Zone.</a:t>
            </a:r>
          </a:p>
          <a:p>
            <a:pPr marL="285750" indent="-285750">
              <a:spcBef>
                <a:spcPts val="600"/>
              </a:spcBef>
              <a:spcAft>
                <a:spcPts val="600"/>
              </a:spcAft>
              <a:buFont typeface="Arial" panose="020B0604020202020204" pitchFamily="34" charset="0"/>
              <a:buChar char="•"/>
            </a:pPr>
            <a:r>
              <a:rPr lang="en-US" sz="2400" dirty="0"/>
              <a:t>Guidance for using the worksheet is in the SEZ Interagency FDOP.</a:t>
            </a:r>
          </a:p>
          <a:p>
            <a:pPr marL="285750" indent="-285750">
              <a:buFont typeface="Arial" panose="020B0604020202020204" pitchFamily="34" charset="0"/>
              <a:buChar char="•"/>
            </a:pPr>
            <a:r>
              <a:rPr lang="en-US" sz="2400" dirty="0"/>
              <a:t>Tucson Dispatch personnel posts the daily PL for the Zone on the TDC website.</a:t>
            </a:r>
          </a:p>
        </p:txBody>
      </p:sp>
    </p:spTree>
    <p:extLst>
      <p:ext uri="{BB962C8B-B14F-4D97-AF65-F5344CB8AC3E}">
        <p14:creationId xmlns:p14="http://schemas.microsoft.com/office/powerpoint/2010/main" val="29088908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A915-0753-4050-AD20-8F63BB33F427}"/>
              </a:ext>
            </a:extLst>
          </p:cNvPr>
          <p:cNvSpPr>
            <a:spLocks noGrp="1"/>
          </p:cNvSpPr>
          <p:nvPr>
            <p:ph type="title"/>
          </p:nvPr>
        </p:nvSpPr>
        <p:spPr>
          <a:xfrm>
            <a:off x="2408419" y="271899"/>
            <a:ext cx="7375161" cy="858996"/>
          </a:xfrm>
        </p:spPr>
        <p:txBody>
          <a:bodyPr>
            <a:normAutofit/>
          </a:bodyPr>
          <a:lstStyle/>
          <a:p>
            <a:pPr algn="ctr"/>
            <a:r>
              <a:rPr lang="en-US" sz="3500" dirty="0">
                <a:solidFill>
                  <a:srgbClr val="FFFFFF"/>
                </a:solidFill>
              </a:rPr>
              <a:t>Preparedness Levels</a:t>
            </a:r>
          </a:p>
        </p:txBody>
      </p:sp>
      <p:pic>
        <p:nvPicPr>
          <p:cNvPr id="9" name="Content Placeholder 8" descr="A screenshot of a cell phone&#10;&#10;Description generated with very high confidence">
            <a:extLst>
              <a:ext uri="{FF2B5EF4-FFF2-40B4-BE49-F238E27FC236}">
                <a16:creationId xmlns:a16="http://schemas.microsoft.com/office/drawing/2014/main" id="{2610E048-916F-4B2E-987A-9F06272FB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35835" y="1516485"/>
            <a:ext cx="4008676" cy="38250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4878A01F-ADDC-41E1-ABAC-60FD8A0A0DE6}"/>
              </a:ext>
            </a:extLst>
          </p:cNvPr>
          <p:cNvSpPr txBox="1"/>
          <p:nvPr/>
        </p:nvSpPr>
        <p:spPr>
          <a:xfrm>
            <a:off x="6493449" y="1756787"/>
            <a:ext cx="5020039" cy="3970318"/>
          </a:xfrm>
          <a:prstGeom prst="rect">
            <a:avLst/>
          </a:prstGeom>
          <a:noFill/>
        </p:spPr>
        <p:txBody>
          <a:bodyPr wrap="square" rtlCol="0">
            <a:spAutoFit/>
          </a:bodyPr>
          <a:lstStyle/>
          <a:p>
            <a:pPr marL="285750" indent="-285750">
              <a:buFont typeface="Arial" panose="020B0604020202020204" pitchFamily="34" charset="0"/>
              <a:buChar char="•"/>
            </a:pPr>
            <a:r>
              <a:rPr lang="en-GB" sz="2200" dirty="0"/>
              <a:t>Several procedures and guidelines are to be followed once the preparedness level has been determined.</a:t>
            </a:r>
          </a:p>
          <a:p>
            <a:pPr marL="285750" indent="-285750">
              <a:spcBef>
                <a:spcPts val="600"/>
              </a:spcBef>
              <a:spcAft>
                <a:spcPts val="600"/>
              </a:spcAft>
              <a:buFont typeface="Arial" panose="020B0604020202020204" pitchFamily="34" charset="0"/>
              <a:buChar char="•"/>
            </a:pPr>
            <a:r>
              <a:rPr lang="en-GB" sz="2200" dirty="0"/>
              <a:t>Procedures and guidelines have been developed for:</a:t>
            </a:r>
          </a:p>
          <a:p>
            <a:pPr marL="742950" lvl="1" indent="-285750">
              <a:buFont typeface="Courier New" panose="02070309020205020404" pitchFamily="49" charset="0"/>
              <a:buChar char="o"/>
            </a:pPr>
            <a:r>
              <a:rPr lang="en-GB" sz="2200" dirty="0"/>
              <a:t>Agency Administrators</a:t>
            </a:r>
          </a:p>
          <a:p>
            <a:pPr marL="742950" lvl="1" indent="-285750">
              <a:buFont typeface="Courier New" panose="02070309020205020404" pitchFamily="49" charset="0"/>
              <a:buChar char="o"/>
            </a:pPr>
            <a:r>
              <a:rPr lang="en-GB" sz="2200" dirty="0"/>
              <a:t>Fire Program Managers</a:t>
            </a:r>
          </a:p>
          <a:p>
            <a:pPr marL="742950" lvl="1" indent="-285750">
              <a:buFont typeface="Courier New" panose="02070309020205020404" pitchFamily="49" charset="0"/>
              <a:buChar char="o"/>
            </a:pPr>
            <a:r>
              <a:rPr lang="en-GB" sz="2200" dirty="0"/>
              <a:t>Duty Officers</a:t>
            </a:r>
          </a:p>
          <a:p>
            <a:pPr marL="742950" lvl="1" indent="-285750">
              <a:buFont typeface="Courier New" panose="02070309020205020404" pitchFamily="49" charset="0"/>
              <a:buChar char="o"/>
            </a:pPr>
            <a:r>
              <a:rPr lang="en-GB" sz="2200" dirty="0"/>
              <a:t>Tucson Dispatch Center</a:t>
            </a:r>
          </a:p>
          <a:p>
            <a:pPr marL="742950" lvl="1" indent="-285750">
              <a:buFont typeface="Courier New" panose="02070309020205020404" pitchFamily="49" charset="0"/>
              <a:buChar char="o"/>
            </a:pPr>
            <a:r>
              <a:rPr lang="en-GB" sz="2200" dirty="0"/>
              <a:t>Prevention Specialists</a:t>
            </a:r>
          </a:p>
          <a:p>
            <a:pPr marL="742950" lvl="1" indent="-285750">
              <a:buFont typeface="Courier New" panose="02070309020205020404" pitchFamily="49" charset="0"/>
              <a:buChar char="o"/>
            </a:pPr>
            <a:r>
              <a:rPr lang="en-GB" sz="2200" dirty="0"/>
              <a:t>National Weather Service - Tucson</a:t>
            </a:r>
            <a:endParaRPr lang="en-US" sz="2200" dirty="0"/>
          </a:p>
        </p:txBody>
      </p:sp>
    </p:spTree>
    <p:extLst>
      <p:ext uri="{BB962C8B-B14F-4D97-AF65-F5344CB8AC3E}">
        <p14:creationId xmlns:p14="http://schemas.microsoft.com/office/powerpoint/2010/main" val="1200645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A4CC-5BCF-4B5B-8051-7E5B3B4EEB3C}"/>
              </a:ext>
            </a:extLst>
          </p:cNvPr>
          <p:cNvSpPr>
            <a:spLocks noGrp="1"/>
          </p:cNvSpPr>
          <p:nvPr>
            <p:ph type="title"/>
          </p:nvPr>
        </p:nvSpPr>
        <p:spPr>
          <a:xfrm>
            <a:off x="2326041" y="464216"/>
            <a:ext cx="7375161" cy="581989"/>
          </a:xfrm>
        </p:spPr>
        <p:txBody>
          <a:bodyPr>
            <a:normAutofit/>
          </a:bodyPr>
          <a:lstStyle/>
          <a:p>
            <a:pPr algn="ctr"/>
            <a:r>
              <a:rPr lang="en-US" sz="3500" dirty="0">
                <a:solidFill>
                  <a:srgbClr val="FFFFFF"/>
                </a:solidFill>
              </a:rPr>
              <a:t>Dispatch Centers</a:t>
            </a:r>
          </a:p>
        </p:txBody>
      </p:sp>
      <p:sp>
        <p:nvSpPr>
          <p:cNvPr id="3" name="Content Placeholder 2">
            <a:extLst>
              <a:ext uri="{FF2B5EF4-FFF2-40B4-BE49-F238E27FC236}">
                <a16:creationId xmlns:a16="http://schemas.microsoft.com/office/drawing/2014/main" id="{AD288B1A-F3AB-4A2D-8662-4804A3CCF025}"/>
              </a:ext>
            </a:extLst>
          </p:cNvPr>
          <p:cNvSpPr>
            <a:spLocks noGrp="1"/>
          </p:cNvSpPr>
          <p:nvPr>
            <p:ph idx="1"/>
          </p:nvPr>
        </p:nvSpPr>
        <p:spPr>
          <a:xfrm>
            <a:off x="2408419" y="1219899"/>
            <a:ext cx="7375161" cy="4592934"/>
          </a:xfrm>
        </p:spPr>
        <p:txBody>
          <a:bodyPr>
            <a:noAutofit/>
          </a:bodyPr>
          <a:lstStyle/>
          <a:p>
            <a:r>
              <a:rPr lang="en-US" sz="2000" dirty="0"/>
              <a:t>Tucson Dispatch Center (TDC) is a significant partner in the use and timely dissemination of NFDRS information for the SEZ. </a:t>
            </a:r>
          </a:p>
          <a:p>
            <a:r>
              <a:rPr lang="en-US" sz="2000" dirty="0"/>
              <a:t>TDC personnel provides NFDRS information for the SEZ on a daily basis:</a:t>
            </a:r>
          </a:p>
          <a:p>
            <a:pPr marL="860425" lvl="1" indent="-342900">
              <a:buFont typeface="Arial" panose="020B0604020202020204" pitchFamily="34" charset="0"/>
              <a:buChar char="•"/>
            </a:pPr>
            <a:r>
              <a:rPr lang="en-US" sz="2000" dirty="0"/>
              <a:t>Preparedness Level</a:t>
            </a:r>
          </a:p>
          <a:p>
            <a:pPr marL="860425" lvl="1" indent="-342900">
              <a:buFont typeface="Arial" panose="020B0604020202020204" pitchFamily="34" charset="0"/>
              <a:buChar char="•"/>
            </a:pPr>
            <a:r>
              <a:rPr lang="en-US" sz="2000" dirty="0"/>
              <a:t>Adjective Rating</a:t>
            </a:r>
          </a:p>
          <a:p>
            <a:pPr marL="860425" lvl="1" indent="-342900">
              <a:buFont typeface="Arial" panose="020B0604020202020204" pitchFamily="34" charset="0"/>
              <a:buChar char="•"/>
            </a:pPr>
            <a:r>
              <a:rPr lang="en-US" sz="2000" dirty="0"/>
              <a:t>Staffing Level</a:t>
            </a:r>
          </a:p>
          <a:p>
            <a:pPr marL="860425" lvl="1" indent="-342900">
              <a:buFont typeface="Arial" panose="020B0604020202020204" pitchFamily="34" charset="0"/>
              <a:buChar char="•"/>
            </a:pPr>
            <a:r>
              <a:rPr lang="en-US" sz="2000" dirty="0"/>
              <a:t>Response Level</a:t>
            </a:r>
          </a:p>
          <a:p>
            <a:pPr marL="860425" lvl="1" indent="-342900">
              <a:buFont typeface="Arial" panose="020B0604020202020204" pitchFamily="34" charset="0"/>
              <a:buChar char="•"/>
            </a:pPr>
            <a:r>
              <a:rPr lang="en-US" sz="2000" dirty="0"/>
              <a:t>Critical fire weather situations (i.e. Red Flag Warning)</a:t>
            </a:r>
          </a:p>
          <a:p>
            <a:r>
              <a:rPr lang="en-US" sz="2000" dirty="0"/>
              <a:t>TDC and Fire staff work with the NWS Tucson office personnel during periods of elevated fire danger and provide critical information to the local units.</a:t>
            </a:r>
          </a:p>
        </p:txBody>
      </p:sp>
    </p:spTree>
    <p:extLst>
      <p:ext uri="{BB962C8B-B14F-4D97-AF65-F5344CB8AC3E}">
        <p14:creationId xmlns:p14="http://schemas.microsoft.com/office/powerpoint/2010/main" val="42490627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9904-A9DB-43F7-BE37-A6E7D5D35146}"/>
              </a:ext>
            </a:extLst>
          </p:cNvPr>
          <p:cNvSpPr>
            <a:spLocks noGrp="1"/>
          </p:cNvSpPr>
          <p:nvPr>
            <p:ph type="title"/>
          </p:nvPr>
        </p:nvSpPr>
        <p:spPr>
          <a:xfrm>
            <a:off x="2408419" y="447741"/>
            <a:ext cx="7375161" cy="601998"/>
          </a:xfrm>
        </p:spPr>
        <p:txBody>
          <a:bodyPr>
            <a:normAutofit/>
          </a:bodyPr>
          <a:lstStyle/>
          <a:p>
            <a:pPr algn="ctr"/>
            <a:r>
              <a:rPr lang="en-US" sz="3500" dirty="0">
                <a:solidFill>
                  <a:srgbClr val="FFFFFF"/>
                </a:solidFill>
              </a:rPr>
              <a:t>Seasonal Local Unit Tracking</a:t>
            </a:r>
          </a:p>
        </p:txBody>
      </p:sp>
      <p:sp>
        <p:nvSpPr>
          <p:cNvPr id="3" name="Content Placeholder 2">
            <a:extLst>
              <a:ext uri="{FF2B5EF4-FFF2-40B4-BE49-F238E27FC236}">
                <a16:creationId xmlns:a16="http://schemas.microsoft.com/office/drawing/2014/main" id="{7A43659D-DC48-406E-A5C3-2504B440B34E}"/>
              </a:ext>
            </a:extLst>
          </p:cNvPr>
          <p:cNvSpPr>
            <a:spLocks noGrp="1"/>
          </p:cNvSpPr>
          <p:nvPr>
            <p:ph idx="1"/>
          </p:nvPr>
        </p:nvSpPr>
        <p:spPr>
          <a:xfrm>
            <a:off x="1459144" y="1241074"/>
            <a:ext cx="5137002" cy="4375852"/>
          </a:xfrm>
        </p:spPr>
        <p:txBody>
          <a:bodyPr>
            <a:noAutofit/>
          </a:bodyPr>
          <a:lstStyle/>
          <a:p>
            <a:r>
              <a:rPr lang="en-US" sz="2000" dirty="0"/>
              <a:t>FMO’s utilize NFDRS information provided through week seasonal tracking reports to inform:</a:t>
            </a:r>
          </a:p>
          <a:p>
            <a:pPr lvl="1">
              <a:buFont typeface="Courier New" panose="02070309020205020404" pitchFamily="49" charset="0"/>
              <a:buChar char="o"/>
            </a:pPr>
            <a:r>
              <a:rPr lang="en-US" sz="2000" dirty="0"/>
              <a:t>Agency Administrators</a:t>
            </a:r>
          </a:p>
          <a:p>
            <a:pPr lvl="1">
              <a:buFont typeface="Courier New" panose="02070309020205020404" pitchFamily="49" charset="0"/>
              <a:buChar char="o"/>
            </a:pPr>
            <a:r>
              <a:rPr lang="en-US" sz="2000" dirty="0"/>
              <a:t>Local Units</a:t>
            </a:r>
          </a:p>
          <a:p>
            <a:pPr lvl="1">
              <a:buFont typeface="Courier New" panose="02070309020205020404" pitchFamily="49" charset="0"/>
              <a:buChar char="o"/>
            </a:pPr>
            <a:r>
              <a:rPr lang="en-US" sz="2000" dirty="0"/>
              <a:t>Severity Resources</a:t>
            </a:r>
          </a:p>
          <a:p>
            <a:pPr lvl="1">
              <a:buFont typeface="Courier New" panose="02070309020205020404" pitchFamily="49" charset="0"/>
              <a:buChar char="o"/>
            </a:pPr>
            <a:r>
              <a:rPr lang="en-US" sz="2000" dirty="0"/>
              <a:t>Agency Partners</a:t>
            </a:r>
          </a:p>
          <a:p>
            <a:r>
              <a:rPr lang="en-US" sz="2000" dirty="0"/>
              <a:t>These weekly reports are especially useful as the Zone approaches peak fire season.</a:t>
            </a:r>
          </a:p>
          <a:p>
            <a:r>
              <a:rPr lang="en-US" sz="2000" dirty="0"/>
              <a:t>NFDRS information is also used to raise situational awareness and emphasize firefighter and public safety.</a:t>
            </a:r>
          </a:p>
        </p:txBody>
      </p:sp>
      <p:pic>
        <p:nvPicPr>
          <p:cNvPr id="5" name="Picture 4" descr="A close up of text on a white background&#10;&#10;Description generated with very high confidence">
            <a:extLst>
              <a:ext uri="{FF2B5EF4-FFF2-40B4-BE49-F238E27FC236}">
                <a16:creationId xmlns:a16="http://schemas.microsoft.com/office/drawing/2014/main" id="{3055FC0A-11B4-44FA-9D0E-41251F36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277" y="1730946"/>
            <a:ext cx="4092606" cy="3105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20828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9180-4C99-4877-B764-2D233248BB91}"/>
              </a:ext>
            </a:extLst>
          </p:cNvPr>
          <p:cNvSpPr>
            <a:spLocks noGrp="1"/>
          </p:cNvSpPr>
          <p:nvPr>
            <p:ph type="title"/>
          </p:nvPr>
        </p:nvSpPr>
        <p:spPr>
          <a:xfrm>
            <a:off x="2004060" y="2580862"/>
            <a:ext cx="2751871" cy="738986"/>
          </a:xfrm>
        </p:spPr>
        <p:txBody>
          <a:bodyPr>
            <a:normAutofit fontScale="90000"/>
          </a:bodyPr>
          <a:lstStyle/>
          <a:p>
            <a:r>
              <a:rPr lang="en-US" dirty="0">
                <a:solidFill>
                  <a:srgbClr val="FFFFFF"/>
                </a:solidFill>
              </a:rPr>
              <a:t>Summary</a:t>
            </a:r>
          </a:p>
        </p:txBody>
      </p:sp>
      <p:sp>
        <p:nvSpPr>
          <p:cNvPr id="3" name="Content Placeholder 2">
            <a:extLst>
              <a:ext uri="{FF2B5EF4-FFF2-40B4-BE49-F238E27FC236}">
                <a16:creationId xmlns:a16="http://schemas.microsoft.com/office/drawing/2014/main" id="{738FD3DD-781A-4E47-84C5-FC3785FE2402}"/>
              </a:ext>
            </a:extLst>
          </p:cNvPr>
          <p:cNvSpPr>
            <a:spLocks noGrp="1"/>
          </p:cNvSpPr>
          <p:nvPr>
            <p:ph idx="1"/>
          </p:nvPr>
        </p:nvSpPr>
        <p:spPr>
          <a:xfrm>
            <a:off x="6208377" y="306860"/>
            <a:ext cx="3979563" cy="5632622"/>
          </a:xfrm>
        </p:spPr>
        <p:txBody>
          <a:bodyPr anchor="t">
            <a:noAutofit/>
          </a:bodyPr>
          <a:lstStyle/>
          <a:p>
            <a:r>
              <a:rPr lang="en-US" sz="2000" dirty="0"/>
              <a:t>The FDOP, based on NFDRS information, has provided SEZ fire program managers with decision support tools to help inform agency partners, the public, and industrial cooperators with current information on fire danger conditions within the zone.</a:t>
            </a:r>
          </a:p>
          <a:p>
            <a:r>
              <a:rPr lang="en-US" sz="2000" dirty="0"/>
              <a:t>NFDRS information is included in daily fire preparedness briefings as well as agency management briefings to help provide management direction based on fire danger, fire activity, and resource commitment and availability.</a:t>
            </a:r>
          </a:p>
          <a:p>
            <a:r>
              <a:rPr lang="en-US" sz="2000" dirty="0"/>
              <a:t>Most importantly, NFDRS information is used to help maintain a high level of safety awareness for suppression personnel.</a:t>
            </a:r>
            <a:endParaRPr lang="en-US" sz="2000" dirty="0">
              <a:solidFill>
                <a:srgbClr val="000000"/>
              </a:solidFill>
            </a:endParaRPr>
          </a:p>
        </p:txBody>
      </p:sp>
    </p:spTree>
    <p:extLst>
      <p:ext uri="{BB962C8B-B14F-4D97-AF65-F5344CB8AC3E}">
        <p14:creationId xmlns:p14="http://schemas.microsoft.com/office/powerpoint/2010/main" val="17934148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060" y="2053641"/>
            <a:ext cx="2751871" cy="2760098"/>
          </a:xfrm>
        </p:spPr>
        <p:txBody>
          <a:bodyPr>
            <a:normAutofit/>
          </a:bodyPr>
          <a:lstStyle/>
          <a:p>
            <a:r>
              <a:rPr lang="en-US" b="1" dirty="0">
                <a:solidFill>
                  <a:srgbClr val="FFFFFF"/>
                </a:solidFill>
              </a:rPr>
              <a:t>Review Objectives</a:t>
            </a:r>
          </a:p>
        </p:txBody>
      </p:sp>
      <p:sp>
        <p:nvSpPr>
          <p:cNvPr id="3" name="Content Placeholder 2"/>
          <p:cNvSpPr>
            <a:spLocks noGrp="1"/>
          </p:cNvSpPr>
          <p:nvPr>
            <p:ph idx="1"/>
          </p:nvPr>
        </p:nvSpPr>
        <p:spPr>
          <a:xfrm>
            <a:off x="4827372" y="554730"/>
            <a:ext cx="6919784" cy="5230634"/>
          </a:xfrm>
        </p:spPr>
        <p:txBody>
          <a:bodyPr anchor="ctr">
            <a:normAutofit/>
          </a:bodyPr>
          <a:lstStyle/>
          <a:p>
            <a:pPr marL="628650" indent="-628650">
              <a:buFontTx/>
              <a:buAutoNum type="arabicPeriod"/>
            </a:pPr>
            <a:endParaRPr lang="en-US" sz="1800" dirty="0">
              <a:solidFill>
                <a:srgbClr val="000000"/>
              </a:solidFill>
            </a:endParaRPr>
          </a:p>
          <a:p>
            <a:pPr marL="628650" indent="-628650">
              <a:buFontTx/>
              <a:buAutoNum type="arabicPeriod"/>
            </a:pPr>
            <a:r>
              <a:rPr lang="en-US" sz="2400" dirty="0">
                <a:ea typeface="Calibri" panose="020F0502020204030204" pitchFamily="34" charset="0"/>
              </a:rPr>
              <a:t>Demonstrate the importance of adhering to the recommended “best practices” as discussed in Lesson 3.</a:t>
            </a:r>
            <a:endParaRPr lang="en-US" sz="2400" dirty="0"/>
          </a:p>
          <a:p>
            <a:pPr marL="628650" indent="-628650">
              <a:buFontTx/>
              <a:buAutoNum type="arabicPeriod"/>
            </a:pPr>
            <a:r>
              <a:rPr lang="en-US" sz="2400" dirty="0"/>
              <a:t>Relate a local view of the interagency planning and implementation of a fire danger operating plan.</a:t>
            </a:r>
          </a:p>
          <a:p>
            <a:pPr marL="628650" indent="-628650">
              <a:buFontTx/>
              <a:buAutoNum type="arabicPeriod"/>
            </a:pPr>
            <a:r>
              <a:rPr lang="en-US" sz="2400" dirty="0"/>
              <a:t>List several fire management decisions based on NFDRS outputs.</a:t>
            </a:r>
          </a:p>
          <a:p>
            <a:pPr marL="628650" indent="-628650">
              <a:buFontTx/>
              <a:buAutoNum type="arabicPeriod"/>
            </a:pPr>
            <a:r>
              <a:rPr lang="en-US" sz="2400" dirty="0">
                <a:ea typeface="Calibri" panose="020F0502020204030204" pitchFamily="34" charset="0"/>
              </a:rPr>
              <a:t>Discuss the Southeast Zone (SEZ) Fire Danger Operating Plan (FDOP) connection between local fire occurrence issues and decisions based on fire danger products</a:t>
            </a:r>
            <a:r>
              <a:rPr lang="en-US" sz="2400" dirty="0">
                <a:latin typeface="Arial" panose="020B0604020202020204" pitchFamily="34" charset="0"/>
                <a:ea typeface="Calibri" panose="020F0502020204030204" pitchFamily="34" charset="0"/>
              </a:rPr>
              <a:t>.</a:t>
            </a:r>
            <a:endParaRPr lang="en-US" sz="2400" dirty="0"/>
          </a:p>
        </p:txBody>
      </p:sp>
    </p:spTree>
    <p:extLst>
      <p:ext uri="{BB962C8B-B14F-4D97-AF65-F5344CB8AC3E}">
        <p14:creationId xmlns:p14="http://schemas.microsoft.com/office/powerpoint/2010/main" val="28696762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69C76D-56AE-434E-8916-018026A74212}"/>
              </a:ext>
            </a:extLst>
          </p:cNvPr>
          <p:cNvSpPr>
            <a:spLocks noGrp="1"/>
          </p:cNvSpPr>
          <p:nvPr>
            <p:ph type="title"/>
          </p:nvPr>
        </p:nvSpPr>
        <p:spPr>
          <a:xfrm>
            <a:off x="0" y="-122377"/>
            <a:ext cx="559748" cy="664797"/>
          </a:xfrm>
        </p:spPr>
        <p:txBody>
          <a:bodyPr/>
          <a:lstStyle/>
          <a:p>
            <a:r>
              <a:rPr lang="en-US" dirty="0">
                <a:solidFill>
                  <a:schemeClr val="tx1"/>
                </a:solidFill>
                <a:effectLst/>
              </a:rPr>
              <a:t>.</a:t>
            </a:r>
          </a:p>
        </p:txBody>
      </p:sp>
      <p:pic>
        <p:nvPicPr>
          <p:cNvPr id="11" name="Picture 10">
            <a:extLst>
              <a:ext uri="{FF2B5EF4-FFF2-40B4-BE49-F238E27FC236}">
                <a16:creationId xmlns:a16="http://schemas.microsoft.com/office/drawing/2014/main" id="{F7CC3F77-B94A-4D39-BC3F-CF5A3C4FE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12192000" cy="7315200"/>
          </a:xfrm>
          <a:prstGeom prst="rect">
            <a:avLst/>
          </a:prstGeom>
        </p:spPr>
      </p:pic>
    </p:spTree>
    <p:extLst>
      <p:ext uri="{BB962C8B-B14F-4D97-AF65-F5344CB8AC3E}">
        <p14:creationId xmlns:p14="http://schemas.microsoft.com/office/powerpoint/2010/main" val="25484366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0" y="2053641"/>
            <a:ext cx="3979562" cy="812389"/>
          </a:xfrm>
        </p:spPr>
        <p:txBody>
          <a:bodyPr>
            <a:normAutofit/>
          </a:bodyPr>
          <a:lstStyle/>
          <a:p>
            <a:r>
              <a:rPr lang="en-US" dirty="0">
                <a:solidFill>
                  <a:srgbClr val="FFFFFF"/>
                </a:solidFill>
              </a:rPr>
              <a:t>Introduction</a:t>
            </a:r>
          </a:p>
        </p:txBody>
      </p:sp>
      <p:sp>
        <p:nvSpPr>
          <p:cNvPr id="3" name="Content Placeholder 2"/>
          <p:cNvSpPr>
            <a:spLocks noGrp="1"/>
          </p:cNvSpPr>
          <p:nvPr>
            <p:ph idx="1"/>
          </p:nvPr>
        </p:nvSpPr>
        <p:spPr>
          <a:xfrm>
            <a:off x="4142096" y="450376"/>
            <a:ext cx="7273535" cy="5582124"/>
          </a:xfrm>
        </p:spPr>
        <p:txBody>
          <a:bodyPr anchor="ctr">
            <a:normAutofit/>
          </a:bodyPr>
          <a:lstStyle/>
          <a:p>
            <a:pPr marL="457200" indent="-457200">
              <a:buFont typeface="Arial" panose="020B0604020202020204" pitchFamily="34" charset="0"/>
              <a:buChar char="•"/>
            </a:pPr>
            <a:r>
              <a:rPr lang="en-US" sz="2800" dirty="0"/>
              <a:t>Southeast Zone (SEZ) Interagency Fire Danger Operating Plan (FDOP) was initially developed in 2012.</a:t>
            </a:r>
          </a:p>
          <a:p>
            <a:pPr marL="457200" indent="-457200">
              <a:buFont typeface="Arial" panose="020B0604020202020204" pitchFamily="34" charset="0"/>
              <a:buChar char="•"/>
            </a:pPr>
            <a:r>
              <a:rPr lang="en-US" sz="2800" dirty="0"/>
              <a:t>Has been revised several times. Currently operating under the 2017 version.</a:t>
            </a:r>
          </a:p>
          <a:p>
            <a:pPr marL="974725" lvl="1" indent="-457200">
              <a:buFont typeface="Wingdings" panose="05000000000000000000" pitchFamily="2" charset="2"/>
              <a:buChar char="§"/>
            </a:pPr>
            <a:r>
              <a:rPr lang="en-US" sz="2400" dirty="0"/>
              <a:t>A 2018 version has been developed using the NFDRS 2016 model.</a:t>
            </a:r>
          </a:p>
          <a:p>
            <a:pPr marL="457200" indent="-457200">
              <a:buFont typeface="Arial" panose="020B0604020202020204" pitchFamily="34" charset="0"/>
              <a:buChar char="•"/>
            </a:pPr>
            <a:r>
              <a:rPr lang="en-US" sz="2800" dirty="0"/>
              <a:t>The SEZ FDOP working group continues to solicit advice and input towards improving the plan to meet fire managers needs and expectations.</a:t>
            </a:r>
          </a:p>
        </p:txBody>
      </p:sp>
    </p:spTree>
    <p:extLst>
      <p:ext uri="{BB962C8B-B14F-4D97-AF65-F5344CB8AC3E}">
        <p14:creationId xmlns:p14="http://schemas.microsoft.com/office/powerpoint/2010/main" val="815981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2" y="1207481"/>
            <a:ext cx="5554638" cy="1658550"/>
          </a:xfrm>
        </p:spPr>
        <p:txBody>
          <a:bodyPr>
            <a:normAutofit fontScale="90000"/>
          </a:bodyPr>
          <a:lstStyle/>
          <a:p>
            <a:pPr algn="ctr"/>
            <a:r>
              <a:rPr lang="en-US" dirty="0">
                <a:solidFill>
                  <a:srgbClr val="FFFFFF"/>
                </a:solidFill>
                <a:latin typeface="+mj-lt"/>
                <a:ea typeface="+mj-ea"/>
                <a:cs typeface="+mj-cs"/>
              </a:rPr>
              <a:t>Interagency FDOP Agency Partners</a:t>
            </a:r>
            <a:br>
              <a:rPr lang="en-US" dirty="0">
                <a:solidFill>
                  <a:srgbClr val="FFFFFF"/>
                </a:solidFill>
                <a:latin typeface="+mj-lt"/>
                <a:ea typeface="+mj-ea"/>
                <a:cs typeface="+mj-cs"/>
              </a:rPr>
            </a:br>
            <a:endParaRPr lang="en-US" dirty="0">
              <a:solidFill>
                <a:srgbClr val="FFFFFF"/>
              </a:solidFill>
            </a:endParaRPr>
          </a:p>
        </p:txBody>
      </p:sp>
      <p:sp>
        <p:nvSpPr>
          <p:cNvPr id="3" name="Content Placeholder 2"/>
          <p:cNvSpPr>
            <a:spLocks noGrp="1"/>
          </p:cNvSpPr>
          <p:nvPr>
            <p:ph idx="1"/>
          </p:nvPr>
        </p:nvSpPr>
        <p:spPr>
          <a:xfrm>
            <a:off x="5820769" y="521932"/>
            <a:ext cx="5708621" cy="5814136"/>
          </a:xfrm>
        </p:spPr>
        <p:txBody>
          <a:bodyPr anchor="ctr">
            <a:normAutofit/>
          </a:bodyPr>
          <a:lstStyle/>
          <a:p>
            <a:pPr marL="457200" indent="-457200">
              <a:buFont typeface="Arial" panose="020B0604020202020204" pitchFamily="34" charset="0"/>
              <a:buChar char="•"/>
            </a:pPr>
            <a:r>
              <a:rPr lang="en-US" sz="3300" dirty="0"/>
              <a:t>National Park Service</a:t>
            </a:r>
          </a:p>
          <a:p>
            <a:pPr marL="457200" indent="-457200">
              <a:buFont typeface="Arial" panose="020B0604020202020204" pitchFamily="34" charset="0"/>
              <a:buChar char="•"/>
            </a:pPr>
            <a:r>
              <a:rPr lang="en-US" sz="3300" dirty="0"/>
              <a:t>Coronado National Forest</a:t>
            </a:r>
          </a:p>
          <a:p>
            <a:pPr marL="457200" indent="-457200">
              <a:buFont typeface="Arial" panose="020B0604020202020204" pitchFamily="34" charset="0"/>
              <a:buChar char="•"/>
            </a:pPr>
            <a:r>
              <a:rPr lang="en-US" sz="3300" dirty="0"/>
              <a:t>Arizona BLM Gila District</a:t>
            </a:r>
          </a:p>
          <a:p>
            <a:pPr marL="457200" indent="-457200">
              <a:buFont typeface="Arial" panose="020B0604020202020204" pitchFamily="34" charset="0"/>
              <a:buChar char="•"/>
            </a:pPr>
            <a:r>
              <a:rPr lang="en-US" sz="3300" dirty="0"/>
              <a:t>US Fish and Wildlife Service</a:t>
            </a:r>
          </a:p>
          <a:p>
            <a:pPr marL="457200" indent="-457200">
              <a:buFont typeface="Arial" panose="020B0604020202020204" pitchFamily="34" charset="0"/>
              <a:buChar char="•"/>
            </a:pPr>
            <a:r>
              <a:rPr lang="en-US" sz="3300" dirty="0"/>
              <a:t>Tohono O’odham Nation/BIA Papago Agency</a:t>
            </a:r>
          </a:p>
          <a:p>
            <a:pPr marL="457200" indent="-457200">
              <a:buFont typeface="Arial" panose="020B0604020202020204" pitchFamily="34" charset="0"/>
              <a:buChar char="•"/>
            </a:pPr>
            <a:r>
              <a:rPr lang="en-US" sz="3300" dirty="0"/>
              <a:t>Arizona Department of Forestry and Fire Management, Southeast District</a:t>
            </a:r>
          </a:p>
          <a:p>
            <a:endParaRPr lang="en-US" dirty="0">
              <a:solidFill>
                <a:srgbClr val="000000"/>
              </a:solidFill>
            </a:endParaRPr>
          </a:p>
        </p:txBody>
      </p:sp>
    </p:spTree>
    <p:extLst>
      <p:ext uri="{BB962C8B-B14F-4D97-AF65-F5344CB8AC3E}">
        <p14:creationId xmlns:p14="http://schemas.microsoft.com/office/powerpoint/2010/main" val="42335399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986002"/>
          </a:xfrm>
        </p:spPr>
        <p:txBody>
          <a:bodyPr>
            <a:normAutofit/>
          </a:bodyPr>
          <a:lstStyle/>
          <a:p>
            <a:pPr algn="ctr"/>
            <a:r>
              <a:rPr lang="en-US" dirty="0">
                <a:solidFill>
                  <a:schemeClr val="tx1"/>
                </a:solidFill>
              </a:rPr>
              <a:t>Preparedness Information</a:t>
            </a:r>
          </a:p>
        </p:txBody>
      </p:sp>
      <p:graphicFrame>
        <p:nvGraphicFramePr>
          <p:cNvPr id="7" name="Content Placeholder 4">
            <a:extLst>
              <a:ext uri="{FF2B5EF4-FFF2-40B4-BE49-F238E27FC236}">
                <a16:creationId xmlns:a16="http://schemas.microsoft.com/office/drawing/2014/main" id="{A622F32D-D404-41D1-B238-EECB6B5CC775}"/>
              </a:ext>
            </a:extLst>
          </p:cNvPr>
          <p:cNvGraphicFramePr>
            <a:graphicFrameLocks noGrp="1"/>
          </p:cNvGraphicFramePr>
          <p:nvPr>
            <p:ph idx="1"/>
            <p:extLst>
              <p:ext uri="{D42A27DB-BD31-4B8C-83A1-F6EECF244321}">
                <p14:modId xmlns:p14="http://schemas.microsoft.com/office/powerpoint/2010/main" val="1999749444"/>
              </p:ext>
            </p:extLst>
          </p:nvPr>
        </p:nvGraphicFramePr>
        <p:xfrm>
          <a:off x="1107742" y="1171445"/>
          <a:ext cx="102949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8117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307" y="408272"/>
            <a:ext cx="7375161" cy="1325563"/>
          </a:xfrm>
        </p:spPr>
        <p:txBody>
          <a:bodyPr>
            <a:normAutofit/>
          </a:bodyPr>
          <a:lstStyle/>
          <a:p>
            <a:pPr algn="ctr"/>
            <a:r>
              <a:rPr lang="en-US" sz="3500" dirty="0">
                <a:solidFill>
                  <a:srgbClr val="FFFFFF"/>
                </a:solidFill>
              </a:rPr>
              <a:t>Preparedness Information for Agency Personnel</a:t>
            </a:r>
          </a:p>
        </p:txBody>
      </p:sp>
      <p:sp>
        <p:nvSpPr>
          <p:cNvPr id="5" name="Content Placeholder 4">
            <a:extLst>
              <a:ext uri="{FF2B5EF4-FFF2-40B4-BE49-F238E27FC236}">
                <a16:creationId xmlns:a16="http://schemas.microsoft.com/office/drawing/2014/main" id="{603E39B6-EF68-4DBC-A8BD-00A72D713235}"/>
              </a:ext>
            </a:extLst>
          </p:cNvPr>
          <p:cNvSpPr>
            <a:spLocks noGrp="1"/>
          </p:cNvSpPr>
          <p:nvPr>
            <p:ph idx="1"/>
          </p:nvPr>
        </p:nvSpPr>
        <p:spPr>
          <a:xfrm>
            <a:off x="1603612" y="1891091"/>
            <a:ext cx="9212239" cy="3075818"/>
          </a:xfrm>
        </p:spPr>
        <p:txBody>
          <a:bodyPr>
            <a:normAutofit/>
          </a:bodyPr>
          <a:lstStyle/>
          <a:p>
            <a:r>
              <a:rPr lang="en-US" sz="2800" dirty="0"/>
              <a:t>Fire Danger Operating Plan development process blends:</a:t>
            </a:r>
          </a:p>
          <a:p>
            <a:pPr marL="974725" lvl="1" indent="-457200">
              <a:buFont typeface="Arial" panose="020B0604020202020204" pitchFamily="34" charset="0"/>
              <a:buChar char="•"/>
            </a:pPr>
            <a:r>
              <a:rPr lang="en-US" sz="2800" dirty="0"/>
              <a:t>Science</a:t>
            </a:r>
          </a:p>
          <a:p>
            <a:pPr marL="974725" lvl="1" indent="-457200">
              <a:buFont typeface="Arial" panose="020B0604020202020204" pitchFamily="34" charset="0"/>
              <a:buChar char="•"/>
            </a:pPr>
            <a:r>
              <a:rPr lang="en-US" sz="2800" dirty="0"/>
              <a:t>Historical Data</a:t>
            </a:r>
          </a:p>
          <a:p>
            <a:pPr marL="974725" lvl="1" indent="-457200">
              <a:buFont typeface="Arial" panose="020B0604020202020204" pitchFamily="34" charset="0"/>
              <a:buChar char="•"/>
            </a:pPr>
            <a:r>
              <a:rPr lang="en-US" sz="2800" dirty="0"/>
              <a:t>Established Processes</a:t>
            </a:r>
          </a:p>
          <a:p>
            <a:pPr marL="974725" lvl="1" indent="-457200">
              <a:buFont typeface="Arial" panose="020B0604020202020204" pitchFamily="34" charset="0"/>
              <a:buChar char="•"/>
            </a:pPr>
            <a:r>
              <a:rPr lang="en-US" sz="2800" dirty="0"/>
              <a:t>Local Knowledge</a:t>
            </a:r>
          </a:p>
        </p:txBody>
      </p:sp>
    </p:spTree>
    <p:extLst>
      <p:ext uri="{BB962C8B-B14F-4D97-AF65-F5344CB8AC3E}">
        <p14:creationId xmlns:p14="http://schemas.microsoft.com/office/powerpoint/2010/main" val="38290872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795F-7CCB-49C2-BB11-58A8AC43624A}"/>
              </a:ext>
            </a:extLst>
          </p:cNvPr>
          <p:cNvSpPr>
            <a:spLocks noGrp="1"/>
          </p:cNvSpPr>
          <p:nvPr>
            <p:ph type="title"/>
          </p:nvPr>
        </p:nvSpPr>
        <p:spPr>
          <a:xfrm>
            <a:off x="2408419" y="335362"/>
            <a:ext cx="7375161" cy="1325563"/>
          </a:xfrm>
        </p:spPr>
        <p:txBody>
          <a:bodyPr>
            <a:normAutofit/>
          </a:bodyPr>
          <a:lstStyle/>
          <a:p>
            <a:pPr algn="ctr"/>
            <a:r>
              <a:rPr lang="en-US" sz="3500" dirty="0">
                <a:solidFill>
                  <a:srgbClr val="FFFFFF"/>
                </a:solidFill>
              </a:rPr>
              <a:t>Preparedness Information for Agency Personnel</a:t>
            </a:r>
          </a:p>
        </p:txBody>
      </p:sp>
      <p:sp>
        <p:nvSpPr>
          <p:cNvPr id="3" name="Content Placeholder 2">
            <a:extLst>
              <a:ext uri="{FF2B5EF4-FFF2-40B4-BE49-F238E27FC236}">
                <a16:creationId xmlns:a16="http://schemas.microsoft.com/office/drawing/2014/main" id="{E9F2E38B-A145-4204-A5EE-B822EB566B72}"/>
              </a:ext>
            </a:extLst>
          </p:cNvPr>
          <p:cNvSpPr>
            <a:spLocks noGrp="1"/>
          </p:cNvSpPr>
          <p:nvPr>
            <p:ph idx="1"/>
          </p:nvPr>
        </p:nvSpPr>
        <p:spPr>
          <a:xfrm>
            <a:off x="484496" y="1660924"/>
            <a:ext cx="11505061" cy="3156735"/>
          </a:xfrm>
        </p:spPr>
        <p:txBody>
          <a:bodyPr>
            <a:normAutofit/>
          </a:bodyPr>
          <a:lstStyle/>
          <a:p>
            <a:r>
              <a:rPr lang="en-US" sz="2800" dirty="0"/>
              <a:t>Fire Danger Operating Plan provides:</a:t>
            </a:r>
          </a:p>
          <a:p>
            <a:pPr marL="974725" lvl="1" indent="-457200">
              <a:buFont typeface="Arial" panose="020B0604020202020204" pitchFamily="34" charset="0"/>
              <a:buChar char="•"/>
            </a:pPr>
            <a:r>
              <a:rPr lang="en-US" sz="2800" dirty="0"/>
              <a:t>Unified framework for local interagency fire managers and agency administrators.</a:t>
            </a:r>
          </a:p>
          <a:p>
            <a:pPr marL="974725" lvl="1" indent="-457200">
              <a:buFont typeface="Arial" panose="020B0604020202020204" pitchFamily="34" charset="0"/>
              <a:buChar char="•"/>
            </a:pPr>
            <a:r>
              <a:rPr lang="en-US" sz="2800" dirty="0"/>
              <a:t>Provides tools to assist in decision making</a:t>
            </a:r>
          </a:p>
          <a:p>
            <a:pPr marL="974725" lvl="1" indent="-457200">
              <a:buFont typeface="Arial" panose="020B0604020202020204" pitchFamily="34" charset="0"/>
              <a:buChar char="•"/>
            </a:pPr>
            <a:r>
              <a:rPr lang="en-US" sz="2800" dirty="0"/>
              <a:t>Provides information that can lead to safe, efficient, and effective fire responses.</a:t>
            </a:r>
          </a:p>
        </p:txBody>
      </p:sp>
    </p:spTree>
    <p:extLst>
      <p:ext uri="{BB962C8B-B14F-4D97-AF65-F5344CB8AC3E}">
        <p14:creationId xmlns:p14="http://schemas.microsoft.com/office/powerpoint/2010/main" val="8670316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F9C2-8173-4768-8F22-22975EC63918}"/>
              </a:ext>
            </a:extLst>
          </p:cNvPr>
          <p:cNvSpPr>
            <a:spLocks noGrp="1"/>
          </p:cNvSpPr>
          <p:nvPr>
            <p:ph type="title"/>
          </p:nvPr>
        </p:nvSpPr>
        <p:spPr>
          <a:xfrm>
            <a:off x="2344810" y="179287"/>
            <a:ext cx="7375161" cy="1193188"/>
          </a:xfrm>
        </p:spPr>
        <p:txBody>
          <a:bodyPr>
            <a:normAutofit/>
          </a:bodyPr>
          <a:lstStyle/>
          <a:p>
            <a:pPr algn="ctr"/>
            <a:r>
              <a:rPr lang="en-US" sz="3500" dirty="0">
                <a:solidFill>
                  <a:srgbClr val="FFFFFF"/>
                </a:solidFill>
              </a:rPr>
              <a:t>Preparedness Information to Aid Decision Makers</a:t>
            </a:r>
          </a:p>
        </p:txBody>
      </p:sp>
      <p:sp>
        <p:nvSpPr>
          <p:cNvPr id="3" name="Content Placeholder 2">
            <a:extLst>
              <a:ext uri="{FF2B5EF4-FFF2-40B4-BE49-F238E27FC236}">
                <a16:creationId xmlns:a16="http://schemas.microsoft.com/office/drawing/2014/main" id="{3AF8963D-7D8C-4162-9EF0-C4803364D23D}"/>
              </a:ext>
            </a:extLst>
          </p:cNvPr>
          <p:cNvSpPr>
            <a:spLocks noGrp="1"/>
          </p:cNvSpPr>
          <p:nvPr>
            <p:ph idx="1"/>
          </p:nvPr>
        </p:nvSpPr>
        <p:spPr>
          <a:xfrm>
            <a:off x="975815" y="1372475"/>
            <a:ext cx="10467833" cy="4718224"/>
          </a:xfrm>
        </p:spPr>
        <p:txBody>
          <a:bodyPr>
            <a:noAutofit/>
          </a:bodyPr>
          <a:lstStyle/>
          <a:p>
            <a:pPr lvl="1"/>
            <a:r>
              <a:rPr lang="en-US" sz="2400" b="1" dirty="0"/>
              <a:t>Current Information</a:t>
            </a:r>
            <a:r>
              <a:rPr lang="en-US" sz="2400" dirty="0"/>
              <a:t> (WIMS data, NFDRS outputs, current weather information, etc.)</a:t>
            </a:r>
          </a:p>
          <a:p>
            <a:pPr marL="1257300" lvl="2" indent="-342900">
              <a:buFont typeface="Arial" panose="020B0604020202020204" pitchFamily="34" charset="0"/>
              <a:buChar char="•"/>
            </a:pPr>
            <a:r>
              <a:rPr lang="en-US" sz="2400" dirty="0"/>
              <a:t>NFDRS outputs provide information on current conditions related to fire danger and fire behavior potential.</a:t>
            </a:r>
          </a:p>
          <a:p>
            <a:pPr lvl="1"/>
            <a:endParaRPr lang="en-US" sz="2400" dirty="0"/>
          </a:p>
          <a:p>
            <a:pPr lvl="1"/>
            <a:r>
              <a:rPr lang="en-US" sz="2400" b="1" dirty="0"/>
              <a:t>Forecast Information</a:t>
            </a:r>
          </a:p>
          <a:p>
            <a:pPr marL="1257300" lvl="2" indent="-342900">
              <a:buFont typeface="Arial" panose="020B0604020202020204" pitchFamily="34" charset="0"/>
              <a:buChar char="•"/>
            </a:pPr>
            <a:r>
              <a:rPr lang="en-US" sz="2400" dirty="0"/>
              <a:t>Available in a variety of formats (daily fire weather forecasts, spot weather forecasts, seasonal outlooks, etc.)</a:t>
            </a:r>
          </a:p>
          <a:p>
            <a:pPr marL="1257300" lvl="2" indent="-342900">
              <a:buFont typeface="Arial" panose="020B0604020202020204" pitchFamily="34" charset="0"/>
              <a:buChar char="•"/>
            </a:pPr>
            <a:r>
              <a:rPr lang="en-US" sz="2400" dirty="0"/>
              <a:t>Predictive Services can help to provide applicable and accurate forecast information.</a:t>
            </a:r>
          </a:p>
        </p:txBody>
      </p:sp>
    </p:spTree>
    <p:extLst>
      <p:ext uri="{BB962C8B-B14F-4D97-AF65-F5344CB8AC3E}">
        <p14:creationId xmlns:p14="http://schemas.microsoft.com/office/powerpoint/2010/main" val="27861770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2EC5-9751-4468-9998-5D6EB14A77B5}"/>
              </a:ext>
            </a:extLst>
          </p:cNvPr>
          <p:cNvSpPr>
            <a:spLocks noGrp="1"/>
          </p:cNvSpPr>
          <p:nvPr>
            <p:ph type="title"/>
          </p:nvPr>
        </p:nvSpPr>
        <p:spPr>
          <a:xfrm>
            <a:off x="2408420" y="826681"/>
            <a:ext cx="7375161" cy="1325563"/>
          </a:xfrm>
        </p:spPr>
        <p:txBody>
          <a:bodyPr>
            <a:normAutofit/>
          </a:bodyPr>
          <a:lstStyle/>
          <a:p>
            <a:pPr algn="ctr"/>
            <a:r>
              <a:rPr lang="en-US" sz="3500" dirty="0">
                <a:solidFill>
                  <a:srgbClr val="FFFFFF"/>
                </a:solidFill>
              </a:rPr>
              <a:t>NFDRS Information</a:t>
            </a:r>
          </a:p>
        </p:txBody>
      </p:sp>
      <p:sp>
        <p:nvSpPr>
          <p:cNvPr id="3" name="Content Placeholder 2">
            <a:extLst>
              <a:ext uri="{FF2B5EF4-FFF2-40B4-BE49-F238E27FC236}">
                <a16:creationId xmlns:a16="http://schemas.microsoft.com/office/drawing/2014/main" id="{B0E0A219-33AA-4B61-986D-53F4EB49A73B}"/>
              </a:ext>
            </a:extLst>
          </p:cNvPr>
          <p:cNvSpPr>
            <a:spLocks noGrp="1"/>
          </p:cNvSpPr>
          <p:nvPr>
            <p:ph idx="1"/>
          </p:nvPr>
        </p:nvSpPr>
        <p:spPr>
          <a:xfrm>
            <a:off x="371061" y="1546499"/>
            <a:ext cx="11449878" cy="3007579"/>
          </a:xfrm>
        </p:spPr>
        <p:txBody>
          <a:bodyPr>
            <a:normAutofit/>
          </a:bodyPr>
          <a:lstStyle/>
          <a:p>
            <a:r>
              <a:rPr lang="en-US" sz="2800" dirty="0"/>
              <a:t>Aids Fire Management Officers in providing daily fire preparedness direction based on:</a:t>
            </a:r>
          </a:p>
          <a:p>
            <a:pPr marL="457200" indent="-457200">
              <a:buFont typeface="Arial" panose="020B0604020202020204" pitchFamily="34" charset="0"/>
              <a:buChar char="•"/>
            </a:pPr>
            <a:r>
              <a:rPr lang="en-US" sz="2800" dirty="0"/>
              <a:t>Current Fire Danger</a:t>
            </a:r>
          </a:p>
          <a:p>
            <a:pPr marL="457200" indent="-457200">
              <a:buFont typeface="Arial" panose="020B0604020202020204" pitchFamily="34" charset="0"/>
              <a:buChar char="•"/>
            </a:pPr>
            <a:r>
              <a:rPr lang="en-US" sz="2800" dirty="0"/>
              <a:t>Current Fire Activity</a:t>
            </a:r>
          </a:p>
          <a:p>
            <a:pPr marL="457200" indent="-457200">
              <a:buFont typeface="Arial" panose="020B0604020202020204" pitchFamily="34" charset="0"/>
              <a:buChar char="•"/>
            </a:pPr>
            <a:r>
              <a:rPr lang="en-US" sz="2800" dirty="0"/>
              <a:t>Current Local Suppression Resource Availability or Commitment</a:t>
            </a:r>
          </a:p>
          <a:p>
            <a:endParaRPr lang="en-US" sz="1700" dirty="0">
              <a:solidFill>
                <a:srgbClr val="000000"/>
              </a:solidFill>
            </a:endParaRPr>
          </a:p>
        </p:txBody>
      </p:sp>
    </p:spTree>
    <p:extLst>
      <p:ext uri="{BB962C8B-B14F-4D97-AF65-F5344CB8AC3E}">
        <p14:creationId xmlns:p14="http://schemas.microsoft.com/office/powerpoint/2010/main" val="2213703681"/>
      </p:ext>
    </p:extLst>
  </p:cSld>
  <p:clrMapOvr>
    <a:masterClrMapping/>
  </p:clrMapOvr>
  <p:transition>
    <p:fade/>
  </p:transition>
</p:sld>
</file>

<file path=ppt/theme/theme1.xml><?xml version="1.0" encoding="utf-8"?>
<a:theme xmlns:a="http://schemas.openxmlformats.org/drawingml/2006/main" name="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2.xml><?xml version="1.0" encoding="utf-8"?>
<a:theme xmlns:a="http://schemas.openxmlformats.org/drawingml/2006/main" name="1_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3.xml><?xml version="1.0" encoding="utf-8"?>
<a:theme xmlns:a="http://schemas.openxmlformats.org/drawingml/2006/main" name="Custom Design">
  <a:themeElements>
    <a:clrScheme name="Custom 1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473D6C"/>
      </a:accent5>
      <a:accent6>
        <a:srgbClr val="3F3F75"/>
      </a:accent6>
      <a:hlink>
        <a:srgbClr val="ECBE18"/>
      </a:hlink>
      <a:folHlink>
        <a:srgbClr val="ECBE18"/>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NFDRS_Workshop</Template>
  <TotalTime>7794</TotalTime>
  <Words>4441</Words>
  <Application>Microsoft Office PowerPoint</Application>
  <PresentationFormat>Widescreen</PresentationFormat>
  <Paragraphs>412</Paragraphs>
  <Slides>27</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Century Gothic</vt:lpstr>
      <vt:lpstr>Courier New</vt:lpstr>
      <vt:lpstr>Microsoft Sans Serif</vt:lpstr>
      <vt:lpstr>Symbol</vt:lpstr>
      <vt:lpstr>Wingdings</vt:lpstr>
      <vt:lpstr>NFDRS_Workshop</vt:lpstr>
      <vt:lpstr>1_NFDRS_Workshop</vt:lpstr>
      <vt:lpstr>Custom Design</vt:lpstr>
      <vt:lpstr>FDOP Case Study </vt:lpstr>
      <vt:lpstr>Objectives</vt:lpstr>
      <vt:lpstr>Introduction</vt:lpstr>
      <vt:lpstr>Interagency FDOP Agency Partners </vt:lpstr>
      <vt:lpstr>Preparedness Information</vt:lpstr>
      <vt:lpstr>Preparedness Information for Agency Personnel</vt:lpstr>
      <vt:lpstr>Preparedness Information for Agency Personnel</vt:lpstr>
      <vt:lpstr>Preparedness Information to Aid Decision Makers</vt:lpstr>
      <vt:lpstr>NFDRS Information</vt:lpstr>
      <vt:lpstr>NFDRS Information</vt:lpstr>
      <vt:lpstr>NFDRS Information for Agency Administrators</vt:lpstr>
      <vt:lpstr>NFDRS Information for Agency Administrators</vt:lpstr>
      <vt:lpstr>NFDRS Information for Agency Administrators</vt:lpstr>
      <vt:lpstr>Local Unit – Fire and Non-Fire Personnel</vt:lpstr>
      <vt:lpstr>Local Unit Decisions</vt:lpstr>
      <vt:lpstr>Industrial Cooperators</vt:lpstr>
      <vt:lpstr>Public Information</vt:lpstr>
      <vt:lpstr>Adjective Fire Danger Rating</vt:lpstr>
      <vt:lpstr>Adjective Fire Danger Rating</vt:lpstr>
      <vt:lpstr>Preparedness Levels</vt:lpstr>
      <vt:lpstr>Preparedness Levels</vt:lpstr>
      <vt:lpstr>Preparedness Levels</vt:lpstr>
      <vt:lpstr>Dispatch Centers</vt:lpstr>
      <vt:lpstr>Seasonal Local Unit Tracking</vt:lpstr>
      <vt:lpstr>Summary</vt:lpstr>
      <vt:lpstr>Review Objectives</vt:lpstr>
      <vt:lpstr>.</vt:lpstr>
    </vt:vector>
  </TitlesOfParts>
  <Manager>jkline@jkwfc.net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FDOP Case Study – FMO Perspective on NFDRS and Preparedness Planning</dc:title>
  <dc:subject>Fire Danger Operating Plan</dc:subject>
  <dc:creator>mpater04@gmail.com</dc:creator>
  <cp:keywords>NFDRS2016</cp:keywords>
  <cp:lastModifiedBy>Rhonda N</cp:lastModifiedBy>
  <cp:revision>254</cp:revision>
  <dcterms:created xsi:type="dcterms:W3CDTF">2015-10-06T19:42:33Z</dcterms:created>
  <dcterms:modified xsi:type="dcterms:W3CDTF">2020-04-17T15:45:19Z</dcterms:modified>
</cp:coreProperties>
</file>