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 id="2147483749" r:id="rId2"/>
  </p:sldMasterIdLst>
  <p:notesMasterIdLst>
    <p:notesMasterId r:id="rId20"/>
  </p:notesMasterIdLst>
  <p:sldIdLst>
    <p:sldId id="256" r:id="rId3"/>
    <p:sldId id="258" r:id="rId4"/>
    <p:sldId id="304" r:id="rId5"/>
    <p:sldId id="315" r:id="rId6"/>
    <p:sldId id="323" r:id="rId7"/>
    <p:sldId id="335" r:id="rId8"/>
    <p:sldId id="311" r:id="rId9"/>
    <p:sldId id="347" r:id="rId10"/>
    <p:sldId id="348" r:id="rId11"/>
    <p:sldId id="337" r:id="rId12"/>
    <p:sldId id="339" r:id="rId13"/>
    <p:sldId id="342" r:id="rId14"/>
    <p:sldId id="349" r:id="rId15"/>
    <p:sldId id="350" r:id="rId16"/>
    <p:sldId id="345" r:id="rId17"/>
    <p:sldId id="346" r:id="rId18"/>
    <p:sldId id="34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Lesson" id="{915AF623-BEFC-4020-A3A8-F7E142A54175}">
          <p14:sldIdLst>
            <p14:sldId id="256"/>
          </p14:sldIdLst>
        </p14:section>
        <p14:section name="Lesson Objectives" id="{29FA009F-328B-4915-A5E0-952EA147E7A6}">
          <p14:sldIdLst>
            <p14:sldId id="258"/>
            <p14:sldId id="304"/>
          </p14:sldIdLst>
        </p14:section>
        <p14:section name="Introduction" id="{F067D5AC-E898-4F79-90ED-A1DAA80F9A85}">
          <p14:sldIdLst>
            <p14:sldId id="315"/>
            <p14:sldId id="323"/>
            <p14:sldId id="335"/>
            <p14:sldId id="311"/>
          </p14:sldIdLst>
        </p14:section>
        <p14:section name="Content" id="{B5A35CE9-9DA4-4F18-B7A2-A5DB92C4F9D8}">
          <p14:sldIdLst>
            <p14:sldId id="347"/>
            <p14:sldId id="348"/>
            <p14:sldId id="337"/>
            <p14:sldId id="339"/>
            <p14:sldId id="342"/>
          </p14:sldIdLst>
        </p14:section>
        <p14:section name="CONCLUSION" id="{EF932907-B9B6-4F0A-9018-2FA500515DDC}">
          <p14:sldIdLst>
            <p14:sldId id="349"/>
            <p14:sldId id="350"/>
          </p14:sldIdLst>
        </p14:section>
        <p14:section name="Review Objectives" id="{B311B542-E0C0-40D1-8732-99326A67237B}">
          <p14:sldIdLst>
            <p14:sldId id="345"/>
            <p14:sldId id="346"/>
          </p14:sldIdLst>
        </p14:section>
        <p14:section name="Questions" id="{ADE4A366-77A1-4A06-97E6-5B9167E1EAF4}">
          <p14:sldIdLst>
            <p14:sldId id="3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Kline" initials="JK" lastIdx="0" clrIdx="0">
    <p:extLst>
      <p:ext uri="{19B8F6BF-5375-455C-9EA6-DF929625EA0E}">
        <p15:presenceInfo xmlns:p15="http://schemas.microsoft.com/office/powerpoint/2012/main" userId="S-1-5-21-2660442060-35601113-180920279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D5"/>
    <a:srgbClr val="0061D4"/>
    <a:srgbClr val="0065D4"/>
    <a:srgbClr val="000000"/>
    <a:srgbClr val="FFFFB9"/>
    <a:srgbClr val="0166D8"/>
    <a:srgbClr val="D6BBEB"/>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5D2B8-2CEC-4B83-A444-0D237E8F3E8A}" v="72" dt="2020-01-27T11:49:23.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1338" autoAdjust="0"/>
  </p:normalViewPr>
  <p:slideViewPr>
    <p:cSldViewPr snapToGrid="0">
      <p:cViewPr varScale="1">
        <p:scale>
          <a:sx n="84" d="100"/>
          <a:sy n="84" d="100"/>
        </p:scale>
        <p:origin x="905" y="41"/>
      </p:cViewPr>
      <p:guideLst/>
    </p:cSldViewPr>
  </p:slideViewPr>
  <p:outlineViewPr>
    <p:cViewPr>
      <p:scale>
        <a:sx n="33" d="100"/>
        <a:sy n="33" d="100"/>
      </p:scale>
      <p:origin x="0" y="-1289"/>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3AFBB3EC-5A56-4D34-8374-03CA8BE7B646}"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7063D-96C6-401D-A175-5B29A3EA17DD}" type="slidenum">
              <a:rPr lang="en-US" smtClean="0"/>
              <a:t>‹#›</a:t>
            </a:fld>
            <a:endParaRPr lang="en-US"/>
          </a:p>
        </p:txBody>
      </p:sp>
    </p:spTree>
    <p:extLst>
      <p:ext uri="{BB962C8B-B14F-4D97-AF65-F5344CB8AC3E}">
        <p14:creationId xmlns:p14="http://schemas.microsoft.com/office/powerpoint/2010/main" val="267568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en-US" sz="1200" b="1">
                <a:effectLst>
                  <a:outerShdw blurRad="38100" dist="38100" dir="2700000" algn="tl">
                    <a:srgbClr val="000000">
                      <a:alpha val="43137"/>
                    </a:srgbClr>
                  </a:outerShdw>
                </a:effectLst>
              </a:rPr>
              <a:t>Slide # </a:t>
            </a:r>
            <a:fld id="{209B3D60-080B-4D34-9398-1DC43AD41F33}" type="slidenum">
              <a:rPr lang="en-US" sz="1200" b="1" smtClean="0">
                <a:effectLst>
                  <a:outerShdw blurRad="38100" dist="38100" dir="2700000" algn="tl">
                    <a:srgbClr val="000000">
                      <a:alpha val="43137"/>
                    </a:srgbClr>
                  </a:outerShdw>
                </a:effectLst>
              </a:rPr>
              <a:pPr algn="r"/>
              <a:t>1</a:t>
            </a:fld>
            <a:endParaRPr lang="en-US" sz="1200" b="1">
              <a:effectLst>
                <a:outerShdw blurRad="38100" dist="38100" dir="2700000" algn="tl">
                  <a:srgbClr val="000000">
                    <a:alpha val="43137"/>
                  </a:srgbClr>
                </a:outerShdw>
              </a:effectLst>
            </a:endParaRPr>
          </a:p>
          <a:p>
            <a:pPr algn="just"/>
            <a:r>
              <a:rPr lang="en-US" b="1"/>
              <a:t>Lesson #3:  Fire Danger Rating Components, Applications, and Management Tools</a:t>
            </a:r>
            <a:endParaRPr lang="en-US" b="0"/>
          </a:p>
          <a:p>
            <a:pPr algn="just"/>
            <a:endParaRPr lang="en-US" b="0"/>
          </a:p>
          <a:p>
            <a:r>
              <a:rPr lang="en-US" b="1"/>
              <a:t>Lesson Time:  </a:t>
            </a:r>
            <a:r>
              <a:rPr lang="en-US"/>
              <a:t>60 minutes (followed by a 15-minute break)</a:t>
            </a:r>
          </a:p>
          <a:p>
            <a:endParaRPr lang="en-US"/>
          </a:p>
          <a:p>
            <a:r>
              <a:rPr lang="en-US" b="1"/>
              <a:t>Facilitator Notes:  </a:t>
            </a:r>
          </a:p>
          <a:p>
            <a:pPr marL="628650" lvl="1" indent="-171450">
              <a:buFont typeface="Arial" panose="020B0604020202020204" pitchFamily="34" charset="0"/>
              <a:buChar char="•"/>
            </a:pPr>
            <a:r>
              <a:rPr lang="en-US" b="0"/>
              <a:t>Don’t forget to fill in the “Workshop Dates” and “Workshop Location” on the bottom right of this title slide.</a:t>
            </a:r>
          </a:p>
          <a:p>
            <a:pPr marL="628650" lvl="1" indent="-171450">
              <a:buFont typeface="Arial" panose="020B0604020202020204" pitchFamily="34" charset="0"/>
              <a:buChar char="•"/>
            </a:pPr>
            <a:r>
              <a:rPr lang="en-US" b="0"/>
              <a:t>This Lesson will introduce the concept of “Best Practices” related to the development and implementation of Fire Danger Operating Plans</a:t>
            </a:r>
          </a:p>
          <a:p>
            <a:pPr marL="628650" lvl="1" indent="-171450">
              <a:buFont typeface="Arial" panose="020B0604020202020204" pitchFamily="34" charset="0"/>
              <a:buChar char="•"/>
            </a:pPr>
            <a:endParaRPr lang="en-US" b="0"/>
          </a:p>
          <a:p>
            <a:endParaRPr lang="en-US" b="0"/>
          </a:p>
          <a:p>
            <a:endParaRPr lang="en-US" b="0"/>
          </a:p>
          <a:p>
            <a:endParaRPr lang="en-US" b="0"/>
          </a:p>
          <a:p>
            <a:endParaRPr lang="en-US"/>
          </a:p>
          <a:p>
            <a:endParaRPr lang="en-US"/>
          </a:p>
        </p:txBody>
      </p:sp>
      <p:sp>
        <p:nvSpPr>
          <p:cNvPr id="4" name="Slide Number Placeholder 3"/>
          <p:cNvSpPr>
            <a:spLocks noGrp="1"/>
          </p:cNvSpPr>
          <p:nvPr>
            <p:ph type="sldNum" sz="quarter" idx="10"/>
          </p:nvPr>
        </p:nvSpPr>
        <p:spPr/>
        <p:txBody>
          <a:bodyPr/>
          <a:lstStyle/>
          <a:p>
            <a:fld id="{ACD7063D-96C6-401D-A175-5B29A3EA17DD}" type="slidenum">
              <a:rPr lang="en-US" smtClean="0"/>
              <a:t>1</a:t>
            </a:fld>
            <a:endParaRPr lang="en-US"/>
          </a:p>
        </p:txBody>
      </p:sp>
    </p:spTree>
    <p:extLst>
      <p:ext uri="{BB962C8B-B14F-4D97-AF65-F5344CB8AC3E}">
        <p14:creationId xmlns:p14="http://schemas.microsoft.com/office/powerpoint/2010/main" val="419690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b="1" dirty="0"/>
              <a:t>ANIMATED SLIDE  (</a:t>
            </a:r>
            <a:r>
              <a:rPr lang="en-US" b="1" i="1" dirty="0"/>
              <a:t>INSTRUCTIONS</a:t>
            </a:r>
            <a:r>
              <a:rPr lang="en-US" b="1" dirty="0"/>
              <a:t>)</a:t>
            </a:r>
          </a:p>
          <a:p>
            <a:pPr marL="685800" lvl="1" indent="-228600">
              <a:buFont typeface="+mj-lt"/>
              <a:buAutoNum type="arabicPeriod"/>
            </a:pPr>
            <a:r>
              <a:rPr lang="en-US" b="1" dirty="0"/>
              <a:t>Allow the animation to populate the Fire Management structure, including the red boxes (30 seconds).  The animation will stop automatically.</a:t>
            </a:r>
          </a:p>
          <a:p>
            <a:pPr marL="685800" lvl="1" indent="-228600">
              <a:buFont typeface="+mj-lt"/>
              <a:buAutoNum type="arabicPeriod"/>
            </a:pPr>
            <a:r>
              <a:rPr lang="en-US" b="1" dirty="0"/>
              <a:t>Discuss the Key Points below</a:t>
            </a:r>
          </a:p>
          <a:p>
            <a:pPr marL="685800" lvl="1" indent="-228600">
              <a:buFont typeface="+mj-lt"/>
              <a:buAutoNum type="arabicPeriod"/>
            </a:pPr>
            <a:r>
              <a:rPr lang="en-US" b="1" dirty="0"/>
              <a:t>CLICK to advance the slide</a:t>
            </a:r>
          </a:p>
          <a:p>
            <a:endParaRPr lang="en-US" b="1" dirty="0"/>
          </a:p>
          <a:p>
            <a:r>
              <a:rPr lang="en-US" b="1" dirty="0"/>
              <a:t>Key Points:</a:t>
            </a:r>
          </a:p>
          <a:p>
            <a:endParaRPr lang="en-US" b="1" dirty="0"/>
          </a:p>
          <a:p>
            <a:pPr marL="628650" lvl="1" indent="-171450">
              <a:buFont typeface="Arial" panose="020B0604020202020204" pitchFamily="34" charset="0"/>
              <a:buChar char="•"/>
            </a:pPr>
            <a:r>
              <a:rPr lang="en-US" dirty="0"/>
              <a:t>The guiding principles of a Fire Management Program begins with the Land Use Plan.</a:t>
            </a:r>
          </a:p>
          <a:p>
            <a:pPr marL="628650" lvl="1" indent="-171450">
              <a:buFont typeface="Arial" panose="020B0604020202020204" pitchFamily="34" charset="0"/>
              <a:buChar char="•"/>
            </a:pPr>
            <a:r>
              <a:rPr lang="en-US" dirty="0"/>
              <a:t>The Fire Management Plan outlines the implementation actions to attain the LUP objectives.</a:t>
            </a:r>
          </a:p>
          <a:p>
            <a:pPr marL="628650" lvl="1" indent="-171450">
              <a:buFont typeface="Arial" panose="020B0604020202020204" pitchFamily="34" charset="0"/>
              <a:buChar char="•"/>
            </a:pPr>
            <a:r>
              <a:rPr lang="en-US" dirty="0"/>
              <a:t>Many (federal) fire management programs are responsible for four components:  Preparedness, Suppression, Fuels, and Aviation.</a:t>
            </a:r>
          </a:p>
          <a:p>
            <a:pPr marL="628650" lvl="1" indent="-171450">
              <a:buFont typeface="Arial" panose="020B0604020202020204" pitchFamily="34" charset="0"/>
              <a:buChar char="•"/>
            </a:pPr>
            <a:r>
              <a:rPr lang="en-US" dirty="0"/>
              <a:t>The Fire Danger Operating Plan provides the framework for decisions primarily affecting preparedness, wildfire response, and fuels management actions.   </a:t>
            </a:r>
          </a:p>
          <a:p>
            <a:pPr marL="628650" lvl="1" indent="-171450">
              <a:buFont typeface="Arial" panose="020B0604020202020204" pitchFamily="34" charset="0"/>
              <a:buChar char="•"/>
            </a:pPr>
            <a:r>
              <a:rPr lang="en-US" dirty="0"/>
              <a:t>For example, the FDOP describes at escalating fire danger levels when </a:t>
            </a:r>
          </a:p>
          <a:p>
            <a:pPr marL="1085850" lvl="2" indent="-171450">
              <a:buFont typeface="Arial" panose="020B0604020202020204" pitchFamily="34" charset="0"/>
              <a:buChar char="•"/>
            </a:pPr>
            <a:r>
              <a:rPr lang="en-US" dirty="0"/>
              <a:t>Preparedness decisions will affect the mobilization of fire resources, or</a:t>
            </a:r>
          </a:p>
          <a:p>
            <a:pPr marL="1085850" lvl="2" indent="-171450">
              <a:buFont typeface="Arial" panose="020B0604020202020204" pitchFamily="34" charset="0"/>
              <a:buChar char="•"/>
            </a:pPr>
            <a:r>
              <a:rPr lang="en-US" dirty="0"/>
              <a:t>Staffing draw-down affects the ability to dispatch resources, or</a:t>
            </a:r>
          </a:p>
          <a:p>
            <a:pPr marL="1085850" lvl="2" indent="-171450">
              <a:buFont typeface="Arial" panose="020B0604020202020204" pitchFamily="34" charset="0"/>
              <a:buChar char="•"/>
            </a:pPr>
            <a:r>
              <a:rPr lang="en-US" dirty="0"/>
              <a:t>Response to new incidents affects local staffing levels, or</a:t>
            </a:r>
          </a:p>
          <a:p>
            <a:pPr marL="1085850" lvl="2" indent="-171450">
              <a:buFont typeface="Arial" panose="020B0604020202020204" pitchFamily="34" charset="0"/>
              <a:buChar char="•"/>
            </a:pPr>
            <a:r>
              <a:rPr lang="en-US" dirty="0"/>
              <a:t>Preparedness Levels constrain prescribed fire treatments.</a:t>
            </a:r>
          </a:p>
          <a:p>
            <a:pPr marL="1085850" lvl="2"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The purpose of the FDOP (as illustrated by the red boxes) is to document an analysis of the fire environment and determine what decisions can be supported to effectively change the behavior of specific target groups.   The premise that we can make strategic decisions at pre-determined fire danger thresholds, provides the basis for specific actions in subordinate preparedness plans (such as the Staffing, Preparedness, Prevention, Response and Restriction plans).  </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10</a:t>
            </a:fld>
            <a:endParaRPr lang="en-US"/>
          </a:p>
        </p:txBody>
      </p:sp>
    </p:spTree>
    <p:extLst>
      <p:ext uri="{BB962C8B-B14F-4D97-AF65-F5344CB8AC3E}">
        <p14:creationId xmlns:p14="http://schemas.microsoft.com/office/powerpoint/2010/main" val="189388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ANIMATED SLIDE  (</a:t>
            </a:r>
            <a:r>
              <a:rPr kumimoji="0" lang="en-US" sz="1200" b="1" i="1" u="none" strike="noStrike" kern="1200" cap="none" spc="0" normalizeH="0" baseline="0" noProof="0">
                <a:ln>
                  <a:noFill/>
                </a:ln>
                <a:solidFill>
                  <a:prstClr val="black"/>
                </a:solidFill>
                <a:effectLst/>
                <a:uLnTx/>
                <a:uFillTx/>
                <a:latin typeface="+mn-lt"/>
                <a:ea typeface="+mn-ea"/>
                <a:cs typeface="+mn-cs"/>
              </a:rPr>
              <a:t>INSTRUCTIONS</a:t>
            </a:r>
            <a:r>
              <a:rPr kumimoji="0" lang="en-US" sz="1200" b="1" i="0" u="none" strike="noStrike" kern="1200" cap="none" spc="0" normalizeH="0" baseline="0" noProof="0">
                <a:ln>
                  <a:noFill/>
                </a:ln>
                <a:solidFill>
                  <a:prstClr val="black"/>
                </a:solidFill>
                <a:effectLst/>
                <a:uLnTx/>
                <a:uFillTx/>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DO NOT CLICK (</a:t>
            </a:r>
            <a:r>
              <a:rPr kumimoji="0" lang="en-US" sz="1200" b="1" i="1" u="none" strike="noStrike" kern="1200" cap="none" spc="0" normalizeH="0" baseline="0" noProof="0">
                <a:ln>
                  <a:noFill/>
                </a:ln>
                <a:solidFill>
                  <a:prstClr val="black"/>
                </a:solidFill>
                <a:effectLst/>
                <a:uLnTx/>
                <a:uFillTx/>
                <a:latin typeface="+mn-lt"/>
                <a:ea typeface="+mn-ea"/>
                <a:cs typeface="+mn-cs"/>
              </a:rPr>
              <a:t>the slide will advance automatically in 5 seconds</a:t>
            </a:r>
            <a:r>
              <a:rPr kumimoji="0" lang="en-US" sz="1200" b="1" i="0" u="none" strike="noStrike" kern="1200" cap="none" spc="0" normalizeH="0" baseline="0" noProof="0">
                <a:ln>
                  <a:noFill/>
                </a:ln>
                <a:solidFill>
                  <a:prstClr val="black"/>
                </a:solidFill>
                <a:effectLst/>
                <a:uLnTx/>
                <a:uFillTx/>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This is a transition slide (</a:t>
            </a:r>
            <a:r>
              <a:rPr kumimoji="0" lang="en-US" sz="1200" b="1" i="1" u="none" strike="noStrike" kern="1200" cap="none" spc="0" normalizeH="0" baseline="0" noProof="0">
                <a:ln>
                  <a:noFill/>
                </a:ln>
                <a:solidFill>
                  <a:prstClr val="black"/>
                </a:solidFill>
                <a:effectLst/>
                <a:uLnTx/>
                <a:uFillTx/>
                <a:latin typeface="+mn-lt"/>
                <a:ea typeface="+mn-ea"/>
                <a:cs typeface="+mn-cs"/>
              </a:rPr>
              <a:t>less than 5 seconds</a:t>
            </a:r>
            <a:r>
              <a:rPr kumimoji="0" lang="en-US" sz="1200" b="1" i="0" u="none" strike="noStrike" kern="1200" cap="none" spc="0" normalizeH="0" baseline="0" noProof="0">
                <a:ln>
                  <a:noFill/>
                </a:ln>
                <a:solidFill>
                  <a:prstClr val="black"/>
                </a:solidFill>
                <a:effectLst/>
                <a:uLnTx/>
                <a:uFillTx/>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1" i="0" u="none" strike="noStrike" kern="1200" cap="none" spc="0" normalizeH="0" baseline="0" noProof="0">
              <a:ln>
                <a:noFill/>
              </a:ln>
              <a:solidFill>
                <a:prstClr val="black"/>
              </a:solidFill>
              <a:effectLst/>
              <a:uLnTx/>
              <a:uFillTx/>
              <a:latin typeface="+mn-lt"/>
              <a:ea typeface="+mn-ea"/>
              <a:cs typeface="+mn-cs"/>
            </a:endParaRPr>
          </a:p>
          <a:p>
            <a:endParaRPr lang="en-US" b="1"/>
          </a:p>
        </p:txBody>
      </p:sp>
      <p:sp>
        <p:nvSpPr>
          <p:cNvPr id="4" name="Slide Number Placeholder 3"/>
          <p:cNvSpPr>
            <a:spLocks noGrp="1"/>
          </p:cNvSpPr>
          <p:nvPr>
            <p:ph type="sldNum" sz="quarter" idx="10"/>
          </p:nvPr>
        </p:nvSpPr>
        <p:spPr/>
        <p:txBody>
          <a:bodyPr/>
          <a:lstStyle/>
          <a:p>
            <a:fld id="{ACD7063D-96C6-401D-A175-5B29A3EA17DD}" type="slidenum">
              <a:rPr lang="en-US" smtClean="0"/>
              <a:t>11</a:t>
            </a:fld>
            <a:endParaRPr lang="en-US"/>
          </a:p>
        </p:txBody>
      </p:sp>
    </p:spTree>
    <p:extLst>
      <p:ext uri="{BB962C8B-B14F-4D97-AF65-F5344CB8AC3E}">
        <p14:creationId xmlns:p14="http://schemas.microsoft.com/office/powerpoint/2010/main" val="3990206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ANIMATED SLIDE  (</a:t>
            </a:r>
            <a:r>
              <a:rPr kumimoji="0" lang="en-US" sz="1200" b="1" i="1" u="none" strike="noStrike" kern="1200" cap="none" spc="0" normalizeH="0" baseline="0" noProof="0" dirty="0">
                <a:ln>
                  <a:noFill/>
                </a:ln>
                <a:solidFill>
                  <a:prstClr val="black"/>
                </a:solidFill>
                <a:effectLst/>
                <a:uLnTx/>
                <a:uFillTx/>
                <a:latin typeface="+mn-lt"/>
                <a:ea typeface="+mn-ea"/>
                <a:cs typeface="+mn-cs"/>
              </a:rPr>
              <a:t>INSTRUCTIONS</a:t>
            </a:r>
            <a:r>
              <a:rPr kumimoji="0" lang="en-US" sz="1200" b="1" i="0" u="none" strike="noStrike" kern="1200" cap="none" spc="0" normalizeH="0" baseline="0" noProof="0" dirty="0">
                <a:ln>
                  <a:noFill/>
                </a:ln>
                <a:solidFill>
                  <a:prstClr val="black"/>
                </a:solidFill>
                <a:effectLst/>
                <a:uLnTx/>
                <a:uFillTx/>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The animation will land on this slide.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Discuss the Key Points below</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CLICK to advance the slide (</a:t>
            </a:r>
            <a:r>
              <a:rPr kumimoji="0" lang="en-US" sz="1200" b="0" i="1" u="none" strike="noStrike" kern="1200" cap="none" spc="0" normalizeH="0" baseline="0" noProof="0" dirty="0">
                <a:ln>
                  <a:noFill/>
                </a:ln>
                <a:solidFill>
                  <a:prstClr val="black"/>
                </a:solidFill>
                <a:effectLst/>
                <a:uLnTx/>
                <a:uFillTx/>
                <a:latin typeface="+mn-lt"/>
                <a:ea typeface="+mn-ea"/>
                <a:cs typeface="+mn-cs"/>
              </a:rPr>
              <a:t>one more time</a:t>
            </a:r>
            <a:r>
              <a:rPr kumimoji="0" lang="en-US" sz="1200" b="1"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objective of this workshop is to develop a Fire Danger Operating Plan that will incorporate the “new science” =&gt; NFDRS2016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However, the FDOP (</a:t>
            </a:r>
            <a:r>
              <a:rPr kumimoji="0" lang="en-US" sz="1200" b="0" i="0" u="sng" strike="noStrike" kern="1200" cap="none" spc="0" normalizeH="0" baseline="0" noProof="0" dirty="0">
                <a:ln>
                  <a:noFill/>
                </a:ln>
                <a:solidFill>
                  <a:prstClr val="black"/>
                </a:solidFill>
                <a:effectLst/>
                <a:uLnTx/>
                <a:uFillTx/>
                <a:latin typeface="+mn-lt"/>
                <a:ea typeface="+mn-ea"/>
                <a:cs typeface="+mn-cs"/>
              </a:rPr>
              <a:t>by itself</a:t>
            </a:r>
            <a:r>
              <a:rPr kumimoji="0" lang="en-US" sz="1200" b="0" i="0" u="none" strike="noStrike" kern="1200" cap="none" spc="0" normalizeH="0" baseline="0" noProof="0" dirty="0">
                <a:ln>
                  <a:noFill/>
                </a:ln>
                <a:solidFill>
                  <a:prstClr val="black"/>
                </a:solidFill>
                <a:effectLst/>
                <a:uLnTx/>
                <a:uFillTx/>
                <a:latin typeface="+mn-lt"/>
                <a:ea typeface="+mn-ea"/>
                <a:cs typeface="+mn-cs"/>
              </a:rPr>
              <a:t>) is not a decision support tool.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FDOP is documentation of an analysis of the fire environment and a framework for decision support, but it lacks a plan to implement specific actions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FDOP will describe </a:t>
            </a:r>
            <a:r>
              <a:rPr kumimoji="0" lang="en-US" sz="1200" b="1" i="0" u="none" strike="noStrike" kern="1200" cap="none" spc="0" normalizeH="0" baseline="0" noProof="0" dirty="0">
                <a:ln>
                  <a:noFill/>
                </a:ln>
                <a:solidFill>
                  <a:prstClr val="black"/>
                </a:solidFill>
                <a:effectLst/>
                <a:uLnTx/>
                <a:uFillTx/>
                <a:latin typeface="+mn-lt"/>
                <a:ea typeface="+mn-ea"/>
                <a:cs typeface="+mn-cs"/>
              </a:rPr>
              <a:t>WHEN</a:t>
            </a:r>
            <a:r>
              <a:rPr kumimoji="0" lang="en-US" sz="1200" b="0" i="0" u="none" strike="noStrike" kern="1200" cap="none" spc="0" normalizeH="0" baseline="0" noProof="0" dirty="0">
                <a:ln>
                  <a:noFill/>
                </a:ln>
                <a:solidFill>
                  <a:prstClr val="black"/>
                </a:solidFill>
                <a:effectLst/>
                <a:uLnTx/>
                <a:uFillTx/>
                <a:latin typeface="+mn-lt"/>
                <a:ea typeface="+mn-ea"/>
                <a:cs typeface="+mn-cs"/>
              </a:rPr>
              <a:t> a change should occur at escalating fire danger levels.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Preparedness Levels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Staffing Levels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Response Levels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Fire Danger Adjective Rating Levels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Prevention Plan – in the yellow boxes – (which might include a fire danger sign plan or fire restriction/closure plan).  Since many of the potential fire management actions will be targeted at public entities, coordination between the FDOP and agency Prevention Plans is expected.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this to make sense, we need to know </a:t>
            </a:r>
            <a:r>
              <a:rPr kumimoji="0" lang="en-US" sz="1200" b="1" i="0" u="none" strike="noStrike" kern="1200" cap="none" spc="0" normalizeH="0" baseline="0" noProof="0" dirty="0">
                <a:ln>
                  <a:noFill/>
                </a:ln>
                <a:solidFill>
                  <a:prstClr val="black"/>
                </a:solidFill>
                <a:effectLst/>
                <a:uLnTx/>
                <a:uFillTx/>
                <a:latin typeface="+mn-lt"/>
                <a:ea typeface="+mn-ea"/>
                <a:cs typeface="+mn-cs"/>
              </a:rPr>
              <a:t>WHAT</a:t>
            </a:r>
            <a:r>
              <a:rPr kumimoji="0" lang="en-US" sz="1200" b="0" i="0" u="none" strike="noStrike" kern="1200" cap="none" spc="0" normalizeH="0" baseline="0" noProof="0" dirty="0">
                <a:ln>
                  <a:noFill/>
                </a:ln>
                <a:solidFill>
                  <a:prstClr val="black"/>
                </a:solidFill>
                <a:effectLst/>
                <a:uLnTx/>
                <a:uFillTx/>
                <a:latin typeface="+mn-lt"/>
                <a:ea typeface="+mn-ea"/>
                <a:cs typeface="+mn-cs"/>
              </a:rPr>
              <a:t> actions we will take </a:t>
            </a:r>
            <a:r>
              <a:rPr kumimoji="0" lang="en-US" sz="1200" b="1" i="0" u="none" strike="noStrike" kern="1200" cap="none" spc="0" normalizeH="0" baseline="0" noProof="0" dirty="0">
                <a:ln>
                  <a:noFill/>
                </a:ln>
                <a:solidFill>
                  <a:prstClr val="black"/>
                </a:solidFill>
                <a:effectLst/>
                <a:uLnTx/>
                <a:uFillTx/>
                <a:latin typeface="+mn-lt"/>
                <a:ea typeface="+mn-ea"/>
                <a:cs typeface="+mn-cs"/>
              </a:rPr>
              <a:t>WHEN</a:t>
            </a:r>
            <a:r>
              <a:rPr kumimoji="0" lang="en-US" sz="1200" b="0" i="0" u="none" strike="noStrike" kern="1200" cap="none" spc="0" normalizeH="0" baseline="0" noProof="0" dirty="0">
                <a:ln>
                  <a:noFill/>
                </a:ln>
                <a:solidFill>
                  <a:prstClr val="black"/>
                </a:solidFill>
                <a:effectLst/>
                <a:uLnTx/>
                <a:uFillTx/>
                <a:latin typeface="+mn-lt"/>
                <a:ea typeface="+mn-ea"/>
                <a:cs typeface="+mn-cs"/>
              </a:rPr>
              <a:t> we reach a new decision point as fire danger changes.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12</a:t>
            </a:fld>
            <a:endParaRPr lang="en-US"/>
          </a:p>
        </p:txBody>
      </p:sp>
    </p:spTree>
    <p:extLst>
      <p:ext uri="{BB962C8B-B14F-4D97-AF65-F5344CB8AC3E}">
        <p14:creationId xmlns:p14="http://schemas.microsoft.com/office/powerpoint/2010/main" val="155193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b="1" u="sng" dirty="0"/>
              <a:t>Key Points:</a:t>
            </a:r>
          </a:p>
          <a:p>
            <a:endParaRPr lang="en-US" dirty="0"/>
          </a:p>
          <a:p>
            <a:pPr marL="628650" lvl="1" indent="-171450">
              <a:buFont typeface="Arial" panose="020B0604020202020204" pitchFamily="34" charset="0"/>
              <a:buChar char="•"/>
            </a:pPr>
            <a:r>
              <a:rPr lang="en-US" dirty="0"/>
              <a:t>It should be the intent of local fire management organizations to collaborate with cooperating agencies in the development of an interagency Fire Danger Operating Plan (FDOP).</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It is neither effective or efficient to have separate, single-agency FDOPs when the planned response involves multiple jurisdictions.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Fire Danger does not respect jurisdictional boundaries.  Rarely do wildland fire management agencies have sole suppression responsibilities within the boundaries of their respective Fire Center (Dispatch Center).</a:t>
            </a:r>
          </a:p>
        </p:txBody>
      </p:sp>
      <p:sp>
        <p:nvSpPr>
          <p:cNvPr id="4" name="Slide Number Placeholder 3"/>
          <p:cNvSpPr>
            <a:spLocks noGrp="1"/>
          </p:cNvSpPr>
          <p:nvPr>
            <p:ph type="sldNum" sz="quarter" idx="5"/>
          </p:nvPr>
        </p:nvSpPr>
        <p:spPr/>
        <p:txBody>
          <a:bodyPr/>
          <a:lstStyle/>
          <a:p>
            <a:fld id="{ACD7063D-96C6-401D-A175-5B29A3EA17DD}" type="slidenum">
              <a:rPr lang="en-US" smtClean="0"/>
              <a:t>13</a:t>
            </a:fld>
            <a:endParaRPr lang="en-US"/>
          </a:p>
        </p:txBody>
      </p:sp>
    </p:spTree>
    <p:extLst>
      <p:ext uri="{BB962C8B-B14F-4D97-AF65-F5344CB8AC3E}">
        <p14:creationId xmlns:p14="http://schemas.microsoft.com/office/powerpoint/2010/main" val="364354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914400" lvl="1" indent="-457200">
              <a:spcBef>
                <a:spcPts val="600"/>
              </a:spcBef>
              <a:spcAft>
                <a:spcPts val="600"/>
              </a:spcAft>
              <a:buFont typeface="Arial" panose="020B0604020202020204" pitchFamily="34" charset="0"/>
              <a:buChar char="•"/>
            </a:pPr>
            <a:r>
              <a:rPr lang="en-US" sz="2800" dirty="0">
                <a:effectLst>
                  <a:outerShdw blurRad="38100" dist="38100" dir="2700000" algn="tl">
                    <a:srgbClr val="000000">
                      <a:alpha val="43137"/>
                    </a:srgbClr>
                  </a:outerShdw>
                </a:effectLst>
              </a:rPr>
              <a:t>The subordinate plans to the FDOP are intended to outline the specific actions taken at the thresholds determined in the FDOP.</a:t>
            </a:r>
          </a:p>
          <a:p>
            <a:pPr marL="1371600" lvl="2" indent="-457200">
              <a:spcBef>
                <a:spcPts val="600"/>
              </a:spcBef>
              <a:spcAft>
                <a:spcPts val="600"/>
              </a:spcAft>
              <a:buFont typeface="Wingdings" panose="05000000000000000000" pitchFamily="2" charset="2"/>
              <a:buChar char="Ø"/>
            </a:pPr>
            <a:r>
              <a:rPr lang="en-US" sz="2800" dirty="0">
                <a:effectLst>
                  <a:outerShdw blurRad="38100" dist="38100" dir="2700000" algn="tl">
                    <a:srgbClr val="000000">
                      <a:alpha val="43137"/>
                    </a:srgbClr>
                  </a:outerShdw>
                </a:effectLst>
              </a:rPr>
              <a:t>Those actions could be different for each agency (where it makes sense).  </a:t>
            </a:r>
          </a:p>
          <a:p>
            <a:pPr marL="1371600" lvl="2" indent="-457200">
              <a:spcBef>
                <a:spcPts val="600"/>
              </a:spcBef>
              <a:spcAft>
                <a:spcPts val="600"/>
              </a:spcAft>
              <a:buFont typeface="Wingdings" panose="05000000000000000000" pitchFamily="2" charset="2"/>
              <a:buChar char="Ø"/>
            </a:pPr>
            <a:endParaRPr lang="en-US" sz="2800" dirty="0">
              <a:effectLst>
                <a:outerShdw blurRad="38100" dist="38100" dir="2700000" algn="tl">
                  <a:srgbClr val="000000">
                    <a:alpha val="43137"/>
                  </a:srgbClr>
                </a:outerShdw>
              </a:effectLst>
            </a:endParaRPr>
          </a:p>
          <a:p>
            <a:pPr marL="914400" lvl="1" indent="-457200">
              <a:spcBef>
                <a:spcPts val="600"/>
              </a:spcBef>
              <a:spcAft>
                <a:spcPts val="600"/>
              </a:spcAft>
              <a:buFont typeface="Arial" panose="020B0604020202020204" pitchFamily="34" charset="0"/>
              <a:buChar char="•"/>
            </a:pPr>
            <a:r>
              <a:rPr lang="en-US" sz="2800" dirty="0">
                <a:solidFill>
                  <a:srgbClr val="FFFFFF"/>
                </a:solidFill>
                <a:effectLst>
                  <a:outerShdw blurRad="38100" dist="38100" dir="2700000" algn="tl">
                    <a:srgbClr val="000000">
                      <a:alpha val="43137"/>
                    </a:srgbClr>
                  </a:outerShdw>
                </a:effectLst>
              </a:rPr>
              <a:t>Remember, the thresholds established in the FDOP remain consistent across jurisdictions within each Fire Danger Rating Area (FDRA), regardless of what each agency decides to do at each threshold.</a:t>
            </a:r>
          </a:p>
          <a:p>
            <a:pPr marL="1371600" lvl="2" indent="-457200">
              <a:spcBef>
                <a:spcPts val="600"/>
              </a:spcBef>
              <a:spcAft>
                <a:spcPts val="600"/>
              </a:spcAft>
              <a:buFont typeface="Wingdings" panose="05000000000000000000" pitchFamily="2" charset="2"/>
              <a:buChar char="Ø"/>
            </a:pPr>
            <a:r>
              <a:rPr lang="en-US" dirty="0"/>
              <a:t>As long as each agency agrees to use the same fire danger rating levels, what actions each agency is willing and able to do within the constraints of their respective guidelines and policy is the discretion of that agency.  In other words, don’t let individual agency policies prevent implementation at the thresholds determines in the FDOP.</a:t>
            </a:r>
          </a:p>
          <a:p>
            <a:pPr marL="1085850" lvl="2" indent="-171450">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ACD7063D-96C6-401D-A175-5B29A3EA17DD}" type="slidenum">
              <a:rPr lang="en-US" smtClean="0"/>
              <a:t>14</a:t>
            </a:fld>
            <a:endParaRPr lang="en-US"/>
          </a:p>
        </p:txBody>
      </p:sp>
    </p:spTree>
    <p:extLst>
      <p:ext uri="{BB962C8B-B14F-4D97-AF65-F5344CB8AC3E}">
        <p14:creationId xmlns:p14="http://schemas.microsoft.com/office/powerpoint/2010/main" val="3739350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b="1" dirty="0"/>
              <a:t>Lesson Objectives:</a:t>
            </a:r>
          </a:p>
          <a:p>
            <a:endParaRPr lang="en-US" b="1" dirty="0"/>
          </a:p>
          <a:p>
            <a:pPr marL="742950" marR="0" lvl="0" indent="-742950" algn="l" defTabSz="914363" rtl="0" eaLnBrk="1" fontAlgn="auto" latinLnBrk="0" hangingPunct="1">
              <a:lnSpc>
                <a:spcPct val="100000"/>
              </a:lnSpc>
              <a:spcBef>
                <a:spcPts val="600"/>
              </a:spcBef>
              <a:spcAft>
                <a:spcPts val="1200"/>
              </a:spcAft>
              <a:buClrTx/>
              <a:buSzTx/>
              <a:buFont typeface="+mj-lt"/>
              <a:buAutoNum type="arabicPeriod"/>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Discuss the purpose of the FDOP as it relates to other preparedness plans, such as the Staffing, Preparedness, Prevention, Response and Restriction plans.</a:t>
            </a:r>
          </a:p>
          <a:p>
            <a:pPr marL="1485900" marR="0" lvl="2" indent="-571500" algn="l" defTabSz="914363" rtl="0" eaLnBrk="1" fontAlgn="auto" latinLnBrk="0" hangingPunct="1">
              <a:lnSpc>
                <a:spcPct val="100000"/>
              </a:lnSpc>
              <a:spcBef>
                <a:spcPts val="600"/>
              </a:spcBef>
              <a:spcAft>
                <a:spcPts val="120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We will discuss the elements of the FDOP as it relates the purpose of the Staffing, Preparedness, and Response Plan.  We’ll also talk about the contribution the FDOP can make to the Prevention Plan.</a:t>
            </a:r>
          </a:p>
          <a:p>
            <a:pPr marL="742950" marR="0" lvl="0" indent="-742950" algn="l" defTabSz="914363" rtl="0" eaLnBrk="1" fontAlgn="auto" latinLnBrk="0" hangingPunct="1">
              <a:lnSpc>
                <a:spcPct val="100000"/>
              </a:lnSpc>
              <a:spcBef>
                <a:spcPts val="600"/>
              </a:spcBef>
              <a:spcAft>
                <a:spcPts val="1200"/>
              </a:spcAft>
              <a:buClrTx/>
              <a:buSzTx/>
              <a:buFont typeface="+mj-lt"/>
              <a:buAutoNum type="arabicPeriod"/>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Associate Staffing, Preparedness, Response, and Adjective Fire Danger Rating Levels with target groups</a:t>
            </a:r>
          </a:p>
          <a:p>
            <a:pPr marL="1485900" marR="0" lvl="2" indent="-571500" algn="l" defTabSz="914363" rtl="0" eaLnBrk="1" fontAlgn="auto" latinLnBrk="0" hangingPunct="1">
              <a:lnSpc>
                <a:spcPct val="100000"/>
              </a:lnSpc>
              <a:spcBef>
                <a:spcPts val="600"/>
              </a:spcBef>
              <a:spcAft>
                <a:spcPts val="120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We will talk about the Fire Danger rating levels that come from the Fire Danger Operating Plan and their connection to specific Target Groups for the purposes of changing their behavior.</a:t>
            </a:r>
          </a:p>
          <a:p>
            <a:pPr marL="914400" marR="0" lvl="2" indent="0" algn="l" defTabSz="914363" rtl="0" eaLnBrk="1" fontAlgn="auto" latinLnBrk="0" hangingPunct="1">
              <a:lnSpc>
                <a:spcPct val="100000"/>
              </a:lnSpc>
              <a:spcBef>
                <a:spcPts val="600"/>
              </a:spcBef>
              <a:spcAft>
                <a:spcPts val="1200"/>
              </a:spcAft>
              <a:buClrTx/>
              <a:buSzTx/>
              <a:buFont typeface="Wingdings" panose="05000000000000000000" pitchFamily="2" charset="2"/>
              <a:buNone/>
              <a:tabLst/>
              <a:defRPr/>
            </a:pPr>
            <a:endParaRPr lang="en-US" dirty="0"/>
          </a:p>
          <a:p>
            <a:pPr marL="0" indent="0">
              <a:buFont typeface="+mj-lt"/>
              <a:buNone/>
            </a:pPr>
            <a:r>
              <a:rPr lang="en-US" i="1" dirty="0"/>
              <a:t>Objectives 3 is continued on the next slide.</a:t>
            </a:r>
          </a:p>
        </p:txBody>
      </p:sp>
      <p:sp>
        <p:nvSpPr>
          <p:cNvPr id="4" name="Slide Number Placeholder 3"/>
          <p:cNvSpPr>
            <a:spLocks noGrp="1"/>
          </p:cNvSpPr>
          <p:nvPr>
            <p:ph type="sldNum" sz="quarter" idx="10"/>
          </p:nvPr>
        </p:nvSpPr>
        <p:spPr/>
        <p:txBody>
          <a:bodyPr/>
          <a:lstStyle/>
          <a:p>
            <a:fld id="{ACD7063D-96C6-401D-A175-5B29A3EA17DD}" type="slidenum">
              <a:rPr lang="en-US" smtClean="0"/>
              <a:t>15</a:t>
            </a:fld>
            <a:endParaRPr lang="en-US"/>
          </a:p>
        </p:txBody>
      </p:sp>
    </p:spTree>
    <p:extLst>
      <p:ext uri="{BB962C8B-B14F-4D97-AF65-F5344CB8AC3E}">
        <p14:creationId xmlns:p14="http://schemas.microsoft.com/office/powerpoint/2010/main" val="21492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endParaRPr lang="en-US"/>
          </a:p>
          <a:p>
            <a:r>
              <a:rPr lang="en-US"/>
              <a:t>Lesson Objectives (cont’d):</a:t>
            </a:r>
          </a:p>
          <a:p>
            <a:endParaRPr lang="en-US" sz="4000"/>
          </a:p>
          <a:p>
            <a:pPr marL="742950" indent="-742950">
              <a:buFont typeface="+mj-lt"/>
              <a:buAutoNum type="arabicPeriod" startAt="3"/>
            </a:pPr>
            <a:r>
              <a:rPr lang="en-US" sz="4000"/>
              <a:t>Discuss "best practices" which support successful application of fire danger in preparedness planning, development and implementation</a:t>
            </a:r>
            <a:r>
              <a:rPr kumimoji="0" lang="en-US" sz="4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a:t>
            </a:r>
          </a:p>
          <a:p>
            <a:pPr marL="1485900" marR="0" lvl="2" indent="-571500" algn="l" defTabSz="914363" rtl="0" eaLnBrk="1" fontAlgn="auto" latinLnBrk="0" hangingPunct="1">
              <a:lnSpc>
                <a:spcPct val="100000"/>
              </a:lnSpc>
              <a:spcBef>
                <a:spcPts val="600"/>
              </a:spcBef>
              <a:spcAft>
                <a:spcPts val="1200"/>
              </a:spcAft>
              <a:buClrTx/>
              <a:buSzTx/>
              <a:buFont typeface="Wingdings" panose="05000000000000000000" pitchFamily="2" charset="2"/>
              <a:buChar char="Ø"/>
              <a:tabLst/>
              <a:defRPr/>
            </a:pPr>
            <a:r>
              <a:rPr kumimoji="0" lang="en-US" sz="4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We will introduce the concept of “Best Practices” that relate directly to the probability of successful planning, development, and implementation of decisions supported by fire danger applications.</a:t>
            </a:r>
          </a:p>
          <a:p>
            <a:pPr marL="1143000" lvl="2" indent="-228600">
              <a:buFont typeface="Wingdings" panose="05000000000000000000" pitchFamily="2" charset="2"/>
              <a:buChar char="Ø"/>
            </a:pPr>
            <a:endParaRPr lang="en-US"/>
          </a:p>
        </p:txBody>
      </p:sp>
      <p:sp>
        <p:nvSpPr>
          <p:cNvPr id="4" name="Slide Number Placeholder 3"/>
          <p:cNvSpPr>
            <a:spLocks noGrp="1"/>
          </p:cNvSpPr>
          <p:nvPr>
            <p:ph type="sldNum" sz="quarter" idx="10"/>
          </p:nvPr>
        </p:nvSpPr>
        <p:spPr/>
        <p:txBody>
          <a:bodyPr/>
          <a:lstStyle/>
          <a:p>
            <a:fld id="{ACD7063D-96C6-401D-A175-5B29A3EA17DD}" type="slidenum">
              <a:rPr lang="en-US" smtClean="0"/>
              <a:t>16</a:t>
            </a:fld>
            <a:endParaRPr lang="en-US"/>
          </a:p>
        </p:txBody>
      </p:sp>
    </p:spTree>
    <p:extLst>
      <p:ext uri="{BB962C8B-B14F-4D97-AF65-F5344CB8AC3E}">
        <p14:creationId xmlns:p14="http://schemas.microsoft.com/office/powerpoint/2010/main" val="414592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Questions?</a:t>
            </a:r>
          </a:p>
        </p:txBody>
      </p:sp>
      <p:sp>
        <p:nvSpPr>
          <p:cNvPr id="4" name="Slide Number Placeholder 3"/>
          <p:cNvSpPr>
            <a:spLocks noGrp="1"/>
          </p:cNvSpPr>
          <p:nvPr>
            <p:ph type="sldNum" sz="quarter" idx="10"/>
          </p:nvPr>
        </p:nvSpPr>
        <p:spPr/>
        <p:txBody>
          <a:bodyPr/>
          <a:lstStyle/>
          <a:p>
            <a:fld id="{ACD7063D-96C6-401D-A175-5B29A3EA17DD}" type="slidenum">
              <a:rPr lang="en-US" smtClean="0"/>
              <a:t>17</a:t>
            </a:fld>
            <a:endParaRPr lang="en-US"/>
          </a:p>
        </p:txBody>
      </p:sp>
    </p:spTree>
    <p:extLst>
      <p:ext uri="{BB962C8B-B14F-4D97-AF65-F5344CB8AC3E}">
        <p14:creationId xmlns:p14="http://schemas.microsoft.com/office/powerpoint/2010/main" val="303441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b="1" dirty="0"/>
              <a:t>Lesson Objectives:</a:t>
            </a:r>
          </a:p>
          <a:p>
            <a:endParaRPr lang="en-US" b="1" dirty="0"/>
          </a:p>
          <a:p>
            <a:pPr marL="742950" marR="0" lvl="0" indent="-742950" algn="l" defTabSz="914363" rtl="0" eaLnBrk="1" fontAlgn="auto" latinLnBrk="0" hangingPunct="1">
              <a:lnSpc>
                <a:spcPct val="100000"/>
              </a:lnSpc>
              <a:spcBef>
                <a:spcPts val="600"/>
              </a:spcBef>
              <a:spcAft>
                <a:spcPts val="1200"/>
              </a:spcAft>
              <a:buClrTx/>
              <a:buSzTx/>
              <a:buFont typeface="+mj-lt"/>
              <a:buAutoNum type="arabicPeriod"/>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Discuss the purpose of the FDOP as it relates to other preparedness plans, such as the Staffing, Preparedness, Prevention, Response and Restriction plans.</a:t>
            </a:r>
          </a:p>
          <a:p>
            <a:pPr marL="1485900" marR="0" lvl="2" indent="-571500" algn="l" defTabSz="914363" rtl="0" eaLnBrk="1" fontAlgn="auto" latinLnBrk="0" hangingPunct="1">
              <a:lnSpc>
                <a:spcPct val="100000"/>
              </a:lnSpc>
              <a:spcBef>
                <a:spcPts val="600"/>
              </a:spcBef>
              <a:spcAft>
                <a:spcPts val="120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We will discuss the elements of the FDOP as it relates the purpose of the Staffing, Preparedness, and Response Plan.  We’ll also talk about the contribution the FDOP can make to the Prevention Plan.</a:t>
            </a:r>
          </a:p>
          <a:p>
            <a:pPr marL="742950" marR="0" lvl="0" indent="-742950" algn="l" defTabSz="914363" rtl="0" eaLnBrk="1" fontAlgn="auto" latinLnBrk="0" hangingPunct="1">
              <a:lnSpc>
                <a:spcPct val="100000"/>
              </a:lnSpc>
              <a:spcBef>
                <a:spcPts val="600"/>
              </a:spcBef>
              <a:spcAft>
                <a:spcPts val="1200"/>
              </a:spcAft>
              <a:buClrTx/>
              <a:buSzTx/>
              <a:buFont typeface="+mj-lt"/>
              <a:buAutoNum type="arabicPeriod"/>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Associate Staffing, Preparedness, Response, and Adjective Fire Danger Rating Levels with target groups</a:t>
            </a:r>
          </a:p>
          <a:p>
            <a:pPr marL="1485900" marR="0" lvl="2" indent="-571500" algn="l" defTabSz="914363" rtl="0" eaLnBrk="1" fontAlgn="auto" latinLnBrk="0" hangingPunct="1">
              <a:lnSpc>
                <a:spcPct val="100000"/>
              </a:lnSpc>
              <a:spcBef>
                <a:spcPts val="600"/>
              </a:spcBef>
              <a:spcAft>
                <a:spcPts val="120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mn-cs"/>
              </a:rPr>
              <a:t>We will talk about the Fire Danger rating levels that come from the Fire Danger Operating Plan and their connection to specific Target Groups for the purposes of changing their behavior.</a:t>
            </a:r>
          </a:p>
          <a:p>
            <a:pPr marL="914400" marR="0" lvl="2" indent="0" algn="l" defTabSz="914363" rtl="0" eaLnBrk="1" fontAlgn="auto" latinLnBrk="0" hangingPunct="1">
              <a:lnSpc>
                <a:spcPct val="100000"/>
              </a:lnSpc>
              <a:spcBef>
                <a:spcPts val="600"/>
              </a:spcBef>
              <a:spcAft>
                <a:spcPts val="1200"/>
              </a:spcAft>
              <a:buClrTx/>
              <a:buSzTx/>
              <a:buFont typeface="Wingdings" panose="05000000000000000000" pitchFamily="2" charset="2"/>
              <a:buNone/>
              <a:tabLst/>
              <a:defRPr/>
            </a:pPr>
            <a:endParaRPr lang="en-US" dirty="0"/>
          </a:p>
          <a:p>
            <a:pPr marL="0" indent="0">
              <a:buFont typeface="+mj-lt"/>
              <a:buNone/>
            </a:pPr>
            <a:r>
              <a:rPr lang="en-US" i="1" dirty="0"/>
              <a:t>Objectives 3 is continued on the next slide.</a:t>
            </a:r>
          </a:p>
        </p:txBody>
      </p:sp>
      <p:sp>
        <p:nvSpPr>
          <p:cNvPr id="4" name="Slide Number Placeholder 3"/>
          <p:cNvSpPr>
            <a:spLocks noGrp="1"/>
          </p:cNvSpPr>
          <p:nvPr>
            <p:ph type="sldNum" sz="quarter" idx="10"/>
          </p:nvPr>
        </p:nvSpPr>
        <p:spPr/>
        <p:txBody>
          <a:bodyPr/>
          <a:lstStyle/>
          <a:p>
            <a:fld id="{ACD7063D-96C6-401D-A175-5B29A3EA17DD}" type="slidenum">
              <a:rPr lang="en-US" smtClean="0"/>
              <a:t>2</a:t>
            </a:fld>
            <a:endParaRPr lang="en-US"/>
          </a:p>
        </p:txBody>
      </p:sp>
    </p:spTree>
    <p:extLst>
      <p:ext uri="{BB962C8B-B14F-4D97-AF65-F5344CB8AC3E}">
        <p14:creationId xmlns:p14="http://schemas.microsoft.com/office/powerpoint/2010/main" val="15341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endParaRPr lang="en-US"/>
          </a:p>
          <a:p>
            <a:r>
              <a:rPr lang="en-US"/>
              <a:t>Lesson Objectives (cont’d):</a:t>
            </a:r>
          </a:p>
          <a:p>
            <a:endParaRPr lang="en-US" sz="4000"/>
          </a:p>
          <a:p>
            <a:pPr marL="742950" indent="-742950">
              <a:buFont typeface="+mj-lt"/>
              <a:buAutoNum type="arabicPeriod" startAt="3"/>
            </a:pPr>
            <a:r>
              <a:rPr lang="en-US" sz="4000"/>
              <a:t>Discuss "best practices" which support successful application of fire danger in preparedness planning, development and implementation</a:t>
            </a:r>
            <a:r>
              <a:rPr kumimoji="0" lang="en-US" sz="4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a:t>
            </a:r>
          </a:p>
          <a:p>
            <a:pPr marL="1485900" marR="0" lvl="2" indent="-571500" algn="l" defTabSz="914363" rtl="0" eaLnBrk="1" fontAlgn="auto" latinLnBrk="0" hangingPunct="1">
              <a:lnSpc>
                <a:spcPct val="100000"/>
              </a:lnSpc>
              <a:spcBef>
                <a:spcPts val="600"/>
              </a:spcBef>
              <a:spcAft>
                <a:spcPts val="1200"/>
              </a:spcAft>
              <a:buClrTx/>
              <a:buSzTx/>
              <a:buFont typeface="Wingdings" panose="05000000000000000000" pitchFamily="2" charset="2"/>
              <a:buChar char="Ø"/>
              <a:tabLst/>
              <a:defRPr/>
            </a:pPr>
            <a:r>
              <a:rPr kumimoji="0" lang="en-US" sz="4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We will introduce the concept of “Best Practices” that relate directly to the probability of successful planning, development, and implementation of decisions supported by fire danger applications.</a:t>
            </a:r>
          </a:p>
          <a:p>
            <a:pPr marL="1143000" lvl="2" indent="-228600">
              <a:buFont typeface="Wingdings" panose="05000000000000000000" pitchFamily="2" charset="2"/>
              <a:buChar char="Ø"/>
            </a:pPr>
            <a:endParaRPr lang="en-US"/>
          </a:p>
        </p:txBody>
      </p:sp>
      <p:sp>
        <p:nvSpPr>
          <p:cNvPr id="4" name="Slide Number Placeholder 3"/>
          <p:cNvSpPr>
            <a:spLocks noGrp="1"/>
          </p:cNvSpPr>
          <p:nvPr>
            <p:ph type="sldNum" sz="quarter" idx="10"/>
          </p:nvPr>
        </p:nvSpPr>
        <p:spPr/>
        <p:txBody>
          <a:bodyPr/>
          <a:lstStyle/>
          <a:p>
            <a:fld id="{ACD7063D-96C6-401D-A175-5B29A3EA17DD}" type="slidenum">
              <a:rPr lang="en-US" smtClean="0"/>
              <a:t>3</a:t>
            </a:fld>
            <a:endParaRPr lang="en-US"/>
          </a:p>
        </p:txBody>
      </p:sp>
    </p:spTree>
    <p:extLst>
      <p:ext uri="{BB962C8B-B14F-4D97-AF65-F5344CB8AC3E}">
        <p14:creationId xmlns:p14="http://schemas.microsoft.com/office/powerpoint/2010/main" val="372286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Our goal is to develop a Fire Danger Operating Plan so that decision-makers have a framework to temper their local knowledge and ultimately, make the safest, most efficient and effective decisions possible.  </a:t>
            </a: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That would be great!!  Right??</a:t>
            </a: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ACD7063D-96C6-401D-A175-5B29A3EA17DD}" type="slidenum">
              <a:rPr lang="en-US" smtClean="0"/>
              <a:t>4</a:t>
            </a:fld>
            <a:endParaRPr lang="en-US"/>
          </a:p>
        </p:txBody>
      </p:sp>
    </p:spTree>
    <p:extLst>
      <p:ext uri="{BB962C8B-B14F-4D97-AF65-F5344CB8AC3E}">
        <p14:creationId xmlns:p14="http://schemas.microsoft.com/office/powerpoint/2010/main" val="188243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But, there may be a problem.              </a:t>
            </a:r>
            <a:r>
              <a:rPr kumimoji="0" lang="en-US" sz="1200" b="1" i="0" u="none" strike="noStrike" kern="1200" cap="none" spc="0" normalizeH="0" baseline="0" noProof="0">
                <a:ln>
                  <a:noFill/>
                </a:ln>
                <a:solidFill>
                  <a:schemeClr val="tx1"/>
                </a:solidFill>
                <a:effectLst/>
                <a:uLnTx/>
                <a:uFillTx/>
                <a:latin typeface="+mn-lt"/>
                <a:ea typeface="+mn-ea"/>
                <a:cs typeface="+mn-cs"/>
              </a:rPr>
              <a:t>ANIMATED SLIDE (</a:t>
            </a:r>
            <a:r>
              <a:rPr kumimoji="0" lang="en-US" sz="1200" b="1" i="1" u="none" strike="noStrike" kern="1200" cap="none" spc="0" normalizeH="0" baseline="0" noProof="0">
                <a:ln>
                  <a:noFill/>
                </a:ln>
                <a:solidFill>
                  <a:schemeClr val="tx1"/>
                </a:solidFill>
                <a:effectLst/>
                <a:uLnTx/>
                <a:uFillTx/>
                <a:latin typeface="+mn-lt"/>
                <a:ea typeface="+mn-ea"/>
                <a:cs typeface="+mn-cs"/>
              </a:rPr>
              <a:t>wait 5 seconds for the stick figure to appear and shrug his shoulders</a:t>
            </a:r>
            <a:r>
              <a:rPr kumimoji="0" lang="en-US" sz="1200" b="1" i="0" u="none" strike="noStrike" kern="1200" cap="none" spc="0" normalizeH="0" baseline="0" noProof="0">
                <a:ln>
                  <a:noFill/>
                </a:ln>
                <a:solidFill>
                  <a:schemeClr val="tx1"/>
                </a:solidFill>
                <a:effectLst/>
                <a:uLnTx/>
                <a:uFillTx/>
                <a:latin typeface="+mn-lt"/>
                <a:ea typeface="+mn-ea"/>
                <a:cs typeface="+mn-cs"/>
              </a:rPr>
              <a:t>)</a:t>
            </a: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Many fire managers and agency administrators (the decision-makers) don’t use Fire Danger to inform their decisions.  </a:t>
            </a: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r>
              <a:rPr kumimoji="0" lang="en-US" sz="12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rPr>
              <a:t>Why?”   </a:t>
            </a:r>
            <a:r>
              <a:rPr kumimoji="0" lang="en-US" sz="1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rPr>
              <a:t>(</a:t>
            </a:r>
            <a:r>
              <a:rPr kumimoji="0" lang="en-US" sz="1200" b="1" i="0" u="none" strike="noStrike" kern="1200" cap="none" spc="0" normalizeH="0" baseline="0" noProof="0">
                <a:ln>
                  <a:noFill/>
                </a:ln>
                <a:solidFill>
                  <a:schemeClr val="tx1"/>
                </a:solidFill>
                <a:effectLst/>
                <a:uLnTx/>
                <a:uFillTx/>
                <a:latin typeface="+mn-lt"/>
                <a:ea typeface="+mn-ea"/>
                <a:cs typeface="+mn-cs"/>
              </a:rPr>
              <a:t>Facilitate a discussion of possible reasons “why” decision-makers are not using Fire Danger as a decision-support tool</a:t>
            </a:r>
            <a:r>
              <a:rPr kumimoji="0" lang="en-US" sz="1200" b="0" i="0" u="none" strike="noStrike" kern="1200" cap="none" spc="0" normalizeH="0" baseline="0" noProof="0">
                <a:ln>
                  <a:noFill/>
                </a:ln>
                <a:solidFill>
                  <a:schemeClr val="tx1"/>
                </a:solidFill>
                <a:effectLst/>
                <a:uLnTx/>
                <a:uFillTx/>
                <a:latin typeface="+mn-lt"/>
                <a:ea typeface="+mn-ea"/>
                <a:cs typeface="+mn-cs"/>
              </a:rPr>
              <a:t>)</a:t>
            </a: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Possible responses:</a:t>
            </a:r>
          </a:p>
          <a:p>
            <a:pPr marL="457200" marR="0" lvl="1"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 . . Don’t understand it . . . “It’s too complicated”</a:t>
            </a:r>
          </a:p>
          <a:p>
            <a:pPr marL="457200" marR="0" lvl="1"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 . Don’t trust it . . . “It doesn’t have my fuel model, so how could it possibly work?”</a:t>
            </a:r>
          </a:p>
          <a:p>
            <a:pPr marL="457200" marR="0" lvl="1"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 . Don’t have time for it . . . “Don’t need another worthless plan on the shelf”</a:t>
            </a:r>
          </a:p>
          <a:p>
            <a:pPr marL="457200" marR="0" lvl="1" indent="0" algn="l" defTabSz="914363" rtl="0" eaLnBrk="1" fontAlgn="auto" latinLnBrk="0" hangingPunct="1">
              <a:lnSpc>
                <a:spcPts val="4500"/>
              </a:lnSpc>
              <a:spcBef>
                <a:spcPts val="600"/>
              </a:spcBef>
              <a:spcAft>
                <a:spcPts val="60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 . Don’t need a computer to tell me what I already know . . . “Didn’t need it before . . . Don’t need it now”</a:t>
            </a:r>
            <a:endParaRPr lang="en-US"/>
          </a:p>
          <a:p>
            <a:endParaRPr lang="en-US"/>
          </a:p>
          <a:p>
            <a:endParaRPr lang="en-US"/>
          </a:p>
        </p:txBody>
      </p:sp>
      <p:sp>
        <p:nvSpPr>
          <p:cNvPr id="4" name="Slide Number Placeholder 3"/>
          <p:cNvSpPr>
            <a:spLocks noGrp="1"/>
          </p:cNvSpPr>
          <p:nvPr>
            <p:ph type="sldNum" sz="quarter" idx="10"/>
          </p:nvPr>
        </p:nvSpPr>
        <p:spPr/>
        <p:txBody>
          <a:bodyPr/>
          <a:lstStyle/>
          <a:p>
            <a:fld id="{ACD7063D-96C6-401D-A175-5B29A3EA17DD}" type="slidenum">
              <a:rPr lang="en-US" smtClean="0"/>
              <a:t>5</a:t>
            </a:fld>
            <a:endParaRPr lang="en-US"/>
          </a:p>
        </p:txBody>
      </p:sp>
    </p:spTree>
    <p:extLst>
      <p:ext uri="{BB962C8B-B14F-4D97-AF65-F5344CB8AC3E}">
        <p14:creationId xmlns:p14="http://schemas.microsoft.com/office/powerpoint/2010/main" val="407743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dirty="0"/>
              <a:t>So . . . What can we do?  Here are a few suggestions . . . . </a:t>
            </a:r>
          </a:p>
          <a:p>
            <a:endParaRPr lang="en-US" dirty="0"/>
          </a:p>
          <a:p>
            <a:pPr marL="228600" indent="-228600">
              <a:lnSpc>
                <a:spcPct val="100000"/>
              </a:lnSpc>
              <a:spcBef>
                <a:spcPts val="1200"/>
              </a:spcBef>
              <a:spcAft>
                <a:spcPts val="1200"/>
              </a:spcAft>
              <a:buFont typeface="Arial" panose="020B0604020202020204" pitchFamily="34" charset="0"/>
              <a:buChar char="•"/>
            </a:pPr>
            <a:r>
              <a:rPr lang="en-US" b="1" u="sng" dirty="0"/>
              <a:t>Incorporate the new science</a:t>
            </a:r>
            <a:r>
              <a:rPr lang="en-US" b="0" u="none" dirty="0"/>
              <a:t>.  N</a:t>
            </a:r>
            <a:r>
              <a:rPr lang="en-US" dirty="0"/>
              <a:t>FDRS2016 will update the “old” models with the “new” science which is intended to simplify the modeling. </a:t>
            </a:r>
          </a:p>
          <a:p>
            <a:pPr marL="228600" indent="-228600">
              <a:lnSpc>
                <a:spcPct val="100000"/>
              </a:lnSpc>
              <a:spcBef>
                <a:spcPts val="1200"/>
              </a:spcBef>
              <a:spcAft>
                <a:spcPts val="1200"/>
              </a:spcAft>
              <a:buFont typeface="Arial" panose="020B0604020202020204" pitchFamily="34" charset="0"/>
              <a:buChar char="•"/>
            </a:pPr>
            <a:r>
              <a:rPr lang="en-US" b="1" u="sng" dirty="0"/>
              <a:t>Take advantage of the templates.</a:t>
            </a:r>
            <a:r>
              <a:rPr lang="en-US" b="0" u="none" dirty="0"/>
              <a:t>  The templates </a:t>
            </a:r>
            <a:r>
              <a:rPr lang="en-US" dirty="0"/>
              <a:t>have evolved (and are still evolving) to give us the structure for an interagency FDOP and guide us through the process.  The less you have to worry about the word processing, the more time can be spent on the important stuff.</a:t>
            </a:r>
          </a:p>
          <a:p>
            <a:pPr marL="228600" indent="-228600">
              <a:lnSpc>
                <a:spcPct val="100000"/>
              </a:lnSpc>
              <a:spcBef>
                <a:spcPts val="1200"/>
              </a:spcBef>
              <a:spcAft>
                <a:spcPts val="1200"/>
              </a:spcAft>
              <a:buFont typeface="Arial" panose="020B0604020202020204" pitchFamily="34" charset="0"/>
              <a:buChar char="•"/>
            </a:pPr>
            <a:r>
              <a:rPr lang="en-US" b="1" u="sng" dirty="0"/>
              <a:t>Focus on the application, less on the analysis</a:t>
            </a:r>
            <a:r>
              <a:rPr lang="en-US" b="0" u="none" dirty="0"/>
              <a:t>.  Guaranteed – most of us tend to focus on the a</a:t>
            </a:r>
            <a:r>
              <a:rPr lang="en-US" dirty="0"/>
              <a:t>mazing things we discover through statistics, models, and data.  Rest assured – you will find yourself with your nose down and eye fixated on charts, graphs, and tables as if we were searching for the Holy Grail.</a:t>
            </a:r>
          </a:p>
          <a:p>
            <a:pPr marL="685800" lvl="1" indent="-228600">
              <a:lnSpc>
                <a:spcPct val="100000"/>
              </a:lnSpc>
              <a:spcBef>
                <a:spcPts val="1200"/>
              </a:spcBef>
              <a:spcAft>
                <a:spcPts val="1200"/>
              </a:spcAft>
              <a:buFont typeface="Arial" panose="020B0604020202020204" pitchFamily="34" charset="0"/>
              <a:buChar char="•"/>
            </a:pPr>
            <a:r>
              <a:rPr lang="en-US" dirty="0"/>
              <a:t>A word of caution:  don’t lose situational awareness and focus solely on the models and data.  If you get caught in the vortex of analyzing your data, you may not remember the purpose for doing it in the first place.</a:t>
            </a:r>
          </a:p>
          <a:p>
            <a:pPr marL="228600" marR="0" lvl="0" indent="-2286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b="1" u="sng" dirty="0"/>
              <a:t>Follow recommended “best practices”.</a:t>
            </a:r>
            <a:r>
              <a:rPr lang="en-US" b="0" u="none" dirty="0"/>
              <a:t>  </a:t>
            </a:r>
            <a:r>
              <a:rPr lang="en-US" dirty="0"/>
              <a:t>Starting with this lesson, we will periodically recommend a “best practice” – inspired by those who have successfully developed an Interagency Fire Danger Operating Plan.  Not just developed an FDOP, but implemented the decision-support tools with respect to staffing, preparedness, response, and prevention.</a:t>
            </a:r>
          </a:p>
          <a:p>
            <a:pPr marL="228600" lvl="0" indent="-228600">
              <a:buFont typeface="Arial" panose="020B0604020202020204" pitchFamily="34" charset="0"/>
              <a:buChar char="•"/>
            </a:pPr>
            <a:r>
              <a:rPr lang="en-US" b="1" u="sng" dirty="0"/>
              <a:t>Modify Target Group Behavior</a:t>
            </a:r>
            <a:r>
              <a:rPr lang="en-US" dirty="0"/>
              <a:t>.  =&gt; advance to the next slide</a:t>
            </a:r>
          </a:p>
        </p:txBody>
      </p:sp>
      <p:sp>
        <p:nvSpPr>
          <p:cNvPr id="4" name="Slide Number Placeholder 3"/>
          <p:cNvSpPr>
            <a:spLocks noGrp="1"/>
          </p:cNvSpPr>
          <p:nvPr>
            <p:ph type="sldNum" sz="quarter" idx="5"/>
          </p:nvPr>
        </p:nvSpPr>
        <p:spPr/>
        <p:txBody>
          <a:bodyPr/>
          <a:lstStyle/>
          <a:p>
            <a:fld id="{ACD7063D-96C6-401D-A175-5B29A3EA17DD}" type="slidenum">
              <a:rPr lang="en-US" smtClean="0"/>
              <a:t>6</a:t>
            </a:fld>
            <a:endParaRPr lang="en-US"/>
          </a:p>
        </p:txBody>
      </p:sp>
    </p:spTree>
    <p:extLst>
      <p:ext uri="{BB962C8B-B14F-4D97-AF65-F5344CB8AC3E}">
        <p14:creationId xmlns:p14="http://schemas.microsoft.com/office/powerpoint/2010/main" val="40836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b="1"/>
              <a:t>Modifying Target Group Behavior</a:t>
            </a:r>
          </a:p>
          <a:p>
            <a:endParaRPr lang="en-US"/>
          </a:p>
          <a:p>
            <a:r>
              <a:rPr lang="en-US"/>
              <a:t>During a future lesson, the purpose of the Fire Danger Operating Plan will be directed at Target Groups.  When appropriately applied, NFDRS can become a decision support tool focused on specific people who affect, or are affected by, wildland fires. </a:t>
            </a:r>
          </a:p>
        </p:txBody>
      </p:sp>
      <p:sp>
        <p:nvSpPr>
          <p:cNvPr id="4" name="Slide Number Placeholder 3"/>
          <p:cNvSpPr>
            <a:spLocks noGrp="1"/>
          </p:cNvSpPr>
          <p:nvPr>
            <p:ph type="sldNum" sz="quarter" idx="10"/>
          </p:nvPr>
        </p:nvSpPr>
        <p:spPr/>
        <p:txBody>
          <a:bodyPr/>
          <a:lstStyle/>
          <a:p>
            <a:fld id="{ACD7063D-96C6-401D-A175-5B29A3EA17DD}" type="slidenum">
              <a:rPr lang="en-US" smtClean="0"/>
              <a:t>7</a:t>
            </a:fld>
            <a:endParaRPr lang="en-US"/>
          </a:p>
        </p:txBody>
      </p:sp>
    </p:spTree>
    <p:extLst>
      <p:ext uri="{BB962C8B-B14F-4D97-AF65-F5344CB8AC3E}">
        <p14:creationId xmlns:p14="http://schemas.microsoft.com/office/powerpoint/2010/main" val="63438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Slide # </a:t>
            </a:r>
            <a:fld id="{209B3D60-080B-4D34-9398-1DC43AD41F33}" type="slidenum">
              <a:rPr kumimoji="0" lang="en-US" sz="14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r>
              <a:rPr lang="en-US" sz="1400">
                <a:latin typeface="Arial" panose="020B0604020202020204" pitchFamily="34" charset="0"/>
                <a:cs typeface="Arial" panose="020B0604020202020204" pitchFamily="34" charset="0"/>
              </a:rPr>
              <a:t>Here, we introduce the concept of “Best Practices”</a:t>
            </a:r>
          </a:p>
          <a:p>
            <a:endParaRPr lang="en-US" sz="14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ea typeface="Tahoma" panose="020B0604030504040204" pitchFamily="34" charset="0"/>
                <a:cs typeface="Arial" panose="020B0604020202020204" pitchFamily="34" charset="0"/>
              </a:rPr>
              <a:t>For the purposes of this workshop, “Best Practice” refers to a recommended procedure, process, application, or concept that has proven to be important for the successful development and implementation of an interagency Fire Danger Operating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ea typeface="Tahoma" panose="020B0604030504040204" pitchFamily="34" charset="0"/>
                <a:cs typeface="Arial" panose="020B0604020202020204" pitchFamily="34" charset="0"/>
              </a:rPr>
              <a:t>Best Practices were included in the NFDRS2016 Rollout Workshops to share the experience of subject-matter experts who have successfully developed and implemented Interagency Fire Danger Operating Plans.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ea typeface="Tahoma" panose="020B0604030504040204" pitchFamily="34" charset="0"/>
                <a:cs typeface="Arial" panose="020B0604020202020204" pitchFamily="34" charset="0"/>
              </a:rPr>
              <a:t>For consistency and probability of success, it highly recommended that FDOPs adhere to the “Best Practices” presented in this workshop.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ea typeface="Tahoma" panose="020B0604030504040204" pitchFamily="34" charset="0"/>
                <a:cs typeface="Arial" panose="020B0604020202020204" pitchFamily="34" charset="0"/>
              </a:rPr>
              <a:t>QUESTION:  What happens if a unit does not adhere to one or more of the Best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ea typeface="Tahoma" panose="020B0604030504040204" pitchFamily="34" charset="0"/>
                <a:cs typeface="Arial" panose="020B0604020202020204" pitchFamily="34" charset="0"/>
              </a:rPr>
              <a:t>ANSWER:  Nothing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ea typeface="Tahoma" panose="020B0604030504040204" pitchFamily="34" charset="0"/>
                <a:cs typeface="Arial" panose="020B0604020202020204" pitchFamily="34" charset="0"/>
              </a:rPr>
              <a:t>EXPANATION: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ea typeface="Tahoma" panose="020B0604030504040204" pitchFamily="34" charset="0"/>
                <a:cs typeface="Arial" panose="020B0604020202020204" pitchFamily="34" charset="0"/>
              </a:rPr>
              <a:t>By definition, a “Best Practice” has to be a recommendation;  it cannot be a mandatory rule.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ea typeface="Tahoma" panose="020B0604030504040204" pitchFamily="34" charset="0"/>
                <a:cs typeface="Arial" panose="020B0604020202020204" pitchFamily="34" charset="0"/>
              </a:rPr>
              <a:t>The expectation is that ALL units will make an effort to adhere to the recommended Best Practices;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ea typeface="Tahoma" panose="020B0604030504040204" pitchFamily="34" charset="0"/>
                <a:cs typeface="Arial" panose="020B0604020202020204" pitchFamily="34" charset="0"/>
              </a:rPr>
              <a:t>However, if a “Best Practice” is not implemented:</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ea typeface="Tahoma" panose="020B0604030504040204" pitchFamily="34" charset="0"/>
                <a:cs typeface="Arial" panose="020B0604020202020204" pitchFamily="34" charset="0"/>
              </a:rPr>
              <a:t>Discuss alternatives and strategies with the assigned coach.</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ea typeface="Tahoma" panose="020B0604030504040204" pitchFamily="34" charset="0"/>
                <a:cs typeface="Arial" panose="020B0604020202020204" pitchFamily="34" charset="0"/>
              </a:rPr>
              <a:t>If the coach agrees with the rationale, provide sufficient documentation in the FDOP to fully disclose the reasons for not implementing the Best Practice.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latin typeface="Arial" panose="020B0604020202020204" pitchFamily="34" charset="0"/>
              <a:ea typeface="Tahom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latin typeface="Arial" panose="020B0604020202020204" pitchFamily="34" charset="0"/>
              <a:ea typeface="Tahoma" panose="020B060403050404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7063D-96C6-401D-A175-5B29A3EA1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04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Slide # </a:t>
            </a:r>
            <a:fld id="{209B3D60-080B-4D34-9398-1DC43AD41F33}" type="slidenum">
              <a:rPr kumimoji="0" lang="en-US" sz="14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r>
              <a:rPr lang="en-US" b="1"/>
              <a:t>Best Practice:  Interagency Fire Danger Operating Plans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ahoma" panose="020B0604030504040204" pitchFamily="34" charset="0"/>
                <a:ea typeface="Tahoma" panose="020B0604030504040204" pitchFamily="34" charset="0"/>
                <a:cs typeface="Tahoma" panose="020B0604030504040204" pitchFamily="34" charset="0"/>
              </a:rPr>
              <a:t>The development of a Fire Danger Operating Plan (FDOP) should always be a collaborative interagency effort. When all cooperative agencies are involved in the development of a joint (single) interagency FDOP.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ahoma" panose="020B0604030504040204" pitchFamily="34" charset="0"/>
                <a:ea typeface="Tahoma" panose="020B0604030504040204" pitchFamily="34" charset="0"/>
                <a:cs typeface="Tahoma" panose="020B0604030504040204" pitchFamily="34" charset="0"/>
              </a:rPr>
              <a:t>It is neither effective or efficient to have separate, single-agency FDOPs when the planned response involves multiple jurisdictions.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ahoma" panose="020B0604030504040204" pitchFamily="34" charset="0"/>
                <a:ea typeface="Tahoma" panose="020B0604030504040204" pitchFamily="34" charset="0"/>
                <a:cs typeface="Tahoma" panose="020B0604030504040204" pitchFamily="34" charset="0"/>
              </a:rPr>
              <a:t>Fire Danger does not respect jurisdictional boundaries.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ahoma" panose="020B0604030504040204" pitchFamily="34" charset="0"/>
                <a:ea typeface="Tahoma" panose="020B0604030504040204" pitchFamily="34" charset="0"/>
                <a:cs typeface="Tahoma" panose="020B0604030504040204" pitchFamily="34" charset="0"/>
              </a:rPr>
              <a:t>Rarely do wildland fire agencies have sole suppression responsibilities within the boundaries of their respective Fire Center (Dispatch Center).  The public expects an appropriate response to wildland fires without delay due to inconsistent agency response protocols.  The public expects a consistent and collaborated Fire Danger message; industry expects uniform rules/regulations/stipulations; and our agency personnel should have a seamless interagency fireground to operate within without the need to comply with differences affected by multiple preparedness decisions of adjoining administrative boundaries.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ahoma" panose="020B0604030504040204" pitchFamily="34" charset="0"/>
                <a:ea typeface="Tahoma" panose="020B0604030504040204" pitchFamily="34" charset="0"/>
                <a:cs typeface="Tahoma" panose="020B0604030504040204" pitchFamily="34" charset="0"/>
              </a:rPr>
              <a:t>Keep in mind that the FDOP is an analysis and planning document establishing the decision points as an outcome of an interagency fire business analysis; the FDOP does not specify what those decisions or actions will 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ahoma" panose="020B0604030504040204" pitchFamily="34" charset="0"/>
                <a:ea typeface="Tahoma" panose="020B0604030504040204" pitchFamily="34" charset="0"/>
                <a:cs typeface="Tahoma" panose="020B0604030504040204" pitchFamily="34" charset="0"/>
              </a:rPr>
              <a:t>The subordinate plans to the FDOP (such as Staffing, Response, and Preparedness Level plans) are intended to outline the specific actions taken at the thresholds determined in the FDOP.  </a:t>
            </a:r>
            <a:r>
              <a:rPr lang="en-US" sz="1200" b="1">
                <a:latin typeface="Tahoma" panose="020B0604030504040204" pitchFamily="34" charset="0"/>
                <a:ea typeface="Tahoma" panose="020B0604030504040204" pitchFamily="34" charset="0"/>
                <a:cs typeface="Tahoma" panose="020B0604030504040204" pitchFamily="34" charset="0"/>
              </a:rPr>
              <a:t>Those actions could be different for each agency (where it makes sense); </a:t>
            </a:r>
            <a:r>
              <a:rPr lang="en-US" sz="1200" b="0">
                <a:latin typeface="Tahoma" panose="020B0604030504040204" pitchFamily="34" charset="0"/>
                <a:ea typeface="Tahoma" panose="020B0604030504040204" pitchFamily="34" charset="0"/>
                <a:cs typeface="Tahoma" panose="020B0604030504040204" pitchFamily="34" charset="0"/>
              </a:rPr>
              <a:t>however, the thresholds established in the FDOP remain consistent across jurisdictions within each Fire Danger Rating Area (FDRA), regardless of what each agency decides to do at each threshold.</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ACD7063D-96C6-401D-A175-5B29A3EA17DD}" type="slidenum">
              <a:rPr lang="en-US" smtClean="0"/>
              <a:t>9</a:t>
            </a:fld>
            <a:endParaRPr lang="en-US"/>
          </a:p>
        </p:txBody>
      </p:sp>
    </p:spTree>
    <p:extLst>
      <p:ext uri="{BB962C8B-B14F-4D97-AF65-F5344CB8AC3E}">
        <p14:creationId xmlns:p14="http://schemas.microsoft.com/office/powerpoint/2010/main" val="2019520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3" name="Subtitle 5" title="Lesson">
            <a:extLst>
              <a:ext uri="{FF2B5EF4-FFF2-40B4-BE49-F238E27FC236}">
                <a16:creationId xmlns:a16="http://schemas.microsoft.com/office/drawing/2014/main" id="{81DB4324-A4D9-4A51-8831-ACA4A78141C2}"/>
              </a:ext>
            </a:extLst>
          </p:cNvPr>
          <p:cNvSpPr>
            <a:spLocks noGrp="1"/>
          </p:cNvSpPr>
          <p:nvPr userDrawn="1">
            <p:ph type="subTitle" idx="1" hasCustomPrompt="1"/>
          </p:nvPr>
        </p:nvSpPr>
        <p:spPr>
          <a:xfrm>
            <a:off x="508000" y="1848627"/>
            <a:ext cx="11176000" cy="677108"/>
          </a:xfrm>
          <a:prstGeom prst="rect">
            <a:avLst/>
          </a:prstGeom>
        </p:spPr>
        <p:txBody>
          <a:bodyPr/>
          <a:lstStyle>
            <a:lvl1pPr algn="ctr">
              <a:defRPr b="0">
                <a:effectLst>
                  <a:outerShdw blurRad="38100" dist="38100" dir="2700000" algn="tl">
                    <a:srgbClr val="000000">
                      <a:alpha val="43137"/>
                    </a:srgbClr>
                  </a:outerShdw>
                </a:effectLst>
              </a:defRPr>
            </a:lvl1pPr>
          </a:lstStyle>
          <a:p>
            <a:r>
              <a:rPr lang="en-US" sz="4400"/>
              <a:t>Click to edit lesson number</a:t>
            </a:r>
          </a:p>
        </p:txBody>
      </p:sp>
      <p:sp>
        <p:nvSpPr>
          <p:cNvPr id="16" name="Subtitle 5" title="Lesson">
            <a:extLst>
              <a:ext uri="{FF2B5EF4-FFF2-40B4-BE49-F238E27FC236}">
                <a16:creationId xmlns:a16="http://schemas.microsoft.com/office/drawing/2014/main" id="{1D0962D7-3DB5-4B61-8B48-A41F0BA16829}"/>
              </a:ext>
            </a:extLst>
          </p:cNvPr>
          <p:cNvSpPr txBox="1">
            <a:spLocks noChangeAspect="1"/>
          </p:cNvSpPr>
          <p:nvPr userDrawn="1"/>
        </p:nvSpPr>
        <p:spPr>
          <a:xfrm>
            <a:off x="6096000" y="4868046"/>
            <a:ext cx="5897737" cy="369332"/>
          </a:xfrm>
          <a:prstGeom prst="rect">
            <a:avLst/>
          </a:prstGeom>
          <a:effectLst>
            <a:outerShdw blurRad="50800" dist="38100" dir="2700000" algn="tl" rotWithShape="0">
              <a:prstClr val="black">
                <a:alpha val="40000"/>
              </a:prstClr>
            </a:outerShdw>
          </a:effectLst>
        </p:spPr>
        <p:txBody>
          <a:bodyPr wrap="square">
            <a:spAutoFit/>
          </a:bodyPr>
          <a:lstStyle>
            <a:lvl1pPr marL="0" indent="0" algn="ctr"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b="0">
                <a:effectLst>
                  <a:outerShdw blurRad="38100" dist="38100" dir="2700000" algn="tl">
                    <a:srgbClr val="000000">
                      <a:alpha val="43137"/>
                    </a:srgbClr>
                  </a:outerShdw>
                </a:effectLst>
              </a:rPr>
              <a:t>NFDRS 2016 Rollout Workshop</a:t>
            </a:r>
          </a:p>
        </p:txBody>
      </p:sp>
      <p:sp>
        <p:nvSpPr>
          <p:cNvPr id="3" name="Text Placeholder 2">
            <a:extLst>
              <a:ext uri="{FF2B5EF4-FFF2-40B4-BE49-F238E27FC236}">
                <a16:creationId xmlns:a16="http://schemas.microsoft.com/office/drawing/2014/main" id="{D9D6B924-46E5-460B-9F7B-2C4FEF6CBF39}"/>
              </a:ext>
            </a:extLst>
          </p:cNvPr>
          <p:cNvSpPr>
            <a:spLocks noGrp="1"/>
          </p:cNvSpPr>
          <p:nvPr userDrawn="1">
            <p:ph type="body" sz="quarter" idx="10" hasCustomPrompt="1"/>
          </p:nvPr>
        </p:nvSpPr>
        <p:spPr>
          <a:xfrm>
            <a:off x="6096000" y="5278476"/>
            <a:ext cx="5897737" cy="38735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800" u="none" baseline="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Dates</a:t>
            </a:r>
          </a:p>
          <a:p>
            <a:pPr lvl="0"/>
            <a:endParaRPr lang="en-US"/>
          </a:p>
        </p:txBody>
      </p:sp>
      <p:sp>
        <p:nvSpPr>
          <p:cNvPr id="7" name="Text Placeholder 6">
            <a:extLst>
              <a:ext uri="{FF2B5EF4-FFF2-40B4-BE49-F238E27FC236}">
                <a16:creationId xmlns:a16="http://schemas.microsoft.com/office/drawing/2014/main" id="{C0DA6AAF-2F8C-4A9D-B36C-658EF3CF886B}"/>
              </a:ext>
            </a:extLst>
          </p:cNvPr>
          <p:cNvSpPr>
            <a:spLocks noGrp="1" noChangeAspect="1"/>
          </p:cNvSpPr>
          <p:nvPr userDrawn="1">
            <p:ph type="body" sz="quarter" idx="11" hasCustomPrompt="1"/>
          </p:nvPr>
        </p:nvSpPr>
        <p:spPr>
          <a:xfrm>
            <a:off x="6096000" y="5706924"/>
            <a:ext cx="5897737" cy="369332"/>
          </a:xfrm>
          <a:prstGeom prst="rect">
            <a:avLst/>
          </a:prstGeom>
        </p:spPr>
        <p:txBody>
          <a:bodyPr wrap="square">
            <a:spAutoFit/>
          </a:bodyPr>
          <a:lstStyle>
            <a:lvl1pPr marL="0" marR="0" indent="0" algn="r" defTabSz="914400" rtl="0" eaLnBrk="1" fontAlgn="auto" latinLnBrk="0" hangingPunct="1">
              <a:lnSpc>
                <a:spcPct val="100000"/>
              </a:lnSpc>
              <a:spcBef>
                <a:spcPts val="0"/>
              </a:spcBef>
              <a:spcAft>
                <a:spcPts val="0"/>
              </a:spcAft>
              <a:buClrTx/>
              <a:buSzTx/>
              <a:buFontTx/>
              <a:buNone/>
              <a:tabLst/>
              <a:defRPr sz="180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Location</a:t>
            </a:r>
          </a:p>
        </p:txBody>
      </p:sp>
      <p:sp>
        <p:nvSpPr>
          <p:cNvPr id="6" name="Title 5">
            <a:extLst>
              <a:ext uri="{FF2B5EF4-FFF2-40B4-BE49-F238E27FC236}">
                <a16:creationId xmlns:a16="http://schemas.microsoft.com/office/drawing/2014/main" id="{E19AB339-E7D8-4038-8DC9-C2A2F73C979D}"/>
              </a:ext>
            </a:extLst>
          </p:cNvPr>
          <p:cNvSpPr>
            <a:spLocks noGrp="1"/>
          </p:cNvSpPr>
          <p:nvPr userDrawn="1">
            <p:ph type="title" hasCustomPrompt="1"/>
          </p:nvPr>
        </p:nvSpPr>
        <p:spPr>
          <a:xfrm>
            <a:off x="508000" y="449345"/>
            <a:ext cx="11176000" cy="664797"/>
          </a:xfrm>
          <a:prstGeom prst="rect">
            <a:avLst/>
          </a:prstGeom>
        </p:spPr>
        <p:txBody>
          <a:bodyPr/>
          <a:lstStyle>
            <a:lvl1pPr>
              <a:defRPr/>
            </a:lvl1pPr>
          </a:lstStyle>
          <a:p>
            <a:r>
              <a:rPr lang="en-US"/>
              <a:t>Click to edit lesson title</a:t>
            </a:r>
          </a:p>
        </p:txBody>
      </p:sp>
      <p:sp>
        <p:nvSpPr>
          <p:cNvPr id="15" name="Text Placeholder 14">
            <a:extLst>
              <a:ext uri="{FF2B5EF4-FFF2-40B4-BE49-F238E27FC236}">
                <a16:creationId xmlns:a16="http://schemas.microsoft.com/office/drawing/2014/main" id="{21DC891F-F2D1-4296-8842-314B92BEE84F}"/>
              </a:ext>
            </a:extLst>
          </p:cNvPr>
          <p:cNvSpPr>
            <a:spLocks noGrp="1"/>
          </p:cNvSpPr>
          <p:nvPr userDrawn="1">
            <p:ph type="body" sz="quarter" idx="12" hasCustomPrompt="1"/>
          </p:nvPr>
        </p:nvSpPr>
        <p:spPr>
          <a:xfrm>
            <a:off x="535826" y="3028494"/>
            <a:ext cx="11175999" cy="646331"/>
          </a:xfrm>
          <a:prstGeom prst="rect">
            <a:avLst/>
          </a:prstGeom>
        </p:spPr>
        <p:txBody>
          <a:bodyPr wrap="square">
            <a:spAutoFit/>
          </a:bodyPr>
          <a:lstStyle>
            <a:lvl1pPr algn="ctr">
              <a:defRPr sz="3600" i="1"/>
            </a:lvl1pPr>
          </a:lstStyle>
          <a:p>
            <a:pPr lvl="0"/>
            <a:r>
              <a:rPr lang="en-US"/>
              <a:t>Click to enter Geographic Area Name</a:t>
            </a:r>
          </a:p>
        </p:txBody>
      </p:sp>
      <p:grpSp>
        <p:nvGrpSpPr>
          <p:cNvPr id="2" name="Group 1">
            <a:extLst>
              <a:ext uri="{FF2B5EF4-FFF2-40B4-BE49-F238E27FC236}">
                <a16:creationId xmlns:a16="http://schemas.microsoft.com/office/drawing/2014/main" id="{2023D507-1F50-4C14-A1A9-5CA559302F40}"/>
              </a:ext>
            </a:extLst>
          </p:cNvPr>
          <p:cNvGrpSpPr/>
          <p:nvPr userDrawn="1"/>
        </p:nvGrpSpPr>
        <p:grpSpPr>
          <a:xfrm>
            <a:off x="124920" y="4114362"/>
            <a:ext cx="3250782" cy="2583222"/>
            <a:chOff x="124920" y="4114362"/>
            <a:chExt cx="3250782" cy="2583222"/>
          </a:xfrm>
        </p:grpSpPr>
        <p:pic>
          <p:nvPicPr>
            <p:cNvPr id="27" name="Picture 26" descr="A close up of a sign&#10;&#10;Description generated with high confidence">
              <a:extLst>
                <a:ext uri="{FF2B5EF4-FFF2-40B4-BE49-F238E27FC236}">
                  <a16:creationId xmlns:a16="http://schemas.microsoft.com/office/drawing/2014/main" id="{A134F4AA-31C2-41A8-9122-CD01486AC7BE}"/>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342737" y="4114362"/>
              <a:ext cx="2815148" cy="2540124"/>
            </a:xfrm>
            <a:prstGeom prst="rect">
              <a:avLst/>
            </a:prstGeom>
            <a:ln>
              <a:noFill/>
            </a:ln>
            <a:effectLst>
              <a:outerShdw blurRad="292100" dist="139700" dir="2700000" algn="tl" rotWithShape="0">
                <a:srgbClr val="333333">
                  <a:alpha val="65000"/>
                </a:srgbClr>
              </a:outerShdw>
            </a:effectLst>
          </p:spPr>
        </p:pic>
        <p:grpSp>
          <p:nvGrpSpPr>
            <p:cNvPr id="26" name="Group 25">
              <a:extLst>
                <a:ext uri="{FF2B5EF4-FFF2-40B4-BE49-F238E27FC236}">
                  <a16:creationId xmlns:a16="http://schemas.microsoft.com/office/drawing/2014/main" id="{236AF74B-E698-47C9-A57B-E1091661167B}"/>
                </a:ext>
              </a:extLst>
            </p:cNvPr>
            <p:cNvGrpSpPr/>
            <p:nvPr userDrawn="1"/>
          </p:nvGrpSpPr>
          <p:grpSpPr>
            <a:xfrm>
              <a:off x="844227" y="4278890"/>
              <a:ext cx="1812168" cy="2051297"/>
              <a:chOff x="215017" y="2883125"/>
              <a:chExt cx="1408496" cy="1708215"/>
            </a:xfrm>
          </p:grpSpPr>
          <p:sp>
            <p:nvSpPr>
              <p:cNvPr id="29" name="TextBox 28">
                <a:extLst>
                  <a:ext uri="{FF2B5EF4-FFF2-40B4-BE49-F238E27FC236}">
                    <a16:creationId xmlns:a16="http://schemas.microsoft.com/office/drawing/2014/main" id="{A68DCA80-D6B6-4E99-A727-FB128844E2DD}"/>
                  </a:ext>
                </a:extLst>
              </p:cNvPr>
              <p:cNvSpPr txBox="1"/>
              <p:nvPr userDrawn="1"/>
            </p:nvSpPr>
            <p:spPr>
              <a:xfrm rot="18264686">
                <a:off x="-252404" y="3517840"/>
                <a:ext cx="1608629" cy="369332"/>
              </a:xfrm>
              <a:prstGeom prst="rect">
                <a:avLst/>
              </a:prstGeom>
              <a:noFill/>
            </p:spPr>
            <p:txBody>
              <a:bodyPr wrap="square" rtlCol="0">
                <a:spAutoFit/>
              </a:bodyPr>
              <a:lstStyle/>
              <a:p>
                <a:pPr algn="ctr"/>
                <a:r>
                  <a:rPr lang="en-US">
                    <a:solidFill>
                      <a:schemeClr val="tx1"/>
                    </a:solidFill>
                    <a:effectLst>
                      <a:outerShdw blurRad="38100" dist="38100" dir="2700000" algn="tl">
                        <a:srgbClr val="000000">
                          <a:alpha val="43137"/>
                        </a:srgbClr>
                      </a:outerShdw>
                    </a:effectLst>
                  </a:rPr>
                  <a:t>Topography</a:t>
                </a:r>
              </a:p>
            </p:txBody>
          </p:sp>
          <p:sp>
            <p:nvSpPr>
              <p:cNvPr id="30" name="TextBox 29">
                <a:extLst>
                  <a:ext uri="{FF2B5EF4-FFF2-40B4-BE49-F238E27FC236}">
                    <a16:creationId xmlns:a16="http://schemas.microsoft.com/office/drawing/2014/main" id="{EAAAFDF9-4878-42C5-B11A-27716A6CE29D}"/>
                  </a:ext>
                </a:extLst>
              </p:cNvPr>
              <p:cNvSpPr txBox="1"/>
              <p:nvPr userDrawn="1"/>
            </p:nvSpPr>
            <p:spPr>
              <a:xfrm rot="3350953">
                <a:off x="486502" y="3518955"/>
                <a:ext cx="1616374" cy="344714"/>
              </a:xfrm>
              <a:prstGeom prst="rect">
                <a:avLst/>
              </a:prstGeom>
              <a:noFill/>
            </p:spPr>
            <p:txBody>
              <a:bodyPr wrap="square" rtlCol="0">
                <a:spAutoFit/>
              </a:bodyPr>
              <a:lstStyle/>
              <a:p>
                <a:pPr algn="ctr"/>
                <a:r>
                  <a:rPr lang="en-US">
                    <a:solidFill>
                      <a:schemeClr val="tx1"/>
                    </a:solidFill>
                    <a:effectLst>
                      <a:outerShdw blurRad="38100" dist="38100" dir="2700000" algn="tl">
                        <a:srgbClr val="000000">
                          <a:alpha val="43137"/>
                        </a:srgbClr>
                      </a:outerShdw>
                    </a:effectLst>
                  </a:rPr>
                  <a:t>Vegetation</a:t>
                </a:r>
              </a:p>
            </p:txBody>
          </p:sp>
          <p:sp>
            <p:nvSpPr>
              <p:cNvPr id="31" name="TextBox 30">
                <a:extLst>
                  <a:ext uri="{FF2B5EF4-FFF2-40B4-BE49-F238E27FC236}">
                    <a16:creationId xmlns:a16="http://schemas.microsoft.com/office/drawing/2014/main" id="{3850BF17-4E88-4C04-853A-B78741740686}"/>
                  </a:ext>
                </a:extLst>
              </p:cNvPr>
              <p:cNvSpPr txBox="1"/>
              <p:nvPr userDrawn="1"/>
            </p:nvSpPr>
            <p:spPr>
              <a:xfrm>
                <a:off x="215017" y="4195633"/>
                <a:ext cx="1408496" cy="395707"/>
              </a:xfrm>
              <a:prstGeom prst="rect">
                <a:avLst/>
              </a:prstGeom>
              <a:noFill/>
            </p:spPr>
            <p:txBody>
              <a:bodyPr wrap="square" rtlCol="0">
                <a:spAutoFit/>
              </a:bodyPr>
              <a:lstStyle/>
              <a:p>
                <a:pPr algn="ctr"/>
                <a:r>
                  <a:rPr lang="en-US">
                    <a:solidFill>
                      <a:schemeClr val="tx1"/>
                    </a:solidFill>
                    <a:effectLst>
                      <a:outerShdw blurRad="38100" dist="38100" dir="2700000" algn="tl">
                        <a:srgbClr val="000000">
                          <a:alpha val="43137"/>
                        </a:srgbClr>
                      </a:outerShdw>
                    </a:effectLst>
                  </a:rPr>
                  <a:t>Climate</a:t>
                </a:r>
              </a:p>
            </p:txBody>
          </p:sp>
        </p:grpSp>
        <p:pic>
          <p:nvPicPr>
            <p:cNvPr id="28" name="Picture 27">
              <a:extLst>
                <a:ext uri="{FF2B5EF4-FFF2-40B4-BE49-F238E27FC236}">
                  <a16:creationId xmlns:a16="http://schemas.microsoft.com/office/drawing/2014/main" id="{96BF4C56-2B84-4FB4-AE59-6C513190C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436" y="4439152"/>
              <a:ext cx="1423100" cy="1890544"/>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3272F0B1-AA57-40AB-A328-AED79E867B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8757" y="4705963"/>
              <a:ext cx="1288653" cy="1356921"/>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D4AA0E1C-2507-4642-8C3D-7341E8D6C072}"/>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4920" y="5428183"/>
              <a:ext cx="3250782" cy="1269401"/>
            </a:xfrm>
            <a:prstGeom prst="rect">
              <a:avLst/>
            </a:prstGeom>
            <a:ln>
              <a:noFill/>
            </a:ln>
            <a:effectLst>
              <a:outerShdw blurRad="292100" dist="139700" dir="2700000" algn="tl" rotWithShape="0">
                <a:srgbClr val="333333">
                  <a:alpha val="65000"/>
                </a:srgbClr>
              </a:outerShdw>
            </a:effectLst>
          </p:spPr>
        </p:pic>
      </p:grpSp>
      <p:sp>
        <p:nvSpPr>
          <p:cNvPr id="4" name="TextBox 3">
            <a:extLst>
              <a:ext uri="{FF2B5EF4-FFF2-40B4-BE49-F238E27FC236}">
                <a16:creationId xmlns:a16="http://schemas.microsoft.com/office/drawing/2014/main" id="{26387352-0862-4971-BA4F-151FE2B70383}"/>
              </a:ext>
            </a:extLst>
          </p:cNvPr>
          <p:cNvSpPr txBox="1"/>
          <p:nvPr userDrawn="1"/>
        </p:nvSpPr>
        <p:spPr>
          <a:xfrm>
            <a:off x="535826" y="3579410"/>
            <a:ext cx="11206524" cy="646331"/>
          </a:xfrm>
          <a:prstGeom prst="rect">
            <a:avLst/>
          </a:prstGeom>
          <a:noFill/>
        </p:spPr>
        <p:txBody>
          <a:bodyPr wrap="square" rtlCol="0">
            <a:spAutoFit/>
          </a:bodyPr>
          <a:lstStyle/>
          <a:p>
            <a:pPr algn="ctr"/>
            <a:r>
              <a:rPr lang="en-US" sz="3600" b="0" i="1">
                <a:effectLst>
                  <a:outerShdw blurRad="38100" dist="38100" dir="2700000" algn="tl">
                    <a:srgbClr val="000000">
                      <a:alpha val="43137"/>
                    </a:srgbClr>
                  </a:outerShdw>
                </a:effectLst>
              </a:rPr>
              <a:t>NFDRS2016 Rollout Workshop</a:t>
            </a:r>
          </a:p>
        </p:txBody>
      </p:sp>
    </p:spTree>
    <p:extLst>
      <p:ext uri="{BB962C8B-B14F-4D97-AF65-F5344CB8AC3E}">
        <p14:creationId xmlns:p14="http://schemas.microsoft.com/office/powerpoint/2010/main" val="404230613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999" y="451253"/>
            <a:ext cx="11176000" cy="664797"/>
          </a:xfrm>
          <a:prstGeom prst="rect">
            <a:avLst/>
          </a:prstGeom>
        </p:spPr>
        <p:txBody>
          <a:bodyPr/>
          <a:lstStyle>
            <a:lvl1pPr>
              <a:defRPr/>
            </a:lvl1pPr>
          </a:lstStyle>
          <a:p>
            <a:r>
              <a:rPr lang="en-US"/>
              <a:t>Click to edit title</a:t>
            </a:r>
          </a:p>
        </p:txBody>
      </p:sp>
      <p:sp>
        <p:nvSpPr>
          <p:cNvPr id="3" name="Content Placeholder 2"/>
          <p:cNvSpPr>
            <a:spLocks noGrp="1"/>
          </p:cNvSpPr>
          <p:nvPr>
            <p:ph idx="1" hasCustomPrompt="1"/>
          </p:nvPr>
        </p:nvSpPr>
        <p:spPr>
          <a:xfrm>
            <a:off x="988943" y="1321904"/>
            <a:ext cx="10695057" cy="4994413"/>
          </a:xfrm>
          <a:prstGeom prst="rect">
            <a:avLst/>
          </a:prstGeom>
          <a:effectLst/>
        </p:spPr>
        <p:txBody>
          <a:bodyPr>
            <a:no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a:t>Click to select object</a:t>
            </a:r>
          </a:p>
        </p:txBody>
      </p:sp>
    </p:spTree>
    <p:extLst>
      <p:ext uri="{BB962C8B-B14F-4D97-AF65-F5344CB8AC3E}">
        <p14:creationId xmlns:p14="http://schemas.microsoft.com/office/powerpoint/2010/main" val="3537810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Object">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sp>
        <p:nvSpPr>
          <p:cNvPr id="3" name="Content Placeholder 2"/>
          <p:cNvSpPr>
            <a:spLocks noGrp="1"/>
          </p:cNvSpPr>
          <p:nvPr>
            <p:ph sz="half" idx="1"/>
          </p:nvPr>
        </p:nvSpPr>
        <p:spPr>
          <a:xfrm>
            <a:off x="508000" y="1411553"/>
            <a:ext cx="5486400" cy="3890269"/>
          </a:xfrm>
          <a:prstGeom prst="rect">
            <a:avLst/>
          </a:prstGeom>
        </p:spPr>
        <p:txBody>
          <a:bodyPr>
            <a:no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endParaRPr lang="en-US"/>
          </a:p>
        </p:txBody>
      </p:sp>
      <p:sp>
        <p:nvSpPr>
          <p:cNvPr id="4" name="Content Placeholder 3"/>
          <p:cNvSpPr>
            <a:spLocks noGrp="1"/>
          </p:cNvSpPr>
          <p:nvPr>
            <p:ph sz="half" idx="2"/>
          </p:nvPr>
        </p:nvSpPr>
        <p:spPr>
          <a:xfrm>
            <a:off x="6197600" y="1411553"/>
            <a:ext cx="5486400" cy="3890269"/>
          </a:xfrm>
          <a:prstGeom prst="rect">
            <a:avLst/>
          </a:prstGeom>
        </p:spPr>
        <p:txBody>
          <a:bodyPr>
            <a:no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endParaRPr lang="en-US"/>
          </a:p>
        </p:txBody>
      </p:sp>
      <p:grpSp>
        <p:nvGrpSpPr>
          <p:cNvPr id="14" name="Group 13">
            <a:extLst>
              <a:ext uri="{FF2B5EF4-FFF2-40B4-BE49-F238E27FC236}">
                <a16:creationId xmlns:a16="http://schemas.microsoft.com/office/drawing/2014/main" id="{25D7BEF7-0D46-4E9B-9E3A-E2770547DEAB}"/>
              </a:ext>
            </a:extLst>
          </p:cNvPr>
          <p:cNvGrpSpPr>
            <a:grpSpLocks noChangeAspect="1"/>
          </p:cNvGrpSpPr>
          <p:nvPr userDrawn="1"/>
        </p:nvGrpSpPr>
        <p:grpSpPr>
          <a:xfrm>
            <a:off x="121783" y="4918943"/>
            <a:ext cx="2263329" cy="1808768"/>
            <a:chOff x="121783" y="4918943"/>
            <a:chExt cx="2263329" cy="1808768"/>
          </a:xfrm>
        </p:grpSpPr>
        <p:pic>
          <p:nvPicPr>
            <p:cNvPr id="15" name="Picture 14" descr="A close up of a sign&#10;&#10;Description generated with high confidence">
              <a:extLst>
                <a:ext uri="{FF2B5EF4-FFF2-40B4-BE49-F238E27FC236}">
                  <a16:creationId xmlns:a16="http://schemas.microsoft.com/office/drawing/2014/main" id="{22CD3B84-0F0A-4986-BA6A-498262C1F534}"/>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16" name="Group 15">
              <a:extLst>
                <a:ext uri="{FF2B5EF4-FFF2-40B4-BE49-F238E27FC236}">
                  <a16:creationId xmlns:a16="http://schemas.microsoft.com/office/drawing/2014/main" id="{41D8C8A0-6837-42A5-A0E9-D50E2EB23D5B}"/>
                </a:ext>
              </a:extLst>
            </p:cNvPr>
            <p:cNvGrpSpPr/>
            <p:nvPr userDrawn="1"/>
          </p:nvGrpSpPr>
          <p:grpSpPr>
            <a:xfrm>
              <a:off x="625657" y="5008148"/>
              <a:ext cx="1261706" cy="1384731"/>
              <a:chOff x="218435" y="2852807"/>
              <a:chExt cx="1408496" cy="1656226"/>
            </a:xfrm>
          </p:grpSpPr>
          <p:sp>
            <p:nvSpPr>
              <p:cNvPr id="20" name="TextBox 19">
                <a:extLst>
                  <a:ext uri="{FF2B5EF4-FFF2-40B4-BE49-F238E27FC236}">
                    <a16:creationId xmlns:a16="http://schemas.microsoft.com/office/drawing/2014/main" id="{4BC6BC67-E5FD-4FB1-9143-15892B96860F}"/>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21" name="TextBox 20">
                <a:extLst>
                  <a:ext uri="{FF2B5EF4-FFF2-40B4-BE49-F238E27FC236}">
                    <a16:creationId xmlns:a16="http://schemas.microsoft.com/office/drawing/2014/main" id="{97E7EB4C-337A-4DD2-A8CD-5FFE99C679F0}"/>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22" name="TextBox 21">
                <a:extLst>
                  <a:ext uri="{FF2B5EF4-FFF2-40B4-BE49-F238E27FC236}">
                    <a16:creationId xmlns:a16="http://schemas.microsoft.com/office/drawing/2014/main" id="{AB2A8446-1099-4595-9E5F-B9704DE1AC3D}"/>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17" name="Picture 16">
              <a:extLst>
                <a:ext uri="{FF2B5EF4-FFF2-40B4-BE49-F238E27FC236}">
                  <a16:creationId xmlns:a16="http://schemas.microsoft.com/office/drawing/2014/main" id="{2ED75840-D2EB-4016-AC62-3A8C5AE375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CA8CCC28-8634-426E-88C1-D790264F58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A2140C41-4304-4865-AB53-0A7D71B01E15}"/>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20112165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6726" y="303449"/>
            <a:ext cx="11176000" cy="664797"/>
          </a:xfrm>
          <a:prstGeom prst="rect">
            <a:avLst/>
          </a:prstGeom>
        </p:spPr>
        <p:txBody>
          <a:bodyPr/>
          <a:lstStyle>
            <a:lvl1pPr>
              <a:defRPr/>
            </a:lvl1pPr>
          </a:lstStyle>
          <a:p>
            <a:r>
              <a:rPr lang="en-US"/>
              <a:t>Click to edit title</a:t>
            </a:r>
          </a:p>
        </p:txBody>
      </p:sp>
      <p:sp>
        <p:nvSpPr>
          <p:cNvPr id="3" name="Text Placeholder 2"/>
          <p:cNvSpPr>
            <a:spLocks noGrp="1"/>
          </p:cNvSpPr>
          <p:nvPr>
            <p:ph type="body" idx="1" hasCustomPrompt="1"/>
          </p:nvPr>
        </p:nvSpPr>
        <p:spPr>
          <a:xfrm>
            <a:off x="506726" y="1469956"/>
            <a:ext cx="5486400" cy="704917"/>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a:t>
            </a:r>
          </a:p>
        </p:txBody>
      </p:sp>
      <p:sp>
        <p:nvSpPr>
          <p:cNvPr id="4" name="Content Placeholder 3"/>
          <p:cNvSpPr>
            <a:spLocks noGrp="1"/>
          </p:cNvSpPr>
          <p:nvPr>
            <p:ph sz="half" idx="2" hasCustomPrompt="1"/>
          </p:nvPr>
        </p:nvSpPr>
        <p:spPr>
          <a:xfrm>
            <a:off x="507999" y="2174875"/>
            <a:ext cx="5486400" cy="3522540"/>
          </a:xfrm>
          <a:prstGeom prst="rect">
            <a:avLst/>
          </a:prstGeom>
        </p:spPr>
        <p:txBody>
          <a:bodyPr>
            <a:noAutofit/>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select object</a:t>
            </a:r>
          </a:p>
          <a:p>
            <a:pPr lvl="0"/>
            <a:endParaRPr lang="en-US"/>
          </a:p>
          <a:p>
            <a:pPr lvl="0"/>
            <a:endParaRPr lang="en-US"/>
          </a:p>
        </p:txBody>
      </p:sp>
      <p:sp>
        <p:nvSpPr>
          <p:cNvPr id="5" name="Text Placeholder 4"/>
          <p:cNvSpPr>
            <a:spLocks noGrp="1"/>
          </p:cNvSpPr>
          <p:nvPr>
            <p:ph type="body" sz="quarter" idx="3" hasCustomPrompt="1"/>
          </p:nvPr>
        </p:nvSpPr>
        <p:spPr>
          <a:xfrm>
            <a:off x="6193368" y="1469957"/>
            <a:ext cx="5489359" cy="704918"/>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a:t>
            </a:r>
          </a:p>
        </p:txBody>
      </p:sp>
      <p:sp>
        <p:nvSpPr>
          <p:cNvPr id="6" name="Content Placeholder 5"/>
          <p:cNvSpPr>
            <a:spLocks noGrp="1"/>
          </p:cNvSpPr>
          <p:nvPr>
            <p:ph sz="quarter" idx="4" hasCustomPrompt="1"/>
          </p:nvPr>
        </p:nvSpPr>
        <p:spPr>
          <a:xfrm>
            <a:off x="6193368" y="2174875"/>
            <a:ext cx="5490632" cy="3435934"/>
          </a:xfrm>
          <a:prstGeom prst="rect">
            <a:avLst/>
          </a:prstGeom>
        </p:spPr>
        <p:txBody>
          <a:bodyPr>
            <a:noAutofit/>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select object</a:t>
            </a:r>
          </a:p>
          <a:p>
            <a:pPr lvl="0"/>
            <a:endParaRPr lang="en-US"/>
          </a:p>
          <a:p>
            <a:pPr lvl="0"/>
            <a:endParaRPr lang="en-US"/>
          </a:p>
        </p:txBody>
      </p:sp>
    </p:spTree>
    <p:extLst>
      <p:ext uri="{BB962C8B-B14F-4D97-AF65-F5344CB8AC3E}">
        <p14:creationId xmlns:p14="http://schemas.microsoft.com/office/powerpoint/2010/main" val="13195313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grpSp>
        <p:nvGrpSpPr>
          <p:cNvPr id="12" name="Group 11">
            <a:extLst>
              <a:ext uri="{FF2B5EF4-FFF2-40B4-BE49-F238E27FC236}">
                <a16:creationId xmlns:a16="http://schemas.microsoft.com/office/drawing/2014/main" id="{7B96CAFC-FEC6-4EBF-9D8C-DBEF28DC254C}"/>
              </a:ext>
            </a:extLst>
          </p:cNvPr>
          <p:cNvGrpSpPr>
            <a:grpSpLocks noChangeAspect="1"/>
          </p:cNvGrpSpPr>
          <p:nvPr userDrawn="1"/>
        </p:nvGrpSpPr>
        <p:grpSpPr>
          <a:xfrm>
            <a:off x="121783" y="4918943"/>
            <a:ext cx="2263329" cy="1808768"/>
            <a:chOff x="121783" y="4918943"/>
            <a:chExt cx="2263329" cy="1808768"/>
          </a:xfrm>
        </p:grpSpPr>
        <p:pic>
          <p:nvPicPr>
            <p:cNvPr id="13" name="Picture 12" descr="A close up of a sign&#10;&#10;Description generated with high confidence">
              <a:extLst>
                <a:ext uri="{FF2B5EF4-FFF2-40B4-BE49-F238E27FC236}">
                  <a16:creationId xmlns:a16="http://schemas.microsoft.com/office/drawing/2014/main" id="{8BC19C56-9C3A-4FD0-BCFC-ED3CEE2AD8EC}"/>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3BA862B9-14FF-4A57-839C-CA0E789B46DA}"/>
                </a:ext>
              </a:extLst>
            </p:cNvPr>
            <p:cNvGrpSpPr/>
            <p:nvPr userDrawn="1"/>
          </p:nvGrpSpPr>
          <p:grpSpPr>
            <a:xfrm>
              <a:off x="625657" y="5008148"/>
              <a:ext cx="1261706" cy="1384731"/>
              <a:chOff x="218435" y="2852807"/>
              <a:chExt cx="1408496" cy="1656226"/>
            </a:xfrm>
          </p:grpSpPr>
          <p:sp>
            <p:nvSpPr>
              <p:cNvPr id="27" name="TextBox 26">
                <a:extLst>
                  <a:ext uri="{FF2B5EF4-FFF2-40B4-BE49-F238E27FC236}">
                    <a16:creationId xmlns:a16="http://schemas.microsoft.com/office/drawing/2014/main" id="{6709CA22-E9E1-478D-9979-765B4A9B90A8}"/>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28" name="TextBox 27">
                <a:extLst>
                  <a:ext uri="{FF2B5EF4-FFF2-40B4-BE49-F238E27FC236}">
                    <a16:creationId xmlns:a16="http://schemas.microsoft.com/office/drawing/2014/main" id="{2860A7D2-8F54-49F7-9F0C-F91E0B2EB127}"/>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29" name="TextBox 28">
                <a:extLst>
                  <a:ext uri="{FF2B5EF4-FFF2-40B4-BE49-F238E27FC236}">
                    <a16:creationId xmlns:a16="http://schemas.microsoft.com/office/drawing/2014/main" id="{55B5661D-D093-4764-B076-555C2B422A64}"/>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15" name="Picture 14">
              <a:extLst>
                <a:ext uri="{FF2B5EF4-FFF2-40B4-BE49-F238E27FC236}">
                  <a16:creationId xmlns:a16="http://schemas.microsoft.com/office/drawing/2014/main" id="{42A774BF-09CD-4DBC-A9CD-8CD8116C1A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33B535E-0D23-4256-9539-BC99DDAB6B7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3270ADB4-6ADB-45EF-8265-0D67B5E6C80D}"/>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9554845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spTree>
    <p:extLst>
      <p:ext uri="{BB962C8B-B14F-4D97-AF65-F5344CB8AC3E}">
        <p14:creationId xmlns:p14="http://schemas.microsoft.com/office/powerpoint/2010/main" val="27787546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1261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6049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CB19-43D5-4BDF-BFC4-9F0FD2AFF565}"/>
              </a:ext>
            </a:extLst>
          </p:cNvPr>
          <p:cNvSpPr>
            <a:spLocks noGrp="1"/>
          </p:cNvSpPr>
          <p:nvPr>
            <p:ph type="ctrTitle" hasCustomPrompt="1"/>
          </p:nvPr>
        </p:nvSpPr>
        <p:spPr>
          <a:xfrm>
            <a:off x="2359631" y="71304"/>
            <a:ext cx="7472740" cy="602377"/>
          </a:xfrm>
        </p:spPr>
        <p:txBody>
          <a:bodyPr anchor="b">
            <a:noAutofit/>
          </a:bodyPr>
          <a:lstStyle>
            <a:lvl1pPr algn="l">
              <a:defRPr sz="3600" b="1">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515B1859-BF60-436C-AE47-CDCA33B6F549}"/>
              </a:ext>
            </a:extLst>
          </p:cNvPr>
          <p:cNvSpPr>
            <a:spLocks noGrp="1"/>
          </p:cNvSpPr>
          <p:nvPr>
            <p:ph type="dt" sz="half" idx="10"/>
          </p:nvPr>
        </p:nvSpPr>
        <p:spPr>
          <a:xfrm>
            <a:off x="838200" y="6446001"/>
            <a:ext cx="2743200" cy="365125"/>
          </a:xfrm>
        </p:spPr>
        <p:txBody>
          <a:bodyPr/>
          <a:lstStyle/>
          <a:p>
            <a:fld id="{1C72D579-680B-4C5C-B357-2E0F08617743}" type="datetimeFigureOut">
              <a:rPr lang="en-US" smtClean="0"/>
              <a:t>4/16/2020</a:t>
            </a:fld>
            <a:endParaRPr lang="en-US"/>
          </a:p>
        </p:txBody>
      </p:sp>
      <p:sp>
        <p:nvSpPr>
          <p:cNvPr id="5" name="Footer Placeholder 4">
            <a:extLst>
              <a:ext uri="{FF2B5EF4-FFF2-40B4-BE49-F238E27FC236}">
                <a16:creationId xmlns:a16="http://schemas.microsoft.com/office/drawing/2014/main" id="{75020DB4-3D79-4FC2-BEFF-27B0663686CF}"/>
              </a:ext>
            </a:extLst>
          </p:cNvPr>
          <p:cNvSpPr>
            <a:spLocks noGrp="1"/>
          </p:cNvSpPr>
          <p:nvPr>
            <p:ph type="ftr" sz="quarter" idx="11"/>
          </p:nvPr>
        </p:nvSpPr>
        <p:spPr>
          <a:xfrm>
            <a:off x="4038600" y="6446002"/>
            <a:ext cx="4114800" cy="365125"/>
          </a:xfrm>
        </p:spPr>
        <p:txBody>
          <a:bodyPr/>
          <a:lstStyle/>
          <a:p>
            <a:endParaRPr lang="en-US"/>
          </a:p>
        </p:txBody>
      </p:sp>
      <p:sp>
        <p:nvSpPr>
          <p:cNvPr id="6" name="Slide Number Placeholder 5">
            <a:extLst>
              <a:ext uri="{FF2B5EF4-FFF2-40B4-BE49-F238E27FC236}">
                <a16:creationId xmlns:a16="http://schemas.microsoft.com/office/drawing/2014/main" id="{59D4AE51-E9C8-4F5C-AB0C-CD40ED24BCA8}"/>
              </a:ext>
            </a:extLst>
          </p:cNvPr>
          <p:cNvSpPr>
            <a:spLocks noGrp="1"/>
          </p:cNvSpPr>
          <p:nvPr>
            <p:ph type="sldNum" sz="quarter" idx="12"/>
          </p:nvPr>
        </p:nvSpPr>
        <p:spPr>
          <a:xfrm>
            <a:off x="8610600" y="6446000"/>
            <a:ext cx="2743200" cy="365125"/>
          </a:xfrm>
        </p:spPr>
        <p:txBody>
          <a:bodyPr/>
          <a:lstStyle/>
          <a:p>
            <a:fld id="{073EEA1D-F294-4872-A789-B0B343E9D0B7}" type="slidenum">
              <a:rPr lang="en-US" smtClean="0"/>
              <a:t>‹#›</a:t>
            </a:fld>
            <a:endParaRPr lang="en-US"/>
          </a:p>
        </p:txBody>
      </p:sp>
      <p:sp>
        <p:nvSpPr>
          <p:cNvPr id="7" name="Rectangle: Rounded Corners 6">
            <a:extLst>
              <a:ext uri="{FF2B5EF4-FFF2-40B4-BE49-F238E27FC236}">
                <a16:creationId xmlns:a16="http://schemas.microsoft.com/office/drawing/2014/main" id="{4CB4665C-96C9-4826-9680-96D3C10F7589}"/>
              </a:ext>
            </a:extLst>
          </p:cNvPr>
          <p:cNvSpPr/>
          <p:nvPr userDrawn="1"/>
        </p:nvSpPr>
        <p:spPr>
          <a:xfrm>
            <a:off x="0" y="763325"/>
            <a:ext cx="12192000" cy="5621572"/>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71337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Subtitle 5" title="Lesson">
            <a:extLst>
              <a:ext uri="{FF2B5EF4-FFF2-40B4-BE49-F238E27FC236}">
                <a16:creationId xmlns:a16="http://schemas.microsoft.com/office/drawing/2014/main" id="{81DB4324-A4D9-4A51-8831-ACA4A78141C2}"/>
              </a:ext>
            </a:extLst>
          </p:cNvPr>
          <p:cNvSpPr>
            <a:spLocks noGrp="1"/>
          </p:cNvSpPr>
          <p:nvPr userDrawn="1">
            <p:ph type="subTitle" idx="1" hasCustomPrompt="1"/>
          </p:nvPr>
        </p:nvSpPr>
        <p:spPr>
          <a:xfrm>
            <a:off x="508000" y="1848627"/>
            <a:ext cx="11176000" cy="677108"/>
          </a:xfrm>
          <a:prstGeom prst="rect">
            <a:avLst/>
          </a:prstGeom>
        </p:spPr>
        <p:txBody>
          <a:bodyPr/>
          <a:lstStyle>
            <a:lvl1pPr algn="ctr">
              <a:defRPr b="0">
                <a:effectLst>
                  <a:outerShdw blurRad="38100" dist="38100" dir="2700000" algn="tl">
                    <a:srgbClr val="000000">
                      <a:alpha val="43137"/>
                    </a:srgbClr>
                  </a:outerShdw>
                </a:effectLst>
              </a:defRPr>
            </a:lvl1pPr>
          </a:lstStyle>
          <a:p>
            <a:r>
              <a:rPr lang="en-US" sz="4400"/>
              <a:t>Click to edit lesson number</a:t>
            </a:r>
          </a:p>
        </p:txBody>
      </p:sp>
      <p:sp>
        <p:nvSpPr>
          <p:cNvPr id="16" name="Subtitle 5" title="Lesson">
            <a:extLst>
              <a:ext uri="{FF2B5EF4-FFF2-40B4-BE49-F238E27FC236}">
                <a16:creationId xmlns:a16="http://schemas.microsoft.com/office/drawing/2014/main" id="{1D0962D7-3DB5-4B61-8B48-A41F0BA16829}"/>
              </a:ext>
            </a:extLst>
          </p:cNvPr>
          <p:cNvSpPr txBox="1">
            <a:spLocks noChangeAspect="1"/>
          </p:cNvSpPr>
          <p:nvPr userDrawn="1"/>
        </p:nvSpPr>
        <p:spPr>
          <a:xfrm>
            <a:off x="6096000" y="4868046"/>
            <a:ext cx="5897737" cy="369332"/>
          </a:xfrm>
          <a:prstGeom prst="rect">
            <a:avLst/>
          </a:prstGeom>
          <a:effectLst>
            <a:outerShdw blurRad="50800" dist="38100" dir="2700000" algn="tl" rotWithShape="0">
              <a:prstClr val="black">
                <a:alpha val="40000"/>
              </a:prstClr>
            </a:outerShdw>
          </a:effectLst>
        </p:spPr>
        <p:txBody>
          <a:bodyPr wrap="square">
            <a:spAutoFit/>
          </a:bodyPr>
          <a:lstStyle>
            <a:lvl1pPr marL="0" indent="0" algn="ctr"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b="0">
                <a:effectLst>
                  <a:outerShdw blurRad="38100" dist="38100" dir="2700000" algn="tl">
                    <a:srgbClr val="000000">
                      <a:alpha val="43137"/>
                    </a:srgbClr>
                  </a:outerShdw>
                </a:effectLst>
              </a:rPr>
              <a:t>NFDRS 2016 Rollout Workshop</a:t>
            </a:r>
          </a:p>
        </p:txBody>
      </p:sp>
      <p:sp>
        <p:nvSpPr>
          <p:cNvPr id="3" name="Text Placeholder 2">
            <a:extLst>
              <a:ext uri="{FF2B5EF4-FFF2-40B4-BE49-F238E27FC236}">
                <a16:creationId xmlns:a16="http://schemas.microsoft.com/office/drawing/2014/main" id="{D9D6B924-46E5-460B-9F7B-2C4FEF6CBF39}"/>
              </a:ext>
            </a:extLst>
          </p:cNvPr>
          <p:cNvSpPr>
            <a:spLocks noGrp="1"/>
          </p:cNvSpPr>
          <p:nvPr userDrawn="1">
            <p:ph type="body" sz="quarter" idx="10" hasCustomPrompt="1"/>
          </p:nvPr>
        </p:nvSpPr>
        <p:spPr>
          <a:xfrm>
            <a:off x="6096000" y="5278476"/>
            <a:ext cx="5897737" cy="38735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800" u="none" baseline="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Dates</a:t>
            </a:r>
          </a:p>
          <a:p>
            <a:pPr lvl="0"/>
            <a:endParaRPr lang="en-US"/>
          </a:p>
        </p:txBody>
      </p:sp>
      <p:sp>
        <p:nvSpPr>
          <p:cNvPr id="7" name="Text Placeholder 6">
            <a:extLst>
              <a:ext uri="{FF2B5EF4-FFF2-40B4-BE49-F238E27FC236}">
                <a16:creationId xmlns:a16="http://schemas.microsoft.com/office/drawing/2014/main" id="{C0DA6AAF-2F8C-4A9D-B36C-658EF3CF886B}"/>
              </a:ext>
            </a:extLst>
          </p:cNvPr>
          <p:cNvSpPr>
            <a:spLocks noGrp="1" noChangeAspect="1"/>
          </p:cNvSpPr>
          <p:nvPr userDrawn="1">
            <p:ph type="body" sz="quarter" idx="11" hasCustomPrompt="1"/>
          </p:nvPr>
        </p:nvSpPr>
        <p:spPr>
          <a:xfrm>
            <a:off x="6096000" y="5706924"/>
            <a:ext cx="5897737" cy="369332"/>
          </a:xfrm>
          <a:prstGeom prst="rect">
            <a:avLst/>
          </a:prstGeom>
        </p:spPr>
        <p:txBody>
          <a:bodyPr wrap="square">
            <a:spAutoFit/>
          </a:bodyPr>
          <a:lstStyle>
            <a:lvl1pPr marL="0" marR="0" indent="0" algn="r" defTabSz="914400" rtl="0" eaLnBrk="1" fontAlgn="auto" latinLnBrk="0" hangingPunct="1">
              <a:lnSpc>
                <a:spcPct val="100000"/>
              </a:lnSpc>
              <a:spcBef>
                <a:spcPts val="0"/>
              </a:spcBef>
              <a:spcAft>
                <a:spcPts val="0"/>
              </a:spcAft>
              <a:buClrTx/>
              <a:buSzTx/>
              <a:buFontTx/>
              <a:buNone/>
              <a:tabLst/>
              <a:defRPr sz="180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Location</a:t>
            </a:r>
          </a:p>
        </p:txBody>
      </p:sp>
      <p:sp>
        <p:nvSpPr>
          <p:cNvPr id="6" name="Title 5">
            <a:extLst>
              <a:ext uri="{FF2B5EF4-FFF2-40B4-BE49-F238E27FC236}">
                <a16:creationId xmlns:a16="http://schemas.microsoft.com/office/drawing/2014/main" id="{E19AB339-E7D8-4038-8DC9-C2A2F73C979D}"/>
              </a:ext>
            </a:extLst>
          </p:cNvPr>
          <p:cNvSpPr>
            <a:spLocks noGrp="1"/>
          </p:cNvSpPr>
          <p:nvPr userDrawn="1">
            <p:ph type="title" hasCustomPrompt="1"/>
          </p:nvPr>
        </p:nvSpPr>
        <p:spPr>
          <a:xfrm>
            <a:off x="508000" y="449345"/>
            <a:ext cx="11176000" cy="664797"/>
          </a:xfrm>
          <a:prstGeom prst="rect">
            <a:avLst/>
          </a:prstGeom>
        </p:spPr>
        <p:txBody>
          <a:bodyPr/>
          <a:lstStyle>
            <a:lvl1pPr>
              <a:defRPr/>
            </a:lvl1pPr>
          </a:lstStyle>
          <a:p>
            <a:r>
              <a:rPr lang="en-US"/>
              <a:t>Click to edit lesson title</a:t>
            </a:r>
          </a:p>
        </p:txBody>
      </p:sp>
      <p:sp>
        <p:nvSpPr>
          <p:cNvPr id="15" name="Text Placeholder 14">
            <a:extLst>
              <a:ext uri="{FF2B5EF4-FFF2-40B4-BE49-F238E27FC236}">
                <a16:creationId xmlns:a16="http://schemas.microsoft.com/office/drawing/2014/main" id="{21DC891F-F2D1-4296-8842-314B92BEE84F}"/>
              </a:ext>
            </a:extLst>
          </p:cNvPr>
          <p:cNvSpPr>
            <a:spLocks noGrp="1"/>
          </p:cNvSpPr>
          <p:nvPr userDrawn="1">
            <p:ph type="body" sz="quarter" idx="12" hasCustomPrompt="1"/>
          </p:nvPr>
        </p:nvSpPr>
        <p:spPr>
          <a:xfrm>
            <a:off x="2645295" y="2749661"/>
            <a:ext cx="6901409" cy="1200329"/>
          </a:xfrm>
          <a:prstGeom prst="rect">
            <a:avLst/>
          </a:prstGeom>
        </p:spPr>
        <p:txBody>
          <a:bodyPr>
            <a:spAutoFit/>
          </a:bodyPr>
          <a:lstStyle>
            <a:lvl1pPr algn="ctr">
              <a:defRPr sz="3600" i="1"/>
            </a:lvl1pPr>
          </a:lstStyle>
          <a:p>
            <a:pPr lvl="0"/>
            <a:r>
              <a:rPr lang="en-US"/>
              <a:t>Click to edit Geographic Area Workshop Title</a:t>
            </a:r>
          </a:p>
        </p:txBody>
      </p:sp>
      <p:grpSp>
        <p:nvGrpSpPr>
          <p:cNvPr id="2" name="Group 1">
            <a:extLst>
              <a:ext uri="{FF2B5EF4-FFF2-40B4-BE49-F238E27FC236}">
                <a16:creationId xmlns:a16="http://schemas.microsoft.com/office/drawing/2014/main" id="{2023D507-1F50-4C14-A1A9-5CA559302F40}"/>
              </a:ext>
            </a:extLst>
          </p:cNvPr>
          <p:cNvGrpSpPr/>
          <p:nvPr userDrawn="1"/>
        </p:nvGrpSpPr>
        <p:grpSpPr>
          <a:xfrm>
            <a:off x="124920" y="4114362"/>
            <a:ext cx="3250782" cy="2583222"/>
            <a:chOff x="124920" y="4114362"/>
            <a:chExt cx="3250782" cy="2583222"/>
          </a:xfrm>
        </p:grpSpPr>
        <p:pic>
          <p:nvPicPr>
            <p:cNvPr id="27" name="Picture 26" descr="A close up of a sign&#10;&#10;Description generated with high confidence">
              <a:extLst>
                <a:ext uri="{FF2B5EF4-FFF2-40B4-BE49-F238E27FC236}">
                  <a16:creationId xmlns:a16="http://schemas.microsoft.com/office/drawing/2014/main" id="{A134F4AA-31C2-41A8-9122-CD01486AC7BE}"/>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342737" y="4114362"/>
              <a:ext cx="2815148" cy="2540124"/>
            </a:xfrm>
            <a:prstGeom prst="rect">
              <a:avLst/>
            </a:prstGeom>
            <a:ln>
              <a:noFill/>
            </a:ln>
            <a:effectLst>
              <a:outerShdw blurRad="292100" dist="139700" dir="2700000" algn="tl" rotWithShape="0">
                <a:srgbClr val="333333">
                  <a:alpha val="65000"/>
                </a:srgbClr>
              </a:outerShdw>
            </a:effectLst>
          </p:spPr>
        </p:pic>
        <p:grpSp>
          <p:nvGrpSpPr>
            <p:cNvPr id="26" name="Group 25">
              <a:extLst>
                <a:ext uri="{FF2B5EF4-FFF2-40B4-BE49-F238E27FC236}">
                  <a16:creationId xmlns:a16="http://schemas.microsoft.com/office/drawing/2014/main" id="{236AF74B-E698-47C9-A57B-E1091661167B}"/>
                </a:ext>
              </a:extLst>
            </p:cNvPr>
            <p:cNvGrpSpPr/>
            <p:nvPr userDrawn="1"/>
          </p:nvGrpSpPr>
          <p:grpSpPr>
            <a:xfrm>
              <a:off x="844227" y="4278890"/>
              <a:ext cx="1812168" cy="2051297"/>
              <a:chOff x="215017" y="2883125"/>
              <a:chExt cx="1408496" cy="1708215"/>
            </a:xfrm>
          </p:grpSpPr>
          <p:sp>
            <p:nvSpPr>
              <p:cNvPr id="29" name="TextBox 28">
                <a:extLst>
                  <a:ext uri="{FF2B5EF4-FFF2-40B4-BE49-F238E27FC236}">
                    <a16:creationId xmlns:a16="http://schemas.microsoft.com/office/drawing/2014/main" id="{A68DCA80-D6B6-4E99-A727-FB128844E2DD}"/>
                  </a:ext>
                </a:extLst>
              </p:cNvPr>
              <p:cNvSpPr txBox="1"/>
              <p:nvPr userDrawn="1"/>
            </p:nvSpPr>
            <p:spPr>
              <a:xfrm rot="18264686">
                <a:off x="-252404" y="3517840"/>
                <a:ext cx="1608629" cy="369332"/>
              </a:xfrm>
              <a:prstGeom prst="rect">
                <a:avLst/>
              </a:prstGeom>
              <a:noFill/>
            </p:spPr>
            <p:txBody>
              <a:bodyPr wrap="square" rtlCol="0">
                <a:spAutoFit/>
              </a:bodyPr>
              <a:lstStyle/>
              <a:p>
                <a:pPr algn="ctr"/>
                <a:r>
                  <a:rPr lang="en-US">
                    <a:solidFill>
                      <a:schemeClr val="tx1"/>
                    </a:solidFill>
                    <a:effectLst>
                      <a:outerShdw blurRad="38100" dist="38100" dir="2700000" algn="tl">
                        <a:srgbClr val="000000">
                          <a:alpha val="43137"/>
                        </a:srgbClr>
                      </a:outerShdw>
                    </a:effectLst>
                  </a:rPr>
                  <a:t>Topography</a:t>
                </a:r>
              </a:p>
            </p:txBody>
          </p:sp>
          <p:sp>
            <p:nvSpPr>
              <p:cNvPr id="30" name="TextBox 29">
                <a:extLst>
                  <a:ext uri="{FF2B5EF4-FFF2-40B4-BE49-F238E27FC236}">
                    <a16:creationId xmlns:a16="http://schemas.microsoft.com/office/drawing/2014/main" id="{EAAAFDF9-4878-42C5-B11A-27716A6CE29D}"/>
                  </a:ext>
                </a:extLst>
              </p:cNvPr>
              <p:cNvSpPr txBox="1"/>
              <p:nvPr userDrawn="1"/>
            </p:nvSpPr>
            <p:spPr>
              <a:xfrm rot="3350953">
                <a:off x="486502" y="3518955"/>
                <a:ext cx="1616374" cy="344714"/>
              </a:xfrm>
              <a:prstGeom prst="rect">
                <a:avLst/>
              </a:prstGeom>
              <a:noFill/>
            </p:spPr>
            <p:txBody>
              <a:bodyPr wrap="square" rtlCol="0">
                <a:spAutoFit/>
              </a:bodyPr>
              <a:lstStyle/>
              <a:p>
                <a:pPr algn="ctr"/>
                <a:r>
                  <a:rPr lang="en-US">
                    <a:solidFill>
                      <a:schemeClr val="tx1"/>
                    </a:solidFill>
                    <a:effectLst>
                      <a:outerShdw blurRad="38100" dist="38100" dir="2700000" algn="tl">
                        <a:srgbClr val="000000">
                          <a:alpha val="43137"/>
                        </a:srgbClr>
                      </a:outerShdw>
                    </a:effectLst>
                  </a:rPr>
                  <a:t>Vegetation</a:t>
                </a:r>
              </a:p>
            </p:txBody>
          </p:sp>
          <p:sp>
            <p:nvSpPr>
              <p:cNvPr id="31" name="TextBox 30">
                <a:extLst>
                  <a:ext uri="{FF2B5EF4-FFF2-40B4-BE49-F238E27FC236}">
                    <a16:creationId xmlns:a16="http://schemas.microsoft.com/office/drawing/2014/main" id="{3850BF17-4E88-4C04-853A-B78741740686}"/>
                  </a:ext>
                </a:extLst>
              </p:cNvPr>
              <p:cNvSpPr txBox="1"/>
              <p:nvPr userDrawn="1"/>
            </p:nvSpPr>
            <p:spPr>
              <a:xfrm>
                <a:off x="215017" y="4195633"/>
                <a:ext cx="1408496" cy="395707"/>
              </a:xfrm>
              <a:prstGeom prst="rect">
                <a:avLst/>
              </a:prstGeom>
              <a:noFill/>
            </p:spPr>
            <p:txBody>
              <a:bodyPr wrap="square" rtlCol="0">
                <a:spAutoFit/>
              </a:bodyPr>
              <a:lstStyle/>
              <a:p>
                <a:pPr algn="ctr"/>
                <a:r>
                  <a:rPr lang="en-US">
                    <a:solidFill>
                      <a:schemeClr val="tx1"/>
                    </a:solidFill>
                    <a:effectLst>
                      <a:outerShdw blurRad="38100" dist="38100" dir="2700000" algn="tl">
                        <a:srgbClr val="000000">
                          <a:alpha val="43137"/>
                        </a:srgbClr>
                      </a:outerShdw>
                    </a:effectLst>
                  </a:rPr>
                  <a:t>Climate</a:t>
                </a:r>
              </a:p>
            </p:txBody>
          </p:sp>
        </p:grpSp>
        <p:pic>
          <p:nvPicPr>
            <p:cNvPr id="28" name="Picture 27">
              <a:extLst>
                <a:ext uri="{FF2B5EF4-FFF2-40B4-BE49-F238E27FC236}">
                  <a16:creationId xmlns:a16="http://schemas.microsoft.com/office/drawing/2014/main" id="{96BF4C56-2B84-4FB4-AE59-6C513190C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436" y="4439152"/>
              <a:ext cx="1423100" cy="1890544"/>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3272F0B1-AA57-40AB-A328-AED79E867B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8757" y="4705963"/>
              <a:ext cx="1288653" cy="1356921"/>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D4AA0E1C-2507-4642-8C3D-7341E8D6C072}"/>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4920" y="5428183"/>
              <a:ext cx="3250782" cy="126940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7295138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812800"/>
          </a:xfrm>
          <a:prstGeom prst="rect">
            <a:avLst/>
          </a:prstGeom>
        </p:spPr>
        <p:txBody>
          <a:bodyPr/>
          <a:lstStyle>
            <a:lvl1pPr>
              <a:defRPr/>
            </a:lvl1pPr>
          </a:lstStyle>
          <a:p>
            <a:r>
              <a:rPr lang="en-US"/>
              <a:t>Objectives</a:t>
            </a:r>
          </a:p>
        </p:txBody>
      </p:sp>
      <p:sp>
        <p:nvSpPr>
          <p:cNvPr id="10" name="Text Placeholder 5">
            <a:extLst>
              <a:ext uri="{FF2B5EF4-FFF2-40B4-BE49-F238E27FC236}">
                <a16:creationId xmlns:a16="http://schemas.microsoft.com/office/drawing/2014/main" id="{3814B304-1E9E-446A-B407-127480A86E98}"/>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p:txBody>
      </p:sp>
      <p:grpSp>
        <p:nvGrpSpPr>
          <p:cNvPr id="3" name="Group 2">
            <a:extLst>
              <a:ext uri="{FF2B5EF4-FFF2-40B4-BE49-F238E27FC236}">
                <a16:creationId xmlns:a16="http://schemas.microsoft.com/office/drawing/2014/main" id="{27154A1A-AAC1-437B-91ED-92A6BD4BC269}"/>
              </a:ext>
            </a:extLst>
          </p:cNvPr>
          <p:cNvGrpSpPr>
            <a:grpSpLocks noChangeAspect="1"/>
          </p:cNvGrpSpPr>
          <p:nvPr userDrawn="1"/>
        </p:nvGrpSpPr>
        <p:grpSpPr>
          <a:xfrm>
            <a:off x="121783" y="4918943"/>
            <a:ext cx="2263329" cy="1808768"/>
            <a:chOff x="121783" y="4918943"/>
            <a:chExt cx="2263329" cy="1808768"/>
          </a:xfrm>
        </p:grpSpPr>
        <p:pic>
          <p:nvPicPr>
            <p:cNvPr id="32" name="Picture 31" descr="A close up of a sign&#10;&#10;Description generated with high confidence">
              <a:extLst>
                <a:ext uri="{FF2B5EF4-FFF2-40B4-BE49-F238E27FC236}">
                  <a16:creationId xmlns:a16="http://schemas.microsoft.com/office/drawing/2014/main" id="{9C169E21-43BB-49CB-810F-EA4EB06969C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33" name="Group 32">
              <a:extLst>
                <a:ext uri="{FF2B5EF4-FFF2-40B4-BE49-F238E27FC236}">
                  <a16:creationId xmlns:a16="http://schemas.microsoft.com/office/drawing/2014/main" id="{4ECB7CFD-5301-4036-B449-886446CA7E6F}"/>
                </a:ext>
              </a:extLst>
            </p:cNvPr>
            <p:cNvGrpSpPr/>
            <p:nvPr userDrawn="1"/>
          </p:nvGrpSpPr>
          <p:grpSpPr>
            <a:xfrm>
              <a:off x="625657" y="5008148"/>
              <a:ext cx="1261706" cy="1384731"/>
              <a:chOff x="218435" y="2852807"/>
              <a:chExt cx="1408496" cy="1656226"/>
            </a:xfrm>
          </p:grpSpPr>
          <p:sp>
            <p:nvSpPr>
              <p:cNvPr id="36" name="TextBox 35">
                <a:extLst>
                  <a:ext uri="{FF2B5EF4-FFF2-40B4-BE49-F238E27FC236}">
                    <a16:creationId xmlns:a16="http://schemas.microsoft.com/office/drawing/2014/main" id="{1DADE73E-2B36-416D-8E34-4D4A0181446A}"/>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37" name="TextBox 36">
                <a:extLst>
                  <a:ext uri="{FF2B5EF4-FFF2-40B4-BE49-F238E27FC236}">
                    <a16:creationId xmlns:a16="http://schemas.microsoft.com/office/drawing/2014/main" id="{4CE7D4F6-F7F2-4ADB-92EF-0E4077F6D890}"/>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38" name="TextBox 37">
                <a:extLst>
                  <a:ext uri="{FF2B5EF4-FFF2-40B4-BE49-F238E27FC236}">
                    <a16:creationId xmlns:a16="http://schemas.microsoft.com/office/drawing/2014/main" id="{4BBAF1CE-F197-496F-82AF-06EA17DF4D72}"/>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34" name="Picture 33">
              <a:extLst>
                <a:ext uri="{FF2B5EF4-FFF2-40B4-BE49-F238E27FC236}">
                  <a16:creationId xmlns:a16="http://schemas.microsoft.com/office/drawing/2014/main" id="{86BD05CA-0755-4E9C-8F40-C24F083CA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FEFA3E3F-9909-482C-B142-EB2531D53A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1A56EA75-C5CD-4A4B-8D33-EE49ACC5BA99}"/>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914962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812800"/>
          </a:xfrm>
          <a:prstGeom prst="rect">
            <a:avLst/>
          </a:prstGeom>
        </p:spPr>
        <p:txBody>
          <a:bodyPr/>
          <a:lstStyle>
            <a:lvl1pPr>
              <a:defRPr/>
            </a:lvl1pPr>
          </a:lstStyle>
          <a:p>
            <a:r>
              <a:rPr lang="en-US"/>
              <a:t>Objectives</a:t>
            </a:r>
          </a:p>
        </p:txBody>
      </p:sp>
      <p:sp>
        <p:nvSpPr>
          <p:cNvPr id="10" name="Text Placeholder 5">
            <a:extLst>
              <a:ext uri="{FF2B5EF4-FFF2-40B4-BE49-F238E27FC236}">
                <a16:creationId xmlns:a16="http://schemas.microsoft.com/office/drawing/2014/main" id="{3814B304-1E9E-446A-B407-127480A86E98}"/>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p:txBody>
      </p:sp>
      <p:grpSp>
        <p:nvGrpSpPr>
          <p:cNvPr id="3" name="Group 2">
            <a:extLst>
              <a:ext uri="{FF2B5EF4-FFF2-40B4-BE49-F238E27FC236}">
                <a16:creationId xmlns:a16="http://schemas.microsoft.com/office/drawing/2014/main" id="{27154A1A-AAC1-437B-91ED-92A6BD4BC269}"/>
              </a:ext>
            </a:extLst>
          </p:cNvPr>
          <p:cNvGrpSpPr>
            <a:grpSpLocks noChangeAspect="1"/>
          </p:cNvGrpSpPr>
          <p:nvPr userDrawn="1"/>
        </p:nvGrpSpPr>
        <p:grpSpPr>
          <a:xfrm>
            <a:off x="121783" y="4918943"/>
            <a:ext cx="2263329" cy="1808768"/>
            <a:chOff x="121783" y="4918943"/>
            <a:chExt cx="2263329" cy="1808768"/>
          </a:xfrm>
        </p:grpSpPr>
        <p:pic>
          <p:nvPicPr>
            <p:cNvPr id="32" name="Picture 31" descr="A close up of a sign&#10;&#10;Description generated with high confidence">
              <a:extLst>
                <a:ext uri="{FF2B5EF4-FFF2-40B4-BE49-F238E27FC236}">
                  <a16:creationId xmlns:a16="http://schemas.microsoft.com/office/drawing/2014/main" id="{9C169E21-43BB-49CB-810F-EA4EB06969C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33" name="Group 32">
              <a:extLst>
                <a:ext uri="{FF2B5EF4-FFF2-40B4-BE49-F238E27FC236}">
                  <a16:creationId xmlns:a16="http://schemas.microsoft.com/office/drawing/2014/main" id="{4ECB7CFD-5301-4036-B449-886446CA7E6F}"/>
                </a:ext>
              </a:extLst>
            </p:cNvPr>
            <p:cNvGrpSpPr/>
            <p:nvPr userDrawn="1"/>
          </p:nvGrpSpPr>
          <p:grpSpPr>
            <a:xfrm>
              <a:off x="625657" y="5008148"/>
              <a:ext cx="1261706" cy="1384731"/>
              <a:chOff x="218435" y="2852807"/>
              <a:chExt cx="1408496" cy="1656226"/>
            </a:xfrm>
          </p:grpSpPr>
          <p:sp>
            <p:nvSpPr>
              <p:cNvPr id="36" name="TextBox 35">
                <a:extLst>
                  <a:ext uri="{FF2B5EF4-FFF2-40B4-BE49-F238E27FC236}">
                    <a16:creationId xmlns:a16="http://schemas.microsoft.com/office/drawing/2014/main" id="{1DADE73E-2B36-416D-8E34-4D4A0181446A}"/>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37" name="TextBox 36">
                <a:extLst>
                  <a:ext uri="{FF2B5EF4-FFF2-40B4-BE49-F238E27FC236}">
                    <a16:creationId xmlns:a16="http://schemas.microsoft.com/office/drawing/2014/main" id="{4CE7D4F6-F7F2-4ADB-92EF-0E4077F6D890}"/>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38" name="TextBox 37">
                <a:extLst>
                  <a:ext uri="{FF2B5EF4-FFF2-40B4-BE49-F238E27FC236}">
                    <a16:creationId xmlns:a16="http://schemas.microsoft.com/office/drawing/2014/main" id="{4BBAF1CE-F197-496F-82AF-06EA17DF4D72}"/>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34" name="Picture 33">
              <a:extLst>
                <a:ext uri="{FF2B5EF4-FFF2-40B4-BE49-F238E27FC236}">
                  <a16:creationId xmlns:a16="http://schemas.microsoft.com/office/drawing/2014/main" id="{86BD05CA-0755-4E9C-8F40-C24F083CA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FEFA3E3F-9909-482C-B142-EB2531D53A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1A56EA75-C5CD-4A4B-8D33-EE49ACC5BA99}"/>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18020877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999" y="451253"/>
            <a:ext cx="11176000" cy="664797"/>
          </a:xfrm>
          <a:prstGeom prst="rect">
            <a:avLst/>
          </a:prstGeom>
        </p:spPr>
        <p:txBody>
          <a:bodyPr/>
          <a:lstStyle>
            <a:lvl1pPr>
              <a:defRPr/>
            </a:lvl1pPr>
          </a:lstStyle>
          <a:p>
            <a:r>
              <a:rPr lang="en-US"/>
              <a:t>Click to edit title</a:t>
            </a:r>
          </a:p>
        </p:txBody>
      </p:sp>
      <p:sp>
        <p:nvSpPr>
          <p:cNvPr id="3" name="Content Placeholder 2"/>
          <p:cNvSpPr>
            <a:spLocks noGrp="1"/>
          </p:cNvSpPr>
          <p:nvPr>
            <p:ph idx="1" hasCustomPrompt="1"/>
          </p:nvPr>
        </p:nvSpPr>
        <p:spPr>
          <a:xfrm>
            <a:off x="1336431" y="1660805"/>
            <a:ext cx="10347569" cy="3795450"/>
          </a:xfrm>
          <a:prstGeom prst="rect">
            <a:avLst/>
          </a:prstGeom>
          <a:effectLst/>
        </p:spPr>
        <p:txBody>
          <a:bodyPr>
            <a:no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a:t>Click to select object</a:t>
            </a:r>
          </a:p>
        </p:txBody>
      </p:sp>
      <p:grpSp>
        <p:nvGrpSpPr>
          <p:cNvPr id="13" name="Group 12">
            <a:extLst>
              <a:ext uri="{FF2B5EF4-FFF2-40B4-BE49-F238E27FC236}">
                <a16:creationId xmlns:a16="http://schemas.microsoft.com/office/drawing/2014/main" id="{5226238C-115F-4A62-BC57-4537125D6452}"/>
              </a:ext>
            </a:extLst>
          </p:cNvPr>
          <p:cNvGrpSpPr>
            <a:grpSpLocks noChangeAspect="1"/>
          </p:cNvGrpSpPr>
          <p:nvPr userDrawn="1"/>
        </p:nvGrpSpPr>
        <p:grpSpPr>
          <a:xfrm>
            <a:off x="121783" y="4918943"/>
            <a:ext cx="2263329" cy="1808768"/>
            <a:chOff x="121783" y="4918943"/>
            <a:chExt cx="2263329" cy="1808768"/>
          </a:xfrm>
        </p:grpSpPr>
        <p:pic>
          <p:nvPicPr>
            <p:cNvPr id="14" name="Picture 13" descr="A close up of a sign&#10;&#10;Description generated with high confidence">
              <a:extLst>
                <a:ext uri="{FF2B5EF4-FFF2-40B4-BE49-F238E27FC236}">
                  <a16:creationId xmlns:a16="http://schemas.microsoft.com/office/drawing/2014/main" id="{79A33663-E9CF-40AA-8671-58A6C0983B90}"/>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2F955497-B96F-4F06-9679-02259F815E34}"/>
                </a:ext>
              </a:extLst>
            </p:cNvPr>
            <p:cNvGrpSpPr/>
            <p:nvPr userDrawn="1"/>
          </p:nvGrpSpPr>
          <p:grpSpPr>
            <a:xfrm>
              <a:off x="625657" y="5008148"/>
              <a:ext cx="1261706" cy="1384731"/>
              <a:chOff x="218435" y="2852807"/>
              <a:chExt cx="1408496" cy="1656226"/>
            </a:xfrm>
          </p:grpSpPr>
          <p:sp>
            <p:nvSpPr>
              <p:cNvPr id="28" name="TextBox 27">
                <a:extLst>
                  <a:ext uri="{FF2B5EF4-FFF2-40B4-BE49-F238E27FC236}">
                    <a16:creationId xmlns:a16="http://schemas.microsoft.com/office/drawing/2014/main" id="{93EAE4A6-729D-47D6-915B-C9BD17013F97}"/>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29" name="TextBox 28">
                <a:extLst>
                  <a:ext uri="{FF2B5EF4-FFF2-40B4-BE49-F238E27FC236}">
                    <a16:creationId xmlns:a16="http://schemas.microsoft.com/office/drawing/2014/main" id="{29458D22-ADB9-41A6-8DF1-49FB321A6A58}"/>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30" name="TextBox 29">
                <a:extLst>
                  <a:ext uri="{FF2B5EF4-FFF2-40B4-BE49-F238E27FC236}">
                    <a16:creationId xmlns:a16="http://schemas.microsoft.com/office/drawing/2014/main" id="{6D6059B3-4928-433C-BD21-7197C34277EE}"/>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16" name="Picture 15">
              <a:extLst>
                <a:ext uri="{FF2B5EF4-FFF2-40B4-BE49-F238E27FC236}">
                  <a16:creationId xmlns:a16="http://schemas.microsoft.com/office/drawing/2014/main" id="{E63F855F-3FFD-4568-B717-DFDF117D50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1C9B79E4-9475-4A8C-8C20-C9894135F5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7F08746E-1E12-4E1C-9373-7BBA088E0AA1}"/>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92773208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grpSp>
        <p:nvGrpSpPr>
          <p:cNvPr id="12" name="Group 11">
            <a:extLst>
              <a:ext uri="{FF2B5EF4-FFF2-40B4-BE49-F238E27FC236}">
                <a16:creationId xmlns:a16="http://schemas.microsoft.com/office/drawing/2014/main" id="{7B96CAFC-FEC6-4EBF-9D8C-DBEF28DC254C}"/>
              </a:ext>
            </a:extLst>
          </p:cNvPr>
          <p:cNvGrpSpPr>
            <a:grpSpLocks noChangeAspect="1"/>
          </p:cNvGrpSpPr>
          <p:nvPr userDrawn="1"/>
        </p:nvGrpSpPr>
        <p:grpSpPr>
          <a:xfrm>
            <a:off x="121783" y="4918943"/>
            <a:ext cx="2263329" cy="1808768"/>
            <a:chOff x="121783" y="4918943"/>
            <a:chExt cx="2263329" cy="1808768"/>
          </a:xfrm>
        </p:grpSpPr>
        <p:pic>
          <p:nvPicPr>
            <p:cNvPr id="13" name="Picture 12" descr="A close up of a sign&#10;&#10;Description generated with high confidence">
              <a:extLst>
                <a:ext uri="{FF2B5EF4-FFF2-40B4-BE49-F238E27FC236}">
                  <a16:creationId xmlns:a16="http://schemas.microsoft.com/office/drawing/2014/main" id="{8BC19C56-9C3A-4FD0-BCFC-ED3CEE2AD8EC}"/>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3BA862B9-14FF-4A57-839C-CA0E789B46DA}"/>
                </a:ext>
              </a:extLst>
            </p:cNvPr>
            <p:cNvGrpSpPr/>
            <p:nvPr userDrawn="1"/>
          </p:nvGrpSpPr>
          <p:grpSpPr>
            <a:xfrm>
              <a:off x="625657" y="5008148"/>
              <a:ext cx="1261706" cy="1384731"/>
              <a:chOff x="218435" y="2852807"/>
              <a:chExt cx="1408496" cy="1656226"/>
            </a:xfrm>
          </p:grpSpPr>
          <p:sp>
            <p:nvSpPr>
              <p:cNvPr id="27" name="TextBox 26">
                <a:extLst>
                  <a:ext uri="{FF2B5EF4-FFF2-40B4-BE49-F238E27FC236}">
                    <a16:creationId xmlns:a16="http://schemas.microsoft.com/office/drawing/2014/main" id="{6709CA22-E9E1-478D-9979-765B4A9B90A8}"/>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28" name="TextBox 27">
                <a:extLst>
                  <a:ext uri="{FF2B5EF4-FFF2-40B4-BE49-F238E27FC236}">
                    <a16:creationId xmlns:a16="http://schemas.microsoft.com/office/drawing/2014/main" id="{2860A7D2-8F54-49F7-9F0C-F91E0B2EB127}"/>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29" name="TextBox 28">
                <a:extLst>
                  <a:ext uri="{FF2B5EF4-FFF2-40B4-BE49-F238E27FC236}">
                    <a16:creationId xmlns:a16="http://schemas.microsoft.com/office/drawing/2014/main" id="{55B5661D-D093-4764-B076-555C2B422A64}"/>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15" name="Picture 14">
              <a:extLst>
                <a:ext uri="{FF2B5EF4-FFF2-40B4-BE49-F238E27FC236}">
                  <a16:creationId xmlns:a16="http://schemas.microsoft.com/office/drawing/2014/main" id="{42A774BF-09CD-4DBC-A9CD-8CD8116C1A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433B535E-0D23-4256-9539-BC99DDAB6B7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3270ADB4-6ADB-45EF-8265-0D67B5E6C80D}"/>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1120393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664797"/>
          </a:xfrm>
          <a:prstGeom prst="rect">
            <a:avLst/>
          </a:prstGeom>
        </p:spPr>
        <p:txBody>
          <a:bodyPr/>
          <a:lstStyle>
            <a:lvl1pPr>
              <a:defRPr/>
            </a:lvl1pPr>
          </a:lstStyle>
          <a:p>
            <a:r>
              <a:rPr lang="en-US"/>
              <a:t>Review Objectives</a:t>
            </a:r>
          </a:p>
        </p:txBody>
      </p:sp>
      <p:sp>
        <p:nvSpPr>
          <p:cNvPr id="9" name="Text Placeholder 5">
            <a:extLst>
              <a:ext uri="{FF2B5EF4-FFF2-40B4-BE49-F238E27FC236}">
                <a16:creationId xmlns:a16="http://schemas.microsoft.com/office/drawing/2014/main" id="{8742711D-0A43-4334-8B69-9117C21B95B0}"/>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p:txBody>
      </p:sp>
      <p:grpSp>
        <p:nvGrpSpPr>
          <p:cNvPr id="22" name="Group 21">
            <a:extLst>
              <a:ext uri="{FF2B5EF4-FFF2-40B4-BE49-F238E27FC236}">
                <a16:creationId xmlns:a16="http://schemas.microsoft.com/office/drawing/2014/main" id="{E8BBDB62-AF09-4F78-BB7B-FE055179146C}"/>
              </a:ext>
            </a:extLst>
          </p:cNvPr>
          <p:cNvGrpSpPr>
            <a:grpSpLocks noChangeAspect="1"/>
          </p:cNvGrpSpPr>
          <p:nvPr userDrawn="1"/>
        </p:nvGrpSpPr>
        <p:grpSpPr>
          <a:xfrm>
            <a:off x="121783" y="4918943"/>
            <a:ext cx="2263329" cy="1808768"/>
            <a:chOff x="121783" y="4918943"/>
            <a:chExt cx="2263329" cy="1808768"/>
          </a:xfrm>
        </p:grpSpPr>
        <p:pic>
          <p:nvPicPr>
            <p:cNvPr id="23" name="Picture 22" descr="A close up of a sign&#10;&#10;Description generated with high confidence">
              <a:extLst>
                <a:ext uri="{FF2B5EF4-FFF2-40B4-BE49-F238E27FC236}">
                  <a16:creationId xmlns:a16="http://schemas.microsoft.com/office/drawing/2014/main" id="{DF19782D-7B9C-4249-A16C-E38C3439DF3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24" name="Group 23">
              <a:extLst>
                <a:ext uri="{FF2B5EF4-FFF2-40B4-BE49-F238E27FC236}">
                  <a16:creationId xmlns:a16="http://schemas.microsoft.com/office/drawing/2014/main" id="{FAB9E3B8-B1E6-4BDE-BBF1-8AA34F6E2C04}"/>
                </a:ext>
              </a:extLst>
            </p:cNvPr>
            <p:cNvGrpSpPr/>
            <p:nvPr userDrawn="1"/>
          </p:nvGrpSpPr>
          <p:grpSpPr>
            <a:xfrm>
              <a:off x="625657" y="5008148"/>
              <a:ext cx="1261706" cy="1384731"/>
              <a:chOff x="218435" y="2852807"/>
              <a:chExt cx="1408496" cy="1656226"/>
            </a:xfrm>
          </p:grpSpPr>
          <p:sp>
            <p:nvSpPr>
              <p:cNvPr id="28" name="TextBox 27">
                <a:extLst>
                  <a:ext uri="{FF2B5EF4-FFF2-40B4-BE49-F238E27FC236}">
                    <a16:creationId xmlns:a16="http://schemas.microsoft.com/office/drawing/2014/main" id="{3F966C69-E57B-4D34-864F-301162A29834}"/>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29" name="TextBox 28">
                <a:extLst>
                  <a:ext uri="{FF2B5EF4-FFF2-40B4-BE49-F238E27FC236}">
                    <a16:creationId xmlns:a16="http://schemas.microsoft.com/office/drawing/2014/main" id="{B3ACE391-3714-4C15-8A6A-428169964A31}"/>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39" name="TextBox 38">
                <a:extLst>
                  <a:ext uri="{FF2B5EF4-FFF2-40B4-BE49-F238E27FC236}">
                    <a16:creationId xmlns:a16="http://schemas.microsoft.com/office/drawing/2014/main" id="{93153BB8-6CF4-4C0D-BBCA-EBFAD551FD3B}"/>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25" name="Picture 24">
              <a:extLst>
                <a:ext uri="{FF2B5EF4-FFF2-40B4-BE49-F238E27FC236}">
                  <a16:creationId xmlns:a16="http://schemas.microsoft.com/office/drawing/2014/main" id="{C50D255F-A046-458A-AD6F-01F90C6160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4839E126-2961-49B5-A709-88B51105E7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7488A74B-1C73-416A-84C1-13E5FECEF33E}"/>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4115524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Layere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sp>
        <p:nvSpPr>
          <p:cNvPr id="6" name="Text Placeholder 5"/>
          <p:cNvSpPr>
            <a:spLocks noGrp="1"/>
          </p:cNvSpPr>
          <p:nvPr>
            <p:ph type="body" sz="quarter" idx="10" hasCustomPrompt="1"/>
          </p:nvPr>
        </p:nvSpPr>
        <p:spPr>
          <a:xfrm>
            <a:off x="1125415" y="1411553"/>
            <a:ext cx="10558585" cy="3354765"/>
          </a:xfrm>
          <a:prstGeom prst="rect">
            <a:avLst/>
          </a:prstGeom>
          <a:effectLst/>
        </p:spPr>
        <p:txBody>
          <a:bodyPr wrap="square">
            <a:sp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grpSp>
        <p:nvGrpSpPr>
          <p:cNvPr id="31" name="Group 30">
            <a:extLst>
              <a:ext uri="{FF2B5EF4-FFF2-40B4-BE49-F238E27FC236}">
                <a16:creationId xmlns:a16="http://schemas.microsoft.com/office/drawing/2014/main" id="{77285671-4945-4A4A-AC94-8C7FC9788B62}"/>
              </a:ext>
            </a:extLst>
          </p:cNvPr>
          <p:cNvGrpSpPr>
            <a:grpSpLocks noChangeAspect="1"/>
          </p:cNvGrpSpPr>
          <p:nvPr userDrawn="1"/>
        </p:nvGrpSpPr>
        <p:grpSpPr>
          <a:xfrm>
            <a:off x="121783" y="4918943"/>
            <a:ext cx="2263329" cy="1808768"/>
            <a:chOff x="121783" y="4918943"/>
            <a:chExt cx="2263329" cy="1808768"/>
          </a:xfrm>
        </p:grpSpPr>
        <p:pic>
          <p:nvPicPr>
            <p:cNvPr id="32" name="Picture 31" descr="A close up of a sign&#10;&#10;Description generated with high confidence">
              <a:extLst>
                <a:ext uri="{FF2B5EF4-FFF2-40B4-BE49-F238E27FC236}">
                  <a16:creationId xmlns:a16="http://schemas.microsoft.com/office/drawing/2014/main" id="{0ECE74E0-3633-45FE-8284-F2134D732C24}"/>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33" name="Group 32">
              <a:extLst>
                <a:ext uri="{FF2B5EF4-FFF2-40B4-BE49-F238E27FC236}">
                  <a16:creationId xmlns:a16="http://schemas.microsoft.com/office/drawing/2014/main" id="{B5E63A6E-0ADC-4613-9554-44899AB8A7CB}"/>
                </a:ext>
              </a:extLst>
            </p:cNvPr>
            <p:cNvGrpSpPr/>
            <p:nvPr userDrawn="1"/>
          </p:nvGrpSpPr>
          <p:grpSpPr>
            <a:xfrm>
              <a:off x="625657" y="5008148"/>
              <a:ext cx="1261706" cy="1384731"/>
              <a:chOff x="218435" y="2852807"/>
              <a:chExt cx="1408496" cy="1656226"/>
            </a:xfrm>
          </p:grpSpPr>
          <p:sp>
            <p:nvSpPr>
              <p:cNvPr id="37" name="TextBox 36">
                <a:extLst>
                  <a:ext uri="{FF2B5EF4-FFF2-40B4-BE49-F238E27FC236}">
                    <a16:creationId xmlns:a16="http://schemas.microsoft.com/office/drawing/2014/main" id="{E48D16D8-C5F1-48FC-A91A-54E5E1EB51BA}"/>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38" name="TextBox 37">
                <a:extLst>
                  <a:ext uri="{FF2B5EF4-FFF2-40B4-BE49-F238E27FC236}">
                    <a16:creationId xmlns:a16="http://schemas.microsoft.com/office/drawing/2014/main" id="{FA7D6AB8-D58A-4C8E-A065-A00DFB530E12}"/>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39" name="TextBox 38">
                <a:extLst>
                  <a:ext uri="{FF2B5EF4-FFF2-40B4-BE49-F238E27FC236}">
                    <a16:creationId xmlns:a16="http://schemas.microsoft.com/office/drawing/2014/main" id="{08011E03-B986-4631-8BC4-2E67D368A865}"/>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34" name="Picture 33">
              <a:extLst>
                <a:ext uri="{FF2B5EF4-FFF2-40B4-BE49-F238E27FC236}">
                  <a16:creationId xmlns:a16="http://schemas.microsoft.com/office/drawing/2014/main" id="{AB805983-AA08-46D5-B4D9-DC4CCCE89A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3767D425-F3BF-4886-B225-F89B325C5E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36" name="Picture 35">
              <a:extLst>
                <a:ext uri="{FF2B5EF4-FFF2-40B4-BE49-F238E27FC236}">
                  <a16:creationId xmlns:a16="http://schemas.microsoft.com/office/drawing/2014/main" id="{9F41F132-273F-4C34-9E25-A222C143645F}"/>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5878562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Flame - Title and Layered Content with Logo">
    <p:bg>
      <p:bgPr>
        <a:solidFill>
          <a:schemeClr val="tx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88A60F9-DDC9-47C0-816B-64D191F876C5}"/>
              </a:ext>
            </a:extLst>
          </p:cNvPr>
          <p:cNvSpPr/>
          <p:nvPr userDrawn="1"/>
        </p:nvSpPr>
        <p:spPr>
          <a:xfrm>
            <a:off x="0" y="2635"/>
            <a:ext cx="12192000" cy="1376070"/>
          </a:xfrm>
          <a:prstGeom prst="rect">
            <a:avLst/>
          </a:prstGeom>
          <a:gradFill flip="none" rotWithShape="1">
            <a:gsLst>
              <a:gs pos="0">
                <a:srgbClr val="F79646">
                  <a:lumMod val="50000"/>
                </a:srgbClr>
              </a:gs>
              <a:gs pos="32000">
                <a:srgbClr val="FF0000">
                  <a:lumMod val="75000"/>
                </a:srgbClr>
              </a:gs>
              <a:gs pos="100000">
                <a:sysClr val="windowText" lastClr="000000">
                  <a:lumMod val="95000"/>
                  <a:lumOff val="5000"/>
                </a:sysClr>
              </a:gs>
            </a:gsLst>
            <a:lin ang="135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5" name="fire_spread_title.mov">
            <a:hlinkClick r:id="" action="ppaction://media"/>
            <a:extLst>
              <a:ext uri="{FF2B5EF4-FFF2-40B4-BE49-F238E27FC236}">
                <a16:creationId xmlns:a16="http://schemas.microsoft.com/office/drawing/2014/main" id="{3209849D-B6EB-4473-A538-C8D2530B3FF7}"/>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1495260"/>
            <a:ext cx="12192000" cy="5362740"/>
          </a:xfrm>
          <a:prstGeom prst="rect">
            <a:avLst/>
          </a:prstGeom>
        </p:spPr>
      </p:pic>
      <p:grpSp>
        <p:nvGrpSpPr>
          <p:cNvPr id="46" name="Group 45">
            <a:extLst>
              <a:ext uri="{FF2B5EF4-FFF2-40B4-BE49-F238E27FC236}">
                <a16:creationId xmlns:a16="http://schemas.microsoft.com/office/drawing/2014/main" id="{FC7B82F5-05BF-42C7-A690-C4B008BB2F12}"/>
              </a:ext>
            </a:extLst>
          </p:cNvPr>
          <p:cNvGrpSpPr/>
          <p:nvPr userDrawn="1"/>
        </p:nvGrpSpPr>
        <p:grpSpPr>
          <a:xfrm>
            <a:off x="-50827" y="1322036"/>
            <a:ext cx="12242828" cy="236723"/>
            <a:chOff x="-80978" y="1385859"/>
            <a:chExt cx="9301178" cy="195076"/>
          </a:xfrm>
        </p:grpSpPr>
        <p:sp>
          <p:nvSpPr>
            <p:cNvPr id="47" name="Rectangle 46">
              <a:extLst>
                <a:ext uri="{FF2B5EF4-FFF2-40B4-BE49-F238E27FC236}">
                  <a16:creationId xmlns:a16="http://schemas.microsoft.com/office/drawing/2014/main" id="{C73C0F11-BC6B-4B99-A0FF-2E73B9ECC100}"/>
                </a:ext>
              </a:extLst>
            </p:cNvPr>
            <p:cNvSpPr/>
            <p:nvPr userDrawn="1"/>
          </p:nvSpPr>
          <p:spPr>
            <a:xfrm rot="5400000">
              <a:off x="4509332" y="-3129933"/>
              <a:ext cx="143165" cy="9278571"/>
            </a:xfrm>
            <a:prstGeom prst="rect">
              <a:avLst/>
            </a:prstGeom>
            <a:gradFill>
              <a:gsLst>
                <a:gs pos="0">
                  <a:srgbClr val="F79646">
                    <a:lumMod val="50000"/>
                  </a:srgbClr>
                </a:gs>
                <a:gs pos="13000">
                  <a:sysClr val="windowText" lastClr="000000">
                    <a:lumMod val="95000"/>
                    <a:lumOff val="5000"/>
                  </a:sysClr>
                </a:gs>
                <a:gs pos="100000">
                  <a:srgbClr val="FF0000">
                    <a:lumMod val="5000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3A841624-5566-48AB-9418-8BD43F332A14}"/>
                </a:ext>
              </a:extLst>
            </p:cNvPr>
            <p:cNvSpPr/>
            <p:nvPr userDrawn="1"/>
          </p:nvSpPr>
          <p:spPr>
            <a:xfrm rot="16200000">
              <a:off x="4515590" y="-3210709"/>
              <a:ext cx="85433" cy="9278569"/>
            </a:xfrm>
            <a:prstGeom prst="rect">
              <a:avLst/>
            </a:prstGeom>
            <a:gradFill rotWithShape="1">
              <a:gsLst>
                <a:gs pos="0">
                  <a:sysClr val="windowText" lastClr="000000">
                    <a:lumMod val="95000"/>
                    <a:lumOff val="5000"/>
                  </a:sysClr>
                </a:gs>
                <a:gs pos="51000">
                  <a:sysClr val="windowText" lastClr="000000">
                    <a:lumMod val="50000"/>
                    <a:lumOff val="50000"/>
                  </a:sysClr>
                </a:gs>
                <a:gs pos="81000">
                  <a:sysClr val="windowText" lastClr="000000">
                    <a:lumMod val="75000"/>
                    <a:lumOff val="25000"/>
                  </a:sysClr>
                </a:gs>
              </a:gsLst>
              <a:lin ang="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85CED33A-9468-4353-83B1-9620BF1C98BB}"/>
              </a:ext>
            </a:extLst>
          </p:cNvPr>
          <p:cNvGrpSpPr/>
          <p:nvPr userDrawn="1"/>
        </p:nvGrpSpPr>
        <p:grpSpPr>
          <a:xfrm rot="16200000">
            <a:off x="8136725" y="-3125429"/>
            <a:ext cx="1558760" cy="7811611"/>
            <a:chOff x="2678112" y="1001713"/>
            <a:chExt cx="4506913" cy="7004050"/>
          </a:xfrm>
        </p:grpSpPr>
        <p:sp>
          <p:nvSpPr>
            <p:cNvPr id="50" name="Freeform 6">
              <a:extLst>
                <a:ext uri="{FF2B5EF4-FFF2-40B4-BE49-F238E27FC236}">
                  <a16:creationId xmlns:a16="http://schemas.microsoft.com/office/drawing/2014/main" id="{A61929E7-DE68-4BA3-AAEC-74A0267C643A}"/>
                </a:ext>
              </a:extLst>
            </p:cNvPr>
            <p:cNvSpPr>
              <a:spLocks/>
            </p:cNvSpPr>
            <p:nvPr/>
          </p:nvSpPr>
          <p:spPr bwMode="auto">
            <a:xfrm>
              <a:off x="2678112" y="1001713"/>
              <a:ext cx="4506913" cy="7004050"/>
            </a:xfrm>
            <a:custGeom>
              <a:avLst/>
              <a:gdLst>
                <a:gd name="T0" fmla="*/ 1610 w 3163"/>
                <a:gd name="T1" fmla="*/ 4915 h 4915"/>
                <a:gd name="T2" fmla="*/ 2963 w 3163"/>
                <a:gd name="T3" fmla="*/ 4160 h 4915"/>
                <a:gd name="T4" fmla="*/ 3039 w 3163"/>
                <a:gd name="T5" fmla="*/ 3827 h 4915"/>
                <a:gd name="T6" fmla="*/ 2773 w 3163"/>
                <a:gd name="T7" fmla="*/ 4065 h 4915"/>
                <a:gd name="T8" fmla="*/ 3087 w 3163"/>
                <a:gd name="T9" fmla="*/ 3390 h 4915"/>
                <a:gd name="T10" fmla="*/ 2916 w 3163"/>
                <a:gd name="T11" fmla="*/ 2203 h 4915"/>
                <a:gd name="T12" fmla="*/ 2821 w 3163"/>
                <a:gd name="T13" fmla="*/ 2232 h 4915"/>
                <a:gd name="T14" fmla="*/ 2631 w 3163"/>
                <a:gd name="T15" fmla="*/ 2954 h 4915"/>
                <a:gd name="T16" fmla="*/ 2669 w 3163"/>
                <a:gd name="T17" fmla="*/ 2659 h 4915"/>
                <a:gd name="T18" fmla="*/ 2498 w 3163"/>
                <a:gd name="T19" fmla="*/ 1386 h 4915"/>
                <a:gd name="T20" fmla="*/ 2270 w 3163"/>
                <a:gd name="T21" fmla="*/ 1045 h 4915"/>
                <a:gd name="T22" fmla="*/ 2242 w 3163"/>
                <a:gd name="T23" fmla="*/ 1348 h 4915"/>
                <a:gd name="T24" fmla="*/ 1586 w 3163"/>
                <a:gd name="T25" fmla="*/ 218 h 4915"/>
                <a:gd name="T26" fmla="*/ 1491 w 3163"/>
                <a:gd name="T27" fmla="*/ 399 h 4915"/>
                <a:gd name="T28" fmla="*/ 1425 w 3163"/>
                <a:gd name="T29" fmla="*/ 1320 h 4915"/>
                <a:gd name="T30" fmla="*/ 1206 w 3163"/>
                <a:gd name="T31" fmla="*/ 2099 h 4915"/>
                <a:gd name="T32" fmla="*/ 1111 w 3163"/>
                <a:gd name="T33" fmla="*/ 1586 h 4915"/>
                <a:gd name="T34" fmla="*/ 950 w 3163"/>
                <a:gd name="T35" fmla="*/ 1367 h 4915"/>
                <a:gd name="T36" fmla="*/ 978 w 3163"/>
                <a:gd name="T37" fmla="*/ 1643 h 4915"/>
                <a:gd name="T38" fmla="*/ 598 w 3163"/>
                <a:gd name="T39" fmla="*/ 2260 h 4915"/>
                <a:gd name="T40" fmla="*/ 371 w 3163"/>
                <a:gd name="T41" fmla="*/ 2897 h 4915"/>
                <a:gd name="T42" fmla="*/ 465 w 3163"/>
                <a:gd name="T43" fmla="*/ 3286 h 4915"/>
                <a:gd name="T44" fmla="*/ 295 w 3163"/>
                <a:gd name="T45" fmla="*/ 3049 h 4915"/>
                <a:gd name="T46" fmla="*/ 285 w 3163"/>
                <a:gd name="T47" fmla="*/ 2745 h 4915"/>
                <a:gd name="T48" fmla="*/ 162 w 3163"/>
                <a:gd name="T49" fmla="*/ 3172 h 4915"/>
                <a:gd name="T50" fmla="*/ 399 w 3163"/>
                <a:gd name="T51" fmla="*/ 3818 h 4915"/>
                <a:gd name="T52" fmla="*/ 171 w 3163"/>
                <a:gd name="T53" fmla="*/ 3694 h 4915"/>
                <a:gd name="T54" fmla="*/ 48 w 3163"/>
                <a:gd name="T55" fmla="*/ 3419 h 4915"/>
                <a:gd name="T56" fmla="*/ 299 w 3163"/>
                <a:gd name="T57" fmla="*/ 4188 h 4915"/>
                <a:gd name="T58" fmla="*/ 1610 w 3163"/>
                <a:gd name="T59" fmla="*/ 4915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63" h="4915">
                  <a:moveTo>
                    <a:pt x="1610" y="4915"/>
                  </a:moveTo>
                  <a:cubicBezTo>
                    <a:pt x="2180" y="4915"/>
                    <a:pt x="2764" y="4616"/>
                    <a:pt x="2963" y="4160"/>
                  </a:cubicBezTo>
                  <a:cubicBezTo>
                    <a:pt x="3163" y="3704"/>
                    <a:pt x="3125" y="3694"/>
                    <a:pt x="3039" y="3827"/>
                  </a:cubicBezTo>
                  <a:cubicBezTo>
                    <a:pt x="2954" y="3960"/>
                    <a:pt x="2773" y="4065"/>
                    <a:pt x="2773" y="4065"/>
                  </a:cubicBezTo>
                  <a:cubicBezTo>
                    <a:pt x="2773" y="4065"/>
                    <a:pt x="3049" y="3704"/>
                    <a:pt x="3087" y="3390"/>
                  </a:cubicBezTo>
                  <a:cubicBezTo>
                    <a:pt x="3125" y="3077"/>
                    <a:pt x="2992" y="2336"/>
                    <a:pt x="2916" y="2203"/>
                  </a:cubicBezTo>
                  <a:cubicBezTo>
                    <a:pt x="2840" y="2070"/>
                    <a:pt x="2802" y="1956"/>
                    <a:pt x="2821" y="2232"/>
                  </a:cubicBezTo>
                  <a:cubicBezTo>
                    <a:pt x="2840" y="2507"/>
                    <a:pt x="2678" y="2849"/>
                    <a:pt x="2631" y="2954"/>
                  </a:cubicBezTo>
                  <a:cubicBezTo>
                    <a:pt x="2583" y="3058"/>
                    <a:pt x="2631" y="2925"/>
                    <a:pt x="2669" y="2659"/>
                  </a:cubicBezTo>
                  <a:cubicBezTo>
                    <a:pt x="2707" y="2393"/>
                    <a:pt x="2659" y="1690"/>
                    <a:pt x="2498" y="1386"/>
                  </a:cubicBezTo>
                  <a:cubicBezTo>
                    <a:pt x="2337" y="1083"/>
                    <a:pt x="2270" y="845"/>
                    <a:pt x="2270" y="1045"/>
                  </a:cubicBezTo>
                  <a:cubicBezTo>
                    <a:pt x="2270" y="1244"/>
                    <a:pt x="2242" y="1348"/>
                    <a:pt x="2242" y="1348"/>
                  </a:cubicBezTo>
                  <a:cubicBezTo>
                    <a:pt x="2242" y="1348"/>
                    <a:pt x="2023" y="437"/>
                    <a:pt x="1586" y="218"/>
                  </a:cubicBezTo>
                  <a:cubicBezTo>
                    <a:pt x="1149" y="0"/>
                    <a:pt x="1396" y="104"/>
                    <a:pt x="1491" y="399"/>
                  </a:cubicBezTo>
                  <a:cubicBezTo>
                    <a:pt x="1586" y="693"/>
                    <a:pt x="1510" y="1121"/>
                    <a:pt x="1425" y="1320"/>
                  </a:cubicBezTo>
                  <a:cubicBezTo>
                    <a:pt x="1339" y="1519"/>
                    <a:pt x="1197" y="1956"/>
                    <a:pt x="1206" y="2099"/>
                  </a:cubicBezTo>
                  <a:cubicBezTo>
                    <a:pt x="1216" y="2241"/>
                    <a:pt x="1178" y="1719"/>
                    <a:pt x="1111" y="1586"/>
                  </a:cubicBezTo>
                  <a:cubicBezTo>
                    <a:pt x="1045" y="1453"/>
                    <a:pt x="950" y="1367"/>
                    <a:pt x="950" y="1367"/>
                  </a:cubicBezTo>
                  <a:cubicBezTo>
                    <a:pt x="950" y="1367"/>
                    <a:pt x="997" y="1472"/>
                    <a:pt x="978" y="1643"/>
                  </a:cubicBezTo>
                  <a:cubicBezTo>
                    <a:pt x="959" y="1814"/>
                    <a:pt x="722" y="2108"/>
                    <a:pt x="598" y="2260"/>
                  </a:cubicBezTo>
                  <a:cubicBezTo>
                    <a:pt x="475" y="2412"/>
                    <a:pt x="323" y="2688"/>
                    <a:pt x="371" y="2897"/>
                  </a:cubicBezTo>
                  <a:cubicBezTo>
                    <a:pt x="418" y="3106"/>
                    <a:pt x="465" y="3286"/>
                    <a:pt x="465" y="3286"/>
                  </a:cubicBezTo>
                  <a:cubicBezTo>
                    <a:pt x="465" y="3286"/>
                    <a:pt x="323" y="3191"/>
                    <a:pt x="295" y="3049"/>
                  </a:cubicBezTo>
                  <a:cubicBezTo>
                    <a:pt x="266" y="2906"/>
                    <a:pt x="285" y="2745"/>
                    <a:pt x="285" y="2745"/>
                  </a:cubicBezTo>
                  <a:cubicBezTo>
                    <a:pt x="285" y="2745"/>
                    <a:pt x="133" y="2954"/>
                    <a:pt x="162" y="3172"/>
                  </a:cubicBezTo>
                  <a:cubicBezTo>
                    <a:pt x="190" y="3390"/>
                    <a:pt x="333" y="3761"/>
                    <a:pt x="399" y="3818"/>
                  </a:cubicBezTo>
                  <a:cubicBezTo>
                    <a:pt x="465" y="3875"/>
                    <a:pt x="228" y="3799"/>
                    <a:pt x="171" y="3694"/>
                  </a:cubicBezTo>
                  <a:cubicBezTo>
                    <a:pt x="114" y="3590"/>
                    <a:pt x="48" y="3419"/>
                    <a:pt x="48" y="3419"/>
                  </a:cubicBezTo>
                  <a:cubicBezTo>
                    <a:pt x="48" y="3419"/>
                    <a:pt x="0" y="3818"/>
                    <a:pt x="299" y="4188"/>
                  </a:cubicBezTo>
                  <a:cubicBezTo>
                    <a:pt x="598" y="4559"/>
                    <a:pt x="869" y="4915"/>
                    <a:pt x="1610" y="4915"/>
                  </a:cubicBezTo>
                  <a:close/>
                </a:path>
              </a:pathLst>
            </a:custGeom>
            <a:gradFill>
              <a:gsLst>
                <a:gs pos="22000">
                  <a:srgbClr val="F79646">
                    <a:lumMod val="50000"/>
                    <a:alpha val="21000"/>
                  </a:srgbClr>
                </a:gs>
                <a:gs pos="63000">
                  <a:srgbClr val="FF0000">
                    <a:lumMod val="50000"/>
                    <a:alpha val="21000"/>
                  </a:srgbClr>
                </a:gs>
                <a:gs pos="100000">
                  <a:sysClr val="windowText" lastClr="000000">
                    <a:lumMod val="95000"/>
                    <a:lumOff val="5000"/>
                    <a:alpha val="18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 name="Freeform 7">
              <a:extLst>
                <a:ext uri="{FF2B5EF4-FFF2-40B4-BE49-F238E27FC236}">
                  <a16:creationId xmlns:a16="http://schemas.microsoft.com/office/drawing/2014/main" id="{D0506A71-9AD9-47D5-A675-281A2E78D50B}"/>
                </a:ext>
              </a:extLst>
            </p:cNvPr>
            <p:cNvSpPr>
              <a:spLocks/>
            </p:cNvSpPr>
            <p:nvPr/>
          </p:nvSpPr>
          <p:spPr bwMode="auto">
            <a:xfrm>
              <a:off x="3733800" y="2057400"/>
              <a:ext cx="2640013" cy="5916613"/>
            </a:xfrm>
            <a:custGeom>
              <a:avLst/>
              <a:gdLst>
                <a:gd name="T0" fmla="*/ 755 w 1852"/>
                <a:gd name="T1" fmla="*/ 4060 h 4152"/>
                <a:gd name="T2" fmla="*/ 271 w 1852"/>
                <a:gd name="T3" fmla="*/ 2692 h 4152"/>
                <a:gd name="T4" fmla="*/ 1111 w 1852"/>
                <a:gd name="T5" fmla="*/ 1025 h 4152"/>
                <a:gd name="T6" fmla="*/ 1197 w 1852"/>
                <a:gd name="T7" fmla="*/ 541 h 4152"/>
                <a:gd name="T8" fmla="*/ 1410 w 1852"/>
                <a:gd name="T9" fmla="*/ 2037 h 4152"/>
                <a:gd name="T10" fmla="*/ 1154 w 1852"/>
                <a:gd name="T11" fmla="*/ 3134 h 4152"/>
                <a:gd name="T12" fmla="*/ 1496 w 1852"/>
                <a:gd name="T13" fmla="*/ 3020 h 4152"/>
                <a:gd name="T14" fmla="*/ 1738 w 1852"/>
                <a:gd name="T15" fmla="*/ 2635 h 4152"/>
                <a:gd name="T16" fmla="*/ 1838 w 1852"/>
                <a:gd name="T17" fmla="*/ 2977 h 4152"/>
                <a:gd name="T18" fmla="*/ 1439 w 1852"/>
                <a:gd name="T19" fmla="*/ 3661 h 4152"/>
                <a:gd name="T20" fmla="*/ 1026 w 1852"/>
                <a:gd name="T21" fmla="*/ 4074 h 4152"/>
                <a:gd name="T22" fmla="*/ 755 w 1852"/>
                <a:gd name="T23" fmla="*/ 4060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2" h="4152">
                  <a:moveTo>
                    <a:pt x="755" y="4060"/>
                  </a:moveTo>
                  <a:cubicBezTo>
                    <a:pt x="527" y="3967"/>
                    <a:pt x="0" y="3419"/>
                    <a:pt x="271" y="2692"/>
                  </a:cubicBezTo>
                  <a:cubicBezTo>
                    <a:pt x="541" y="1966"/>
                    <a:pt x="976" y="1545"/>
                    <a:pt x="1111" y="1025"/>
                  </a:cubicBezTo>
                  <a:cubicBezTo>
                    <a:pt x="1194" y="708"/>
                    <a:pt x="969" y="0"/>
                    <a:pt x="1197" y="541"/>
                  </a:cubicBezTo>
                  <a:cubicBezTo>
                    <a:pt x="1425" y="1082"/>
                    <a:pt x="1624" y="1624"/>
                    <a:pt x="1410" y="2037"/>
                  </a:cubicBezTo>
                  <a:cubicBezTo>
                    <a:pt x="1197" y="2450"/>
                    <a:pt x="1068" y="3034"/>
                    <a:pt x="1154" y="3134"/>
                  </a:cubicBezTo>
                  <a:cubicBezTo>
                    <a:pt x="1239" y="3234"/>
                    <a:pt x="1409" y="3106"/>
                    <a:pt x="1496" y="3020"/>
                  </a:cubicBezTo>
                  <a:cubicBezTo>
                    <a:pt x="1624" y="2892"/>
                    <a:pt x="1724" y="2735"/>
                    <a:pt x="1738" y="2635"/>
                  </a:cubicBezTo>
                  <a:cubicBezTo>
                    <a:pt x="1752" y="2535"/>
                    <a:pt x="1823" y="2792"/>
                    <a:pt x="1838" y="2977"/>
                  </a:cubicBezTo>
                  <a:cubicBezTo>
                    <a:pt x="1852" y="3162"/>
                    <a:pt x="1667" y="3461"/>
                    <a:pt x="1439" y="3661"/>
                  </a:cubicBezTo>
                  <a:cubicBezTo>
                    <a:pt x="1261" y="3816"/>
                    <a:pt x="1111" y="3960"/>
                    <a:pt x="1026" y="4074"/>
                  </a:cubicBezTo>
                  <a:cubicBezTo>
                    <a:pt x="974" y="4142"/>
                    <a:pt x="983" y="4152"/>
                    <a:pt x="755" y="4060"/>
                  </a:cubicBezTo>
                  <a:close/>
                </a:path>
              </a:pathLst>
            </a:custGeom>
            <a:gradFill>
              <a:gsLst>
                <a:gs pos="18000">
                  <a:srgbClr val="F79646">
                    <a:lumMod val="50000"/>
                    <a:alpha val="37000"/>
                  </a:srgbClr>
                </a:gs>
                <a:gs pos="63000">
                  <a:srgbClr val="FF0000">
                    <a:lumMod val="50000"/>
                    <a:alpha val="40000"/>
                  </a:srgbClr>
                </a:gs>
                <a:gs pos="100000">
                  <a:sysClr val="windowText" lastClr="000000">
                    <a:lumMod val="95000"/>
                    <a:lumOff val="5000"/>
                    <a:alpha val="9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6" name="Text Placeholder 5"/>
          <p:cNvSpPr>
            <a:spLocks noGrp="1"/>
          </p:cNvSpPr>
          <p:nvPr>
            <p:ph type="body" sz="quarter" idx="10" hasCustomPrompt="1"/>
          </p:nvPr>
        </p:nvSpPr>
        <p:spPr>
          <a:xfrm>
            <a:off x="635793" y="1850141"/>
            <a:ext cx="10944226" cy="3354765"/>
          </a:xfrm>
          <a:prstGeom prst="rect">
            <a:avLst/>
          </a:prstGeom>
          <a:effectLst/>
        </p:spPr>
        <p:txBody>
          <a:bodyPr wrap="square">
            <a:spAutoFit/>
          </a:bodyPr>
          <a:lstStyle>
            <a:lvl1pPr>
              <a:lnSpc>
                <a:spcPct val="100000"/>
              </a:lnSpc>
              <a:spcBef>
                <a:spcPts val="600"/>
              </a:spcBef>
              <a:spcAft>
                <a:spcPts val="600"/>
              </a:spcAft>
              <a:defRPr sz="3800"/>
            </a:lvl1pPr>
            <a:lvl2pPr>
              <a:lnSpc>
                <a:spcPct val="100000"/>
              </a:lnSpc>
              <a:spcBef>
                <a:spcPts val="600"/>
              </a:spcBef>
              <a:spcAft>
                <a:spcPts val="600"/>
              </a:spcAft>
              <a:defRPr/>
            </a:lvl2pPr>
            <a:lvl3pPr>
              <a:lnSpc>
                <a:spcPct val="100000"/>
              </a:lnSpc>
              <a:spcBef>
                <a:spcPts val="600"/>
              </a:spcBef>
              <a:spcAft>
                <a:spcPts val="600"/>
              </a:spcAft>
              <a:buSzPct val="80000"/>
              <a:defRPr sz="3400"/>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52" name="Title 1">
            <a:extLst>
              <a:ext uri="{FF2B5EF4-FFF2-40B4-BE49-F238E27FC236}">
                <a16:creationId xmlns:a16="http://schemas.microsoft.com/office/drawing/2014/main" id="{440EB6B2-7B19-4FD5-BE85-DAC3D78CE4A2}"/>
              </a:ext>
            </a:extLst>
          </p:cNvPr>
          <p:cNvSpPr txBox="1">
            <a:spLocks/>
          </p:cNvSpPr>
          <p:nvPr userDrawn="1"/>
        </p:nvSpPr>
        <p:spPr>
          <a:xfrm>
            <a:off x="147345" y="40687"/>
            <a:ext cx="11724255" cy="923581"/>
          </a:xfrm>
          <a:prstGeom prst="rect">
            <a:avLst/>
          </a:prstGeom>
        </p:spPr>
        <p:txBody>
          <a:bodyPr>
            <a:scene3d>
              <a:camera prst="perspectiveRight">
                <a:rot lat="0" lon="20400000" rev="0"/>
              </a:camera>
              <a:lightRig rig="threePt" dir="t"/>
            </a:scene3d>
            <a:sp3d z="520700" extrusionH="127000" contourW="6350">
              <a:bevelT w="12700" h="12700"/>
              <a:bevelB w="38100" h="38100"/>
              <a:extrusionClr>
                <a:srgbClr val="FFFF00"/>
              </a:extrusionClr>
              <a:contourClr>
                <a:srgbClr val="FF0000"/>
              </a:contourClr>
            </a:sp3d>
          </a:bodyPr>
          <a:lstStyle>
            <a:lvl1pPr algn="r" defTabSz="914363" rtl="0" eaLnBrk="1" latinLnBrk="0" hangingPunct="1">
              <a:lnSpc>
                <a:spcPct val="90000"/>
              </a:lnSpc>
              <a:spcBef>
                <a:spcPct val="0"/>
              </a:spcBef>
              <a:buNone/>
              <a:defRPr lang="en-US" sz="4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n-ea"/>
                <a:cs typeface="Arial" charset="0"/>
              </a:defRPr>
            </a:lvl1pPr>
          </a:lstStyle>
          <a:p>
            <a:pPr algn="l"/>
            <a:r>
              <a:rPr lang="en-US" sz="4800" b="1">
                <a:ln w="6350">
                  <a:solidFill>
                    <a:srgbClr val="FFFF00"/>
                  </a:solidFill>
                </a:ln>
                <a:gradFill flip="none" rotWithShape="1">
                  <a:gsLst>
                    <a:gs pos="0">
                      <a:srgbClr val="FFFFB9"/>
                    </a:gs>
                    <a:gs pos="59000">
                      <a:schemeClr val="accent1"/>
                    </a:gs>
                    <a:gs pos="28000">
                      <a:srgbClr val="FFFF99"/>
                    </a:gs>
                    <a:gs pos="84000">
                      <a:schemeClr val="accent3"/>
                    </a:gs>
                  </a:gsLst>
                  <a:lin ang="5400000" scaled="0"/>
                  <a:tileRect/>
                </a:gradFill>
                <a:effectLst>
                  <a:outerShdw blurRad="50800" dist="38100" dir="2700000" algn="tl" rotWithShape="0">
                    <a:prstClr val="black">
                      <a:alpha val="40000"/>
                    </a:prstClr>
                  </a:outerShdw>
                  <a:reflection blurRad="6350" stA="55000" endA="300" endPos="45500" dist="12700" dir="5400000" sy="-100000" algn="bl" rotWithShape="0"/>
                </a:effectLst>
                <a:latin typeface="Trebuchet MS" panose="020B0603020202020204" pitchFamily="34" charset="0"/>
              </a:rPr>
              <a:t>Best Practice</a:t>
            </a:r>
          </a:p>
        </p:txBody>
      </p:sp>
      <p:sp>
        <p:nvSpPr>
          <p:cNvPr id="7" name="Title 6">
            <a:extLst>
              <a:ext uri="{FF2B5EF4-FFF2-40B4-BE49-F238E27FC236}">
                <a16:creationId xmlns:a16="http://schemas.microsoft.com/office/drawing/2014/main" id="{2BD4E447-B904-4F18-863F-4A5A6A77216B}"/>
              </a:ext>
            </a:extLst>
          </p:cNvPr>
          <p:cNvSpPr>
            <a:spLocks noGrp="1"/>
          </p:cNvSpPr>
          <p:nvPr>
            <p:ph type="title"/>
          </p:nvPr>
        </p:nvSpPr>
        <p:spPr>
          <a:xfrm>
            <a:off x="1793078" y="728663"/>
            <a:ext cx="8802126" cy="620906"/>
          </a:xfrm>
          <a:prstGeom prst="rect">
            <a:avLst/>
          </a:prstGeom>
        </p:spPr>
        <p:txBody>
          <a:bodyPr/>
          <a:lstStyle>
            <a:lvl1pPr algn="ctr">
              <a:defRPr sz="4400" i="1"/>
            </a:lvl1pPr>
          </a:lstStyle>
          <a:p>
            <a:r>
              <a:rPr lang="en-US"/>
              <a:t>Click to edit Master title style</a:t>
            </a:r>
          </a:p>
        </p:txBody>
      </p:sp>
      <p:grpSp>
        <p:nvGrpSpPr>
          <p:cNvPr id="5" name="Group 4">
            <a:extLst>
              <a:ext uri="{FF2B5EF4-FFF2-40B4-BE49-F238E27FC236}">
                <a16:creationId xmlns:a16="http://schemas.microsoft.com/office/drawing/2014/main" id="{0A1CE201-80D7-4395-BFBC-8A30A74CEDE9}"/>
              </a:ext>
            </a:extLst>
          </p:cNvPr>
          <p:cNvGrpSpPr>
            <a:grpSpLocks noChangeAspect="1"/>
          </p:cNvGrpSpPr>
          <p:nvPr userDrawn="1"/>
        </p:nvGrpSpPr>
        <p:grpSpPr>
          <a:xfrm>
            <a:off x="10541260" y="73891"/>
            <a:ext cx="1620982" cy="1298489"/>
            <a:chOff x="100171" y="40687"/>
            <a:chExt cx="1620982" cy="1298489"/>
          </a:xfrm>
        </p:grpSpPr>
        <p:pic>
          <p:nvPicPr>
            <p:cNvPr id="16" name="Picture 15" descr="A close up of a sign&#10;&#10;Description generated with high confidence">
              <a:extLst>
                <a:ext uri="{FF2B5EF4-FFF2-40B4-BE49-F238E27FC236}">
                  <a16:creationId xmlns:a16="http://schemas.microsoft.com/office/drawing/2014/main" id="{B7A5DF0C-DFD4-4D9D-9D3D-E08804904985}"/>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99810" y="40687"/>
              <a:ext cx="1403756" cy="1266617"/>
            </a:xfrm>
            <a:prstGeom prst="rect">
              <a:avLst/>
            </a:prstGeom>
            <a:ln>
              <a:noFill/>
            </a:ln>
            <a:effectLst>
              <a:outerShdw blurRad="292100" dist="139700" dir="2700000" algn="tl" rotWithShape="0">
                <a:srgbClr val="333333">
                  <a:alpha val="65000"/>
                </a:srgbClr>
              </a:outerShdw>
            </a:effectLst>
          </p:spPr>
        </p:pic>
        <p:grpSp>
          <p:nvGrpSpPr>
            <p:cNvPr id="17" name="Group 16">
              <a:extLst>
                <a:ext uri="{FF2B5EF4-FFF2-40B4-BE49-F238E27FC236}">
                  <a16:creationId xmlns:a16="http://schemas.microsoft.com/office/drawing/2014/main" id="{B7AAC5FF-4DAF-4E2A-A8F9-1070984E5242}"/>
                </a:ext>
              </a:extLst>
            </p:cNvPr>
            <p:cNvGrpSpPr/>
            <p:nvPr userDrawn="1"/>
          </p:nvGrpSpPr>
          <p:grpSpPr>
            <a:xfrm>
              <a:off x="452067" y="104575"/>
              <a:ext cx="903626" cy="1017528"/>
              <a:chOff x="218435" y="2852808"/>
              <a:chExt cx="1408496" cy="1699300"/>
            </a:xfrm>
          </p:grpSpPr>
          <p:sp>
            <p:nvSpPr>
              <p:cNvPr id="20" name="TextBox 19">
                <a:extLst>
                  <a:ext uri="{FF2B5EF4-FFF2-40B4-BE49-F238E27FC236}">
                    <a16:creationId xmlns:a16="http://schemas.microsoft.com/office/drawing/2014/main" id="{40121874-9671-44E4-9D6A-6335057FB47E}"/>
                  </a:ext>
                </a:extLst>
              </p:cNvPr>
              <p:cNvSpPr txBox="1"/>
              <p:nvPr userDrawn="1"/>
            </p:nvSpPr>
            <p:spPr>
              <a:xfrm rot="18264686">
                <a:off x="-277191" y="3474011"/>
                <a:ext cx="1608630" cy="383789"/>
              </a:xfrm>
              <a:prstGeom prst="rect">
                <a:avLst/>
              </a:prstGeom>
              <a:noFill/>
            </p:spPr>
            <p:txBody>
              <a:bodyPr wrap="square" rtlCol="0">
                <a:spAutoFit/>
              </a:bodyPr>
              <a:lstStyle/>
              <a:p>
                <a:pPr algn="ctr"/>
                <a:r>
                  <a:rPr lang="en-US" sz="1000">
                    <a:solidFill>
                      <a:schemeClr val="tx1"/>
                    </a:solidFill>
                    <a:effectLst>
                      <a:outerShdw blurRad="38100" dist="38100" dir="2700000" algn="tl">
                        <a:srgbClr val="000000">
                          <a:alpha val="43137"/>
                        </a:srgbClr>
                      </a:outerShdw>
                    </a:effectLst>
                  </a:rPr>
                  <a:t>Topography</a:t>
                </a:r>
              </a:p>
            </p:txBody>
          </p:sp>
          <p:sp>
            <p:nvSpPr>
              <p:cNvPr id="21" name="TextBox 20">
                <a:extLst>
                  <a:ext uri="{FF2B5EF4-FFF2-40B4-BE49-F238E27FC236}">
                    <a16:creationId xmlns:a16="http://schemas.microsoft.com/office/drawing/2014/main" id="{EC05FB43-7129-4E0D-9660-E2A58AE2F212}"/>
                  </a:ext>
                </a:extLst>
              </p:cNvPr>
              <p:cNvSpPr txBox="1"/>
              <p:nvPr userDrawn="1"/>
            </p:nvSpPr>
            <p:spPr>
              <a:xfrm rot="3350953">
                <a:off x="509937" y="3469100"/>
                <a:ext cx="1616374" cy="383789"/>
              </a:xfrm>
              <a:prstGeom prst="rect">
                <a:avLst/>
              </a:prstGeom>
              <a:noFill/>
            </p:spPr>
            <p:txBody>
              <a:bodyPr wrap="square" rtlCol="0">
                <a:spAutoFit/>
              </a:bodyPr>
              <a:lstStyle/>
              <a:p>
                <a:pPr algn="ctr"/>
                <a:r>
                  <a:rPr lang="en-US" sz="1000">
                    <a:solidFill>
                      <a:schemeClr val="tx1"/>
                    </a:solidFill>
                    <a:effectLst>
                      <a:outerShdw blurRad="38100" dist="38100" dir="2700000" algn="tl">
                        <a:srgbClr val="000000">
                          <a:alpha val="43137"/>
                        </a:srgbClr>
                      </a:outerShdw>
                    </a:effectLst>
                  </a:rPr>
                  <a:t>Vegetation</a:t>
                </a:r>
              </a:p>
            </p:txBody>
          </p:sp>
          <p:sp>
            <p:nvSpPr>
              <p:cNvPr id="22" name="TextBox 21">
                <a:extLst>
                  <a:ext uri="{FF2B5EF4-FFF2-40B4-BE49-F238E27FC236}">
                    <a16:creationId xmlns:a16="http://schemas.microsoft.com/office/drawing/2014/main" id="{4AE33C5C-0EC7-4371-8DDF-B51FA7DDB301}"/>
                  </a:ext>
                </a:extLst>
              </p:cNvPr>
              <p:cNvSpPr txBox="1"/>
              <p:nvPr userDrawn="1"/>
            </p:nvSpPr>
            <p:spPr>
              <a:xfrm>
                <a:off x="218435" y="4140912"/>
                <a:ext cx="1408496" cy="411196"/>
              </a:xfrm>
              <a:prstGeom prst="rect">
                <a:avLst/>
              </a:prstGeom>
              <a:noFill/>
            </p:spPr>
            <p:txBody>
              <a:bodyPr wrap="square" rtlCol="0">
                <a:spAutoFit/>
              </a:bodyPr>
              <a:lstStyle/>
              <a:p>
                <a:pPr algn="ctr"/>
                <a:r>
                  <a:rPr lang="en-US" sz="1000">
                    <a:solidFill>
                      <a:schemeClr val="tx1"/>
                    </a:solidFill>
                    <a:effectLst>
                      <a:outerShdw blurRad="38100" dist="38100" dir="2700000" algn="tl">
                        <a:srgbClr val="000000">
                          <a:alpha val="43137"/>
                        </a:srgbClr>
                      </a:outerShdw>
                    </a:effectLst>
                  </a:rPr>
                  <a:t>Climate</a:t>
                </a:r>
              </a:p>
            </p:txBody>
          </p:sp>
        </p:grpSp>
        <p:pic>
          <p:nvPicPr>
            <p:cNvPr id="18" name="Picture 17">
              <a:extLst>
                <a:ext uri="{FF2B5EF4-FFF2-40B4-BE49-F238E27FC236}">
                  <a16:creationId xmlns:a16="http://schemas.microsoft.com/office/drawing/2014/main" id="{B7DC7977-9D1E-4324-8E7D-4842ACD1C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5852" y="193627"/>
              <a:ext cx="709620" cy="942708"/>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20C99A6B-E4EE-4034-878C-5E3FF37A3EB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4994" y="354540"/>
              <a:ext cx="606766" cy="63891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DBC83541-4DF9-4809-A3DE-476985624073}"/>
                </a:ext>
              </a:extLst>
            </p:cNvPr>
            <p:cNvPicPr>
              <a:picLocks noChangeAspect="1"/>
            </p:cNvPicPr>
            <p:nvPr userDrawn="1"/>
          </p:nvPicPr>
          <p:blipFill>
            <a:blip r:embed="rId8" cstate="print">
              <a:alphaModFix/>
              <a:extLst>
                <a:ext uri="{28A0092B-C50C-407E-A947-70E740481C1C}">
                  <a14:useLocalDpi xmlns:a14="http://schemas.microsoft.com/office/drawing/2010/main" val="0"/>
                </a:ext>
              </a:extLst>
            </a:blip>
            <a:stretch>
              <a:fillRect/>
            </a:stretch>
          </p:blipFill>
          <p:spPr>
            <a:xfrm>
              <a:off x="100171" y="706198"/>
              <a:ext cx="1620982" cy="63297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652227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07" fill="hold"/>
                                        <p:tgtEl>
                                          <p:spTgt spid="4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5"/>
                </p:tgtEl>
              </p:cMediaNode>
            </p:video>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Flame - Title and Layered Content without Logo">
    <p:bg>
      <p:bgPr>
        <a:solidFill>
          <a:schemeClr val="tx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88A60F9-DDC9-47C0-816B-64D191F876C5}"/>
              </a:ext>
            </a:extLst>
          </p:cNvPr>
          <p:cNvSpPr/>
          <p:nvPr userDrawn="1"/>
        </p:nvSpPr>
        <p:spPr>
          <a:xfrm>
            <a:off x="0" y="0"/>
            <a:ext cx="12192000" cy="1376070"/>
          </a:xfrm>
          <a:prstGeom prst="rect">
            <a:avLst/>
          </a:prstGeom>
          <a:gradFill flip="none" rotWithShape="1">
            <a:gsLst>
              <a:gs pos="0">
                <a:srgbClr val="F79646">
                  <a:lumMod val="50000"/>
                </a:srgbClr>
              </a:gs>
              <a:gs pos="32000">
                <a:srgbClr val="FF0000">
                  <a:lumMod val="75000"/>
                </a:srgbClr>
              </a:gs>
              <a:gs pos="100000">
                <a:sysClr val="windowText" lastClr="000000">
                  <a:lumMod val="95000"/>
                  <a:lumOff val="5000"/>
                </a:sysClr>
              </a:gs>
            </a:gsLst>
            <a:lin ang="135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5" name="fire_spread_title.mov">
            <a:hlinkClick r:id="" action="ppaction://media"/>
            <a:extLst>
              <a:ext uri="{FF2B5EF4-FFF2-40B4-BE49-F238E27FC236}">
                <a16:creationId xmlns:a16="http://schemas.microsoft.com/office/drawing/2014/main" id="{3209849D-B6EB-4473-A538-C8D2530B3FF7}"/>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1495260"/>
            <a:ext cx="12192000" cy="5362740"/>
          </a:xfrm>
          <a:prstGeom prst="rect">
            <a:avLst/>
          </a:prstGeom>
        </p:spPr>
      </p:pic>
      <p:grpSp>
        <p:nvGrpSpPr>
          <p:cNvPr id="46" name="Group 45">
            <a:extLst>
              <a:ext uri="{FF2B5EF4-FFF2-40B4-BE49-F238E27FC236}">
                <a16:creationId xmlns:a16="http://schemas.microsoft.com/office/drawing/2014/main" id="{FC7B82F5-05BF-42C7-A690-C4B008BB2F12}"/>
              </a:ext>
            </a:extLst>
          </p:cNvPr>
          <p:cNvGrpSpPr/>
          <p:nvPr userDrawn="1"/>
        </p:nvGrpSpPr>
        <p:grpSpPr>
          <a:xfrm>
            <a:off x="-50827" y="1322036"/>
            <a:ext cx="12242828" cy="236723"/>
            <a:chOff x="-80978" y="1385859"/>
            <a:chExt cx="9301178" cy="195076"/>
          </a:xfrm>
        </p:grpSpPr>
        <p:sp>
          <p:nvSpPr>
            <p:cNvPr id="47" name="Rectangle 46">
              <a:extLst>
                <a:ext uri="{FF2B5EF4-FFF2-40B4-BE49-F238E27FC236}">
                  <a16:creationId xmlns:a16="http://schemas.microsoft.com/office/drawing/2014/main" id="{C73C0F11-BC6B-4B99-A0FF-2E73B9ECC100}"/>
                </a:ext>
              </a:extLst>
            </p:cNvPr>
            <p:cNvSpPr/>
            <p:nvPr userDrawn="1"/>
          </p:nvSpPr>
          <p:spPr>
            <a:xfrm rot="5400000">
              <a:off x="4509332" y="-3129933"/>
              <a:ext cx="143165" cy="9278571"/>
            </a:xfrm>
            <a:prstGeom prst="rect">
              <a:avLst/>
            </a:prstGeom>
            <a:gradFill>
              <a:gsLst>
                <a:gs pos="0">
                  <a:srgbClr val="F79646">
                    <a:lumMod val="50000"/>
                  </a:srgbClr>
                </a:gs>
                <a:gs pos="13000">
                  <a:sysClr val="windowText" lastClr="000000">
                    <a:lumMod val="95000"/>
                    <a:lumOff val="5000"/>
                  </a:sysClr>
                </a:gs>
                <a:gs pos="100000">
                  <a:srgbClr val="FF0000">
                    <a:lumMod val="5000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3A841624-5566-48AB-9418-8BD43F332A14}"/>
                </a:ext>
              </a:extLst>
            </p:cNvPr>
            <p:cNvSpPr/>
            <p:nvPr userDrawn="1"/>
          </p:nvSpPr>
          <p:spPr>
            <a:xfrm rot="16200000">
              <a:off x="4515590" y="-3210709"/>
              <a:ext cx="85433" cy="9278569"/>
            </a:xfrm>
            <a:prstGeom prst="rect">
              <a:avLst/>
            </a:prstGeom>
            <a:gradFill rotWithShape="1">
              <a:gsLst>
                <a:gs pos="0">
                  <a:sysClr val="windowText" lastClr="000000">
                    <a:lumMod val="95000"/>
                    <a:lumOff val="5000"/>
                  </a:sysClr>
                </a:gs>
                <a:gs pos="51000">
                  <a:sysClr val="windowText" lastClr="000000">
                    <a:lumMod val="50000"/>
                    <a:lumOff val="50000"/>
                  </a:sysClr>
                </a:gs>
                <a:gs pos="81000">
                  <a:sysClr val="windowText" lastClr="000000">
                    <a:lumMod val="75000"/>
                    <a:lumOff val="25000"/>
                  </a:sysClr>
                </a:gs>
              </a:gsLst>
              <a:lin ang="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85CED33A-9468-4353-83B1-9620BF1C98BB}"/>
              </a:ext>
            </a:extLst>
          </p:cNvPr>
          <p:cNvGrpSpPr/>
          <p:nvPr userDrawn="1"/>
        </p:nvGrpSpPr>
        <p:grpSpPr>
          <a:xfrm rot="16200000">
            <a:off x="8136725" y="-3125429"/>
            <a:ext cx="1558760" cy="7811611"/>
            <a:chOff x="2678112" y="1001713"/>
            <a:chExt cx="4506913" cy="7004050"/>
          </a:xfrm>
        </p:grpSpPr>
        <p:sp>
          <p:nvSpPr>
            <p:cNvPr id="50" name="Freeform 6">
              <a:extLst>
                <a:ext uri="{FF2B5EF4-FFF2-40B4-BE49-F238E27FC236}">
                  <a16:creationId xmlns:a16="http://schemas.microsoft.com/office/drawing/2014/main" id="{A61929E7-DE68-4BA3-AAEC-74A0267C643A}"/>
                </a:ext>
              </a:extLst>
            </p:cNvPr>
            <p:cNvSpPr>
              <a:spLocks/>
            </p:cNvSpPr>
            <p:nvPr/>
          </p:nvSpPr>
          <p:spPr bwMode="auto">
            <a:xfrm>
              <a:off x="2678112" y="1001713"/>
              <a:ext cx="4506913" cy="7004050"/>
            </a:xfrm>
            <a:custGeom>
              <a:avLst/>
              <a:gdLst>
                <a:gd name="T0" fmla="*/ 1610 w 3163"/>
                <a:gd name="T1" fmla="*/ 4915 h 4915"/>
                <a:gd name="T2" fmla="*/ 2963 w 3163"/>
                <a:gd name="T3" fmla="*/ 4160 h 4915"/>
                <a:gd name="T4" fmla="*/ 3039 w 3163"/>
                <a:gd name="T5" fmla="*/ 3827 h 4915"/>
                <a:gd name="T6" fmla="*/ 2773 w 3163"/>
                <a:gd name="T7" fmla="*/ 4065 h 4915"/>
                <a:gd name="T8" fmla="*/ 3087 w 3163"/>
                <a:gd name="T9" fmla="*/ 3390 h 4915"/>
                <a:gd name="T10" fmla="*/ 2916 w 3163"/>
                <a:gd name="T11" fmla="*/ 2203 h 4915"/>
                <a:gd name="T12" fmla="*/ 2821 w 3163"/>
                <a:gd name="T13" fmla="*/ 2232 h 4915"/>
                <a:gd name="T14" fmla="*/ 2631 w 3163"/>
                <a:gd name="T15" fmla="*/ 2954 h 4915"/>
                <a:gd name="T16" fmla="*/ 2669 w 3163"/>
                <a:gd name="T17" fmla="*/ 2659 h 4915"/>
                <a:gd name="T18" fmla="*/ 2498 w 3163"/>
                <a:gd name="T19" fmla="*/ 1386 h 4915"/>
                <a:gd name="T20" fmla="*/ 2270 w 3163"/>
                <a:gd name="T21" fmla="*/ 1045 h 4915"/>
                <a:gd name="T22" fmla="*/ 2242 w 3163"/>
                <a:gd name="T23" fmla="*/ 1348 h 4915"/>
                <a:gd name="T24" fmla="*/ 1586 w 3163"/>
                <a:gd name="T25" fmla="*/ 218 h 4915"/>
                <a:gd name="T26" fmla="*/ 1491 w 3163"/>
                <a:gd name="T27" fmla="*/ 399 h 4915"/>
                <a:gd name="T28" fmla="*/ 1425 w 3163"/>
                <a:gd name="T29" fmla="*/ 1320 h 4915"/>
                <a:gd name="T30" fmla="*/ 1206 w 3163"/>
                <a:gd name="T31" fmla="*/ 2099 h 4915"/>
                <a:gd name="T32" fmla="*/ 1111 w 3163"/>
                <a:gd name="T33" fmla="*/ 1586 h 4915"/>
                <a:gd name="T34" fmla="*/ 950 w 3163"/>
                <a:gd name="T35" fmla="*/ 1367 h 4915"/>
                <a:gd name="T36" fmla="*/ 978 w 3163"/>
                <a:gd name="T37" fmla="*/ 1643 h 4915"/>
                <a:gd name="T38" fmla="*/ 598 w 3163"/>
                <a:gd name="T39" fmla="*/ 2260 h 4915"/>
                <a:gd name="T40" fmla="*/ 371 w 3163"/>
                <a:gd name="T41" fmla="*/ 2897 h 4915"/>
                <a:gd name="T42" fmla="*/ 465 w 3163"/>
                <a:gd name="T43" fmla="*/ 3286 h 4915"/>
                <a:gd name="T44" fmla="*/ 295 w 3163"/>
                <a:gd name="T45" fmla="*/ 3049 h 4915"/>
                <a:gd name="T46" fmla="*/ 285 w 3163"/>
                <a:gd name="T47" fmla="*/ 2745 h 4915"/>
                <a:gd name="T48" fmla="*/ 162 w 3163"/>
                <a:gd name="T49" fmla="*/ 3172 h 4915"/>
                <a:gd name="T50" fmla="*/ 399 w 3163"/>
                <a:gd name="T51" fmla="*/ 3818 h 4915"/>
                <a:gd name="T52" fmla="*/ 171 w 3163"/>
                <a:gd name="T53" fmla="*/ 3694 h 4915"/>
                <a:gd name="T54" fmla="*/ 48 w 3163"/>
                <a:gd name="T55" fmla="*/ 3419 h 4915"/>
                <a:gd name="T56" fmla="*/ 299 w 3163"/>
                <a:gd name="T57" fmla="*/ 4188 h 4915"/>
                <a:gd name="T58" fmla="*/ 1610 w 3163"/>
                <a:gd name="T59" fmla="*/ 4915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63" h="4915">
                  <a:moveTo>
                    <a:pt x="1610" y="4915"/>
                  </a:moveTo>
                  <a:cubicBezTo>
                    <a:pt x="2180" y="4915"/>
                    <a:pt x="2764" y="4616"/>
                    <a:pt x="2963" y="4160"/>
                  </a:cubicBezTo>
                  <a:cubicBezTo>
                    <a:pt x="3163" y="3704"/>
                    <a:pt x="3125" y="3694"/>
                    <a:pt x="3039" y="3827"/>
                  </a:cubicBezTo>
                  <a:cubicBezTo>
                    <a:pt x="2954" y="3960"/>
                    <a:pt x="2773" y="4065"/>
                    <a:pt x="2773" y="4065"/>
                  </a:cubicBezTo>
                  <a:cubicBezTo>
                    <a:pt x="2773" y="4065"/>
                    <a:pt x="3049" y="3704"/>
                    <a:pt x="3087" y="3390"/>
                  </a:cubicBezTo>
                  <a:cubicBezTo>
                    <a:pt x="3125" y="3077"/>
                    <a:pt x="2992" y="2336"/>
                    <a:pt x="2916" y="2203"/>
                  </a:cubicBezTo>
                  <a:cubicBezTo>
                    <a:pt x="2840" y="2070"/>
                    <a:pt x="2802" y="1956"/>
                    <a:pt x="2821" y="2232"/>
                  </a:cubicBezTo>
                  <a:cubicBezTo>
                    <a:pt x="2840" y="2507"/>
                    <a:pt x="2678" y="2849"/>
                    <a:pt x="2631" y="2954"/>
                  </a:cubicBezTo>
                  <a:cubicBezTo>
                    <a:pt x="2583" y="3058"/>
                    <a:pt x="2631" y="2925"/>
                    <a:pt x="2669" y="2659"/>
                  </a:cubicBezTo>
                  <a:cubicBezTo>
                    <a:pt x="2707" y="2393"/>
                    <a:pt x="2659" y="1690"/>
                    <a:pt x="2498" y="1386"/>
                  </a:cubicBezTo>
                  <a:cubicBezTo>
                    <a:pt x="2337" y="1083"/>
                    <a:pt x="2270" y="845"/>
                    <a:pt x="2270" y="1045"/>
                  </a:cubicBezTo>
                  <a:cubicBezTo>
                    <a:pt x="2270" y="1244"/>
                    <a:pt x="2242" y="1348"/>
                    <a:pt x="2242" y="1348"/>
                  </a:cubicBezTo>
                  <a:cubicBezTo>
                    <a:pt x="2242" y="1348"/>
                    <a:pt x="2023" y="437"/>
                    <a:pt x="1586" y="218"/>
                  </a:cubicBezTo>
                  <a:cubicBezTo>
                    <a:pt x="1149" y="0"/>
                    <a:pt x="1396" y="104"/>
                    <a:pt x="1491" y="399"/>
                  </a:cubicBezTo>
                  <a:cubicBezTo>
                    <a:pt x="1586" y="693"/>
                    <a:pt x="1510" y="1121"/>
                    <a:pt x="1425" y="1320"/>
                  </a:cubicBezTo>
                  <a:cubicBezTo>
                    <a:pt x="1339" y="1519"/>
                    <a:pt x="1197" y="1956"/>
                    <a:pt x="1206" y="2099"/>
                  </a:cubicBezTo>
                  <a:cubicBezTo>
                    <a:pt x="1216" y="2241"/>
                    <a:pt x="1178" y="1719"/>
                    <a:pt x="1111" y="1586"/>
                  </a:cubicBezTo>
                  <a:cubicBezTo>
                    <a:pt x="1045" y="1453"/>
                    <a:pt x="950" y="1367"/>
                    <a:pt x="950" y="1367"/>
                  </a:cubicBezTo>
                  <a:cubicBezTo>
                    <a:pt x="950" y="1367"/>
                    <a:pt x="997" y="1472"/>
                    <a:pt x="978" y="1643"/>
                  </a:cubicBezTo>
                  <a:cubicBezTo>
                    <a:pt x="959" y="1814"/>
                    <a:pt x="722" y="2108"/>
                    <a:pt x="598" y="2260"/>
                  </a:cubicBezTo>
                  <a:cubicBezTo>
                    <a:pt x="475" y="2412"/>
                    <a:pt x="323" y="2688"/>
                    <a:pt x="371" y="2897"/>
                  </a:cubicBezTo>
                  <a:cubicBezTo>
                    <a:pt x="418" y="3106"/>
                    <a:pt x="465" y="3286"/>
                    <a:pt x="465" y="3286"/>
                  </a:cubicBezTo>
                  <a:cubicBezTo>
                    <a:pt x="465" y="3286"/>
                    <a:pt x="323" y="3191"/>
                    <a:pt x="295" y="3049"/>
                  </a:cubicBezTo>
                  <a:cubicBezTo>
                    <a:pt x="266" y="2906"/>
                    <a:pt x="285" y="2745"/>
                    <a:pt x="285" y="2745"/>
                  </a:cubicBezTo>
                  <a:cubicBezTo>
                    <a:pt x="285" y="2745"/>
                    <a:pt x="133" y="2954"/>
                    <a:pt x="162" y="3172"/>
                  </a:cubicBezTo>
                  <a:cubicBezTo>
                    <a:pt x="190" y="3390"/>
                    <a:pt x="333" y="3761"/>
                    <a:pt x="399" y="3818"/>
                  </a:cubicBezTo>
                  <a:cubicBezTo>
                    <a:pt x="465" y="3875"/>
                    <a:pt x="228" y="3799"/>
                    <a:pt x="171" y="3694"/>
                  </a:cubicBezTo>
                  <a:cubicBezTo>
                    <a:pt x="114" y="3590"/>
                    <a:pt x="48" y="3419"/>
                    <a:pt x="48" y="3419"/>
                  </a:cubicBezTo>
                  <a:cubicBezTo>
                    <a:pt x="48" y="3419"/>
                    <a:pt x="0" y="3818"/>
                    <a:pt x="299" y="4188"/>
                  </a:cubicBezTo>
                  <a:cubicBezTo>
                    <a:pt x="598" y="4559"/>
                    <a:pt x="869" y="4915"/>
                    <a:pt x="1610" y="4915"/>
                  </a:cubicBezTo>
                  <a:close/>
                </a:path>
              </a:pathLst>
            </a:custGeom>
            <a:gradFill>
              <a:gsLst>
                <a:gs pos="22000">
                  <a:srgbClr val="F79646">
                    <a:lumMod val="50000"/>
                    <a:alpha val="21000"/>
                  </a:srgbClr>
                </a:gs>
                <a:gs pos="63000">
                  <a:srgbClr val="FF0000">
                    <a:lumMod val="50000"/>
                    <a:alpha val="21000"/>
                  </a:srgbClr>
                </a:gs>
                <a:gs pos="100000">
                  <a:sysClr val="windowText" lastClr="000000">
                    <a:lumMod val="95000"/>
                    <a:lumOff val="5000"/>
                    <a:alpha val="18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1" name="Freeform 7">
              <a:extLst>
                <a:ext uri="{FF2B5EF4-FFF2-40B4-BE49-F238E27FC236}">
                  <a16:creationId xmlns:a16="http://schemas.microsoft.com/office/drawing/2014/main" id="{D0506A71-9AD9-47D5-A675-281A2E78D50B}"/>
                </a:ext>
              </a:extLst>
            </p:cNvPr>
            <p:cNvSpPr>
              <a:spLocks/>
            </p:cNvSpPr>
            <p:nvPr/>
          </p:nvSpPr>
          <p:spPr bwMode="auto">
            <a:xfrm>
              <a:off x="3733800" y="2057400"/>
              <a:ext cx="2640013" cy="5916613"/>
            </a:xfrm>
            <a:custGeom>
              <a:avLst/>
              <a:gdLst>
                <a:gd name="T0" fmla="*/ 755 w 1852"/>
                <a:gd name="T1" fmla="*/ 4060 h 4152"/>
                <a:gd name="T2" fmla="*/ 271 w 1852"/>
                <a:gd name="T3" fmla="*/ 2692 h 4152"/>
                <a:gd name="T4" fmla="*/ 1111 w 1852"/>
                <a:gd name="T5" fmla="*/ 1025 h 4152"/>
                <a:gd name="T6" fmla="*/ 1197 w 1852"/>
                <a:gd name="T7" fmla="*/ 541 h 4152"/>
                <a:gd name="T8" fmla="*/ 1410 w 1852"/>
                <a:gd name="T9" fmla="*/ 2037 h 4152"/>
                <a:gd name="T10" fmla="*/ 1154 w 1852"/>
                <a:gd name="T11" fmla="*/ 3134 h 4152"/>
                <a:gd name="T12" fmla="*/ 1496 w 1852"/>
                <a:gd name="T13" fmla="*/ 3020 h 4152"/>
                <a:gd name="T14" fmla="*/ 1738 w 1852"/>
                <a:gd name="T15" fmla="*/ 2635 h 4152"/>
                <a:gd name="T16" fmla="*/ 1838 w 1852"/>
                <a:gd name="T17" fmla="*/ 2977 h 4152"/>
                <a:gd name="T18" fmla="*/ 1439 w 1852"/>
                <a:gd name="T19" fmla="*/ 3661 h 4152"/>
                <a:gd name="T20" fmla="*/ 1026 w 1852"/>
                <a:gd name="T21" fmla="*/ 4074 h 4152"/>
                <a:gd name="T22" fmla="*/ 755 w 1852"/>
                <a:gd name="T23" fmla="*/ 4060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2" h="4152">
                  <a:moveTo>
                    <a:pt x="755" y="4060"/>
                  </a:moveTo>
                  <a:cubicBezTo>
                    <a:pt x="527" y="3967"/>
                    <a:pt x="0" y="3419"/>
                    <a:pt x="271" y="2692"/>
                  </a:cubicBezTo>
                  <a:cubicBezTo>
                    <a:pt x="541" y="1966"/>
                    <a:pt x="976" y="1545"/>
                    <a:pt x="1111" y="1025"/>
                  </a:cubicBezTo>
                  <a:cubicBezTo>
                    <a:pt x="1194" y="708"/>
                    <a:pt x="969" y="0"/>
                    <a:pt x="1197" y="541"/>
                  </a:cubicBezTo>
                  <a:cubicBezTo>
                    <a:pt x="1425" y="1082"/>
                    <a:pt x="1624" y="1624"/>
                    <a:pt x="1410" y="2037"/>
                  </a:cubicBezTo>
                  <a:cubicBezTo>
                    <a:pt x="1197" y="2450"/>
                    <a:pt x="1068" y="3034"/>
                    <a:pt x="1154" y="3134"/>
                  </a:cubicBezTo>
                  <a:cubicBezTo>
                    <a:pt x="1239" y="3234"/>
                    <a:pt x="1409" y="3106"/>
                    <a:pt x="1496" y="3020"/>
                  </a:cubicBezTo>
                  <a:cubicBezTo>
                    <a:pt x="1624" y="2892"/>
                    <a:pt x="1724" y="2735"/>
                    <a:pt x="1738" y="2635"/>
                  </a:cubicBezTo>
                  <a:cubicBezTo>
                    <a:pt x="1752" y="2535"/>
                    <a:pt x="1823" y="2792"/>
                    <a:pt x="1838" y="2977"/>
                  </a:cubicBezTo>
                  <a:cubicBezTo>
                    <a:pt x="1852" y="3162"/>
                    <a:pt x="1667" y="3461"/>
                    <a:pt x="1439" y="3661"/>
                  </a:cubicBezTo>
                  <a:cubicBezTo>
                    <a:pt x="1261" y="3816"/>
                    <a:pt x="1111" y="3960"/>
                    <a:pt x="1026" y="4074"/>
                  </a:cubicBezTo>
                  <a:cubicBezTo>
                    <a:pt x="974" y="4142"/>
                    <a:pt x="983" y="4152"/>
                    <a:pt x="755" y="4060"/>
                  </a:cubicBezTo>
                  <a:close/>
                </a:path>
              </a:pathLst>
            </a:custGeom>
            <a:gradFill>
              <a:gsLst>
                <a:gs pos="18000">
                  <a:srgbClr val="F79646">
                    <a:lumMod val="50000"/>
                    <a:alpha val="37000"/>
                  </a:srgbClr>
                </a:gs>
                <a:gs pos="63000">
                  <a:srgbClr val="FF0000">
                    <a:lumMod val="50000"/>
                    <a:alpha val="40000"/>
                  </a:srgbClr>
                </a:gs>
                <a:gs pos="100000">
                  <a:sysClr val="windowText" lastClr="000000">
                    <a:lumMod val="95000"/>
                    <a:lumOff val="5000"/>
                    <a:alpha val="9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6" name="Text Placeholder 5"/>
          <p:cNvSpPr>
            <a:spLocks noGrp="1"/>
          </p:cNvSpPr>
          <p:nvPr>
            <p:ph type="body" sz="quarter" idx="10" hasCustomPrompt="1"/>
          </p:nvPr>
        </p:nvSpPr>
        <p:spPr>
          <a:xfrm>
            <a:off x="635793" y="1850141"/>
            <a:ext cx="10944226" cy="3354765"/>
          </a:xfrm>
          <a:prstGeom prst="rect">
            <a:avLst/>
          </a:prstGeom>
          <a:effectLst/>
        </p:spPr>
        <p:txBody>
          <a:bodyPr wrap="square">
            <a:spAutoFit/>
          </a:bodyPr>
          <a:lstStyle>
            <a:lvl1pPr>
              <a:lnSpc>
                <a:spcPct val="100000"/>
              </a:lnSpc>
              <a:spcBef>
                <a:spcPts val="600"/>
              </a:spcBef>
              <a:spcAft>
                <a:spcPts val="600"/>
              </a:spcAft>
              <a:defRPr sz="3800"/>
            </a:lvl1pPr>
            <a:lvl2pPr>
              <a:lnSpc>
                <a:spcPct val="100000"/>
              </a:lnSpc>
              <a:spcBef>
                <a:spcPts val="600"/>
              </a:spcBef>
              <a:spcAft>
                <a:spcPts val="600"/>
              </a:spcAft>
              <a:defRPr sz="3600"/>
            </a:lvl2pPr>
            <a:lvl3pPr>
              <a:lnSpc>
                <a:spcPct val="100000"/>
              </a:lnSpc>
              <a:spcBef>
                <a:spcPts val="600"/>
              </a:spcBef>
              <a:spcAft>
                <a:spcPts val="600"/>
              </a:spcAft>
              <a:buSzPct val="80000"/>
              <a:defRPr sz="3400"/>
            </a:lvl3pPr>
            <a:lvl4pPr>
              <a:lnSpc>
                <a:spcPct val="100000"/>
              </a:lnSpc>
              <a:spcBef>
                <a:spcPts val="600"/>
              </a:spcBef>
              <a:spcAft>
                <a:spcPts val="600"/>
              </a:spcAft>
              <a:buSzPct val="80000"/>
              <a:defRPr sz="3200"/>
            </a:lvl4pPr>
            <a:lvl5pPr>
              <a:lnSpc>
                <a:spcPct val="100000"/>
              </a:lnSpc>
              <a:spcBef>
                <a:spcPts val="600"/>
              </a:spcBef>
              <a:spcAft>
                <a:spcPts val="600"/>
              </a:spcAft>
              <a:buSzPct val="80000"/>
              <a:defRPr sz="32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BD4E447-B904-4F18-863F-4A5A6A77216B}"/>
              </a:ext>
            </a:extLst>
          </p:cNvPr>
          <p:cNvSpPr>
            <a:spLocks noGrp="1"/>
          </p:cNvSpPr>
          <p:nvPr>
            <p:ph type="title"/>
          </p:nvPr>
        </p:nvSpPr>
        <p:spPr>
          <a:xfrm>
            <a:off x="0" y="728663"/>
            <a:ext cx="12162242" cy="620906"/>
          </a:xfrm>
          <a:prstGeom prst="rect">
            <a:avLst/>
          </a:prstGeom>
        </p:spPr>
        <p:txBody>
          <a:bodyPr/>
          <a:lstStyle>
            <a:lvl1pPr algn="ctr">
              <a:defRPr sz="4400" i="1"/>
            </a:lvl1pPr>
          </a:lstStyle>
          <a:p>
            <a:r>
              <a:rPr lang="en-US"/>
              <a:t>Click to edit Master title style</a:t>
            </a:r>
          </a:p>
        </p:txBody>
      </p:sp>
      <p:sp>
        <p:nvSpPr>
          <p:cNvPr id="13" name="Title 1">
            <a:extLst>
              <a:ext uri="{FF2B5EF4-FFF2-40B4-BE49-F238E27FC236}">
                <a16:creationId xmlns:a16="http://schemas.microsoft.com/office/drawing/2014/main" id="{C407B5CA-19C9-4B77-9F62-DF7540A75C3F}"/>
              </a:ext>
            </a:extLst>
          </p:cNvPr>
          <p:cNvSpPr txBox="1">
            <a:spLocks/>
          </p:cNvSpPr>
          <p:nvPr userDrawn="1"/>
        </p:nvSpPr>
        <p:spPr>
          <a:xfrm>
            <a:off x="166255" y="40687"/>
            <a:ext cx="11413765" cy="923581"/>
          </a:xfrm>
          <a:prstGeom prst="rect">
            <a:avLst/>
          </a:prstGeom>
        </p:spPr>
        <p:txBody>
          <a:bodyPr>
            <a:scene3d>
              <a:camera prst="perspectiveRight">
                <a:rot lat="0" lon="20400000" rev="0"/>
              </a:camera>
              <a:lightRig rig="threePt" dir="t"/>
            </a:scene3d>
            <a:sp3d z="520700" extrusionH="127000" contourW="6350">
              <a:bevelT w="12700" h="12700"/>
              <a:bevelB w="38100" h="38100"/>
              <a:extrusionClr>
                <a:srgbClr val="FFFF00"/>
              </a:extrusionClr>
              <a:contourClr>
                <a:srgbClr val="FF0000"/>
              </a:contourClr>
            </a:sp3d>
          </a:bodyPr>
          <a:lstStyle>
            <a:lvl1pPr algn="r" defTabSz="914363" rtl="0" eaLnBrk="1" latinLnBrk="0" hangingPunct="1">
              <a:lnSpc>
                <a:spcPct val="90000"/>
              </a:lnSpc>
              <a:spcBef>
                <a:spcPct val="0"/>
              </a:spcBef>
              <a:buNone/>
              <a:defRPr lang="en-US" sz="4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n-ea"/>
                <a:cs typeface="Arial" charset="0"/>
              </a:defRPr>
            </a:lvl1pPr>
          </a:lstStyle>
          <a:p>
            <a:pPr algn="l"/>
            <a:r>
              <a:rPr lang="en-US" sz="4800" b="1">
                <a:ln w="6350">
                  <a:solidFill>
                    <a:srgbClr val="FFFF00"/>
                  </a:solidFill>
                </a:ln>
                <a:gradFill flip="none" rotWithShape="1">
                  <a:gsLst>
                    <a:gs pos="0">
                      <a:srgbClr val="FFFFB9"/>
                    </a:gs>
                    <a:gs pos="59000">
                      <a:schemeClr val="accent1"/>
                    </a:gs>
                    <a:gs pos="28000">
                      <a:srgbClr val="FFFF99"/>
                    </a:gs>
                    <a:gs pos="84000">
                      <a:schemeClr val="accent3"/>
                    </a:gs>
                  </a:gsLst>
                  <a:lin ang="5400000" scaled="0"/>
                  <a:tileRect/>
                </a:gradFill>
                <a:effectLst>
                  <a:outerShdw blurRad="50800" dist="38100" dir="2700000" algn="tl" rotWithShape="0">
                    <a:prstClr val="black">
                      <a:alpha val="40000"/>
                    </a:prstClr>
                  </a:outerShdw>
                  <a:reflection blurRad="6350" stA="55000" endA="300" endPos="45500" dist="12700" dir="5400000" sy="-100000" algn="bl" rotWithShape="0"/>
                </a:effectLst>
                <a:latin typeface="Trebuchet MS" panose="020B0603020202020204" pitchFamily="34" charset="0"/>
              </a:rPr>
              <a:t>Best Practice</a:t>
            </a:r>
          </a:p>
        </p:txBody>
      </p:sp>
    </p:spTree>
    <p:extLst>
      <p:ext uri="{BB962C8B-B14F-4D97-AF65-F5344CB8AC3E}">
        <p14:creationId xmlns:p14="http://schemas.microsoft.com/office/powerpoint/2010/main" val="2016619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07" fill="hold"/>
                                        <p:tgtEl>
                                          <p:spTgt spid="4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5"/>
                </p:tgtEl>
              </p:cMediaNode>
            </p:video>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Flame - Title and Layered Content with Logo">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3B2396D-1019-4692-AD2E-51584590325B}"/>
              </a:ext>
            </a:extLst>
          </p:cNvPr>
          <p:cNvSpPr/>
          <p:nvPr userDrawn="1"/>
        </p:nvSpPr>
        <p:spPr>
          <a:xfrm rot="5400000">
            <a:off x="3608539" y="-2107278"/>
            <a:ext cx="6857999" cy="11072555"/>
          </a:xfrm>
          <a:prstGeom prst="rect">
            <a:avLst/>
          </a:prstGeom>
          <a:gradFill>
            <a:gsLst>
              <a:gs pos="0">
                <a:srgbClr val="F79646">
                  <a:lumMod val="50000"/>
                </a:srgbClr>
              </a:gs>
              <a:gs pos="19000">
                <a:srgbClr val="FF0000">
                  <a:lumMod val="50000"/>
                </a:srgbClr>
              </a:gs>
              <a:gs pos="100000">
                <a:sysClr val="windowText" lastClr="000000">
                  <a:lumMod val="95000"/>
                  <a:lumOff val="5000"/>
                </a:sysClr>
              </a:gs>
            </a:gsLst>
            <a:lin ang="5400000" scaled="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6DFEB56A-0CBE-4CDC-8927-B9DE9567E0B6}"/>
              </a:ext>
            </a:extLst>
          </p:cNvPr>
          <p:cNvGrpSpPr/>
          <p:nvPr userDrawn="1"/>
        </p:nvGrpSpPr>
        <p:grpSpPr>
          <a:xfrm rot="16200000">
            <a:off x="8356541" y="-3079613"/>
            <a:ext cx="1558760" cy="7811611"/>
            <a:chOff x="2678112" y="1001713"/>
            <a:chExt cx="4506913" cy="7004050"/>
          </a:xfrm>
        </p:grpSpPr>
        <p:sp>
          <p:nvSpPr>
            <p:cNvPr id="81" name="Freeform 6">
              <a:extLst>
                <a:ext uri="{FF2B5EF4-FFF2-40B4-BE49-F238E27FC236}">
                  <a16:creationId xmlns:a16="http://schemas.microsoft.com/office/drawing/2014/main" id="{DFFA09B7-E217-4CC3-A983-6B8CE7180CD2}"/>
                </a:ext>
              </a:extLst>
            </p:cNvPr>
            <p:cNvSpPr>
              <a:spLocks/>
            </p:cNvSpPr>
            <p:nvPr/>
          </p:nvSpPr>
          <p:spPr bwMode="auto">
            <a:xfrm>
              <a:off x="2678112" y="1001713"/>
              <a:ext cx="4506913" cy="7004050"/>
            </a:xfrm>
            <a:custGeom>
              <a:avLst/>
              <a:gdLst>
                <a:gd name="T0" fmla="*/ 1610 w 3163"/>
                <a:gd name="T1" fmla="*/ 4915 h 4915"/>
                <a:gd name="T2" fmla="*/ 2963 w 3163"/>
                <a:gd name="T3" fmla="*/ 4160 h 4915"/>
                <a:gd name="T4" fmla="*/ 3039 w 3163"/>
                <a:gd name="T5" fmla="*/ 3827 h 4915"/>
                <a:gd name="T6" fmla="*/ 2773 w 3163"/>
                <a:gd name="T7" fmla="*/ 4065 h 4915"/>
                <a:gd name="T8" fmla="*/ 3087 w 3163"/>
                <a:gd name="T9" fmla="*/ 3390 h 4915"/>
                <a:gd name="T10" fmla="*/ 2916 w 3163"/>
                <a:gd name="T11" fmla="*/ 2203 h 4915"/>
                <a:gd name="T12" fmla="*/ 2821 w 3163"/>
                <a:gd name="T13" fmla="*/ 2232 h 4915"/>
                <a:gd name="T14" fmla="*/ 2631 w 3163"/>
                <a:gd name="T15" fmla="*/ 2954 h 4915"/>
                <a:gd name="T16" fmla="*/ 2669 w 3163"/>
                <a:gd name="T17" fmla="*/ 2659 h 4915"/>
                <a:gd name="T18" fmla="*/ 2498 w 3163"/>
                <a:gd name="T19" fmla="*/ 1386 h 4915"/>
                <a:gd name="T20" fmla="*/ 2270 w 3163"/>
                <a:gd name="T21" fmla="*/ 1045 h 4915"/>
                <a:gd name="T22" fmla="*/ 2242 w 3163"/>
                <a:gd name="T23" fmla="*/ 1348 h 4915"/>
                <a:gd name="T24" fmla="*/ 1586 w 3163"/>
                <a:gd name="T25" fmla="*/ 218 h 4915"/>
                <a:gd name="T26" fmla="*/ 1491 w 3163"/>
                <a:gd name="T27" fmla="*/ 399 h 4915"/>
                <a:gd name="T28" fmla="*/ 1425 w 3163"/>
                <a:gd name="T29" fmla="*/ 1320 h 4915"/>
                <a:gd name="T30" fmla="*/ 1206 w 3163"/>
                <a:gd name="T31" fmla="*/ 2099 h 4915"/>
                <a:gd name="T32" fmla="*/ 1111 w 3163"/>
                <a:gd name="T33" fmla="*/ 1586 h 4915"/>
                <a:gd name="T34" fmla="*/ 950 w 3163"/>
                <a:gd name="T35" fmla="*/ 1367 h 4915"/>
                <a:gd name="T36" fmla="*/ 978 w 3163"/>
                <a:gd name="T37" fmla="*/ 1643 h 4915"/>
                <a:gd name="T38" fmla="*/ 598 w 3163"/>
                <a:gd name="T39" fmla="*/ 2260 h 4915"/>
                <a:gd name="T40" fmla="*/ 371 w 3163"/>
                <a:gd name="T41" fmla="*/ 2897 h 4915"/>
                <a:gd name="T42" fmla="*/ 465 w 3163"/>
                <a:gd name="T43" fmla="*/ 3286 h 4915"/>
                <a:gd name="T44" fmla="*/ 295 w 3163"/>
                <a:gd name="T45" fmla="*/ 3049 h 4915"/>
                <a:gd name="T46" fmla="*/ 285 w 3163"/>
                <a:gd name="T47" fmla="*/ 2745 h 4915"/>
                <a:gd name="T48" fmla="*/ 162 w 3163"/>
                <a:gd name="T49" fmla="*/ 3172 h 4915"/>
                <a:gd name="T50" fmla="*/ 399 w 3163"/>
                <a:gd name="T51" fmla="*/ 3818 h 4915"/>
                <a:gd name="T52" fmla="*/ 171 w 3163"/>
                <a:gd name="T53" fmla="*/ 3694 h 4915"/>
                <a:gd name="T54" fmla="*/ 48 w 3163"/>
                <a:gd name="T55" fmla="*/ 3419 h 4915"/>
                <a:gd name="T56" fmla="*/ 299 w 3163"/>
                <a:gd name="T57" fmla="*/ 4188 h 4915"/>
                <a:gd name="T58" fmla="*/ 1610 w 3163"/>
                <a:gd name="T59" fmla="*/ 4915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63" h="4915">
                  <a:moveTo>
                    <a:pt x="1610" y="4915"/>
                  </a:moveTo>
                  <a:cubicBezTo>
                    <a:pt x="2180" y="4915"/>
                    <a:pt x="2764" y="4616"/>
                    <a:pt x="2963" y="4160"/>
                  </a:cubicBezTo>
                  <a:cubicBezTo>
                    <a:pt x="3163" y="3704"/>
                    <a:pt x="3125" y="3694"/>
                    <a:pt x="3039" y="3827"/>
                  </a:cubicBezTo>
                  <a:cubicBezTo>
                    <a:pt x="2954" y="3960"/>
                    <a:pt x="2773" y="4065"/>
                    <a:pt x="2773" y="4065"/>
                  </a:cubicBezTo>
                  <a:cubicBezTo>
                    <a:pt x="2773" y="4065"/>
                    <a:pt x="3049" y="3704"/>
                    <a:pt x="3087" y="3390"/>
                  </a:cubicBezTo>
                  <a:cubicBezTo>
                    <a:pt x="3125" y="3077"/>
                    <a:pt x="2992" y="2336"/>
                    <a:pt x="2916" y="2203"/>
                  </a:cubicBezTo>
                  <a:cubicBezTo>
                    <a:pt x="2840" y="2070"/>
                    <a:pt x="2802" y="1956"/>
                    <a:pt x="2821" y="2232"/>
                  </a:cubicBezTo>
                  <a:cubicBezTo>
                    <a:pt x="2840" y="2507"/>
                    <a:pt x="2678" y="2849"/>
                    <a:pt x="2631" y="2954"/>
                  </a:cubicBezTo>
                  <a:cubicBezTo>
                    <a:pt x="2583" y="3058"/>
                    <a:pt x="2631" y="2925"/>
                    <a:pt x="2669" y="2659"/>
                  </a:cubicBezTo>
                  <a:cubicBezTo>
                    <a:pt x="2707" y="2393"/>
                    <a:pt x="2659" y="1690"/>
                    <a:pt x="2498" y="1386"/>
                  </a:cubicBezTo>
                  <a:cubicBezTo>
                    <a:pt x="2337" y="1083"/>
                    <a:pt x="2270" y="845"/>
                    <a:pt x="2270" y="1045"/>
                  </a:cubicBezTo>
                  <a:cubicBezTo>
                    <a:pt x="2270" y="1244"/>
                    <a:pt x="2242" y="1348"/>
                    <a:pt x="2242" y="1348"/>
                  </a:cubicBezTo>
                  <a:cubicBezTo>
                    <a:pt x="2242" y="1348"/>
                    <a:pt x="2023" y="437"/>
                    <a:pt x="1586" y="218"/>
                  </a:cubicBezTo>
                  <a:cubicBezTo>
                    <a:pt x="1149" y="0"/>
                    <a:pt x="1396" y="104"/>
                    <a:pt x="1491" y="399"/>
                  </a:cubicBezTo>
                  <a:cubicBezTo>
                    <a:pt x="1586" y="693"/>
                    <a:pt x="1510" y="1121"/>
                    <a:pt x="1425" y="1320"/>
                  </a:cubicBezTo>
                  <a:cubicBezTo>
                    <a:pt x="1339" y="1519"/>
                    <a:pt x="1197" y="1956"/>
                    <a:pt x="1206" y="2099"/>
                  </a:cubicBezTo>
                  <a:cubicBezTo>
                    <a:pt x="1216" y="2241"/>
                    <a:pt x="1178" y="1719"/>
                    <a:pt x="1111" y="1586"/>
                  </a:cubicBezTo>
                  <a:cubicBezTo>
                    <a:pt x="1045" y="1453"/>
                    <a:pt x="950" y="1367"/>
                    <a:pt x="950" y="1367"/>
                  </a:cubicBezTo>
                  <a:cubicBezTo>
                    <a:pt x="950" y="1367"/>
                    <a:pt x="997" y="1472"/>
                    <a:pt x="978" y="1643"/>
                  </a:cubicBezTo>
                  <a:cubicBezTo>
                    <a:pt x="959" y="1814"/>
                    <a:pt x="722" y="2108"/>
                    <a:pt x="598" y="2260"/>
                  </a:cubicBezTo>
                  <a:cubicBezTo>
                    <a:pt x="475" y="2412"/>
                    <a:pt x="323" y="2688"/>
                    <a:pt x="371" y="2897"/>
                  </a:cubicBezTo>
                  <a:cubicBezTo>
                    <a:pt x="418" y="3106"/>
                    <a:pt x="465" y="3286"/>
                    <a:pt x="465" y="3286"/>
                  </a:cubicBezTo>
                  <a:cubicBezTo>
                    <a:pt x="465" y="3286"/>
                    <a:pt x="323" y="3191"/>
                    <a:pt x="295" y="3049"/>
                  </a:cubicBezTo>
                  <a:cubicBezTo>
                    <a:pt x="266" y="2906"/>
                    <a:pt x="285" y="2745"/>
                    <a:pt x="285" y="2745"/>
                  </a:cubicBezTo>
                  <a:cubicBezTo>
                    <a:pt x="285" y="2745"/>
                    <a:pt x="133" y="2954"/>
                    <a:pt x="162" y="3172"/>
                  </a:cubicBezTo>
                  <a:cubicBezTo>
                    <a:pt x="190" y="3390"/>
                    <a:pt x="333" y="3761"/>
                    <a:pt x="399" y="3818"/>
                  </a:cubicBezTo>
                  <a:cubicBezTo>
                    <a:pt x="465" y="3875"/>
                    <a:pt x="228" y="3799"/>
                    <a:pt x="171" y="3694"/>
                  </a:cubicBezTo>
                  <a:cubicBezTo>
                    <a:pt x="114" y="3590"/>
                    <a:pt x="48" y="3419"/>
                    <a:pt x="48" y="3419"/>
                  </a:cubicBezTo>
                  <a:cubicBezTo>
                    <a:pt x="48" y="3419"/>
                    <a:pt x="0" y="3818"/>
                    <a:pt x="299" y="4188"/>
                  </a:cubicBezTo>
                  <a:cubicBezTo>
                    <a:pt x="598" y="4559"/>
                    <a:pt x="869" y="4915"/>
                    <a:pt x="1610" y="4915"/>
                  </a:cubicBezTo>
                  <a:close/>
                </a:path>
              </a:pathLst>
            </a:custGeom>
            <a:gradFill>
              <a:gsLst>
                <a:gs pos="22000">
                  <a:srgbClr val="F79646">
                    <a:lumMod val="50000"/>
                    <a:alpha val="21000"/>
                  </a:srgbClr>
                </a:gs>
                <a:gs pos="63000">
                  <a:srgbClr val="FF0000">
                    <a:lumMod val="50000"/>
                    <a:alpha val="21000"/>
                  </a:srgbClr>
                </a:gs>
                <a:gs pos="100000">
                  <a:sysClr val="windowText" lastClr="000000">
                    <a:lumMod val="95000"/>
                    <a:lumOff val="5000"/>
                    <a:alpha val="18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2" name="Freeform 7">
              <a:extLst>
                <a:ext uri="{FF2B5EF4-FFF2-40B4-BE49-F238E27FC236}">
                  <a16:creationId xmlns:a16="http://schemas.microsoft.com/office/drawing/2014/main" id="{467A21E1-37EB-410B-9A5E-A5AC3FC9A71F}"/>
                </a:ext>
              </a:extLst>
            </p:cNvPr>
            <p:cNvSpPr>
              <a:spLocks/>
            </p:cNvSpPr>
            <p:nvPr/>
          </p:nvSpPr>
          <p:spPr bwMode="auto">
            <a:xfrm>
              <a:off x="3733800" y="2057400"/>
              <a:ext cx="2640013" cy="5916613"/>
            </a:xfrm>
            <a:custGeom>
              <a:avLst/>
              <a:gdLst>
                <a:gd name="T0" fmla="*/ 755 w 1852"/>
                <a:gd name="T1" fmla="*/ 4060 h 4152"/>
                <a:gd name="T2" fmla="*/ 271 w 1852"/>
                <a:gd name="T3" fmla="*/ 2692 h 4152"/>
                <a:gd name="T4" fmla="*/ 1111 w 1852"/>
                <a:gd name="T5" fmla="*/ 1025 h 4152"/>
                <a:gd name="T6" fmla="*/ 1197 w 1852"/>
                <a:gd name="T7" fmla="*/ 541 h 4152"/>
                <a:gd name="T8" fmla="*/ 1410 w 1852"/>
                <a:gd name="T9" fmla="*/ 2037 h 4152"/>
                <a:gd name="T10" fmla="*/ 1154 w 1852"/>
                <a:gd name="T11" fmla="*/ 3134 h 4152"/>
                <a:gd name="T12" fmla="*/ 1496 w 1852"/>
                <a:gd name="T13" fmla="*/ 3020 h 4152"/>
                <a:gd name="T14" fmla="*/ 1738 w 1852"/>
                <a:gd name="T15" fmla="*/ 2635 h 4152"/>
                <a:gd name="T16" fmla="*/ 1838 w 1852"/>
                <a:gd name="T17" fmla="*/ 2977 h 4152"/>
                <a:gd name="T18" fmla="*/ 1439 w 1852"/>
                <a:gd name="T19" fmla="*/ 3661 h 4152"/>
                <a:gd name="T20" fmla="*/ 1026 w 1852"/>
                <a:gd name="T21" fmla="*/ 4074 h 4152"/>
                <a:gd name="T22" fmla="*/ 755 w 1852"/>
                <a:gd name="T23" fmla="*/ 4060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2" h="4152">
                  <a:moveTo>
                    <a:pt x="755" y="4060"/>
                  </a:moveTo>
                  <a:cubicBezTo>
                    <a:pt x="527" y="3967"/>
                    <a:pt x="0" y="3419"/>
                    <a:pt x="271" y="2692"/>
                  </a:cubicBezTo>
                  <a:cubicBezTo>
                    <a:pt x="541" y="1966"/>
                    <a:pt x="976" y="1545"/>
                    <a:pt x="1111" y="1025"/>
                  </a:cubicBezTo>
                  <a:cubicBezTo>
                    <a:pt x="1194" y="708"/>
                    <a:pt x="969" y="0"/>
                    <a:pt x="1197" y="541"/>
                  </a:cubicBezTo>
                  <a:cubicBezTo>
                    <a:pt x="1425" y="1082"/>
                    <a:pt x="1624" y="1624"/>
                    <a:pt x="1410" y="2037"/>
                  </a:cubicBezTo>
                  <a:cubicBezTo>
                    <a:pt x="1197" y="2450"/>
                    <a:pt x="1068" y="3034"/>
                    <a:pt x="1154" y="3134"/>
                  </a:cubicBezTo>
                  <a:cubicBezTo>
                    <a:pt x="1239" y="3234"/>
                    <a:pt x="1409" y="3106"/>
                    <a:pt x="1496" y="3020"/>
                  </a:cubicBezTo>
                  <a:cubicBezTo>
                    <a:pt x="1624" y="2892"/>
                    <a:pt x="1724" y="2735"/>
                    <a:pt x="1738" y="2635"/>
                  </a:cubicBezTo>
                  <a:cubicBezTo>
                    <a:pt x="1752" y="2535"/>
                    <a:pt x="1823" y="2792"/>
                    <a:pt x="1838" y="2977"/>
                  </a:cubicBezTo>
                  <a:cubicBezTo>
                    <a:pt x="1852" y="3162"/>
                    <a:pt x="1667" y="3461"/>
                    <a:pt x="1439" y="3661"/>
                  </a:cubicBezTo>
                  <a:cubicBezTo>
                    <a:pt x="1261" y="3816"/>
                    <a:pt x="1111" y="3960"/>
                    <a:pt x="1026" y="4074"/>
                  </a:cubicBezTo>
                  <a:cubicBezTo>
                    <a:pt x="974" y="4142"/>
                    <a:pt x="983" y="4152"/>
                    <a:pt x="755" y="4060"/>
                  </a:cubicBezTo>
                  <a:close/>
                </a:path>
              </a:pathLst>
            </a:custGeom>
            <a:gradFill>
              <a:gsLst>
                <a:gs pos="18000">
                  <a:srgbClr val="F79646">
                    <a:lumMod val="50000"/>
                    <a:alpha val="37000"/>
                  </a:srgbClr>
                </a:gs>
                <a:gs pos="63000">
                  <a:srgbClr val="FF0000">
                    <a:lumMod val="50000"/>
                    <a:alpha val="40000"/>
                  </a:srgbClr>
                </a:gs>
                <a:gs pos="100000">
                  <a:sysClr val="windowText" lastClr="000000">
                    <a:lumMod val="95000"/>
                    <a:lumOff val="5000"/>
                    <a:alpha val="9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pic>
        <p:nvPicPr>
          <p:cNvPr id="36" name="rolling_flames_sd_side.mov">
            <a:hlinkClick r:id="" action="ppaction://media"/>
            <a:extLst>
              <a:ext uri="{FF2B5EF4-FFF2-40B4-BE49-F238E27FC236}">
                <a16:creationId xmlns:a16="http://schemas.microsoft.com/office/drawing/2014/main" id="{AC7ECBEA-EFF4-46E7-89D5-60BA36C8FA84}"/>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11599" y="0"/>
            <a:ext cx="1626772" cy="6878306"/>
          </a:xfrm>
          <a:prstGeom prst="rect">
            <a:avLst/>
          </a:prstGeom>
        </p:spPr>
      </p:pic>
      <p:sp>
        <p:nvSpPr>
          <p:cNvPr id="37" name="Rectangle 36">
            <a:extLst>
              <a:ext uri="{FF2B5EF4-FFF2-40B4-BE49-F238E27FC236}">
                <a16:creationId xmlns:a16="http://schemas.microsoft.com/office/drawing/2014/main" id="{BF6501AE-B80E-41FE-8021-2475C124C2C5}"/>
              </a:ext>
            </a:extLst>
          </p:cNvPr>
          <p:cNvSpPr/>
          <p:nvPr userDrawn="1"/>
        </p:nvSpPr>
        <p:spPr>
          <a:xfrm rot="10800000">
            <a:off x="1337621" y="-76200"/>
            <a:ext cx="175952" cy="7010400"/>
          </a:xfrm>
          <a:prstGeom prst="rect">
            <a:avLst/>
          </a:prstGeom>
          <a:gradFill>
            <a:gsLst>
              <a:gs pos="0">
                <a:srgbClr val="F79646">
                  <a:lumMod val="50000"/>
                </a:srgbClr>
              </a:gs>
              <a:gs pos="13000">
                <a:sysClr val="windowText" lastClr="000000">
                  <a:lumMod val="95000"/>
                  <a:lumOff val="5000"/>
                </a:sysClr>
              </a:gs>
              <a:gs pos="100000">
                <a:srgbClr val="FF0000">
                  <a:lumMod val="5000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1D4FDE9-977B-4CE2-BABB-E0720ACDA6AD}"/>
              </a:ext>
            </a:extLst>
          </p:cNvPr>
          <p:cNvSpPr/>
          <p:nvPr userDrawn="1"/>
        </p:nvSpPr>
        <p:spPr>
          <a:xfrm>
            <a:off x="1501262" y="-88285"/>
            <a:ext cx="113911" cy="7010400"/>
          </a:xfrm>
          <a:prstGeom prst="rect">
            <a:avLst/>
          </a:prstGeom>
          <a:gradFill rotWithShape="1">
            <a:gsLst>
              <a:gs pos="0">
                <a:sysClr val="windowText" lastClr="000000">
                  <a:lumMod val="95000"/>
                  <a:lumOff val="5000"/>
                </a:sysClr>
              </a:gs>
              <a:gs pos="51000">
                <a:sysClr val="windowText" lastClr="000000">
                  <a:lumMod val="50000"/>
                  <a:lumOff val="50000"/>
                </a:sysClr>
              </a:gs>
              <a:gs pos="81000">
                <a:sysClr val="windowText" lastClr="000000">
                  <a:lumMod val="75000"/>
                  <a:lumOff val="25000"/>
                </a:sysClr>
              </a:gs>
            </a:gsLst>
            <a:lin ang="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p:cNvSpPr>
            <a:spLocks noGrp="1"/>
          </p:cNvSpPr>
          <p:nvPr>
            <p:ph type="body" sz="quarter" idx="10" hasCustomPrompt="1"/>
          </p:nvPr>
        </p:nvSpPr>
        <p:spPr>
          <a:xfrm>
            <a:off x="1728789" y="2081391"/>
            <a:ext cx="10463211" cy="3354765"/>
          </a:xfrm>
          <a:prstGeom prst="rect">
            <a:avLst/>
          </a:prstGeom>
          <a:effectLst/>
        </p:spPr>
        <p:txBody>
          <a:bodyPr wrap="square">
            <a:spAutoFit/>
          </a:bodyPr>
          <a:lstStyle>
            <a:lvl1pPr>
              <a:lnSpc>
                <a:spcPct val="100000"/>
              </a:lnSpc>
              <a:spcBef>
                <a:spcPts val="600"/>
              </a:spcBef>
              <a:spcAft>
                <a:spcPts val="600"/>
              </a:spcAft>
              <a:defRPr sz="3800"/>
            </a:lvl1pPr>
            <a:lvl2pPr>
              <a:lnSpc>
                <a:spcPct val="100000"/>
              </a:lnSpc>
              <a:spcBef>
                <a:spcPts val="600"/>
              </a:spcBef>
              <a:spcAft>
                <a:spcPts val="600"/>
              </a:spcAft>
              <a:defRPr sz="3600"/>
            </a:lvl2pPr>
            <a:lvl3pPr>
              <a:lnSpc>
                <a:spcPct val="100000"/>
              </a:lnSpc>
              <a:spcBef>
                <a:spcPts val="600"/>
              </a:spcBef>
              <a:spcAft>
                <a:spcPts val="600"/>
              </a:spcAft>
              <a:buSzPct val="80000"/>
              <a:defRPr sz="3400"/>
            </a:lvl3pPr>
            <a:lvl4pPr>
              <a:lnSpc>
                <a:spcPct val="100000"/>
              </a:lnSpc>
              <a:spcBef>
                <a:spcPts val="600"/>
              </a:spcBef>
              <a:spcAft>
                <a:spcPts val="600"/>
              </a:spcAft>
              <a:buSzPct val="80000"/>
              <a:defRPr sz="3200"/>
            </a:lvl4pPr>
            <a:lvl5pPr>
              <a:lnSpc>
                <a:spcPct val="100000"/>
              </a:lnSpc>
              <a:spcBef>
                <a:spcPts val="600"/>
              </a:spcBef>
              <a:spcAft>
                <a:spcPts val="600"/>
              </a:spcAft>
              <a:buSzPct val="80000"/>
              <a:defRPr sz="32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75C7AE69-1F99-44EC-B40A-2B376D7B72E0}"/>
              </a:ext>
            </a:extLst>
          </p:cNvPr>
          <p:cNvSpPr txBox="1">
            <a:spLocks/>
          </p:cNvSpPr>
          <p:nvPr userDrawn="1"/>
        </p:nvSpPr>
        <p:spPr>
          <a:xfrm>
            <a:off x="9936075" y="6355807"/>
            <a:ext cx="167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Slide # </a:t>
            </a:r>
            <a:fld id="{FD99AA8B-2E7A-4BBC-8FDE-CA7CF71DD3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BC7BEB5A-62A0-4010-A17A-E250C74F2CF7}"/>
              </a:ext>
            </a:extLst>
          </p:cNvPr>
          <p:cNvGrpSpPr/>
          <p:nvPr userDrawn="1"/>
        </p:nvGrpSpPr>
        <p:grpSpPr>
          <a:xfrm>
            <a:off x="9936075" y="985838"/>
            <a:ext cx="4466287" cy="5922070"/>
            <a:chOff x="2678112" y="1001713"/>
            <a:chExt cx="4506913" cy="7004050"/>
          </a:xfrm>
        </p:grpSpPr>
        <p:sp>
          <p:nvSpPr>
            <p:cNvPr id="33" name="Freeform 6">
              <a:extLst>
                <a:ext uri="{FF2B5EF4-FFF2-40B4-BE49-F238E27FC236}">
                  <a16:creationId xmlns:a16="http://schemas.microsoft.com/office/drawing/2014/main" id="{C60BD2B7-9E15-44B7-BB6F-F71E36444BD3}"/>
                </a:ext>
              </a:extLst>
            </p:cNvPr>
            <p:cNvSpPr>
              <a:spLocks/>
            </p:cNvSpPr>
            <p:nvPr/>
          </p:nvSpPr>
          <p:spPr bwMode="auto">
            <a:xfrm>
              <a:off x="2678112" y="1001713"/>
              <a:ext cx="4506913" cy="7004050"/>
            </a:xfrm>
            <a:custGeom>
              <a:avLst/>
              <a:gdLst>
                <a:gd name="T0" fmla="*/ 1610 w 3163"/>
                <a:gd name="T1" fmla="*/ 4915 h 4915"/>
                <a:gd name="T2" fmla="*/ 2963 w 3163"/>
                <a:gd name="T3" fmla="*/ 4160 h 4915"/>
                <a:gd name="T4" fmla="*/ 3039 w 3163"/>
                <a:gd name="T5" fmla="*/ 3827 h 4915"/>
                <a:gd name="T6" fmla="*/ 2773 w 3163"/>
                <a:gd name="T7" fmla="*/ 4065 h 4915"/>
                <a:gd name="T8" fmla="*/ 3087 w 3163"/>
                <a:gd name="T9" fmla="*/ 3390 h 4915"/>
                <a:gd name="T10" fmla="*/ 2916 w 3163"/>
                <a:gd name="T11" fmla="*/ 2203 h 4915"/>
                <a:gd name="T12" fmla="*/ 2821 w 3163"/>
                <a:gd name="T13" fmla="*/ 2232 h 4915"/>
                <a:gd name="T14" fmla="*/ 2631 w 3163"/>
                <a:gd name="T15" fmla="*/ 2954 h 4915"/>
                <a:gd name="T16" fmla="*/ 2669 w 3163"/>
                <a:gd name="T17" fmla="*/ 2659 h 4915"/>
                <a:gd name="T18" fmla="*/ 2498 w 3163"/>
                <a:gd name="T19" fmla="*/ 1386 h 4915"/>
                <a:gd name="T20" fmla="*/ 2270 w 3163"/>
                <a:gd name="T21" fmla="*/ 1045 h 4915"/>
                <a:gd name="T22" fmla="*/ 2242 w 3163"/>
                <a:gd name="T23" fmla="*/ 1348 h 4915"/>
                <a:gd name="T24" fmla="*/ 1586 w 3163"/>
                <a:gd name="T25" fmla="*/ 218 h 4915"/>
                <a:gd name="T26" fmla="*/ 1491 w 3163"/>
                <a:gd name="T27" fmla="*/ 399 h 4915"/>
                <a:gd name="T28" fmla="*/ 1425 w 3163"/>
                <a:gd name="T29" fmla="*/ 1320 h 4915"/>
                <a:gd name="T30" fmla="*/ 1206 w 3163"/>
                <a:gd name="T31" fmla="*/ 2099 h 4915"/>
                <a:gd name="T32" fmla="*/ 1111 w 3163"/>
                <a:gd name="T33" fmla="*/ 1586 h 4915"/>
                <a:gd name="T34" fmla="*/ 950 w 3163"/>
                <a:gd name="T35" fmla="*/ 1367 h 4915"/>
                <a:gd name="T36" fmla="*/ 978 w 3163"/>
                <a:gd name="T37" fmla="*/ 1643 h 4915"/>
                <a:gd name="T38" fmla="*/ 598 w 3163"/>
                <a:gd name="T39" fmla="*/ 2260 h 4915"/>
                <a:gd name="T40" fmla="*/ 371 w 3163"/>
                <a:gd name="T41" fmla="*/ 2897 h 4915"/>
                <a:gd name="T42" fmla="*/ 465 w 3163"/>
                <a:gd name="T43" fmla="*/ 3286 h 4915"/>
                <a:gd name="T44" fmla="*/ 295 w 3163"/>
                <a:gd name="T45" fmla="*/ 3049 h 4915"/>
                <a:gd name="T46" fmla="*/ 285 w 3163"/>
                <a:gd name="T47" fmla="*/ 2745 h 4915"/>
                <a:gd name="T48" fmla="*/ 162 w 3163"/>
                <a:gd name="T49" fmla="*/ 3172 h 4915"/>
                <a:gd name="T50" fmla="*/ 399 w 3163"/>
                <a:gd name="T51" fmla="*/ 3818 h 4915"/>
                <a:gd name="T52" fmla="*/ 171 w 3163"/>
                <a:gd name="T53" fmla="*/ 3694 h 4915"/>
                <a:gd name="T54" fmla="*/ 48 w 3163"/>
                <a:gd name="T55" fmla="*/ 3419 h 4915"/>
                <a:gd name="T56" fmla="*/ 299 w 3163"/>
                <a:gd name="T57" fmla="*/ 4188 h 4915"/>
                <a:gd name="T58" fmla="*/ 1610 w 3163"/>
                <a:gd name="T59" fmla="*/ 4915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63" h="4915">
                  <a:moveTo>
                    <a:pt x="1610" y="4915"/>
                  </a:moveTo>
                  <a:cubicBezTo>
                    <a:pt x="2180" y="4915"/>
                    <a:pt x="2764" y="4616"/>
                    <a:pt x="2963" y="4160"/>
                  </a:cubicBezTo>
                  <a:cubicBezTo>
                    <a:pt x="3163" y="3704"/>
                    <a:pt x="3125" y="3694"/>
                    <a:pt x="3039" y="3827"/>
                  </a:cubicBezTo>
                  <a:cubicBezTo>
                    <a:pt x="2954" y="3960"/>
                    <a:pt x="2773" y="4065"/>
                    <a:pt x="2773" y="4065"/>
                  </a:cubicBezTo>
                  <a:cubicBezTo>
                    <a:pt x="2773" y="4065"/>
                    <a:pt x="3049" y="3704"/>
                    <a:pt x="3087" y="3390"/>
                  </a:cubicBezTo>
                  <a:cubicBezTo>
                    <a:pt x="3125" y="3077"/>
                    <a:pt x="2992" y="2336"/>
                    <a:pt x="2916" y="2203"/>
                  </a:cubicBezTo>
                  <a:cubicBezTo>
                    <a:pt x="2840" y="2070"/>
                    <a:pt x="2802" y="1956"/>
                    <a:pt x="2821" y="2232"/>
                  </a:cubicBezTo>
                  <a:cubicBezTo>
                    <a:pt x="2840" y="2507"/>
                    <a:pt x="2678" y="2849"/>
                    <a:pt x="2631" y="2954"/>
                  </a:cubicBezTo>
                  <a:cubicBezTo>
                    <a:pt x="2583" y="3058"/>
                    <a:pt x="2631" y="2925"/>
                    <a:pt x="2669" y="2659"/>
                  </a:cubicBezTo>
                  <a:cubicBezTo>
                    <a:pt x="2707" y="2393"/>
                    <a:pt x="2659" y="1690"/>
                    <a:pt x="2498" y="1386"/>
                  </a:cubicBezTo>
                  <a:cubicBezTo>
                    <a:pt x="2337" y="1083"/>
                    <a:pt x="2270" y="845"/>
                    <a:pt x="2270" y="1045"/>
                  </a:cubicBezTo>
                  <a:cubicBezTo>
                    <a:pt x="2270" y="1244"/>
                    <a:pt x="2242" y="1348"/>
                    <a:pt x="2242" y="1348"/>
                  </a:cubicBezTo>
                  <a:cubicBezTo>
                    <a:pt x="2242" y="1348"/>
                    <a:pt x="2023" y="437"/>
                    <a:pt x="1586" y="218"/>
                  </a:cubicBezTo>
                  <a:cubicBezTo>
                    <a:pt x="1149" y="0"/>
                    <a:pt x="1396" y="104"/>
                    <a:pt x="1491" y="399"/>
                  </a:cubicBezTo>
                  <a:cubicBezTo>
                    <a:pt x="1586" y="693"/>
                    <a:pt x="1510" y="1121"/>
                    <a:pt x="1425" y="1320"/>
                  </a:cubicBezTo>
                  <a:cubicBezTo>
                    <a:pt x="1339" y="1519"/>
                    <a:pt x="1197" y="1956"/>
                    <a:pt x="1206" y="2099"/>
                  </a:cubicBezTo>
                  <a:cubicBezTo>
                    <a:pt x="1216" y="2241"/>
                    <a:pt x="1178" y="1719"/>
                    <a:pt x="1111" y="1586"/>
                  </a:cubicBezTo>
                  <a:cubicBezTo>
                    <a:pt x="1045" y="1453"/>
                    <a:pt x="950" y="1367"/>
                    <a:pt x="950" y="1367"/>
                  </a:cubicBezTo>
                  <a:cubicBezTo>
                    <a:pt x="950" y="1367"/>
                    <a:pt x="997" y="1472"/>
                    <a:pt x="978" y="1643"/>
                  </a:cubicBezTo>
                  <a:cubicBezTo>
                    <a:pt x="959" y="1814"/>
                    <a:pt x="722" y="2108"/>
                    <a:pt x="598" y="2260"/>
                  </a:cubicBezTo>
                  <a:cubicBezTo>
                    <a:pt x="475" y="2412"/>
                    <a:pt x="323" y="2688"/>
                    <a:pt x="371" y="2897"/>
                  </a:cubicBezTo>
                  <a:cubicBezTo>
                    <a:pt x="418" y="3106"/>
                    <a:pt x="465" y="3286"/>
                    <a:pt x="465" y="3286"/>
                  </a:cubicBezTo>
                  <a:cubicBezTo>
                    <a:pt x="465" y="3286"/>
                    <a:pt x="323" y="3191"/>
                    <a:pt x="295" y="3049"/>
                  </a:cubicBezTo>
                  <a:cubicBezTo>
                    <a:pt x="266" y="2906"/>
                    <a:pt x="285" y="2745"/>
                    <a:pt x="285" y="2745"/>
                  </a:cubicBezTo>
                  <a:cubicBezTo>
                    <a:pt x="285" y="2745"/>
                    <a:pt x="133" y="2954"/>
                    <a:pt x="162" y="3172"/>
                  </a:cubicBezTo>
                  <a:cubicBezTo>
                    <a:pt x="190" y="3390"/>
                    <a:pt x="333" y="3761"/>
                    <a:pt x="399" y="3818"/>
                  </a:cubicBezTo>
                  <a:cubicBezTo>
                    <a:pt x="465" y="3875"/>
                    <a:pt x="228" y="3799"/>
                    <a:pt x="171" y="3694"/>
                  </a:cubicBezTo>
                  <a:cubicBezTo>
                    <a:pt x="114" y="3590"/>
                    <a:pt x="48" y="3419"/>
                    <a:pt x="48" y="3419"/>
                  </a:cubicBezTo>
                  <a:cubicBezTo>
                    <a:pt x="48" y="3419"/>
                    <a:pt x="0" y="3818"/>
                    <a:pt x="299" y="4188"/>
                  </a:cubicBezTo>
                  <a:cubicBezTo>
                    <a:pt x="598" y="4559"/>
                    <a:pt x="869" y="4915"/>
                    <a:pt x="1610" y="4915"/>
                  </a:cubicBezTo>
                  <a:close/>
                </a:path>
              </a:pathLst>
            </a:custGeom>
            <a:gradFill>
              <a:gsLst>
                <a:gs pos="22000">
                  <a:srgbClr val="F79646">
                    <a:lumMod val="50000"/>
                    <a:alpha val="21000"/>
                  </a:srgbClr>
                </a:gs>
                <a:gs pos="63000">
                  <a:srgbClr val="FF0000">
                    <a:lumMod val="50000"/>
                    <a:alpha val="21000"/>
                  </a:srgbClr>
                </a:gs>
                <a:gs pos="100000">
                  <a:sysClr val="windowText" lastClr="000000">
                    <a:lumMod val="95000"/>
                    <a:lumOff val="5000"/>
                    <a:alpha val="18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4" name="Freeform 7">
              <a:extLst>
                <a:ext uri="{FF2B5EF4-FFF2-40B4-BE49-F238E27FC236}">
                  <a16:creationId xmlns:a16="http://schemas.microsoft.com/office/drawing/2014/main" id="{158636F5-A4F3-4F91-9640-E978A972BB56}"/>
                </a:ext>
              </a:extLst>
            </p:cNvPr>
            <p:cNvSpPr>
              <a:spLocks/>
            </p:cNvSpPr>
            <p:nvPr/>
          </p:nvSpPr>
          <p:spPr bwMode="auto">
            <a:xfrm>
              <a:off x="3733800" y="2057400"/>
              <a:ext cx="2640013" cy="5916613"/>
            </a:xfrm>
            <a:custGeom>
              <a:avLst/>
              <a:gdLst>
                <a:gd name="T0" fmla="*/ 755 w 1852"/>
                <a:gd name="T1" fmla="*/ 4060 h 4152"/>
                <a:gd name="T2" fmla="*/ 271 w 1852"/>
                <a:gd name="T3" fmla="*/ 2692 h 4152"/>
                <a:gd name="T4" fmla="*/ 1111 w 1852"/>
                <a:gd name="T5" fmla="*/ 1025 h 4152"/>
                <a:gd name="T6" fmla="*/ 1197 w 1852"/>
                <a:gd name="T7" fmla="*/ 541 h 4152"/>
                <a:gd name="T8" fmla="*/ 1410 w 1852"/>
                <a:gd name="T9" fmla="*/ 2037 h 4152"/>
                <a:gd name="T10" fmla="*/ 1154 w 1852"/>
                <a:gd name="T11" fmla="*/ 3134 h 4152"/>
                <a:gd name="T12" fmla="*/ 1496 w 1852"/>
                <a:gd name="T13" fmla="*/ 3020 h 4152"/>
                <a:gd name="T14" fmla="*/ 1738 w 1852"/>
                <a:gd name="T15" fmla="*/ 2635 h 4152"/>
                <a:gd name="T16" fmla="*/ 1838 w 1852"/>
                <a:gd name="T17" fmla="*/ 2977 h 4152"/>
                <a:gd name="T18" fmla="*/ 1439 w 1852"/>
                <a:gd name="T19" fmla="*/ 3661 h 4152"/>
                <a:gd name="T20" fmla="*/ 1026 w 1852"/>
                <a:gd name="T21" fmla="*/ 4074 h 4152"/>
                <a:gd name="T22" fmla="*/ 755 w 1852"/>
                <a:gd name="T23" fmla="*/ 4060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2" h="4152">
                  <a:moveTo>
                    <a:pt x="755" y="4060"/>
                  </a:moveTo>
                  <a:cubicBezTo>
                    <a:pt x="527" y="3967"/>
                    <a:pt x="0" y="3419"/>
                    <a:pt x="271" y="2692"/>
                  </a:cubicBezTo>
                  <a:cubicBezTo>
                    <a:pt x="541" y="1966"/>
                    <a:pt x="976" y="1545"/>
                    <a:pt x="1111" y="1025"/>
                  </a:cubicBezTo>
                  <a:cubicBezTo>
                    <a:pt x="1194" y="708"/>
                    <a:pt x="969" y="0"/>
                    <a:pt x="1197" y="541"/>
                  </a:cubicBezTo>
                  <a:cubicBezTo>
                    <a:pt x="1425" y="1082"/>
                    <a:pt x="1624" y="1624"/>
                    <a:pt x="1410" y="2037"/>
                  </a:cubicBezTo>
                  <a:cubicBezTo>
                    <a:pt x="1197" y="2450"/>
                    <a:pt x="1068" y="3034"/>
                    <a:pt x="1154" y="3134"/>
                  </a:cubicBezTo>
                  <a:cubicBezTo>
                    <a:pt x="1239" y="3234"/>
                    <a:pt x="1409" y="3106"/>
                    <a:pt x="1496" y="3020"/>
                  </a:cubicBezTo>
                  <a:cubicBezTo>
                    <a:pt x="1624" y="2892"/>
                    <a:pt x="1724" y="2735"/>
                    <a:pt x="1738" y="2635"/>
                  </a:cubicBezTo>
                  <a:cubicBezTo>
                    <a:pt x="1752" y="2535"/>
                    <a:pt x="1823" y="2792"/>
                    <a:pt x="1838" y="2977"/>
                  </a:cubicBezTo>
                  <a:cubicBezTo>
                    <a:pt x="1852" y="3162"/>
                    <a:pt x="1667" y="3461"/>
                    <a:pt x="1439" y="3661"/>
                  </a:cubicBezTo>
                  <a:cubicBezTo>
                    <a:pt x="1261" y="3816"/>
                    <a:pt x="1111" y="3960"/>
                    <a:pt x="1026" y="4074"/>
                  </a:cubicBezTo>
                  <a:cubicBezTo>
                    <a:pt x="974" y="4142"/>
                    <a:pt x="983" y="4152"/>
                    <a:pt x="755" y="4060"/>
                  </a:cubicBezTo>
                  <a:close/>
                </a:path>
              </a:pathLst>
            </a:custGeom>
            <a:gradFill>
              <a:gsLst>
                <a:gs pos="18000">
                  <a:srgbClr val="F79646">
                    <a:lumMod val="50000"/>
                    <a:alpha val="37000"/>
                  </a:srgbClr>
                </a:gs>
                <a:gs pos="63000">
                  <a:srgbClr val="FF0000">
                    <a:lumMod val="50000"/>
                    <a:alpha val="40000"/>
                  </a:srgbClr>
                </a:gs>
                <a:gs pos="100000">
                  <a:sysClr val="windowText" lastClr="000000">
                    <a:lumMod val="95000"/>
                    <a:lumOff val="5000"/>
                    <a:alpha val="9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35" name="Slide Number Placeholder 5">
            <a:extLst>
              <a:ext uri="{FF2B5EF4-FFF2-40B4-BE49-F238E27FC236}">
                <a16:creationId xmlns:a16="http://schemas.microsoft.com/office/drawing/2014/main" id="{23D0506B-7F57-4C30-A860-4C15CA4E760E}"/>
              </a:ext>
            </a:extLst>
          </p:cNvPr>
          <p:cNvSpPr txBox="1">
            <a:spLocks/>
          </p:cNvSpPr>
          <p:nvPr userDrawn="1"/>
        </p:nvSpPr>
        <p:spPr>
          <a:xfrm>
            <a:off x="9936075" y="6355807"/>
            <a:ext cx="167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Slide # </a:t>
            </a:r>
            <a:fld id="{FD99AA8B-2E7A-4BBC-8FDE-CA7CF71DD3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E2D5264D-CEC3-4CA2-B115-D8808D857386}"/>
              </a:ext>
            </a:extLst>
          </p:cNvPr>
          <p:cNvSpPr>
            <a:spLocks noGrp="1"/>
          </p:cNvSpPr>
          <p:nvPr>
            <p:ph type="title"/>
          </p:nvPr>
        </p:nvSpPr>
        <p:spPr>
          <a:xfrm>
            <a:off x="1728788" y="905164"/>
            <a:ext cx="9118179" cy="1172086"/>
          </a:xfrm>
          <a:prstGeom prst="rect">
            <a:avLst/>
          </a:prstGeom>
        </p:spPr>
        <p:txBody>
          <a:bodyPr/>
          <a:lstStyle>
            <a:lvl1pPr algn="ctr">
              <a:defRPr sz="4400" i="1"/>
            </a:lvl1pPr>
          </a:lstStyle>
          <a:p>
            <a:r>
              <a:rPr lang="en-US"/>
              <a:t>Click to edit Master title style</a:t>
            </a:r>
          </a:p>
        </p:txBody>
      </p:sp>
      <p:grpSp>
        <p:nvGrpSpPr>
          <p:cNvPr id="43" name="Group 42">
            <a:extLst>
              <a:ext uri="{FF2B5EF4-FFF2-40B4-BE49-F238E27FC236}">
                <a16:creationId xmlns:a16="http://schemas.microsoft.com/office/drawing/2014/main" id="{093FC3AA-8F03-48CC-A23E-2D790BFDC9B6}"/>
              </a:ext>
            </a:extLst>
          </p:cNvPr>
          <p:cNvGrpSpPr>
            <a:grpSpLocks noChangeAspect="1"/>
          </p:cNvGrpSpPr>
          <p:nvPr userDrawn="1"/>
        </p:nvGrpSpPr>
        <p:grpSpPr>
          <a:xfrm>
            <a:off x="10571019" y="7364"/>
            <a:ext cx="1620982" cy="1298489"/>
            <a:chOff x="100171" y="40687"/>
            <a:chExt cx="1620982" cy="1298489"/>
          </a:xfrm>
        </p:grpSpPr>
        <p:pic>
          <p:nvPicPr>
            <p:cNvPr id="44" name="Picture 43" descr="A close up of a sign&#10;&#10;Description generated with high confidence">
              <a:extLst>
                <a:ext uri="{FF2B5EF4-FFF2-40B4-BE49-F238E27FC236}">
                  <a16:creationId xmlns:a16="http://schemas.microsoft.com/office/drawing/2014/main" id="{8C251F1D-1D77-4DFC-86DB-D01AD17DBF5B}"/>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99810" y="40687"/>
              <a:ext cx="1403756" cy="1266617"/>
            </a:xfrm>
            <a:prstGeom prst="rect">
              <a:avLst/>
            </a:prstGeom>
            <a:ln>
              <a:noFill/>
            </a:ln>
            <a:effectLst>
              <a:outerShdw blurRad="292100" dist="139700" dir="2700000" algn="tl" rotWithShape="0">
                <a:srgbClr val="333333">
                  <a:alpha val="65000"/>
                </a:srgbClr>
              </a:outerShdw>
            </a:effectLst>
          </p:spPr>
        </p:pic>
        <p:grpSp>
          <p:nvGrpSpPr>
            <p:cNvPr id="45" name="Group 44">
              <a:extLst>
                <a:ext uri="{FF2B5EF4-FFF2-40B4-BE49-F238E27FC236}">
                  <a16:creationId xmlns:a16="http://schemas.microsoft.com/office/drawing/2014/main" id="{12BF2994-C3BB-4064-9A18-FDA4B2EA0DFA}"/>
                </a:ext>
              </a:extLst>
            </p:cNvPr>
            <p:cNvGrpSpPr/>
            <p:nvPr userDrawn="1"/>
          </p:nvGrpSpPr>
          <p:grpSpPr>
            <a:xfrm>
              <a:off x="452067" y="104575"/>
              <a:ext cx="903626" cy="1017528"/>
              <a:chOff x="218435" y="2852808"/>
              <a:chExt cx="1408496" cy="1699300"/>
            </a:xfrm>
          </p:grpSpPr>
          <p:sp>
            <p:nvSpPr>
              <p:cNvPr id="49" name="TextBox 48">
                <a:extLst>
                  <a:ext uri="{FF2B5EF4-FFF2-40B4-BE49-F238E27FC236}">
                    <a16:creationId xmlns:a16="http://schemas.microsoft.com/office/drawing/2014/main" id="{60455506-CC73-4F5B-850B-2D3DA155C3D3}"/>
                  </a:ext>
                </a:extLst>
              </p:cNvPr>
              <p:cNvSpPr txBox="1"/>
              <p:nvPr userDrawn="1"/>
            </p:nvSpPr>
            <p:spPr>
              <a:xfrm rot="18264686">
                <a:off x="-277191" y="3474011"/>
                <a:ext cx="1608630" cy="383789"/>
              </a:xfrm>
              <a:prstGeom prst="rect">
                <a:avLst/>
              </a:prstGeom>
              <a:noFill/>
            </p:spPr>
            <p:txBody>
              <a:bodyPr wrap="square" rtlCol="0">
                <a:spAutoFit/>
              </a:bodyPr>
              <a:lstStyle/>
              <a:p>
                <a:pPr algn="ctr"/>
                <a:r>
                  <a:rPr lang="en-US" sz="1000">
                    <a:solidFill>
                      <a:schemeClr val="tx1"/>
                    </a:solidFill>
                    <a:effectLst>
                      <a:outerShdw blurRad="38100" dist="38100" dir="2700000" algn="tl">
                        <a:srgbClr val="000000">
                          <a:alpha val="43137"/>
                        </a:srgbClr>
                      </a:outerShdw>
                    </a:effectLst>
                  </a:rPr>
                  <a:t>Topography</a:t>
                </a:r>
              </a:p>
            </p:txBody>
          </p:sp>
          <p:sp>
            <p:nvSpPr>
              <p:cNvPr id="50" name="TextBox 49">
                <a:extLst>
                  <a:ext uri="{FF2B5EF4-FFF2-40B4-BE49-F238E27FC236}">
                    <a16:creationId xmlns:a16="http://schemas.microsoft.com/office/drawing/2014/main" id="{DB438F30-A20E-40CF-8067-6D5FC1ACEDA0}"/>
                  </a:ext>
                </a:extLst>
              </p:cNvPr>
              <p:cNvSpPr txBox="1"/>
              <p:nvPr userDrawn="1"/>
            </p:nvSpPr>
            <p:spPr>
              <a:xfrm rot="3350953">
                <a:off x="509937" y="3469100"/>
                <a:ext cx="1616374" cy="383789"/>
              </a:xfrm>
              <a:prstGeom prst="rect">
                <a:avLst/>
              </a:prstGeom>
              <a:noFill/>
            </p:spPr>
            <p:txBody>
              <a:bodyPr wrap="square" rtlCol="0">
                <a:spAutoFit/>
              </a:bodyPr>
              <a:lstStyle/>
              <a:p>
                <a:pPr algn="ctr"/>
                <a:r>
                  <a:rPr lang="en-US" sz="1000">
                    <a:solidFill>
                      <a:schemeClr val="tx1"/>
                    </a:solidFill>
                    <a:effectLst>
                      <a:outerShdw blurRad="38100" dist="38100" dir="2700000" algn="tl">
                        <a:srgbClr val="000000">
                          <a:alpha val="43137"/>
                        </a:srgbClr>
                      </a:outerShdw>
                    </a:effectLst>
                  </a:rPr>
                  <a:t>Vegetation</a:t>
                </a:r>
              </a:p>
            </p:txBody>
          </p:sp>
          <p:sp>
            <p:nvSpPr>
              <p:cNvPr id="51" name="TextBox 50">
                <a:extLst>
                  <a:ext uri="{FF2B5EF4-FFF2-40B4-BE49-F238E27FC236}">
                    <a16:creationId xmlns:a16="http://schemas.microsoft.com/office/drawing/2014/main" id="{088A971F-5CAD-4856-9761-F4E3D3656CC8}"/>
                  </a:ext>
                </a:extLst>
              </p:cNvPr>
              <p:cNvSpPr txBox="1"/>
              <p:nvPr userDrawn="1"/>
            </p:nvSpPr>
            <p:spPr>
              <a:xfrm>
                <a:off x="218435" y="4140912"/>
                <a:ext cx="1408496" cy="411196"/>
              </a:xfrm>
              <a:prstGeom prst="rect">
                <a:avLst/>
              </a:prstGeom>
              <a:noFill/>
            </p:spPr>
            <p:txBody>
              <a:bodyPr wrap="square" rtlCol="0">
                <a:spAutoFit/>
              </a:bodyPr>
              <a:lstStyle/>
              <a:p>
                <a:pPr algn="ctr"/>
                <a:r>
                  <a:rPr lang="en-US" sz="1000">
                    <a:solidFill>
                      <a:schemeClr val="tx1"/>
                    </a:solidFill>
                    <a:effectLst>
                      <a:outerShdw blurRad="38100" dist="38100" dir="2700000" algn="tl">
                        <a:srgbClr val="000000">
                          <a:alpha val="43137"/>
                        </a:srgbClr>
                      </a:outerShdw>
                    </a:effectLst>
                  </a:rPr>
                  <a:t>Climate</a:t>
                </a:r>
              </a:p>
            </p:txBody>
          </p:sp>
        </p:grpSp>
        <p:pic>
          <p:nvPicPr>
            <p:cNvPr id="46" name="Picture 45">
              <a:extLst>
                <a:ext uri="{FF2B5EF4-FFF2-40B4-BE49-F238E27FC236}">
                  <a16:creationId xmlns:a16="http://schemas.microsoft.com/office/drawing/2014/main" id="{811E2CA9-F7AE-4F67-8D00-157CDB5AC9A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5852" y="193627"/>
              <a:ext cx="709620" cy="942708"/>
            </a:xfrm>
            <a:prstGeom prst="rect">
              <a:avLst/>
            </a:prstGeom>
            <a:ln>
              <a:noFill/>
            </a:ln>
            <a:effectLst>
              <a:outerShdw blurRad="292100" dist="139700" dir="2700000" algn="tl" rotWithShape="0">
                <a:srgbClr val="333333">
                  <a:alpha val="65000"/>
                </a:srgbClr>
              </a:outerShdw>
            </a:effectLst>
          </p:spPr>
        </p:pic>
        <p:pic>
          <p:nvPicPr>
            <p:cNvPr id="47" name="Picture 46">
              <a:extLst>
                <a:ext uri="{FF2B5EF4-FFF2-40B4-BE49-F238E27FC236}">
                  <a16:creationId xmlns:a16="http://schemas.microsoft.com/office/drawing/2014/main" id="{50DE5B2A-EB7D-4637-8F69-61E82D95BCD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4994" y="354540"/>
              <a:ext cx="606766" cy="638910"/>
            </a:xfrm>
            <a:prstGeom prst="rect">
              <a:avLst/>
            </a:prstGeom>
            <a:ln>
              <a:noFill/>
            </a:ln>
            <a:effectLst>
              <a:outerShdw blurRad="292100" dist="139700" dir="2700000" algn="tl" rotWithShape="0">
                <a:srgbClr val="333333">
                  <a:alpha val="65000"/>
                </a:srgbClr>
              </a:outerShdw>
            </a:effectLst>
          </p:spPr>
        </p:pic>
        <p:pic>
          <p:nvPicPr>
            <p:cNvPr id="48" name="Picture 47">
              <a:extLst>
                <a:ext uri="{FF2B5EF4-FFF2-40B4-BE49-F238E27FC236}">
                  <a16:creationId xmlns:a16="http://schemas.microsoft.com/office/drawing/2014/main" id="{B8105713-CB0A-4CFC-B61E-07AC9E675E3C}"/>
                </a:ext>
              </a:extLst>
            </p:cNvPr>
            <p:cNvPicPr>
              <a:picLocks noChangeAspect="1"/>
            </p:cNvPicPr>
            <p:nvPr userDrawn="1"/>
          </p:nvPicPr>
          <p:blipFill>
            <a:blip r:embed="rId8" cstate="print">
              <a:alphaModFix/>
              <a:extLst>
                <a:ext uri="{28A0092B-C50C-407E-A947-70E740481C1C}">
                  <a14:useLocalDpi xmlns:a14="http://schemas.microsoft.com/office/drawing/2010/main" val="0"/>
                </a:ext>
              </a:extLst>
            </a:blip>
            <a:stretch>
              <a:fillRect/>
            </a:stretch>
          </p:blipFill>
          <p:spPr>
            <a:xfrm>
              <a:off x="100171" y="706198"/>
              <a:ext cx="1620982" cy="632978"/>
            </a:xfrm>
            <a:prstGeom prst="rect">
              <a:avLst/>
            </a:prstGeom>
            <a:ln>
              <a:noFill/>
            </a:ln>
            <a:effectLst>
              <a:outerShdw blurRad="292100" dist="139700" dir="2700000" algn="tl" rotWithShape="0">
                <a:srgbClr val="333333">
                  <a:alpha val="65000"/>
                </a:srgbClr>
              </a:outerShdw>
            </a:effectLst>
          </p:spPr>
        </p:pic>
      </p:grpSp>
      <p:sp>
        <p:nvSpPr>
          <p:cNvPr id="52" name="Title 1">
            <a:extLst>
              <a:ext uri="{FF2B5EF4-FFF2-40B4-BE49-F238E27FC236}">
                <a16:creationId xmlns:a16="http://schemas.microsoft.com/office/drawing/2014/main" id="{54FEEC81-25C0-455A-84E8-C04518804EE0}"/>
              </a:ext>
            </a:extLst>
          </p:cNvPr>
          <p:cNvSpPr txBox="1">
            <a:spLocks/>
          </p:cNvSpPr>
          <p:nvPr userDrawn="1"/>
        </p:nvSpPr>
        <p:spPr>
          <a:xfrm>
            <a:off x="1793079" y="40687"/>
            <a:ext cx="10078521" cy="923581"/>
          </a:xfrm>
          <a:prstGeom prst="rect">
            <a:avLst/>
          </a:prstGeom>
        </p:spPr>
        <p:txBody>
          <a:bodyPr>
            <a:scene3d>
              <a:camera prst="perspectiveRight">
                <a:rot lat="0" lon="20400000" rev="0"/>
              </a:camera>
              <a:lightRig rig="threePt" dir="t"/>
            </a:scene3d>
            <a:sp3d z="520700" extrusionH="127000" contourW="6350">
              <a:bevelT w="12700" h="12700"/>
              <a:bevelB w="38100" h="38100"/>
              <a:extrusionClr>
                <a:srgbClr val="FFFF00"/>
              </a:extrusionClr>
              <a:contourClr>
                <a:srgbClr val="FF0000"/>
              </a:contourClr>
            </a:sp3d>
          </a:bodyPr>
          <a:lstStyle>
            <a:lvl1pPr algn="r" defTabSz="914363" rtl="0" eaLnBrk="1" latinLnBrk="0" hangingPunct="1">
              <a:lnSpc>
                <a:spcPct val="90000"/>
              </a:lnSpc>
              <a:spcBef>
                <a:spcPct val="0"/>
              </a:spcBef>
              <a:buNone/>
              <a:defRPr lang="en-US" sz="4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n-ea"/>
                <a:cs typeface="Arial" charset="0"/>
              </a:defRPr>
            </a:lvl1pPr>
          </a:lstStyle>
          <a:p>
            <a:pPr algn="l"/>
            <a:r>
              <a:rPr lang="en-US" sz="4800" b="1">
                <a:ln w="6350">
                  <a:solidFill>
                    <a:srgbClr val="FFFF00"/>
                  </a:solidFill>
                </a:ln>
                <a:gradFill flip="none" rotWithShape="1">
                  <a:gsLst>
                    <a:gs pos="0">
                      <a:srgbClr val="FFFFB9"/>
                    </a:gs>
                    <a:gs pos="59000">
                      <a:schemeClr val="accent1"/>
                    </a:gs>
                    <a:gs pos="28000">
                      <a:srgbClr val="FFFF99"/>
                    </a:gs>
                    <a:gs pos="84000">
                      <a:schemeClr val="accent3"/>
                    </a:gs>
                  </a:gsLst>
                  <a:lin ang="5400000" scaled="0"/>
                  <a:tileRect/>
                </a:gradFill>
                <a:effectLst>
                  <a:outerShdw blurRad="50800" dist="38100" dir="2700000" algn="tl" rotWithShape="0">
                    <a:prstClr val="black">
                      <a:alpha val="40000"/>
                    </a:prstClr>
                  </a:outerShdw>
                  <a:reflection blurRad="6350" stA="55000" endA="300" endPos="45500" dist="12700" dir="5400000" sy="-100000" algn="bl" rotWithShape="0"/>
                </a:effectLst>
                <a:latin typeface="Trebuchet MS" panose="020B0603020202020204" pitchFamily="34" charset="0"/>
              </a:rPr>
              <a:t>Best Practice</a:t>
            </a:r>
          </a:p>
        </p:txBody>
      </p:sp>
    </p:spTree>
    <p:extLst>
      <p:ext uri="{BB962C8B-B14F-4D97-AF65-F5344CB8AC3E}">
        <p14:creationId xmlns:p14="http://schemas.microsoft.com/office/powerpoint/2010/main" val="3863309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74"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6"/>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Flame - Title and Layered Content without Logo">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3B2396D-1019-4692-AD2E-51584590325B}"/>
              </a:ext>
            </a:extLst>
          </p:cNvPr>
          <p:cNvSpPr/>
          <p:nvPr userDrawn="1"/>
        </p:nvSpPr>
        <p:spPr>
          <a:xfrm rot="5400000">
            <a:off x="3608539" y="-2107278"/>
            <a:ext cx="6857999" cy="11072555"/>
          </a:xfrm>
          <a:prstGeom prst="rect">
            <a:avLst/>
          </a:prstGeom>
          <a:gradFill>
            <a:gsLst>
              <a:gs pos="0">
                <a:srgbClr val="F79646">
                  <a:lumMod val="50000"/>
                </a:srgbClr>
              </a:gs>
              <a:gs pos="19000">
                <a:srgbClr val="FF0000">
                  <a:lumMod val="50000"/>
                </a:srgbClr>
              </a:gs>
              <a:gs pos="100000">
                <a:sysClr val="windowText" lastClr="000000">
                  <a:lumMod val="95000"/>
                  <a:lumOff val="5000"/>
                </a:sysClr>
              </a:gs>
            </a:gsLst>
            <a:lin ang="5400000" scaled="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6DFEB56A-0CBE-4CDC-8927-B9DE9567E0B6}"/>
              </a:ext>
            </a:extLst>
          </p:cNvPr>
          <p:cNvGrpSpPr/>
          <p:nvPr userDrawn="1"/>
        </p:nvGrpSpPr>
        <p:grpSpPr>
          <a:xfrm rot="16200000">
            <a:off x="8356541" y="-3079613"/>
            <a:ext cx="1558760" cy="7811611"/>
            <a:chOff x="2678112" y="1001713"/>
            <a:chExt cx="4506913" cy="7004050"/>
          </a:xfrm>
        </p:grpSpPr>
        <p:sp>
          <p:nvSpPr>
            <p:cNvPr id="81" name="Freeform 6">
              <a:extLst>
                <a:ext uri="{FF2B5EF4-FFF2-40B4-BE49-F238E27FC236}">
                  <a16:creationId xmlns:a16="http://schemas.microsoft.com/office/drawing/2014/main" id="{DFFA09B7-E217-4CC3-A983-6B8CE7180CD2}"/>
                </a:ext>
              </a:extLst>
            </p:cNvPr>
            <p:cNvSpPr>
              <a:spLocks/>
            </p:cNvSpPr>
            <p:nvPr/>
          </p:nvSpPr>
          <p:spPr bwMode="auto">
            <a:xfrm>
              <a:off x="2678112" y="1001713"/>
              <a:ext cx="4506913" cy="7004050"/>
            </a:xfrm>
            <a:custGeom>
              <a:avLst/>
              <a:gdLst>
                <a:gd name="T0" fmla="*/ 1610 w 3163"/>
                <a:gd name="T1" fmla="*/ 4915 h 4915"/>
                <a:gd name="T2" fmla="*/ 2963 w 3163"/>
                <a:gd name="T3" fmla="*/ 4160 h 4915"/>
                <a:gd name="T4" fmla="*/ 3039 w 3163"/>
                <a:gd name="T5" fmla="*/ 3827 h 4915"/>
                <a:gd name="T6" fmla="*/ 2773 w 3163"/>
                <a:gd name="T7" fmla="*/ 4065 h 4915"/>
                <a:gd name="T8" fmla="*/ 3087 w 3163"/>
                <a:gd name="T9" fmla="*/ 3390 h 4915"/>
                <a:gd name="T10" fmla="*/ 2916 w 3163"/>
                <a:gd name="T11" fmla="*/ 2203 h 4915"/>
                <a:gd name="T12" fmla="*/ 2821 w 3163"/>
                <a:gd name="T13" fmla="*/ 2232 h 4915"/>
                <a:gd name="T14" fmla="*/ 2631 w 3163"/>
                <a:gd name="T15" fmla="*/ 2954 h 4915"/>
                <a:gd name="T16" fmla="*/ 2669 w 3163"/>
                <a:gd name="T17" fmla="*/ 2659 h 4915"/>
                <a:gd name="T18" fmla="*/ 2498 w 3163"/>
                <a:gd name="T19" fmla="*/ 1386 h 4915"/>
                <a:gd name="T20" fmla="*/ 2270 w 3163"/>
                <a:gd name="T21" fmla="*/ 1045 h 4915"/>
                <a:gd name="T22" fmla="*/ 2242 w 3163"/>
                <a:gd name="T23" fmla="*/ 1348 h 4915"/>
                <a:gd name="T24" fmla="*/ 1586 w 3163"/>
                <a:gd name="T25" fmla="*/ 218 h 4915"/>
                <a:gd name="T26" fmla="*/ 1491 w 3163"/>
                <a:gd name="T27" fmla="*/ 399 h 4915"/>
                <a:gd name="T28" fmla="*/ 1425 w 3163"/>
                <a:gd name="T29" fmla="*/ 1320 h 4915"/>
                <a:gd name="T30" fmla="*/ 1206 w 3163"/>
                <a:gd name="T31" fmla="*/ 2099 h 4915"/>
                <a:gd name="T32" fmla="*/ 1111 w 3163"/>
                <a:gd name="T33" fmla="*/ 1586 h 4915"/>
                <a:gd name="T34" fmla="*/ 950 w 3163"/>
                <a:gd name="T35" fmla="*/ 1367 h 4915"/>
                <a:gd name="T36" fmla="*/ 978 w 3163"/>
                <a:gd name="T37" fmla="*/ 1643 h 4915"/>
                <a:gd name="T38" fmla="*/ 598 w 3163"/>
                <a:gd name="T39" fmla="*/ 2260 h 4915"/>
                <a:gd name="T40" fmla="*/ 371 w 3163"/>
                <a:gd name="T41" fmla="*/ 2897 h 4915"/>
                <a:gd name="T42" fmla="*/ 465 w 3163"/>
                <a:gd name="T43" fmla="*/ 3286 h 4915"/>
                <a:gd name="T44" fmla="*/ 295 w 3163"/>
                <a:gd name="T45" fmla="*/ 3049 h 4915"/>
                <a:gd name="T46" fmla="*/ 285 w 3163"/>
                <a:gd name="T47" fmla="*/ 2745 h 4915"/>
                <a:gd name="T48" fmla="*/ 162 w 3163"/>
                <a:gd name="T49" fmla="*/ 3172 h 4915"/>
                <a:gd name="T50" fmla="*/ 399 w 3163"/>
                <a:gd name="T51" fmla="*/ 3818 h 4915"/>
                <a:gd name="T52" fmla="*/ 171 w 3163"/>
                <a:gd name="T53" fmla="*/ 3694 h 4915"/>
                <a:gd name="T54" fmla="*/ 48 w 3163"/>
                <a:gd name="T55" fmla="*/ 3419 h 4915"/>
                <a:gd name="T56" fmla="*/ 299 w 3163"/>
                <a:gd name="T57" fmla="*/ 4188 h 4915"/>
                <a:gd name="T58" fmla="*/ 1610 w 3163"/>
                <a:gd name="T59" fmla="*/ 4915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63" h="4915">
                  <a:moveTo>
                    <a:pt x="1610" y="4915"/>
                  </a:moveTo>
                  <a:cubicBezTo>
                    <a:pt x="2180" y="4915"/>
                    <a:pt x="2764" y="4616"/>
                    <a:pt x="2963" y="4160"/>
                  </a:cubicBezTo>
                  <a:cubicBezTo>
                    <a:pt x="3163" y="3704"/>
                    <a:pt x="3125" y="3694"/>
                    <a:pt x="3039" y="3827"/>
                  </a:cubicBezTo>
                  <a:cubicBezTo>
                    <a:pt x="2954" y="3960"/>
                    <a:pt x="2773" y="4065"/>
                    <a:pt x="2773" y="4065"/>
                  </a:cubicBezTo>
                  <a:cubicBezTo>
                    <a:pt x="2773" y="4065"/>
                    <a:pt x="3049" y="3704"/>
                    <a:pt x="3087" y="3390"/>
                  </a:cubicBezTo>
                  <a:cubicBezTo>
                    <a:pt x="3125" y="3077"/>
                    <a:pt x="2992" y="2336"/>
                    <a:pt x="2916" y="2203"/>
                  </a:cubicBezTo>
                  <a:cubicBezTo>
                    <a:pt x="2840" y="2070"/>
                    <a:pt x="2802" y="1956"/>
                    <a:pt x="2821" y="2232"/>
                  </a:cubicBezTo>
                  <a:cubicBezTo>
                    <a:pt x="2840" y="2507"/>
                    <a:pt x="2678" y="2849"/>
                    <a:pt x="2631" y="2954"/>
                  </a:cubicBezTo>
                  <a:cubicBezTo>
                    <a:pt x="2583" y="3058"/>
                    <a:pt x="2631" y="2925"/>
                    <a:pt x="2669" y="2659"/>
                  </a:cubicBezTo>
                  <a:cubicBezTo>
                    <a:pt x="2707" y="2393"/>
                    <a:pt x="2659" y="1690"/>
                    <a:pt x="2498" y="1386"/>
                  </a:cubicBezTo>
                  <a:cubicBezTo>
                    <a:pt x="2337" y="1083"/>
                    <a:pt x="2270" y="845"/>
                    <a:pt x="2270" y="1045"/>
                  </a:cubicBezTo>
                  <a:cubicBezTo>
                    <a:pt x="2270" y="1244"/>
                    <a:pt x="2242" y="1348"/>
                    <a:pt x="2242" y="1348"/>
                  </a:cubicBezTo>
                  <a:cubicBezTo>
                    <a:pt x="2242" y="1348"/>
                    <a:pt x="2023" y="437"/>
                    <a:pt x="1586" y="218"/>
                  </a:cubicBezTo>
                  <a:cubicBezTo>
                    <a:pt x="1149" y="0"/>
                    <a:pt x="1396" y="104"/>
                    <a:pt x="1491" y="399"/>
                  </a:cubicBezTo>
                  <a:cubicBezTo>
                    <a:pt x="1586" y="693"/>
                    <a:pt x="1510" y="1121"/>
                    <a:pt x="1425" y="1320"/>
                  </a:cubicBezTo>
                  <a:cubicBezTo>
                    <a:pt x="1339" y="1519"/>
                    <a:pt x="1197" y="1956"/>
                    <a:pt x="1206" y="2099"/>
                  </a:cubicBezTo>
                  <a:cubicBezTo>
                    <a:pt x="1216" y="2241"/>
                    <a:pt x="1178" y="1719"/>
                    <a:pt x="1111" y="1586"/>
                  </a:cubicBezTo>
                  <a:cubicBezTo>
                    <a:pt x="1045" y="1453"/>
                    <a:pt x="950" y="1367"/>
                    <a:pt x="950" y="1367"/>
                  </a:cubicBezTo>
                  <a:cubicBezTo>
                    <a:pt x="950" y="1367"/>
                    <a:pt x="997" y="1472"/>
                    <a:pt x="978" y="1643"/>
                  </a:cubicBezTo>
                  <a:cubicBezTo>
                    <a:pt x="959" y="1814"/>
                    <a:pt x="722" y="2108"/>
                    <a:pt x="598" y="2260"/>
                  </a:cubicBezTo>
                  <a:cubicBezTo>
                    <a:pt x="475" y="2412"/>
                    <a:pt x="323" y="2688"/>
                    <a:pt x="371" y="2897"/>
                  </a:cubicBezTo>
                  <a:cubicBezTo>
                    <a:pt x="418" y="3106"/>
                    <a:pt x="465" y="3286"/>
                    <a:pt x="465" y="3286"/>
                  </a:cubicBezTo>
                  <a:cubicBezTo>
                    <a:pt x="465" y="3286"/>
                    <a:pt x="323" y="3191"/>
                    <a:pt x="295" y="3049"/>
                  </a:cubicBezTo>
                  <a:cubicBezTo>
                    <a:pt x="266" y="2906"/>
                    <a:pt x="285" y="2745"/>
                    <a:pt x="285" y="2745"/>
                  </a:cubicBezTo>
                  <a:cubicBezTo>
                    <a:pt x="285" y="2745"/>
                    <a:pt x="133" y="2954"/>
                    <a:pt x="162" y="3172"/>
                  </a:cubicBezTo>
                  <a:cubicBezTo>
                    <a:pt x="190" y="3390"/>
                    <a:pt x="333" y="3761"/>
                    <a:pt x="399" y="3818"/>
                  </a:cubicBezTo>
                  <a:cubicBezTo>
                    <a:pt x="465" y="3875"/>
                    <a:pt x="228" y="3799"/>
                    <a:pt x="171" y="3694"/>
                  </a:cubicBezTo>
                  <a:cubicBezTo>
                    <a:pt x="114" y="3590"/>
                    <a:pt x="48" y="3419"/>
                    <a:pt x="48" y="3419"/>
                  </a:cubicBezTo>
                  <a:cubicBezTo>
                    <a:pt x="48" y="3419"/>
                    <a:pt x="0" y="3818"/>
                    <a:pt x="299" y="4188"/>
                  </a:cubicBezTo>
                  <a:cubicBezTo>
                    <a:pt x="598" y="4559"/>
                    <a:pt x="869" y="4915"/>
                    <a:pt x="1610" y="4915"/>
                  </a:cubicBezTo>
                  <a:close/>
                </a:path>
              </a:pathLst>
            </a:custGeom>
            <a:gradFill>
              <a:gsLst>
                <a:gs pos="22000">
                  <a:srgbClr val="F79646">
                    <a:lumMod val="50000"/>
                    <a:alpha val="21000"/>
                  </a:srgbClr>
                </a:gs>
                <a:gs pos="63000">
                  <a:srgbClr val="FF0000">
                    <a:lumMod val="50000"/>
                    <a:alpha val="21000"/>
                  </a:srgbClr>
                </a:gs>
                <a:gs pos="100000">
                  <a:sysClr val="windowText" lastClr="000000">
                    <a:lumMod val="95000"/>
                    <a:lumOff val="5000"/>
                    <a:alpha val="18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2" name="Freeform 7">
              <a:extLst>
                <a:ext uri="{FF2B5EF4-FFF2-40B4-BE49-F238E27FC236}">
                  <a16:creationId xmlns:a16="http://schemas.microsoft.com/office/drawing/2014/main" id="{467A21E1-37EB-410B-9A5E-A5AC3FC9A71F}"/>
                </a:ext>
              </a:extLst>
            </p:cNvPr>
            <p:cNvSpPr>
              <a:spLocks/>
            </p:cNvSpPr>
            <p:nvPr/>
          </p:nvSpPr>
          <p:spPr bwMode="auto">
            <a:xfrm>
              <a:off x="3733800" y="2057400"/>
              <a:ext cx="2640013" cy="5916613"/>
            </a:xfrm>
            <a:custGeom>
              <a:avLst/>
              <a:gdLst>
                <a:gd name="T0" fmla="*/ 755 w 1852"/>
                <a:gd name="T1" fmla="*/ 4060 h 4152"/>
                <a:gd name="T2" fmla="*/ 271 w 1852"/>
                <a:gd name="T3" fmla="*/ 2692 h 4152"/>
                <a:gd name="T4" fmla="*/ 1111 w 1852"/>
                <a:gd name="T5" fmla="*/ 1025 h 4152"/>
                <a:gd name="T6" fmla="*/ 1197 w 1852"/>
                <a:gd name="T7" fmla="*/ 541 h 4152"/>
                <a:gd name="T8" fmla="*/ 1410 w 1852"/>
                <a:gd name="T9" fmla="*/ 2037 h 4152"/>
                <a:gd name="T10" fmla="*/ 1154 w 1852"/>
                <a:gd name="T11" fmla="*/ 3134 h 4152"/>
                <a:gd name="T12" fmla="*/ 1496 w 1852"/>
                <a:gd name="T13" fmla="*/ 3020 h 4152"/>
                <a:gd name="T14" fmla="*/ 1738 w 1852"/>
                <a:gd name="T15" fmla="*/ 2635 h 4152"/>
                <a:gd name="T16" fmla="*/ 1838 w 1852"/>
                <a:gd name="T17" fmla="*/ 2977 h 4152"/>
                <a:gd name="T18" fmla="*/ 1439 w 1852"/>
                <a:gd name="T19" fmla="*/ 3661 h 4152"/>
                <a:gd name="T20" fmla="*/ 1026 w 1852"/>
                <a:gd name="T21" fmla="*/ 4074 h 4152"/>
                <a:gd name="T22" fmla="*/ 755 w 1852"/>
                <a:gd name="T23" fmla="*/ 4060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2" h="4152">
                  <a:moveTo>
                    <a:pt x="755" y="4060"/>
                  </a:moveTo>
                  <a:cubicBezTo>
                    <a:pt x="527" y="3967"/>
                    <a:pt x="0" y="3419"/>
                    <a:pt x="271" y="2692"/>
                  </a:cubicBezTo>
                  <a:cubicBezTo>
                    <a:pt x="541" y="1966"/>
                    <a:pt x="976" y="1545"/>
                    <a:pt x="1111" y="1025"/>
                  </a:cubicBezTo>
                  <a:cubicBezTo>
                    <a:pt x="1194" y="708"/>
                    <a:pt x="969" y="0"/>
                    <a:pt x="1197" y="541"/>
                  </a:cubicBezTo>
                  <a:cubicBezTo>
                    <a:pt x="1425" y="1082"/>
                    <a:pt x="1624" y="1624"/>
                    <a:pt x="1410" y="2037"/>
                  </a:cubicBezTo>
                  <a:cubicBezTo>
                    <a:pt x="1197" y="2450"/>
                    <a:pt x="1068" y="3034"/>
                    <a:pt x="1154" y="3134"/>
                  </a:cubicBezTo>
                  <a:cubicBezTo>
                    <a:pt x="1239" y="3234"/>
                    <a:pt x="1409" y="3106"/>
                    <a:pt x="1496" y="3020"/>
                  </a:cubicBezTo>
                  <a:cubicBezTo>
                    <a:pt x="1624" y="2892"/>
                    <a:pt x="1724" y="2735"/>
                    <a:pt x="1738" y="2635"/>
                  </a:cubicBezTo>
                  <a:cubicBezTo>
                    <a:pt x="1752" y="2535"/>
                    <a:pt x="1823" y="2792"/>
                    <a:pt x="1838" y="2977"/>
                  </a:cubicBezTo>
                  <a:cubicBezTo>
                    <a:pt x="1852" y="3162"/>
                    <a:pt x="1667" y="3461"/>
                    <a:pt x="1439" y="3661"/>
                  </a:cubicBezTo>
                  <a:cubicBezTo>
                    <a:pt x="1261" y="3816"/>
                    <a:pt x="1111" y="3960"/>
                    <a:pt x="1026" y="4074"/>
                  </a:cubicBezTo>
                  <a:cubicBezTo>
                    <a:pt x="974" y="4142"/>
                    <a:pt x="983" y="4152"/>
                    <a:pt x="755" y="4060"/>
                  </a:cubicBezTo>
                  <a:close/>
                </a:path>
              </a:pathLst>
            </a:custGeom>
            <a:gradFill>
              <a:gsLst>
                <a:gs pos="18000">
                  <a:srgbClr val="F79646">
                    <a:lumMod val="50000"/>
                    <a:alpha val="37000"/>
                  </a:srgbClr>
                </a:gs>
                <a:gs pos="63000">
                  <a:srgbClr val="FF0000">
                    <a:lumMod val="50000"/>
                    <a:alpha val="40000"/>
                  </a:srgbClr>
                </a:gs>
                <a:gs pos="100000">
                  <a:sysClr val="windowText" lastClr="000000">
                    <a:lumMod val="95000"/>
                    <a:lumOff val="5000"/>
                    <a:alpha val="9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pic>
        <p:nvPicPr>
          <p:cNvPr id="36" name="rolling_flames_sd_side.mov">
            <a:hlinkClick r:id="" action="ppaction://media"/>
            <a:extLst>
              <a:ext uri="{FF2B5EF4-FFF2-40B4-BE49-F238E27FC236}">
                <a16:creationId xmlns:a16="http://schemas.microsoft.com/office/drawing/2014/main" id="{AC7ECBEA-EFF4-46E7-89D5-60BA36C8FA84}"/>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11599" y="0"/>
            <a:ext cx="1626772" cy="6878306"/>
          </a:xfrm>
          <a:prstGeom prst="rect">
            <a:avLst/>
          </a:prstGeom>
        </p:spPr>
      </p:pic>
      <p:sp>
        <p:nvSpPr>
          <p:cNvPr id="37" name="Rectangle 36">
            <a:extLst>
              <a:ext uri="{FF2B5EF4-FFF2-40B4-BE49-F238E27FC236}">
                <a16:creationId xmlns:a16="http://schemas.microsoft.com/office/drawing/2014/main" id="{BF6501AE-B80E-41FE-8021-2475C124C2C5}"/>
              </a:ext>
            </a:extLst>
          </p:cNvPr>
          <p:cNvSpPr/>
          <p:nvPr userDrawn="1"/>
        </p:nvSpPr>
        <p:spPr>
          <a:xfrm rot="10800000">
            <a:off x="1337621" y="-76200"/>
            <a:ext cx="175952" cy="7010400"/>
          </a:xfrm>
          <a:prstGeom prst="rect">
            <a:avLst/>
          </a:prstGeom>
          <a:gradFill>
            <a:gsLst>
              <a:gs pos="0">
                <a:srgbClr val="F79646">
                  <a:lumMod val="50000"/>
                </a:srgbClr>
              </a:gs>
              <a:gs pos="13000">
                <a:sysClr val="windowText" lastClr="000000">
                  <a:lumMod val="95000"/>
                  <a:lumOff val="5000"/>
                </a:sysClr>
              </a:gs>
              <a:gs pos="100000">
                <a:srgbClr val="FF0000">
                  <a:lumMod val="5000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1D4FDE9-977B-4CE2-BABB-E0720ACDA6AD}"/>
              </a:ext>
            </a:extLst>
          </p:cNvPr>
          <p:cNvSpPr/>
          <p:nvPr userDrawn="1"/>
        </p:nvSpPr>
        <p:spPr>
          <a:xfrm>
            <a:off x="1501262" y="-88285"/>
            <a:ext cx="113911" cy="7010400"/>
          </a:xfrm>
          <a:prstGeom prst="rect">
            <a:avLst/>
          </a:prstGeom>
          <a:gradFill rotWithShape="1">
            <a:gsLst>
              <a:gs pos="0">
                <a:sysClr val="windowText" lastClr="000000">
                  <a:lumMod val="95000"/>
                  <a:lumOff val="5000"/>
                </a:sysClr>
              </a:gs>
              <a:gs pos="51000">
                <a:sysClr val="windowText" lastClr="000000">
                  <a:lumMod val="50000"/>
                  <a:lumOff val="50000"/>
                </a:sysClr>
              </a:gs>
              <a:gs pos="81000">
                <a:sysClr val="windowText" lastClr="000000">
                  <a:lumMod val="75000"/>
                  <a:lumOff val="25000"/>
                </a:sysClr>
              </a:gs>
            </a:gsLst>
            <a:lin ang="0" scaled="0"/>
          </a:gra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p:cNvSpPr>
            <a:spLocks noGrp="1"/>
          </p:cNvSpPr>
          <p:nvPr>
            <p:ph type="body" sz="quarter" idx="10" hasCustomPrompt="1"/>
          </p:nvPr>
        </p:nvSpPr>
        <p:spPr>
          <a:xfrm>
            <a:off x="1728789" y="2081391"/>
            <a:ext cx="10463211" cy="3354765"/>
          </a:xfrm>
          <a:prstGeom prst="rect">
            <a:avLst/>
          </a:prstGeom>
          <a:effectLst/>
        </p:spPr>
        <p:txBody>
          <a:bodyPr wrap="square">
            <a:spAutoFit/>
          </a:bodyPr>
          <a:lstStyle>
            <a:lvl1pPr>
              <a:lnSpc>
                <a:spcPct val="100000"/>
              </a:lnSpc>
              <a:spcBef>
                <a:spcPts val="600"/>
              </a:spcBef>
              <a:spcAft>
                <a:spcPts val="600"/>
              </a:spcAft>
              <a:defRPr sz="3800"/>
            </a:lvl1pPr>
            <a:lvl2pPr>
              <a:lnSpc>
                <a:spcPct val="100000"/>
              </a:lnSpc>
              <a:spcBef>
                <a:spcPts val="600"/>
              </a:spcBef>
              <a:spcAft>
                <a:spcPts val="600"/>
              </a:spcAft>
              <a:defRPr sz="3600"/>
            </a:lvl2pPr>
            <a:lvl3pPr>
              <a:lnSpc>
                <a:spcPct val="100000"/>
              </a:lnSpc>
              <a:spcBef>
                <a:spcPts val="600"/>
              </a:spcBef>
              <a:spcAft>
                <a:spcPts val="600"/>
              </a:spcAft>
              <a:buSzPct val="80000"/>
              <a:defRPr sz="3400"/>
            </a:lvl3pPr>
            <a:lvl4pPr>
              <a:lnSpc>
                <a:spcPct val="100000"/>
              </a:lnSpc>
              <a:spcBef>
                <a:spcPts val="600"/>
              </a:spcBef>
              <a:spcAft>
                <a:spcPts val="600"/>
              </a:spcAft>
              <a:buSzPct val="80000"/>
              <a:defRPr sz="3200"/>
            </a:lvl4pPr>
            <a:lvl5pPr>
              <a:lnSpc>
                <a:spcPct val="100000"/>
              </a:lnSpc>
              <a:spcBef>
                <a:spcPts val="600"/>
              </a:spcBef>
              <a:spcAft>
                <a:spcPts val="600"/>
              </a:spcAft>
              <a:buSzPct val="80000"/>
              <a:defRPr sz="32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75C7AE69-1F99-44EC-B40A-2B376D7B72E0}"/>
              </a:ext>
            </a:extLst>
          </p:cNvPr>
          <p:cNvSpPr txBox="1">
            <a:spLocks/>
          </p:cNvSpPr>
          <p:nvPr userDrawn="1"/>
        </p:nvSpPr>
        <p:spPr>
          <a:xfrm>
            <a:off x="9936075" y="6355807"/>
            <a:ext cx="167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Slide # </a:t>
            </a:r>
            <a:fld id="{FD99AA8B-2E7A-4BBC-8FDE-CA7CF71DD3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BC7BEB5A-62A0-4010-A17A-E250C74F2CF7}"/>
              </a:ext>
            </a:extLst>
          </p:cNvPr>
          <p:cNvGrpSpPr/>
          <p:nvPr userDrawn="1"/>
        </p:nvGrpSpPr>
        <p:grpSpPr>
          <a:xfrm>
            <a:off x="9936075" y="985838"/>
            <a:ext cx="4466287" cy="5922070"/>
            <a:chOff x="2678112" y="1001713"/>
            <a:chExt cx="4506913" cy="7004050"/>
          </a:xfrm>
        </p:grpSpPr>
        <p:sp>
          <p:nvSpPr>
            <p:cNvPr id="33" name="Freeform 6">
              <a:extLst>
                <a:ext uri="{FF2B5EF4-FFF2-40B4-BE49-F238E27FC236}">
                  <a16:creationId xmlns:a16="http://schemas.microsoft.com/office/drawing/2014/main" id="{C60BD2B7-9E15-44B7-BB6F-F71E36444BD3}"/>
                </a:ext>
              </a:extLst>
            </p:cNvPr>
            <p:cNvSpPr>
              <a:spLocks/>
            </p:cNvSpPr>
            <p:nvPr/>
          </p:nvSpPr>
          <p:spPr bwMode="auto">
            <a:xfrm>
              <a:off x="2678112" y="1001713"/>
              <a:ext cx="4506913" cy="7004050"/>
            </a:xfrm>
            <a:custGeom>
              <a:avLst/>
              <a:gdLst>
                <a:gd name="T0" fmla="*/ 1610 w 3163"/>
                <a:gd name="T1" fmla="*/ 4915 h 4915"/>
                <a:gd name="T2" fmla="*/ 2963 w 3163"/>
                <a:gd name="T3" fmla="*/ 4160 h 4915"/>
                <a:gd name="T4" fmla="*/ 3039 w 3163"/>
                <a:gd name="T5" fmla="*/ 3827 h 4915"/>
                <a:gd name="T6" fmla="*/ 2773 w 3163"/>
                <a:gd name="T7" fmla="*/ 4065 h 4915"/>
                <a:gd name="T8" fmla="*/ 3087 w 3163"/>
                <a:gd name="T9" fmla="*/ 3390 h 4915"/>
                <a:gd name="T10" fmla="*/ 2916 w 3163"/>
                <a:gd name="T11" fmla="*/ 2203 h 4915"/>
                <a:gd name="T12" fmla="*/ 2821 w 3163"/>
                <a:gd name="T13" fmla="*/ 2232 h 4915"/>
                <a:gd name="T14" fmla="*/ 2631 w 3163"/>
                <a:gd name="T15" fmla="*/ 2954 h 4915"/>
                <a:gd name="T16" fmla="*/ 2669 w 3163"/>
                <a:gd name="T17" fmla="*/ 2659 h 4915"/>
                <a:gd name="T18" fmla="*/ 2498 w 3163"/>
                <a:gd name="T19" fmla="*/ 1386 h 4915"/>
                <a:gd name="T20" fmla="*/ 2270 w 3163"/>
                <a:gd name="T21" fmla="*/ 1045 h 4915"/>
                <a:gd name="T22" fmla="*/ 2242 w 3163"/>
                <a:gd name="T23" fmla="*/ 1348 h 4915"/>
                <a:gd name="T24" fmla="*/ 1586 w 3163"/>
                <a:gd name="T25" fmla="*/ 218 h 4915"/>
                <a:gd name="T26" fmla="*/ 1491 w 3163"/>
                <a:gd name="T27" fmla="*/ 399 h 4915"/>
                <a:gd name="T28" fmla="*/ 1425 w 3163"/>
                <a:gd name="T29" fmla="*/ 1320 h 4915"/>
                <a:gd name="T30" fmla="*/ 1206 w 3163"/>
                <a:gd name="T31" fmla="*/ 2099 h 4915"/>
                <a:gd name="T32" fmla="*/ 1111 w 3163"/>
                <a:gd name="T33" fmla="*/ 1586 h 4915"/>
                <a:gd name="T34" fmla="*/ 950 w 3163"/>
                <a:gd name="T35" fmla="*/ 1367 h 4915"/>
                <a:gd name="T36" fmla="*/ 978 w 3163"/>
                <a:gd name="T37" fmla="*/ 1643 h 4915"/>
                <a:gd name="T38" fmla="*/ 598 w 3163"/>
                <a:gd name="T39" fmla="*/ 2260 h 4915"/>
                <a:gd name="T40" fmla="*/ 371 w 3163"/>
                <a:gd name="T41" fmla="*/ 2897 h 4915"/>
                <a:gd name="T42" fmla="*/ 465 w 3163"/>
                <a:gd name="T43" fmla="*/ 3286 h 4915"/>
                <a:gd name="T44" fmla="*/ 295 w 3163"/>
                <a:gd name="T45" fmla="*/ 3049 h 4915"/>
                <a:gd name="T46" fmla="*/ 285 w 3163"/>
                <a:gd name="T47" fmla="*/ 2745 h 4915"/>
                <a:gd name="T48" fmla="*/ 162 w 3163"/>
                <a:gd name="T49" fmla="*/ 3172 h 4915"/>
                <a:gd name="T50" fmla="*/ 399 w 3163"/>
                <a:gd name="T51" fmla="*/ 3818 h 4915"/>
                <a:gd name="T52" fmla="*/ 171 w 3163"/>
                <a:gd name="T53" fmla="*/ 3694 h 4915"/>
                <a:gd name="T54" fmla="*/ 48 w 3163"/>
                <a:gd name="T55" fmla="*/ 3419 h 4915"/>
                <a:gd name="T56" fmla="*/ 299 w 3163"/>
                <a:gd name="T57" fmla="*/ 4188 h 4915"/>
                <a:gd name="T58" fmla="*/ 1610 w 3163"/>
                <a:gd name="T59" fmla="*/ 4915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63" h="4915">
                  <a:moveTo>
                    <a:pt x="1610" y="4915"/>
                  </a:moveTo>
                  <a:cubicBezTo>
                    <a:pt x="2180" y="4915"/>
                    <a:pt x="2764" y="4616"/>
                    <a:pt x="2963" y="4160"/>
                  </a:cubicBezTo>
                  <a:cubicBezTo>
                    <a:pt x="3163" y="3704"/>
                    <a:pt x="3125" y="3694"/>
                    <a:pt x="3039" y="3827"/>
                  </a:cubicBezTo>
                  <a:cubicBezTo>
                    <a:pt x="2954" y="3960"/>
                    <a:pt x="2773" y="4065"/>
                    <a:pt x="2773" y="4065"/>
                  </a:cubicBezTo>
                  <a:cubicBezTo>
                    <a:pt x="2773" y="4065"/>
                    <a:pt x="3049" y="3704"/>
                    <a:pt x="3087" y="3390"/>
                  </a:cubicBezTo>
                  <a:cubicBezTo>
                    <a:pt x="3125" y="3077"/>
                    <a:pt x="2992" y="2336"/>
                    <a:pt x="2916" y="2203"/>
                  </a:cubicBezTo>
                  <a:cubicBezTo>
                    <a:pt x="2840" y="2070"/>
                    <a:pt x="2802" y="1956"/>
                    <a:pt x="2821" y="2232"/>
                  </a:cubicBezTo>
                  <a:cubicBezTo>
                    <a:pt x="2840" y="2507"/>
                    <a:pt x="2678" y="2849"/>
                    <a:pt x="2631" y="2954"/>
                  </a:cubicBezTo>
                  <a:cubicBezTo>
                    <a:pt x="2583" y="3058"/>
                    <a:pt x="2631" y="2925"/>
                    <a:pt x="2669" y="2659"/>
                  </a:cubicBezTo>
                  <a:cubicBezTo>
                    <a:pt x="2707" y="2393"/>
                    <a:pt x="2659" y="1690"/>
                    <a:pt x="2498" y="1386"/>
                  </a:cubicBezTo>
                  <a:cubicBezTo>
                    <a:pt x="2337" y="1083"/>
                    <a:pt x="2270" y="845"/>
                    <a:pt x="2270" y="1045"/>
                  </a:cubicBezTo>
                  <a:cubicBezTo>
                    <a:pt x="2270" y="1244"/>
                    <a:pt x="2242" y="1348"/>
                    <a:pt x="2242" y="1348"/>
                  </a:cubicBezTo>
                  <a:cubicBezTo>
                    <a:pt x="2242" y="1348"/>
                    <a:pt x="2023" y="437"/>
                    <a:pt x="1586" y="218"/>
                  </a:cubicBezTo>
                  <a:cubicBezTo>
                    <a:pt x="1149" y="0"/>
                    <a:pt x="1396" y="104"/>
                    <a:pt x="1491" y="399"/>
                  </a:cubicBezTo>
                  <a:cubicBezTo>
                    <a:pt x="1586" y="693"/>
                    <a:pt x="1510" y="1121"/>
                    <a:pt x="1425" y="1320"/>
                  </a:cubicBezTo>
                  <a:cubicBezTo>
                    <a:pt x="1339" y="1519"/>
                    <a:pt x="1197" y="1956"/>
                    <a:pt x="1206" y="2099"/>
                  </a:cubicBezTo>
                  <a:cubicBezTo>
                    <a:pt x="1216" y="2241"/>
                    <a:pt x="1178" y="1719"/>
                    <a:pt x="1111" y="1586"/>
                  </a:cubicBezTo>
                  <a:cubicBezTo>
                    <a:pt x="1045" y="1453"/>
                    <a:pt x="950" y="1367"/>
                    <a:pt x="950" y="1367"/>
                  </a:cubicBezTo>
                  <a:cubicBezTo>
                    <a:pt x="950" y="1367"/>
                    <a:pt x="997" y="1472"/>
                    <a:pt x="978" y="1643"/>
                  </a:cubicBezTo>
                  <a:cubicBezTo>
                    <a:pt x="959" y="1814"/>
                    <a:pt x="722" y="2108"/>
                    <a:pt x="598" y="2260"/>
                  </a:cubicBezTo>
                  <a:cubicBezTo>
                    <a:pt x="475" y="2412"/>
                    <a:pt x="323" y="2688"/>
                    <a:pt x="371" y="2897"/>
                  </a:cubicBezTo>
                  <a:cubicBezTo>
                    <a:pt x="418" y="3106"/>
                    <a:pt x="465" y="3286"/>
                    <a:pt x="465" y="3286"/>
                  </a:cubicBezTo>
                  <a:cubicBezTo>
                    <a:pt x="465" y="3286"/>
                    <a:pt x="323" y="3191"/>
                    <a:pt x="295" y="3049"/>
                  </a:cubicBezTo>
                  <a:cubicBezTo>
                    <a:pt x="266" y="2906"/>
                    <a:pt x="285" y="2745"/>
                    <a:pt x="285" y="2745"/>
                  </a:cubicBezTo>
                  <a:cubicBezTo>
                    <a:pt x="285" y="2745"/>
                    <a:pt x="133" y="2954"/>
                    <a:pt x="162" y="3172"/>
                  </a:cubicBezTo>
                  <a:cubicBezTo>
                    <a:pt x="190" y="3390"/>
                    <a:pt x="333" y="3761"/>
                    <a:pt x="399" y="3818"/>
                  </a:cubicBezTo>
                  <a:cubicBezTo>
                    <a:pt x="465" y="3875"/>
                    <a:pt x="228" y="3799"/>
                    <a:pt x="171" y="3694"/>
                  </a:cubicBezTo>
                  <a:cubicBezTo>
                    <a:pt x="114" y="3590"/>
                    <a:pt x="48" y="3419"/>
                    <a:pt x="48" y="3419"/>
                  </a:cubicBezTo>
                  <a:cubicBezTo>
                    <a:pt x="48" y="3419"/>
                    <a:pt x="0" y="3818"/>
                    <a:pt x="299" y="4188"/>
                  </a:cubicBezTo>
                  <a:cubicBezTo>
                    <a:pt x="598" y="4559"/>
                    <a:pt x="869" y="4915"/>
                    <a:pt x="1610" y="4915"/>
                  </a:cubicBezTo>
                  <a:close/>
                </a:path>
              </a:pathLst>
            </a:custGeom>
            <a:gradFill>
              <a:gsLst>
                <a:gs pos="22000">
                  <a:srgbClr val="F79646">
                    <a:lumMod val="50000"/>
                    <a:alpha val="21000"/>
                  </a:srgbClr>
                </a:gs>
                <a:gs pos="63000">
                  <a:srgbClr val="FF0000">
                    <a:lumMod val="50000"/>
                    <a:alpha val="21000"/>
                  </a:srgbClr>
                </a:gs>
                <a:gs pos="100000">
                  <a:sysClr val="windowText" lastClr="000000">
                    <a:lumMod val="95000"/>
                    <a:lumOff val="5000"/>
                    <a:alpha val="18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4" name="Freeform 7">
              <a:extLst>
                <a:ext uri="{FF2B5EF4-FFF2-40B4-BE49-F238E27FC236}">
                  <a16:creationId xmlns:a16="http://schemas.microsoft.com/office/drawing/2014/main" id="{158636F5-A4F3-4F91-9640-E978A972BB56}"/>
                </a:ext>
              </a:extLst>
            </p:cNvPr>
            <p:cNvSpPr>
              <a:spLocks/>
            </p:cNvSpPr>
            <p:nvPr/>
          </p:nvSpPr>
          <p:spPr bwMode="auto">
            <a:xfrm>
              <a:off x="3733800" y="2057400"/>
              <a:ext cx="2640013" cy="5916613"/>
            </a:xfrm>
            <a:custGeom>
              <a:avLst/>
              <a:gdLst>
                <a:gd name="T0" fmla="*/ 755 w 1852"/>
                <a:gd name="T1" fmla="*/ 4060 h 4152"/>
                <a:gd name="T2" fmla="*/ 271 w 1852"/>
                <a:gd name="T3" fmla="*/ 2692 h 4152"/>
                <a:gd name="T4" fmla="*/ 1111 w 1852"/>
                <a:gd name="T5" fmla="*/ 1025 h 4152"/>
                <a:gd name="T6" fmla="*/ 1197 w 1852"/>
                <a:gd name="T7" fmla="*/ 541 h 4152"/>
                <a:gd name="T8" fmla="*/ 1410 w 1852"/>
                <a:gd name="T9" fmla="*/ 2037 h 4152"/>
                <a:gd name="T10" fmla="*/ 1154 w 1852"/>
                <a:gd name="T11" fmla="*/ 3134 h 4152"/>
                <a:gd name="T12" fmla="*/ 1496 w 1852"/>
                <a:gd name="T13" fmla="*/ 3020 h 4152"/>
                <a:gd name="T14" fmla="*/ 1738 w 1852"/>
                <a:gd name="T15" fmla="*/ 2635 h 4152"/>
                <a:gd name="T16" fmla="*/ 1838 w 1852"/>
                <a:gd name="T17" fmla="*/ 2977 h 4152"/>
                <a:gd name="T18" fmla="*/ 1439 w 1852"/>
                <a:gd name="T19" fmla="*/ 3661 h 4152"/>
                <a:gd name="T20" fmla="*/ 1026 w 1852"/>
                <a:gd name="T21" fmla="*/ 4074 h 4152"/>
                <a:gd name="T22" fmla="*/ 755 w 1852"/>
                <a:gd name="T23" fmla="*/ 4060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2" h="4152">
                  <a:moveTo>
                    <a:pt x="755" y="4060"/>
                  </a:moveTo>
                  <a:cubicBezTo>
                    <a:pt x="527" y="3967"/>
                    <a:pt x="0" y="3419"/>
                    <a:pt x="271" y="2692"/>
                  </a:cubicBezTo>
                  <a:cubicBezTo>
                    <a:pt x="541" y="1966"/>
                    <a:pt x="976" y="1545"/>
                    <a:pt x="1111" y="1025"/>
                  </a:cubicBezTo>
                  <a:cubicBezTo>
                    <a:pt x="1194" y="708"/>
                    <a:pt x="969" y="0"/>
                    <a:pt x="1197" y="541"/>
                  </a:cubicBezTo>
                  <a:cubicBezTo>
                    <a:pt x="1425" y="1082"/>
                    <a:pt x="1624" y="1624"/>
                    <a:pt x="1410" y="2037"/>
                  </a:cubicBezTo>
                  <a:cubicBezTo>
                    <a:pt x="1197" y="2450"/>
                    <a:pt x="1068" y="3034"/>
                    <a:pt x="1154" y="3134"/>
                  </a:cubicBezTo>
                  <a:cubicBezTo>
                    <a:pt x="1239" y="3234"/>
                    <a:pt x="1409" y="3106"/>
                    <a:pt x="1496" y="3020"/>
                  </a:cubicBezTo>
                  <a:cubicBezTo>
                    <a:pt x="1624" y="2892"/>
                    <a:pt x="1724" y="2735"/>
                    <a:pt x="1738" y="2635"/>
                  </a:cubicBezTo>
                  <a:cubicBezTo>
                    <a:pt x="1752" y="2535"/>
                    <a:pt x="1823" y="2792"/>
                    <a:pt x="1838" y="2977"/>
                  </a:cubicBezTo>
                  <a:cubicBezTo>
                    <a:pt x="1852" y="3162"/>
                    <a:pt x="1667" y="3461"/>
                    <a:pt x="1439" y="3661"/>
                  </a:cubicBezTo>
                  <a:cubicBezTo>
                    <a:pt x="1261" y="3816"/>
                    <a:pt x="1111" y="3960"/>
                    <a:pt x="1026" y="4074"/>
                  </a:cubicBezTo>
                  <a:cubicBezTo>
                    <a:pt x="974" y="4142"/>
                    <a:pt x="983" y="4152"/>
                    <a:pt x="755" y="4060"/>
                  </a:cubicBezTo>
                  <a:close/>
                </a:path>
              </a:pathLst>
            </a:custGeom>
            <a:gradFill>
              <a:gsLst>
                <a:gs pos="18000">
                  <a:srgbClr val="F79646">
                    <a:lumMod val="50000"/>
                    <a:alpha val="37000"/>
                  </a:srgbClr>
                </a:gs>
                <a:gs pos="63000">
                  <a:srgbClr val="FF0000">
                    <a:lumMod val="50000"/>
                    <a:alpha val="40000"/>
                  </a:srgbClr>
                </a:gs>
                <a:gs pos="100000">
                  <a:sysClr val="windowText" lastClr="000000">
                    <a:lumMod val="95000"/>
                    <a:lumOff val="5000"/>
                    <a:alpha val="9000"/>
                  </a:sysClr>
                </a:gs>
              </a:gsLst>
              <a:lin ang="54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35" name="Slide Number Placeholder 5">
            <a:extLst>
              <a:ext uri="{FF2B5EF4-FFF2-40B4-BE49-F238E27FC236}">
                <a16:creationId xmlns:a16="http://schemas.microsoft.com/office/drawing/2014/main" id="{23D0506B-7F57-4C30-A860-4C15CA4E760E}"/>
              </a:ext>
            </a:extLst>
          </p:cNvPr>
          <p:cNvSpPr txBox="1">
            <a:spLocks/>
          </p:cNvSpPr>
          <p:nvPr userDrawn="1"/>
        </p:nvSpPr>
        <p:spPr>
          <a:xfrm>
            <a:off x="9936075" y="6355807"/>
            <a:ext cx="1676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Slide # </a:t>
            </a:r>
            <a:fld id="{FD99AA8B-2E7A-4BBC-8FDE-CA7CF71DD3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E2D5264D-CEC3-4CA2-B115-D8808D857386}"/>
              </a:ext>
            </a:extLst>
          </p:cNvPr>
          <p:cNvSpPr>
            <a:spLocks noGrp="1"/>
          </p:cNvSpPr>
          <p:nvPr>
            <p:ph type="title"/>
          </p:nvPr>
        </p:nvSpPr>
        <p:spPr>
          <a:xfrm>
            <a:off x="1728788" y="909782"/>
            <a:ext cx="10463212" cy="1148545"/>
          </a:xfrm>
          <a:prstGeom prst="rect">
            <a:avLst/>
          </a:prstGeom>
        </p:spPr>
        <p:txBody>
          <a:bodyPr/>
          <a:lstStyle>
            <a:lvl1pPr algn="ctr">
              <a:defRPr sz="4400" i="1"/>
            </a:lvl1pPr>
          </a:lstStyle>
          <a:p>
            <a:r>
              <a:rPr lang="en-US"/>
              <a:t>Click to edit Master title style</a:t>
            </a:r>
          </a:p>
        </p:txBody>
      </p:sp>
      <p:sp>
        <p:nvSpPr>
          <p:cNvPr id="18" name="Title 1">
            <a:extLst>
              <a:ext uri="{FF2B5EF4-FFF2-40B4-BE49-F238E27FC236}">
                <a16:creationId xmlns:a16="http://schemas.microsoft.com/office/drawing/2014/main" id="{65861790-0A69-4DAD-A109-6C515F4FBE52}"/>
              </a:ext>
            </a:extLst>
          </p:cNvPr>
          <p:cNvSpPr txBox="1">
            <a:spLocks/>
          </p:cNvSpPr>
          <p:nvPr userDrawn="1"/>
        </p:nvSpPr>
        <p:spPr>
          <a:xfrm>
            <a:off x="1728788" y="40687"/>
            <a:ext cx="10463211" cy="923581"/>
          </a:xfrm>
          <a:prstGeom prst="rect">
            <a:avLst/>
          </a:prstGeom>
        </p:spPr>
        <p:txBody>
          <a:bodyPr>
            <a:scene3d>
              <a:camera prst="perspectiveRight">
                <a:rot lat="0" lon="20400000" rev="0"/>
              </a:camera>
              <a:lightRig rig="threePt" dir="t"/>
            </a:scene3d>
            <a:sp3d z="520700" extrusionH="127000" contourW="6350">
              <a:bevelT w="12700" h="12700"/>
              <a:bevelB w="38100" h="38100"/>
              <a:extrusionClr>
                <a:srgbClr val="FFFF00"/>
              </a:extrusionClr>
              <a:contourClr>
                <a:srgbClr val="FF0000"/>
              </a:contourClr>
            </a:sp3d>
          </a:bodyPr>
          <a:lstStyle>
            <a:lvl1pPr algn="r" defTabSz="914363" rtl="0" eaLnBrk="1" latinLnBrk="0" hangingPunct="1">
              <a:lnSpc>
                <a:spcPct val="90000"/>
              </a:lnSpc>
              <a:spcBef>
                <a:spcPct val="0"/>
              </a:spcBef>
              <a:buNone/>
              <a:defRPr lang="en-US" sz="4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n-ea"/>
                <a:cs typeface="Arial" charset="0"/>
              </a:defRPr>
            </a:lvl1pPr>
          </a:lstStyle>
          <a:p>
            <a:pPr algn="l"/>
            <a:r>
              <a:rPr lang="en-US" sz="4800" b="1">
                <a:ln w="6350">
                  <a:solidFill>
                    <a:srgbClr val="FFFF00"/>
                  </a:solidFill>
                </a:ln>
                <a:gradFill flip="none" rotWithShape="1">
                  <a:gsLst>
                    <a:gs pos="0">
                      <a:srgbClr val="FFFFB9"/>
                    </a:gs>
                    <a:gs pos="59000">
                      <a:schemeClr val="accent1"/>
                    </a:gs>
                    <a:gs pos="28000">
                      <a:srgbClr val="FFFF99"/>
                    </a:gs>
                    <a:gs pos="84000">
                      <a:schemeClr val="accent3"/>
                    </a:gs>
                  </a:gsLst>
                  <a:lin ang="5400000" scaled="0"/>
                  <a:tileRect/>
                </a:gradFill>
                <a:effectLst>
                  <a:outerShdw blurRad="50800" dist="38100" dir="2700000" algn="tl" rotWithShape="0">
                    <a:prstClr val="black">
                      <a:alpha val="40000"/>
                    </a:prstClr>
                  </a:outerShdw>
                  <a:reflection blurRad="6350" stA="55000" endA="300" endPos="45500" dist="12700" dir="5400000" sy="-100000" algn="bl" rotWithShape="0"/>
                </a:effectLst>
                <a:latin typeface="Trebuchet MS" panose="020B0603020202020204" pitchFamily="34" charset="0"/>
              </a:rPr>
              <a:t>Best Practice</a:t>
            </a:r>
          </a:p>
        </p:txBody>
      </p:sp>
    </p:spTree>
    <p:extLst>
      <p:ext uri="{BB962C8B-B14F-4D97-AF65-F5344CB8AC3E}">
        <p14:creationId xmlns:p14="http://schemas.microsoft.com/office/powerpoint/2010/main" val="4253312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74"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6"/>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999" y="451253"/>
            <a:ext cx="11176000" cy="664797"/>
          </a:xfrm>
          <a:prstGeom prst="rect">
            <a:avLst/>
          </a:prstGeom>
        </p:spPr>
        <p:txBody>
          <a:bodyPr/>
          <a:lstStyle>
            <a:lvl1pPr>
              <a:defRPr/>
            </a:lvl1pPr>
          </a:lstStyle>
          <a:p>
            <a:r>
              <a:rPr lang="en-US"/>
              <a:t>Click to edit title</a:t>
            </a:r>
          </a:p>
        </p:txBody>
      </p:sp>
      <p:sp>
        <p:nvSpPr>
          <p:cNvPr id="3" name="Content Placeholder 2"/>
          <p:cNvSpPr>
            <a:spLocks noGrp="1"/>
          </p:cNvSpPr>
          <p:nvPr>
            <p:ph idx="1" hasCustomPrompt="1"/>
          </p:nvPr>
        </p:nvSpPr>
        <p:spPr>
          <a:xfrm>
            <a:off x="1336431" y="1660805"/>
            <a:ext cx="10347569" cy="3795450"/>
          </a:xfrm>
          <a:prstGeom prst="rect">
            <a:avLst/>
          </a:prstGeom>
          <a:effectLst/>
        </p:spPr>
        <p:txBody>
          <a:bodyPr>
            <a:no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a:t>Click to select object</a:t>
            </a:r>
          </a:p>
        </p:txBody>
      </p:sp>
      <p:grpSp>
        <p:nvGrpSpPr>
          <p:cNvPr id="13" name="Group 12">
            <a:extLst>
              <a:ext uri="{FF2B5EF4-FFF2-40B4-BE49-F238E27FC236}">
                <a16:creationId xmlns:a16="http://schemas.microsoft.com/office/drawing/2014/main" id="{5226238C-115F-4A62-BC57-4537125D6452}"/>
              </a:ext>
            </a:extLst>
          </p:cNvPr>
          <p:cNvGrpSpPr>
            <a:grpSpLocks noChangeAspect="1"/>
          </p:cNvGrpSpPr>
          <p:nvPr userDrawn="1"/>
        </p:nvGrpSpPr>
        <p:grpSpPr>
          <a:xfrm>
            <a:off x="121783" y="4918943"/>
            <a:ext cx="2263329" cy="1808768"/>
            <a:chOff x="121783" y="4918943"/>
            <a:chExt cx="2263329" cy="1808768"/>
          </a:xfrm>
        </p:grpSpPr>
        <p:pic>
          <p:nvPicPr>
            <p:cNvPr id="14" name="Picture 13" descr="A close up of a sign&#10;&#10;Description generated with high confidence">
              <a:extLst>
                <a:ext uri="{FF2B5EF4-FFF2-40B4-BE49-F238E27FC236}">
                  <a16:creationId xmlns:a16="http://schemas.microsoft.com/office/drawing/2014/main" id="{79A33663-E9CF-40AA-8671-58A6C0983B90}"/>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437" y="4918943"/>
              <a:ext cx="1960023" cy="1768539"/>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2F955497-B96F-4F06-9679-02259F815E34}"/>
                </a:ext>
              </a:extLst>
            </p:cNvPr>
            <p:cNvGrpSpPr/>
            <p:nvPr userDrawn="1"/>
          </p:nvGrpSpPr>
          <p:grpSpPr>
            <a:xfrm>
              <a:off x="625657" y="5008148"/>
              <a:ext cx="1261706" cy="1384731"/>
              <a:chOff x="218435" y="2852807"/>
              <a:chExt cx="1408496" cy="1656226"/>
            </a:xfrm>
          </p:grpSpPr>
          <p:sp>
            <p:nvSpPr>
              <p:cNvPr id="28" name="TextBox 27">
                <a:extLst>
                  <a:ext uri="{FF2B5EF4-FFF2-40B4-BE49-F238E27FC236}">
                    <a16:creationId xmlns:a16="http://schemas.microsoft.com/office/drawing/2014/main" id="{93EAE4A6-729D-47D6-915B-C9BD17013F97}"/>
                  </a:ext>
                </a:extLst>
              </p:cNvPr>
              <p:cNvSpPr txBox="1"/>
              <p:nvPr userDrawn="1"/>
            </p:nvSpPr>
            <p:spPr>
              <a:xfrm rot="18264686">
                <a:off x="-277190" y="3494113"/>
                <a:ext cx="1608630" cy="343585"/>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Topography</a:t>
                </a:r>
              </a:p>
            </p:txBody>
          </p:sp>
          <p:sp>
            <p:nvSpPr>
              <p:cNvPr id="29" name="TextBox 28">
                <a:extLst>
                  <a:ext uri="{FF2B5EF4-FFF2-40B4-BE49-F238E27FC236}">
                    <a16:creationId xmlns:a16="http://schemas.microsoft.com/office/drawing/2014/main" id="{29458D22-ADB9-41A6-8DF1-49FB321A6A58}"/>
                  </a:ext>
                </a:extLst>
              </p:cNvPr>
              <p:cNvSpPr txBox="1"/>
              <p:nvPr userDrawn="1"/>
            </p:nvSpPr>
            <p:spPr>
              <a:xfrm rot="3350953">
                <a:off x="509937" y="3488637"/>
                <a:ext cx="1616374" cy="344714"/>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Vegetation</a:t>
                </a:r>
              </a:p>
            </p:txBody>
          </p:sp>
          <p:sp>
            <p:nvSpPr>
              <p:cNvPr id="30" name="TextBox 29">
                <a:extLst>
                  <a:ext uri="{FF2B5EF4-FFF2-40B4-BE49-F238E27FC236}">
                    <a16:creationId xmlns:a16="http://schemas.microsoft.com/office/drawing/2014/main" id="{6D6059B3-4928-433C-BD21-7197C34277EE}"/>
                  </a:ext>
                </a:extLst>
              </p:cNvPr>
              <p:cNvSpPr txBox="1"/>
              <p:nvPr userDrawn="1"/>
            </p:nvSpPr>
            <p:spPr>
              <a:xfrm>
                <a:off x="218435" y="4140912"/>
                <a:ext cx="1408496" cy="368121"/>
              </a:xfrm>
              <a:prstGeom prst="rect">
                <a:avLst/>
              </a:prstGeom>
              <a:noFill/>
            </p:spPr>
            <p:txBody>
              <a:bodyPr wrap="square" rtlCol="0">
                <a:spAutoFit/>
              </a:bodyPr>
              <a:lstStyle/>
              <a:p>
                <a:pPr algn="ctr"/>
                <a:r>
                  <a:rPr lang="en-US" sz="1400">
                    <a:solidFill>
                      <a:schemeClr val="tx1"/>
                    </a:solidFill>
                    <a:effectLst>
                      <a:outerShdw blurRad="38100" dist="38100" dir="2700000" algn="tl">
                        <a:srgbClr val="000000">
                          <a:alpha val="43137"/>
                        </a:srgbClr>
                      </a:outerShdw>
                    </a:effectLst>
                  </a:rPr>
                  <a:t>Climate</a:t>
                </a:r>
              </a:p>
            </p:txBody>
          </p:sp>
        </p:grpSp>
        <p:pic>
          <p:nvPicPr>
            <p:cNvPr id="16" name="Picture 15">
              <a:extLst>
                <a:ext uri="{FF2B5EF4-FFF2-40B4-BE49-F238E27FC236}">
                  <a16:creationId xmlns:a16="http://schemas.microsoft.com/office/drawing/2014/main" id="{E63F855F-3FFD-4568-B717-DFDF117D50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568" y="5132489"/>
              <a:ext cx="990821" cy="131627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1C9B79E4-9475-4A8C-8C20-C9894135F5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35" y="5357166"/>
              <a:ext cx="847209" cy="89209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7F08746E-1E12-4E1C-9373-7BBA088E0AA1}"/>
                </a:ext>
              </a:extLst>
            </p:cNvPr>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121783" y="5843902"/>
              <a:ext cx="2263329" cy="88380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2838027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10704513" y="6499633"/>
            <a:ext cx="1487488" cy="307777"/>
          </a:xfrm>
          <a:prstGeom prst="rect">
            <a:avLst/>
          </a:prstGeom>
          <a:noFill/>
        </p:spPr>
        <p:txBody>
          <a:bodyPr wrap="square" rtlCol="0">
            <a:spAutoFit/>
          </a:bodyPr>
          <a:lstStyle/>
          <a:p>
            <a:r>
              <a:rPr lang="en-US" sz="1400"/>
              <a:t>Slide # </a:t>
            </a:r>
            <a:fld id="{209B3D60-080B-4D34-9398-1DC43AD41F33}" type="slidenum">
              <a:rPr lang="en-US" sz="1400" smtClean="0"/>
              <a:t>‹#›</a:t>
            </a:fld>
            <a:endParaRPr lang="en-US" sz="1400"/>
          </a:p>
        </p:txBody>
      </p:sp>
    </p:spTree>
    <p:extLst>
      <p:ext uri="{BB962C8B-B14F-4D97-AF65-F5344CB8AC3E}">
        <p14:creationId xmlns:p14="http://schemas.microsoft.com/office/powerpoint/2010/main" val="1291651174"/>
      </p:ext>
    </p:extLst>
  </p:cSld>
  <p:clrMap bg1="dk1" tx1="lt1" bg2="dk2" tx2="lt2" accent1="accent1" accent2="accent2" accent3="accent3" accent4="accent4" accent5="accent5" accent6="accent6" hlink="hlink" folHlink="folHlink"/>
  <p:sldLayoutIdLst>
    <p:sldLayoutId id="214748380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8" r:id="rId1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BE005-C64D-4CAF-B906-EF572A200BA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273B4-951E-489C-9DB9-6251A83CE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EFA79-9173-4288-9018-90CDED0E1C7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2D579-680B-4C5C-B357-2E0F08617743}" type="datetimeFigureOut">
              <a:rPr lang="en-US" smtClean="0"/>
              <a:t>4/16/2020</a:t>
            </a:fld>
            <a:endParaRPr lang="en-US"/>
          </a:p>
        </p:txBody>
      </p:sp>
      <p:sp>
        <p:nvSpPr>
          <p:cNvPr id="5" name="Footer Placeholder 4">
            <a:extLst>
              <a:ext uri="{FF2B5EF4-FFF2-40B4-BE49-F238E27FC236}">
                <a16:creationId xmlns:a16="http://schemas.microsoft.com/office/drawing/2014/main" id="{C30F6851-2A1F-46A1-8921-C564140577ED}"/>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69840-E138-4A11-9AFA-D6C81316B09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EEA1D-F294-4872-A789-B0B343E9D0B7}" type="slidenum">
              <a:rPr lang="en-US" smtClean="0"/>
              <a:t>‹#›</a:t>
            </a:fld>
            <a:endParaRPr lang="en-US"/>
          </a:p>
        </p:txBody>
      </p:sp>
    </p:spTree>
    <p:extLst>
      <p:ext uri="{BB962C8B-B14F-4D97-AF65-F5344CB8AC3E}">
        <p14:creationId xmlns:p14="http://schemas.microsoft.com/office/powerpoint/2010/main" val="3314644516"/>
      </p:ext>
    </p:extLst>
  </p:cSld>
  <p:clrMap bg1="lt1" tx1="dk1" bg2="lt2" tx2="dk2" accent1="accent1" accent2="accent2" accent3="accent3" accent4="accent4" accent5="accent5" accent6="accent6" hlink="hlink" folHlink="folHlink"/>
  <p:sldLayoutIdLst>
    <p:sldLayoutId id="2147483750" r:id="rId1"/>
    <p:sldLayoutId id="2147483804" r:id="rId2"/>
    <p:sldLayoutId id="2147483805" r:id="rId3"/>
    <p:sldLayoutId id="2147483806" r:id="rId4"/>
    <p:sldLayoutId id="2147483807"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ifc.gov/PUBLICATIONS/redbook/2019/Chapter10.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ubtitle 29">
            <a:extLst>
              <a:ext uri="{FF2B5EF4-FFF2-40B4-BE49-F238E27FC236}">
                <a16:creationId xmlns:a16="http://schemas.microsoft.com/office/drawing/2014/main" id="{340181BC-E0B5-4912-BB66-C0C54C3CB5B6}"/>
              </a:ext>
            </a:extLst>
          </p:cNvPr>
          <p:cNvSpPr>
            <a:spLocks noGrp="1"/>
          </p:cNvSpPr>
          <p:nvPr>
            <p:ph type="subTitle" idx="1"/>
          </p:nvPr>
        </p:nvSpPr>
        <p:spPr/>
        <p:txBody>
          <a:bodyPr/>
          <a:lstStyle/>
          <a:p>
            <a:r>
              <a:rPr lang="en-US"/>
              <a:t>Lesson #3</a:t>
            </a:r>
          </a:p>
        </p:txBody>
      </p:sp>
      <p:sp>
        <p:nvSpPr>
          <p:cNvPr id="2" name="Text Placeholder 1">
            <a:extLst>
              <a:ext uri="{FF2B5EF4-FFF2-40B4-BE49-F238E27FC236}">
                <a16:creationId xmlns:a16="http://schemas.microsoft.com/office/drawing/2014/main" id="{DB1DCE67-1701-40C2-BC06-FE0223F86B2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8213BCC-0F82-42DB-BB2D-068DFFCE6BFF}"/>
              </a:ext>
            </a:extLst>
          </p:cNvPr>
          <p:cNvSpPr>
            <a:spLocks noGrp="1"/>
          </p:cNvSpPr>
          <p:nvPr>
            <p:ph type="body" sz="quarter" idx="11"/>
          </p:nvPr>
        </p:nvSpPr>
        <p:spPr/>
        <p:txBody>
          <a:bodyPr/>
          <a:lstStyle/>
          <a:p>
            <a:endParaRPr lang="en-US"/>
          </a:p>
        </p:txBody>
      </p:sp>
      <p:sp>
        <p:nvSpPr>
          <p:cNvPr id="6" name="Title 5">
            <a:extLst>
              <a:ext uri="{FF2B5EF4-FFF2-40B4-BE49-F238E27FC236}">
                <a16:creationId xmlns:a16="http://schemas.microsoft.com/office/drawing/2014/main" id="{ABA7CCD1-18A9-4A65-98FA-A299D25F2169}"/>
              </a:ext>
            </a:extLst>
          </p:cNvPr>
          <p:cNvSpPr>
            <a:spLocks noGrp="1"/>
          </p:cNvSpPr>
          <p:nvPr>
            <p:ph type="title"/>
          </p:nvPr>
        </p:nvSpPr>
        <p:spPr/>
        <p:txBody>
          <a:bodyPr/>
          <a:lstStyle/>
          <a:p>
            <a:r>
              <a:rPr lang="en-US" dirty="0"/>
              <a:t>Fire Danger Rating Components, Applications, and Management Tools</a:t>
            </a:r>
          </a:p>
        </p:txBody>
      </p:sp>
      <p:sp>
        <p:nvSpPr>
          <p:cNvPr id="4" name="Text Placeholder 3">
            <a:extLst>
              <a:ext uri="{FF2B5EF4-FFF2-40B4-BE49-F238E27FC236}">
                <a16:creationId xmlns:a16="http://schemas.microsoft.com/office/drawing/2014/main" id="{9B2F1E29-1B2E-4E56-8221-365B935FC31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364377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p:cNvSpPr>
          <p:nvPr/>
        </p:nvSpPr>
        <p:spPr>
          <a:xfrm>
            <a:off x="891407" y="2938269"/>
            <a:ext cx="2103120" cy="73152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2000" b="1">
                <a:solidFill>
                  <a:schemeClr val="tx1"/>
                </a:solidFill>
                <a:effectLst>
                  <a:outerShdw blurRad="50800" dist="38100" dir="2700000" algn="tl" rotWithShape="0">
                    <a:prstClr val="black">
                      <a:alpha val="40000"/>
                    </a:prstClr>
                  </a:outerShdw>
                </a:effectLst>
              </a:rPr>
              <a:t>Fire Danger Operating Plan</a:t>
            </a:r>
          </a:p>
        </p:txBody>
      </p:sp>
      <p:sp>
        <p:nvSpPr>
          <p:cNvPr id="18" name="Rectangle 17"/>
          <p:cNvSpPr/>
          <p:nvPr/>
        </p:nvSpPr>
        <p:spPr>
          <a:xfrm>
            <a:off x="1074287" y="3815600"/>
            <a:ext cx="1828800" cy="55720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lnSpc>
                <a:spcPts val="1800"/>
              </a:lnSpc>
            </a:pPr>
            <a:r>
              <a:rPr lang="en-US">
                <a:solidFill>
                  <a:prstClr val="black"/>
                </a:solidFill>
              </a:rPr>
              <a:t>Preparedness  Level Plan</a:t>
            </a:r>
          </a:p>
        </p:txBody>
      </p:sp>
      <p:sp>
        <p:nvSpPr>
          <p:cNvPr id="19" name="Rectangle 18"/>
          <p:cNvSpPr/>
          <p:nvPr/>
        </p:nvSpPr>
        <p:spPr>
          <a:xfrm>
            <a:off x="1074287" y="4496379"/>
            <a:ext cx="1828800" cy="5486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lnSpc>
                <a:spcPts val="1800"/>
              </a:lnSpc>
            </a:pPr>
            <a:r>
              <a:rPr lang="en-US">
                <a:solidFill>
                  <a:prstClr val="black"/>
                </a:solidFill>
              </a:rPr>
              <a:t>Staffing Plan</a:t>
            </a:r>
          </a:p>
        </p:txBody>
      </p:sp>
      <p:sp>
        <p:nvSpPr>
          <p:cNvPr id="20" name="Rectangle 19"/>
          <p:cNvSpPr/>
          <p:nvPr/>
        </p:nvSpPr>
        <p:spPr>
          <a:xfrm>
            <a:off x="1084815" y="5191042"/>
            <a:ext cx="1828800" cy="5486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lnSpc>
                <a:spcPts val="1800"/>
              </a:lnSpc>
            </a:pPr>
            <a:r>
              <a:rPr lang="en-US">
                <a:solidFill>
                  <a:prstClr val="black"/>
                </a:solidFill>
              </a:rPr>
              <a:t>Prevention Plan</a:t>
            </a:r>
          </a:p>
        </p:txBody>
      </p:sp>
      <p:sp>
        <p:nvSpPr>
          <p:cNvPr id="21" name="Rectangle 20"/>
          <p:cNvSpPr/>
          <p:nvPr/>
        </p:nvSpPr>
        <p:spPr>
          <a:xfrm>
            <a:off x="1328885" y="5903873"/>
            <a:ext cx="1828800" cy="54512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noAutofit/>
          </a:bodyPr>
          <a:lstStyle/>
          <a:p>
            <a:pPr algn="ctr">
              <a:lnSpc>
                <a:spcPts val="1800"/>
              </a:lnSpc>
            </a:pPr>
            <a:r>
              <a:rPr lang="en-US">
                <a:solidFill>
                  <a:prstClr val="black"/>
                </a:solidFill>
              </a:rPr>
              <a:t>Restriction Plan</a:t>
            </a:r>
          </a:p>
        </p:txBody>
      </p:sp>
      <p:sp>
        <p:nvSpPr>
          <p:cNvPr id="77" name="Rectangle 76"/>
          <p:cNvSpPr>
            <a:spLocks/>
          </p:cNvSpPr>
          <p:nvPr/>
        </p:nvSpPr>
        <p:spPr>
          <a:xfrm>
            <a:off x="3729084" y="2938269"/>
            <a:ext cx="2103120" cy="731520"/>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r>
              <a:rPr lang="en-US" sz="2000" b="1">
                <a:solidFill>
                  <a:schemeClr val="tx1"/>
                </a:solidFill>
                <a:effectLst>
                  <a:outerShdw blurRad="50800" dist="38100" dir="2700000" algn="tl" rotWithShape="0">
                    <a:prstClr val="black">
                      <a:alpha val="40000"/>
                    </a:prstClr>
                  </a:outerShdw>
                </a:effectLst>
              </a:rPr>
              <a:t>Wildfire Operations Plan</a:t>
            </a:r>
          </a:p>
        </p:txBody>
      </p:sp>
      <p:sp>
        <p:nvSpPr>
          <p:cNvPr id="78" name="Rectangle 77"/>
          <p:cNvSpPr/>
          <p:nvPr/>
        </p:nvSpPr>
        <p:spPr>
          <a:xfrm>
            <a:off x="3895887" y="3815600"/>
            <a:ext cx="1828800" cy="55720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lnSpc>
                <a:spcPts val="1800"/>
              </a:lnSpc>
            </a:pPr>
            <a:r>
              <a:rPr lang="en-US">
                <a:solidFill>
                  <a:prstClr val="black"/>
                </a:solidFill>
              </a:rPr>
              <a:t>Mobilization Guide</a:t>
            </a:r>
          </a:p>
        </p:txBody>
      </p:sp>
      <p:sp>
        <p:nvSpPr>
          <p:cNvPr id="79" name="Rectangle 78"/>
          <p:cNvSpPr/>
          <p:nvPr/>
        </p:nvSpPr>
        <p:spPr>
          <a:xfrm>
            <a:off x="3895887" y="4487815"/>
            <a:ext cx="1828800" cy="55720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lnSpc>
                <a:spcPts val="1800"/>
              </a:lnSpc>
            </a:pPr>
            <a:r>
              <a:rPr lang="en-US">
                <a:solidFill>
                  <a:prstClr val="black"/>
                </a:solidFill>
              </a:rPr>
              <a:t>Initial Response Plan</a:t>
            </a:r>
          </a:p>
        </p:txBody>
      </p:sp>
      <p:sp>
        <p:nvSpPr>
          <p:cNvPr id="103" name="TextBox 102"/>
          <p:cNvSpPr txBox="1"/>
          <p:nvPr/>
        </p:nvSpPr>
        <p:spPr>
          <a:xfrm>
            <a:off x="783915" y="2090403"/>
            <a:ext cx="2286000" cy="731520"/>
          </a:xfrm>
          <a:prstGeom prst="rect">
            <a:avLst/>
          </a:prstGeom>
          <a:noFill/>
          <a:ln>
            <a:noFill/>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r>
              <a:rPr lang="en-US" sz="2800" b="1">
                <a:ln w="0"/>
                <a:solidFill>
                  <a:srgbClr val="FFFF00"/>
                </a:solidFill>
                <a:effectLst>
                  <a:outerShdw blurRad="50800" dist="38100" dir="2700000" algn="tl" rotWithShape="0">
                    <a:prstClr val="black">
                      <a:alpha val="40000"/>
                    </a:prstClr>
                  </a:outerShdw>
                </a:effectLst>
              </a:rPr>
              <a:t>Preparedness</a:t>
            </a:r>
          </a:p>
        </p:txBody>
      </p:sp>
      <p:sp>
        <p:nvSpPr>
          <p:cNvPr id="104" name="TextBox 103"/>
          <p:cNvSpPr txBox="1"/>
          <p:nvPr/>
        </p:nvSpPr>
        <p:spPr>
          <a:xfrm>
            <a:off x="3621593" y="2090403"/>
            <a:ext cx="2286000" cy="731520"/>
          </a:xfrm>
          <a:prstGeom prst="rect">
            <a:avLst/>
          </a:prstGeom>
          <a:noFill/>
          <a:ln>
            <a:noFill/>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bevelT w="95250" h="1016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square" rtlCol="0" anchor="ctr" anchorCtr="0">
            <a:spAutoFit/>
          </a:bodyPr>
          <a:lstStyle/>
          <a:p>
            <a:pPr algn="ctr"/>
            <a:r>
              <a:rPr lang="en-US" sz="2800" b="1">
                <a:ln w="0"/>
                <a:solidFill>
                  <a:srgbClr val="FFFF00"/>
                </a:solidFill>
                <a:effectLst>
                  <a:outerShdw blurRad="50800" dist="38100" dir="2700000" algn="tl" rotWithShape="0">
                    <a:prstClr val="black">
                      <a:alpha val="40000"/>
                    </a:prstClr>
                  </a:outerShdw>
                </a:effectLst>
              </a:rPr>
              <a:t>Wildfire Response</a:t>
            </a:r>
            <a:endParaRPr lang="en-US" sz="2800" b="1">
              <a:solidFill>
                <a:srgbClr val="FFFF00"/>
              </a:solidFill>
              <a:effectLst>
                <a:outerShdw blurRad="50800" dist="38100" dir="2700000" algn="tl" rotWithShape="0">
                  <a:prstClr val="black">
                    <a:alpha val="40000"/>
                  </a:prstClr>
                </a:outerShdw>
              </a:effectLst>
            </a:endParaRPr>
          </a:p>
        </p:txBody>
      </p:sp>
      <p:sp>
        <p:nvSpPr>
          <p:cNvPr id="105" name="TextBox 104"/>
          <p:cNvSpPr txBox="1"/>
          <p:nvPr/>
        </p:nvSpPr>
        <p:spPr>
          <a:xfrm>
            <a:off x="6459271" y="2090403"/>
            <a:ext cx="2286000" cy="731520"/>
          </a:xfrm>
          <a:prstGeom prst="rect">
            <a:avLst/>
          </a:prstGeom>
          <a:noFill/>
          <a:ln>
            <a:noFill/>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wrap="square" rtlCol="0" anchor="ctr" anchorCtr="0">
            <a:spAutoFit/>
          </a:bodyPr>
          <a:lstStyle/>
          <a:p>
            <a:pPr algn="ctr"/>
            <a:r>
              <a:rPr lang="en-US" sz="2800" b="1">
                <a:ln w="0"/>
                <a:solidFill>
                  <a:srgbClr val="FFFF00"/>
                </a:solidFill>
                <a:effectLst>
                  <a:outerShdw blurRad="50800" dist="38100" dir="2700000" algn="tl" rotWithShape="0">
                    <a:prstClr val="black">
                      <a:alpha val="40000"/>
                    </a:prstClr>
                  </a:outerShdw>
                </a:effectLst>
              </a:rPr>
              <a:t>Fuels Management</a:t>
            </a:r>
            <a:endParaRPr lang="en-US" sz="2800" b="1">
              <a:solidFill>
                <a:srgbClr val="FFFF00"/>
              </a:solidFill>
              <a:effectLst>
                <a:outerShdw blurRad="50800" dist="38100" dir="2700000" algn="tl" rotWithShape="0">
                  <a:prstClr val="black">
                    <a:alpha val="40000"/>
                  </a:prstClr>
                </a:outerShdw>
              </a:effectLst>
            </a:endParaRPr>
          </a:p>
        </p:txBody>
      </p:sp>
      <p:sp>
        <p:nvSpPr>
          <p:cNvPr id="106" name="TextBox 105"/>
          <p:cNvSpPr txBox="1"/>
          <p:nvPr/>
        </p:nvSpPr>
        <p:spPr>
          <a:xfrm>
            <a:off x="9296948" y="2090403"/>
            <a:ext cx="2286000" cy="731520"/>
          </a:xfrm>
          <a:prstGeom prst="rect">
            <a:avLst/>
          </a:prstGeom>
          <a:noFill/>
          <a:ln>
            <a:noFill/>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wrap="square" rtlCol="0" anchor="ctr" anchorCtr="0">
            <a:spAutoFit/>
          </a:bodyPr>
          <a:lstStyle/>
          <a:p>
            <a:pPr algn="ctr"/>
            <a:r>
              <a:rPr lang="en-US" sz="2800" b="1">
                <a:ln w="0"/>
                <a:solidFill>
                  <a:srgbClr val="FFFF00"/>
                </a:solidFill>
                <a:effectLst>
                  <a:outerShdw blurRad="50800" dist="38100" dir="2700000" algn="tl" rotWithShape="0">
                    <a:prstClr val="black">
                      <a:alpha val="40000"/>
                    </a:prstClr>
                  </a:outerShdw>
                </a:effectLst>
              </a:rPr>
              <a:t>Aviation</a:t>
            </a:r>
          </a:p>
        </p:txBody>
      </p:sp>
      <p:cxnSp>
        <p:nvCxnSpPr>
          <p:cNvPr id="132" name="Elbow Connector 131"/>
          <p:cNvCxnSpPr>
            <a:cxnSpLocks/>
            <a:endCxn id="103" idx="0"/>
          </p:cNvCxnSpPr>
          <p:nvPr/>
        </p:nvCxnSpPr>
        <p:spPr>
          <a:xfrm rot="5400000">
            <a:off x="3765754" y="-239844"/>
            <a:ext cx="491408" cy="4169085"/>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cxnSpLocks/>
            <a:endCxn id="104" idx="0"/>
          </p:cNvCxnSpPr>
          <p:nvPr/>
        </p:nvCxnSpPr>
        <p:spPr>
          <a:xfrm rot="5400000">
            <a:off x="5184593" y="1178996"/>
            <a:ext cx="491408" cy="1331407"/>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Elbow Connector 137"/>
          <p:cNvCxnSpPr>
            <a:cxnSpLocks/>
            <a:endCxn id="105" idx="0"/>
          </p:cNvCxnSpPr>
          <p:nvPr/>
        </p:nvCxnSpPr>
        <p:spPr>
          <a:xfrm rot="16200000" flipH="1">
            <a:off x="6603431" y="1091563"/>
            <a:ext cx="491408" cy="1506271"/>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Elbow Connector 138"/>
          <p:cNvCxnSpPr>
            <a:cxnSpLocks/>
            <a:endCxn id="106" idx="0"/>
          </p:cNvCxnSpPr>
          <p:nvPr/>
        </p:nvCxnSpPr>
        <p:spPr>
          <a:xfrm rot="16200000" flipH="1">
            <a:off x="8022270" y="-327275"/>
            <a:ext cx="491408" cy="4343948"/>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1" y="70809"/>
            <a:ext cx="12192000" cy="646331"/>
          </a:xfrm>
          <a:prstGeom prst="rect">
            <a:avLst/>
          </a:prstGeom>
          <a:noFill/>
          <a:ln>
            <a:noFill/>
          </a:ln>
          <a:effectLst/>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en-US" sz="3600" b="1" dirty="0">
                <a:ln w="0"/>
                <a:solidFill>
                  <a:schemeClr val="tx1"/>
                </a:solidFill>
                <a:effectLst>
                  <a:outerShdw blurRad="38100" dist="38100" dir="2700000" algn="tl">
                    <a:srgbClr val="000000">
                      <a:alpha val="43137"/>
                    </a:srgbClr>
                  </a:outerShdw>
                </a:effectLst>
              </a:rPr>
              <a:t>Federal Land Use Planning</a:t>
            </a:r>
            <a:endParaRPr lang="en-US" sz="3600" b="1" dirty="0">
              <a:solidFill>
                <a:schemeClr val="tx1"/>
              </a:solidFill>
              <a:effectLst>
                <a:outerShdw blurRad="38100" dist="38100" dir="2700000" algn="tl">
                  <a:srgbClr val="000000">
                    <a:alpha val="43137"/>
                  </a:srgbClr>
                </a:outerShdw>
              </a:effectLst>
            </a:endParaRPr>
          </a:p>
        </p:txBody>
      </p:sp>
      <p:cxnSp>
        <p:nvCxnSpPr>
          <p:cNvPr id="152" name="Elbow Connector 151"/>
          <p:cNvCxnSpPr>
            <a:cxnSpLocks/>
            <a:stCxn id="151" idx="2"/>
          </p:cNvCxnSpPr>
          <p:nvPr/>
        </p:nvCxnSpPr>
        <p:spPr>
          <a:xfrm rot="16200000" flipH="1">
            <a:off x="5939512" y="873626"/>
            <a:ext cx="312974" cy="1"/>
          </a:xfrm>
          <a:prstGeom prst="bentConnector3">
            <a:avLst>
              <a:gd name="adj1" fmla="val 50000"/>
            </a:avLst>
          </a:prstGeom>
          <a:ln w="3175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Rectangle 37"/>
          <p:cNvSpPr>
            <a:spLocks/>
          </p:cNvSpPr>
          <p:nvPr/>
        </p:nvSpPr>
        <p:spPr>
          <a:xfrm>
            <a:off x="6566761" y="2938269"/>
            <a:ext cx="2103120" cy="73152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r>
              <a:rPr lang="en-US" sz="2000" b="1">
                <a:solidFill>
                  <a:schemeClr val="tx1"/>
                </a:solidFill>
                <a:effectLst>
                  <a:outerShdw blurRad="50800" dist="38100" dir="2700000" algn="tl" rotWithShape="0">
                    <a:prstClr val="black">
                      <a:alpha val="40000"/>
                    </a:prstClr>
                  </a:outerShdw>
                </a:effectLst>
              </a:rPr>
              <a:t>Fuels Program</a:t>
            </a:r>
          </a:p>
          <a:p>
            <a:pPr algn="ctr"/>
            <a:r>
              <a:rPr lang="en-US" sz="2000" b="1">
                <a:solidFill>
                  <a:schemeClr val="tx1"/>
                </a:solidFill>
                <a:effectLst>
                  <a:outerShdw blurRad="50800" dist="38100" dir="2700000" algn="tl" rotWithShape="0">
                    <a:prstClr val="black">
                      <a:alpha val="40000"/>
                    </a:prstClr>
                  </a:outerShdw>
                </a:effectLst>
              </a:rPr>
              <a:t>of Work</a:t>
            </a:r>
          </a:p>
        </p:txBody>
      </p:sp>
      <p:sp>
        <p:nvSpPr>
          <p:cNvPr id="39" name="Rectangle 38"/>
          <p:cNvSpPr>
            <a:spLocks/>
          </p:cNvSpPr>
          <p:nvPr/>
        </p:nvSpPr>
        <p:spPr>
          <a:xfrm>
            <a:off x="9404439" y="2938269"/>
            <a:ext cx="2103120" cy="731520"/>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en-US" sz="2000" b="1">
                <a:solidFill>
                  <a:schemeClr val="tx1"/>
                </a:solidFill>
                <a:effectLst>
                  <a:outerShdw blurRad="50800" dist="38100" dir="2700000" algn="tl" rotWithShape="0">
                    <a:prstClr val="black">
                      <a:alpha val="40000"/>
                    </a:prstClr>
                  </a:outerShdw>
                </a:effectLst>
              </a:rPr>
              <a:t>Aviation Operations Plan</a:t>
            </a:r>
          </a:p>
        </p:txBody>
      </p:sp>
      <p:sp>
        <p:nvSpPr>
          <p:cNvPr id="33" name="Rectangle 32">
            <a:extLst>
              <a:ext uri="{FF2B5EF4-FFF2-40B4-BE49-F238E27FC236}">
                <a16:creationId xmlns:a16="http://schemas.microsoft.com/office/drawing/2014/main" id="{30374C6B-3D22-45A6-BB4A-E5A627A5D9D5}"/>
              </a:ext>
            </a:extLst>
          </p:cNvPr>
          <p:cNvSpPr/>
          <p:nvPr/>
        </p:nvSpPr>
        <p:spPr>
          <a:xfrm>
            <a:off x="6749641" y="3819882"/>
            <a:ext cx="1828800" cy="54864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a:solidFill>
                  <a:prstClr val="black"/>
                </a:solidFill>
              </a:rPr>
              <a:t>Prescribed Fire Plan</a:t>
            </a:r>
          </a:p>
        </p:txBody>
      </p:sp>
      <p:sp>
        <p:nvSpPr>
          <p:cNvPr id="112" name="Rectangle 111">
            <a:extLst>
              <a:ext uri="{FF2B5EF4-FFF2-40B4-BE49-F238E27FC236}">
                <a16:creationId xmlns:a16="http://schemas.microsoft.com/office/drawing/2014/main" id="{5B6BB2F7-5A03-429C-82F0-70A9D7FF7293}"/>
              </a:ext>
            </a:extLst>
          </p:cNvPr>
          <p:cNvSpPr/>
          <p:nvPr/>
        </p:nvSpPr>
        <p:spPr>
          <a:xfrm>
            <a:off x="9587319" y="3819882"/>
            <a:ext cx="1828800" cy="54864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a:solidFill>
                  <a:prstClr val="black"/>
                </a:solidFill>
              </a:rPr>
              <a:t>Aviation Mishap Response Plan</a:t>
            </a:r>
          </a:p>
        </p:txBody>
      </p:sp>
      <p:sp>
        <p:nvSpPr>
          <p:cNvPr id="118" name="Rectangle 117">
            <a:extLst>
              <a:ext uri="{FF2B5EF4-FFF2-40B4-BE49-F238E27FC236}">
                <a16:creationId xmlns:a16="http://schemas.microsoft.com/office/drawing/2014/main" id="{92B37394-7C4A-4469-9491-9465CEE33559}"/>
              </a:ext>
            </a:extLst>
          </p:cNvPr>
          <p:cNvSpPr/>
          <p:nvPr/>
        </p:nvSpPr>
        <p:spPr>
          <a:xfrm>
            <a:off x="9587319" y="4496379"/>
            <a:ext cx="1828800" cy="54864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a:solidFill>
                  <a:prstClr val="black"/>
                </a:solidFill>
              </a:rPr>
              <a:t>Project Aviation Safety Plan</a:t>
            </a:r>
          </a:p>
        </p:txBody>
      </p:sp>
      <p:cxnSp>
        <p:nvCxnSpPr>
          <p:cNvPr id="115" name="Elbow Connector 80">
            <a:extLst>
              <a:ext uri="{FF2B5EF4-FFF2-40B4-BE49-F238E27FC236}">
                <a16:creationId xmlns:a16="http://schemas.microsoft.com/office/drawing/2014/main" id="{B5BEF5F8-967F-4624-9A50-0599A17A805D}"/>
              </a:ext>
            </a:extLst>
          </p:cNvPr>
          <p:cNvCxnSpPr>
            <a:cxnSpLocks/>
            <a:stCxn id="39" idx="3"/>
            <a:endCxn id="112" idx="3"/>
          </p:cNvCxnSpPr>
          <p:nvPr/>
        </p:nvCxnSpPr>
        <p:spPr>
          <a:xfrm flipH="1">
            <a:off x="11416119" y="3304029"/>
            <a:ext cx="91440" cy="790173"/>
          </a:xfrm>
          <a:prstGeom prst="bentConnector3">
            <a:avLst>
              <a:gd name="adj1" fmla="val -250000"/>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1" name="Elbow Connector 80">
            <a:extLst>
              <a:ext uri="{FF2B5EF4-FFF2-40B4-BE49-F238E27FC236}">
                <a16:creationId xmlns:a16="http://schemas.microsoft.com/office/drawing/2014/main" id="{706C3F91-F89E-4110-B802-3299C5A53B05}"/>
              </a:ext>
            </a:extLst>
          </p:cNvPr>
          <p:cNvCxnSpPr>
            <a:cxnSpLocks/>
            <a:stCxn id="39" idx="3"/>
            <a:endCxn id="118" idx="3"/>
          </p:cNvCxnSpPr>
          <p:nvPr/>
        </p:nvCxnSpPr>
        <p:spPr>
          <a:xfrm flipH="1">
            <a:off x="11416119" y="3304029"/>
            <a:ext cx="91440" cy="1466670"/>
          </a:xfrm>
          <a:prstGeom prst="bentConnector3">
            <a:avLst>
              <a:gd name="adj1" fmla="val -250000"/>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1B639A9D-2C5D-4B40-AB59-2A85D8E49DCF}"/>
              </a:ext>
            </a:extLst>
          </p:cNvPr>
          <p:cNvSpPr/>
          <p:nvPr/>
        </p:nvSpPr>
        <p:spPr bwMode="auto">
          <a:xfrm>
            <a:off x="1087852" y="4511298"/>
            <a:ext cx="1828800" cy="512528"/>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64" name="Rectangle 63">
            <a:extLst>
              <a:ext uri="{FF2B5EF4-FFF2-40B4-BE49-F238E27FC236}">
                <a16:creationId xmlns:a16="http://schemas.microsoft.com/office/drawing/2014/main" id="{6999B94E-2282-413A-8338-6AE19A106142}"/>
              </a:ext>
            </a:extLst>
          </p:cNvPr>
          <p:cNvSpPr/>
          <p:nvPr/>
        </p:nvSpPr>
        <p:spPr bwMode="auto">
          <a:xfrm>
            <a:off x="1348018" y="5894786"/>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a:extLst>
              <a:ext uri="{FF2B5EF4-FFF2-40B4-BE49-F238E27FC236}">
                <a16:creationId xmlns:a16="http://schemas.microsoft.com/office/drawing/2014/main" id="{7D089485-39D2-4FDB-B363-3883E13027C7}"/>
              </a:ext>
            </a:extLst>
          </p:cNvPr>
          <p:cNvSpPr/>
          <p:nvPr/>
        </p:nvSpPr>
        <p:spPr bwMode="auto">
          <a:xfrm>
            <a:off x="3892849" y="3828514"/>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67" name="Rectangle 66">
            <a:extLst>
              <a:ext uri="{FF2B5EF4-FFF2-40B4-BE49-F238E27FC236}">
                <a16:creationId xmlns:a16="http://schemas.microsoft.com/office/drawing/2014/main" id="{56B7E48A-3D4F-4DE6-9679-B6F5FE09825C}"/>
              </a:ext>
            </a:extLst>
          </p:cNvPr>
          <p:cNvSpPr/>
          <p:nvPr/>
        </p:nvSpPr>
        <p:spPr bwMode="auto">
          <a:xfrm>
            <a:off x="3902236" y="4511298"/>
            <a:ext cx="1828800" cy="519332"/>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70" name="Rectangle 69">
            <a:extLst>
              <a:ext uri="{FF2B5EF4-FFF2-40B4-BE49-F238E27FC236}">
                <a16:creationId xmlns:a16="http://schemas.microsoft.com/office/drawing/2014/main" id="{BCCD22FF-5B69-4558-B5BA-A15231097969}"/>
              </a:ext>
            </a:extLst>
          </p:cNvPr>
          <p:cNvSpPr/>
          <p:nvPr/>
        </p:nvSpPr>
        <p:spPr bwMode="auto">
          <a:xfrm>
            <a:off x="6749642" y="3824653"/>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cxnSp>
        <p:nvCxnSpPr>
          <p:cNvPr id="81" name="Elbow Connector 80"/>
          <p:cNvCxnSpPr>
            <a:cxnSpLocks/>
            <a:stCxn id="77" idx="3"/>
            <a:endCxn id="78" idx="3"/>
          </p:cNvCxnSpPr>
          <p:nvPr/>
        </p:nvCxnSpPr>
        <p:spPr>
          <a:xfrm flipH="1">
            <a:off x="5724687" y="3304029"/>
            <a:ext cx="107517" cy="790173"/>
          </a:xfrm>
          <a:prstGeom prst="bentConnector3">
            <a:avLst>
              <a:gd name="adj1" fmla="val -212618"/>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Elbow Connector 81"/>
          <p:cNvCxnSpPr>
            <a:cxnSpLocks/>
            <a:stCxn id="77" idx="3"/>
            <a:endCxn id="79" idx="3"/>
          </p:cNvCxnSpPr>
          <p:nvPr/>
        </p:nvCxnSpPr>
        <p:spPr>
          <a:xfrm flipH="1">
            <a:off x="5724687" y="3304029"/>
            <a:ext cx="107517" cy="1462388"/>
          </a:xfrm>
          <a:prstGeom prst="bentConnector3">
            <a:avLst>
              <a:gd name="adj1" fmla="val -212618"/>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D2DDB5A7-D132-4186-8EAE-DAB9D694B31C}"/>
              </a:ext>
            </a:extLst>
          </p:cNvPr>
          <p:cNvGrpSpPr/>
          <p:nvPr/>
        </p:nvGrpSpPr>
        <p:grpSpPr>
          <a:xfrm>
            <a:off x="2912653" y="4089661"/>
            <a:ext cx="3836988" cy="1391684"/>
            <a:chOff x="2912653" y="4089661"/>
            <a:chExt cx="3836988" cy="2061282"/>
          </a:xfrm>
          <a:effectLst>
            <a:outerShdw blurRad="50800" dist="38100" dir="2700000" algn="tl" rotWithShape="0">
              <a:prstClr val="black">
                <a:alpha val="40000"/>
              </a:prstClr>
            </a:outerShdw>
          </a:effectLst>
        </p:grpSpPr>
        <p:cxnSp>
          <p:nvCxnSpPr>
            <p:cNvPr id="45" name="Elbow Connector 30">
              <a:extLst>
                <a:ext uri="{FF2B5EF4-FFF2-40B4-BE49-F238E27FC236}">
                  <a16:creationId xmlns:a16="http://schemas.microsoft.com/office/drawing/2014/main" id="{6257EC36-3342-400C-9462-4C8F85D5CBB3}"/>
                </a:ext>
              </a:extLst>
            </p:cNvPr>
            <p:cNvCxnSpPr>
              <a:cxnSpLocks/>
              <a:stCxn id="61" idx="3"/>
            </p:cNvCxnSpPr>
            <p:nvPr/>
          </p:nvCxnSpPr>
          <p:spPr>
            <a:xfrm>
              <a:off x="2912653" y="4089661"/>
              <a:ext cx="487863" cy="2061282"/>
            </a:xfrm>
            <a:prstGeom prst="bentConnector2">
              <a:avLst/>
            </a:prstGeom>
            <a:ln w="31750">
              <a:solidFill>
                <a:srgbClr val="FF0000"/>
              </a:solidFill>
              <a:tailEnd type="none" w="lg" len="med"/>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F5B484AC-15B3-49DF-90A8-0E7B7E598FC6}"/>
                </a:ext>
              </a:extLst>
            </p:cNvPr>
            <p:cNvCxnSpPr>
              <a:cxnSpLocks/>
              <a:endCxn id="33" idx="1"/>
            </p:cNvCxnSpPr>
            <p:nvPr/>
          </p:nvCxnSpPr>
          <p:spPr>
            <a:xfrm flipV="1">
              <a:off x="3397595" y="4094202"/>
              <a:ext cx="3352046" cy="2056741"/>
            </a:xfrm>
            <a:prstGeom prst="bentConnector3">
              <a:avLst>
                <a:gd name="adj1" fmla="val 91166"/>
              </a:avLst>
            </a:prstGeom>
            <a:ln w="317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32" name="Elbow Connector 80">
            <a:extLst>
              <a:ext uri="{FF2B5EF4-FFF2-40B4-BE49-F238E27FC236}">
                <a16:creationId xmlns:a16="http://schemas.microsoft.com/office/drawing/2014/main" id="{32C7E092-B011-4056-86F0-932BAFC8629B}"/>
              </a:ext>
            </a:extLst>
          </p:cNvPr>
          <p:cNvCxnSpPr>
            <a:cxnSpLocks/>
            <a:stCxn id="38" idx="3"/>
            <a:endCxn id="33" idx="3"/>
          </p:cNvCxnSpPr>
          <p:nvPr/>
        </p:nvCxnSpPr>
        <p:spPr>
          <a:xfrm flipH="1">
            <a:off x="8578441" y="3304029"/>
            <a:ext cx="91440" cy="790173"/>
          </a:xfrm>
          <a:prstGeom prst="bentConnector3">
            <a:avLst>
              <a:gd name="adj1" fmla="val -250000"/>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Elbow Connector 30">
            <a:extLst>
              <a:ext uri="{FF2B5EF4-FFF2-40B4-BE49-F238E27FC236}">
                <a16:creationId xmlns:a16="http://schemas.microsoft.com/office/drawing/2014/main" id="{34F1247A-52ED-4051-BAC0-24D8F3249D6D}"/>
              </a:ext>
            </a:extLst>
          </p:cNvPr>
          <p:cNvCxnSpPr>
            <a:cxnSpLocks/>
            <a:stCxn id="61" idx="3"/>
            <a:endCxn id="66" idx="1"/>
          </p:cNvCxnSpPr>
          <p:nvPr/>
        </p:nvCxnSpPr>
        <p:spPr>
          <a:xfrm flipV="1">
            <a:off x="2912653" y="4089209"/>
            <a:ext cx="980196" cy="452"/>
          </a:xfrm>
          <a:prstGeom prst="bentConnector3">
            <a:avLst>
              <a:gd name="adj1" fmla="val 50000"/>
            </a:avLst>
          </a:prstGeom>
          <a:ln w="31750">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Elbow Connector 55"/>
          <p:cNvCxnSpPr>
            <a:cxnSpLocks/>
            <a:stCxn id="17" idx="1"/>
            <a:endCxn id="19" idx="1"/>
          </p:cNvCxnSpPr>
          <p:nvPr/>
        </p:nvCxnSpPr>
        <p:spPr>
          <a:xfrm rot="10800000" flipH="1" flipV="1">
            <a:off x="891407" y="3304029"/>
            <a:ext cx="182880" cy="1466670"/>
          </a:xfrm>
          <a:prstGeom prst="bentConnector3">
            <a:avLst>
              <a:gd name="adj1" fmla="val -125000"/>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6" name="Elbow Connector 30">
            <a:extLst>
              <a:ext uri="{FF2B5EF4-FFF2-40B4-BE49-F238E27FC236}">
                <a16:creationId xmlns:a16="http://schemas.microsoft.com/office/drawing/2014/main" id="{C5F8BF04-A206-4B2F-B174-BAADCF382F61}"/>
              </a:ext>
            </a:extLst>
          </p:cNvPr>
          <p:cNvCxnSpPr>
            <a:cxnSpLocks/>
            <a:stCxn id="62" idx="3"/>
            <a:endCxn id="67" idx="1"/>
          </p:cNvCxnSpPr>
          <p:nvPr/>
        </p:nvCxnSpPr>
        <p:spPr>
          <a:xfrm>
            <a:off x="2916652" y="4767562"/>
            <a:ext cx="985584" cy="3402"/>
          </a:xfrm>
          <a:prstGeom prst="bentConnector3">
            <a:avLst>
              <a:gd name="adj1" fmla="val 50000"/>
            </a:avLst>
          </a:prstGeom>
          <a:ln w="31750">
            <a:solidFill>
              <a:srgbClr val="FF0000"/>
            </a:solidFill>
            <a:headEnd type="triangle" w="lg"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Elbow Connector 68"/>
          <p:cNvCxnSpPr>
            <a:cxnSpLocks/>
          </p:cNvCxnSpPr>
          <p:nvPr/>
        </p:nvCxnSpPr>
        <p:spPr>
          <a:xfrm rot="10800000" flipH="1" flipV="1">
            <a:off x="1111301" y="5481345"/>
            <a:ext cx="233542" cy="677347"/>
          </a:xfrm>
          <a:prstGeom prst="bentConnector3">
            <a:avLst>
              <a:gd name="adj1" fmla="val -23746"/>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2A218BE2-37CD-4A71-BD4D-74B8B652D4B5}"/>
              </a:ext>
            </a:extLst>
          </p:cNvPr>
          <p:cNvSpPr/>
          <p:nvPr/>
        </p:nvSpPr>
        <p:spPr bwMode="auto">
          <a:xfrm>
            <a:off x="1095343" y="5206180"/>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cxnSp>
        <p:nvCxnSpPr>
          <p:cNvPr id="65" name="Elbow Connector 64"/>
          <p:cNvCxnSpPr>
            <a:cxnSpLocks/>
            <a:stCxn id="17" idx="1"/>
            <a:endCxn id="20" idx="1"/>
          </p:cNvCxnSpPr>
          <p:nvPr/>
        </p:nvCxnSpPr>
        <p:spPr>
          <a:xfrm rot="10800000" flipH="1" flipV="1">
            <a:off x="891407" y="3304028"/>
            <a:ext cx="193408" cy="2161333"/>
          </a:xfrm>
          <a:prstGeom prst="bentConnector3">
            <a:avLst>
              <a:gd name="adj1" fmla="val -118196"/>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0581B350-6FE3-4B77-914F-85C3A89C4463}"/>
              </a:ext>
            </a:extLst>
          </p:cNvPr>
          <p:cNvSpPr/>
          <p:nvPr/>
        </p:nvSpPr>
        <p:spPr bwMode="auto">
          <a:xfrm>
            <a:off x="1083853" y="3828966"/>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cxnSp>
        <p:nvCxnSpPr>
          <p:cNvPr id="31" name="Elbow Connector 30"/>
          <p:cNvCxnSpPr>
            <a:cxnSpLocks/>
            <a:stCxn id="13" idx="1"/>
            <a:endCxn id="61" idx="1"/>
          </p:cNvCxnSpPr>
          <p:nvPr/>
        </p:nvCxnSpPr>
        <p:spPr>
          <a:xfrm rot="10800000" flipH="1" flipV="1">
            <a:off x="896189" y="3313331"/>
            <a:ext cx="187664" cy="776329"/>
          </a:xfrm>
          <a:prstGeom prst="bentConnector3">
            <a:avLst>
              <a:gd name="adj1" fmla="val -121813"/>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087FF31-11B4-4063-9B60-5BBDFBA11B92}"/>
              </a:ext>
            </a:extLst>
          </p:cNvPr>
          <p:cNvSpPr/>
          <p:nvPr/>
        </p:nvSpPr>
        <p:spPr bwMode="auto">
          <a:xfrm>
            <a:off x="896189" y="2934639"/>
            <a:ext cx="2103119" cy="757386"/>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8" name="Title 7">
            <a:extLst>
              <a:ext uri="{FF2B5EF4-FFF2-40B4-BE49-F238E27FC236}">
                <a16:creationId xmlns:a16="http://schemas.microsoft.com/office/drawing/2014/main" id="{FE7C86FA-6E4B-433B-82C9-2469AF53C71D}"/>
              </a:ext>
            </a:extLst>
          </p:cNvPr>
          <p:cNvSpPr>
            <a:spLocks noGrp="1"/>
          </p:cNvSpPr>
          <p:nvPr>
            <p:ph type="title" idx="4294967295"/>
          </p:nvPr>
        </p:nvSpPr>
        <p:spPr>
          <a:xfrm>
            <a:off x="505476" y="1019175"/>
            <a:ext cx="11176000" cy="665163"/>
          </a:xfrm>
          <a:prstGeom prst="rect">
            <a:avLst/>
          </a:prstGeom>
        </p:spPr>
        <p:txBody>
          <a:bodyPr/>
          <a:lstStyle/>
          <a:p>
            <a:pPr algn="ctr"/>
            <a:r>
              <a:rPr lang="en-US" sz="3600" b="1" dirty="0">
                <a:ln w="0"/>
                <a:solidFill>
                  <a:schemeClr val="tx1"/>
                </a:solidFill>
                <a:effectLst>
                  <a:outerShdw blurRad="38100" dist="38100" dir="2700000" algn="tl">
                    <a:srgbClr val="000000">
                      <a:alpha val="43137"/>
                    </a:srgbClr>
                  </a:outerShdw>
                </a:effectLst>
              </a:rPr>
              <a:t>Fire Management Planning</a:t>
            </a:r>
            <a:br>
              <a:rPr lang="en-US" b="1" dirty="0">
                <a:ln w="0"/>
                <a:solidFill>
                  <a:schemeClr val="tx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2625682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5000">
        <p159:morph option="byObject"/>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151"/>
                                        </p:tgtEl>
                                        <p:attrNameLst>
                                          <p:attrName>style.visibility</p:attrName>
                                        </p:attrNameLst>
                                      </p:cBhvr>
                                      <p:to>
                                        <p:strVal val="visible"/>
                                      </p:to>
                                    </p:set>
                                    <p:animEffect transition="in" filter="fade">
                                      <p:cBhvr>
                                        <p:cTn id="7" dur="250"/>
                                        <p:tgtEl>
                                          <p:spTgt spid="151"/>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wipe(up)">
                                      <p:cBhvr>
                                        <p:cTn id="11" dur="250"/>
                                        <p:tgtEl>
                                          <p:spTgt spid="152"/>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wipe(left)">
                                      <p:cBhvr>
                                        <p:cTn id="15" dur="250"/>
                                        <p:tgtEl>
                                          <p:spTgt spid="139"/>
                                        </p:tgtEl>
                                      </p:cBhvr>
                                    </p:animEffect>
                                  </p:childTnLst>
                                </p:cTn>
                              </p:par>
                              <p:par>
                                <p:cTn id="16" presetID="22" presetClass="entr" presetSubtype="2" fill="hold" nodeType="with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wipe(right)">
                                      <p:cBhvr>
                                        <p:cTn id="18" dur="250"/>
                                        <p:tgtEl>
                                          <p:spTgt spid="132"/>
                                        </p:tgtEl>
                                      </p:cBhvr>
                                    </p:animEffect>
                                  </p:childTnLst>
                                </p:cTn>
                              </p:par>
                              <p:par>
                                <p:cTn id="19" presetID="22" presetClass="entr" presetSubtype="1"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wipe(up)">
                                      <p:cBhvr>
                                        <p:cTn id="21" dur="250"/>
                                        <p:tgtEl>
                                          <p:spTgt spid="137"/>
                                        </p:tgtEl>
                                      </p:cBhvr>
                                    </p:animEffect>
                                  </p:childTnLst>
                                </p:cTn>
                              </p:par>
                              <p:par>
                                <p:cTn id="22" presetID="22" presetClass="entr" presetSubtype="1" fill="hold" nodeType="with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wipe(up)">
                                      <p:cBhvr>
                                        <p:cTn id="24" dur="250"/>
                                        <p:tgtEl>
                                          <p:spTgt spid="138"/>
                                        </p:tgtEl>
                                      </p:cBhvr>
                                    </p:animEffect>
                                  </p:childTnLst>
                                </p:cTn>
                              </p:par>
                            </p:childTnLst>
                          </p:cTn>
                        </p:par>
                        <p:par>
                          <p:cTn id="25" fill="hold">
                            <p:stCondLst>
                              <p:cond delay="750"/>
                            </p:stCondLst>
                            <p:childTnLst>
                              <p:par>
                                <p:cTn id="26" presetID="9"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dissolve">
                                      <p:cBhvr>
                                        <p:cTn id="28" dur="500"/>
                                        <p:tgtEl>
                                          <p:spTgt spid="10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dissolve">
                                      <p:cBhvr>
                                        <p:cTn id="31" dur="500"/>
                                        <p:tgtEl>
                                          <p:spTgt spid="10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dissolve">
                                      <p:cBhvr>
                                        <p:cTn id="34" dur="500"/>
                                        <p:tgtEl>
                                          <p:spTgt spid="10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dissolve">
                                      <p:cBhvr>
                                        <p:cTn id="37" dur="500"/>
                                        <p:tgtEl>
                                          <p:spTgt spid="106"/>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250"/>
                                        <p:tgtEl>
                                          <p:spTgt spid="77"/>
                                        </p:tgtEl>
                                      </p:cBhvr>
                                    </p:animEffect>
                                  </p:childTnLst>
                                </p:cTn>
                              </p:par>
                            </p:childTnLst>
                          </p:cTn>
                        </p:par>
                        <p:par>
                          <p:cTn id="46" fill="hold">
                            <p:stCondLst>
                              <p:cond delay="175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250"/>
                                        <p:tgtEl>
                                          <p:spTgt spid="38"/>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250"/>
                                        <p:tgtEl>
                                          <p:spTgt spid="39"/>
                                        </p:tgtEl>
                                      </p:cBhvr>
                                    </p:animEffect>
                                  </p:childTnLst>
                                </p:cTn>
                              </p:par>
                            </p:childTnLst>
                          </p:cTn>
                        </p:par>
                        <p:par>
                          <p:cTn id="54" fill="hold">
                            <p:stCondLst>
                              <p:cond delay="2250"/>
                            </p:stCondLst>
                            <p:childTnLst>
                              <p:par>
                                <p:cTn id="55" presetID="22" presetClass="entr" presetSubtype="1"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par>
                          <p:cTn id="58" fill="hold">
                            <p:stCondLst>
                              <p:cond delay="2750"/>
                            </p:stCondLst>
                            <p:childTnLst>
                              <p:par>
                                <p:cTn id="59" presetID="9"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250"/>
                                        <p:tgtEl>
                                          <p:spTgt spid="18"/>
                                        </p:tgtEl>
                                      </p:cBhvr>
                                    </p:animEffect>
                                  </p:childTnLst>
                                </p:cTn>
                              </p:par>
                            </p:childTnLst>
                          </p:cTn>
                        </p:par>
                        <p:par>
                          <p:cTn id="62" fill="hold">
                            <p:stCondLst>
                              <p:cond delay="3000"/>
                            </p:stCondLst>
                            <p:childTnLst>
                              <p:par>
                                <p:cTn id="63" presetID="22" presetClass="entr" presetSubtype="1"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up)">
                                      <p:cBhvr>
                                        <p:cTn id="65" dur="500"/>
                                        <p:tgtEl>
                                          <p:spTgt spid="56"/>
                                        </p:tgtEl>
                                      </p:cBhvr>
                                    </p:animEffect>
                                  </p:childTnLst>
                                </p:cTn>
                              </p:par>
                            </p:childTnLst>
                          </p:cTn>
                        </p:par>
                        <p:par>
                          <p:cTn id="66" fill="hold">
                            <p:stCondLst>
                              <p:cond delay="3500"/>
                            </p:stCondLst>
                            <p:childTnLst>
                              <p:par>
                                <p:cTn id="67" presetID="9"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dissolve">
                                      <p:cBhvr>
                                        <p:cTn id="69" dur="250"/>
                                        <p:tgtEl>
                                          <p:spTgt spid="19"/>
                                        </p:tgtEl>
                                      </p:cBhvr>
                                    </p:animEffect>
                                  </p:childTnLst>
                                </p:cTn>
                              </p:par>
                            </p:childTnLst>
                          </p:cTn>
                        </p:par>
                        <p:par>
                          <p:cTn id="70" fill="hold">
                            <p:stCondLst>
                              <p:cond delay="3750"/>
                            </p:stCondLst>
                            <p:childTnLst>
                              <p:par>
                                <p:cTn id="71" presetID="22" presetClass="entr" presetSubtype="1" fill="hold"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up)">
                                      <p:cBhvr>
                                        <p:cTn id="73" dur="500"/>
                                        <p:tgtEl>
                                          <p:spTgt spid="65"/>
                                        </p:tgtEl>
                                      </p:cBhvr>
                                    </p:animEffect>
                                  </p:childTnLst>
                                </p:cTn>
                              </p:par>
                            </p:childTnLst>
                          </p:cTn>
                        </p:par>
                        <p:par>
                          <p:cTn id="74" fill="hold">
                            <p:stCondLst>
                              <p:cond delay="4250"/>
                            </p:stCondLst>
                            <p:childTnLst>
                              <p:par>
                                <p:cTn id="75" presetID="9"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dissolve">
                                      <p:cBhvr>
                                        <p:cTn id="77" dur="250"/>
                                        <p:tgtEl>
                                          <p:spTgt spid="20"/>
                                        </p:tgtEl>
                                      </p:cBhvr>
                                    </p:animEffect>
                                  </p:childTnLst>
                                </p:cTn>
                              </p:par>
                            </p:childTnLst>
                          </p:cTn>
                        </p:par>
                        <p:par>
                          <p:cTn id="78" fill="hold">
                            <p:stCondLst>
                              <p:cond delay="4500"/>
                            </p:stCondLst>
                            <p:childTnLst>
                              <p:par>
                                <p:cTn id="79" presetID="22" presetClass="entr" presetSubtype="1"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up)">
                                      <p:cBhvr>
                                        <p:cTn id="81" dur="500"/>
                                        <p:tgtEl>
                                          <p:spTgt spid="69"/>
                                        </p:tgtEl>
                                      </p:cBhvr>
                                    </p:animEffect>
                                  </p:childTnLst>
                                </p:cTn>
                              </p:par>
                            </p:childTnLst>
                          </p:cTn>
                        </p:par>
                        <p:par>
                          <p:cTn id="82" fill="hold">
                            <p:stCondLst>
                              <p:cond delay="5000"/>
                            </p:stCondLst>
                            <p:childTnLst>
                              <p:par>
                                <p:cTn id="83" presetID="9" presetClass="entr" presetSubtype="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dissolve">
                                      <p:cBhvr>
                                        <p:cTn id="85" dur="250"/>
                                        <p:tgtEl>
                                          <p:spTgt spid="21"/>
                                        </p:tgtEl>
                                      </p:cBhvr>
                                    </p:animEffect>
                                  </p:childTnLst>
                                </p:cTn>
                              </p:par>
                            </p:childTnLst>
                          </p:cTn>
                        </p:par>
                        <p:par>
                          <p:cTn id="86" fill="hold">
                            <p:stCondLst>
                              <p:cond delay="5250"/>
                            </p:stCondLst>
                            <p:childTnLst>
                              <p:par>
                                <p:cTn id="87" presetID="22" presetClass="entr" presetSubtype="1" fill="hold"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5750"/>
                            </p:stCondLst>
                            <p:childTnLst>
                              <p:par>
                                <p:cTn id="91" presetID="9" presetClass="entr" presetSubtype="0" fill="hold" grpId="0" nodeType="after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dissolve">
                                      <p:cBhvr>
                                        <p:cTn id="93" dur="250"/>
                                        <p:tgtEl>
                                          <p:spTgt spid="78"/>
                                        </p:tgtEl>
                                      </p:cBhvr>
                                    </p:animEffect>
                                  </p:childTnLst>
                                </p:cTn>
                              </p:par>
                            </p:childTnLst>
                          </p:cTn>
                        </p:par>
                        <p:par>
                          <p:cTn id="94" fill="hold">
                            <p:stCondLst>
                              <p:cond delay="6000"/>
                            </p:stCondLst>
                            <p:childTnLst>
                              <p:par>
                                <p:cTn id="95" presetID="22" presetClass="entr" presetSubtype="1" fill="hold" nodeType="after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wipe(up)">
                                      <p:cBhvr>
                                        <p:cTn id="97" dur="500"/>
                                        <p:tgtEl>
                                          <p:spTgt spid="82"/>
                                        </p:tgtEl>
                                      </p:cBhvr>
                                    </p:animEffect>
                                  </p:childTnLst>
                                </p:cTn>
                              </p:par>
                            </p:childTnLst>
                          </p:cTn>
                        </p:par>
                        <p:par>
                          <p:cTn id="98" fill="hold">
                            <p:stCondLst>
                              <p:cond delay="6500"/>
                            </p:stCondLst>
                            <p:childTnLst>
                              <p:par>
                                <p:cTn id="99" presetID="9" presetClass="entr" presetSubtype="0" fill="hold" grpId="0"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dissolve">
                                      <p:cBhvr>
                                        <p:cTn id="101" dur="250"/>
                                        <p:tgtEl>
                                          <p:spTgt spid="79"/>
                                        </p:tgtEl>
                                      </p:cBhvr>
                                    </p:animEffect>
                                  </p:childTnLst>
                                </p:cTn>
                              </p:par>
                            </p:childTnLst>
                          </p:cTn>
                        </p:par>
                        <p:par>
                          <p:cTn id="102" fill="hold">
                            <p:stCondLst>
                              <p:cond delay="6750"/>
                            </p:stCondLst>
                            <p:childTnLst>
                              <p:par>
                                <p:cTn id="103" presetID="22" presetClass="entr" presetSubtype="1"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up)">
                                      <p:cBhvr>
                                        <p:cTn id="105" dur="500"/>
                                        <p:tgtEl>
                                          <p:spTgt spid="32"/>
                                        </p:tgtEl>
                                      </p:cBhvr>
                                    </p:animEffect>
                                  </p:childTnLst>
                                </p:cTn>
                              </p:par>
                            </p:childTnLst>
                          </p:cTn>
                        </p:par>
                        <p:par>
                          <p:cTn id="106" fill="hold">
                            <p:stCondLst>
                              <p:cond delay="7250"/>
                            </p:stCondLst>
                            <p:childTnLst>
                              <p:par>
                                <p:cTn id="107" presetID="9" presetClass="entr" presetSubtype="0"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dissolve">
                                      <p:cBhvr>
                                        <p:cTn id="109" dur="250"/>
                                        <p:tgtEl>
                                          <p:spTgt spid="33"/>
                                        </p:tgtEl>
                                      </p:cBhvr>
                                    </p:animEffect>
                                  </p:childTnLst>
                                </p:cTn>
                              </p:par>
                            </p:childTnLst>
                          </p:cTn>
                        </p:par>
                        <p:par>
                          <p:cTn id="110" fill="hold">
                            <p:stCondLst>
                              <p:cond delay="7500"/>
                            </p:stCondLst>
                            <p:childTnLst>
                              <p:par>
                                <p:cTn id="111" presetID="22" presetClass="entr" presetSubtype="1" fill="hold" nodeType="afterEffect">
                                  <p:stCondLst>
                                    <p:cond delay="0"/>
                                  </p:stCondLst>
                                  <p:childTnLst>
                                    <p:set>
                                      <p:cBhvr>
                                        <p:cTn id="112" dur="1" fill="hold">
                                          <p:stCondLst>
                                            <p:cond delay="0"/>
                                          </p:stCondLst>
                                        </p:cTn>
                                        <p:tgtEl>
                                          <p:spTgt spid="115"/>
                                        </p:tgtEl>
                                        <p:attrNameLst>
                                          <p:attrName>style.visibility</p:attrName>
                                        </p:attrNameLst>
                                      </p:cBhvr>
                                      <p:to>
                                        <p:strVal val="visible"/>
                                      </p:to>
                                    </p:set>
                                    <p:animEffect transition="in" filter="wipe(up)">
                                      <p:cBhvr>
                                        <p:cTn id="113" dur="500"/>
                                        <p:tgtEl>
                                          <p:spTgt spid="115"/>
                                        </p:tgtEl>
                                      </p:cBhvr>
                                    </p:animEffect>
                                  </p:childTnLst>
                                </p:cTn>
                              </p:par>
                            </p:childTnLst>
                          </p:cTn>
                        </p:par>
                        <p:par>
                          <p:cTn id="114" fill="hold">
                            <p:stCondLst>
                              <p:cond delay="8000"/>
                            </p:stCondLst>
                            <p:childTnLst>
                              <p:par>
                                <p:cTn id="115" presetID="9" presetClass="entr" presetSubtype="0" fill="hold" grpId="0" nodeType="after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dissolve">
                                      <p:cBhvr>
                                        <p:cTn id="117" dur="250"/>
                                        <p:tgtEl>
                                          <p:spTgt spid="112"/>
                                        </p:tgtEl>
                                      </p:cBhvr>
                                    </p:animEffect>
                                  </p:childTnLst>
                                </p:cTn>
                              </p:par>
                            </p:childTnLst>
                          </p:cTn>
                        </p:par>
                        <p:par>
                          <p:cTn id="118" fill="hold">
                            <p:stCondLst>
                              <p:cond delay="8250"/>
                            </p:stCondLst>
                            <p:childTnLst>
                              <p:par>
                                <p:cTn id="119" presetID="22" presetClass="entr" presetSubtype="1" fill="hold" nodeType="afterEffect">
                                  <p:stCondLst>
                                    <p:cond delay="0"/>
                                  </p:stCondLst>
                                  <p:childTnLst>
                                    <p:set>
                                      <p:cBhvr>
                                        <p:cTn id="120" dur="1" fill="hold">
                                          <p:stCondLst>
                                            <p:cond delay="0"/>
                                          </p:stCondLst>
                                        </p:cTn>
                                        <p:tgtEl>
                                          <p:spTgt spid="121"/>
                                        </p:tgtEl>
                                        <p:attrNameLst>
                                          <p:attrName>style.visibility</p:attrName>
                                        </p:attrNameLst>
                                      </p:cBhvr>
                                      <p:to>
                                        <p:strVal val="visible"/>
                                      </p:to>
                                    </p:set>
                                    <p:animEffect transition="in" filter="wipe(up)">
                                      <p:cBhvr>
                                        <p:cTn id="121" dur="500"/>
                                        <p:tgtEl>
                                          <p:spTgt spid="121"/>
                                        </p:tgtEl>
                                      </p:cBhvr>
                                    </p:animEffect>
                                  </p:childTnLst>
                                </p:cTn>
                              </p:par>
                            </p:childTnLst>
                          </p:cTn>
                        </p:par>
                        <p:par>
                          <p:cTn id="122" fill="hold">
                            <p:stCondLst>
                              <p:cond delay="8750"/>
                            </p:stCondLst>
                            <p:childTnLst>
                              <p:par>
                                <p:cTn id="123" presetID="9"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dissolve">
                                      <p:cBhvr>
                                        <p:cTn id="125" dur="250"/>
                                        <p:tgtEl>
                                          <p:spTgt spid="118"/>
                                        </p:tgtEl>
                                      </p:cBhvr>
                                    </p:animEffect>
                                  </p:childTnLst>
                                </p:cTn>
                              </p:par>
                            </p:childTnLst>
                          </p:cTn>
                        </p:par>
                        <p:par>
                          <p:cTn id="126" fill="hold">
                            <p:stCondLst>
                              <p:cond delay="9000"/>
                            </p:stCondLst>
                            <p:childTnLst>
                              <p:par>
                                <p:cTn id="127" presetID="21" presetClass="entr" presetSubtype="1" fill="hold" grpId="0" nodeType="afterEffect">
                                  <p:stCondLst>
                                    <p:cond delay="2000"/>
                                  </p:stCondLst>
                                  <p:childTnLst>
                                    <p:set>
                                      <p:cBhvr>
                                        <p:cTn id="128" dur="1" fill="hold">
                                          <p:stCondLst>
                                            <p:cond delay="0"/>
                                          </p:stCondLst>
                                        </p:cTn>
                                        <p:tgtEl>
                                          <p:spTgt spid="13"/>
                                        </p:tgtEl>
                                        <p:attrNameLst>
                                          <p:attrName>style.visibility</p:attrName>
                                        </p:attrNameLst>
                                      </p:cBhvr>
                                      <p:to>
                                        <p:strVal val="visible"/>
                                      </p:to>
                                    </p:set>
                                    <p:animEffect transition="in" filter="wheel(1)">
                                      <p:cBhvr>
                                        <p:cTn id="129" dur="750"/>
                                        <p:tgtEl>
                                          <p:spTgt spid="13"/>
                                        </p:tgtEl>
                                      </p:cBhvr>
                                    </p:animEffect>
                                  </p:childTnLst>
                                </p:cTn>
                              </p:par>
                            </p:childTnLst>
                          </p:cTn>
                        </p:par>
                        <p:par>
                          <p:cTn id="130" fill="hold">
                            <p:stCondLst>
                              <p:cond delay="11750"/>
                            </p:stCondLst>
                            <p:childTnLst>
                              <p:par>
                                <p:cTn id="131" presetID="21" presetClass="entr" presetSubtype="1" fill="hold" grpId="0" nodeType="afterEffect">
                                  <p:stCondLst>
                                    <p:cond delay="0"/>
                                  </p:stCondLst>
                                  <p:childTnLst>
                                    <p:set>
                                      <p:cBhvr>
                                        <p:cTn id="132" dur="1" fill="hold">
                                          <p:stCondLst>
                                            <p:cond delay="0"/>
                                          </p:stCondLst>
                                        </p:cTn>
                                        <p:tgtEl>
                                          <p:spTgt spid="61"/>
                                        </p:tgtEl>
                                        <p:attrNameLst>
                                          <p:attrName>style.visibility</p:attrName>
                                        </p:attrNameLst>
                                      </p:cBhvr>
                                      <p:to>
                                        <p:strVal val="visible"/>
                                      </p:to>
                                    </p:set>
                                    <p:animEffect transition="in" filter="wheel(1)">
                                      <p:cBhvr>
                                        <p:cTn id="133" dur="750"/>
                                        <p:tgtEl>
                                          <p:spTgt spid="61"/>
                                        </p:tgtEl>
                                      </p:cBhvr>
                                    </p:animEffect>
                                  </p:childTnLst>
                                </p:cTn>
                              </p:par>
                            </p:childTnLst>
                          </p:cTn>
                        </p:par>
                        <p:par>
                          <p:cTn id="134" fill="hold">
                            <p:stCondLst>
                              <p:cond delay="12500"/>
                            </p:stCondLst>
                            <p:childTnLst>
                              <p:par>
                                <p:cTn id="135" presetID="21" presetClass="entr" presetSubtype="1" fill="hold" grpId="0" nodeType="after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wheel(1)">
                                      <p:cBhvr>
                                        <p:cTn id="137" dur="750"/>
                                        <p:tgtEl>
                                          <p:spTgt spid="62"/>
                                        </p:tgtEl>
                                      </p:cBhvr>
                                    </p:animEffect>
                                  </p:childTnLst>
                                </p:cTn>
                              </p:par>
                            </p:childTnLst>
                          </p:cTn>
                        </p:par>
                        <p:par>
                          <p:cTn id="138" fill="hold">
                            <p:stCondLst>
                              <p:cond delay="13250"/>
                            </p:stCondLst>
                            <p:childTnLst>
                              <p:par>
                                <p:cTn id="139" presetID="21" presetClass="entr" presetSubtype="1" fill="hold" grpId="0" nodeType="afterEffect">
                                  <p:stCondLst>
                                    <p:cond delay="0"/>
                                  </p:stCondLst>
                                  <p:childTnLst>
                                    <p:set>
                                      <p:cBhvr>
                                        <p:cTn id="140" dur="1" fill="hold">
                                          <p:stCondLst>
                                            <p:cond delay="0"/>
                                          </p:stCondLst>
                                        </p:cTn>
                                        <p:tgtEl>
                                          <p:spTgt spid="63"/>
                                        </p:tgtEl>
                                        <p:attrNameLst>
                                          <p:attrName>style.visibility</p:attrName>
                                        </p:attrNameLst>
                                      </p:cBhvr>
                                      <p:to>
                                        <p:strVal val="visible"/>
                                      </p:to>
                                    </p:set>
                                    <p:animEffect transition="in" filter="wheel(1)">
                                      <p:cBhvr>
                                        <p:cTn id="141" dur="750"/>
                                        <p:tgtEl>
                                          <p:spTgt spid="63"/>
                                        </p:tgtEl>
                                      </p:cBhvr>
                                    </p:animEffect>
                                  </p:childTnLst>
                                </p:cTn>
                              </p:par>
                            </p:childTnLst>
                          </p:cTn>
                        </p:par>
                        <p:par>
                          <p:cTn id="142" fill="hold">
                            <p:stCondLst>
                              <p:cond delay="14000"/>
                            </p:stCondLst>
                            <p:childTnLst>
                              <p:par>
                                <p:cTn id="143" presetID="21" presetClass="entr" presetSubtype="1" fill="hold" grpId="0"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heel(1)">
                                      <p:cBhvr>
                                        <p:cTn id="145" dur="750"/>
                                        <p:tgtEl>
                                          <p:spTgt spid="64"/>
                                        </p:tgtEl>
                                      </p:cBhvr>
                                    </p:animEffect>
                                  </p:childTnLst>
                                </p:cTn>
                              </p:par>
                            </p:childTnLst>
                          </p:cTn>
                        </p:par>
                        <p:par>
                          <p:cTn id="146" fill="hold">
                            <p:stCondLst>
                              <p:cond delay="14750"/>
                            </p:stCondLst>
                            <p:childTnLst>
                              <p:par>
                                <p:cTn id="147" presetID="22" presetClass="entr" presetSubtype="8" fill="hold" nodeType="after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wipe(left)">
                                      <p:cBhvr>
                                        <p:cTn id="149" dur="500"/>
                                        <p:tgtEl>
                                          <p:spTgt spid="44"/>
                                        </p:tgtEl>
                                      </p:cBhvr>
                                    </p:animEffect>
                                  </p:childTnLst>
                                </p:cTn>
                              </p:par>
                            </p:childTnLst>
                          </p:cTn>
                        </p:par>
                        <p:par>
                          <p:cTn id="150" fill="hold">
                            <p:stCondLst>
                              <p:cond delay="15250"/>
                            </p:stCondLst>
                            <p:childTnLst>
                              <p:par>
                                <p:cTn id="151" presetID="21" presetClass="entr" presetSubtype="1" fill="hold" grpId="0" nodeType="after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wheel(1)">
                                      <p:cBhvr>
                                        <p:cTn id="153" dur="750"/>
                                        <p:tgtEl>
                                          <p:spTgt spid="66"/>
                                        </p:tgtEl>
                                      </p:cBhvr>
                                    </p:animEffect>
                                  </p:childTnLst>
                                </p:cTn>
                              </p:par>
                            </p:childTnLst>
                          </p:cTn>
                        </p:par>
                        <p:par>
                          <p:cTn id="154" fill="hold">
                            <p:stCondLst>
                              <p:cond delay="16000"/>
                            </p:stCondLst>
                            <p:childTnLst>
                              <p:par>
                                <p:cTn id="155" presetID="17" presetClass="entr" presetSubtype="10" fill="hold" nodeType="afterEffect">
                                  <p:stCondLst>
                                    <p:cond delay="0"/>
                                  </p:stCondLst>
                                  <p:childTnLst>
                                    <p:set>
                                      <p:cBhvr>
                                        <p:cTn id="156" dur="1" fill="hold">
                                          <p:stCondLst>
                                            <p:cond delay="0"/>
                                          </p:stCondLst>
                                        </p:cTn>
                                        <p:tgtEl>
                                          <p:spTgt spid="96"/>
                                        </p:tgtEl>
                                        <p:attrNameLst>
                                          <p:attrName>style.visibility</p:attrName>
                                        </p:attrNameLst>
                                      </p:cBhvr>
                                      <p:to>
                                        <p:strVal val="visible"/>
                                      </p:to>
                                    </p:set>
                                    <p:anim calcmode="lin" valueType="num">
                                      <p:cBhvr>
                                        <p:cTn id="157" dur="500" fill="hold"/>
                                        <p:tgtEl>
                                          <p:spTgt spid="96"/>
                                        </p:tgtEl>
                                        <p:attrNameLst>
                                          <p:attrName>ppt_w</p:attrName>
                                        </p:attrNameLst>
                                      </p:cBhvr>
                                      <p:tavLst>
                                        <p:tav tm="0">
                                          <p:val>
                                            <p:fltVal val="0"/>
                                          </p:val>
                                        </p:tav>
                                        <p:tav tm="100000">
                                          <p:val>
                                            <p:strVal val="#ppt_w"/>
                                          </p:val>
                                        </p:tav>
                                      </p:tavLst>
                                    </p:anim>
                                    <p:anim calcmode="lin" valueType="num">
                                      <p:cBhvr>
                                        <p:cTn id="158" dur="500" fill="hold"/>
                                        <p:tgtEl>
                                          <p:spTgt spid="96"/>
                                        </p:tgtEl>
                                        <p:attrNameLst>
                                          <p:attrName>ppt_h</p:attrName>
                                        </p:attrNameLst>
                                      </p:cBhvr>
                                      <p:tavLst>
                                        <p:tav tm="0">
                                          <p:val>
                                            <p:strVal val="#ppt_h"/>
                                          </p:val>
                                        </p:tav>
                                        <p:tav tm="100000">
                                          <p:val>
                                            <p:strVal val="#ppt_h"/>
                                          </p:val>
                                        </p:tav>
                                      </p:tavLst>
                                    </p:anim>
                                  </p:childTnLst>
                                </p:cTn>
                              </p:par>
                            </p:childTnLst>
                          </p:cTn>
                        </p:par>
                        <p:par>
                          <p:cTn id="159" fill="hold">
                            <p:stCondLst>
                              <p:cond delay="16500"/>
                            </p:stCondLst>
                            <p:childTnLst>
                              <p:par>
                                <p:cTn id="160" presetID="21" presetClass="entr" presetSubtype="1" fill="hold" grpId="0" nodeType="afterEffect">
                                  <p:stCondLst>
                                    <p:cond delay="0"/>
                                  </p:stCondLst>
                                  <p:childTnLst>
                                    <p:set>
                                      <p:cBhvr>
                                        <p:cTn id="161" dur="1" fill="hold">
                                          <p:stCondLst>
                                            <p:cond delay="0"/>
                                          </p:stCondLst>
                                        </p:cTn>
                                        <p:tgtEl>
                                          <p:spTgt spid="67"/>
                                        </p:tgtEl>
                                        <p:attrNameLst>
                                          <p:attrName>style.visibility</p:attrName>
                                        </p:attrNameLst>
                                      </p:cBhvr>
                                      <p:to>
                                        <p:strVal val="visible"/>
                                      </p:to>
                                    </p:set>
                                    <p:animEffect transition="in" filter="wheel(1)">
                                      <p:cBhvr>
                                        <p:cTn id="162" dur="750"/>
                                        <p:tgtEl>
                                          <p:spTgt spid="67"/>
                                        </p:tgtEl>
                                      </p:cBhvr>
                                    </p:animEffect>
                                  </p:childTnLst>
                                </p:cTn>
                              </p:par>
                            </p:childTnLst>
                          </p:cTn>
                        </p:par>
                        <p:par>
                          <p:cTn id="163" fill="hold">
                            <p:stCondLst>
                              <p:cond delay="17250"/>
                            </p:stCondLst>
                            <p:childTnLst>
                              <p:par>
                                <p:cTn id="164" presetID="22" presetClass="entr" presetSubtype="8" fill="hold" nodeType="afterEffect">
                                  <p:stCondLst>
                                    <p:cond delay="0"/>
                                  </p:stCondLst>
                                  <p:childTnLst>
                                    <p:set>
                                      <p:cBhvr>
                                        <p:cTn id="165" dur="1" fill="hold">
                                          <p:stCondLst>
                                            <p:cond delay="0"/>
                                          </p:stCondLst>
                                        </p:cTn>
                                        <p:tgtEl>
                                          <p:spTgt spid="30"/>
                                        </p:tgtEl>
                                        <p:attrNameLst>
                                          <p:attrName>style.visibility</p:attrName>
                                        </p:attrNameLst>
                                      </p:cBhvr>
                                      <p:to>
                                        <p:strVal val="visible"/>
                                      </p:to>
                                    </p:set>
                                    <p:animEffect transition="in" filter="wipe(left)">
                                      <p:cBhvr>
                                        <p:cTn id="166" dur="250"/>
                                        <p:tgtEl>
                                          <p:spTgt spid="30"/>
                                        </p:tgtEl>
                                      </p:cBhvr>
                                    </p:animEffect>
                                  </p:childTnLst>
                                </p:cTn>
                              </p:par>
                            </p:childTnLst>
                          </p:cTn>
                        </p:par>
                        <p:par>
                          <p:cTn id="167" fill="hold">
                            <p:stCondLst>
                              <p:cond delay="17500"/>
                            </p:stCondLst>
                            <p:childTnLst>
                              <p:par>
                                <p:cTn id="168" presetID="21" presetClass="entr" presetSubtype="1" fill="hold" grpId="0" nodeType="afterEffect">
                                  <p:stCondLst>
                                    <p:cond delay="0"/>
                                  </p:stCondLst>
                                  <p:childTnLst>
                                    <p:set>
                                      <p:cBhvr>
                                        <p:cTn id="169" dur="1" fill="hold">
                                          <p:stCondLst>
                                            <p:cond delay="0"/>
                                          </p:stCondLst>
                                        </p:cTn>
                                        <p:tgtEl>
                                          <p:spTgt spid="70"/>
                                        </p:tgtEl>
                                        <p:attrNameLst>
                                          <p:attrName>style.visibility</p:attrName>
                                        </p:attrNameLst>
                                      </p:cBhvr>
                                      <p:to>
                                        <p:strVal val="visible"/>
                                      </p:to>
                                    </p:set>
                                    <p:animEffect transition="in" filter="wheel(1)">
                                      <p:cBhvr>
                                        <p:cTn id="170"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7" grpId="0" animBg="1"/>
      <p:bldP spid="78" grpId="0" animBg="1"/>
      <p:bldP spid="79" grpId="0" animBg="1"/>
      <p:bldP spid="103" grpId="0"/>
      <p:bldP spid="104" grpId="0"/>
      <p:bldP spid="105" grpId="0"/>
      <p:bldP spid="106" grpId="0"/>
      <p:bldP spid="151" grpId="0" animBg="1"/>
      <p:bldP spid="38" grpId="0" animBg="1"/>
      <p:bldP spid="39" grpId="0" animBg="1"/>
      <p:bldP spid="33" grpId="0" animBg="1"/>
      <p:bldP spid="112" grpId="0" animBg="1"/>
      <p:bldP spid="118" grpId="0" animBg="1"/>
      <p:bldP spid="62" grpId="0" animBg="1"/>
      <p:bldP spid="64" grpId="0" animBg="1"/>
      <p:bldP spid="66" grpId="0" animBg="1"/>
      <p:bldP spid="67" grpId="0" animBg="1"/>
      <p:bldP spid="70" grpId="0" animBg="1"/>
      <p:bldP spid="63" grpId="0" animBg="1"/>
      <p:bldP spid="6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p:cNvSpPr>
          <p:nvPr/>
        </p:nvSpPr>
        <p:spPr>
          <a:xfrm>
            <a:off x="891407" y="2938269"/>
            <a:ext cx="2103120" cy="73152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2000" b="1" dirty="0">
                <a:solidFill>
                  <a:schemeClr val="tx1"/>
                </a:solidFill>
                <a:effectLst>
                  <a:outerShdw blurRad="50800" dist="38100" dir="2700000" algn="tl" rotWithShape="0">
                    <a:prstClr val="black">
                      <a:alpha val="40000"/>
                    </a:prstClr>
                  </a:outerShdw>
                </a:effectLst>
              </a:rPr>
              <a:t>Fire Danger Operating Plan</a:t>
            </a:r>
          </a:p>
        </p:txBody>
      </p:sp>
      <p:sp>
        <p:nvSpPr>
          <p:cNvPr id="18" name="Rectangle 17"/>
          <p:cNvSpPr/>
          <p:nvPr/>
        </p:nvSpPr>
        <p:spPr>
          <a:xfrm>
            <a:off x="1074287" y="3815600"/>
            <a:ext cx="1828800" cy="55720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lnSpc>
                <a:spcPts val="1800"/>
              </a:lnSpc>
            </a:pPr>
            <a:r>
              <a:rPr lang="en-US">
                <a:solidFill>
                  <a:prstClr val="black"/>
                </a:solidFill>
              </a:rPr>
              <a:t>Preparedness  Level Plan</a:t>
            </a:r>
          </a:p>
        </p:txBody>
      </p:sp>
      <p:sp>
        <p:nvSpPr>
          <p:cNvPr id="19" name="Rectangle 18"/>
          <p:cNvSpPr/>
          <p:nvPr/>
        </p:nvSpPr>
        <p:spPr>
          <a:xfrm>
            <a:off x="1074287" y="4496379"/>
            <a:ext cx="1828800" cy="5486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lnSpc>
                <a:spcPts val="1800"/>
              </a:lnSpc>
            </a:pPr>
            <a:r>
              <a:rPr lang="en-US">
                <a:solidFill>
                  <a:prstClr val="black"/>
                </a:solidFill>
              </a:rPr>
              <a:t>Staffing Plan</a:t>
            </a:r>
          </a:p>
        </p:txBody>
      </p:sp>
      <p:sp>
        <p:nvSpPr>
          <p:cNvPr id="20" name="Rectangle 19"/>
          <p:cNvSpPr/>
          <p:nvPr/>
        </p:nvSpPr>
        <p:spPr>
          <a:xfrm>
            <a:off x="1084815" y="5191042"/>
            <a:ext cx="1828800" cy="5486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pAutoFit/>
          </a:bodyPr>
          <a:lstStyle/>
          <a:p>
            <a:pPr algn="ctr">
              <a:lnSpc>
                <a:spcPts val="1800"/>
              </a:lnSpc>
            </a:pPr>
            <a:r>
              <a:rPr lang="en-US">
                <a:solidFill>
                  <a:prstClr val="black"/>
                </a:solidFill>
              </a:rPr>
              <a:t>Prevention Plan</a:t>
            </a:r>
          </a:p>
        </p:txBody>
      </p:sp>
      <p:sp>
        <p:nvSpPr>
          <p:cNvPr id="21" name="Rectangle 20"/>
          <p:cNvSpPr/>
          <p:nvPr/>
        </p:nvSpPr>
        <p:spPr>
          <a:xfrm>
            <a:off x="1328885" y="5903873"/>
            <a:ext cx="1828800" cy="54512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noAutofit/>
          </a:bodyPr>
          <a:lstStyle/>
          <a:p>
            <a:pPr algn="ctr">
              <a:lnSpc>
                <a:spcPts val="1800"/>
              </a:lnSpc>
            </a:pPr>
            <a:r>
              <a:rPr lang="en-US">
                <a:solidFill>
                  <a:prstClr val="black"/>
                </a:solidFill>
              </a:rPr>
              <a:t>Restriction Plan</a:t>
            </a:r>
          </a:p>
        </p:txBody>
      </p:sp>
      <p:sp>
        <p:nvSpPr>
          <p:cNvPr id="77" name="Rectangle 76"/>
          <p:cNvSpPr>
            <a:spLocks/>
          </p:cNvSpPr>
          <p:nvPr/>
        </p:nvSpPr>
        <p:spPr>
          <a:xfrm>
            <a:off x="3729084" y="2938269"/>
            <a:ext cx="2103120" cy="731520"/>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nchor="ctr">
            <a:noAutofit/>
          </a:bodyPr>
          <a:lstStyle/>
          <a:p>
            <a:pPr algn="ctr"/>
            <a:r>
              <a:rPr lang="en-US" sz="2000" b="1">
                <a:solidFill>
                  <a:schemeClr val="tx1"/>
                </a:solidFill>
                <a:effectLst>
                  <a:outerShdw blurRad="50800" dist="38100" dir="2700000" algn="tl" rotWithShape="0">
                    <a:prstClr val="black">
                      <a:alpha val="40000"/>
                    </a:prstClr>
                  </a:outerShdw>
                </a:effectLst>
              </a:rPr>
              <a:t>Wildfire Operations Plan</a:t>
            </a:r>
          </a:p>
        </p:txBody>
      </p:sp>
      <p:sp>
        <p:nvSpPr>
          <p:cNvPr id="78" name="Rectangle 77"/>
          <p:cNvSpPr/>
          <p:nvPr/>
        </p:nvSpPr>
        <p:spPr>
          <a:xfrm>
            <a:off x="3895887" y="3815600"/>
            <a:ext cx="1828800" cy="55720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lnSpc>
                <a:spcPts val="1800"/>
              </a:lnSpc>
            </a:pPr>
            <a:r>
              <a:rPr lang="en-US">
                <a:solidFill>
                  <a:prstClr val="black"/>
                </a:solidFill>
              </a:rPr>
              <a:t>Mobilization Guide</a:t>
            </a:r>
          </a:p>
        </p:txBody>
      </p:sp>
      <p:sp>
        <p:nvSpPr>
          <p:cNvPr id="79" name="Rectangle 78"/>
          <p:cNvSpPr/>
          <p:nvPr/>
        </p:nvSpPr>
        <p:spPr>
          <a:xfrm>
            <a:off x="3895887" y="4487815"/>
            <a:ext cx="1828800" cy="557204"/>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lnSpc>
                <a:spcPts val="1800"/>
              </a:lnSpc>
            </a:pPr>
            <a:r>
              <a:rPr lang="en-US">
                <a:solidFill>
                  <a:prstClr val="black"/>
                </a:solidFill>
              </a:rPr>
              <a:t>Initial Response Plan</a:t>
            </a:r>
          </a:p>
        </p:txBody>
      </p:sp>
      <p:sp>
        <p:nvSpPr>
          <p:cNvPr id="104" name="TextBox 103"/>
          <p:cNvSpPr txBox="1"/>
          <p:nvPr/>
        </p:nvSpPr>
        <p:spPr>
          <a:xfrm>
            <a:off x="3621593" y="2090403"/>
            <a:ext cx="2286000" cy="731520"/>
          </a:xfrm>
          <a:prstGeom prst="rect">
            <a:avLst/>
          </a:prstGeom>
          <a:noFill/>
          <a:ln>
            <a:noFill/>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bevelT w="95250" h="101600"/>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square" rtlCol="0" anchor="ctr" anchorCtr="0">
            <a:spAutoFit/>
          </a:bodyPr>
          <a:lstStyle/>
          <a:p>
            <a:pPr algn="ctr"/>
            <a:r>
              <a:rPr lang="en-US" sz="2800" b="1">
                <a:ln w="0"/>
                <a:solidFill>
                  <a:srgbClr val="FFFF00"/>
                </a:solidFill>
                <a:effectLst>
                  <a:outerShdw blurRad="50800" dist="38100" dir="2700000" algn="tl" rotWithShape="0">
                    <a:prstClr val="black">
                      <a:alpha val="40000"/>
                    </a:prstClr>
                  </a:outerShdw>
                </a:effectLst>
              </a:rPr>
              <a:t>Wildfire Response</a:t>
            </a:r>
            <a:endParaRPr lang="en-US" sz="2800" b="1">
              <a:solidFill>
                <a:srgbClr val="FFFF00"/>
              </a:solidFill>
              <a:effectLst>
                <a:outerShdw blurRad="50800" dist="38100" dir="2700000" algn="tl" rotWithShape="0">
                  <a:prstClr val="black">
                    <a:alpha val="40000"/>
                  </a:prstClr>
                </a:outerShdw>
              </a:effectLst>
            </a:endParaRPr>
          </a:p>
        </p:txBody>
      </p:sp>
      <p:sp>
        <p:nvSpPr>
          <p:cNvPr id="105" name="TextBox 104"/>
          <p:cNvSpPr txBox="1"/>
          <p:nvPr/>
        </p:nvSpPr>
        <p:spPr>
          <a:xfrm>
            <a:off x="6459271" y="2090403"/>
            <a:ext cx="2286000" cy="731520"/>
          </a:xfrm>
          <a:prstGeom prst="rect">
            <a:avLst/>
          </a:prstGeom>
          <a:noFill/>
          <a:ln>
            <a:noFill/>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wrap="square" rtlCol="0" anchor="ctr" anchorCtr="0">
            <a:spAutoFit/>
          </a:bodyPr>
          <a:lstStyle/>
          <a:p>
            <a:pPr algn="ctr"/>
            <a:r>
              <a:rPr lang="en-US" sz="2800" b="1" dirty="0">
                <a:ln w="0"/>
                <a:solidFill>
                  <a:srgbClr val="FFFF00"/>
                </a:solidFill>
                <a:effectLst>
                  <a:outerShdw blurRad="50800" dist="38100" dir="2700000" algn="tl" rotWithShape="0">
                    <a:prstClr val="black">
                      <a:alpha val="40000"/>
                    </a:prstClr>
                  </a:outerShdw>
                </a:effectLst>
              </a:rPr>
              <a:t>Fuels Management</a:t>
            </a:r>
            <a:endParaRPr lang="en-US" sz="2800" b="1" dirty="0">
              <a:solidFill>
                <a:srgbClr val="FFFF00"/>
              </a:solidFill>
              <a:effectLst>
                <a:outerShdw blurRad="50800" dist="38100" dir="2700000" algn="tl" rotWithShape="0">
                  <a:prstClr val="black">
                    <a:alpha val="40000"/>
                  </a:prstClr>
                </a:outerShdw>
              </a:effectLst>
            </a:endParaRPr>
          </a:p>
        </p:txBody>
      </p:sp>
      <p:sp>
        <p:nvSpPr>
          <p:cNvPr id="38" name="Rectangle 37"/>
          <p:cNvSpPr>
            <a:spLocks/>
          </p:cNvSpPr>
          <p:nvPr/>
        </p:nvSpPr>
        <p:spPr>
          <a:xfrm>
            <a:off x="6566761" y="2938269"/>
            <a:ext cx="2103120" cy="73152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r>
              <a:rPr lang="en-US" sz="2000" b="1">
                <a:solidFill>
                  <a:schemeClr val="tx1"/>
                </a:solidFill>
                <a:effectLst>
                  <a:outerShdw blurRad="50800" dist="38100" dir="2700000" algn="tl" rotWithShape="0">
                    <a:prstClr val="black">
                      <a:alpha val="40000"/>
                    </a:prstClr>
                  </a:outerShdw>
                </a:effectLst>
              </a:rPr>
              <a:t>Fuels Program</a:t>
            </a:r>
          </a:p>
          <a:p>
            <a:pPr algn="ctr"/>
            <a:r>
              <a:rPr lang="en-US" sz="2000" b="1">
                <a:solidFill>
                  <a:schemeClr val="tx1"/>
                </a:solidFill>
                <a:effectLst>
                  <a:outerShdw blurRad="50800" dist="38100" dir="2700000" algn="tl" rotWithShape="0">
                    <a:prstClr val="black">
                      <a:alpha val="40000"/>
                    </a:prstClr>
                  </a:outerShdw>
                </a:effectLst>
              </a:rPr>
              <a:t>of Work</a:t>
            </a:r>
          </a:p>
        </p:txBody>
      </p:sp>
      <p:sp>
        <p:nvSpPr>
          <p:cNvPr id="33" name="Rectangle 32">
            <a:extLst>
              <a:ext uri="{FF2B5EF4-FFF2-40B4-BE49-F238E27FC236}">
                <a16:creationId xmlns:a16="http://schemas.microsoft.com/office/drawing/2014/main" id="{30374C6B-3D22-45A6-BB4A-E5A627A5D9D5}"/>
              </a:ext>
            </a:extLst>
          </p:cNvPr>
          <p:cNvSpPr/>
          <p:nvPr/>
        </p:nvSpPr>
        <p:spPr>
          <a:xfrm>
            <a:off x="6749641" y="3819882"/>
            <a:ext cx="1828800" cy="54864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a:solidFill>
                  <a:prstClr val="black"/>
                </a:solidFill>
              </a:rPr>
              <a:t>Prescribed Fire Plan</a:t>
            </a:r>
          </a:p>
        </p:txBody>
      </p:sp>
      <p:sp>
        <p:nvSpPr>
          <p:cNvPr id="62" name="Rectangle 61">
            <a:extLst>
              <a:ext uri="{FF2B5EF4-FFF2-40B4-BE49-F238E27FC236}">
                <a16:creationId xmlns:a16="http://schemas.microsoft.com/office/drawing/2014/main" id="{1B639A9D-2C5D-4B40-AB59-2A85D8E49DCF}"/>
              </a:ext>
            </a:extLst>
          </p:cNvPr>
          <p:cNvSpPr/>
          <p:nvPr/>
        </p:nvSpPr>
        <p:spPr bwMode="auto">
          <a:xfrm>
            <a:off x="1087852" y="4511298"/>
            <a:ext cx="1828800" cy="512528"/>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64" name="Rectangle 63">
            <a:extLst>
              <a:ext uri="{FF2B5EF4-FFF2-40B4-BE49-F238E27FC236}">
                <a16:creationId xmlns:a16="http://schemas.microsoft.com/office/drawing/2014/main" id="{6999B94E-2282-413A-8338-6AE19A106142}"/>
              </a:ext>
            </a:extLst>
          </p:cNvPr>
          <p:cNvSpPr/>
          <p:nvPr/>
        </p:nvSpPr>
        <p:spPr bwMode="auto">
          <a:xfrm>
            <a:off x="1348018" y="5894786"/>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66" name="Rectangle 65">
            <a:extLst>
              <a:ext uri="{FF2B5EF4-FFF2-40B4-BE49-F238E27FC236}">
                <a16:creationId xmlns:a16="http://schemas.microsoft.com/office/drawing/2014/main" id="{7D089485-39D2-4FDB-B363-3883E13027C7}"/>
              </a:ext>
            </a:extLst>
          </p:cNvPr>
          <p:cNvSpPr/>
          <p:nvPr/>
        </p:nvSpPr>
        <p:spPr bwMode="auto">
          <a:xfrm>
            <a:off x="3892849" y="3828514"/>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67" name="Rectangle 66">
            <a:extLst>
              <a:ext uri="{FF2B5EF4-FFF2-40B4-BE49-F238E27FC236}">
                <a16:creationId xmlns:a16="http://schemas.microsoft.com/office/drawing/2014/main" id="{56B7E48A-3D4F-4DE6-9679-B6F5FE09825C}"/>
              </a:ext>
            </a:extLst>
          </p:cNvPr>
          <p:cNvSpPr/>
          <p:nvPr/>
        </p:nvSpPr>
        <p:spPr bwMode="auto">
          <a:xfrm>
            <a:off x="3902236" y="4511298"/>
            <a:ext cx="1828800" cy="519332"/>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70" name="Rectangle 69">
            <a:extLst>
              <a:ext uri="{FF2B5EF4-FFF2-40B4-BE49-F238E27FC236}">
                <a16:creationId xmlns:a16="http://schemas.microsoft.com/office/drawing/2014/main" id="{BCCD22FF-5B69-4558-B5BA-A15231097969}"/>
              </a:ext>
            </a:extLst>
          </p:cNvPr>
          <p:cNvSpPr/>
          <p:nvPr/>
        </p:nvSpPr>
        <p:spPr bwMode="auto">
          <a:xfrm>
            <a:off x="6749642" y="3824653"/>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cxnSp>
        <p:nvCxnSpPr>
          <p:cNvPr id="81" name="Elbow Connector 80"/>
          <p:cNvCxnSpPr>
            <a:cxnSpLocks/>
            <a:stCxn id="77" idx="3"/>
            <a:endCxn id="78" idx="3"/>
          </p:cNvCxnSpPr>
          <p:nvPr/>
        </p:nvCxnSpPr>
        <p:spPr>
          <a:xfrm flipH="1">
            <a:off x="5724687" y="3304029"/>
            <a:ext cx="107517" cy="790173"/>
          </a:xfrm>
          <a:prstGeom prst="bentConnector3">
            <a:avLst>
              <a:gd name="adj1" fmla="val -212618"/>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Elbow Connector 81"/>
          <p:cNvCxnSpPr>
            <a:cxnSpLocks/>
            <a:stCxn id="77" idx="3"/>
            <a:endCxn id="79" idx="3"/>
          </p:cNvCxnSpPr>
          <p:nvPr/>
        </p:nvCxnSpPr>
        <p:spPr>
          <a:xfrm flipH="1">
            <a:off x="5724687" y="3304029"/>
            <a:ext cx="107517" cy="1462388"/>
          </a:xfrm>
          <a:prstGeom prst="bentConnector3">
            <a:avLst>
              <a:gd name="adj1" fmla="val -212618"/>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D2DDB5A7-D132-4186-8EAE-DAB9D694B31C}"/>
              </a:ext>
            </a:extLst>
          </p:cNvPr>
          <p:cNvGrpSpPr/>
          <p:nvPr/>
        </p:nvGrpSpPr>
        <p:grpSpPr>
          <a:xfrm>
            <a:off x="2912653" y="4089661"/>
            <a:ext cx="3836988" cy="1391684"/>
            <a:chOff x="2912653" y="4089661"/>
            <a:chExt cx="3836988" cy="2061282"/>
          </a:xfrm>
          <a:effectLst>
            <a:outerShdw blurRad="50800" dist="38100" dir="2700000" algn="tl" rotWithShape="0">
              <a:prstClr val="black">
                <a:alpha val="40000"/>
              </a:prstClr>
            </a:outerShdw>
          </a:effectLst>
        </p:grpSpPr>
        <p:cxnSp>
          <p:nvCxnSpPr>
            <p:cNvPr id="45" name="Elbow Connector 30">
              <a:extLst>
                <a:ext uri="{FF2B5EF4-FFF2-40B4-BE49-F238E27FC236}">
                  <a16:creationId xmlns:a16="http://schemas.microsoft.com/office/drawing/2014/main" id="{6257EC36-3342-400C-9462-4C8F85D5CBB3}"/>
                </a:ext>
              </a:extLst>
            </p:cNvPr>
            <p:cNvCxnSpPr>
              <a:cxnSpLocks/>
              <a:stCxn id="61" idx="3"/>
            </p:cNvCxnSpPr>
            <p:nvPr/>
          </p:nvCxnSpPr>
          <p:spPr>
            <a:xfrm>
              <a:off x="2912653" y="4089661"/>
              <a:ext cx="487863" cy="2061282"/>
            </a:xfrm>
            <a:prstGeom prst="bentConnector2">
              <a:avLst/>
            </a:prstGeom>
            <a:ln w="31750">
              <a:solidFill>
                <a:srgbClr val="FF0000"/>
              </a:solidFill>
              <a:tailEnd type="none" w="lg" len="med"/>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F5B484AC-15B3-49DF-90A8-0E7B7E598FC6}"/>
                </a:ext>
              </a:extLst>
            </p:cNvPr>
            <p:cNvCxnSpPr>
              <a:cxnSpLocks/>
              <a:endCxn id="33" idx="1"/>
            </p:cNvCxnSpPr>
            <p:nvPr/>
          </p:nvCxnSpPr>
          <p:spPr>
            <a:xfrm flipV="1">
              <a:off x="3397595" y="4094202"/>
              <a:ext cx="3352046" cy="2056741"/>
            </a:xfrm>
            <a:prstGeom prst="bentConnector3">
              <a:avLst>
                <a:gd name="adj1" fmla="val 91166"/>
              </a:avLst>
            </a:prstGeom>
            <a:ln w="317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32" name="Elbow Connector 80">
            <a:extLst>
              <a:ext uri="{FF2B5EF4-FFF2-40B4-BE49-F238E27FC236}">
                <a16:creationId xmlns:a16="http://schemas.microsoft.com/office/drawing/2014/main" id="{32C7E092-B011-4056-86F0-932BAFC8629B}"/>
              </a:ext>
            </a:extLst>
          </p:cNvPr>
          <p:cNvCxnSpPr>
            <a:cxnSpLocks/>
            <a:stCxn id="38" idx="3"/>
            <a:endCxn id="33" idx="3"/>
          </p:cNvCxnSpPr>
          <p:nvPr/>
        </p:nvCxnSpPr>
        <p:spPr>
          <a:xfrm flipH="1">
            <a:off x="8578441" y="3304029"/>
            <a:ext cx="91440" cy="790173"/>
          </a:xfrm>
          <a:prstGeom prst="bentConnector3">
            <a:avLst>
              <a:gd name="adj1" fmla="val -250000"/>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Elbow Connector 30">
            <a:extLst>
              <a:ext uri="{FF2B5EF4-FFF2-40B4-BE49-F238E27FC236}">
                <a16:creationId xmlns:a16="http://schemas.microsoft.com/office/drawing/2014/main" id="{34F1247A-52ED-4051-BAC0-24D8F3249D6D}"/>
              </a:ext>
            </a:extLst>
          </p:cNvPr>
          <p:cNvCxnSpPr>
            <a:cxnSpLocks/>
            <a:stCxn id="61" idx="3"/>
            <a:endCxn id="66" idx="1"/>
          </p:cNvCxnSpPr>
          <p:nvPr/>
        </p:nvCxnSpPr>
        <p:spPr>
          <a:xfrm flipV="1">
            <a:off x="2912653" y="4089209"/>
            <a:ext cx="980196" cy="452"/>
          </a:xfrm>
          <a:prstGeom prst="bentConnector3">
            <a:avLst>
              <a:gd name="adj1" fmla="val 50000"/>
            </a:avLst>
          </a:prstGeom>
          <a:ln w="31750">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Elbow Connector 55"/>
          <p:cNvCxnSpPr>
            <a:cxnSpLocks/>
            <a:stCxn id="17" idx="1"/>
            <a:endCxn id="19" idx="1"/>
          </p:cNvCxnSpPr>
          <p:nvPr/>
        </p:nvCxnSpPr>
        <p:spPr>
          <a:xfrm rot="10800000" flipH="1" flipV="1">
            <a:off x="891407" y="3304029"/>
            <a:ext cx="182880" cy="1466670"/>
          </a:xfrm>
          <a:prstGeom prst="bentConnector3">
            <a:avLst>
              <a:gd name="adj1" fmla="val -125000"/>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6" name="Elbow Connector 30">
            <a:extLst>
              <a:ext uri="{FF2B5EF4-FFF2-40B4-BE49-F238E27FC236}">
                <a16:creationId xmlns:a16="http://schemas.microsoft.com/office/drawing/2014/main" id="{C5F8BF04-A206-4B2F-B174-BAADCF382F61}"/>
              </a:ext>
            </a:extLst>
          </p:cNvPr>
          <p:cNvCxnSpPr>
            <a:cxnSpLocks/>
            <a:stCxn id="62" idx="3"/>
            <a:endCxn id="67" idx="1"/>
          </p:cNvCxnSpPr>
          <p:nvPr/>
        </p:nvCxnSpPr>
        <p:spPr>
          <a:xfrm>
            <a:off x="2916652" y="4767562"/>
            <a:ext cx="985584" cy="3402"/>
          </a:xfrm>
          <a:prstGeom prst="bentConnector3">
            <a:avLst>
              <a:gd name="adj1" fmla="val 50000"/>
            </a:avLst>
          </a:prstGeom>
          <a:ln w="31750">
            <a:solidFill>
              <a:srgbClr val="FF0000"/>
            </a:solidFill>
            <a:headEnd type="triangle" w="lg"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Elbow Connector 68"/>
          <p:cNvCxnSpPr>
            <a:cxnSpLocks/>
          </p:cNvCxnSpPr>
          <p:nvPr/>
        </p:nvCxnSpPr>
        <p:spPr>
          <a:xfrm rot="10800000" flipH="1" flipV="1">
            <a:off x="1111301" y="5481345"/>
            <a:ext cx="233542" cy="677347"/>
          </a:xfrm>
          <a:prstGeom prst="bentConnector3">
            <a:avLst>
              <a:gd name="adj1" fmla="val -23746"/>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2A218BE2-37CD-4A71-BD4D-74B8B652D4B5}"/>
              </a:ext>
            </a:extLst>
          </p:cNvPr>
          <p:cNvSpPr/>
          <p:nvPr/>
        </p:nvSpPr>
        <p:spPr bwMode="auto">
          <a:xfrm>
            <a:off x="1095343" y="5206180"/>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cxnSp>
        <p:nvCxnSpPr>
          <p:cNvPr id="65" name="Elbow Connector 64"/>
          <p:cNvCxnSpPr>
            <a:cxnSpLocks/>
            <a:stCxn id="17" idx="1"/>
            <a:endCxn id="20" idx="1"/>
          </p:cNvCxnSpPr>
          <p:nvPr/>
        </p:nvCxnSpPr>
        <p:spPr>
          <a:xfrm rot="10800000" flipH="1" flipV="1">
            <a:off x="891407" y="3304028"/>
            <a:ext cx="193408" cy="2161333"/>
          </a:xfrm>
          <a:prstGeom prst="bentConnector3">
            <a:avLst>
              <a:gd name="adj1" fmla="val -118196"/>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0581B350-6FE3-4B77-914F-85C3A89C4463}"/>
              </a:ext>
            </a:extLst>
          </p:cNvPr>
          <p:cNvSpPr/>
          <p:nvPr/>
        </p:nvSpPr>
        <p:spPr bwMode="auto">
          <a:xfrm>
            <a:off x="1083853" y="3828966"/>
            <a:ext cx="1828800" cy="521390"/>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cxnSp>
        <p:nvCxnSpPr>
          <p:cNvPr id="31" name="Elbow Connector 30"/>
          <p:cNvCxnSpPr>
            <a:cxnSpLocks/>
            <a:stCxn id="13" idx="1"/>
            <a:endCxn id="61" idx="1"/>
          </p:cNvCxnSpPr>
          <p:nvPr/>
        </p:nvCxnSpPr>
        <p:spPr>
          <a:xfrm rot="10800000" flipH="1" flipV="1">
            <a:off x="896189" y="3313331"/>
            <a:ext cx="187664" cy="776329"/>
          </a:xfrm>
          <a:prstGeom prst="bentConnector3">
            <a:avLst>
              <a:gd name="adj1" fmla="val -121813"/>
            </a:avLst>
          </a:prstGeom>
          <a:ln w="31750">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087FF31-11B4-4063-9B60-5BBDFBA11B92}"/>
              </a:ext>
            </a:extLst>
          </p:cNvPr>
          <p:cNvSpPr/>
          <p:nvPr/>
        </p:nvSpPr>
        <p:spPr bwMode="auto">
          <a:xfrm>
            <a:off x="896189" y="2934639"/>
            <a:ext cx="2103119" cy="757386"/>
          </a:xfrm>
          <a:prstGeom prst="rect">
            <a:avLst/>
          </a:prstGeom>
          <a:noFill/>
          <a:ln w="1016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3" name="Title 2">
            <a:extLst>
              <a:ext uri="{FF2B5EF4-FFF2-40B4-BE49-F238E27FC236}">
                <a16:creationId xmlns:a16="http://schemas.microsoft.com/office/drawing/2014/main" id="{550AA0ED-C686-4A02-9442-893F69D0BBC6}"/>
              </a:ext>
            </a:extLst>
          </p:cNvPr>
          <p:cNvSpPr>
            <a:spLocks noGrp="1"/>
          </p:cNvSpPr>
          <p:nvPr>
            <p:ph type="title"/>
          </p:nvPr>
        </p:nvSpPr>
        <p:spPr>
          <a:xfrm>
            <a:off x="861745" y="2426882"/>
            <a:ext cx="2382868" cy="664797"/>
          </a:xfrm>
          <a:effectLst>
            <a:outerShdw blurRad="50800" dist="38100" dir="2700000" algn="ctr" rotWithShape="0">
              <a:srgbClr val="000000">
                <a:alpha val="40000"/>
              </a:srgbClr>
            </a:outerShdw>
          </a:effectLst>
        </p:spPr>
        <p:txBody>
          <a:bodyPr/>
          <a:lstStyle/>
          <a:p>
            <a:r>
              <a:rPr lang="en-US" sz="2800" b="1" spc="0" dirty="0">
                <a:ln w="0"/>
                <a:solidFill>
                  <a:srgbClr val="FFFF00"/>
                </a:solidFill>
              </a:rPr>
              <a:t>Preparedness</a:t>
            </a:r>
            <a:br>
              <a:rPr lang="en-US" b="1" dirty="0">
                <a:ln w="0"/>
                <a:solidFill>
                  <a:srgbClr val="FFFF00"/>
                </a:solidFill>
              </a:rPr>
            </a:br>
            <a:endParaRPr lang="en-US" dirty="0"/>
          </a:p>
        </p:txBody>
      </p:sp>
    </p:spTree>
    <p:extLst>
      <p:ext uri="{BB962C8B-B14F-4D97-AF65-F5344CB8AC3E}">
        <p14:creationId xmlns:p14="http://schemas.microsoft.com/office/powerpoint/2010/main" val="2645525879"/>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2000"/>
                                        <p:tgtEl>
                                          <p:spTgt spid="64"/>
                                        </p:tgtEl>
                                      </p:cBhvr>
                                    </p:animEffect>
                                    <p:set>
                                      <p:cBhvr>
                                        <p:cTn id="7" dur="1" fill="hold">
                                          <p:stCondLst>
                                            <p:cond delay="1999"/>
                                          </p:stCondLst>
                                        </p:cTn>
                                        <p:tgtEl>
                                          <p:spTgt spid="64"/>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2000"/>
                                        <p:tgtEl>
                                          <p:spTgt spid="63"/>
                                        </p:tgtEl>
                                      </p:cBhvr>
                                    </p:animEffect>
                                    <p:set>
                                      <p:cBhvr>
                                        <p:cTn id="10" dur="1" fill="hold">
                                          <p:stCondLst>
                                            <p:cond delay="1999"/>
                                          </p:stCondLst>
                                        </p:cTn>
                                        <p:tgtEl>
                                          <p:spTgt spid="63"/>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62"/>
                                        </p:tgtEl>
                                      </p:cBhvr>
                                    </p:animEffect>
                                    <p:set>
                                      <p:cBhvr>
                                        <p:cTn id="13" dur="1" fill="hold">
                                          <p:stCondLst>
                                            <p:cond delay="1999"/>
                                          </p:stCondLst>
                                        </p:cTn>
                                        <p:tgtEl>
                                          <p:spTgt spid="62"/>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61"/>
                                        </p:tgtEl>
                                      </p:cBhvr>
                                    </p:animEffect>
                                    <p:set>
                                      <p:cBhvr>
                                        <p:cTn id="16" dur="1" fill="hold">
                                          <p:stCondLst>
                                            <p:cond delay="1999"/>
                                          </p:stCondLst>
                                        </p:cTn>
                                        <p:tgtEl>
                                          <p:spTgt spid="61"/>
                                        </p:tgtEl>
                                        <p:attrNameLst>
                                          <p:attrName>style.visibility</p:attrName>
                                        </p:attrNameLst>
                                      </p:cBhvr>
                                      <p:to>
                                        <p:strVal val="hidden"/>
                                      </p:to>
                                    </p:set>
                                  </p:childTnLst>
                                </p:cTn>
                              </p:par>
                              <p:par>
                                <p:cTn id="17" presetID="21" presetClass="exit" presetSubtype="1" fill="hold" grpId="0" nodeType="withEffect">
                                  <p:stCondLst>
                                    <p:cond delay="0"/>
                                  </p:stCondLst>
                                  <p:childTnLst>
                                    <p:animEffect transition="out" filter="wheel(1)">
                                      <p:cBhvr>
                                        <p:cTn id="18" dur="2000"/>
                                        <p:tgtEl>
                                          <p:spTgt spid="13"/>
                                        </p:tgtEl>
                                      </p:cBhvr>
                                    </p:animEffect>
                                    <p:set>
                                      <p:cBhvr>
                                        <p:cTn id="19" dur="1" fill="hold">
                                          <p:stCondLst>
                                            <p:cond delay="1999"/>
                                          </p:stCondLst>
                                        </p:cTn>
                                        <p:tgtEl>
                                          <p:spTgt spid="13"/>
                                        </p:tgtEl>
                                        <p:attrNameLst>
                                          <p:attrName>style.visibility</p:attrName>
                                        </p:attrNameLst>
                                      </p:cBhvr>
                                      <p:to>
                                        <p:strVal val="hidden"/>
                                      </p:to>
                                    </p:set>
                                  </p:childTnLst>
                                </p:cTn>
                              </p:par>
                              <p:par>
                                <p:cTn id="20" presetID="21" presetClass="exit" presetSubtype="1" fill="hold" grpId="0" nodeType="withEffect">
                                  <p:stCondLst>
                                    <p:cond delay="0"/>
                                  </p:stCondLst>
                                  <p:childTnLst>
                                    <p:animEffect transition="out" filter="wheel(1)">
                                      <p:cBhvr>
                                        <p:cTn id="21" dur="2000"/>
                                        <p:tgtEl>
                                          <p:spTgt spid="66"/>
                                        </p:tgtEl>
                                      </p:cBhvr>
                                    </p:animEffect>
                                    <p:set>
                                      <p:cBhvr>
                                        <p:cTn id="22" dur="1" fill="hold">
                                          <p:stCondLst>
                                            <p:cond delay="1999"/>
                                          </p:stCondLst>
                                        </p:cTn>
                                        <p:tgtEl>
                                          <p:spTgt spid="66"/>
                                        </p:tgtEl>
                                        <p:attrNameLst>
                                          <p:attrName>style.visibility</p:attrName>
                                        </p:attrNameLst>
                                      </p:cBhvr>
                                      <p:to>
                                        <p:strVal val="hidden"/>
                                      </p:to>
                                    </p:set>
                                  </p:childTnLst>
                                </p:cTn>
                              </p:par>
                              <p:par>
                                <p:cTn id="23" presetID="21" presetClass="exit" presetSubtype="1" fill="hold" grpId="0" nodeType="withEffect">
                                  <p:stCondLst>
                                    <p:cond delay="0"/>
                                  </p:stCondLst>
                                  <p:childTnLst>
                                    <p:animEffect transition="out" filter="wheel(1)">
                                      <p:cBhvr>
                                        <p:cTn id="24" dur="2000"/>
                                        <p:tgtEl>
                                          <p:spTgt spid="67"/>
                                        </p:tgtEl>
                                      </p:cBhvr>
                                    </p:animEffect>
                                    <p:set>
                                      <p:cBhvr>
                                        <p:cTn id="25" dur="1" fill="hold">
                                          <p:stCondLst>
                                            <p:cond delay="1999"/>
                                          </p:stCondLst>
                                        </p:cTn>
                                        <p:tgtEl>
                                          <p:spTgt spid="67"/>
                                        </p:tgtEl>
                                        <p:attrNameLst>
                                          <p:attrName>style.visibility</p:attrName>
                                        </p:attrNameLst>
                                      </p:cBhvr>
                                      <p:to>
                                        <p:strVal val="hidden"/>
                                      </p:to>
                                    </p:set>
                                  </p:childTnLst>
                                </p:cTn>
                              </p:par>
                              <p:par>
                                <p:cTn id="26" presetID="21" presetClass="exit" presetSubtype="1" fill="hold" grpId="0" nodeType="withEffect">
                                  <p:stCondLst>
                                    <p:cond delay="0"/>
                                  </p:stCondLst>
                                  <p:childTnLst>
                                    <p:animEffect transition="out" filter="wheel(1)">
                                      <p:cBhvr>
                                        <p:cTn id="27" dur="2000"/>
                                        <p:tgtEl>
                                          <p:spTgt spid="70"/>
                                        </p:tgtEl>
                                      </p:cBhvr>
                                    </p:animEffect>
                                    <p:set>
                                      <p:cBhvr>
                                        <p:cTn id="28" dur="1" fill="hold">
                                          <p:stCondLst>
                                            <p:cond delay="1999"/>
                                          </p:stCondLst>
                                        </p:cTn>
                                        <p:tgtEl>
                                          <p:spTgt spid="7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par>
                                <p:cTn id="35" presetID="10" presetClass="exit" presetSubtype="0" fill="hold" nodeType="withEffect">
                                  <p:stCondLst>
                                    <p:cond delay="1250"/>
                                  </p:stCondLst>
                                  <p:childTnLst>
                                    <p:animEffect transition="out" filter="fade">
                                      <p:cBhvr>
                                        <p:cTn id="36" dur="500"/>
                                        <p:tgtEl>
                                          <p:spTgt spid="96"/>
                                        </p:tgtEl>
                                      </p:cBhvr>
                                    </p:animEffect>
                                    <p:set>
                                      <p:cBhvr>
                                        <p:cTn id="37" dur="1" fill="hold">
                                          <p:stCondLst>
                                            <p:cond delay="499"/>
                                          </p:stCondLst>
                                        </p:cTn>
                                        <p:tgtEl>
                                          <p:spTgt spid="96"/>
                                        </p:tgtEl>
                                        <p:attrNameLst>
                                          <p:attrName>style.visibility</p:attrName>
                                        </p:attrNameLst>
                                      </p:cBhvr>
                                      <p:to>
                                        <p:strVal val="hidden"/>
                                      </p:to>
                                    </p:set>
                                  </p:childTnLst>
                                </p:cTn>
                              </p:par>
                              <p:par>
                                <p:cTn id="38" presetID="31" presetClass="exit" presetSubtype="0" fill="hold" grpId="1" nodeType="withEffect">
                                  <p:stCondLst>
                                    <p:cond delay="250"/>
                                  </p:stCondLst>
                                  <p:childTnLst>
                                    <p:anim calcmode="lin" valueType="num">
                                      <p:cBhvr>
                                        <p:cTn id="39" dur="1000"/>
                                        <p:tgtEl>
                                          <p:spTgt spid="70"/>
                                        </p:tgtEl>
                                        <p:attrNameLst>
                                          <p:attrName>ppt_w</p:attrName>
                                        </p:attrNameLst>
                                      </p:cBhvr>
                                      <p:tavLst>
                                        <p:tav tm="0">
                                          <p:val>
                                            <p:strVal val="ppt_w"/>
                                          </p:val>
                                        </p:tav>
                                        <p:tav tm="100000">
                                          <p:val>
                                            <p:fltVal val="0"/>
                                          </p:val>
                                        </p:tav>
                                      </p:tavLst>
                                    </p:anim>
                                    <p:anim calcmode="lin" valueType="num">
                                      <p:cBhvr>
                                        <p:cTn id="40" dur="1000"/>
                                        <p:tgtEl>
                                          <p:spTgt spid="70"/>
                                        </p:tgtEl>
                                        <p:attrNameLst>
                                          <p:attrName>ppt_h</p:attrName>
                                        </p:attrNameLst>
                                      </p:cBhvr>
                                      <p:tavLst>
                                        <p:tav tm="0">
                                          <p:val>
                                            <p:strVal val="ppt_h"/>
                                          </p:val>
                                        </p:tav>
                                        <p:tav tm="100000">
                                          <p:val>
                                            <p:fltVal val="0"/>
                                          </p:val>
                                        </p:tav>
                                      </p:tavLst>
                                    </p:anim>
                                    <p:anim calcmode="lin" valueType="num">
                                      <p:cBhvr>
                                        <p:cTn id="41" dur="1000"/>
                                        <p:tgtEl>
                                          <p:spTgt spid="70"/>
                                        </p:tgtEl>
                                        <p:attrNameLst>
                                          <p:attrName>style.rotation</p:attrName>
                                        </p:attrNameLst>
                                      </p:cBhvr>
                                      <p:tavLst>
                                        <p:tav tm="0">
                                          <p:val>
                                            <p:fltVal val="0"/>
                                          </p:val>
                                        </p:tav>
                                        <p:tav tm="100000">
                                          <p:val>
                                            <p:fltVal val="90"/>
                                          </p:val>
                                        </p:tav>
                                      </p:tavLst>
                                    </p:anim>
                                    <p:animEffect transition="out" filter="fade">
                                      <p:cBhvr>
                                        <p:cTn id="42" dur="1000"/>
                                        <p:tgtEl>
                                          <p:spTgt spid="70"/>
                                        </p:tgtEl>
                                      </p:cBhvr>
                                    </p:animEffect>
                                    <p:set>
                                      <p:cBhvr>
                                        <p:cTn id="43" dur="1" fill="hold">
                                          <p:stCondLst>
                                            <p:cond delay="999"/>
                                          </p:stCondLst>
                                        </p:cTn>
                                        <p:tgtEl>
                                          <p:spTgt spid="70"/>
                                        </p:tgtEl>
                                        <p:attrNameLst>
                                          <p:attrName>style.visibility</p:attrName>
                                        </p:attrNameLst>
                                      </p:cBhvr>
                                      <p:to>
                                        <p:strVal val="hidden"/>
                                      </p:to>
                                    </p:set>
                                  </p:childTnLst>
                                </p:cTn>
                              </p:par>
                              <p:par>
                                <p:cTn id="44" presetID="31" presetClass="exit" presetSubtype="0" fill="hold" grpId="0" nodeType="withEffect">
                                  <p:stCondLst>
                                    <p:cond delay="0"/>
                                  </p:stCondLst>
                                  <p:childTnLst>
                                    <p:anim calcmode="lin" valueType="num">
                                      <p:cBhvr>
                                        <p:cTn id="45" dur="1000"/>
                                        <p:tgtEl>
                                          <p:spTgt spid="105"/>
                                        </p:tgtEl>
                                        <p:attrNameLst>
                                          <p:attrName>ppt_w</p:attrName>
                                        </p:attrNameLst>
                                      </p:cBhvr>
                                      <p:tavLst>
                                        <p:tav tm="0">
                                          <p:val>
                                            <p:strVal val="ppt_w"/>
                                          </p:val>
                                        </p:tav>
                                        <p:tav tm="100000">
                                          <p:val>
                                            <p:fltVal val="0"/>
                                          </p:val>
                                        </p:tav>
                                      </p:tavLst>
                                    </p:anim>
                                    <p:anim calcmode="lin" valueType="num">
                                      <p:cBhvr>
                                        <p:cTn id="46" dur="1000"/>
                                        <p:tgtEl>
                                          <p:spTgt spid="105"/>
                                        </p:tgtEl>
                                        <p:attrNameLst>
                                          <p:attrName>ppt_h</p:attrName>
                                        </p:attrNameLst>
                                      </p:cBhvr>
                                      <p:tavLst>
                                        <p:tav tm="0">
                                          <p:val>
                                            <p:strVal val="ppt_h"/>
                                          </p:val>
                                        </p:tav>
                                        <p:tav tm="100000">
                                          <p:val>
                                            <p:fltVal val="0"/>
                                          </p:val>
                                        </p:tav>
                                      </p:tavLst>
                                    </p:anim>
                                    <p:anim calcmode="lin" valueType="num">
                                      <p:cBhvr>
                                        <p:cTn id="47" dur="1000"/>
                                        <p:tgtEl>
                                          <p:spTgt spid="105"/>
                                        </p:tgtEl>
                                        <p:attrNameLst>
                                          <p:attrName>style.rotation</p:attrName>
                                        </p:attrNameLst>
                                      </p:cBhvr>
                                      <p:tavLst>
                                        <p:tav tm="0">
                                          <p:val>
                                            <p:fltVal val="0"/>
                                          </p:val>
                                        </p:tav>
                                        <p:tav tm="100000">
                                          <p:val>
                                            <p:fltVal val="90"/>
                                          </p:val>
                                        </p:tav>
                                      </p:tavLst>
                                    </p:anim>
                                    <p:animEffect transition="out" filter="fade">
                                      <p:cBhvr>
                                        <p:cTn id="48" dur="1000"/>
                                        <p:tgtEl>
                                          <p:spTgt spid="105"/>
                                        </p:tgtEl>
                                      </p:cBhvr>
                                    </p:animEffect>
                                    <p:set>
                                      <p:cBhvr>
                                        <p:cTn id="49" dur="1" fill="hold">
                                          <p:stCondLst>
                                            <p:cond delay="999"/>
                                          </p:stCondLst>
                                        </p:cTn>
                                        <p:tgtEl>
                                          <p:spTgt spid="105"/>
                                        </p:tgtEl>
                                        <p:attrNameLst>
                                          <p:attrName>style.visibility</p:attrName>
                                        </p:attrNameLst>
                                      </p:cBhvr>
                                      <p:to>
                                        <p:strVal val="hidden"/>
                                      </p:to>
                                    </p:set>
                                  </p:childTnLst>
                                </p:cTn>
                              </p:par>
                              <p:par>
                                <p:cTn id="50" presetID="31" presetClass="exit" presetSubtype="0" fill="hold" grpId="0" nodeType="withEffect">
                                  <p:stCondLst>
                                    <p:cond delay="500"/>
                                  </p:stCondLst>
                                  <p:childTnLst>
                                    <p:anim calcmode="lin" valueType="num">
                                      <p:cBhvr>
                                        <p:cTn id="51" dur="1000"/>
                                        <p:tgtEl>
                                          <p:spTgt spid="38"/>
                                        </p:tgtEl>
                                        <p:attrNameLst>
                                          <p:attrName>ppt_w</p:attrName>
                                        </p:attrNameLst>
                                      </p:cBhvr>
                                      <p:tavLst>
                                        <p:tav tm="0">
                                          <p:val>
                                            <p:strVal val="ppt_w"/>
                                          </p:val>
                                        </p:tav>
                                        <p:tav tm="100000">
                                          <p:val>
                                            <p:fltVal val="0"/>
                                          </p:val>
                                        </p:tav>
                                      </p:tavLst>
                                    </p:anim>
                                    <p:anim calcmode="lin" valueType="num">
                                      <p:cBhvr>
                                        <p:cTn id="52" dur="1000"/>
                                        <p:tgtEl>
                                          <p:spTgt spid="38"/>
                                        </p:tgtEl>
                                        <p:attrNameLst>
                                          <p:attrName>ppt_h</p:attrName>
                                        </p:attrNameLst>
                                      </p:cBhvr>
                                      <p:tavLst>
                                        <p:tav tm="0">
                                          <p:val>
                                            <p:strVal val="ppt_h"/>
                                          </p:val>
                                        </p:tav>
                                        <p:tav tm="100000">
                                          <p:val>
                                            <p:fltVal val="0"/>
                                          </p:val>
                                        </p:tav>
                                      </p:tavLst>
                                    </p:anim>
                                    <p:anim calcmode="lin" valueType="num">
                                      <p:cBhvr>
                                        <p:cTn id="53" dur="1000"/>
                                        <p:tgtEl>
                                          <p:spTgt spid="38"/>
                                        </p:tgtEl>
                                        <p:attrNameLst>
                                          <p:attrName>style.rotation</p:attrName>
                                        </p:attrNameLst>
                                      </p:cBhvr>
                                      <p:tavLst>
                                        <p:tav tm="0">
                                          <p:val>
                                            <p:fltVal val="0"/>
                                          </p:val>
                                        </p:tav>
                                        <p:tav tm="100000">
                                          <p:val>
                                            <p:fltVal val="90"/>
                                          </p:val>
                                        </p:tav>
                                      </p:tavLst>
                                    </p:anim>
                                    <p:animEffect transition="out" filter="fade">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par>
                                <p:cTn id="56" presetID="31" presetClass="exit" presetSubtype="0" fill="hold" grpId="0" nodeType="withEffect">
                                  <p:stCondLst>
                                    <p:cond delay="0"/>
                                  </p:stCondLst>
                                  <p:childTnLst>
                                    <p:anim calcmode="lin" valueType="num">
                                      <p:cBhvr>
                                        <p:cTn id="57" dur="1000"/>
                                        <p:tgtEl>
                                          <p:spTgt spid="33"/>
                                        </p:tgtEl>
                                        <p:attrNameLst>
                                          <p:attrName>ppt_w</p:attrName>
                                        </p:attrNameLst>
                                      </p:cBhvr>
                                      <p:tavLst>
                                        <p:tav tm="0">
                                          <p:val>
                                            <p:strVal val="ppt_w"/>
                                          </p:val>
                                        </p:tav>
                                        <p:tav tm="100000">
                                          <p:val>
                                            <p:fltVal val="0"/>
                                          </p:val>
                                        </p:tav>
                                      </p:tavLst>
                                    </p:anim>
                                    <p:anim calcmode="lin" valueType="num">
                                      <p:cBhvr>
                                        <p:cTn id="58" dur="1000"/>
                                        <p:tgtEl>
                                          <p:spTgt spid="33"/>
                                        </p:tgtEl>
                                        <p:attrNameLst>
                                          <p:attrName>ppt_h</p:attrName>
                                        </p:attrNameLst>
                                      </p:cBhvr>
                                      <p:tavLst>
                                        <p:tav tm="0">
                                          <p:val>
                                            <p:strVal val="ppt_h"/>
                                          </p:val>
                                        </p:tav>
                                        <p:tav tm="100000">
                                          <p:val>
                                            <p:fltVal val="0"/>
                                          </p:val>
                                        </p:tav>
                                      </p:tavLst>
                                    </p:anim>
                                    <p:anim calcmode="lin" valueType="num">
                                      <p:cBhvr>
                                        <p:cTn id="59" dur="1000"/>
                                        <p:tgtEl>
                                          <p:spTgt spid="33"/>
                                        </p:tgtEl>
                                        <p:attrNameLst>
                                          <p:attrName>style.rotation</p:attrName>
                                        </p:attrNameLst>
                                      </p:cBhvr>
                                      <p:tavLst>
                                        <p:tav tm="0">
                                          <p:val>
                                            <p:fltVal val="0"/>
                                          </p:val>
                                        </p:tav>
                                        <p:tav tm="100000">
                                          <p:val>
                                            <p:fltVal val="90"/>
                                          </p:val>
                                        </p:tav>
                                      </p:tavLst>
                                    </p:anim>
                                    <p:animEffect transition="out" filter="fade">
                                      <p:cBhvr>
                                        <p:cTn id="60" dur="1000"/>
                                        <p:tgtEl>
                                          <p:spTgt spid="33"/>
                                        </p:tgtEl>
                                      </p:cBhvr>
                                    </p:animEffect>
                                    <p:set>
                                      <p:cBhvr>
                                        <p:cTn id="61" dur="1" fill="hold">
                                          <p:stCondLst>
                                            <p:cond delay="999"/>
                                          </p:stCondLst>
                                        </p:cTn>
                                        <p:tgtEl>
                                          <p:spTgt spid="33"/>
                                        </p:tgtEl>
                                        <p:attrNameLst>
                                          <p:attrName>style.visibility</p:attrName>
                                        </p:attrNameLst>
                                      </p:cBhvr>
                                      <p:to>
                                        <p:strVal val="hidden"/>
                                      </p:to>
                                    </p:set>
                                  </p:childTnLst>
                                </p:cTn>
                              </p:par>
                              <p:par>
                                <p:cTn id="62" presetID="31" presetClass="exit" presetSubtype="0" fill="hold" nodeType="withEffect">
                                  <p:stCondLst>
                                    <p:cond delay="750"/>
                                  </p:stCondLst>
                                  <p:childTnLst>
                                    <p:anim calcmode="lin" valueType="num">
                                      <p:cBhvr>
                                        <p:cTn id="63" dur="1000"/>
                                        <p:tgtEl>
                                          <p:spTgt spid="32"/>
                                        </p:tgtEl>
                                        <p:attrNameLst>
                                          <p:attrName>ppt_w</p:attrName>
                                        </p:attrNameLst>
                                      </p:cBhvr>
                                      <p:tavLst>
                                        <p:tav tm="0">
                                          <p:val>
                                            <p:strVal val="ppt_w"/>
                                          </p:val>
                                        </p:tav>
                                        <p:tav tm="100000">
                                          <p:val>
                                            <p:fltVal val="0"/>
                                          </p:val>
                                        </p:tav>
                                      </p:tavLst>
                                    </p:anim>
                                    <p:anim calcmode="lin" valueType="num">
                                      <p:cBhvr>
                                        <p:cTn id="64" dur="1000"/>
                                        <p:tgtEl>
                                          <p:spTgt spid="32"/>
                                        </p:tgtEl>
                                        <p:attrNameLst>
                                          <p:attrName>ppt_h</p:attrName>
                                        </p:attrNameLst>
                                      </p:cBhvr>
                                      <p:tavLst>
                                        <p:tav tm="0">
                                          <p:val>
                                            <p:strVal val="ppt_h"/>
                                          </p:val>
                                        </p:tav>
                                        <p:tav tm="100000">
                                          <p:val>
                                            <p:fltVal val="0"/>
                                          </p:val>
                                        </p:tav>
                                      </p:tavLst>
                                    </p:anim>
                                    <p:anim calcmode="lin" valueType="num">
                                      <p:cBhvr>
                                        <p:cTn id="65" dur="1000"/>
                                        <p:tgtEl>
                                          <p:spTgt spid="32"/>
                                        </p:tgtEl>
                                        <p:attrNameLst>
                                          <p:attrName>style.rotation</p:attrName>
                                        </p:attrNameLst>
                                      </p:cBhvr>
                                      <p:tavLst>
                                        <p:tav tm="0">
                                          <p:val>
                                            <p:fltVal val="0"/>
                                          </p:val>
                                        </p:tav>
                                        <p:tav tm="100000">
                                          <p:val>
                                            <p:fltVal val="90"/>
                                          </p:val>
                                        </p:tav>
                                      </p:tavLst>
                                    </p:anim>
                                    <p:animEffect transition="out" filter="fade">
                                      <p:cBhvr>
                                        <p:cTn id="66" dur="1000"/>
                                        <p:tgtEl>
                                          <p:spTgt spid="32"/>
                                        </p:tgtEl>
                                      </p:cBhvr>
                                    </p:animEffect>
                                    <p:set>
                                      <p:cBhvr>
                                        <p:cTn id="67" dur="1" fill="hold">
                                          <p:stCondLst>
                                            <p:cond delay="999"/>
                                          </p:stCondLst>
                                        </p:cTn>
                                        <p:tgtEl>
                                          <p:spTgt spid="32"/>
                                        </p:tgtEl>
                                        <p:attrNameLst>
                                          <p:attrName>style.visibility</p:attrName>
                                        </p:attrNameLst>
                                      </p:cBhvr>
                                      <p:to>
                                        <p:strVal val="hidden"/>
                                      </p:to>
                                    </p:set>
                                  </p:childTnLst>
                                </p:cTn>
                              </p:par>
                              <p:par>
                                <p:cTn id="68" presetID="31" presetClass="exit" presetSubtype="0" fill="hold" grpId="0" nodeType="withEffect">
                                  <p:stCondLst>
                                    <p:cond delay="0"/>
                                  </p:stCondLst>
                                  <p:childTnLst>
                                    <p:anim calcmode="lin" valueType="num">
                                      <p:cBhvr>
                                        <p:cTn id="69" dur="1000"/>
                                        <p:tgtEl>
                                          <p:spTgt spid="104"/>
                                        </p:tgtEl>
                                        <p:attrNameLst>
                                          <p:attrName>ppt_w</p:attrName>
                                        </p:attrNameLst>
                                      </p:cBhvr>
                                      <p:tavLst>
                                        <p:tav tm="0">
                                          <p:val>
                                            <p:strVal val="ppt_w"/>
                                          </p:val>
                                        </p:tav>
                                        <p:tav tm="100000">
                                          <p:val>
                                            <p:fltVal val="0"/>
                                          </p:val>
                                        </p:tav>
                                      </p:tavLst>
                                    </p:anim>
                                    <p:anim calcmode="lin" valueType="num">
                                      <p:cBhvr>
                                        <p:cTn id="70" dur="1000"/>
                                        <p:tgtEl>
                                          <p:spTgt spid="104"/>
                                        </p:tgtEl>
                                        <p:attrNameLst>
                                          <p:attrName>ppt_h</p:attrName>
                                        </p:attrNameLst>
                                      </p:cBhvr>
                                      <p:tavLst>
                                        <p:tav tm="0">
                                          <p:val>
                                            <p:strVal val="ppt_h"/>
                                          </p:val>
                                        </p:tav>
                                        <p:tav tm="100000">
                                          <p:val>
                                            <p:fltVal val="0"/>
                                          </p:val>
                                        </p:tav>
                                      </p:tavLst>
                                    </p:anim>
                                    <p:anim calcmode="lin" valueType="num">
                                      <p:cBhvr>
                                        <p:cTn id="71" dur="1000"/>
                                        <p:tgtEl>
                                          <p:spTgt spid="104"/>
                                        </p:tgtEl>
                                        <p:attrNameLst>
                                          <p:attrName>style.rotation</p:attrName>
                                        </p:attrNameLst>
                                      </p:cBhvr>
                                      <p:tavLst>
                                        <p:tav tm="0">
                                          <p:val>
                                            <p:fltVal val="0"/>
                                          </p:val>
                                        </p:tav>
                                        <p:tav tm="100000">
                                          <p:val>
                                            <p:fltVal val="90"/>
                                          </p:val>
                                        </p:tav>
                                      </p:tavLst>
                                    </p:anim>
                                    <p:animEffect transition="out" filter="fade">
                                      <p:cBhvr>
                                        <p:cTn id="72" dur="1000"/>
                                        <p:tgtEl>
                                          <p:spTgt spid="104"/>
                                        </p:tgtEl>
                                      </p:cBhvr>
                                    </p:animEffect>
                                    <p:set>
                                      <p:cBhvr>
                                        <p:cTn id="73" dur="1" fill="hold">
                                          <p:stCondLst>
                                            <p:cond delay="999"/>
                                          </p:stCondLst>
                                        </p:cTn>
                                        <p:tgtEl>
                                          <p:spTgt spid="104"/>
                                        </p:tgtEl>
                                        <p:attrNameLst>
                                          <p:attrName>style.visibility</p:attrName>
                                        </p:attrNameLst>
                                      </p:cBhvr>
                                      <p:to>
                                        <p:strVal val="hidden"/>
                                      </p:to>
                                    </p:set>
                                  </p:childTnLst>
                                </p:cTn>
                              </p:par>
                              <p:par>
                                <p:cTn id="74" presetID="31" presetClass="exit" presetSubtype="0" fill="hold" nodeType="withEffect">
                                  <p:stCondLst>
                                    <p:cond delay="1250"/>
                                  </p:stCondLst>
                                  <p:childTnLst>
                                    <p:anim calcmode="lin" valueType="num">
                                      <p:cBhvr>
                                        <p:cTn id="75" dur="1000"/>
                                        <p:tgtEl>
                                          <p:spTgt spid="82"/>
                                        </p:tgtEl>
                                        <p:attrNameLst>
                                          <p:attrName>ppt_w</p:attrName>
                                        </p:attrNameLst>
                                      </p:cBhvr>
                                      <p:tavLst>
                                        <p:tav tm="0">
                                          <p:val>
                                            <p:strVal val="ppt_w"/>
                                          </p:val>
                                        </p:tav>
                                        <p:tav tm="100000">
                                          <p:val>
                                            <p:fltVal val="0"/>
                                          </p:val>
                                        </p:tav>
                                      </p:tavLst>
                                    </p:anim>
                                    <p:anim calcmode="lin" valueType="num">
                                      <p:cBhvr>
                                        <p:cTn id="76" dur="1000"/>
                                        <p:tgtEl>
                                          <p:spTgt spid="82"/>
                                        </p:tgtEl>
                                        <p:attrNameLst>
                                          <p:attrName>ppt_h</p:attrName>
                                        </p:attrNameLst>
                                      </p:cBhvr>
                                      <p:tavLst>
                                        <p:tav tm="0">
                                          <p:val>
                                            <p:strVal val="ppt_h"/>
                                          </p:val>
                                        </p:tav>
                                        <p:tav tm="100000">
                                          <p:val>
                                            <p:fltVal val="0"/>
                                          </p:val>
                                        </p:tav>
                                      </p:tavLst>
                                    </p:anim>
                                    <p:anim calcmode="lin" valueType="num">
                                      <p:cBhvr>
                                        <p:cTn id="77" dur="1000"/>
                                        <p:tgtEl>
                                          <p:spTgt spid="82"/>
                                        </p:tgtEl>
                                        <p:attrNameLst>
                                          <p:attrName>style.rotation</p:attrName>
                                        </p:attrNameLst>
                                      </p:cBhvr>
                                      <p:tavLst>
                                        <p:tav tm="0">
                                          <p:val>
                                            <p:fltVal val="0"/>
                                          </p:val>
                                        </p:tav>
                                        <p:tav tm="100000">
                                          <p:val>
                                            <p:fltVal val="90"/>
                                          </p:val>
                                        </p:tav>
                                      </p:tavLst>
                                    </p:anim>
                                    <p:animEffect transition="out" filter="fade">
                                      <p:cBhvr>
                                        <p:cTn id="78" dur="1000"/>
                                        <p:tgtEl>
                                          <p:spTgt spid="82"/>
                                        </p:tgtEl>
                                      </p:cBhvr>
                                    </p:animEffect>
                                    <p:set>
                                      <p:cBhvr>
                                        <p:cTn id="79" dur="1" fill="hold">
                                          <p:stCondLst>
                                            <p:cond delay="999"/>
                                          </p:stCondLst>
                                        </p:cTn>
                                        <p:tgtEl>
                                          <p:spTgt spid="82"/>
                                        </p:tgtEl>
                                        <p:attrNameLst>
                                          <p:attrName>style.visibility</p:attrName>
                                        </p:attrNameLst>
                                      </p:cBhvr>
                                      <p:to>
                                        <p:strVal val="hidden"/>
                                      </p:to>
                                    </p:set>
                                  </p:childTnLst>
                                </p:cTn>
                              </p:par>
                              <p:par>
                                <p:cTn id="80" presetID="31" presetClass="exit" presetSubtype="0" fill="hold" nodeType="withEffect">
                                  <p:stCondLst>
                                    <p:cond delay="500"/>
                                  </p:stCondLst>
                                  <p:childTnLst>
                                    <p:anim calcmode="lin" valueType="num">
                                      <p:cBhvr>
                                        <p:cTn id="81" dur="1000"/>
                                        <p:tgtEl>
                                          <p:spTgt spid="81"/>
                                        </p:tgtEl>
                                        <p:attrNameLst>
                                          <p:attrName>ppt_w</p:attrName>
                                        </p:attrNameLst>
                                      </p:cBhvr>
                                      <p:tavLst>
                                        <p:tav tm="0">
                                          <p:val>
                                            <p:strVal val="ppt_w"/>
                                          </p:val>
                                        </p:tav>
                                        <p:tav tm="100000">
                                          <p:val>
                                            <p:fltVal val="0"/>
                                          </p:val>
                                        </p:tav>
                                      </p:tavLst>
                                    </p:anim>
                                    <p:anim calcmode="lin" valueType="num">
                                      <p:cBhvr>
                                        <p:cTn id="82" dur="1000"/>
                                        <p:tgtEl>
                                          <p:spTgt spid="81"/>
                                        </p:tgtEl>
                                        <p:attrNameLst>
                                          <p:attrName>ppt_h</p:attrName>
                                        </p:attrNameLst>
                                      </p:cBhvr>
                                      <p:tavLst>
                                        <p:tav tm="0">
                                          <p:val>
                                            <p:strVal val="ppt_h"/>
                                          </p:val>
                                        </p:tav>
                                        <p:tav tm="100000">
                                          <p:val>
                                            <p:fltVal val="0"/>
                                          </p:val>
                                        </p:tav>
                                      </p:tavLst>
                                    </p:anim>
                                    <p:anim calcmode="lin" valueType="num">
                                      <p:cBhvr>
                                        <p:cTn id="83" dur="1000"/>
                                        <p:tgtEl>
                                          <p:spTgt spid="81"/>
                                        </p:tgtEl>
                                        <p:attrNameLst>
                                          <p:attrName>style.rotation</p:attrName>
                                        </p:attrNameLst>
                                      </p:cBhvr>
                                      <p:tavLst>
                                        <p:tav tm="0">
                                          <p:val>
                                            <p:fltVal val="0"/>
                                          </p:val>
                                        </p:tav>
                                        <p:tav tm="100000">
                                          <p:val>
                                            <p:fltVal val="90"/>
                                          </p:val>
                                        </p:tav>
                                      </p:tavLst>
                                    </p:anim>
                                    <p:animEffect transition="out" filter="fade">
                                      <p:cBhvr>
                                        <p:cTn id="84" dur="1000"/>
                                        <p:tgtEl>
                                          <p:spTgt spid="81"/>
                                        </p:tgtEl>
                                      </p:cBhvr>
                                    </p:animEffect>
                                    <p:set>
                                      <p:cBhvr>
                                        <p:cTn id="85" dur="1" fill="hold">
                                          <p:stCondLst>
                                            <p:cond delay="999"/>
                                          </p:stCondLst>
                                        </p:cTn>
                                        <p:tgtEl>
                                          <p:spTgt spid="81"/>
                                        </p:tgtEl>
                                        <p:attrNameLst>
                                          <p:attrName>style.visibility</p:attrName>
                                        </p:attrNameLst>
                                      </p:cBhvr>
                                      <p:to>
                                        <p:strVal val="hidden"/>
                                      </p:to>
                                    </p:set>
                                  </p:childTnLst>
                                </p:cTn>
                              </p:par>
                              <p:par>
                                <p:cTn id="86" presetID="31" presetClass="exit" presetSubtype="0" fill="hold" grpId="0" nodeType="withEffect">
                                  <p:stCondLst>
                                    <p:cond delay="1000"/>
                                  </p:stCondLst>
                                  <p:childTnLst>
                                    <p:anim calcmode="lin" valueType="num">
                                      <p:cBhvr>
                                        <p:cTn id="87" dur="1000"/>
                                        <p:tgtEl>
                                          <p:spTgt spid="78"/>
                                        </p:tgtEl>
                                        <p:attrNameLst>
                                          <p:attrName>ppt_w</p:attrName>
                                        </p:attrNameLst>
                                      </p:cBhvr>
                                      <p:tavLst>
                                        <p:tav tm="0">
                                          <p:val>
                                            <p:strVal val="ppt_w"/>
                                          </p:val>
                                        </p:tav>
                                        <p:tav tm="100000">
                                          <p:val>
                                            <p:fltVal val="0"/>
                                          </p:val>
                                        </p:tav>
                                      </p:tavLst>
                                    </p:anim>
                                    <p:anim calcmode="lin" valueType="num">
                                      <p:cBhvr>
                                        <p:cTn id="88" dur="1000"/>
                                        <p:tgtEl>
                                          <p:spTgt spid="78"/>
                                        </p:tgtEl>
                                        <p:attrNameLst>
                                          <p:attrName>ppt_h</p:attrName>
                                        </p:attrNameLst>
                                      </p:cBhvr>
                                      <p:tavLst>
                                        <p:tav tm="0">
                                          <p:val>
                                            <p:strVal val="ppt_h"/>
                                          </p:val>
                                        </p:tav>
                                        <p:tav tm="100000">
                                          <p:val>
                                            <p:fltVal val="0"/>
                                          </p:val>
                                        </p:tav>
                                      </p:tavLst>
                                    </p:anim>
                                    <p:anim calcmode="lin" valueType="num">
                                      <p:cBhvr>
                                        <p:cTn id="89" dur="1000"/>
                                        <p:tgtEl>
                                          <p:spTgt spid="78"/>
                                        </p:tgtEl>
                                        <p:attrNameLst>
                                          <p:attrName>style.rotation</p:attrName>
                                        </p:attrNameLst>
                                      </p:cBhvr>
                                      <p:tavLst>
                                        <p:tav tm="0">
                                          <p:val>
                                            <p:fltVal val="0"/>
                                          </p:val>
                                        </p:tav>
                                        <p:tav tm="100000">
                                          <p:val>
                                            <p:fltVal val="90"/>
                                          </p:val>
                                        </p:tav>
                                      </p:tavLst>
                                    </p:anim>
                                    <p:animEffect transition="out" filter="fade">
                                      <p:cBhvr>
                                        <p:cTn id="90" dur="1000"/>
                                        <p:tgtEl>
                                          <p:spTgt spid="78"/>
                                        </p:tgtEl>
                                      </p:cBhvr>
                                    </p:animEffect>
                                    <p:set>
                                      <p:cBhvr>
                                        <p:cTn id="91" dur="1" fill="hold">
                                          <p:stCondLst>
                                            <p:cond delay="999"/>
                                          </p:stCondLst>
                                        </p:cTn>
                                        <p:tgtEl>
                                          <p:spTgt spid="78"/>
                                        </p:tgtEl>
                                        <p:attrNameLst>
                                          <p:attrName>style.visibility</p:attrName>
                                        </p:attrNameLst>
                                      </p:cBhvr>
                                      <p:to>
                                        <p:strVal val="hidden"/>
                                      </p:to>
                                    </p:set>
                                  </p:childTnLst>
                                </p:cTn>
                              </p:par>
                              <p:par>
                                <p:cTn id="92" presetID="31" presetClass="exit" presetSubtype="0" fill="hold" grpId="0" nodeType="withEffect">
                                  <p:stCondLst>
                                    <p:cond delay="1000"/>
                                  </p:stCondLst>
                                  <p:childTnLst>
                                    <p:anim calcmode="lin" valueType="num">
                                      <p:cBhvr>
                                        <p:cTn id="93" dur="1000"/>
                                        <p:tgtEl>
                                          <p:spTgt spid="77"/>
                                        </p:tgtEl>
                                        <p:attrNameLst>
                                          <p:attrName>ppt_w</p:attrName>
                                        </p:attrNameLst>
                                      </p:cBhvr>
                                      <p:tavLst>
                                        <p:tav tm="0">
                                          <p:val>
                                            <p:strVal val="ppt_w"/>
                                          </p:val>
                                        </p:tav>
                                        <p:tav tm="100000">
                                          <p:val>
                                            <p:fltVal val="0"/>
                                          </p:val>
                                        </p:tav>
                                      </p:tavLst>
                                    </p:anim>
                                    <p:anim calcmode="lin" valueType="num">
                                      <p:cBhvr>
                                        <p:cTn id="94" dur="1000"/>
                                        <p:tgtEl>
                                          <p:spTgt spid="77"/>
                                        </p:tgtEl>
                                        <p:attrNameLst>
                                          <p:attrName>ppt_h</p:attrName>
                                        </p:attrNameLst>
                                      </p:cBhvr>
                                      <p:tavLst>
                                        <p:tav tm="0">
                                          <p:val>
                                            <p:strVal val="ppt_h"/>
                                          </p:val>
                                        </p:tav>
                                        <p:tav tm="100000">
                                          <p:val>
                                            <p:fltVal val="0"/>
                                          </p:val>
                                        </p:tav>
                                      </p:tavLst>
                                    </p:anim>
                                    <p:anim calcmode="lin" valueType="num">
                                      <p:cBhvr>
                                        <p:cTn id="95" dur="1000"/>
                                        <p:tgtEl>
                                          <p:spTgt spid="77"/>
                                        </p:tgtEl>
                                        <p:attrNameLst>
                                          <p:attrName>style.rotation</p:attrName>
                                        </p:attrNameLst>
                                      </p:cBhvr>
                                      <p:tavLst>
                                        <p:tav tm="0">
                                          <p:val>
                                            <p:fltVal val="0"/>
                                          </p:val>
                                        </p:tav>
                                        <p:tav tm="100000">
                                          <p:val>
                                            <p:fltVal val="90"/>
                                          </p:val>
                                        </p:tav>
                                      </p:tavLst>
                                    </p:anim>
                                    <p:animEffect transition="out" filter="fade">
                                      <p:cBhvr>
                                        <p:cTn id="96" dur="1000"/>
                                        <p:tgtEl>
                                          <p:spTgt spid="77"/>
                                        </p:tgtEl>
                                      </p:cBhvr>
                                    </p:animEffect>
                                    <p:set>
                                      <p:cBhvr>
                                        <p:cTn id="97" dur="1" fill="hold">
                                          <p:stCondLst>
                                            <p:cond delay="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104" grpId="0"/>
      <p:bldP spid="105" grpId="0"/>
      <p:bldP spid="38" grpId="0" animBg="1"/>
      <p:bldP spid="33" grpId="0" animBg="1"/>
      <p:bldP spid="62" grpId="0" animBg="1"/>
      <p:bldP spid="64" grpId="0" animBg="1"/>
      <p:bldP spid="66" grpId="0" animBg="1"/>
      <p:bldP spid="67" grpId="0" animBg="1"/>
      <p:bldP spid="70" grpId="0" animBg="1"/>
      <p:bldP spid="70" grpId="1" animBg="1"/>
      <p:bldP spid="63" grpId="0" animBg="1"/>
      <p:bldP spid="6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Elbow Connector 55"/>
          <p:cNvCxnSpPr>
            <a:cxnSpLocks/>
            <a:stCxn id="17" idx="1"/>
            <a:endCxn id="19" idx="1"/>
          </p:cNvCxnSpPr>
          <p:nvPr/>
        </p:nvCxnSpPr>
        <p:spPr>
          <a:xfrm rot="10800000" flipH="1" flipV="1">
            <a:off x="1441530" y="688717"/>
            <a:ext cx="196121" cy="1581295"/>
          </a:xfrm>
          <a:prstGeom prst="bentConnector3">
            <a:avLst>
              <a:gd name="adj1" fmla="val -116561"/>
            </a:avLst>
          </a:prstGeom>
          <a:ln w="31750">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Elbow Connector 30"/>
          <p:cNvCxnSpPr>
            <a:cxnSpLocks/>
            <a:stCxn id="17" idx="1"/>
            <a:endCxn id="18" idx="1"/>
          </p:cNvCxnSpPr>
          <p:nvPr/>
        </p:nvCxnSpPr>
        <p:spPr>
          <a:xfrm rot="10800000" flipH="1" flipV="1">
            <a:off x="1441530" y="688718"/>
            <a:ext cx="182877" cy="889006"/>
          </a:xfrm>
          <a:prstGeom prst="bentConnector3">
            <a:avLst>
              <a:gd name="adj1" fmla="val -125002"/>
            </a:avLst>
          </a:prstGeom>
          <a:ln w="31750">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64">
            <a:extLst>
              <a:ext uri="{FF2B5EF4-FFF2-40B4-BE49-F238E27FC236}">
                <a16:creationId xmlns:a16="http://schemas.microsoft.com/office/drawing/2014/main" id="{8052A102-E97F-430A-8F7C-7B5DB57BCDF6}"/>
              </a:ext>
            </a:extLst>
          </p:cNvPr>
          <p:cNvCxnSpPr>
            <a:cxnSpLocks/>
            <a:stCxn id="17" idx="1"/>
            <a:endCxn id="79" idx="1"/>
          </p:cNvCxnSpPr>
          <p:nvPr/>
        </p:nvCxnSpPr>
        <p:spPr>
          <a:xfrm rot="10800000" flipH="1" flipV="1">
            <a:off x="1441530" y="688717"/>
            <a:ext cx="196121" cy="2279521"/>
          </a:xfrm>
          <a:prstGeom prst="bentConnector3">
            <a:avLst>
              <a:gd name="adj1" fmla="val -116561"/>
            </a:avLst>
          </a:prstGeom>
          <a:ln w="31750">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Elbow Connector 64">
            <a:extLst>
              <a:ext uri="{FF2B5EF4-FFF2-40B4-BE49-F238E27FC236}">
                <a16:creationId xmlns:a16="http://schemas.microsoft.com/office/drawing/2014/main" id="{E86F2320-E39D-4C76-BCDD-ED01BF7DA8C4}"/>
              </a:ext>
            </a:extLst>
          </p:cNvPr>
          <p:cNvCxnSpPr>
            <a:cxnSpLocks/>
            <a:stCxn id="17" idx="1"/>
            <a:endCxn id="25" idx="1"/>
          </p:cNvCxnSpPr>
          <p:nvPr/>
        </p:nvCxnSpPr>
        <p:spPr>
          <a:xfrm rot="10800000" flipH="1" flipV="1">
            <a:off x="1441531" y="688718"/>
            <a:ext cx="196120" cy="3023872"/>
          </a:xfrm>
          <a:prstGeom prst="bentConnector3">
            <a:avLst>
              <a:gd name="adj1" fmla="val -116561"/>
            </a:avLst>
          </a:prstGeom>
          <a:ln w="31750">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Elbow Connector 64">
            <a:extLst>
              <a:ext uri="{FF2B5EF4-FFF2-40B4-BE49-F238E27FC236}">
                <a16:creationId xmlns:a16="http://schemas.microsoft.com/office/drawing/2014/main" id="{5096CAA3-6A54-4E55-93AC-D5CC4CDD9759}"/>
              </a:ext>
            </a:extLst>
          </p:cNvPr>
          <p:cNvCxnSpPr>
            <a:cxnSpLocks/>
            <a:stCxn id="17" idx="1"/>
            <a:endCxn id="14" idx="1"/>
          </p:cNvCxnSpPr>
          <p:nvPr/>
        </p:nvCxnSpPr>
        <p:spPr>
          <a:xfrm rot="10800000" flipH="1" flipV="1">
            <a:off x="1441530" y="688717"/>
            <a:ext cx="209365" cy="5211777"/>
          </a:xfrm>
          <a:prstGeom prst="bentConnector3">
            <a:avLst>
              <a:gd name="adj1" fmla="val -109187"/>
            </a:avLst>
          </a:prstGeom>
          <a:ln w="31750">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B30FA73-9423-477A-83B9-51252C01AC78}"/>
              </a:ext>
            </a:extLst>
          </p:cNvPr>
          <p:cNvSpPr>
            <a:spLocks/>
          </p:cNvSpPr>
          <p:nvPr/>
        </p:nvSpPr>
        <p:spPr>
          <a:xfrm rot="5400000">
            <a:off x="-1682925" y="3214733"/>
            <a:ext cx="6212087" cy="428536"/>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endParaRPr lang="en-US" sz="3200" b="1" dirty="0">
              <a:solidFill>
                <a:schemeClr val="tx1"/>
              </a:solidFill>
              <a:effectLst>
                <a:outerShdw blurRad="50800" dist="38100" dir="2700000" algn="tl" rotWithShape="0">
                  <a:prstClr val="black">
                    <a:alpha val="40000"/>
                  </a:prstClr>
                </a:outerShdw>
              </a:effectLst>
            </a:endParaRPr>
          </a:p>
        </p:txBody>
      </p:sp>
      <p:sp>
        <p:nvSpPr>
          <p:cNvPr id="52" name="Rectangle 51">
            <a:extLst>
              <a:ext uri="{FF2B5EF4-FFF2-40B4-BE49-F238E27FC236}">
                <a16:creationId xmlns:a16="http://schemas.microsoft.com/office/drawing/2014/main" id="{4230D4DF-F7EA-4D49-B532-F5CF91685561}"/>
              </a:ext>
            </a:extLst>
          </p:cNvPr>
          <p:cNvSpPr>
            <a:spLocks/>
          </p:cNvSpPr>
          <p:nvPr/>
        </p:nvSpPr>
        <p:spPr>
          <a:xfrm rot="5400000">
            <a:off x="7716711" y="3214734"/>
            <a:ext cx="6212088" cy="428536"/>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endParaRPr lang="en-US" sz="3200" b="1" dirty="0">
              <a:solidFill>
                <a:schemeClr val="tx1"/>
              </a:solidFill>
              <a:effectLst>
                <a:outerShdw blurRad="50800" dist="38100" dir="2700000" algn="tl" rotWithShape="0">
                  <a:prstClr val="black">
                    <a:alpha val="40000"/>
                  </a:prstClr>
                </a:outerShdw>
              </a:effectLst>
            </a:endParaRPr>
          </a:p>
        </p:txBody>
      </p:sp>
      <p:sp>
        <p:nvSpPr>
          <p:cNvPr id="17" name="Rectangle 16"/>
          <p:cNvSpPr>
            <a:spLocks/>
          </p:cNvSpPr>
          <p:nvPr/>
        </p:nvSpPr>
        <p:spPr>
          <a:xfrm>
            <a:off x="1441531" y="322958"/>
            <a:ext cx="2103120" cy="73152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sz="2000" b="1">
                <a:solidFill>
                  <a:schemeClr val="tx1"/>
                </a:solidFill>
                <a:effectLst>
                  <a:outerShdw blurRad="50800" dist="38100" dir="2700000" algn="tl" rotWithShape="0">
                    <a:prstClr val="black">
                      <a:alpha val="40000"/>
                    </a:prstClr>
                  </a:outerShdw>
                </a:effectLst>
              </a:rPr>
              <a:t>Fire Danger Operating Plan</a:t>
            </a:r>
          </a:p>
        </p:txBody>
      </p:sp>
      <p:sp>
        <p:nvSpPr>
          <p:cNvPr id="25" name="Rectangle 24">
            <a:extLst>
              <a:ext uri="{FF2B5EF4-FFF2-40B4-BE49-F238E27FC236}">
                <a16:creationId xmlns:a16="http://schemas.microsoft.com/office/drawing/2014/main" id="{71BA8806-E29C-42AB-9B50-A322ED934981}"/>
              </a:ext>
            </a:extLst>
          </p:cNvPr>
          <p:cNvSpPr/>
          <p:nvPr/>
        </p:nvSpPr>
        <p:spPr>
          <a:xfrm>
            <a:off x="1637651" y="3438270"/>
            <a:ext cx="1893755" cy="548640"/>
          </a:xfrm>
          <a:prstGeom prst="rect">
            <a:avLst/>
          </a:prstGeom>
          <a:solidFill>
            <a:srgbClr val="FFFF00"/>
          </a:solid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a:lnSpc>
                <a:spcPts val="1800"/>
              </a:lnSpc>
            </a:pPr>
            <a:r>
              <a:rPr lang="en-US">
                <a:solidFill>
                  <a:prstClr val="black"/>
                </a:solidFill>
              </a:rPr>
              <a:t>Prevention Plan</a:t>
            </a:r>
          </a:p>
        </p:txBody>
      </p:sp>
      <p:sp>
        <p:nvSpPr>
          <p:cNvPr id="20" name="Arrow: Right 19">
            <a:extLst>
              <a:ext uri="{FF2B5EF4-FFF2-40B4-BE49-F238E27FC236}">
                <a16:creationId xmlns:a16="http://schemas.microsoft.com/office/drawing/2014/main" id="{5F1363BD-C1F3-4F3E-ADA4-E8626FED0006}"/>
              </a:ext>
            </a:extLst>
          </p:cNvPr>
          <p:cNvSpPr/>
          <p:nvPr/>
        </p:nvSpPr>
        <p:spPr bwMode="auto">
          <a:xfrm>
            <a:off x="3518166" y="1414951"/>
            <a:ext cx="5196568" cy="288185"/>
          </a:xfrm>
          <a:prstGeom prst="rightArrow">
            <a:avLst>
              <a:gd name="adj1" fmla="val 50000"/>
              <a:gd name="adj2" fmla="val 95035"/>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0"/>
            <a:tileRect/>
          </a:gradFill>
          <a:ln>
            <a:headEnd type="none" w="med" len="med"/>
            <a:tailEnd type="none" w="med" len="med"/>
          </a:ln>
          <a:effectLst>
            <a:outerShdw blurRad="127000" dist="101600" dir="2700000" algn="tl" rotWithShape="0">
              <a:prstClr val="black">
                <a:alpha val="50000"/>
              </a:prstClr>
            </a:outerShdw>
          </a:effectLst>
          <a:scene3d>
            <a:camera prst="perspectiveFront"/>
            <a:lightRig rig="balanced" dir="t">
              <a:rot lat="0" lon="0" rev="540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Arrow: Right 20">
            <a:extLst>
              <a:ext uri="{FF2B5EF4-FFF2-40B4-BE49-F238E27FC236}">
                <a16:creationId xmlns:a16="http://schemas.microsoft.com/office/drawing/2014/main" id="{2F0E5B54-AFD5-42A1-B8E5-F0239E93441F}"/>
              </a:ext>
            </a:extLst>
          </p:cNvPr>
          <p:cNvSpPr/>
          <p:nvPr/>
        </p:nvSpPr>
        <p:spPr bwMode="auto">
          <a:xfrm>
            <a:off x="3518166" y="2116623"/>
            <a:ext cx="5196568" cy="288185"/>
          </a:xfrm>
          <a:prstGeom prst="rightArrow">
            <a:avLst>
              <a:gd name="adj1" fmla="val 50000"/>
              <a:gd name="adj2" fmla="val 95035"/>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6200000" scaled="0"/>
            <a:tileRect/>
          </a:gradFill>
          <a:ln>
            <a:headEnd type="none" w="med" len="med"/>
            <a:tailEnd type="none" w="med" len="med"/>
          </a:ln>
          <a:effectLst>
            <a:outerShdw blurRad="127000" dist="101600" dir="2700000" algn="tl" rotWithShape="0">
              <a:prstClr val="black">
                <a:alpha val="50000"/>
              </a:prstClr>
            </a:outerShdw>
          </a:effectLst>
          <a:scene3d>
            <a:camera prst="perspectiveFront"/>
            <a:lightRig rig="balanced" dir="t">
              <a:rot lat="0" lon="0" rev="540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Arrow: Right 22">
            <a:extLst>
              <a:ext uri="{FF2B5EF4-FFF2-40B4-BE49-F238E27FC236}">
                <a16:creationId xmlns:a16="http://schemas.microsoft.com/office/drawing/2014/main" id="{59132F34-213D-44D5-BC47-8FDCDF5D4D66}"/>
              </a:ext>
            </a:extLst>
          </p:cNvPr>
          <p:cNvSpPr/>
          <p:nvPr/>
        </p:nvSpPr>
        <p:spPr bwMode="auto">
          <a:xfrm>
            <a:off x="3518166" y="2841782"/>
            <a:ext cx="5196568" cy="297167"/>
          </a:xfrm>
          <a:prstGeom prst="rightArrow">
            <a:avLst>
              <a:gd name="adj1" fmla="val 50000"/>
              <a:gd name="adj2" fmla="val 95035"/>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16200000" scaled="0"/>
            <a:tileRect/>
          </a:gradFill>
          <a:ln>
            <a:headEnd type="none" w="med" len="med"/>
            <a:tailEnd type="none" w="med" len="med"/>
          </a:ln>
          <a:effectLst>
            <a:outerShdw blurRad="127000" dist="101600" dir="2700000" algn="tl" rotWithShape="0">
              <a:prstClr val="black">
                <a:alpha val="50000"/>
              </a:prstClr>
            </a:outerShdw>
          </a:effectLst>
          <a:scene3d>
            <a:camera prst="perspectiveFront"/>
            <a:lightRig rig="balanced" dir="t">
              <a:rot lat="0" lon="0" rev="540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Arrow: Right 23">
            <a:extLst>
              <a:ext uri="{FF2B5EF4-FFF2-40B4-BE49-F238E27FC236}">
                <a16:creationId xmlns:a16="http://schemas.microsoft.com/office/drawing/2014/main" id="{F010992D-44FC-4637-99C3-ECDE2E23356C}"/>
              </a:ext>
            </a:extLst>
          </p:cNvPr>
          <p:cNvSpPr/>
          <p:nvPr/>
        </p:nvSpPr>
        <p:spPr bwMode="auto">
          <a:xfrm>
            <a:off x="4984774" y="4319517"/>
            <a:ext cx="3729960" cy="297166"/>
          </a:xfrm>
          <a:prstGeom prst="rightArrow">
            <a:avLst>
              <a:gd name="adj1" fmla="val 50000"/>
              <a:gd name="adj2" fmla="val 95035"/>
            </a:avLst>
          </a:prstGeom>
          <a:solidFill>
            <a:schemeClr val="tx2">
              <a:lumMod val="50000"/>
            </a:schemeClr>
          </a:solidFill>
          <a:ln>
            <a:headEnd type="none" w="med" len="med"/>
            <a:tailEnd type="none" w="med" len="med"/>
          </a:ln>
          <a:effectLst>
            <a:outerShdw blurRad="127000" dist="101600" dir="2700000" algn="tl" rotWithShape="0">
              <a:prstClr val="black">
                <a:alpha val="50000"/>
              </a:prstClr>
            </a:outerShdw>
          </a:effectLst>
          <a:scene3d>
            <a:camera prst="perspectiveFront"/>
            <a:lightRig rig="balanced" dir="t">
              <a:rot lat="0" lon="0" rev="540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Arrow: Right 26">
            <a:extLst>
              <a:ext uri="{FF2B5EF4-FFF2-40B4-BE49-F238E27FC236}">
                <a16:creationId xmlns:a16="http://schemas.microsoft.com/office/drawing/2014/main" id="{4D0DFA09-F84C-45AA-90A1-7D844CB04F98}"/>
              </a:ext>
            </a:extLst>
          </p:cNvPr>
          <p:cNvSpPr/>
          <p:nvPr/>
        </p:nvSpPr>
        <p:spPr bwMode="auto">
          <a:xfrm>
            <a:off x="3518165" y="3566302"/>
            <a:ext cx="5196568" cy="297167"/>
          </a:xfrm>
          <a:prstGeom prst="rightArrow">
            <a:avLst>
              <a:gd name="adj1" fmla="val 50000"/>
              <a:gd name="adj2" fmla="val 95035"/>
            </a:avLst>
          </a:prstGeom>
          <a:solidFill>
            <a:schemeClr val="tx2"/>
          </a:solidFill>
          <a:ln>
            <a:headEnd type="none" w="med" len="med"/>
            <a:tailEnd type="none" w="med" len="med"/>
          </a:ln>
          <a:effectLst>
            <a:outerShdw blurRad="127000" dist="101600" dir="2700000" algn="tl" rotWithShape="0">
              <a:prstClr val="black">
                <a:alpha val="50000"/>
              </a:prstClr>
            </a:outerShdw>
          </a:effectLst>
          <a:scene3d>
            <a:camera prst="perspectiveFront"/>
            <a:lightRig rig="balanced" dir="t">
              <a:rot lat="0" lon="0" rev="540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Arrow: Right 27">
            <a:extLst>
              <a:ext uri="{FF2B5EF4-FFF2-40B4-BE49-F238E27FC236}">
                <a16:creationId xmlns:a16="http://schemas.microsoft.com/office/drawing/2014/main" id="{C2E93706-CF89-476E-85DE-7156DC656A8F}"/>
              </a:ext>
            </a:extLst>
          </p:cNvPr>
          <p:cNvSpPr/>
          <p:nvPr/>
        </p:nvSpPr>
        <p:spPr bwMode="auto">
          <a:xfrm>
            <a:off x="4984774" y="5021189"/>
            <a:ext cx="3729960" cy="297166"/>
          </a:xfrm>
          <a:prstGeom prst="rightArrow">
            <a:avLst>
              <a:gd name="adj1" fmla="val 50000"/>
              <a:gd name="adj2" fmla="val 95035"/>
            </a:avLst>
          </a:prstGeom>
          <a:solidFill>
            <a:schemeClr val="tx2">
              <a:lumMod val="50000"/>
            </a:schemeClr>
          </a:solidFill>
          <a:ln>
            <a:headEnd type="none" w="med" len="med"/>
            <a:tailEnd type="none" w="med" len="med"/>
          </a:ln>
          <a:effectLst>
            <a:outerShdw blurRad="127000" dist="101600" dir="2700000" algn="tl" rotWithShape="0">
              <a:prstClr val="black">
                <a:alpha val="50000"/>
              </a:prstClr>
            </a:outerShdw>
          </a:effectLst>
          <a:scene3d>
            <a:camera prst="perspectiveFront"/>
            <a:lightRig rig="balanced" dir="t">
              <a:rot lat="0" lon="0" rev="540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9" name="Arrow: Right 28">
            <a:extLst>
              <a:ext uri="{FF2B5EF4-FFF2-40B4-BE49-F238E27FC236}">
                <a16:creationId xmlns:a16="http://schemas.microsoft.com/office/drawing/2014/main" id="{78745D23-724A-445F-867A-3C566536C8C8}"/>
              </a:ext>
            </a:extLst>
          </p:cNvPr>
          <p:cNvSpPr/>
          <p:nvPr/>
        </p:nvSpPr>
        <p:spPr bwMode="auto">
          <a:xfrm>
            <a:off x="3518165" y="5755330"/>
            <a:ext cx="5223363" cy="297166"/>
          </a:xfrm>
          <a:prstGeom prst="rightArrow">
            <a:avLst>
              <a:gd name="adj1" fmla="val 50000"/>
              <a:gd name="adj2" fmla="val 95035"/>
            </a:avLst>
          </a:prstGeom>
          <a:solidFill>
            <a:schemeClr val="tx2">
              <a:lumMod val="50000"/>
            </a:schemeClr>
          </a:solidFill>
          <a:ln>
            <a:headEnd type="none" w="med" len="med"/>
            <a:tailEnd type="none" w="med" len="med"/>
          </a:ln>
          <a:effectLst>
            <a:outerShdw blurRad="127000" dist="101600" dir="2700000" algn="tl" rotWithShape="0">
              <a:prstClr val="black">
                <a:alpha val="50000"/>
              </a:prstClr>
            </a:outerShdw>
          </a:effectLst>
          <a:scene3d>
            <a:camera prst="perspectiveFront"/>
            <a:lightRig rig="balanced" dir="t">
              <a:rot lat="0" lon="0" rev="540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Rectangle 29">
            <a:extLst>
              <a:ext uri="{FF2B5EF4-FFF2-40B4-BE49-F238E27FC236}">
                <a16:creationId xmlns:a16="http://schemas.microsoft.com/office/drawing/2014/main" id="{B96FF9B4-B75F-42CD-BCE3-18D836119C7E}"/>
              </a:ext>
            </a:extLst>
          </p:cNvPr>
          <p:cNvSpPr/>
          <p:nvPr/>
        </p:nvSpPr>
        <p:spPr>
          <a:xfrm>
            <a:off x="8714733" y="1265325"/>
            <a:ext cx="1893755" cy="548640"/>
          </a:xfrm>
          <a:prstGeom prst="rect">
            <a:avLst/>
          </a:prstGeom>
          <a:solidFill>
            <a:schemeClr val="accent3">
              <a:lumMod val="60000"/>
              <a:lumOff val="40000"/>
            </a:schemeClr>
          </a:solidFill>
          <a:ln/>
          <a:effectLst>
            <a:outerShdw blurRad="127000" dist="101600" dir="2700000" algn="tl" rotWithShape="0">
              <a:prstClr val="black">
                <a:alpha val="50000"/>
              </a:prstClr>
            </a:outerShdw>
          </a:effectLst>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Agency</a:t>
            </a:r>
          </a:p>
        </p:txBody>
      </p:sp>
      <p:sp>
        <p:nvSpPr>
          <p:cNvPr id="32" name="Rectangle 31">
            <a:extLst>
              <a:ext uri="{FF2B5EF4-FFF2-40B4-BE49-F238E27FC236}">
                <a16:creationId xmlns:a16="http://schemas.microsoft.com/office/drawing/2014/main" id="{4D2CD47D-A0DB-48C1-9DE0-DD2C9E446050}"/>
              </a:ext>
            </a:extLst>
          </p:cNvPr>
          <p:cNvSpPr/>
          <p:nvPr/>
        </p:nvSpPr>
        <p:spPr>
          <a:xfrm>
            <a:off x="8714733" y="1995693"/>
            <a:ext cx="1893755" cy="548640"/>
          </a:xfrm>
          <a:prstGeom prst="rect">
            <a:avLst/>
          </a:prstGeom>
          <a:solidFill>
            <a:schemeClr val="accent3">
              <a:lumMod val="60000"/>
              <a:lumOff val="40000"/>
            </a:schemeClr>
          </a:solidFill>
          <a:ln/>
          <a:effectLst>
            <a:outerShdw blurRad="127000" dist="101600" dir="2700000" algn="tl" rotWithShape="0">
              <a:prstClr val="black">
                <a:alpha val="50000"/>
              </a:prstClr>
            </a:outerShdw>
          </a:effectLst>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Agency</a:t>
            </a:r>
          </a:p>
        </p:txBody>
      </p:sp>
      <p:sp>
        <p:nvSpPr>
          <p:cNvPr id="33" name="Rectangle 32">
            <a:extLst>
              <a:ext uri="{FF2B5EF4-FFF2-40B4-BE49-F238E27FC236}">
                <a16:creationId xmlns:a16="http://schemas.microsoft.com/office/drawing/2014/main" id="{37850733-68B3-4DCB-8CCB-A80D7A05997F}"/>
              </a:ext>
            </a:extLst>
          </p:cNvPr>
          <p:cNvSpPr/>
          <p:nvPr/>
        </p:nvSpPr>
        <p:spPr>
          <a:xfrm>
            <a:off x="8714733" y="2707951"/>
            <a:ext cx="1893755" cy="548640"/>
          </a:xfrm>
          <a:prstGeom prst="rect">
            <a:avLst/>
          </a:prstGeom>
          <a:solidFill>
            <a:schemeClr val="accent3">
              <a:lumMod val="60000"/>
              <a:lumOff val="40000"/>
            </a:schemeClr>
          </a:solidFill>
          <a:ln/>
          <a:effectLst>
            <a:outerShdw blurRad="127000" dist="101600" dir="2700000" algn="tl" rotWithShape="0">
              <a:prstClr val="black">
                <a:alpha val="5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Agency</a:t>
            </a:r>
          </a:p>
        </p:txBody>
      </p:sp>
      <p:sp>
        <p:nvSpPr>
          <p:cNvPr id="34" name="Rectangle 33">
            <a:extLst>
              <a:ext uri="{FF2B5EF4-FFF2-40B4-BE49-F238E27FC236}">
                <a16:creationId xmlns:a16="http://schemas.microsoft.com/office/drawing/2014/main" id="{8132841E-9965-4B27-88C0-EEB502461894}"/>
              </a:ext>
            </a:extLst>
          </p:cNvPr>
          <p:cNvSpPr/>
          <p:nvPr/>
        </p:nvSpPr>
        <p:spPr>
          <a:xfrm>
            <a:off x="8714733" y="3436398"/>
            <a:ext cx="1893755" cy="548640"/>
          </a:xfrm>
          <a:prstGeom prst="rect">
            <a:avLst/>
          </a:prstGeom>
          <a:solidFill>
            <a:schemeClr val="tx2">
              <a:lumMod val="50000"/>
            </a:schemeClr>
          </a:solidFill>
          <a:ln/>
          <a:effectLst>
            <a:outerShdw blurRad="127000" dist="101600" dir="2700000" algn="tl" rotWithShape="0">
              <a:prstClr val="black">
                <a:alpha val="5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Public</a:t>
            </a:r>
          </a:p>
        </p:txBody>
      </p:sp>
      <p:cxnSp>
        <p:nvCxnSpPr>
          <p:cNvPr id="37" name="Elbow Connector 64">
            <a:extLst>
              <a:ext uri="{FF2B5EF4-FFF2-40B4-BE49-F238E27FC236}">
                <a16:creationId xmlns:a16="http://schemas.microsoft.com/office/drawing/2014/main" id="{E2FE6082-5B89-4CB9-8276-53D79AB8FD31}"/>
              </a:ext>
            </a:extLst>
          </p:cNvPr>
          <p:cNvCxnSpPr>
            <a:cxnSpLocks/>
            <a:endCxn id="35" idx="1"/>
          </p:cNvCxnSpPr>
          <p:nvPr/>
        </p:nvCxnSpPr>
        <p:spPr>
          <a:xfrm rot="16200000" flipH="1">
            <a:off x="2585651" y="3966129"/>
            <a:ext cx="491007" cy="519729"/>
          </a:xfrm>
          <a:prstGeom prst="bentConnector2">
            <a:avLst/>
          </a:prstGeom>
          <a:ln w="31750">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Elbow Connector 64">
            <a:extLst>
              <a:ext uri="{FF2B5EF4-FFF2-40B4-BE49-F238E27FC236}">
                <a16:creationId xmlns:a16="http://schemas.microsoft.com/office/drawing/2014/main" id="{E9A080BD-AF2B-499A-8418-40E1B43C67CC}"/>
              </a:ext>
            </a:extLst>
          </p:cNvPr>
          <p:cNvCxnSpPr>
            <a:cxnSpLocks/>
            <a:endCxn id="36" idx="1"/>
          </p:cNvCxnSpPr>
          <p:nvPr/>
        </p:nvCxnSpPr>
        <p:spPr>
          <a:xfrm rot="16200000" flipH="1">
            <a:off x="2218580" y="4333200"/>
            <a:ext cx="1225148" cy="519729"/>
          </a:xfrm>
          <a:prstGeom prst="bentConnector2">
            <a:avLst/>
          </a:prstGeom>
          <a:ln w="31750">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88F3265-CB59-4C05-9A4C-64EF30369324}"/>
              </a:ext>
            </a:extLst>
          </p:cNvPr>
          <p:cNvSpPr/>
          <p:nvPr/>
        </p:nvSpPr>
        <p:spPr>
          <a:xfrm>
            <a:off x="8714732" y="4173180"/>
            <a:ext cx="1893755" cy="548640"/>
          </a:xfrm>
          <a:prstGeom prst="rect">
            <a:avLst/>
          </a:prstGeom>
          <a:solidFill>
            <a:schemeClr val="tx2">
              <a:lumMod val="50000"/>
            </a:schemeClr>
          </a:solidFill>
          <a:ln/>
          <a:effectLst>
            <a:outerShdw blurRad="127000" dist="101600" dir="2700000" algn="tl" rotWithShape="0">
              <a:prstClr val="black">
                <a:alpha val="5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Public</a:t>
            </a:r>
          </a:p>
        </p:txBody>
      </p:sp>
      <p:sp>
        <p:nvSpPr>
          <p:cNvPr id="40" name="Rectangle 39">
            <a:extLst>
              <a:ext uri="{FF2B5EF4-FFF2-40B4-BE49-F238E27FC236}">
                <a16:creationId xmlns:a16="http://schemas.microsoft.com/office/drawing/2014/main" id="{9DCED0AC-06DC-42AE-A5BA-B553D24E160B}"/>
              </a:ext>
            </a:extLst>
          </p:cNvPr>
          <p:cNvSpPr/>
          <p:nvPr/>
        </p:nvSpPr>
        <p:spPr>
          <a:xfrm>
            <a:off x="8714732" y="4889393"/>
            <a:ext cx="1893755" cy="548640"/>
          </a:xfrm>
          <a:prstGeom prst="rect">
            <a:avLst/>
          </a:prstGeom>
          <a:solidFill>
            <a:schemeClr val="accent1"/>
          </a:solidFill>
          <a:ln/>
          <a:effectLst>
            <a:outerShdw blurRad="127000" dist="101600" dir="2700000" algn="tl" rotWithShape="0">
              <a:prstClr val="black">
                <a:alpha val="5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Industry</a:t>
            </a:r>
          </a:p>
        </p:txBody>
      </p:sp>
      <p:sp>
        <p:nvSpPr>
          <p:cNvPr id="41" name="TextBox 40">
            <a:extLst>
              <a:ext uri="{FF2B5EF4-FFF2-40B4-BE49-F238E27FC236}">
                <a16:creationId xmlns:a16="http://schemas.microsoft.com/office/drawing/2014/main" id="{D69037AF-BAB7-4768-8B14-CC713D0516A7}"/>
              </a:ext>
            </a:extLst>
          </p:cNvPr>
          <p:cNvSpPr txBox="1"/>
          <p:nvPr/>
        </p:nvSpPr>
        <p:spPr>
          <a:xfrm>
            <a:off x="5200649" y="1095934"/>
            <a:ext cx="3214688" cy="461665"/>
          </a:xfrm>
          <a:prstGeom prst="rect">
            <a:avLst/>
          </a:prstGeom>
          <a:noFill/>
        </p:spPr>
        <p:txBody>
          <a:bodyPr wrap="square" rtlCol="0">
            <a:spAutoFit/>
          </a:bodyPr>
          <a:lstStyle/>
          <a:p>
            <a:pPr algn="r"/>
            <a:r>
              <a:rPr lang="en-US" sz="2400" b="1" i="1">
                <a:effectLst>
                  <a:outerShdw blurRad="38100" dist="38100" dir="2700000" algn="tl">
                    <a:srgbClr val="000000">
                      <a:alpha val="43137"/>
                    </a:srgbClr>
                  </a:outerShdw>
                </a:effectLst>
              </a:rPr>
              <a:t>Preparedness Level</a:t>
            </a:r>
          </a:p>
        </p:txBody>
      </p:sp>
      <p:sp>
        <p:nvSpPr>
          <p:cNvPr id="42" name="TextBox 41">
            <a:extLst>
              <a:ext uri="{FF2B5EF4-FFF2-40B4-BE49-F238E27FC236}">
                <a16:creationId xmlns:a16="http://schemas.microsoft.com/office/drawing/2014/main" id="{598176AC-DEE2-4028-91A6-B8728FDBC275}"/>
              </a:ext>
            </a:extLst>
          </p:cNvPr>
          <p:cNvSpPr txBox="1"/>
          <p:nvPr/>
        </p:nvSpPr>
        <p:spPr>
          <a:xfrm>
            <a:off x="5200649" y="1798480"/>
            <a:ext cx="3214688" cy="461665"/>
          </a:xfrm>
          <a:prstGeom prst="rect">
            <a:avLst/>
          </a:prstGeom>
          <a:noFill/>
        </p:spPr>
        <p:txBody>
          <a:bodyPr wrap="square" rtlCol="0">
            <a:spAutoFit/>
          </a:bodyPr>
          <a:lstStyle/>
          <a:p>
            <a:pPr algn="r"/>
            <a:r>
              <a:rPr lang="en-US" sz="2400" b="1" i="1">
                <a:effectLst>
                  <a:outerShdw blurRad="38100" dist="38100" dir="2700000" algn="tl">
                    <a:srgbClr val="000000">
                      <a:alpha val="43137"/>
                    </a:srgbClr>
                  </a:outerShdw>
                </a:effectLst>
              </a:rPr>
              <a:t>Staffing Level</a:t>
            </a:r>
          </a:p>
        </p:txBody>
      </p:sp>
      <p:sp>
        <p:nvSpPr>
          <p:cNvPr id="43" name="TextBox 42">
            <a:extLst>
              <a:ext uri="{FF2B5EF4-FFF2-40B4-BE49-F238E27FC236}">
                <a16:creationId xmlns:a16="http://schemas.microsoft.com/office/drawing/2014/main" id="{167B56C4-E34B-4B55-89E9-43B2C222501C}"/>
              </a:ext>
            </a:extLst>
          </p:cNvPr>
          <p:cNvSpPr txBox="1"/>
          <p:nvPr/>
        </p:nvSpPr>
        <p:spPr>
          <a:xfrm>
            <a:off x="5200649" y="2538639"/>
            <a:ext cx="3214689" cy="461665"/>
          </a:xfrm>
          <a:prstGeom prst="rect">
            <a:avLst/>
          </a:prstGeom>
          <a:noFill/>
        </p:spPr>
        <p:txBody>
          <a:bodyPr wrap="square" rtlCol="0">
            <a:spAutoFit/>
          </a:bodyPr>
          <a:lstStyle/>
          <a:p>
            <a:pPr algn="r"/>
            <a:r>
              <a:rPr lang="en-US" sz="2400" b="1" i="1">
                <a:effectLst>
                  <a:outerShdw blurRad="38100" dist="38100" dir="2700000" algn="tl">
                    <a:srgbClr val="000000">
                      <a:alpha val="43137"/>
                    </a:srgbClr>
                  </a:outerShdw>
                </a:effectLst>
              </a:rPr>
              <a:t>Response Level</a:t>
            </a:r>
          </a:p>
        </p:txBody>
      </p:sp>
      <p:sp>
        <p:nvSpPr>
          <p:cNvPr id="44" name="TextBox 43">
            <a:extLst>
              <a:ext uri="{FF2B5EF4-FFF2-40B4-BE49-F238E27FC236}">
                <a16:creationId xmlns:a16="http://schemas.microsoft.com/office/drawing/2014/main" id="{EAD8CB29-79C2-4F25-BE74-F5A17B07936E}"/>
              </a:ext>
            </a:extLst>
          </p:cNvPr>
          <p:cNvSpPr txBox="1"/>
          <p:nvPr/>
        </p:nvSpPr>
        <p:spPr>
          <a:xfrm>
            <a:off x="3544652" y="3268878"/>
            <a:ext cx="4870686" cy="461665"/>
          </a:xfrm>
          <a:prstGeom prst="rect">
            <a:avLst/>
          </a:prstGeom>
          <a:noFill/>
        </p:spPr>
        <p:txBody>
          <a:bodyPr wrap="square" rtlCol="0">
            <a:spAutoFit/>
          </a:bodyPr>
          <a:lstStyle/>
          <a:p>
            <a:pPr algn="r"/>
            <a:r>
              <a:rPr lang="en-US" sz="2400" b="1" i="1">
                <a:effectLst>
                  <a:outerShdw blurRad="38100" dist="38100" dir="2700000" algn="tl">
                    <a:srgbClr val="000000">
                      <a:alpha val="43137"/>
                    </a:srgbClr>
                  </a:outerShdw>
                </a:effectLst>
              </a:rPr>
              <a:t>Adjective Fire Danger Rating Level</a:t>
            </a:r>
          </a:p>
        </p:txBody>
      </p:sp>
      <p:sp>
        <p:nvSpPr>
          <p:cNvPr id="45" name="TextBox 44">
            <a:extLst>
              <a:ext uri="{FF2B5EF4-FFF2-40B4-BE49-F238E27FC236}">
                <a16:creationId xmlns:a16="http://schemas.microsoft.com/office/drawing/2014/main" id="{003F41BB-EF32-4BF5-916B-8DCB674CF4B9}"/>
              </a:ext>
            </a:extLst>
          </p:cNvPr>
          <p:cNvSpPr txBox="1"/>
          <p:nvPr/>
        </p:nvSpPr>
        <p:spPr>
          <a:xfrm>
            <a:off x="5213632" y="4015516"/>
            <a:ext cx="3214690" cy="461665"/>
          </a:xfrm>
          <a:prstGeom prst="rect">
            <a:avLst/>
          </a:prstGeom>
          <a:noFill/>
        </p:spPr>
        <p:txBody>
          <a:bodyPr wrap="square" rtlCol="0">
            <a:spAutoFit/>
          </a:bodyPr>
          <a:lstStyle/>
          <a:p>
            <a:pPr algn="r"/>
            <a:r>
              <a:rPr lang="en-US" sz="2400" b="1" i="1">
                <a:effectLst>
                  <a:outerShdw blurRad="38100" dist="38100" dir="2700000" algn="tl">
                    <a:srgbClr val="000000">
                      <a:alpha val="43137"/>
                    </a:srgbClr>
                  </a:outerShdw>
                </a:effectLst>
              </a:rPr>
              <a:t>Adjective Rating Level</a:t>
            </a:r>
          </a:p>
        </p:txBody>
      </p:sp>
      <p:sp>
        <p:nvSpPr>
          <p:cNvPr id="46" name="TextBox 45">
            <a:extLst>
              <a:ext uri="{FF2B5EF4-FFF2-40B4-BE49-F238E27FC236}">
                <a16:creationId xmlns:a16="http://schemas.microsoft.com/office/drawing/2014/main" id="{69F4A66E-FA68-4830-AA5B-77D3089A90F7}"/>
              </a:ext>
            </a:extLst>
          </p:cNvPr>
          <p:cNvSpPr txBox="1"/>
          <p:nvPr/>
        </p:nvSpPr>
        <p:spPr>
          <a:xfrm>
            <a:off x="5213631" y="4719662"/>
            <a:ext cx="3214691" cy="461665"/>
          </a:xfrm>
          <a:prstGeom prst="rect">
            <a:avLst/>
          </a:prstGeom>
          <a:noFill/>
        </p:spPr>
        <p:txBody>
          <a:bodyPr wrap="square" rtlCol="0">
            <a:spAutoFit/>
          </a:bodyPr>
          <a:lstStyle/>
          <a:p>
            <a:pPr algn="r"/>
            <a:r>
              <a:rPr lang="en-US" sz="2400" b="1" i="1">
                <a:effectLst>
                  <a:outerShdw blurRad="38100" dist="38100" dir="2700000" algn="tl">
                    <a:srgbClr val="000000">
                      <a:alpha val="43137"/>
                    </a:srgbClr>
                  </a:outerShdw>
                </a:effectLst>
              </a:rPr>
              <a:t>Adjective Rating Level</a:t>
            </a:r>
          </a:p>
        </p:txBody>
      </p:sp>
      <p:sp>
        <p:nvSpPr>
          <p:cNvPr id="47" name="TextBox 46">
            <a:extLst>
              <a:ext uri="{FF2B5EF4-FFF2-40B4-BE49-F238E27FC236}">
                <a16:creationId xmlns:a16="http://schemas.microsoft.com/office/drawing/2014/main" id="{CF9C8375-73BA-4031-88D5-458D09B19458}"/>
              </a:ext>
            </a:extLst>
          </p:cNvPr>
          <p:cNvSpPr txBox="1"/>
          <p:nvPr/>
        </p:nvSpPr>
        <p:spPr>
          <a:xfrm>
            <a:off x="3621882" y="5443049"/>
            <a:ext cx="4806442" cy="461665"/>
          </a:xfrm>
          <a:prstGeom prst="rect">
            <a:avLst/>
          </a:prstGeom>
          <a:noFill/>
        </p:spPr>
        <p:txBody>
          <a:bodyPr wrap="square" rtlCol="0">
            <a:spAutoFit/>
          </a:bodyPr>
          <a:lstStyle/>
          <a:p>
            <a:pPr algn="r"/>
            <a:r>
              <a:rPr lang="en-US" sz="2400" b="1" i="1">
                <a:effectLst>
                  <a:outerShdw blurRad="38100" dist="38100" dir="2700000" algn="tl">
                    <a:srgbClr val="000000">
                      <a:alpha val="43137"/>
                    </a:srgbClr>
                  </a:outerShdw>
                </a:effectLst>
              </a:rPr>
              <a:t>Adjective Fire Danger Rating Level</a:t>
            </a:r>
          </a:p>
        </p:txBody>
      </p:sp>
      <p:sp>
        <p:nvSpPr>
          <p:cNvPr id="48" name="Rectangle 47">
            <a:extLst>
              <a:ext uri="{FF2B5EF4-FFF2-40B4-BE49-F238E27FC236}">
                <a16:creationId xmlns:a16="http://schemas.microsoft.com/office/drawing/2014/main" id="{060ACE73-F687-49FF-9C52-DB394B059079}"/>
              </a:ext>
            </a:extLst>
          </p:cNvPr>
          <p:cNvSpPr/>
          <p:nvPr/>
        </p:nvSpPr>
        <p:spPr>
          <a:xfrm>
            <a:off x="8741528" y="5626175"/>
            <a:ext cx="1893755" cy="548640"/>
          </a:xfrm>
          <a:prstGeom prst="rect">
            <a:avLst/>
          </a:prstGeom>
          <a:solidFill>
            <a:schemeClr val="accent3">
              <a:lumMod val="60000"/>
              <a:lumOff val="40000"/>
            </a:schemeClr>
          </a:solidFill>
          <a:ln/>
          <a:effectLst>
            <a:outerShdw blurRad="127000" dist="101600" dir="2700000" algn="tl" rotWithShape="0">
              <a:prstClr val="black">
                <a:alpha val="50000"/>
              </a:prstClr>
            </a:outerShdw>
          </a:effectLst>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Agency</a:t>
            </a:r>
          </a:p>
        </p:txBody>
      </p:sp>
      <p:sp>
        <p:nvSpPr>
          <p:cNvPr id="14" name="Rectangle 13">
            <a:extLst>
              <a:ext uri="{FF2B5EF4-FFF2-40B4-BE49-F238E27FC236}">
                <a16:creationId xmlns:a16="http://schemas.microsoft.com/office/drawing/2014/main" id="{092A53BB-083A-44CF-B5DF-4300AA8496FA}"/>
              </a:ext>
            </a:extLst>
          </p:cNvPr>
          <p:cNvSpPr/>
          <p:nvPr/>
        </p:nvSpPr>
        <p:spPr>
          <a:xfrm>
            <a:off x="1650896" y="5626175"/>
            <a:ext cx="1893755" cy="548640"/>
          </a:xfrm>
          <a:prstGeom prst="rect">
            <a:avLst/>
          </a:prstGeom>
          <a:solidFill>
            <a:schemeClr val="accent4">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a:lnSpc>
                <a:spcPts val="1800"/>
              </a:lnSpc>
            </a:pPr>
            <a:r>
              <a:rPr lang="en-US" b="1">
                <a:solidFill>
                  <a:prstClr val="black"/>
                </a:solidFill>
              </a:rPr>
              <a:t>Prescribed Burn Approval Plan</a:t>
            </a:r>
          </a:p>
        </p:txBody>
      </p:sp>
      <p:sp>
        <p:nvSpPr>
          <p:cNvPr id="36" name="Rectangle 35">
            <a:extLst>
              <a:ext uri="{FF2B5EF4-FFF2-40B4-BE49-F238E27FC236}">
                <a16:creationId xmlns:a16="http://schemas.microsoft.com/office/drawing/2014/main" id="{B21722D2-682C-494D-9EE1-EECB670624B8}"/>
              </a:ext>
            </a:extLst>
          </p:cNvPr>
          <p:cNvSpPr/>
          <p:nvPr/>
        </p:nvSpPr>
        <p:spPr>
          <a:xfrm>
            <a:off x="3091019" y="4931319"/>
            <a:ext cx="1893755" cy="548640"/>
          </a:xfrm>
          <a:prstGeom prst="rect">
            <a:avLst/>
          </a:prstGeom>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a:lnSpc>
                <a:spcPts val="1800"/>
              </a:lnSpc>
            </a:pPr>
            <a:r>
              <a:rPr lang="en-US" b="1">
                <a:solidFill>
                  <a:prstClr val="black"/>
                </a:solidFill>
              </a:rPr>
              <a:t>Industrial Restriction Plan</a:t>
            </a:r>
          </a:p>
        </p:txBody>
      </p:sp>
      <p:sp>
        <p:nvSpPr>
          <p:cNvPr id="35" name="Rectangle 34">
            <a:extLst>
              <a:ext uri="{FF2B5EF4-FFF2-40B4-BE49-F238E27FC236}">
                <a16:creationId xmlns:a16="http://schemas.microsoft.com/office/drawing/2014/main" id="{ACDF85D8-DA0C-43DB-95D3-0F388B410D41}"/>
              </a:ext>
            </a:extLst>
          </p:cNvPr>
          <p:cNvSpPr/>
          <p:nvPr/>
        </p:nvSpPr>
        <p:spPr>
          <a:xfrm>
            <a:off x="3091019" y="4197178"/>
            <a:ext cx="1893755" cy="548640"/>
          </a:xfrm>
          <a:prstGeom prst="rect">
            <a:avLst/>
          </a:prstGeom>
          <a:solidFill>
            <a:schemeClr val="tx2"/>
          </a:solid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a:lnSpc>
                <a:spcPts val="1800"/>
              </a:lnSpc>
            </a:pPr>
            <a:r>
              <a:rPr lang="en-US" b="1">
                <a:solidFill>
                  <a:prstClr val="black"/>
                </a:solidFill>
              </a:rPr>
              <a:t>Smokey Bear Sign Plan</a:t>
            </a:r>
          </a:p>
        </p:txBody>
      </p:sp>
      <p:sp>
        <p:nvSpPr>
          <p:cNvPr id="79" name="Rectangle 78"/>
          <p:cNvSpPr/>
          <p:nvPr/>
        </p:nvSpPr>
        <p:spPr>
          <a:xfrm>
            <a:off x="1637652" y="2693919"/>
            <a:ext cx="1893755" cy="548640"/>
          </a:xfrm>
          <a:prstGeom prst="rect">
            <a:avLst/>
          </a:prstGeom>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a:lnSpc>
                <a:spcPts val="1800"/>
              </a:lnSpc>
            </a:pPr>
            <a:r>
              <a:rPr lang="en-US">
                <a:solidFill>
                  <a:prstClr val="black"/>
                </a:solidFill>
              </a:rPr>
              <a:t>Initial Response Plan</a:t>
            </a:r>
          </a:p>
        </p:txBody>
      </p:sp>
      <p:sp>
        <p:nvSpPr>
          <p:cNvPr id="19" name="Rectangle 18"/>
          <p:cNvSpPr/>
          <p:nvPr/>
        </p:nvSpPr>
        <p:spPr>
          <a:xfrm>
            <a:off x="1637652" y="1995693"/>
            <a:ext cx="1893755" cy="548640"/>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a:lnSpc>
                <a:spcPts val="1800"/>
              </a:lnSpc>
            </a:pPr>
            <a:r>
              <a:rPr lang="en-US">
                <a:solidFill>
                  <a:prstClr val="black"/>
                </a:solidFill>
              </a:rPr>
              <a:t>Staffing Plan</a:t>
            </a:r>
          </a:p>
        </p:txBody>
      </p:sp>
      <p:sp>
        <p:nvSpPr>
          <p:cNvPr id="18" name="Rectangle 17"/>
          <p:cNvSpPr/>
          <p:nvPr/>
        </p:nvSpPr>
        <p:spPr>
          <a:xfrm>
            <a:off x="1624408" y="1303404"/>
            <a:ext cx="1893755" cy="548640"/>
          </a:xfrm>
          <a:prstGeom prst="rect">
            <a:avLst/>
          </a:prstGeom>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a:lnSpc>
                <a:spcPts val="1800"/>
              </a:lnSpc>
            </a:pPr>
            <a:r>
              <a:rPr lang="en-US">
                <a:solidFill>
                  <a:prstClr val="black"/>
                </a:solidFill>
              </a:rPr>
              <a:t>Preparedness  Level Plan</a:t>
            </a:r>
          </a:p>
        </p:txBody>
      </p:sp>
      <p:sp>
        <p:nvSpPr>
          <p:cNvPr id="51" name="Rectangle 50">
            <a:extLst>
              <a:ext uri="{FF2B5EF4-FFF2-40B4-BE49-F238E27FC236}">
                <a16:creationId xmlns:a16="http://schemas.microsoft.com/office/drawing/2014/main" id="{844BD0D3-1DD8-4495-A785-19BE96E3A539}"/>
              </a:ext>
            </a:extLst>
          </p:cNvPr>
          <p:cNvSpPr>
            <a:spLocks/>
          </p:cNvSpPr>
          <p:nvPr/>
        </p:nvSpPr>
        <p:spPr>
          <a:xfrm>
            <a:off x="1208851" y="322957"/>
            <a:ext cx="9828172" cy="74138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endParaRPr lang="en-US" sz="3200" b="1" dirty="0">
              <a:solidFill>
                <a:schemeClr val="tx1"/>
              </a:solidFill>
              <a:effectLst>
                <a:outerShdw blurRad="50800" dist="38100" dir="2700000" algn="tl" rotWithShape="0">
                  <a:prstClr val="black">
                    <a:alpha val="40000"/>
                  </a:prstClr>
                </a:outerShdw>
              </a:effectLst>
            </a:endParaRPr>
          </a:p>
        </p:txBody>
      </p:sp>
      <p:sp>
        <p:nvSpPr>
          <p:cNvPr id="54" name="Rectangle 53">
            <a:extLst>
              <a:ext uri="{FF2B5EF4-FFF2-40B4-BE49-F238E27FC236}">
                <a16:creationId xmlns:a16="http://schemas.microsoft.com/office/drawing/2014/main" id="{0E207D4F-4A97-43A7-A395-650EFF95D1A0}"/>
              </a:ext>
            </a:extLst>
          </p:cNvPr>
          <p:cNvSpPr>
            <a:spLocks/>
          </p:cNvSpPr>
          <p:nvPr/>
        </p:nvSpPr>
        <p:spPr>
          <a:xfrm>
            <a:off x="1208851" y="6277844"/>
            <a:ext cx="9828172" cy="428536"/>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endParaRPr lang="en-US" sz="3200" b="1" dirty="0">
              <a:solidFill>
                <a:schemeClr val="tx1"/>
              </a:solidFill>
              <a:effectLst>
                <a:outerShdw blurRad="50800" dist="38100" dir="2700000" algn="tl" rotWithShape="0">
                  <a:prstClr val="black">
                    <a:alpha val="40000"/>
                  </a:prstClr>
                </a:outerShdw>
              </a:effectLst>
            </a:endParaRPr>
          </a:p>
        </p:txBody>
      </p:sp>
      <p:sp>
        <p:nvSpPr>
          <p:cNvPr id="2" name="Title 1">
            <a:extLst>
              <a:ext uri="{FF2B5EF4-FFF2-40B4-BE49-F238E27FC236}">
                <a16:creationId xmlns:a16="http://schemas.microsoft.com/office/drawing/2014/main" id="{CA226159-0301-48F1-9D1C-E3C2BB7FD31A}"/>
              </a:ext>
            </a:extLst>
          </p:cNvPr>
          <p:cNvSpPr>
            <a:spLocks noGrp="1"/>
          </p:cNvSpPr>
          <p:nvPr>
            <p:ph type="title"/>
          </p:nvPr>
        </p:nvSpPr>
        <p:spPr>
          <a:xfrm>
            <a:off x="1201401" y="437903"/>
            <a:ext cx="9851492" cy="623335"/>
          </a:xfrm>
        </p:spPr>
        <p:txBody>
          <a:bodyPr/>
          <a:lstStyle/>
          <a:p>
            <a:pPr algn="ctr"/>
            <a:r>
              <a:rPr lang="en-US" sz="3200" b="1" dirty="0">
                <a:solidFill>
                  <a:schemeClr val="tx1"/>
                </a:solidFill>
              </a:rPr>
              <a:t>Fire Danger Operating Plan</a:t>
            </a:r>
            <a:br>
              <a:rPr lang="en-US" b="1" dirty="0">
                <a:solidFill>
                  <a:schemeClr val="tx1"/>
                </a:solidFill>
              </a:rPr>
            </a:br>
            <a:endParaRPr lang="en-US" dirty="0"/>
          </a:p>
        </p:txBody>
      </p:sp>
    </p:spTree>
    <p:extLst>
      <p:ext uri="{BB962C8B-B14F-4D97-AF65-F5344CB8AC3E}">
        <p14:creationId xmlns:p14="http://schemas.microsoft.com/office/powerpoint/2010/main" val="38668766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000"/>
                                        <p:tgtEl>
                                          <p:spTgt spid="2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dissolve">
                                      <p:cBhvr>
                                        <p:cTn id="18" dur="1000"/>
                                        <p:tgtEl>
                                          <p:spTgt spid="41"/>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1000"/>
                                        <p:tgtEl>
                                          <p:spTgt spid="42"/>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1000"/>
                                        <p:tgtEl>
                                          <p:spTgt spid="2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dissolve">
                                      <p:cBhvr>
                                        <p:cTn id="40" dur="1000"/>
                                        <p:tgtEl>
                                          <p:spTgt spid="43"/>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1000"/>
                                        <p:tgtEl>
                                          <p:spTgt spid="2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dissolve">
                                      <p:cBhvr>
                                        <p:cTn id="51" dur="1000"/>
                                        <p:tgtEl>
                                          <p:spTgt spid="44"/>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par>
                          <p:cTn id="56" fill="hold">
                            <p:stCondLst>
                              <p:cond delay="7000"/>
                            </p:stCondLst>
                            <p:childTnLst>
                              <p:par>
                                <p:cTn id="57" presetID="22" presetClass="entr" presetSubtype="8" fill="hold" nodeType="afterEffect">
                                  <p:stCondLst>
                                    <p:cond delay="100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8500"/>
                            </p:stCondLst>
                            <p:childTnLst>
                              <p:par>
                                <p:cTn id="61" presetID="9"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dissolve">
                                      <p:cBhvr>
                                        <p:cTn id="63" dur="500"/>
                                        <p:tgtEl>
                                          <p:spTgt spid="35"/>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1000"/>
                                        <p:tgtEl>
                                          <p:spTgt spid="2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dissolve">
                                      <p:cBhvr>
                                        <p:cTn id="70" dur="1000"/>
                                        <p:tgtEl>
                                          <p:spTgt spid="45"/>
                                        </p:tgtEl>
                                      </p:cBhvr>
                                    </p:animEffect>
                                  </p:childTnLst>
                                </p:cTn>
                              </p:par>
                            </p:childTnLst>
                          </p:cTn>
                        </p:par>
                        <p:par>
                          <p:cTn id="71" fill="hold">
                            <p:stCondLst>
                              <p:cond delay="10000"/>
                            </p:stCondLst>
                            <p:childTnLst>
                              <p:par>
                                <p:cTn id="72" presetID="10"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par>
                          <p:cTn id="75" fill="hold">
                            <p:stCondLst>
                              <p:cond delay="10500"/>
                            </p:stCondLst>
                            <p:childTnLst>
                              <p:par>
                                <p:cTn id="76" presetID="22" presetClass="entr" presetSubtype="8" fill="hold"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left)">
                                      <p:cBhvr>
                                        <p:cTn id="78" dur="500"/>
                                        <p:tgtEl>
                                          <p:spTgt spid="38"/>
                                        </p:tgtEl>
                                      </p:cBhvr>
                                    </p:animEffect>
                                  </p:childTnLst>
                                </p:cTn>
                              </p:par>
                            </p:childTnLst>
                          </p:cTn>
                        </p:par>
                        <p:par>
                          <p:cTn id="79" fill="hold">
                            <p:stCondLst>
                              <p:cond delay="11000"/>
                            </p:stCondLst>
                            <p:childTnLst>
                              <p:par>
                                <p:cTn id="80" presetID="9" presetClass="entr" presetSubtype="0"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dissolve">
                                      <p:cBhvr>
                                        <p:cTn id="82" dur="500"/>
                                        <p:tgtEl>
                                          <p:spTgt spid="36"/>
                                        </p:tgtEl>
                                      </p:cBhvr>
                                    </p:animEffect>
                                  </p:childTnLst>
                                </p:cTn>
                              </p:par>
                            </p:childTnLst>
                          </p:cTn>
                        </p:par>
                        <p:par>
                          <p:cTn id="83" fill="hold">
                            <p:stCondLst>
                              <p:cond delay="11500"/>
                            </p:stCondLst>
                            <p:childTnLst>
                              <p:par>
                                <p:cTn id="84" presetID="22" presetClass="entr" presetSubtype="8"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1000"/>
                                        <p:tgtEl>
                                          <p:spTgt spid="28"/>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dissolve">
                                      <p:cBhvr>
                                        <p:cTn id="89" dur="1000"/>
                                        <p:tgtEl>
                                          <p:spTgt spid="46"/>
                                        </p:tgtEl>
                                      </p:cBhvr>
                                    </p:animEffect>
                                  </p:childTnLst>
                                </p:cTn>
                              </p:par>
                            </p:childTnLst>
                          </p:cTn>
                        </p:par>
                        <p:par>
                          <p:cTn id="90" fill="hold">
                            <p:stCondLst>
                              <p:cond delay="12500"/>
                            </p:stCondLst>
                            <p:childTnLst>
                              <p:par>
                                <p:cTn id="91" presetID="10"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childTnLst>
                          </p:cTn>
                        </p:par>
                        <p:par>
                          <p:cTn id="94" fill="hold">
                            <p:stCondLst>
                              <p:cond delay="13000"/>
                            </p:stCondLst>
                            <p:childTnLst>
                              <p:par>
                                <p:cTn id="95" presetID="22" presetClass="entr" presetSubtype="8"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1000"/>
                                        <p:tgtEl>
                                          <p:spTgt spid="29"/>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dissolve">
                                      <p:cBhvr>
                                        <p:cTn id="100" dur="1000"/>
                                        <p:tgtEl>
                                          <p:spTgt spid="47"/>
                                        </p:tgtEl>
                                      </p:cBhvr>
                                    </p:animEffect>
                                  </p:childTnLst>
                                </p:cTn>
                              </p:par>
                            </p:childTnLst>
                          </p:cTn>
                        </p:par>
                        <p:par>
                          <p:cTn id="101" fill="hold">
                            <p:stCondLst>
                              <p:cond delay="14000"/>
                            </p:stCondLst>
                            <p:childTnLst>
                              <p:par>
                                <p:cTn id="102" presetID="10" presetClass="entr" presetSubtype="0"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fade">
                                      <p:cBhvr>
                                        <p:cTn id="104" dur="500"/>
                                        <p:tgtEl>
                                          <p:spTgt spid="48"/>
                                        </p:tgtEl>
                                      </p:cBhvr>
                                    </p:animEffect>
                                  </p:childTnLst>
                                </p:cTn>
                              </p:par>
                            </p:childTnLst>
                          </p:cTn>
                        </p:par>
                        <p:par>
                          <p:cTn id="105" fill="hold">
                            <p:stCondLst>
                              <p:cond delay="14500"/>
                            </p:stCondLst>
                            <p:childTnLst>
                              <p:par>
                                <p:cTn id="106" presetID="17"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1500" fill="hold"/>
                                        <p:tgtEl>
                                          <p:spTgt spid="51"/>
                                        </p:tgtEl>
                                        <p:attrNameLst>
                                          <p:attrName>ppt_x</p:attrName>
                                        </p:attrNameLst>
                                      </p:cBhvr>
                                      <p:tavLst>
                                        <p:tav tm="0">
                                          <p:val>
                                            <p:strVal val="#ppt_x-#ppt_w/2"/>
                                          </p:val>
                                        </p:tav>
                                        <p:tav tm="100000">
                                          <p:val>
                                            <p:strVal val="#ppt_x"/>
                                          </p:val>
                                        </p:tav>
                                      </p:tavLst>
                                    </p:anim>
                                    <p:anim calcmode="lin" valueType="num">
                                      <p:cBhvr>
                                        <p:cTn id="109" dur="1500" fill="hold"/>
                                        <p:tgtEl>
                                          <p:spTgt spid="51"/>
                                        </p:tgtEl>
                                        <p:attrNameLst>
                                          <p:attrName>ppt_y</p:attrName>
                                        </p:attrNameLst>
                                      </p:cBhvr>
                                      <p:tavLst>
                                        <p:tav tm="0">
                                          <p:val>
                                            <p:strVal val="#ppt_y"/>
                                          </p:val>
                                        </p:tav>
                                        <p:tav tm="100000">
                                          <p:val>
                                            <p:strVal val="#ppt_y"/>
                                          </p:val>
                                        </p:tav>
                                      </p:tavLst>
                                    </p:anim>
                                    <p:anim calcmode="lin" valueType="num">
                                      <p:cBhvr>
                                        <p:cTn id="110" dur="1500" fill="hold"/>
                                        <p:tgtEl>
                                          <p:spTgt spid="51"/>
                                        </p:tgtEl>
                                        <p:attrNameLst>
                                          <p:attrName>ppt_w</p:attrName>
                                        </p:attrNameLst>
                                      </p:cBhvr>
                                      <p:tavLst>
                                        <p:tav tm="0">
                                          <p:val>
                                            <p:fltVal val="0"/>
                                          </p:val>
                                        </p:tav>
                                        <p:tav tm="100000">
                                          <p:val>
                                            <p:strVal val="#ppt_w"/>
                                          </p:val>
                                        </p:tav>
                                      </p:tavLst>
                                    </p:anim>
                                    <p:anim calcmode="lin" valueType="num">
                                      <p:cBhvr>
                                        <p:cTn id="111" dur="1500" fill="hold"/>
                                        <p:tgtEl>
                                          <p:spTgt spid="51"/>
                                        </p:tgtEl>
                                        <p:attrNameLst>
                                          <p:attrName>ppt_h</p:attrName>
                                        </p:attrNameLst>
                                      </p:cBhvr>
                                      <p:tavLst>
                                        <p:tav tm="0">
                                          <p:val>
                                            <p:strVal val="#ppt_h"/>
                                          </p:val>
                                        </p:tav>
                                        <p:tav tm="100000">
                                          <p:val>
                                            <p:strVal val="#ppt_h"/>
                                          </p:val>
                                        </p:tav>
                                      </p:tavLst>
                                    </p:anim>
                                  </p:childTnLst>
                                </p:cTn>
                              </p:par>
                            </p:childTnLst>
                          </p:cTn>
                        </p:par>
                        <p:par>
                          <p:cTn id="112" fill="hold">
                            <p:stCondLst>
                              <p:cond delay="16000"/>
                            </p:stCondLst>
                            <p:childTnLst>
                              <p:par>
                                <p:cTn id="113" presetID="17" presetClass="entr" presetSubtype="8"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1500" fill="hold"/>
                                        <p:tgtEl>
                                          <p:spTgt spid="52"/>
                                        </p:tgtEl>
                                        <p:attrNameLst>
                                          <p:attrName>ppt_x</p:attrName>
                                        </p:attrNameLst>
                                      </p:cBhvr>
                                      <p:tavLst>
                                        <p:tav tm="0">
                                          <p:val>
                                            <p:strVal val="#ppt_x-#ppt_w/2"/>
                                          </p:val>
                                        </p:tav>
                                        <p:tav tm="100000">
                                          <p:val>
                                            <p:strVal val="#ppt_x"/>
                                          </p:val>
                                        </p:tav>
                                      </p:tavLst>
                                    </p:anim>
                                    <p:anim calcmode="lin" valueType="num">
                                      <p:cBhvr>
                                        <p:cTn id="116" dur="1500" fill="hold"/>
                                        <p:tgtEl>
                                          <p:spTgt spid="52"/>
                                        </p:tgtEl>
                                        <p:attrNameLst>
                                          <p:attrName>ppt_y</p:attrName>
                                        </p:attrNameLst>
                                      </p:cBhvr>
                                      <p:tavLst>
                                        <p:tav tm="0">
                                          <p:val>
                                            <p:strVal val="#ppt_y"/>
                                          </p:val>
                                        </p:tav>
                                        <p:tav tm="100000">
                                          <p:val>
                                            <p:strVal val="#ppt_y"/>
                                          </p:val>
                                        </p:tav>
                                      </p:tavLst>
                                    </p:anim>
                                    <p:anim calcmode="lin" valueType="num">
                                      <p:cBhvr>
                                        <p:cTn id="117" dur="1500" fill="hold"/>
                                        <p:tgtEl>
                                          <p:spTgt spid="52"/>
                                        </p:tgtEl>
                                        <p:attrNameLst>
                                          <p:attrName>ppt_w</p:attrName>
                                        </p:attrNameLst>
                                      </p:cBhvr>
                                      <p:tavLst>
                                        <p:tav tm="0">
                                          <p:val>
                                            <p:fltVal val="0"/>
                                          </p:val>
                                        </p:tav>
                                        <p:tav tm="100000">
                                          <p:val>
                                            <p:strVal val="#ppt_w"/>
                                          </p:val>
                                        </p:tav>
                                      </p:tavLst>
                                    </p:anim>
                                    <p:anim calcmode="lin" valueType="num">
                                      <p:cBhvr>
                                        <p:cTn id="118" dur="1500" fill="hold"/>
                                        <p:tgtEl>
                                          <p:spTgt spid="52"/>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53"/>
                                        </p:tgtEl>
                                        <p:attrNameLst>
                                          <p:attrName>style.visibility</p:attrName>
                                        </p:attrNameLst>
                                      </p:cBhvr>
                                      <p:to>
                                        <p:strVal val="visible"/>
                                      </p:to>
                                    </p:set>
                                    <p:anim calcmode="lin" valueType="num">
                                      <p:cBhvr>
                                        <p:cTn id="121" dur="1500" fill="hold"/>
                                        <p:tgtEl>
                                          <p:spTgt spid="53"/>
                                        </p:tgtEl>
                                        <p:attrNameLst>
                                          <p:attrName>ppt_x</p:attrName>
                                        </p:attrNameLst>
                                      </p:cBhvr>
                                      <p:tavLst>
                                        <p:tav tm="0">
                                          <p:val>
                                            <p:strVal val="#ppt_x-#ppt_w/2"/>
                                          </p:val>
                                        </p:tav>
                                        <p:tav tm="100000">
                                          <p:val>
                                            <p:strVal val="#ppt_x"/>
                                          </p:val>
                                        </p:tav>
                                      </p:tavLst>
                                    </p:anim>
                                    <p:anim calcmode="lin" valueType="num">
                                      <p:cBhvr>
                                        <p:cTn id="122" dur="1500" fill="hold"/>
                                        <p:tgtEl>
                                          <p:spTgt spid="53"/>
                                        </p:tgtEl>
                                        <p:attrNameLst>
                                          <p:attrName>ppt_y</p:attrName>
                                        </p:attrNameLst>
                                      </p:cBhvr>
                                      <p:tavLst>
                                        <p:tav tm="0">
                                          <p:val>
                                            <p:strVal val="#ppt_y"/>
                                          </p:val>
                                        </p:tav>
                                        <p:tav tm="100000">
                                          <p:val>
                                            <p:strVal val="#ppt_y"/>
                                          </p:val>
                                        </p:tav>
                                      </p:tavLst>
                                    </p:anim>
                                    <p:anim calcmode="lin" valueType="num">
                                      <p:cBhvr>
                                        <p:cTn id="123" dur="1500" fill="hold"/>
                                        <p:tgtEl>
                                          <p:spTgt spid="53"/>
                                        </p:tgtEl>
                                        <p:attrNameLst>
                                          <p:attrName>ppt_w</p:attrName>
                                        </p:attrNameLst>
                                      </p:cBhvr>
                                      <p:tavLst>
                                        <p:tav tm="0">
                                          <p:val>
                                            <p:fltVal val="0"/>
                                          </p:val>
                                        </p:tav>
                                        <p:tav tm="100000">
                                          <p:val>
                                            <p:strVal val="#ppt_w"/>
                                          </p:val>
                                        </p:tav>
                                      </p:tavLst>
                                    </p:anim>
                                    <p:anim calcmode="lin" valueType="num">
                                      <p:cBhvr>
                                        <p:cTn id="124" dur="1500" fill="hold"/>
                                        <p:tgtEl>
                                          <p:spTgt spid="53"/>
                                        </p:tgtEl>
                                        <p:attrNameLst>
                                          <p:attrName>ppt_h</p:attrName>
                                        </p:attrNameLst>
                                      </p:cBhvr>
                                      <p:tavLst>
                                        <p:tav tm="0">
                                          <p:val>
                                            <p:strVal val="#ppt_h"/>
                                          </p:val>
                                        </p:tav>
                                        <p:tav tm="100000">
                                          <p:val>
                                            <p:strVal val="#ppt_h"/>
                                          </p:val>
                                        </p:tav>
                                      </p:tavLst>
                                    </p:anim>
                                  </p:childTnLst>
                                </p:cTn>
                              </p:par>
                            </p:childTnLst>
                          </p:cTn>
                        </p:par>
                        <p:par>
                          <p:cTn id="125" fill="hold">
                            <p:stCondLst>
                              <p:cond delay="17500"/>
                            </p:stCondLst>
                            <p:childTnLst>
                              <p:par>
                                <p:cTn id="126" presetID="17" presetClass="entr" presetSubtype="10"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1500" fill="hold"/>
                                        <p:tgtEl>
                                          <p:spTgt spid="54"/>
                                        </p:tgtEl>
                                        <p:attrNameLst>
                                          <p:attrName>ppt_w</p:attrName>
                                        </p:attrNameLst>
                                      </p:cBhvr>
                                      <p:tavLst>
                                        <p:tav tm="0">
                                          <p:val>
                                            <p:fltVal val="0"/>
                                          </p:val>
                                        </p:tav>
                                        <p:tav tm="100000">
                                          <p:val>
                                            <p:strVal val="#ppt_w"/>
                                          </p:val>
                                        </p:tav>
                                      </p:tavLst>
                                    </p:anim>
                                    <p:anim calcmode="lin" valueType="num">
                                      <p:cBhvr>
                                        <p:cTn id="129" dur="1500" fill="hold"/>
                                        <p:tgtEl>
                                          <p:spTgt spid="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20" grpId="0" animBg="1"/>
      <p:bldP spid="21" grpId="0" animBg="1"/>
      <p:bldP spid="23" grpId="0" animBg="1"/>
      <p:bldP spid="24" grpId="0" animBg="1"/>
      <p:bldP spid="27" grpId="0" animBg="1"/>
      <p:bldP spid="28" grpId="0" animBg="1"/>
      <p:bldP spid="29" grpId="0" animBg="1"/>
      <p:bldP spid="30" grpId="0" animBg="1"/>
      <p:bldP spid="32" grpId="0" animBg="1"/>
      <p:bldP spid="33" grpId="0" animBg="1"/>
      <p:bldP spid="34" grpId="0" animBg="1"/>
      <p:bldP spid="39" grpId="0" animBg="1"/>
      <p:bldP spid="40" grpId="0" animBg="1"/>
      <p:bldP spid="41" grpId="0"/>
      <p:bldP spid="42" grpId="0"/>
      <p:bldP spid="43" grpId="0"/>
      <p:bldP spid="44" grpId="0"/>
      <p:bldP spid="45" grpId="0"/>
      <p:bldP spid="46" grpId="0"/>
      <p:bldP spid="47" grpId="0"/>
      <p:bldP spid="48" grpId="0" animBg="1"/>
      <p:bldP spid="14" grpId="0" animBg="1"/>
      <p:bldP spid="36" grpId="0" animBg="1"/>
      <p:bldP spid="35" grpId="0" animBg="1"/>
      <p:bldP spid="51"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2EC3E0-98CE-4EC5-BFFE-625122F46EEA}"/>
              </a:ext>
            </a:extLst>
          </p:cNvPr>
          <p:cNvSpPr txBox="1"/>
          <p:nvPr/>
        </p:nvSpPr>
        <p:spPr>
          <a:xfrm>
            <a:off x="696686" y="1299437"/>
            <a:ext cx="10987314" cy="2400657"/>
          </a:xfrm>
          <a:prstGeom prst="rect">
            <a:avLst/>
          </a:prstGeom>
          <a:noFill/>
        </p:spPr>
        <p:txBody>
          <a:bodyPr wrap="square" rtlCol="0" anchor="t">
            <a:spAutoFit/>
          </a:bodyPr>
          <a:lstStyle/>
          <a:p>
            <a:pPr marL="457200" indent="-457200">
              <a:spcBef>
                <a:spcPts val="600"/>
              </a:spcBef>
              <a:spcAft>
                <a:spcPts val="600"/>
              </a:spcAft>
              <a:buFont typeface="Arial" panose="020B0604020202020204" pitchFamily="34" charset="0"/>
              <a:buChar char="•"/>
            </a:pPr>
            <a:r>
              <a:rPr lang="en-US" sz="2800" dirty="0">
                <a:effectLst>
                  <a:outerShdw blurRad="38100" dist="38100" dir="2700000" algn="tl">
                    <a:srgbClr val="000000">
                      <a:alpha val="43137"/>
                    </a:srgbClr>
                  </a:outerShdw>
                </a:effectLst>
              </a:rPr>
              <a:t>It should be the intent of local fire management organizations to collaborate with cooperating agencies in the development of an interagency Fire Danger Operating Plan (FDOP).</a:t>
            </a:r>
          </a:p>
          <a:p>
            <a:pPr marL="457200" indent="-457200">
              <a:spcBef>
                <a:spcPts val="600"/>
              </a:spcBef>
              <a:spcAft>
                <a:spcPts val="600"/>
              </a:spcAft>
              <a:buFont typeface="Arial" panose="020B0604020202020204" pitchFamily="34" charset="0"/>
              <a:buChar char="•"/>
            </a:pPr>
            <a:r>
              <a:rPr lang="en-US" sz="2800" dirty="0">
                <a:effectLst>
                  <a:outerShdw blurRad="38100" dist="38100" dir="2700000" algn="tl">
                    <a:srgbClr val="000000">
                      <a:alpha val="43137"/>
                    </a:srgbClr>
                  </a:outerShdw>
                </a:effectLst>
              </a:rPr>
              <a:t>It is neither effective or efficient to have separate, single-agency FDOPs when the planned response involves multiple jurisdictions.</a:t>
            </a:r>
          </a:p>
        </p:txBody>
      </p:sp>
      <p:sp>
        <p:nvSpPr>
          <p:cNvPr id="4" name="Title 3">
            <a:extLst>
              <a:ext uri="{FF2B5EF4-FFF2-40B4-BE49-F238E27FC236}">
                <a16:creationId xmlns:a16="http://schemas.microsoft.com/office/drawing/2014/main" id="{89E58046-8948-48C5-BA1A-6C85C8377898}"/>
              </a:ext>
            </a:extLst>
          </p:cNvPr>
          <p:cNvSpPr>
            <a:spLocks noGrp="1"/>
          </p:cNvSpPr>
          <p:nvPr>
            <p:ph type="title"/>
          </p:nvPr>
        </p:nvSpPr>
        <p:spPr>
          <a:xfrm>
            <a:off x="881027" y="611448"/>
            <a:ext cx="10782948" cy="664797"/>
          </a:xfrm>
        </p:spPr>
        <p:txBody>
          <a:bodyPr/>
          <a:lstStyle/>
          <a:p>
            <a:r>
              <a:rPr lang="en-US" dirty="0"/>
              <a:t>Summary</a:t>
            </a:r>
            <a:br>
              <a:rPr lang="en-US" dirty="0"/>
            </a:br>
            <a:endParaRPr lang="en-US" dirty="0"/>
          </a:p>
        </p:txBody>
      </p:sp>
    </p:spTree>
    <p:extLst>
      <p:ext uri="{BB962C8B-B14F-4D97-AF65-F5344CB8AC3E}">
        <p14:creationId xmlns:p14="http://schemas.microsoft.com/office/powerpoint/2010/main" val="9935911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E3DB7E-AB35-45E1-A6AD-851D3CF14913}"/>
              </a:ext>
            </a:extLst>
          </p:cNvPr>
          <p:cNvSpPr txBox="1"/>
          <p:nvPr/>
        </p:nvSpPr>
        <p:spPr>
          <a:xfrm>
            <a:off x="696686" y="1212669"/>
            <a:ext cx="10987314" cy="4001095"/>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dirty="0">
                <a:effectLst>
                  <a:outerShdw blurRad="38100" dist="38100" dir="2700000" algn="tl">
                    <a:srgbClr val="000000">
                      <a:alpha val="43137"/>
                    </a:srgbClr>
                  </a:outerShdw>
                </a:effectLst>
              </a:rPr>
              <a:t>The subordinate plans to the FDOP are intended to outline the specific actions taken at the thresholds determined in the FDOP.</a:t>
            </a:r>
          </a:p>
          <a:p>
            <a:pPr marL="914400" lvl="1" indent="-457200">
              <a:spcBef>
                <a:spcPts val="600"/>
              </a:spcBef>
              <a:spcAft>
                <a:spcPts val="600"/>
              </a:spcAft>
              <a:buFont typeface="Courier New" panose="02070309020205020404" pitchFamily="49" charset="0"/>
              <a:buChar char="o"/>
            </a:pPr>
            <a:r>
              <a:rPr lang="en-US" sz="2800" dirty="0">
                <a:effectLst>
                  <a:outerShdw blurRad="38100" dist="38100" dir="2700000" algn="tl">
                    <a:srgbClr val="000000">
                      <a:alpha val="43137"/>
                    </a:srgbClr>
                  </a:outerShdw>
                </a:effectLst>
              </a:rPr>
              <a:t>Those actions could be different for each agency (where it makes sense).</a:t>
            </a:r>
          </a:p>
          <a:p>
            <a:pPr marL="457200" lvl="0" indent="-457200">
              <a:spcBef>
                <a:spcPts val="600"/>
              </a:spcBef>
              <a:spcAft>
                <a:spcPts val="600"/>
              </a:spcAft>
              <a:buFont typeface="Arial" panose="020B0604020202020204" pitchFamily="34" charset="0"/>
              <a:buChar char="•"/>
            </a:pPr>
            <a:r>
              <a:rPr lang="en-US" sz="2800" dirty="0">
                <a:solidFill>
                  <a:srgbClr val="FFFFFF"/>
                </a:solidFill>
                <a:effectLst>
                  <a:outerShdw blurRad="38100" dist="38100" dir="2700000" algn="tl">
                    <a:srgbClr val="000000">
                      <a:alpha val="43137"/>
                    </a:srgbClr>
                  </a:outerShdw>
                </a:effectLst>
              </a:rPr>
              <a:t>Remember, the thresholds established in the FDOP remain consistent across jurisdictions within each Fire Danger Rating Area (FDRA), regardless of what each agency decides to do at each threshold.</a:t>
            </a:r>
          </a:p>
          <a:p>
            <a:pPr>
              <a:spcBef>
                <a:spcPts val="600"/>
              </a:spcBef>
              <a:spcAft>
                <a:spcPts val="600"/>
              </a:spcAft>
            </a:pPr>
            <a:endParaRPr lang="en-US" sz="2800" dirty="0">
              <a:effectLst>
                <a:outerShdw blurRad="38100" dist="38100" dir="2700000" algn="tl">
                  <a:srgbClr val="000000">
                    <a:alpha val="43137"/>
                  </a:srgbClr>
                </a:outerShdw>
              </a:effectLst>
            </a:endParaRPr>
          </a:p>
        </p:txBody>
      </p:sp>
      <p:sp>
        <p:nvSpPr>
          <p:cNvPr id="6" name="Title 5">
            <a:extLst>
              <a:ext uri="{FF2B5EF4-FFF2-40B4-BE49-F238E27FC236}">
                <a16:creationId xmlns:a16="http://schemas.microsoft.com/office/drawing/2014/main" id="{5E2B5716-45C7-437A-BD6D-461EF619D031}"/>
              </a:ext>
            </a:extLst>
          </p:cNvPr>
          <p:cNvSpPr>
            <a:spLocks noGrp="1"/>
          </p:cNvSpPr>
          <p:nvPr>
            <p:ph type="title"/>
          </p:nvPr>
        </p:nvSpPr>
        <p:spPr>
          <a:xfrm>
            <a:off x="995241" y="451253"/>
            <a:ext cx="10458127" cy="664797"/>
          </a:xfrm>
        </p:spPr>
        <p:txBody>
          <a:bodyPr/>
          <a:lstStyle/>
          <a:p>
            <a:r>
              <a:rPr lang="en-US" dirty="0"/>
              <a:t>Summary (cont’d)</a:t>
            </a:r>
            <a:br>
              <a:rPr lang="en-US" dirty="0"/>
            </a:br>
            <a:endParaRPr lang="en-US" dirty="0"/>
          </a:p>
        </p:txBody>
      </p:sp>
    </p:spTree>
    <p:extLst>
      <p:ext uri="{BB962C8B-B14F-4D97-AF65-F5344CB8AC3E}">
        <p14:creationId xmlns:p14="http://schemas.microsoft.com/office/powerpoint/2010/main" val="6603946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79626-15EE-45B4-9E4A-A1D10914AC4A}"/>
              </a:ext>
            </a:extLst>
          </p:cNvPr>
          <p:cNvSpPr>
            <a:spLocks noGrp="1"/>
          </p:cNvSpPr>
          <p:nvPr>
            <p:ph type="title"/>
          </p:nvPr>
        </p:nvSpPr>
        <p:spPr/>
        <p:txBody>
          <a:bodyPr/>
          <a:lstStyle/>
          <a:p>
            <a:r>
              <a:rPr lang="en-US" dirty="0"/>
              <a:t>Review Objectives</a:t>
            </a:r>
          </a:p>
        </p:txBody>
      </p:sp>
      <p:sp>
        <p:nvSpPr>
          <p:cNvPr id="9" name="Text Placeholder 8">
            <a:extLst>
              <a:ext uri="{FF2B5EF4-FFF2-40B4-BE49-F238E27FC236}">
                <a16:creationId xmlns:a16="http://schemas.microsoft.com/office/drawing/2014/main" id="{0B7584F1-1B24-43AD-A4C1-B952FA367412}"/>
              </a:ext>
            </a:extLst>
          </p:cNvPr>
          <p:cNvSpPr>
            <a:spLocks noGrp="1"/>
          </p:cNvSpPr>
          <p:nvPr>
            <p:ph type="body" sz="quarter" idx="10"/>
          </p:nvPr>
        </p:nvSpPr>
        <p:spPr/>
        <p:txBody>
          <a:bodyPr>
            <a:spAutoFit/>
          </a:bodyPr>
          <a:lstStyle/>
          <a:p>
            <a:r>
              <a:rPr lang="en-US" sz="3600"/>
              <a:t>Discuss the purpose of the FDOP as it relates to other preparedness plans, such as the Staffing, Preparedness, Prevention, Response and Restriction plans.</a:t>
            </a:r>
          </a:p>
          <a:p>
            <a:r>
              <a:rPr lang="en-US" sz="3600"/>
              <a:t>Associate Staffing, Preparedness, Response, and Adjective Fire Danger Rating Levels with target groups</a:t>
            </a:r>
          </a:p>
        </p:txBody>
      </p:sp>
    </p:spTree>
    <p:extLst>
      <p:ext uri="{BB962C8B-B14F-4D97-AF65-F5344CB8AC3E}">
        <p14:creationId xmlns:p14="http://schemas.microsoft.com/office/powerpoint/2010/main" val="2475660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79626-15EE-45B4-9E4A-A1D10914AC4A}"/>
              </a:ext>
            </a:extLst>
          </p:cNvPr>
          <p:cNvSpPr>
            <a:spLocks noGrp="1"/>
          </p:cNvSpPr>
          <p:nvPr>
            <p:ph type="title"/>
          </p:nvPr>
        </p:nvSpPr>
        <p:spPr/>
        <p:txBody>
          <a:bodyPr/>
          <a:lstStyle/>
          <a:p>
            <a:r>
              <a:rPr lang="en-US"/>
              <a:t>Review Objectives (cont’d)</a:t>
            </a:r>
          </a:p>
        </p:txBody>
      </p:sp>
      <p:sp>
        <p:nvSpPr>
          <p:cNvPr id="9" name="Text Placeholder 8">
            <a:extLst>
              <a:ext uri="{FF2B5EF4-FFF2-40B4-BE49-F238E27FC236}">
                <a16:creationId xmlns:a16="http://schemas.microsoft.com/office/drawing/2014/main" id="{0B7584F1-1B24-43AD-A4C1-B952FA367412}"/>
              </a:ext>
            </a:extLst>
          </p:cNvPr>
          <p:cNvSpPr>
            <a:spLocks noGrp="1"/>
          </p:cNvSpPr>
          <p:nvPr>
            <p:ph type="body" sz="quarter" idx="10"/>
          </p:nvPr>
        </p:nvSpPr>
        <p:spPr/>
        <p:txBody>
          <a:bodyPr/>
          <a:lstStyle/>
          <a:p>
            <a:pPr>
              <a:buFont typeface="+mj-lt"/>
              <a:buAutoNum type="arabicPeriod" startAt="3"/>
            </a:pPr>
            <a:r>
              <a:rPr lang="en-US"/>
              <a:t>Discuss "best practices" which support successful application of fire danger in preparedness planning, development and implementation.</a:t>
            </a:r>
          </a:p>
        </p:txBody>
      </p:sp>
    </p:spTree>
    <p:extLst>
      <p:ext uri="{BB962C8B-B14F-4D97-AF65-F5344CB8AC3E}">
        <p14:creationId xmlns:p14="http://schemas.microsoft.com/office/powerpoint/2010/main" val="745073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le 3">
            <a:extLst>
              <a:ext uri="{FF2B5EF4-FFF2-40B4-BE49-F238E27FC236}">
                <a16:creationId xmlns:a16="http://schemas.microsoft.com/office/drawing/2014/main" id="{CFF92CE8-76A5-4C0D-905B-400641F52584}"/>
              </a:ext>
            </a:extLst>
          </p:cNvPr>
          <p:cNvSpPr>
            <a:spLocks noGrp="1"/>
          </p:cNvSpPr>
          <p:nvPr>
            <p:ph type="title"/>
          </p:nvPr>
        </p:nvSpPr>
        <p:spPr>
          <a:xfrm>
            <a:off x="9057971" y="150903"/>
            <a:ext cx="2962717" cy="664797"/>
          </a:xfrm>
          <a:ln>
            <a:noFill/>
          </a:ln>
          <a:effectLst/>
        </p:spPr>
        <p:txBody>
          <a:bodyPr/>
          <a:lstStyle/>
          <a:p>
            <a:pPr algn="r"/>
            <a:r>
              <a:rPr lang="en-US" sz="800" dirty="0">
                <a:solidFill>
                  <a:srgbClr val="0061D4"/>
                </a:solidFill>
              </a:rPr>
              <a:t>?</a:t>
            </a:r>
          </a:p>
        </p:txBody>
      </p:sp>
      <p:pic>
        <p:nvPicPr>
          <p:cNvPr id="13" name="Picture 12">
            <a:extLst>
              <a:ext uri="{FF2B5EF4-FFF2-40B4-BE49-F238E27FC236}">
                <a16:creationId xmlns:a16="http://schemas.microsoft.com/office/drawing/2014/main" id="{6C380286-C4D1-48BD-A815-B01DC3DFB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223" y="1312894"/>
            <a:ext cx="5209952" cy="3469828"/>
          </a:xfrm>
          <a:prstGeom prst="rect">
            <a:avLst/>
          </a:prstGeom>
        </p:spPr>
      </p:pic>
    </p:spTree>
    <p:extLst>
      <p:ext uri="{BB962C8B-B14F-4D97-AF65-F5344CB8AC3E}">
        <p14:creationId xmlns:p14="http://schemas.microsoft.com/office/powerpoint/2010/main" val="14950799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79626-15EE-45B4-9E4A-A1D10914AC4A}"/>
              </a:ext>
            </a:extLst>
          </p:cNvPr>
          <p:cNvSpPr>
            <a:spLocks noGrp="1"/>
          </p:cNvSpPr>
          <p:nvPr>
            <p:ph type="title"/>
          </p:nvPr>
        </p:nvSpPr>
        <p:spPr/>
        <p:txBody>
          <a:bodyPr/>
          <a:lstStyle/>
          <a:p>
            <a:r>
              <a:rPr lang="en-US"/>
              <a:t>Objectives</a:t>
            </a:r>
          </a:p>
        </p:txBody>
      </p:sp>
      <p:sp>
        <p:nvSpPr>
          <p:cNvPr id="9" name="Text Placeholder 8">
            <a:extLst>
              <a:ext uri="{FF2B5EF4-FFF2-40B4-BE49-F238E27FC236}">
                <a16:creationId xmlns:a16="http://schemas.microsoft.com/office/drawing/2014/main" id="{0B7584F1-1B24-43AD-A4C1-B952FA367412}"/>
              </a:ext>
            </a:extLst>
          </p:cNvPr>
          <p:cNvSpPr>
            <a:spLocks noGrp="1"/>
          </p:cNvSpPr>
          <p:nvPr>
            <p:ph type="body" sz="quarter" idx="10"/>
          </p:nvPr>
        </p:nvSpPr>
        <p:spPr>
          <a:xfrm>
            <a:off x="1879046" y="1411553"/>
            <a:ext cx="9804954" cy="4124206"/>
          </a:xfrm>
        </p:spPr>
        <p:txBody>
          <a:bodyPr>
            <a:spAutoFit/>
          </a:bodyPr>
          <a:lstStyle/>
          <a:p>
            <a:r>
              <a:rPr lang="en-US" sz="3600" dirty="0"/>
              <a:t>Discuss the purpose of the FDOP as it relates to other preparedness plans, such as the Staffing, Preparedness, Prevention, Response and Restriction plans.</a:t>
            </a:r>
          </a:p>
          <a:p>
            <a:r>
              <a:rPr lang="en-US" sz="3600" dirty="0"/>
              <a:t>Associate Staffing, Preparedness, Response, and Adjective Fire Danger Rating Levels with target groups.</a:t>
            </a:r>
          </a:p>
        </p:txBody>
      </p:sp>
    </p:spTree>
    <p:extLst>
      <p:ext uri="{BB962C8B-B14F-4D97-AF65-F5344CB8AC3E}">
        <p14:creationId xmlns:p14="http://schemas.microsoft.com/office/powerpoint/2010/main" val="3110182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79626-15EE-45B4-9E4A-A1D10914AC4A}"/>
              </a:ext>
            </a:extLst>
          </p:cNvPr>
          <p:cNvSpPr>
            <a:spLocks noGrp="1"/>
          </p:cNvSpPr>
          <p:nvPr>
            <p:ph type="title"/>
          </p:nvPr>
        </p:nvSpPr>
        <p:spPr/>
        <p:txBody>
          <a:bodyPr/>
          <a:lstStyle/>
          <a:p>
            <a:r>
              <a:rPr lang="en-US"/>
              <a:t>Objectives (cont’d)</a:t>
            </a:r>
          </a:p>
        </p:txBody>
      </p:sp>
      <p:sp>
        <p:nvSpPr>
          <p:cNvPr id="9" name="Text Placeholder 8">
            <a:extLst>
              <a:ext uri="{FF2B5EF4-FFF2-40B4-BE49-F238E27FC236}">
                <a16:creationId xmlns:a16="http://schemas.microsoft.com/office/drawing/2014/main" id="{0B7584F1-1B24-43AD-A4C1-B952FA367412}"/>
              </a:ext>
            </a:extLst>
          </p:cNvPr>
          <p:cNvSpPr>
            <a:spLocks noGrp="1"/>
          </p:cNvSpPr>
          <p:nvPr>
            <p:ph type="body" sz="quarter" idx="10"/>
          </p:nvPr>
        </p:nvSpPr>
        <p:spPr>
          <a:xfrm>
            <a:off x="1879046" y="1411553"/>
            <a:ext cx="9804954" cy="2554545"/>
          </a:xfrm>
        </p:spPr>
        <p:txBody>
          <a:bodyPr/>
          <a:lstStyle/>
          <a:p>
            <a:pPr>
              <a:buFont typeface="+mj-lt"/>
              <a:buAutoNum type="arabicPeriod" startAt="3"/>
            </a:pPr>
            <a:r>
              <a:rPr lang="en-US"/>
              <a:t>Discuss "best practices" which support successful application of fire danger in preparedness planning, development and implementation.</a:t>
            </a:r>
          </a:p>
        </p:txBody>
      </p:sp>
    </p:spTree>
    <p:extLst>
      <p:ext uri="{BB962C8B-B14F-4D97-AF65-F5344CB8AC3E}">
        <p14:creationId xmlns:p14="http://schemas.microsoft.com/office/powerpoint/2010/main" val="3283782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0B6D-AB2D-4833-97A5-2B69BF874D4C}"/>
              </a:ext>
            </a:extLst>
          </p:cNvPr>
          <p:cNvSpPr>
            <a:spLocks noGrp="1"/>
          </p:cNvSpPr>
          <p:nvPr>
            <p:ph type="title"/>
          </p:nvPr>
        </p:nvSpPr>
        <p:spPr/>
        <p:txBody>
          <a:bodyPr/>
          <a:lstStyle/>
          <a:p>
            <a:r>
              <a:rPr lang="en-US"/>
              <a:t>Preparedness Planning and the FDOP</a:t>
            </a:r>
          </a:p>
        </p:txBody>
      </p:sp>
      <p:sp>
        <p:nvSpPr>
          <p:cNvPr id="3" name="Text Placeholder 2">
            <a:extLst>
              <a:ext uri="{FF2B5EF4-FFF2-40B4-BE49-F238E27FC236}">
                <a16:creationId xmlns:a16="http://schemas.microsoft.com/office/drawing/2014/main" id="{DC612CA5-3E45-40DD-A9D0-7240A7655EE7}"/>
              </a:ext>
            </a:extLst>
          </p:cNvPr>
          <p:cNvSpPr>
            <a:spLocks noGrp="1"/>
          </p:cNvSpPr>
          <p:nvPr>
            <p:ph type="body" sz="quarter" idx="4294967295"/>
          </p:nvPr>
        </p:nvSpPr>
        <p:spPr>
          <a:xfrm>
            <a:off x="1125384" y="1331913"/>
            <a:ext cx="9805987" cy="477202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rect">
              <a:fillToRect r="100000" b="100000"/>
            </a:path>
            <a:tileRect l="-100000" t="-100000"/>
          </a:gradFill>
          <a:effectLst>
            <a:outerShdw blurRad="127000" dist="1270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a:lnSpc>
                <a:spcPts val="4500"/>
              </a:lnSpc>
            </a:pPr>
            <a:r>
              <a:rPr lang="en-US" sz="360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“The FDOP process blends science, historical data, established processes, and local knowledge to provide a unified framework for local interagency unit managers/administrators to make informed decisions that result in safe, efficient, and effective responses to fire situations.”</a:t>
            </a:r>
          </a:p>
          <a:p>
            <a:pPr algn="r">
              <a:lnSpc>
                <a:spcPts val="4500"/>
              </a:lnSpc>
            </a:pPr>
            <a:r>
              <a:rPr lang="en-US" sz="2000" i="1">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hlinkClick r:id="rId3"/>
              </a:rPr>
              <a:t>Interagency Standards for Fire and Fire Aviation Operations, Chapter 10</a:t>
            </a:r>
            <a:endParaRPr lang="en-US" sz="2000" i="1">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52720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0B6D-AB2D-4833-97A5-2B69BF874D4C}"/>
              </a:ext>
            </a:extLst>
          </p:cNvPr>
          <p:cNvSpPr>
            <a:spLocks noGrp="1"/>
          </p:cNvSpPr>
          <p:nvPr>
            <p:ph type="title"/>
          </p:nvPr>
        </p:nvSpPr>
        <p:spPr/>
        <p:txBody>
          <a:bodyPr/>
          <a:lstStyle/>
          <a:p>
            <a:r>
              <a:rPr lang="en-US"/>
              <a:t>However, there may be a problem . . . </a:t>
            </a:r>
          </a:p>
        </p:txBody>
      </p:sp>
      <p:sp>
        <p:nvSpPr>
          <p:cNvPr id="5" name="Text Placeholder 4">
            <a:extLst>
              <a:ext uri="{FF2B5EF4-FFF2-40B4-BE49-F238E27FC236}">
                <a16:creationId xmlns:a16="http://schemas.microsoft.com/office/drawing/2014/main" id="{67813812-AEC0-438C-B22A-5A496048A6AE}"/>
              </a:ext>
            </a:extLst>
          </p:cNvPr>
          <p:cNvSpPr>
            <a:spLocks noGrp="1"/>
          </p:cNvSpPr>
          <p:nvPr>
            <p:ph type="body" sz="quarter" idx="10"/>
          </p:nvPr>
        </p:nvSpPr>
        <p:spPr>
          <a:xfrm>
            <a:off x="956736" y="1286642"/>
            <a:ext cx="8177421" cy="1938992"/>
          </a:xfrm>
        </p:spPr>
        <p:txBody>
          <a:bodyPr/>
          <a:lstStyle/>
          <a:p>
            <a:r>
              <a:rPr lang="en-US">
                <a:solidFill>
                  <a:schemeClr val="accent1">
                    <a:lumMod val="60000"/>
                    <a:lumOff val="40000"/>
                  </a:schemeClr>
                </a:solidFill>
              </a:rPr>
              <a:t>Some decision-makers </a:t>
            </a:r>
            <a:r>
              <a:rPr lang="en-US" b="1" i="1" u="sng">
                <a:solidFill>
                  <a:schemeClr val="accent1">
                    <a:lumMod val="60000"/>
                    <a:lumOff val="40000"/>
                  </a:schemeClr>
                </a:solidFill>
              </a:rPr>
              <a:t>do not </a:t>
            </a:r>
            <a:r>
              <a:rPr lang="en-US">
                <a:solidFill>
                  <a:schemeClr val="accent1">
                    <a:lumMod val="60000"/>
                    <a:lumOff val="40000"/>
                  </a:schemeClr>
                </a:solidFill>
              </a:rPr>
              <a:t>consider or incorporate Fire Danger in their decision-making process.</a:t>
            </a:r>
          </a:p>
        </p:txBody>
      </p:sp>
      <p:sp>
        <p:nvSpPr>
          <p:cNvPr id="8" name="Thought Bubble: Cloud 7">
            <a:extLst>
              <a:ext uri="{FF2B5EF4-FFF2-40B4-BE49-F238E27FC236}">
                <a16:creationId xmlns:a16="http://schemas.microsoft.com/office/drawing/2014/main" id="{1164DD69-2C93-4798-B6A7-32FB7AB0E71F}"/>
              </a:ext>
            </a:extLst>
          </p:cNvPr>
          <p:cNvSpPr/>
          <p:nvPr/>
        </p:nvSpPr>
        <p:spPr bwMode="auto">
          <a:xfrm>
            <a:off x="6265330" y="2683933"/>
            <a:ext cx="3064934" cy="1490133"/>
          </a:xfrm>
          <a:prstGeom prst="cloudCallout">
            <a:avLst>
              <a:gd name="adj1" fmla="val 72298"/>
              <a:gd name="adj2" fmla="val 1411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800" b="1" i="1">
                <a:solidFill>
                  <a:srgbClr val="FF0000"/>
                </a:solidFill>
                <a:effectLst>
                  <a:outerShdw blurRad="38100" dist="38100" dir="2700000" algn="tl">
                    <a:srgbClr val="000000">
                      <a:alpha val="43137"/>
                    </a:srgbClr>
                  </a:outerShdw>
                </a:effectLst>
                <a:latin typeface="Segoe" pitchFamily="34" charset="0"/>
              </a:rPr>
              <a:t>Why?</a:t>
            </a:r>
          </a:p>
        </p:txBody>
      </p:sp>
      <p:pic>
        <p:nvPicPr>
          <p:cNvPr id="12" name="Picture 11">
            <a:extLst>
              <a:ext uri="{FF2B5EF4-FFF2-40B4-BE49-F238E27FC236}">
                <a16:creationId xmlns:a16="http://schemas.microsoft.com/office/drawing/2014/main" id="{5AFA3519-08C2-4B31-BB76-75EAE8A8F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264" y="2095500"/>
            <a:ext cx="1905000" cy="4762500"/>
          </a:xfrm>
          <a:prstGeom prst="rect">
            <a:avLst/>
          </a:prstGeom>
        </p:spPr>
      </p:pic>
    </p:spTree>
    <p:extLst>
      <p:ext uri="{BB962C8B-B14F-4D97-AF65-F5344CB8AC3E}">
        <p14:creationId xmlns:p14="http://schemas.microsoft.com/office/powerpoint/2010/main" val="4190266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6000"/>
                            </p:stCondLst>
                            <p:childTnLst>
                              <p:par>
                                <p:cTn id="9" presetID="22" presetClass="entr" presetSubtype="2"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C3B0C-221C-4BC2-B395-771C4D2920B9}"/>
              </a:ext>
            </a:extLst>
          </p:cNvPr>
          <p:cNvSpPr>
            <a:spLocks noGrp="1"/>
          </p:cNvSpPr>
          <p:nvPr>
            <p:ph type="title"/>
          </p:nvPr>
        </p:nvSpPr>
        <p:spPr/>
        <p:txBody>
          <a:bodyPr/>
          <a:lstStyle/>
          <a:p>
            <a:r>
              <a:rPr lang="en-US"/>
              <a:t>What Can Be Done?</a:t>
            </a:r>
          </a:p>
        </p:txBody>
      </p:sp>
      <p:sp>
        <p:nvSpPr>
          <p:cNvPr id="3" name="Text Placeholder 2">
            <a:extLst>
              <a:ext uri="{FF2B5EF4-FFF2-40B4-BE49-F238E27FC236}">
                <a16:creationId xmlns:a16="http://schemas.microsoft.com/office/drawing/2014/main" id="{5ECB894E-0DE6-4C03-B3A4-BEC5460271B9}"/>
              </a:ext>
            </a:extLst>
          </p:cNvPr>
          <p:cNvSpPr>
            <a:spLocks noGrp="1"/>
          </p:cNvSpPr>
          <p:nvPr>
            <p:ph type="body" sz="quarter" idx="4294967295"/>
          </p:nvPr>
        </p:nvSpPr>
        <p:spPr>
          <a:xfrm>
            <a:off x="767562" y="1221425"/>
            <a:ext cx="10916437" cy="5246119"/>
          </a:xfrm>
          <a:prstGeom prst="rect">
            <a:avLst/>
          </a:prstGeom>
        </p:spPr>
        <p:txBody>
          <a:bodyPr/>
          <a:lstStyle/>
          <a:p>
            <a:pPr marL="571500" indent="-571500">
              <a:buFont typeface="Arial" panose="020B0604020202020204" pitchFamily="34" charset="0"/>
              <a:buChar char="•"/>
            </a:pPr>
            <a:r>
              <a:rPr lang="en-US" dirty="0"/>
              <a:t>Incorporate new science – NFDRS2016</a:t>
            </a:r>
          </a:p>
          <a:p>
            <a:pPr marL="571500" indent="-571500">
              <a:buFont typeface="Arial" panose="020B0604020202020204" pitchFamily="34" charset="0"/>
              <a:buChar char="•"/>
            </a:pPr>
            <a:r>
              <a:rPr lang="en-US" dirty="0"/>
              <a:t>Take advantage of the templates</a:t>
            </a:r>
          </a:p>
          <a:p>
            <a:pPr marL="571500" indent="-571500">
              <a:buFont typeface="Arial" panose="020B0604020202020204" pitchFamily="34" charset="0"/>
              <a:buChar char="•"/>
            </a:pPr>
            <a:r>
              <a:rPr lang="en-US" dirty="0"/>
              <a:t>Focus on the application, less on the analysis</a:t>
            </a:r>
          </a:p>
          <a:p>
            <a:pPr marL="571500" indent="-571500">
              <a:buFont typeface="Arial" panose="020B0604020202020204" pitchFamily="34" charset="0"/>
              <a:buChar char="•"/>
            </a:pPr>
            <a:r>
              <a:rPr lang="en-US" dirty="0"/>
              <a:t>Follow recommended “best practices”</a:t>
            </a:r>
          </a:p>
          <a:p>
            <a:pPr marL="571500" indent="-571500">
              <a:buFont typeface="Arial" panose="020B0604020202020204" pitchFamily="34" charset="0"/>
              <a:buChar char="•"/>
            </a:pPr>
            <a:r>
              <a:rPr lang="en-US" dirty="0"/>
              <a:t>Learn how to communicate the “WHY?” to decision-makers</a:t>
            </a:r>
          </a:p>
          <a:p>
            <a:pPr marL="571500" indent="-571500">
              <a:buFont typeface="Arial" panose="020B0604020202020204" pitchFamily="34" charset="0"/>
              <a:buChar char="•"/>
            </a:pPr>
            <a:r>
              <a:rPr lang="en-US" dirty="0"/>
              <a:t>Modify Target Group Behavior</a:t>
            </a:r>
          </a:p>
        </p:txBody>
      </p:sp>
    </p:spTree>
    <p:extLst>
      <p:ext uri="{BB962C8B-B14F-4D97-AF65-F5344CB8AC3E}">
        <p14:creationId xmlns:p14="http://schemas.microsoft.com/office/powerpoint/2010/main" val="31176182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612CA5-3E45-40DD-A9D0-7240A7655EE7}"/>
              </a:ext>
            </a:extLst>
          </p:cNvPr>
          <p:cNvSpPr>
            <a:spLocks noGrp="1"/>
          </p:cNvSpPr>
          <p:nvPr>
            <p:ph type="body" sz="quarter" idx="10"/>
          </p:nvPr>
        </p:nvSpPr>
        <p:spPr>
          <a:xfrm>
            <a:off x="1193522" y="1456024"/>
            <a:ext cx="9804954" cy="3945952"/>
          </a:xfrm>
          <a:noFill/>
          <a:effectLst>
            <a:outerShdw blurRad="127000" dist="1270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marL="571513" indent="-571500">
              <a:lnSpc>
                <a:spcPts val="4500"/>
              </a:lnSpc>
              <a:buFont typeface="Arial" panose="020B0604020202020204" pitchFamily="34" charset="0"/>
              <a:buChar char="•"/>
            </a:pPr>
            <a:r>
              <a:rPr lang="en-US" sz="320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We can classify Target Groups into three categories:  Public, Industry, and Agency</a:t>
            </a:r>
          </a:p>
          <a:p>
            <a:pPr marL="571513" indent="-571500">
              <a:lnSpc>
                <a:spcPts val="4500"/>
              </a:lnSpc>
              <a:buFont typeface="Arial" panose="020B0604020202020204" pitchFamily="34" charset="0"/>
              <a:buChar char="•"/>
            </a:pPr>
            <a:r>
              <a:rPr lang="en-US" sz="320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It’s possible to modify target group behavior to mitigate wildland fires:</a:t>
            </a:r>
          </a:p>
          <a:p>
            <a:pPr marL="1089025" lvl="1" indent="-571500">
              <a:lnSpc>
                <a:spcPts val="4500"/>
              </a:lnSpc>
              <a:buFont typeface="Arial" panose="020B0604020202020204" pitchFamily="34" charset="0"/>
              <a:buChar char="•"/>
            </a:pPr>
            <a:endParaRPr lang="en-US" sz="280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a:p>
            <a:pPr marL="1089025" lvl="1" indent="-571500">
              <a:lnSpc>
                <a:spcPts val="4500"/>
              </a:lnSpc>
              <a:buFont typeface="Arial" panose="020B0604020202020204" pitchFamily="34" charset="0"/>
              <a:buChar char="•"/>
            </a:pPr>
            <a:endParaRPr lang="en-US" sz="280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A54537E6-0283-4CB9-A0E6-D891547FC052}"/>
              </a:ext>
            </a:extLst>
          </p:cNvPr>
          <p:cNvGraphicFramePr>
            <a:graphicFrameLocks noGrp="1"/>
          </p:cNvGraphicFramePr>
          <p:nvPr/>
        </p:nvGraphicFramePr>
        <p:xfrm>
          <a:off x="2692820" y="4076319"/>
          <a:ext cx="8445035" cy="1554480"/>
        </p:xfrm>
        <a:graphic>
          <a:graphicData uri="http://schemas.openxmlformats.org/drawingml/2006/table">
            <a:tbl>
              <a:tblPr firstRow="1" bandRow="1">
                <a:tableStyleId>{5C22544A-7EE6-4342-B048-85BDC9FD1C3A}</a:tableStyleId>
              </a:tblPr>
              <a:tblGrid>
                <a:gridCol w="3652814">
                  <a:extLst>
                    <a:ext uri="{9D8B030D-6E8A-4147-A177-3AD203B41FA5}">
                      <a16:colId xmlns:a16="http://schemas.microsoft.com/office/drawing/2014/main" val="3376015891"/>
                    </a:ext>
                  </a:extLst>
                </a:gridCol>
                <a:gridCol w="208280">
                  <a:extLst>
                    <a:ext uri="{9D8B030D-6E8A-4147-A177-3AD203B41FA5}">
                      <a16:colId xmlns:a16="http://schemas.microsoft.com/office/drawing/2014/main" val="2390175147"/>
                    </a:ext>
                  </a:extLst>
                </a:gridCol>
                <a:gridCol w="4583941">
                  <a:extLst>
                    <a:ext uri="{9D8B030D-6E8A-4147-A177-3AD203B41FA5}">
                      <a16:colId xmlns:a16="http://schemas.microsoft.com/office/drawing/2014/main" val="2394536328"/>
                    </a:ext>
                  </a:extLst>
                </a:gridCol>
              </a:tblGrid>
              <a:tr h="370840">
                <a:tc>
                  <a:txBody>
                    <a:bodyPr/>
                    <a:lstStyle/>
                    <a:p>
                      <a:pPr marL="457200" indent="-457200">
                        <a:buClr>
                          <a:srgbClr val="FF0000"/>
                        </a:buClr>
                        <a:buFont typeface="Wingdings" panose="05000000000000000000" pitchFamily="2" charset="2"/>
                        <a:buChar char="ü"/>
                      </a:pPr>
                      <a:r>
                        <a:rPr lang="en-US" sz="2800" b="0">
                          <a:solidFill>
                            <a:schemeClr val="tx1"/>
                          </a:solidFill>
                          <a:latin typeface="Tahoma" panose="020B0604030504040204" pitchFamily="34" charset="0"/>
                          <a:ea typeface="Tahoma" panose="020B0604030504040204" pitchFamily="34" charset="0"/>
                          <a:cs typeface="Tahoma" panose="020B0604030504040204" pitchFamily="34" charset="0"/>
                        </a:rPr>
                        <a:t>Response Plan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457200" indent="-457200">
                        <a:buClr>
                          <a:srgbClr val="FF0000"/>
                        </a:buClr>
                        <a:buFont typeface="Wingdings" panose="05000000000000000000" pitchFamily="2" charset="2"/>
                        <a:buChar char="ü"/>
                      </a:pPr>
                      <a:endParaRPr lang="en-US" sz="2800" b="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457200" indent="-457200">
                        <a:buClr>
                          <a:srgbClr val="FF0000"/>
                        </a:buClr>
                        <a:buFont typeface="Wingdings" panose="05000000000000000000" pitchFamily="2" charset="2"/>
                        <a:buChar char="ü"/>
                      </a:pPr>
                      <a:r>
                        <a:rPr lang="en-US" sz="2800" b="0">
                          <a:solidFill>
                            <a:schemeClr val="tx1"/>
                          </a:solidFill>
                          <a:latin typeface="Tahoma" panose="020B0604030504040204" pitchFamily="34" charset="0"/>
                          <a:ea typeface="Tahoma" panose="020B0604030504040204" pitchFamily="34" charset="0"/>
                          <a:cs typeface="Tahoma" panose="020B0604030504040204" pitchFamily="34" charset="0"/>
                        </a:rPr>
                        <a:t>Prevention Plan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781348"/>
                  </a:ext>
                </a:extLst>
              </a:tr>
              <a:tr h="370840">
                <a:tc>
                  <a:txBody>
                    <a:bodyPr/>
                    <a:lstStyle/>
                    <a:p>
                      <a:pPr marL="457200" indent="-457200">
                        <a:buClr>
                          <a:srgbClr val="FF0000"/>
                        </a:buClr>
                        <a:buFont typeface="Wingdings" panose="05000000000000000000" pitchFamily="2" charset="2"/>
                        <a:buChar char="ü"/>
                      </a:pPr>
                      <a:r>
                        <a:rPr lang="en-US" sz="2800" b="0">
                          <a:solidFill>
                            <a:schemeClr val="tx1"/>
                          </a:solidFill>
                          <a:latin typeface="Tahoma" panose="020B0604030504040204" pitchFamily="34" charset="0"/>
                          <a:ea typeface="Tahoma" panose="020B0604030504040204" pitchFamily="34" charset="0"/>
                          <a:cs typeface="Tahoma" panose="020B0604030504040204" pitchFamily="34" charset="0"/>
                        </a:rPr>
                        <a:t>Preparedness Plan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457200" indent="-457200">
                        <a:buClr>
                          <a:srgbClr val="FF0000"/>
                        </a:buClr>
                        <a:buFont typeface="Wingdings" panose="05000000000000000000" pitchFamily="2" charset="2"/>
                        <a:buChar char="ü"/>
                      </a:pPr>
                      <a:endParaRPr lang="en-US" sz="2800" b="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914382" lvl="1" indent="-457200">
                        <a:buClr>
                          <a:srgbClr val="FF0000"/>
                        </a:buClr>
                        <a:buFont typeface="Arial" panose="020B0604020202020204" pitchFamily="34" charset="0"/>
                        <a:buChar char="•"/>
                      </a:pPr>
                      <a:r>
                        <a:rPr lang="en-US" sz="2800" b="0">
                          <a:solidFill>
                            <a:schemeClr val="tx1"/>
                          </a:solidFill>
                          <a:latin typeface="Tahoma" panose="020B0604030504040204" pitchFamily="34" charset="0"/>
                          <a:ea typeface="Tahoma" panose="020B0604030504040204" pitchFamily="34" charset="0"/>
                          <a:cs typeface="Tahoma" panose="020B0604030504040204" pitchFamily="34" charset="0"/>
                        </a:rPr>
                        <a:t>Sign Plan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8199818"/>
                  </a:ext>
                </a:extLst>
              </a:tr>
              <a:tr h="370840">
                <a:tc>
                  <a:txBody>
                    <a:bodyPr/>
                    <a:lstStyle/>
                    <a:p>
                      <a:pPr marL="457200" indent="-457200">
                        <a:buClr>
                          <a:srgbClr val="FF0000"/>
                        </a:buClr>
                        <a:buFont typeface="Wingdings" panose="05000000000000000000" pitchFamily="2" charset="2"/>
                        <a:buChar char="ü"/>
                      </a:pPr>
                      <a:r>
                        <a:rPr lang="en-US" sz="2800" b="0">
                          <a:solidFill>
                            <a:schemeClr val="tx1"/>
                          </a:solidFill>
                          <a:latin typeface="Tahoma" panose="020B0604030504040204" pitchFamily="34" charset="0"/>
                          <a:ea typeface="Tahoma" panose="020B0604030504040204" pitchFamily="34" charset="0"/>
                          <a:cs typeface="Tahoma" panose="020B0604030504040204" pitchFamily="34" charset="0"/>
                        </a:rPr>
                        <a:t>Staffing Plan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57200" indent="-457200">
                        <a:buClr>
                          <a:srgbClr val="FF0000"/>
                        </a:buClr>
                        <a:buFont typeface="Wingdings" panose="05000000000000000000" pitchFamily="2" charset="2"/>
                        <a:buChar char="ü"/>
                      </a:pPr>
                      <a:endParaRPr lang="en-US" sz="2800" b="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382" lvl="1" indent="-457200">
                        <a:buClr>
                          <a:srgbClr val="FF0000"/>
                        </a:buClr>
                        <a:buFont typeface="Arial" panose="020B0604020202020204" pitchFamily="34" charset="0"/>
                        <a:buChar char="•"/>
                      </a:pPr>
                      <a:r>
                        <a:rPr lang="en-US" sz="2800" b="0">
                          <a:solidFill>
                            <a:schemeClr val="tx1"/>
                          </a:solidFill>
                          <a:latin typeface="Tahoma" panose="020B0604030504040204" pitchFamily="34" charset="0"/>
                          <a:ea typeface="Tahoma" panose="020B0604030504040204" pitchFamily="34" charset="0"/>
                          <a:cs typeface="Tahoma" panose="020B0604030504040204" pitchFamily="34" charset="0"/>
                        </a:rPr>
                        <a:t>Restriction/Closure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6465317"/>
                  </a:ext>
                </a:extLst>
              </a:tr>
            </a:tbl>
          </a:graphicData>
        </a:graphic>
      </p:graphicFrame>
      <p:sp>
        <p:nvSpPr>
          <p:cNvPr id="6" name="Title 5">
            <a:extLst>
              <a:ext uri="{FF2B5EF4-FFF2-40B4-BE49-F238E27FC236}">
                <a16:creationId xmlns:a16="http://schemas.microsoft.com/office/drawing/2014/main" id="{821042E1-8AE1-4455-B20D-3A0CB701F88B}"/>
              </a:ext>
            </a:extLst>
          </p:cNvPr>
          <p:cNvSpPr>
            <a:spLocks noGrp="1"/>
          </p:cNvSpPr>
          <p:nvPr>
            <p:ph type="title"/>
          </p:nvPr>
        </p:nvSpPr>
        <p:spPr/>
        <p:txBody>
          <a:bodyPr/>
          <a:lstStyle/>
          <a:p>
            <a:r>
              <a:rPr lang="en-US"/>
              <a:t>Modifying Target Group Behavior</a:t>
            </a:r>
          </a:p>
        </p:txBody>
      </p:sp>
    </p:spTree>
    <p:extLst>
      <p:ext uri="{BB962C8B-B14F-4D97-AF65-F5344CB8AC3E}">
        <p14:creationId xmlns:p14="http://schemas.microsoft.com/office/powerpoint/2010/main" val="9561914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612CA5-3E45-40DD-A9D0-7240A7655EE7}"/>
              </a:ext>
            </a:extLst>
          </p:cNvPr>
          <p:cNvSpPr>
            <a:spLocks noGrp="1"/>
          </p:cNvSpPr>
          <p:nvPr>
            <p:ph type="body" sz="quarter" idx="10"/>
          </p:nvPr>
        </p:nvSpPr>
        <p:spPr>
          <a:prstGeom prst="rect">
            <a:avLst/>
          </a:prstGeom>
          <a:noFill/>
          <a:effectLst>
            <a:outerShdw blurRad="127000" dist="1270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ormAutofit/>
          </a:bodyPr>
          <a:lstStyle/>
          <a:p>
            <a:pPr>
              <a:lnSpc>
                <a:spcPts val="4500"/>
              </a:lnSpc>
            </a:pPr>
            <a:r>
              <a:rPr lang="en-US" sz="4400" i="1"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Best Practice </a:t>
            </a:r>
            <a:r>
              <a:rPr lang="en-US">
                <a:effectLst>
                  <a:outerShdw blurRad="50800" dist="38100" dir="2700000" algn="tl" rotWithShape="0">
                    <a:prstClr val="black">
                      <a:alpha val="40000"/>
                    </a:prstClr>
                  </a:outerShdw>
                </a:effectLst>
                <a:ea typeface="Tahoma" panose="020B0604030504040204" pitchFamily="34" charset="0"/>
                <a:cs typeface="Tahoma" panose="020B0604030504040204" pitchFamily="34" charset="0"/>
              </a:rPr>
              <a:t>refers to a recommended procedure, process, application, concept or methodology that, through experience, has proven to be reliable for the successful development and implementation of an interagency Fire Danger Operating Plan.</a:t>
            </a:r>
          </a:p>
        </p:txBody>
      </p:sp>
      <p:sp>
        <p:nvSpPr>
          <p:cNvPr id="2" name="Title 1">
            <a:extLst>
              <a:ext uri="{FF2B5EF4-FFF2-40B4-BE49-F238E27FC236}">
                <a16:creationId xmlns:a16="http://schemas.microsoft.com/office/drawing/2014/main" id="{C7520B6D-AB2D-4833-97A5-2B69BF874D4C}"/>
              </a:ext>
            </a:extLst>
          </p:cNvPr>
          <p:cNvSpPr>
            <a:spLocks noGrp="1"/>
          </p:cNvSpPr>
          <p:nvPr>
            <p:ph type="title"/>
          </p:nvPr>
        </p:nvSpPr>
        <p:spPr>
          <a:prstGeom prst="rect">
            <a:avLst/>
          </a:prstGeom>
        </p:spPr>
        <p:txBody>
          <a:bodyPr/>
          <a:lstStyle/>
          <a:p>
            <a:r>
              <a:rPr lang="en-US"/>
              <a:t>Definition of “Best Practice”</a:t>
            </a:r>
          </a:p>
        </p:txBody>
      </p:sp>
    </p:spTree>
    <p:extLst>
      <p:ext uri="{BB962C8B-B14F-4D97-AF65-F5344CB8AC3E}">
        <p14:creationId xmlns:p14="http://schemas.microsoft.com/office/powerpoint/2010/main" val="12725186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612CA5-3E45-40DD-A9D0-7240A7655EE7}"/>
              </a:ext>
            </a:extLst>
          </p:cNvPr>
          <p:cNvSpPr>
            <a:spLocks noGrp="1"/>
          </p:cNvSpPr>
          <p:nvPr>
            <p:ph type="body" sz="quarter" idx="10"/>
          </p:nvPr>
        </p:nvSpPr>
        <p:spPr>
          <a:xfrm>
            <a:off x="1630467" y="2736874"/>
            <a:ext cx="10463211" cy="2351156"/>
          </a:xfrm>
          <a:noFill/>
          <a:effectLst>
            <a:outerShdw blurRad="127000" dist="1270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a:lnSpc>
                <a:spcPts val="4500"/>
              </a:lnSpc>
            </a:pPr>
            <a:r>
              <a:rPr lang="en-US" sz="3600" dirty="0">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It should be the intent of local fire management organizations to collaborate with cooperating agencies in the development of an interagency Fire Danger Operating Plan (FDOP).</a:t>
            </a:r>
          </a:p>
        </p:txBody>
      </p:sp>
      <p:sp>
        <p:nvSpPr>
          <p:cNvPr id="6" name="Title 5">
            <a:extLst>
              <a:ext uri="{FF2B5EF4-FFF2-40B4-BE49-F238E27FC236}">
                <a16:creationId xmlns:a16="http://schemas.microsoft.com/office/drawing/2014/main" id="{3BD821B6-FEAC-416A-AE3E-20801CFC9979}"/>
              </a:ext>
            </a:extLst>
          </p:cNvPr>
          <p:cNvSpPr>
            <a:spLocks noGrp="1"/>
          </p:cNvSpPr>
          <p:nvPr>
            <p:ph type="title"/>
          </p:nvPr>
        </p:nvSpPr>
        <p:spPr/>
        <p:txBody>
          <a:bodyPr/>
          <a:lstStyle/>
          <a:p>
            <a:r>
              <a:rPr lang="en-US"/>
              <a:t>Interagency FDOPs</a:t>
            </a:r>
          </a:p>
        </p:txBody>
      </p:sp>
    </p:spTree>
    <p:extLst>
      <p:ext uri="{BB962C8B-B14F-4D97-AF65-F5344CB8AC3E}">
        <p14:creationId xmlns:p14="http://schemas.microsoft.com/office/powerpoint/2010/main" val="2604122876"/>
      </p:ext>
    </p:extLst>
  </p:cSld>
  <p:clrMapOvr>
    <a:masterClrMapping/>
  </p:clrMapOvr>
  <p:transition>
    <p:fade/>
  </p:transition>
</p:sld>
</file>

<file path=ppt/theme/theme1.xml><?xml version="1.0" encoding="utf-8"?>
<a:theme xmlns:a="http://schemas.openxmlformats.org/drawingml/2006/main" name="2_NFDRS_Workshop">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NFDRS_Workshop" id="{C41841BB-7800-434E-9148-2037B7D0EFA0}" vid="{ED438FA1-7DD4-46F3-AEB1-46FDB57541AE}"/>
    </a:ext>
  </a:extLst>
</a:theme>
</file>

<file path=ppt/theme/theme2.xml><?xml version="1.0" encoding="utf-8"?>
<a:theme xmlns:a="http://schemas.openxmlformats.org/drawingml/2006/main" name="Custom Design">
  <a:themeElements>
    <a:clrScheme name="Custom 17">
      <a:dk1>
        <a:srgbClr val="262140"/>
      </a:dk1>
      <a:lt1>
        <a:srgbClr val="FFFFFF"/>
      </a:lt1>
      <a:dk2>
        <a:srgbClr val="3A3363"/>
      </a:dk2>
      <a:lt2>
        <a:srgbClr val="FFFFFF"/>
      </a:lt2>
      <a:accent1>
        <a:srgbClr val="F3D569"/>
      </a:accent1>
      <a:accent2>
        <a:srgbClr val="7DC6F3"/>
      </a:accent2>
      <a:accent3>
        <a:srgbClr val="F3D569"/>
      </a:accent3>
      <a:accent4>
        <a:srgbClr val="2F4B83"/>
      </a:accent4>
      <a:accent5>
        <a:srgbClr val="473D6C"/>
      </a:accent5>
      <a:accent6>
        <a:srgbClr val="3F3F75"/>
      </a:accent6>
      <a:hlink>
        <a:srgbClr val="ECBE18"/>
      </a:hlink>
      <a:folHlink>
        <a:srgbClr val="ECBE18"/>
      </a:folHlink>
    </a:clrScheme>
    <a:fontScheme name="Custom 23">
      <a:majorFont>
        <a:latin typeface="Century Gothic"/>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4001531- Timeline (blue horizontal chevrons, widescreen) - NEW.potx" id="{E1DE8709-4731-4236-A1E7-57568B34F9B9}" vid="{60A34618-20EB-457A-9A3E-9A2A901405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NFDRS_Workshop</Template>
  <TotalTime>1099</TotalTime>
  <Words>2890</Words>
  <Application>Microsoft Office PowerPoint</Application>
  <PresentationFormat>Widescreen</PresentationFormat>
  <Paragraphs>286</Paragraphs>
  <Slides>17</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Calibri</vt:lpstr>
      <vt:lpstr>Century Gothic</vt:lpstr>
      <vt:lpstr>Courier New</vt:lpstr>
      <vt:lpstr>Microsoft Sans Serif</vt:lpstr>
      <vt:lpstr>Segoe</vt:lpstr>
      <vt:lpstr>Tahoma</vt:lpstr>
      <vt:lpstr>Trebuchet MS</vt:lpstr>
      <vt:lpstr>Wingdings</vt:lpstr>
      <vt:lpstr>2_NFDRS_Workshop</vt:lpstr>
      <vt:lpstr>Custom Design</vt:lpstr>
      <vt:lpstr>Fire Danger Rating Components, Applications, and Management Tools</vt:lpstr>
      <vt:lpstr>Objectives</vt:lpstr>
      <vt:lpstr>Objectives (cont’d)</vt:lpstr>
      <vt:lpstr>Preparedness Planning and the FDOP</vt:lpstr>
      <vt:lpstr>However, there may be a problem . . . </vt:lpstr>
      <vt:lpstr>What Can Be Done?</vt:lpstr>
      <vt:lpstr>Modifying Target Group Behavior</vt:lpstr>
      <vt:lpstr>Definition of “Best Practice”</vt:lpstr>
      <vt:lpstr>Interagency FDOPs</vt:lpstr>
      <vt:lpstr>Fire Management Planning </vt:lpstr>
      <vt:lpstr>Preparedness </vt:lpstr>
      <vt:lpstr>Fire Danger Operating Plan </vt:lpstr>
      <vt:lpstr>Summary </vt:lpstr>
      <vt:lpstr>Summary (cont’d) </vt:lpstr>
      <vt:lpstr>Review Objectives</vt:lpstr>
      <vt:lpstr>Review Objectives (cont’d)</vt:lpstr>
      <vt:lpstr>?</vt:lpstr>
    </vt:vector>
  </TitlesOfParts>
  <Manager>jkline@jkwfc.net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 Fire Danger Rating Components, Applications, and Management Tools</dc:title>
  <dc:subject>Fire Danger Operating Plan</dc:subject>
  <dc:creator>jkline@jkwfc.net</dc:creator>
  <cp:keywords>NFDRS2016</cp:keywords>
  <cp:lastModifiedBy>Rhonda N</cp:lastModifiedBy>
  <cp:revision>9</cp:revision>
  <dcterms:created xsi:type="dcterms:W3CDTF">2015-10-06T19:42:33Z</dcterms:created>
  <dcterms:modified xsi:type="dcterms:W3CDTF">2020-04-17T14:50:04Z</dcterms:modified>
</cp:coreProperties>
</file>