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4"/>
    <p:sldMasterId id="2147483749" r:id="rId5"/>
  </p:sldMasterIdLst>
  <p:notesMasterIdLst>
    <p:notesMasterId r:id="rId41"/>
  </p:notesMasterIdLst>
  <p:sldIdLst>
    <p:sldId id="256" r:id="rId6"/>
    <p:sldId id="258" r:id="rId7"/>
    <p:sldId id="294" r:id="rId8"/>
    <p:sldId id="279" r:id="rId9"/>
    <p:sldId id="270" r:id="rId10"/>
    <p:sldId id="399" r:id="rId11"/>
    <p:sldId id="444" r:id="rId12"/>
    <p:sldId id="271" r:id="rId13"/>
    <p:sldId id="272" r:id="rId14"/>
    <p:sldId id="273" r:id="rId15"/>
    <p:sldId id="274" r:id="rId16"/>
    <p:sldId id="275" r:id="rId17"/>
    <p:sldId id="276" r:id="rId18"/>
    <p:sldId id="277" r:id="rId19"/>
    <p:sldId id="448" r:id="rId20"/>
    <p:sldId id="458" r:id="rId21"/>
    <p:sldId id="460" r:id="rId22"/>
    <p:sldId id="461" r:id="rId23"/>
    <p:sldId id="463" r:id="rId24"/>
    <p:sldId id="447" r:id="rId25"/>
    <p:sldId id="313" r:id="rId26"/>
    <p:sldId id="314" r:id="rId27"/>
    <p:sldId id="449" r:id="rId28"/>
    <p:sldId id="282" r:id="rId29"/>
    <p:sldId id="281" r:id="rId30"/>
    <p:sldId id="335" r:id="rId31"/>
    <p:sldId id="284" r:id="rId32"/>
    <p:sldId id="285" r:id="rId33"/>
    <p:sldId id="286" r:id="rId34"/>
    <p:sldId id="287" r:id="rId35"/>
    <p:sldId id="288" r:id="rId36"/>
    <p:sldId id="464" r:id="rId37"/>
    <p:sldId id="283" r:id="rId38"/>
    <p:sldId id="325" r:id="rId39"/>
    <p:sldId id="26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to Lesson" id="{915AF623-BEFC-4020-A3A8-F7E142A54175}">
          <p14:sldIdLst>
            <p14:sldId id="256"/>
          </p14:sldIdLst>
        </p14:section>
        <p14:section name="Lesson Objectives" id="{29FA009F-328B-4915-A5E0-952EA147E7A6}">
          <p14:sldIdLst>
            <p14:sldId id="258"/>
          </p14:sldIdLst>
        </p14:section>
        <p14:section name="INTRODUCTION" id="{AADBE619-9436-4CF0-9DB2-12D1DE287273}">
          <p14:sldIdLst>
            <p14:sldId id="294"/>
          </p14:sldIdLst>
        </p14:section>
        <p14:section name="CONTENT" id="{0143AB10-8193-4833-A443-EA58F168D013}">
          <p14:sldIdLst>
            <p14:sldId id="279"/>
            <p14:sldId id="270"/>
            <p14:sldId id="399"/>
            <p14:sldId id="444"/>
            <p14:sldId id="271"/>
            <p14:sldId id="272"/>
            <p14:sldId id="273"/>
            <p14:sldId id="274"/>
            <p14:sldId id="275"/>
            <p14:sldId id="276"/>
            <p14:sldId id="277"/>
            <p14:sldId id="448"/>
            <p14:sldId id="458"/>
            <p14:sldId id="460"/>
            <p14:sldId id="461"/>
            <p14:sldId id="463"/>
            <p14:sldId id="447"/>
            <p14:sldId id="313"/>
            <p14:sldId id="314"/>
            <p14:sldId id="449"/>
            <p14:sldId id="282"/>
            <p14:sldId id="281"/>
            <p14:sldId id="335"/>
            <p14:sldId id="284"/>
            <p14:sldId id="285"/>
            <p14:sldId id="286"/>
            <p14:sldId id="287"/>
            <p14:sldId id="288"/>
            <p14:sldId id="464"/>
          </p14:sldIdLst>
        </p14:section>
        <p14:section name="CONCLUSION" id="{EF932907-B9B6-4F0A-9018-2FA500515DDC}">
          <p14:sldIdLst>
            <p14:sldId id="283"/>
          </p14:sldIdLst>
        </p14:section>
        <p14:section name="Review Objectives" id="{26C94C80-54B3-47EB-98EA-31472A10E0B2}">
          <p14:sldIdLst>
            <p14:sldId id="325"/>
          </p14:sldIdLst>
        </p14:section>
        <p14:section name="Questions" id="{ADE4A366-77A1-4A06-97E6-5B9167E1EAF4}">
          <p14:sldIdLst>
            <p14:sldId id="2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Kline" initials="JK" lastIdx="0" clrIdx="0">
    <p:extLst>
      <p:ext uri="{19B8F6BF-5375-455C-9EA6-DF929625EA0E}">
        <p15:presenceInfo xmlns:p15="http://schemas.microsoft.com/office/powerpoint/2012/main" userId="S-1-5-21-2660442060-35601113-1809202799-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D7"/>
    <a:srgbClr val="4E2565"/>
    <a:srgbClr val="703E8E"/>
    <a:srgbClr val="8355A5"/>
    <a:srgbClr val="9171AB"/>
    <a:srgbClr val="0166D8"/>
    <a:srgbClr val="DADAFE"/>
    <a:srgbClr val="037B97"/>
    <a:srgbClr val="D6BBEB"/>
    <a:srgbClr val="FFA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577494-4BF5-48B8-AE1A-7F049341E710}" v="5" dt="2020-04-07T20:02:31.9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03" autoAdjust="0"/>
    <p:restoredTop sz="73526" autoAdjust="0"/>
  </p:normalViewPr>
  <p:slideViewPr>
    <p:cSldViewPr snapToGrid="0">
      <p:cViewPr varScale="1">
        <p:scale>
          <a:sx n="100" d="100"/>
          <a:sy n="100" d="100"/>
        </p:scale>
        <p:origin x="69" y="113"/>
      </p:cViewPr>
      <p:guideLst/>
    </p:cSldViewPr>
  </p:slideViewPr>
  <p:outlineViewPr>
    <p:cViewPr>
      <p:scale>
        <a:sx n="33" d="100"/>
        <a:sy n="33" d="100"/>
      </p:scale>
      <p:origin x="0" y="-4485"/>
    </p:cViewPr>
  </p:outlineViewPr>
  <p:notesTextViewPr>
    <p:cViewPr>
      <p:scale>
        <a:sx n="3" d="2"/>
        <a:sy n="3" d="2"/>
      </p:scale>
      <p:origin x="0" y="0"/>
    </p:cViewPr>
  </p:notesTextViewPr>
  <p:notesViewPr>
    <p:cSldViewPr snapToGrid="0">
      <p:cViewPr varScale="1">
        <p:scale>
          <a:sx n="63" d="100"/>
          <a:sy n="63" d="100"/>
        </p:scale>
        <p:origin x="2280"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6D0CAA-D449-4291-9807-8DD9A81B39C8}" type="doc">
      <dgm:prSet loTypeId="urn:microsoft.com/office/officeart/2005/8/layout/cycle1" loCatId="cycle" qsTypeId="urn:microsoft.com/office/officeart/2005/8/quickstyle/3d2" qsCatId="3D" csTypeId="urn:microsoft.com/office/officeart/2005/8/colors/colorful1" csCatId="colorful" phldr="1"/>
      <dgm:spPr/>
      <dgm:t>
        <a:bodyPr/>
        <a:lstStyle/>
        <a:p>
          <a:endParaRPr lang="en-US"/>
        </a:p>
      </dgm:t>
    </dgm:pt>
    <dgm:pt modelId="{1E654635-53EA-4C7B-84F5-0EAFF04E6DDE}">
      <dgm:prSet phldrT="[Text]" custT="1"/>
      <dgm:spPr/>
      <dgm:t>
        <a:bodyPr/>
        <a:lstStyle/>
        <a:p>
          <a:r>
            <a:rPr lang="en-US" sz="2800" dirty="0">
              <a:effectLst>
                <a:outerShdw blurRad="38100" dist="38100" dir="2700000" algn="tl">
                  <a:srgbClr val="000000">
                    <a:alpha val="43137"/>
                  </a:srgbClr>
                </a:outerShdw>
              </a:effectLst>
            </a:rPr>
            <a:t>Perception</a:t>
          </a:r>
        </a:p>
      </dgm:t>
    </dgm:pt>
    <dgm:pt modelId="{6B9BB6F2-E3EA-4939-9461-648D4414C35D}" type="parTrans" cxnId="{2B7E42AB-D897-4607-8D76-DEBF2963FD8D}">
      <dgm:prSet/>
      <dgm:spPr/>
      <dgm:t>
        <a:bodyPr/>
        <a:lstStyle/>
        <a:p>
          <a:endParaRPr lang="en-US"/>
        </a:p>
      </dgm:t>
    </dgm:pt>
    <dgm:pt modelId="{B3452754-866B-44D4-B7DB-BBB39FB8D7B1}" type="sibTrans" cxnId="{2B7E42AB-D897-4607-8D76-DEBF2963FD8D}">
      <dgm:prSet/>
      <dgm:spPr/>
      <dgm:t>
        <a:bodyPr/>
        <a:lstStyle/>
        <a:p>
          <a:endParaRPr lang="en-US"/>
        </a:p>
      </dgm:t>
    </dgm:pt>
    <dgm:pt modelId="{61543F00-875C-4A97-A77E-FADA5B4EB4F8}">
      <dgm:prSet phldrT="[Text]" custT="1"/>
      <dgm:spPr/>
      <dgm:t>
        <a:bodyPr/>
        <a:lstStyle/>
        <a:p>
          <a:r>
            <a:rPr lang="en-US" sz="2800" dirty="0">
              <a:effectLst>
                <a:outerShdw blurRad="38100" dist="38100" dir="2700000" algn="tl">
                  <a:srgbClr val="000000">
                    <a:alpha val="43137"/>
                  </a:srgbClr>
                </a:outerShdw>
              </a:effectLst>
            </a:rPr>
            <a:t>Recognition</a:t>
          </a:r>
        </a:p>
      </dgm:t>
    </dgm:pt>
    <dgm:pt modelId="{4834FD6C-9848-4A37-BFBD-3887F4B6397A}" type="parTrans" cxnId="{86BFA5AD-8D44-4AE3-93C0-699F03451EDB}">
      <dgm:prSet/>
      <dgm:spPr/>
      <dgm:t>
        <a:bodyPr/>
        <a:lstStyle/>
        <a:p>
          <a:endParaRPr lang="en-US"/>
        </a:p>
      </dgm:t>
    </dgm:pt>
    <dgm:pt modelId="{811A0C87-623D-4C0C-B184-A67A34AFAFD1}" type="sibTrans" cxnId="{86BFA5AD-8D44-4AE3-93C0-699F03451EDB}">
      <dgm:prSet/>
      <dgm:spPr/>
      <dgm:t>
        <a:bodyPr/>
        <a:lstStyle/>
        <a:p>
          <a:endParaRPr lang="en-US"/>
        </a:p>
      </dgm:t>
    </dgm:pt>
    <dgm:pt modelId="{DD463015-6857-432D-A2BD-EF88C90BF842}">
      <dgm:prSet phldrT="[Text]" custT="1"/>
      <dgm:spPr/>
      <dgm:t>
        <a:bodyPr/>
        <a:lstStyle/>
        <a:p>
          <a:r>
            <a:rPr lang="en-US" sz="2800" dirty="0">
              <a:effectLst>
                <a:outerShdw blurRad="38100" dist="38100" dir="2700000" algn="tl">
                  <a:srgbClr val="000000">
                    <a:alpha val="43137"/>
                  </a:srgbClr>
                </a:outerShdw>
              </a:effectLst>
            </a:rPr>
            <a:t>Option Selection</a:t>
          </a:r>
        </a:p>
      </dgm:t>
    </dgm:pt>
    <dgm:pt modelId="{16172CB0-CDBB-4173-9E73-1A9B24D49BB0}" type="parTrans" cxnId="{51459B2F-5B4F-4F8A-89DC-726BF20BE850}">
      <dgm:prSet/>
      <dgm:spPr/>
      <dgm:t>
        <a:bodyPr/>
        <a:lstStyle/>
        <a:p>
          <a:endParaRPr lang="en-US"/>
        </a:p>
      </dgm:t>
    </dgm:pt>
    <dgm:pt modelId="{CFA8C489-905A-4701-BFF7-949280BAC654}" type="sibTrans" cxnId="{51459B2F-5B4F-4F8A-89DC-726BF20BE850}">
      <dgm:prSet/>
      <dgm:spPr/>
      <dgm:t>
        <a:bodyPr/>
        <a:lstStyle/>
        <a:p>
          <a:endParaRPr lang="en-US"/>
        </a:p>
      </dgm:t>
    </dgm:pt>
    <dgm:pt modelId="{C26192B1-77E9-4C45-946C-588DB81F2679}">
      <dgm:prSet phldrT="[Text]" custT="1"/>
      <dgm:spPr/>
      <dgm:t>
        <a:bodyPr/>
        <a:lstStyle/>
        <a:p>
          <a:r>
            <a:rPr lang="en-US" sz="2800" dirty="0">
              <a:effectLst>
                <a:outerShdw blurRad="38100" dist="38100" dir="2700000" algn="tl">
                  <a:srgbClr val="000000">
                    <a:alpha val="43137"/>
                  </a:srgbClr>
                </a:outerShdw>
              </a:effectLst>
            </a:rPr>
            <a:t>Decision Point</a:t>
          </a:r>
        </a:p>
      </dgm:t>
    </dgm:pt>
    <dgm:pt modelId="{A740B167-467B-4F68-9B30-59F563EEE800}" type="parTrans" cxnId="{D20D3CC9-D942-441B-B864-38712926359F}">
      <dgm:prSet/>
      <dgm:spPr/>
      <dgm:t>
        <a:bodyPr/>
        <a:lstStyle/>
        <a:p>
          <a:endParaRPr lang="en-US"/>
        </a:p>
      </dgm:t>
    </dgm:pt>
    <dgm:pt modelId="{90D4A3D6-9853-4FF4-A8D9-BA342479D512}" type="sibTrans" cxnId="{D20D3CC9-D942-441B-B864-38712926359F}">
      <dgm:prSet/>
      <dgm:spPr/>
      <dgm:t>
        <a:bodyPr/>
        <a:lstStyle/>
        <a:p>
          <a:endParaRPr lang="en-US"/>
        </a:p>
      </dgm:t>
    </dgm:pt>
    <dgm:pt modelId="{B295B7BD-1AD4-47B2-9FBB-70CDDB7F5D16}">
      <dgm:prSet phldrT="[Text]" custT="1"/>
      <dgm:spPr/>
      <dgm:t>
        <a:bodyPr/>
        <a:lstStyle/>
        <a:p>
          <a:r>
            <a:rPr lang="en-US" sz="2800" dirty="0">
              <a:effectLst>
                <a:outerShdw blurRad="38100" dist="38100" dir="2700000" algn="tl">
                  <a:srgbClr val="000000">
                    <a:alpha val="43137"/>
                  </a:srgbClr>
                </a:outerShdw>
              </a:effectLst>
            </a:rPr>
            <a:t>Action</a:t>
          </a:r>
        </a:p>
      </dgm:t>
    </dgm:pt>
    <dgm:pt modelId="{97630FAD-B721-4078-A29C-2AAB742523F5}" type="parTrans" cxnId="{AD61F7D7-0427-4DEA-A917-830E08FA7420}">
      <dgm:prSet/>
      <dgm:spPr/>
      <dgm:t>
        <a:bodyPr/>
        <a:lstStyle/>
        <a:p>
          <a:endParaRPr lang="en-US"/>
        </a:p>
      </dgm:t>
    </dgm:pt>
    <dgm:pt modelId="{C487608B-3C47-46F0-8F56-E5BC9E185254}" type="sibTrans" cxnId="{AD61F7D7-0427-4DEA-A917-830E08FA7420}">
      <dgm:prSet/>
      <dgm:spPr/>
      <dgm:t>
        <a:bodyPr/>
        <a:lstStyle/>
        <a:p>
          <a:endParaRPr lang="en-US"/>
        </a:p>
      </dgm:t>
    </dgm:pt>
    <dgm:pt modelId="{8894DA55-EF99-48E4-8571-E096CC48CA9E}">
      <dgm:prSet phldrT="[Text]" custT="1"/>
      <dgm:spPr/>
      <dgm:t>
        <a:bodyPr/>
        <a:lstStyle/>
        <a:p>
          <a:r>
            <a:rPr lang="en-US" sz="2800" dirty="0">
              <a:effectLst>
                <a:outerShdw blurRad="38100" dist="38100" dir="2700000" algn="tl">
                  <a:srgbClr val="000000">
                    <a:alpha val="43137"/>
                  </a:srgbClr>
                </a:outerShdw>
              </a:effectLst>
            </a:rPr>
            <a:t>Change</a:t>
          </a:r>
        </a:p>
      </dgm:t>
    </dgm:pt>
    <dgm:pt modelId="{D879DE2F-0472-4984-946F-B89EC153C922}" type="parTrans" cxnId="{DA8CD89C-D7B2-4523-AC40-ECCB52B6F9E1}">
      <dgm:prSet/>
      <dgm:spPr/>
      <dgm:t>
        <a:bodyPr/>
        <a:lstStyle/>
        <a:p>
          <a:endParaRPr lang="en-US"/>
        </a:p>
      </dgm:t>
    </dgm:pt>
    <dgm:pt modelId="{D3B73A08-613C-41A3-9091-21C837EAC32E}" type="sibTrans" cxnId="{DA8CD89C-D7B2-4523-AC40-ECCB52B6F9E1}">
      <dgm:prSet/>
      <dgm:spPr/>
      <dgm:t>
        <a:bodyPr/>
        <a:lstStyle/>
        <a:p>
          <a:endParaRPr lang="en-US"/>
        </a:p>
      </dgm:t>
    </dgm:pt>
    <dgm:pt modelId="{957F5C3D-A1B1-4063-B963-C7DE87CE0E86}">
      <dgm:prSet phldrT="[Text]" custT="1"/>
      <dgm:spPr/>
      <dgm:t>
        <a:bodyPr/>
        <a:lstStyle/>
        <a:p>
          <a:r>
            <a:rPr lang="en-US" sz="2800" dirty="0">
              <a:effectLst>
                <a:outerShdw blurRad="38100" dist="38100" dir="2700000" algn="tl">
                  <a:srgbClr val="000000">
                    <a:alpha val="43137"/>
                  </a:srgbClr>
                </a:outerShdw>
              </a:effectLst>
            </a:rPr>
            <a:t>Assess Outcome</a:t>
          </a:r>
        </a:p>
      </dgm:t>
    </dgm:pt>
    <dgm:pt modelId="{55955CF3-DFC9-4CC2-A903-80122E60F592}" type="parTrans" cxnId="{47619318-E363-48F7-AB74-EFF3EE0CF186}">
      <dgm:prSet/>
      <dgm:spPr/>
      <dgm:t>
        <a:bodyPr/>
        <a:lstStyle/>
        <a:p>
          <a:endParaRPr lang="en-US"/>
        </a:p>
      </dgm:t>
    </dgm:pt>
    <dgm:pt modelId="{F88357AF-C458-4A17-8AF8-3EEE786086D9}" type="sibTrans" cxnId="{47619318-E363-48F7-AB74-EFF3EE0CF186}">
      <dgm:prSet/>
      <dgm:spPr>
        <a:noFill/>
        <a:ln>
          <a:noFill/>
        </a:ln>
      </dgm:spPr>
      <dgm:t>
        <a:bodyPr/>
        <a:lstStyle/>
        <a:p>
          <a:endParaRPr lang="en-US"/>
        </a:p>
      </dgm:t>
    </dgm:pt>
    <dgm:pt modelId="{50F80726-CB92-4A6B-B9C7-86FC404B8C6D}" type="pres">
      <dgm:prSet presAssocID="{166D0CAA-D449-4291-9807-8DD9A81B39C8}" presName="cycle" presStyleCnt="0">
        <dgm:presLayoutVars>
          <dgm:dir/>
          <dgm:resizeHandles val="exact"/>
        </dgm:presLayoutVars>
      </dgm:prSet>
      <dgm:spPr/>
    </dgm:pt>
    <dgm:pt modelId="{6A05E868-CFD6-419B-8BF6-F104EBCD871E}" type="pres">
      <dgm:prSet presAssocID="{1E654635-53EA-4C7B-84F5-0EAFF04E6DDE}" presName="dummy" presStyleCnt="0"/>
      <dgm:spPr/>
    </dgm:pt>
    <dgm:pt modelId="{EBB1CBD5-440F-4468-B430-780DD3F63292}" type="pres">
      <dgm:prSet presAssocID="{1E654635-53EA-4C7B-84F5-0EAFF04E6DDE}" presName="node" presStyleLbl="revTx" presStyleIdx="0" presStyleCnt="7" custScaleX="284048" custRadScaleRad="115688" custRadScaleInc="54002">
        <dgm:presLayoutVars>
          <dgm:bulletEnabled val="1"/>
        </dgm:presLayoutVars>
      </dgm:prSet>
      <dgm:spPr/>
    </dgm:pt>
    <dgm:pt modelId="{9ADC00DA-6624-46D5-B682-FE903B2524DF}" type="pres">
      <dgm:prSet presAssocID="{B3452754-866B-44D4-B7DB-BBB39FB8D7B1}" presName="sibTrans" presStyleLbl="node1" presStyleIdx="0" presStyleCnt="7" custLinFactNeighborX="5605" custLinFactNeighborY="-2098"/>
      <dgm:spPr/>
    </dgm:pt>
    <dgm:pt modelId="{4AF647B8-0BEC-4E2A-A98B-317B45CC77FC}" type="pres">
      <dgm:prSet presAssocID="{61543F00-875C-4A97-A77E-FADA5B4EB4F8}" presName="dummy" presStyleCnt="0"/>
      <dgm:spPr/>
    </dgm:pt>
    <dgm:pt modelId="{FED1AD67-8438-415B-9368-D2362CB0EAA4}" type="pres">
      <dgm:prSet presAssocID="{61543F00-875C-4A97-A77E-FADA5B4EB4F8}" presName="node" presStyleLbl="revTx" presStyleIdx="1" presStyleCnt="7" custScaleX="201560" custScaleY="85630" custRadScaleRad="108088" custRadScaleInc="-27078">
        <dgm:presLayoutVars>
          <dgm:bulletEnabled val="1"/>
        </dgm:presLayoutVars>
      </dgm:prSet>
      <dgm:spPr/>
    </dgm:pt>
    <dgm:pt modelId="{FF16E9A0-A60D-4C3A-B09F-A22D55D60307}" type="pres">
      <dgm:prSet presAssocID="{811A0C87-623D-4C0C-B184-A67A34AFAFD1}" presName="sibTrans" presStyleLbl="node1" presStyleIdx="1" presStyleCnt="7" custLinFactNeighborX="6561" custLinFactNeighborY="-818"/>
      <dgm:spPr/>
    </dgm:pt>
    <dgm:pt modelId="{BF5CD548-98AA-4E56-9FD9-078C8F96AFE8}" type="pres">
      <dgm:prSet presAssocID="{DD463015-6857-432D-A2BD-EF88C90BF842}" presName="dummy" presStyleCnt="0"/>
      <dgm:spPr/>
    </dgm:pt>
    <dgm:pt modelId="{6C5D3D4E-2530-4976-AAF4-7D072F73684C}" type="pres">
      <dgm:prSet presAssocID="{DD463015-6857-432D-A2BD-EF88C90BF842}" presName="node" presStyleLbl="revTx" presStyleIdx="2" presStyleCnt="7" custScaleX="259418" custRadScaleRad="109121" custRadScaleInc="-53818">
        <dgm:presLayoutVars>
          <dgm:bulletEnabled val="1"/>
        </dgm:presLayoutVars>
      </dgm:prSet>
      <dgm:spPr/>
    </dgm:pt>
    <dgm:pt modelId="{1E68290C-6B44-4D12-8056-381897A21061}" type="pres">
      <dgm:prSet presAssocID="{CFA8C489-905A-4701-BFF7-949280BAC654}" presName="sibTrans" presStyleLbl="node1" presStyleIdx="2" presStyleCnt="7" custLinFactNeighborX="4450" custLinFactNeighborY="2790"/>
      <dgm:spPr/>
    </dgm:pt>
    <dgm:pt modelId="{4FA3A813-936C-41A4-8BF9-8341314CD898}" type="pres">
      <dgm:prSet presAssocID="{C26192B1-77E9-4C45-946C-588DB81F2679}" presName="dummy" presStyleCnt="0"/>
      <dgm:spPr/>
    </dgm:pt>
    <dgm:pt modelId="{C1A41C35-7B69-4232-82DA-3B336A3110C4}" type="pres">
      <dgm:prSet presAssocID="{C26192B1-77E9-4C45-946C-588DB81F2679}" presName="node" presStyleLbl="revTx" presStyleIdx="3" presStyleCnt="7" custScaleX="164229" custRadScaleRad="95764" custRadScaleInc="-28033">
        <dgm:presLayoutVars>
          <dgm:bulletEnabled val="1"/>
        </dgm:presLayoutVars>
      </dgm:prSet>
      <dgm:spPr/>
    </dgm:pt>
    <dgm:pt modelId="{24103DF8-DA7B-4C22-9F50-A6BBF219C6A2}" type="pres">
      <dgm:prSet presAssocID="{90D4A3D6-9853-4FF4-A8D9-BA342479D512}" presName="sibTrans" presStyleLbl="node1" presStyleIdx="3" presStyleCnt="7" custLinFactNeighborX="-1707" custLinFactNeighborY="3037"/>
      <dgm:spPr/>
    </dgm:pt>
    <dgm:pt modelId="{B1FAB6BC-265A-46DA-86AC-928B6DFD3A74}" type="pres">
      <dgm:prSet presAssocID="{B295B7BD-1AD4-47B2-9FBB-70CDDB7F5D16}" presName="dummy" presStyleCnt="0"/>
      <dgm:spPr/>
    </dgm:pt>
    <dgm:pt modelId="{8CB67063-FDBB-4BF7-AE52-1EEA42EE0C7E}" type="pres">
      <dgm:prSet presAssocID="{B295B7BD-1AD4-47B2-9FBB-70CDDB7F5D16}" presName="node" presStyleLbl="revTx" presStyleIdx="4" presStyleCnt="7" custScaleX="209559" custScaleY="79095" custRadScaleRad="100357" custRadScaleInc="12485">
        <dgm:presLayoutVars>
          <dgm:bulletEnabled val="1"/>
        </dgm:presLayoutVars>
      </dgm:prSet>
      <dgm:spPr/>
    </dgm:pt>
    <dgm:pt modelId="{4C1CDFDB-499E-4D17-8D72-ABBF1D45C037}" type="pres">
      <dgm:prSet presAssocID="{C487608B-3C47-46F0-8F56-E5BC9E185254}" presName="sibTrans" presStyleLbl="node1" presStyleIdx="4" presStyleCnt="7" custScaleX="104138" custLinFactNeighborX="1121" custLinFactNeighborY="-1972"/>
      <dgm:spPr/>
    </dgm:pt>
    <dgm:pt modelId="{795ED422-839B-437A-9243-9529AD1FE073}" type="pres">
      <dgm:prSet presAssocID="{8894DA55-EF99-48E4-8571-E096CC48CA9E}" presName="dummy" presStyleCnt="0"/>
      <dgm:spPr/>
    </dgm:pt>
    <dgm:pt modelId="{C30FC116-EFD2-4DA8-88FA-4FDA41F0DF58}" type="pres">
      <dgm:prSet presAssocID="{8894DA55-EF99-48E4-8571-E096CC48CA9E}" presName="node" presStyleLbl="revTx" presStyleIdx="5" presStyleCnt="7" custScaleX="164229">
        <dgm:presLayoutVars>
          <dgm:bulletEnabled val="1"/>
        </dgm:presLayoutVars>
      </dgm:prSet>
      <dgm:spPr/>
    </dgm:pt>
    <dgm:pt modelId="{E441E200-A4B9-42A8-9328-2C028A333E5F}" type="pres">
      <dgm:prSet presAssocID="{D3B73A08-613C-41A3-9091-21C837EAC32E}" presName="sibTrans" presStyleLbl="node1" presStyleIdx="5" presStyleCnt="7" custLinFactNeighborX="-6656" custLinFactNeighborY="-2156"/>
      <dgm:spPr/>
    </dgm:pt>
    <dgm:pt modelId="{FB1F36ED-7BF4-4FFF-82A2-5432168C4A5E}" type="pres">
      <dgm:prSet presAssocID="{957F5C3D-A1B1-4063-B963-C7DE87CE0E86}" presName="dummy" presStyleCnt="0"/>
      <dgm:spPr/>
    </dgm:pt>
    <dgm:pt modelId="{A3096D49-B3AD-483F-9087-2F5F8150502F}" type="pres">
      <dgm:prSet presAssocID="{957F5C3D-A1B1-4063-B963-C7DE87CE0E86}" presName="node" presStyleLbl="revTx" presStyleIdx="6" presStyleCnt="7" custScaleX="164229" custRadScaleRad="105278" custRadScaleInc="-39423">
        <dgm:presLayoutVars>
          <dgm:bulletEnabled val="1"/>
        </dgm:presLayoutVars>
      </dgm:prSet>
      <dgm:spPr/>
    </dgm:pt>
    <dgm:pt modelId="{4FB7EBF3-0CF5-41DE-A740-D6B677BEBC17}" type="pres">
      <dgm:prSet presAssocID="{F88357AF-C458-4A17-8AF8-3EEE786086D9}" presName="sibTrans" presStyleLbl="node1" presStyleIdx="6" presStyleCnt="7" custScaleX="136755" custScaleY="97474" custLinFactNeighborX="-1293" custLinFactNeighborY="4893"/>
      <dgm:spPr/>
    </dgm:pt>
  </dgm:ptLst>
  <dgm:cxnLst>
    <dgm:cxn modelId="{7DED6C05-EE00-4B7B-B365-569597A19376}" type="presOf" srcId="{61543F00-875C-4A97-A77E-FADA5B4EB4F8}" destId="{FED1AD67-8438-415B-9368-D2362CB0EAA4}" srcOrd="0" destOrd="0" presId="urn:microsoft.com/office/officeart/2005/8/layout/cycle1"/>
    <dgm:cxn modelId="{7A339C14-8C28-4C71-A557-FD62E20615B0}" type="presOf" srcId="{166D0CAA-D449-4291-9807-8DD9A81B39C8}" destId="{50F80726-CB92-4A6B-B9C7-86FC404B8C6D}" srcOrd="0" destOrd="0" presId="urn:microsoft.com/office/officeart/2005/8/layout/cycle1"/>
    <dgm:cxn modelId="{47619318-E363-48F7-AB74-EFF3EE0CF186}" srcId="{166D0CAA-D449-4291-9807-8DD9A81B39C8}" destId="{957F5C3D-A1B1-4063-B963-C7DE87CE0E86}" srcOrd="6" destOrd="0" parTransId="{55955CF3-DFC9-4CC2-A903-80122E60F592}" sibTransId="{F88357AF-C458-4A17-8AF8-3EEE786086D9}"/>
    <dgm:cxn modelId="{51459B2F-5B4F-4F8A-89DC-726BF20BE850}" srcId="{166D0CAA-D449-4291-9807-8DD9A81B39C8}" destId="{DD463015-6857-432D-A2BD-EF88C90BF842}" srcOrd="2" destOrd="0" parTransId="{16172CB0-CDBB-4173-9E73-1A9B24D49BB0}" sibTransId="{CFA8C489-905A-4701-BFF7-949280BAC654}"/>
    <dgm:cxn modelId="{4E566863-7E1F-4181-AF28-8491FDD476E7}" type="presOf" srcId="{B295B7BD-1AD4-47B2-9FBB-70CDDB7F5D16}" destId="{8CB67063-FDBB-4BF7-AE52-1EEA42EE0C7E}" srcOrd="0" destOrd="0" presId="urn:microsoft.com/office/officeart/2005/8/layout/cycle1"/>
    <dgm:cxn modelId="{10D4B365-A7A7-49D5-937C-13FF6D7902F6}" type="presOf" srcId="{C26192B1-77E9-4C45-946C-588DB81F2679}" destId="{C1A41C35-7B69-4232-82DA-3B336A3110C4}" srcOrd="0" destOrd="0" presId="urn:microsoft.com/office/officeart/2005/8/layout/cycle1"/>
    <dgm:cxn modelId="{67A81F6A-AF25-4894-A3BD-421320469519}" type="presOf" srcId="{1E654635-53EA-4C7B-84F5-0EAFF04E6DDE}" destId="{EBB1CBD5-440F-4468-B430-780DD3F63292}" srcOrd="0" destOrd="0" presId="urn:microsoft.com/office/officeart/2005/8/layout/cycle1"/>
    <dgm:cxn modelId="{47714B4B-86E6-4673-978E-C3BE697AE91E}" type="presOf" srcId="{D3B73A08-613C-41A3-9091-21C837EAC32E}" destId="{E441E200-A4B9-42A8-9328-2C028A333E5F}" srcOrd="0" destOrd="0" presId="urn:microsoft.com/office/officeart/2005/8/layout/cycle1"/>
    <dgm:cxn modelId="{0B5E344E-2F1D-4DA9-9506-C299383D4F43}" type="presOf" srcId="{811A0C87-623D-4C0C-B184-A67A34AFAFD1}" destId="{FF16E9A0-A60D-4C3A-B09F-A22D55D60307}" srcOrd="0" destOrd="0" presId="urn:microsoft.com/office/officeart/2005/8/layout/cycle1"/>
    <dgm:cxn modelId="{07163156-48A4-4B57-8245-B4E3047E2187}" type="presOf" srcId="{8894DA55-EF99-48E4-8571-E096CC48CA9E}" destId="{C30FC116-EFD2-4DA8-88FA-4FDA41F0DF58}" srcOrd="0" destOrd="0" presId="urn:microsoft.com/office/officeart/2005/8/layout/cycle1"/>
    <dgm:cxn modelId="{8804128D-6C92-4AE6-9DD5-2ED7818DA9AF}" type="presOf" srcId="{DD463015-6857-432D-A2BD-EF88C90BF842}" destId="{6C5D3D4E-2530-4976-AAF4-7D072F73684C}" srcOrd="0" destOrd="0" presId="urn:microsoft.com/office/officeart/2005/8/layout/cycle1"/>
    <dgm:cxn modelId="{BB31BB9A-2893-43E6-A978-9592107B39D1}" type="presOf" srcId="{C487608B-3C47-46F0-8F56-E5BC9E185254}" destId="{4C1CDFDB-499E-4D17-8D72-ABBF1D45C037}" srcOrd="0" destOrd="0" presId="urn:microsoft.com/office/officeart/2005/8/layout/cycle1"/>
    <dgm:cxn modelId="{10F3219B-E483-4072-8B42-66B1AE8C24A3}" type="presOf" srcId="{90D4A3D6-9853-4FF4-A8D9-BA342479D512}" destId="{24103DF8-DA7B-4C22-9F50-A6BBF219C6A2}" srcOrd="0" destOrd="0" presId="urn:microsoft.com/office/officeart/2005/8/layout/cycle1"/>
    <dgm:cxn modelId="{DA8CD89C-D7B2-4523-AC40-ECCB52B6F9E1}" srcId="{166D0CAA-D449-4291-9807-8DD9A81B39C8}" destId="{8894DA55-EF99-48E4-8571-E096CC48CA9E}" srcOrd="5" destOrd="0" parTransId="{D879DE2F-0472-4984-946F-B89EC153C922}" sibTransId="{D3B73A08-613C-41A3-9091-21C837EAC32E}"/>
    <dgm:cxn modelId="{2B7E42AB-D897-4607-8D76-DEBF2963FD8D}" srcId="{166D0CAA-D449-4291-9807-8DD9A81B39C8}" destId="{1E654635-53EA-4C7B-84F5-0EAFF04E6DDE}" srcOrd="0" destOrd="0" parTransId="{6B9BB6F2-E3EA-4939-9461-648D4414C35D}" sibTransId="{B3452754-866B-44D4-B7DB-BBB39FB8D7B1}"/>
    <dgm:cxn modelId="{86BFA5AD-8D44-4AE3-93C0-699F03451EDB}" srcId="{166D0CAA-D449-4291-9807-8DD9A81B39C8}" destId="{61543F00-875C-4A97-A77E-FADA5B4EB4F8}" srcOrd="1" destOrd="0" parTransId="{4834FD6C-9848-4A37-BFBD-3887F4B6397A}" sibTransId="{811A0C87-623D-4C0C-B184-A67A34AFAFD1}"/>
    <dgm:cxn modelId="{DD8F49B1-683B-4089-8A7F-AF9D37677C97}" type="presOf" srcId="{CFA8C489-905A-4701-BFF7-949280BAC654}" destId="{1E68290C-6B44-4D12-8056-381897A21061}" srcOrd="0" destOrd="0" presId="urn:microsoft.com/office/officeart/2005/8/layout/cycle1"/>
    <dgm:cxn modelId="{D20D3CC9-D942-441B-B864-38712926359F}" srcId="{166D0CAA-D449-4291-9807-8DD9A81B39C8}" destId="{C26192B1-77E9-4C45-946C-588DB81F2679}" srcOrd="3" destOrd="0" parTransId="{A740B167-467B-4F68-9B30-59F563EEE800}" sibTransId="{90D4A3D6-9853-4FF4-A8D9-BA342479D512}"/>
    <dgm:cxn modelId="{D19647CA-76F2-4AF3-997D-61933109BC47}" type="presOf" srcId="{957F5C3D-A1B1-4063-B963-C7DE87CE0E86}" destId="{A3096D49-B3AD-483F-9087-2F5F8150502F}" srcOrd="0" destOrd="0" presId="urn:microsoft.com/office/officeart/2005/8/layout/cycle1"/>
    <dgm:cxn modelId="{FCCCB4CD-472B-43CD-9083-A1BC6787D041}" type="presOf" srcId="{F88357AF-C458-4A17-8AF8-3EEE786086D9}" destId="{4FB7EBF3-0CF5-41DE-A740-D6B677BEBC17}" srcOrd="0" destOrd="0" presId="urn:microsoft.com/office/officeart/2005/8/layout/cycle1"/>
    <dgm:cxn modelId="{AD61F7D7-0427-4DEA-A917-830E08FA7420}" srcId="{166D0CAA-D449-4291-9807-8DD9A81B39C8}" destId="{B295B7BD-1AD4-47B2-9FBB-70CDDB7F5D16}" srcOrd="4" destOrd="0" parTransId="{97630FAD-B721-4078-A29C-2AAB742523F5}" sibTransId="{C487608B-3C47-46F0-8F56-E5BC9E185254}"/>
    <dgm:cxn modelId="{31115DFE-3AC6-44B4-8A73-07C6BEFE233A}" type="presOf" srcId="{B3452754-866B-44D4-B7DB-BBB39FB8D7B1}" destId="{9ADC00DA-6624-46D5-B682-FE903B2524DF}" srcOrd="0" destOrd="0" presId="urn:microsoft.com/office/officeart/2005/8/layout/cycle1"/>
    <dgm:cxn modelId="{B0F9A561-7980-4F09-B700-A53360602409}" type="presParOf" srcId="{50F80726-CB92-4A6B-B9C7-86FC404B8C6D}" destId="{6A05E868-CFD6-419B-8BF6-F104EBCD871E}" srcOrd="0" destOrd="0" presId="urn:microsoft.com/office/officeart/2005/8/layout/cycle1"/>
    <dgm:cxn modelId="{CF607279-9EB3-4BA5-999C-37848A839E12}" type="presParOf" srcId="{50F80726-CB92-4A6B-B9C7-86FC404B8C6D}" destId="{EBB1CBD5-440F-4468-B430-780DD3F63292}" srcOrd="1" destOrd="0" presId="urn:microsoft.com/office/officeart/2005/8/layout/cycle1"/>
    <dgm:cxn modelId="{2C1487CE-6F54-4CF4-91F5-CB19AB98A707}" type="presParOf" srcId="{50F80726-CB92-4A6B-B9C7-86FC404B8C6D}" destId="{9ADC00DA-6624-46D5-B682-FE903B2524DF}" srcOrd="2" destOrd="0" presId="urn:microsoft.com/office/officeart/2005/8/layout/cycle1"/>
    <dgm:cxn modelId="{67E01B6B-FCD4-4028-B414-98987EDD95CC}" type="presParOf" srcId="{50F80726-CB92-4A6B-B9C7-86FC404B8C6D}" destId="{4AF647B8-0BEC-4E2A-A98B-317B45CC77FC}" srcOrd="3" destOrd="0" presId="urn:microsoft.com/office/officeart/2005/8/layout/cycle1"/>
    <dgm:cxn modelId="{5C14C479-FA2D-4D90-8C8D-CB30511991BC}" type="presParOf" srcId="{50F80726-CB92-4A6B-B9C7-86FC404B8C6D}" destId="{FED1AD67-8438-415B-9368-D2362CB0EAA4}" srcOrd="4" destOrd="0" presId="urn:microsoft.com/office/officeart/2005/8/layout/cycle1"/>
    <dgm:cxn modelId="{A692FC95-08E7-4684-AC90-8E9ED6B863FD}" type="presParOf" srcId="{50F80726-CB92-4A6B-B9C7-86FC404B8C6D}" destId="{FF16E9A0-A60D-4C3A-B09F-A22D55D60307}" srcOrd="5" destOrd="0" presId="urn:microsoft.com/office/officeart/2005/8/layout/cycle1"/>
    <dgm:cxn modelId="{6AED33B2-21B1-4B94-BFEB-128D087D2895}" type="presParOf" srcId="{50F80726-CB92-4A6B-B9C7-86FC404B8C6D}" destId="{BF5CD548-98AA-4E56-9FD9-078C8F96AFE8}" srcOrd="6" destOrd="0" presId="urn:microsoft.com/office/officeart/2005/8/layout/cycle1"/>
    <dgm:cxn modelId="{86553CEB-D966-430E-B1C6-F161E72B87A5}" type="presParOf" srcId="{50F80726-CB92-4A6B-B9C7-86FC404B8C6D}" destId="{6C5D3D4E-2530-4976-AAF4-7D072F73684C}" srcOrd="7" destOrd="0" presId="urn:microsoft.com/office/officeart/2005/8/layout/cycle1"/>
    <dgm:cxn modelId="{2EA0348A-7924-49BE-9394-C1B0C23E4EFB}" type="presParOf" srcId="{50F80726-CB92-4A6B-B9C7-86FC404B8C6D}" destId="{1E68290C-6B44-4D12-8056-381897A21061}" srcOrd="8" destOrd="0" presId="urn:microsoft.com/office/officeart/2005/8/layout/cycle1"/>
    <dgm:cxn modelId="{3597C926-AF05-4E28-B517-9E94D059AD9A}" type="presParOf" srcId="{50F80726-CB92-4A6B-B9C7-86FC404B8C6D}" destId="{4FA3A813-936C-41A4-8BF9-8341314CD898}" srcOrd="9" destOrd="0" presId="urn:microsoft.com/office/officeart/2005/8/layout/cycle1"/>
    <dgm:cxn modelId="{9FFA751D-C8E8-4B3D-94DC-2DAE78FEB571}" type="presParOf" srcId="{50F80726-CB92-4A6B-B9C7-86FC404B8C6D}" destId="{C1A41C35-7B69-4232-82DA-3B336A3110C4}" srcOrd="10" destOrd="0" presId="urn:microsoft.com/office/officeart/2005/8/layout/cycle1"/>
    <dgm:cxn modelId="{AC85A13F-E925-4ED5-B0BE-DFFBE665040F}" type="presParOf" srcId="{50F80726-CB92-4A6B-B9C7-86FC404B8C6D}" destId="{24103DF8-DA7B-4C22-9F50-A6BBF219C6A2}" srcOrd="11" destOrd="0" presId="urn:microsoft.com/office/officeart/2005/8/layout/cycle1"/>
    <dgm:cxn modelId="{DCC07FC0-BE3C-4413-B700-032DEC742D7B}" type="presParOf" srcId="{50F80726-CB92-4A6B-B9C7-86FC404B8C6D}" destId="{B1FAB6BC-265A-46DA-86AC-928B6DFD3A74}" srcOrd="12" destOrd="0" presId="urn:microsoft.com/office/officeart/2005/8/layout/cycle1"/>
    <dgm:cxn modelId="{C1B8D4F1-2F39-4EC1-800F-59788BFD8760}" type="presParOf" srcId="{50F80726-CB92-4A6B-B9C7-86FC404B8C6D}" destId="{8CB67063-FDBB-4BF7-AE52-1EEA42EE0C7E}" srcOrd="13" destOrd="0" presId="urn:microsoft.com/office/officeart/2005/8/layout/cycle1"/>
    <dgm:cxn modelId="{79790ADD-2F98-493F-AD08-A54C4C43B5C2}" type="presParOf" srcId="{50F80726-CB92-4A6B-B9C7-86FC404B8C6D}" destId="{4C1CDFDB-499E-4D17-8D72-ABBF1D45C037}" srcOrd="14" destOrd="0" presId="urn:microsoft.com/office/officeart/2005/8/layout/cycle1"/>
    <dgm:cxn modelId="{45A98AFD-D630-4E92-8A39-F67E3FCB9F8D}" type="presParOf" srcId="{50F80726-CB92-4A6B-B9C7-86FC404B8C6D}" destId="{795ED422-839B-437A-9243-9529AD1FE073}" srcOrd="15" destOrd="0" presId="urn:microsoft.com/office/officeart/2005/8/layout/cycle1"/>
    <dgm:cxn modelId="{AD9D8447-1BA0-4D2D-9DDA-337323177A9A}" type="presParOf" srcId="{50F80726-CB92-4A6B-B9C7-86FC404B8C6D}" destId="{C30FC116-EFD2-4DA8-88FA-4FDA41F0DF58}" srcOrd="16" destOrd="0" presId="urn:microsoft.com/office/officeart/2005/8/layout/cycle1"/>
    <dgm:cxn modelId="{0F79379D-365F-4661-BA94-B40AE77E731C}" type="presParOf" srcId="{50F80726-CB92-4A6B-B9C7-86FC404B8C6D}" destId="{E441E200-A4B9-42A8-9328-2C028A333E5F}" srcOrd="17" destOrd="0" presId="urn:microsoft.com/office/officeart/2005/8/layout/cycle1"/>
    <dgm:cxn modelId="{C3E170B4-860C-4980-8648-D4CD20B71B24}" type="presParOf" srcId="{50F80726-CB92-4A6B-B9C7-86FC404B8C6D}" destId="{FB1F36ED-7BF4-4FFF-82A2-5432168C4A5E}" srcOrd="18" destOrd="0" presId="urn:microsoft.com/office/officeart/2005/8/layout/cycle1"/>
    <dgm:cxn modelId="{992266CA-7D4F-49B9-A3CD-D8410486FB67}" type="presParOf" srcId="{50F80726-CB92-4A6B-B9C7-86FC404B8C6D}" destId="{A3096D49-B3AD-483F-9087-2F5F8150502F}" srcOrd="19" destOrd="0" presId="urn:microsoft.com/office/officeart/2005/8/layout/cycle1"/>
    <dgm:cxn modelId="{6C8A748D-6368-45DD-96E8-E42D2A3C4B9D}" type="presParOf" srcId="{50F80726-CB92-4A6B-B9C7-86FC404B8C6D}" destId="{4FB7EBF3-0CF5-41DE-A740-D6B677BEBC17}" srcOrd="20"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1CBD5-440F-4468-B430-780DD3F63292}">
      <dsp:nvSpPr>
        <dsp:cNvPr id="0" name=""/>
        <dsp:cNvSpPr/>
      </dsp:nvSpPr>
      <dsp:spPr>
        <a:xfrm>
          <a:off x="3030070" y="0"/>
          <a:ext cx="2704600" cy="952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effectLst>
                <a:outerShdw blurRad="38100" dist="38100" dir="2700000" algn="tl">
                  <a:srgbClr val="000000">
                    <a:alpha val="43137"/>
                  </a:srgbClr>
                </a:outerShdw>
              </a:effectLst>
            </a:rPr>
            <a:t>Perception</a:t>
          </a:r>
        </a:p>
      </dsp:txBody>
      <dsp:txXfrm>
        <a:off x="3030070" y="0"/>
        <a:ext cx="2704600" cy="952163"/>
      </dsp:txXfrm>
    </dsp:sp>
    <dsp:sp modelId="{9ADC00DA-6624-46D5-B682-FE903B2524DF}">
      <dsp:nvSpPr>
        <dsp:cNvPr id="0" name=""/>
        <dsp:cNvSpPr/>
      </dsp:nvSpPr>
      <dsp:spPr>
        <a:xfrm>
          <a:off x="450320" y="-1225756"/>
          <a:ext cx="4936052" cy="4936052"/>
        </a:xfrm>
        <a:prstGeom prst="circularArrow">
          <a:avLst>
            <a:gd name="adj1" fmla="val 3762"/>
            <a:gd name="adj2" fmla="val 234690"/>
            <a:gd name="adj3" fmla="val 21411482"/>
            <a:gd name="adj4" fmla="val 20999961"/>
            <a:gd name="adj5" fmla="val 4388"/>
          </a:avLst>
        </a:prstGeom>
        <a:gradFill rotWithShape="0">
          <a:gsLst>
            <a:gs pos="0">
              <a:schemeClr val="accent2">
                <a:hueOff val="0"/>
                <a:satOff val="0"/>
                <a:lumOff val="0"/>
                <a:alphaOff val="0"/>
                <a:shade val="15000"/>
                <a:satMod val="180000"/>
              </a:schemeClr>
            </a:gs>
            <a:gs pos="50000">
              <a:schemeClr val="accent2">
                <a:hueOff val="0"/>
                <a:satOff val="0"/>
                <a:lumOff val="0"/>
                <a:alphaOff val="0"/>
                <a:shade val="45000"/>
                <a:satMod val="170000"/>
              </a:schemeClr>
            </a:gs>
            <a:gs pos="70000">
              <a:schemeClr val="accent2">
                <a:hueOff val="0"/>
                <a:satOff val="0"/>
                <a:lumOff val="0"/>
                <a:alphaOff val="0"/>
                <a:tint val="99000"/>
                <a:shade val="65000"/>
                <a:satMod val="155000"/>
              </a:schemeClr>
            </a:gs>
            <a:gs pos="100000">
              <a:schemeClr val="accent2">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ED1AD67-8438-415B-9368-D2362CB0EAA4}">
      <dsp:nvSpPr>
        <dsp:cNvPr id="0" name=""/>
        <dsp:cNvSpPr/>
      </dsp:nvSpPr>
      <dsp:spPr>
        <a:xfrm>
          <a:off x="4129675" y="1376273"/>
          <a:ext cx="1919180" cy="815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effectLst>
                <a:outerShdw blurRad="38100" dist="38100" dir="2700000" algn="tl">
                  <a:srgbClr val="000000">
                    <a:alpha val="43137"/>
                  </a:srgbClr>
                </a:outerShdw>
              </a:effectLst>
            </a:rPr>
            <a:t>Recognition</a:t>
          </a:r>
        </a:p>
      </dsp:txBody>
      <dsp:txXfrm>
        <a:off x="4129675" y="1376273"/>
        <a:ext cx="1919180" cy="815337"/>
      </dsp:txXfrm>
    </dsp:sp>
    <dsp:sp modelId="{FF16E9A0-A60D-4C3A-B09F-A22D55D60307}">
      <dsp:nvSpPr>
        <dsp:cNvPr id="0" name=""/>
        <dsp:cNvSpPr/>
      </dsp:nvSpPr>
      <dsp:spPr>
        <a:xfrm>
          <a:off x="774753" y="-278091"/>
          <a:ext cx="4936052" cy="4936052"/>
        </a:xfrm>
        <a:prstGeom prst="circularArrow">
          <a:avLst>
            <a:gd name="adj1" fmla="val 3762"/>
            <a:gd name="adj2" fmla="val 234690"/>
            <a:gd name="adj3" fmla="val 1380948"/>
            <a:gd name="adj4" fmla="val 21541307"/>
            <a:gd name="adj5" fmla="val 4388"/>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C5D3D4E-2530-4976-AAF4-7D072F73684C}">
      <dsp:nvSpPr>
        <dsp:cNvPr id="0" name=""/>
        <dsp:cNvSpPr/>
      </dsp:nvSpPr>
      <dsp:spPr>
        <a:xfrm>
          <a:off x="3466082" y="3256890"/>
          <a:ext cx="2470083" cy="952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effectLst>
                <a:outerShdw blurRad="38100" dist="38100" dir="2700000" algn="tl">
                  <a:srgbClr val="000000">
                    <a:alpha val="43137"/>
                  </a:srgbClr>
                </a:outerShdw>
              </a:effectLst>
            </a:rPr>
            <a:t>Option Selection</a:t>
          </a:r>
        </a:p>
      </dsp:txBody>
      <dsp:txXfrm>
        <a:off x="3466082" y="3256890"/>
        <a:ext cx="2470083" cy="952163"/>
      </dsp:txXfrm>
    </dsp:sp>
    <dsp:sp modelId="{1E68290C-6B44-4D12-8056-381897A21061}">
      <dsp:nvSpPr>
        <dsp:cNvPr id="0" name=""/>
        <dsp:cNvSpPr/>
      </dsp:nvSpPr>
      <dsp:spPr>
        <a:xfrm>
          <a:off x="650520" y="74653"/>
          <a:ext cx="4936052" cy="4936052"/>
        </a:xfrm>
        <a:prstGeom prst="circularArrow">
          <a:avLst>
            <a:gd name="adj1" fmla="val 3762"/>
            <a:gd name="adj2" fmla="val 234690"/>
            <a:gd name="adj3" fmla="val 3688645"/>
            <a:gd name="adj4" fmla="val 3164117"/>
            <a:gd name="adj5" fmla="val 4388"/>
          </a:avLst>
        </a:prstGeom>
        <a:gradFill rotWithShape="0">
          <a:gsLst>
            <a:gs pos="0">
              <a:schemeClr val="accent4">
                <a:hueOff val="0"/>
                <a:satOff val="0"/>
                <a:lumOff val="0"/>
                <a:alphaOff val="0"/>
                <a:shade val="15000"/>
                <a:satMod val="180000"/>
              </a:schemeClr>
            </a:gs>
            <a:gs pos="50000">
              <a:schemeClr val="accent4">
                <a:hueOff val="0"/>
                <a:satOff val="0"/>
                <a:lumOff val="0"/>
                <a:alphaOff val="0"/>
                <a:shade val="45000"/>
                <a:satMod val="170000"/>
              </a:schemeClr>
            </a:gs>
            <a:gs pos="70000">
              <a:schemeClr val="accent4">
                <a:hueOff val="0"/>
                <a:satOff val="0"/>
                <a:lumOff val="0"/>
                <a:alphaOff val="0"/>
                <a:tint val="99000"/>
                <a:shade val="65000"/>
                <a:satMod val="155000"/>
              </a:schemeClr>
            </a:gs>
            <a:gs pos="100000">
              <a:schemeClr val="accent4">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1A41C35-7B69-4232-82DA-3B336A3110C4}">
      <dsp:nvSpPr>
        <dsp:cNvPr id="0" name=""/>
        <dsp:cNvSpPr/>
      </dsp:nvSpPr>
      <dsp:spPr>
        <a:xfrm>
          <a:off x="2279221" y="4207845"/>
          <a:ext cx="1563728" cy="952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effectLst>
                <a:outerShdw blurRad="38100" dist="38100" dir="2700000" algn="tl">
                  <a:srgbClr val="000000">
                    <a:alpha val="43137"/>
                  </a:srgbClr>
                </a:outerShdw>
              </a:effectLst>
            </a:rPr>
            <a:t>Decision Point</a:t>
          </a:r>
        </a:p>
      </dsp:txBody>
      <dsp:txXfrm>
        <a:off x="2279221" y="4207845"/>
        <a:ext cx="1563728" cy="952163"/>
      </dsp:txXfrm>
    </dsp:sp>
    <dsp:sp modelId="{24103DF8-DA7B-4C22-9F50-A6BBF219C6A2}">
      <dsp:nvSpPr>
        <dsp:cNvPr id="0" name=""/>
        <dsp:cNvSpPr/>
      </dsp:nvSpPr>
      <dsp:spPr>
        <a:xfrm>
          <a:off x="123355" y="56926"/>
          <a:ext cx="4936052" cy="4936052"/>
        </a:xfrm>
        <a:prstGeom prst="circularArrow">
          <a:avLst>
            <a:gd name="adj1" fmla="val 3762"/>
            <a:gd name="adj2" fmla="val 234690"/>
            <a:gd name="adj3" fmla="val 7221816"/>
            <a:gd name="adj4" fmla="val 6004279"/>
            <a:gd name="adj5" fmla="val 4388"/>
          </a:avLst>
        </a:prstGeom>
        <a:gradFill rotWithShape="0">
          <a:gsLst>
            <a:gs pos="0">
              <a:schemeClr val="accent5">
                <a:hueOff val="0"/>
                <a:satOff val="0"/>
                <a:lumOff val="0"/>
                <a:alphaOff val="0"/>
                <a:shade val="15000"/>
                <a:satMod val="180000"/>
              </a:schemeClr>
            </a:gs>
            <a:gs pos="50000">
              <a:schemeClr val="accent5">
                <a:hueOff val="0"/>
                <a:satOff val="0"/>
                <a:lumOff val="0"/>
                <a:alphaOff val="0"/>
                <a:shade val="45000"/>
                <a:satMod val="170000"/>
              </a:schemeClr>
            </a:gs>
            <a:gs pos="70000">
              <a:schemeClr val="accent5">
                <a:hueOff val="0"/>
                <a:satOff val="0"/>
                <a:lumOff val="0"/>
                <a:alphaOff val="0"/>
                <a:tint val="99000"/>
                <a:shade val="65000"/>
                <a:satMod val="155000"/>
              </a:schemeClr>
            </a:gs>
            <a:gs pos="100000">
              <a:schemeClr val="accent5">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CB67063-FDBB-4BF7-AE52-1EEA42EE0C7E}">
      <dsp:nvSpPr>
        <dsp:cNvPr id="0" name=""/>
        <dsp:cNvSpPr/>
      </dsp:nvSpPr>
      <dsp:spPr>
        <a:xfrm>
          <a:off x="51169" y="3495153"/>
          <a:ext cx="1995343" cy="753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effectLst>
                <a:outerShdw blurRad="38100" dist="38100" dir="2700000" algn="tl">
                  <a:srgbClr val="000000">
                    <a:alpha val="43137"/>
                  </a:srgbClr>
                </a:outerShdw>
              </a:effectLst>
            </a:rPr>
            <a:t>Action</a:t>
          </a:r>
        </a:p>
      </dsp:txBody>
      <dsp:txXfrm>
        <a:off x="51169" y="3495153"/>
        <a:ext cx="1995343" cy="753113"/>
      </dsp:txXfrm>
    </dsp:sp>
    <dsp:sp modelId="{4C1CDFDB-499E-4D17-8D72-ABBF1D45C037}">
      <dsp:nvSpPr>
        <dsp:cNvPr id="0" name=""/>
        <dsp:cNvSpPr/>
      </dsp:nvSpPr>
      <dsp:spPr>
        <a:xfrm>
          <a:off x="364095" y="-26271"/>
          <a:ext cx="5140305" cy="4936052"/>
        </a:xfrm>
        <a:prstGeom prst="circularArrow">
          <a:avLst>
            <a:gd name="adj1" fmla="val 3762"/>
            <a:gd name="adj2" fmla="val 234690"/>
            <a:gd name="adj3" fmla="val 10636194"/>
            <a:gd name="adj4" fmla="val 9303288"/>
            <a:gd name="adj5" fmla="val 4388"/>
          </a:avLst>
        </a:prstGeom>
        <a:gradFill rotWithShape="0">
          <a:gsLst>
            <a:gs pos="0">
              <a:schemeClr val="accent6">
                <a:hueOff val="0"/>
                <a:satOff val="0"/>
                <a:lumOff val="0"/>
                <a:alphaOff val="0"/>
                <a:shade val="15000"/>
                <a:satMod val="180000"/>
              </a:schemeClr>
            </a:gs>
            <a:gs pos="50000">
              <a:schemeClr val="accent6">
                <a:hueOff val="0"/>
                <a:satOff val="0"/>
                <a:lumOff val="0"/>
                <a:alphaOff val="0"/>
                <a:shade val="45000"/>
                <a:satMod val="170000"/>
              </a:schemeClr>
            </a:gs>
            <a:gs pos="70000">
              <a:schemeClr val="accent6">
                <a:hueOff val="0"/>
                <a:satOff val="0"/>
                <a:lumOff val="0"/>
                <a:alphaOff val="0"/>
                <a:tint val="99000"/>
                <a:shade val="65000"/>
                <a:satMod val="155000"/>
              </a:schemeClr>
            </a:gs>
            <a:gs pos="100000">
              <a:schemeClr val="accent6">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30FC116-EFD2-4DA8-88FA-4FDA41F0DF58}">
      <dsp:nvSpPr>
        <dsp:cNvPr id="0" name=""/>
        <dsp:cNvSpPr/>
      </dsp:nvSpPr>
      <dsp:spPr>
        <a:xfrm>
          <a:off x="-112690" y="1540191"/>
          <a:ext cx="1563728" cy="952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effectLst>
                <a:outerShdw blurRad="38100" dist="38100" dir="2700000" algn="tl">
                  <a:srgbClr val="000000">
                    <a:alpha val="43137"/>
                  </a:srgbClr>
                </a:outerShdw>
              </a:effectLst>
            </a:rPr>
            <a:t>Change</a:t>
          </a:r>
        </a:p>
      </dsp:txBody>
      <dsp:txXfrm>
        <a:off x="-112690" y="1540191"/>
        <a:ext cx="1563728" cy="952163"/>
      </dsp:txXfrm>
    </dsp:sp>
    <dsp:sp modelId="{E441E200-A4B9-42A8-9328-2C028A333E5F}">
      <dsp:nvSpPr>
        <dsp:cNvPr id="0" name=""/>
        <dsp:cNvSpPr/>
      </dsp:nvSpPr>
      <dsp:spPr>
        <a:xfrm>
          <a:off x="239872" y="-492034"/>
          <a:ext cx="4936052" cy="4936052"/>
        </a:xfrm>
        <a:prstGeom prst="circularArrow">
          <a:avLst>
            <a:gd name="adj1" fmla="val 3762"/>
            <a:gd name="adj2" fmla="val 234690"/>
            <a:gd name="adj3" fmla="val 12305336"/>
            <a:gd name="adj4" fmla="val 11630333"/>
            <a:gd name="adj5" fmla="val 4388"/>
          </a:avLst>
        </a:prstGeom>
        <a:gradFill rotWithShape="0">
          <a:gsLst>
            <a:gs pos="0">
              <a:schemeClr val="accent2">
                <a:hueOff val="0"/>
                <a:satOff val="0"/>
                <a:lumOff val="0"/>
                <a:alphaOff val="0"/>
                <a:shade val="15000"/>
                <a:satMod val="180000"/>
              </a:schemeClr>
            </a:gs>
            <a:gs pos="50000">
              <a:schemeClr val="accent2">
                <a:hueOff val="0"/>
                <a:satOff val="0"/>
                <a:lumOff val="0"/>
                <a:alphaOff val="0"/>
                <a:shade val="45000"/>
                <a:satMod val="170000"/>
              </a:schemeClr>
            </a:gs>
            <a:gs pos="70000">
              <a:schemeClr val="accent2">
                <a:hueOff val="0"/>
                <a:satOff val="0"/>
                <a:lumOff val="0"/>
                <a:alphaOff val="0"/>
                <a:tint val="99000"/>
                <a:shade val="65000"/>
                <a:satMod val="155000"/>
              </a:schemeClr>
            </a:gs>
            <a:gs pos="100000">
              <a:schemeClr val="accent2">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3096D49-B3AD-483F-9087-2F5F8150502F}">
      <dsp:nvSpPr>
        <dsp:cNvPr id="0" name=""/>
        <dsp:cNvSpPr/>
      </dsp:nvSpPr>
      <dsp:spPr>
        <a:xfrm>
          <a:off x="816041" y="31228"/>
          <a:ext cx="1563728" cy="952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effectLst>
                <a:outerShdw blurRad="38100" dist="38100" dir="2700000" algn="tl">
                  <a:srgbClr val="000000">
                    <a:alpha val="43137"/>
                  </a:srgbClr>
                </a:outerShdw>
              </a:effectLst>
            </a:rPr>
            <a:t>Assess Outcome</a:t>
          </a:r>
        </a:p>
      </dsp:txBody>
      <dsp:txXfrm>
        <a:off x="816041" y="31228"/>
        <a:ext cx="1563728" cy="952163"/>
      </dsp:txXfrm>
    </dsp:sp>
    <dsp:sp modelId="{4FB7EBF3-0CF5-41DE-A740-D6B677BEBC17}">
      <dsp:nvSpPr>
        <dsp:cNvPr id="0" name=""/>
        <dsp:cNvSpPr/>
      </dsp:nvSpPr>
      <dsp:spPr>
        <a:xfrm>
          <a:off x="-150786" y="99763"/>
          <a:ext cx="6750297" cy="4811367"/>
        </a:xfrm>
        <a:prstGeom prst="leftCircularArrow">
          <a:avLst>
            <a:gd name="adj1" fmla="val 3762"/>
            <a:gd name="adj2" fmla="val 234690"/>
            <a:gd name="adj3" fmla="val 15789755"/>
            <a:gd name="adj4" fmla="val 14782556"/>
            <a:gd name="adj5" fmla="val 4388"/>
          </a:avLst>
        </a:prstGeom>
        <a:no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3AFBB3EC-5A56-4D34-8374-03CA8BE7B646}" type="datetimeFigureOut">
              <a:rPr lang="en-US" smtClean="0"/>
              <a:t>4/16/2020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D7063D-96C6-401D-A175-5B29A3EA17DD}" type="slidenum">
              <a:rPr lang="en-US" smtClean="0"/>
              <a:t>‹#›</a:t>
            </a:fld>
            <a:endParaRPr lang="en-US"/>
          </a:p>
        </p:txBody>
      </p:sp>
    </p:spTree>
    <p:extLst>
      <p:ext uri="{BB962C8B-B14F-4D97-AF65-F5344CB8AC3E}">
        <p14:creationId xmlns:p14="http://schemas.microsoft.com/office/powerpoint/2010/main" val="2675687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nwcg.gov/pms/pubs/PMS426-3.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wcg.gov/pms/pubs/PMS426-3.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smtClean="0">
                <a:effectLst>
                  <a:outerShdw blurRad="38100" dist="38100" dir="2700000" algn="tl">
                    <a:srgbClr val="000000">
                      <a:alpha val="43137"/>
                    </a:srgbClr>
                  </a:outerShdw>
                </a:effectLst>
              </a:rPr>
              <a:pPr algn="r"/>
              <a:t>1</a:t>
            </a:fld>
            <a:endParaRPr lang="en-US" sz="1200" b="1" dirty="0">
              <a:effectLst>
                <a:outerShdw blurRad="38100" dist="38100" dir="2700000" algn="tl">
                  <a:srgbClr val="000000">
                    <a:alpha val="43137"/>
                  </a:srgbClr>
                </a:outerShdw>
              </a:effectLst>
            </a:endParaRPr>
          </a:p>
          <a:p>
            <a:pPr algn="just"/>
            <a:endParaRPr lang="en-US" sz="1200" b="0" dirty="0"/>
          </a:p>
          <a:p>
            <a:pPr algn="just"/>
            <a:r>
              <a:rPr lang="en-US" sz="1200" b="1" dirty="0"/>
              <a:t>Lesson #:  2 – Using Fire Danger Products to Manage Readiness, Risk, and Response Decisions </a:t>
            </a:r>
            <a:endParaRPr lang="en-US" sz="1200" b="0" dirty="0"/>
          </a:p>
          <a:p>
            <a:pPr algn="just"/>
            <a:endParaRPr lang="en-US" sz="1200" b="0" dirty="0"/>
          </a:p>
          <a:p>
            <a:r>
              <a:rPr lang="en-US" sz="1200" b="1" dirty="0"/>
              <a:t>Lesson Time:  </a:t>
            </a:r>
            <a:r>
              <a:rPr lang="en-US" sz="1200" dirty="0"/>
              <a:t>45 minutes (immediately followed by Lesson #3)</a:t>
            </a:r>
          </a:p>
          <a:p>
            <a:endParaRPr lang="en-US" sz="1200" dirty="0"/>
          </a:p>
          <a:p>
            <a:r>
              <a:rPr lang="en-US" sz="1200" b="1" dirty="0"/>
              <a:t>Facilitator Notes:  </a:t>
            </a:r>
          </a:p>
          <a:p>
            <a:pPr marL="628650" lvl="1" indent="-171450">
              <a:buFont typeface="Arial" panose="020B0604020202020204" pitchFamily="34" charset="0"/>
              <a:buChar char="•"/>
            </a:pPr>
            <a:r>
              <a:rPr lang="en-US" sz="1200" b="0" dirty="0"/>
              <a:t>Don’t forget to fill in the “Workshop Dates” and “Workshop Location” on the bottom right of this title slide.</a:t>
            </a:r>
          </a:p>
          <a:p>
            <a:pPr marL="628650" lvl="1" indent="-171450">
              <a:buFont typeface="Arial" panose="020B0604020202020204" pitchFamily="34" charset="0"/>
              <a:buChar char="•"/>
            </a:pPr>
            <a:endParaRPr lang="en-US" sz="1200" b="0" dirty="0"/>
          </a:p>
          <a:p>
            <a:endParaRPr lang="en-US" sz="1200" b="0" dirty="0"/>
          </a:p>
          <a:p>
            <a:endParaRPr lang="en-US" sz="1200" b="0" dirty="0"/>
          </a:p>
          <a:p>
            <a:endParaRPr lang="en-US" sz="1200" b="0" dirty="0"/>
          </a:p>
          <a:p>
            <a:endParaRPr lang="en-US" sz="1200" dirty="0"/>
          </a:p>
          <a:p>
            <a:endParaRPr lang="en-US" dirty="0"/>
          </a:p>
        </p:txBody>
      </p:sp>
      <p:sp>
        <p:nvSpPr>
          <p:cNvPr id="4" name="Slide Number Placeholder 3"/>
          <p:cNvSpPr>
            <a:spLocks noGrp="1"/>
          </p:cNvSpPr>
          <p:nvPr>
            <p:ph type="sldNum" sz="quarter" idx="10"/>
          </p:nvPr>
        </p:nvSpPr>
        <p:spPr/>
        <p:txBody>
          <a:bodyPr/>
          <a:lstStyle/>
          <a:p>
            <a:fld id="{ACD7063D-96C6-401D-A175-5B29A3EA17DD}" type="slidenum">
              <a:rPr lang="en-US" smtClean="0"/>
              <a:t>1</a:t>
            </a:fld>
            <a:endParaRPr lang="en-US"/>
          </a:p>
        </p:txBody>
      </p:sp>
    </p:spTree>
    <p:extLst>
      <p:ext uri="{BB962C8B-B14F-4D97-AF65-F5344CB8AC3E}">
        <p14:creationId xmlns:p14="http://schemas.microsoft.com/office/powerpoint/2010/main" val="4196902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smtClean="0">
                <a:effectLst>
                  <a:outerShdw blurRad="38100" dist="38100" dir="2700000" algn="tl">
                    <a:srgbClr val="000000">
                      <a:alpha val="43137"/>
                    </a:srgbClr>
                  </a:outerShdw>
                </a:effectLst>
              </a:rPr>
              <a:pPr algn="r"/>
              <a:t>10</a:t>
            </a:fld>
            <a:endParaRPr lang="en-US" sz="1200" b="1" dirty="0">
              <a:effectLst>
                <a:outerShdw blurRad="38100" dist="38100" dir="2700000" algn="tl">
                  <a:srgbClr val="000000">
                    <a:alpha val="43137"/>
                  </a:srgbClr>
                </a:outerShdw>
              </a:effectLst>
            </a:endParaRPr>
          </a:p>
          <a:p>
            <a:pPr algn="just"/>
            <a:endParaRPr lang="en-US" sz="1200" b="0" dirty="0"/>
          </a:p>
          <a:p>
            <a:endParaRPr lang="en-US" sz="1200" b="1" dirty="0"/>
          </a:p>
          <a:p>
            <a:r>
              <a:rPr lang="en-US" sz="1200" b="1" dirty="0" err="1"/>
              <a:t>Thirtymile</a:t>
            </a:r>
            <a:r>
              <a:rPr lang="en-US" sz="1200" b="1" dirty="0"/>
              <a:t> Fire (4 Fatalities, 16 Entrapments)</a:t>
            </a:r>
            <a:br>
              <a:rPr lang="en-US" sz="1200" b="1" dirty="0"/>
            </a:br>
            <a:r>
              <a:rPr lang="en-US" sz="1200" b="1" dirty="0"/>
              <a:t>July 10, 2001</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1" dirty="0"/>
            </a:br>
            <a:r>
              <a:rPr kumimoji="0" lang="en-US" sz="1200" b="1" i="0" u="sng" strike="noStrike" kern="1200" cap="none" spc="0" normalizeH="0" baseline="0" noProof="0" dirty="0">
                <a:ln>
                  <a:noFill/>
                </a:ln>
                <a:solidFill>
                  <a:prstClr val="black"/>
                </a:solidFill>
                <a:effectLst/>
                <a:uLnTx/>
                <a:uFillTx/>
                <a:latin typeface="+mn-lt"/>
                <a:ea typeface="+mn-ea"/>
                <a:cs typeface="+mn-cs"/>
              </a:rPr>
              <a:t>BACKGROUND INFORMATION:</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On July 10, 2001, four firefighters lost their lives on the </a:t>
            </a:r>
            <a:r>
              <a:rPr lang="en-US" sz="1200" kern="1200" dirty="0" err="1">
                <a:solidFill>
                  <a:schemeClr val="tx1"/>
                </a:solidFill>
                <a:latin typeface="+mn-lt"/>
                <a:ea typeface="+mn-ea"/>
                <a:cs typeface="+mn-cs"/>
              </a:rPr>
              <a:t>Thirtymile</a:t>
            </a:r>
            <a:r>
              <a:rPr lang="en-US" sz="1200" kern="1200" dirty="0">
                <a:solidFill>
                  <a:schemeClr val="tx1"/>
                </a:solidFill>
                <a:latin typeface="+mn-lt"/>
                <a:ea typeface="+mn-ea"/>
                <a:cs typeface="+mn-cs"/>
              </a:rPr>
              <a:t> Fire in Washington.  The </a:t>
            </a:r>
            <a:r>
              <a:rPr lang="en-US" sz="1200" kern="1200" dirty="0" err="1">
                <a:solidFill>
                  <a:schemeClr val="tx1"/>
                </a:solidFill>
                <a:latin typeface="+mn-lt"/>
                <a:ea typeface="+mn-ea"/>
                <a:cs typeface="+mn-cs"/>
              </a:rPr>
              <a:t>Thirtymile</a:t>
            </a:r>
            <a:r>
              <a:rPr lang="en-US" sz="1200" kern="1200" dirty="0">
                <a:solidFill>
                  <a:schemeClr val="tx1"/>
                </a:solidFill>
                <a:latin typeface="+mn-lt"/>
                <a:ea typeface="+mn-ea"/>
                <a:cs typeface="+mn-cs"/>
              </a:rPr>
              <a:t> tragedy prompted an Accident Prevention Plan which contained specific actions to enhance firefighter safety, including the need to identify thresholds for critical fuels and weather conditions that lead to extreme burning conditions and publishing these on pocket cards for use by firefighters.  </a:t>
            </a:r>
            <a:endParaRPr lang="en-US" sz="1200" dirty="0"/>
          </a:p>
          <a:p>
            <a:endParaRPr lang="en-US" sz="1200" dirty="0"/>
          </a:p>
          <a:p>
            <a:pPr marL="0" lvl="0" indent="0">
              <a:lnSpc>
                <a:spcPct val="90000"/>
              </a:lnSpc>
              <a:buNone/>
              <a:defRPr/>
            </a:pPr>
            <a:r>
              <a:rPr lang="en-US" sz="1200" b="0" dirty="0"/>
              <a:t>Conditions when the fire started:</a:t>
            </a:r>
          </a:p>
          <a:p>
            <a:pPr marL="0" lvl="0" indent="0">
              <a:lnSpc>
                <a:spcPct val="90000"/>
              </a:lnSpc>
              <a:buNone/>
              <a:defRPr/>
            </a:pPr>
            <a:endParaRPr lang="en-US" sz="1200" b="0" dirty="0"/>
          </a:p>
          <a:p>
            <a:pPr marL="274320" lvl="1" indent="-182880">
              <a:lnSpc>
                <a:spcPct val="90000"/>
              </a:lnSpc>
              <a:buFont typeface="Arial" pitchFamily="34" charset="0"/>
              <a:buChar char="•"/>
              <a:defRPr/>
            </a:pPr>
            <a:r>
              <a:rPr lang="en-US" sz="1200" b="0" dirty="0"/>
              <a:t>The Okanogan-Wenatchee National Forest was experiencing </a:t>
            </a:r>
            <a:r>
              <a:rPr lang="en-US" sz="1200" b="0" u="sng" dirty="0"/>
              <a:t>prolonged drought</a:t>
            </a:r>
          </a:p>
          <a:p>
            <a:pPr marL="274320" lvl="1" indent="-182880">
              <a:lnSpc>
                <a:spcPct val="90000"/>
              </a:lnSpc>
              <a:buFont typeface="Arial" pitchFamily="34" charset="0"/>
              <a:buChar char="•"/>
              <a:defRPr/>
            </a:pPr>
            <a:r>
              <a:rPr lang="en-US" sz="1200" b="0" dirty="0"/>
              <a:t>Fuel moisture levels were at or approaching </a:t>
            </a:r>
            <a:r>
              <a:rPr lang="en-US" sz="1200" b="0" u="sng" dirty="0"/>
              <a:t>historic lows</a:t>
            </a:r>
          </a:p>
          <a:p>
            <a:pPr marL="274320" lvl="1" indent="-182880">
              <a:lnSpc>
                <a:spcPct val="90000"/>
              </a:lnSpc>
              <a:buFont typeface="Arial" pitchFamily="34" charset="0"/>
              <a:buChar char="•"/>
              <a:defRPr/>
            </a:pPr>
            <a:r>
              <a:rPr lang="en-US" sz="1200" b="0" dirty="0"/>
              <a:t>1,000-hour fuel moisture was </a:t>
            </a:r>
            <a:r>
              <a:rPr lang="en-US" sz="1200" b="0" u="sng" dirty="0"/>
              <a:t>10%</a:t>
            </a:r>
          </a:p>
          <a:p>
            <a:pPr marL="274320" lvl="1" indent="-182880">
              <a:lnSpc>
                <a:spcPct val="90000"/>
              </a:lnSpc>
              <a:buFont typeface="Arial" pitchFamily="34" charset="0"/>
              <a:buChar char="•"/>
              <a:defRPr/>
            </a:pPr>
            <a:r>
              <a:rPr lang="en-US" sz="1200" b="0" dirty="0"/>
              <a:t>Live fuel moisture was </a:t>
            </a:r>
            <a:r>
              <a:rPr lang="en-US" sz="1200" b="0" u="sng" dirty="0"/>
              <a:t>less than 100%</a:t>
            </a:r>
          </a:p>
          <a:p>
            <a:pPr marL="274320" lvl="1" indent="-182880">
              <a:lnSpc>
                <a:spcPct val="90000"/>
              </a:lnSpc>
              <a:buFont typeface="Arial" pitchFamily="34" charset="0"/>
              <a:buChar char="•"/>
              <a:defRPr/>
            </a:pPr>
            <a:r>
              <a:rPr lang="en-US" sz="1200" b="0" dirty="0"/>
              <a:t>The energy release component (ERC) was near the </a:t>
            </a:r>
            <a:r>
              <a:rPr lang="en-US" sz="1200" b="0" u="sng" dirty="0"/>
              <a:t>historic high </a:t>
            </a:r>
            <a:r>
              <a:rPr lang="en-US" sz="1200" b="0" dirty="0"/>
              <a:t>for early July</a:t>
            </a:r>
          </a:p>
          <a:p>
            <a:endParaRPr lang="en-US" sz="1200" dirty="0"/>
          </a:p>
          <a:p>
            <a:endParaRPr lang="en-US" dirty="0"/>
          </a:p>
        </p:txBody>
      </p:sp>
    </p:spTree>
    <p:extLst>
      <p:ext uri="{BB962C8B-B14F-4D97-AF65-F5344CB8AC3E}">
        <p14:creationId xmlns:p14="http://schemas.microsoft.com/office/powerpoint/2010/main" val="212776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smtClean="0">
                <a:effectLst>
                  <a:outerShdw blurRad="38100" dist="38100" dir="2700000" algn="tl">
                    <a:srgbClr val="000000">
                      <a:alpha val="43137"/>
                    </a:srgbClr>
                  </a:outerShdw>
                </a:effectLst>
              </a:rPr>
              <a:pPr algn="r"/>
              <a:t>11</a:t>
            </a:fld>
            <a:endParaRPr lang="en-US" sz="1200" b="1" dirty="0">
              <a:effectLst>
                <a:outerShdw blurRad="38100" dist="38100" dir="2700000" algn="tl">
                  <a:srgbClr val="000000">
                    <a:alpha val="43137"/>
                  </a:srgbClr>
                </a:outerShdw>
              </a:effectLst>
            </a:endParaRPr>
          </a:p>
          <a:p>
            <a:pPr algn="just"/>
            <a:endParaRPr lang="en-US" sz="1200" b="0" dirty="0"/>
          </a:p>
          <a:p>
            <a:endParaRPr lang="en-US" sz="1200" b="1" dirty="0"/>
          </a:p>
          <a:p>
            <a:r>
              <a:rPr lang="en-US" sz="1200" b="1" dirty="0" err="1"/>
              <a:t>Thirtymile</a:t>
            </a:r>
            <a:r>
              <a:rPr lang="en-US" sz="1200" b="1" dirty="0"/>
              <a:t> Fire (4 Fatalities, 16 Entrapments)</a:t>
            </a:r>
            <a:br>
              <a:rPr lang="en-US" sz="1200" b="1" dirty="0"/>
            </a:br>
            <a:r>
              <a:rPr lang="en-US" sz="1200" b="1" dirty="0"/>
              <a:t>July 10, 2001</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1" dirty="0"/>
            </a:br>
            <a:r>
              <a:rPr kumimoji="0" lang="en-US" sz="1200" b="1" i="0" u="sng" strike="noStrike" kern="1200" cap="none" spc="0" normalizeH="0" baseline="0" noProof="0" dirty="0">
                <a:ln>
                  <a:noFill/>
                </a:ln>
                <a:solidFill>
                  <a:prstClr val="black"/>
                </a:solidFill>
                <a:effectLst/>
                <a:uLnTx/>
                <a:uFillTx/>
                <a:latin typeface="+mn-lt"/>
                <a:ea typeface="+mn-ea"/>
                <a:cs typeface="+mn-cs"/>
              </a:rPr>
              <a:t>BACKGROUND INFORMATION:</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On July 10, 2001, four firefighters lost their lives on the </a:t>
            </a:r>
            <a:r>
              <a:rPr lang="en-US" sz="1200" kern="1200" dirty="0" err="1">
                <a:solidFill>
                  <a:schemeClr val="tx1"/>
                </a:solidFill>
                <a:latin typeface="+mn-lt"/>
                <a:ea typeface="+mn-ea"/>
                <a:cs typeface="+mn-cs"/>
              </a:rPr>
              <a:t>Thirtymile</a:t>
            </a:r>
            <a:r>
              <a:rPr lang="en-US" sz="1200" kern="1200" dirty="0">
                <a:solidFill>
                  <a:schemeClr val="tx1"/>
                </a:solidFill>
                <a:latin typeface="+mn-lt"/>
                <a:ea typeface="+mn-ea"/>
                <a:cs typeface="+mn-cs"/>
              </a:rPr>
              <a:t> Fire in Washington.  The </a:t>
            </a:r>
            <a:r>
              <a:rPr lang="en-US" sz="1200" kern="1200" dirty="0" err="1">
                <a:solidFill>
                  <a:schemeClr val="tx1"/>
                </a:solidFill>
                <a:latin typeface="+mn-lt"/>
                <a:ea typeface="+mn-ea"/>
                <a:cs typeface="+mn-cs"/>
              </a:rPr>
              <a:t>Thirtymile</a:t>
            </a:r>
            <a:r>
              <a:rPr lang="en-US" sz="1200" kern="1200" dirty="0">
                <a:solidFill>
                  <a:schemeClr val="tx1"/>
                </a:solidFill>
                <a:latin typeface="+mn-lt"/>
                <a:ea typeface="+mn-ea"/>
                <a:cs typeface="+mn-cs"/>
              </a:rPr>
              <a:t> tragedy prompted an Accident Prevention Plan which contained specific actions to enhance firefighter safety, including the need to identify thresholds for critical fuels and weather conditions that lead to extreme burning conditions and publishing these on pocket cards for use by firefighters.  </a:t>
            </a:r>
            <a:endParaRPr lang="en-US" sz="1200" dirty="0"/>
          </a:p>
          <a:p>
            <a:endParaRPr lang="en-US" sz="1200" dirty="0"/>
          </a:p>
          <a:p>
            <a:pPr marL="0" lvl="0" indent="0">
              <a:lnSpc>
                <a:spcPct val="90000"/>
              </a:lnSpc>
              <a:buNone/>
              <a:defRPr/>
            </a:pPr>
            <a:r>
              <a:rPr lang="en-US" sz="1200" b="0" dirty="0"/>
              <a:t>Conditions when the fire started:</a:t>
            </a:r>
          </a:p>
          <a:p>
            <a:pPr marL="0" lvl="0" indent="0">
              <a:lnSpc>
                <a:spcPct val="90000"/>
              </a:lnSpc>
              <a:buNone/>
              <a:defRPr/>
            </a:pPr>
            <a:endParaRPr lang="en-US" sz="1200" b="0" dirty="0"/>
          </a:p>
          <a:p>
            <a:pPr marL="274320" lvl="1" indent="-182880">
              <a:lnSpc>
                <a:spcPct val="90000"/>
              </a:lnSpc>
              <a:buFont typeface="Arial" pitchFamily="34" charset="0"/>
              <a:buChar char="•"/>
              <a:defRPr/>
            </a:pPr>
            <a:r>
              <a:rPr lang="en-US" sz="1200" b="0" dirty="0"/>
              <a:t>The Okanogan-Wenatchee National Forest was experiencing </a:t>
            </a:r>
            <a:r>
              <a:rPr lang="en-US" sz="1200" b="0" u="sng" dirty="0"/>
              <a:t>prolonged drought</a:t>
            </a:r>
          </a:p>
          <a:p>
            <a:pPr marL="274320" lvl="1" indent="-182880">
              <a:lnSpc>
                <a:spcPct val="90000"/>
              </a:lnSpc>
              <a:buFont typeface="Arial" pitchFamily="34" charset="0"/>
              <a:buChar char="•"/>
              <a:defRPr/>
            </a:pPr>
            <a:r>
              <a:rPr lang="en-US" sz="1200" b="0" dirty="0"/>
              <a:t>Fuel moisture levels were at or approaching </a:t>
            </a:r>
            <a:r>
              <a:rPr lang="en-US" sz="1200" b="0" u="sng" dirty="0"/>
              <a:t>historic lows</a:t>
            </a:r>
          </a:p>
          <a:p>
            <a:pPr marL="274320" lvl="1" indent="-182880">
              <a:lnSpc>
                <a:spcPct val="90000"/>
              </a:lnSpc>
              <a:buFont typeface="Arial" pitchFamily="34" charset="0"/>
              <a:buChar char="•"/>
              <a:defRPr/>
            </a:pPr>
            <a:r>
              <a:rPr lang="en-US" sz="1200" b="0" dirty="0"/>
              <a:t>1,000-hour fuel moisture was </a:t>
            </a:r>
            <a:r>
              <a:rPr lang="en-US" sz="1200" b="0" u="sng" dirty="0"/>
              <a:t>10%</a:t>
            </a:r>
          </a:p>
          <a:p>
            <a:pPr marL="274320" lvl="1" indent="-182880">
              <a:lnSpc>
                <a:spcPct val="90000"/>
              </a:lnSpc>
              <a:buFont typeface="Arial" pitchFamily="34" charset="0"/>
              <a:buChar char="•"/>
              <a:defRPr/>
            </a:pPr>
            <a:r>
              <a:rPr lang="en-US" sz="1200" b="0" dirty="0"/>
              <a:t>Live fuel moisture was </a:t>
            </a:r>
            <a:r>
              <a:rPr lang="en-US" sz="1200" b="0" u="sng" dirty="0"/>
              <a:t>less than 100%</a:t>
            </a:r>
          </a:p>
          <a:p>
            <a:pPr marL="274320" lvl="1" indent="-182880">
              <a:lnSpc>
                <a:spcPct val="90000"/>
              </a:lnSpc>
              <a:buFont typeface="Arial" pitchFamily="34" charset="0"/>
              <a:buChar char="•"/>
              <a:defRPr/>
            </a:pPr>
            <a:r>
              <a:rPr lang="en-US" sz="1200" b="0" dirty="0"/>
              <a:t>The energy release component (ERC) was near the </a:t>
            </a:r>
            <a:r>
              <a:rPr lang="en-US" sz="1200" b="0" u="sng" dirty="0"/>
              <a:t>historic high </a:t>
            </a:r>
            <a:r>
              <a:rPr lang="en-US" sz="1200" b="0" dirty="0"/>
              <a:t>for early July</a:t>
            </a:r>
          </a:p>
          <a:p>
            <a:endParaRPr lang="en-US" sz="1200" dirty="0"/>
          </a:p>
          <a:p>
            <a:endParaRPr lang="en-US" dirty="0"/>
          </a:p>
        </p:txBody>
      </p:sp>
    </p:spTree>
    <p:extLst>
      <p:ext uri="{BB962C8B-B14F-4D97-AF65-F5344CB8AC3E}">
        <p14:creationId xmlns:p14="http://schemas.microsoft.com/office/powerpoint/2010/main" val="161376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smtClean="0">
                <a:effectLst>
                  <a:outerShdw blurRad="38100" dist="38100" dir="2700000" algn="tl">
                    <a:srgbClr val="000000">
                      <a:alpha val="43137"/>
                    </a:srgbClr>
                  </a:outerShdw>
                </a:effectLst>
              </a:rPr>
              <a:pPr algn="r"/>
              <a:t>12</a:t>
            </a:fld>
            <a:endParaRPr lang="en-US" sz="1200" b="1" dirty="0">
              <a:effectLst>
                <a:outerShdw blurRad="38100" dist="38100" dir="2700000" algn="tl">
                  <a:srgbClr val="000000">
                    <a:alpha val="43137"/>
                  </a:srgbClr>
                </a:outerShdw>
              </a:effectLst>
            </a:endParaRPr>
          </a:p>
          <a:p>
            <a:pPr algn="just"/>
            <a:endParaRPr lang="en-US" sz="1200" b="0" dirty="0"/>
          </a:p>
          <a:p>
            <a:endParaRPr lang="en-US" sz="1200" b="1" dirty="0"/>
          </a:p>
          <a:p>
            <a:r>
              <a:rPr lang="en-US" sz="1200" b="1" dirty="0"/>
              <a:t>Cramer Fire (2 Fatalities)</a:t>
            </a:r>
            <a:br>
              <a:rPr lang="en-US" sz="1200" b="1" dirty="0"/>
            </a:br>
            <a:r>
              <a:rPr lang="en-US" sz="1200" b="1" dirty="0"/>
              <a:t>July 22, 2003</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1" dirty="0"/>
            </a:br>
            <a:r>
              <a:rPr kumimoji="0" lang="en-US" sz="1200" b="1" i="0" u="sng" strike="noStrike" kern="1200" cap="none" spc="0" normalizeH="0" baseline="0" noProof="0" dirty="0">
                <a:ln>
                  <a:noFill/>
                </a:ln>
                <a:solidFill>
                  <a:prstClr val="black"/>
                </a:solidFill>
                <a:effectLst/>
                <a:uLnTx/>
                <a:uFillTx/>
                <a:latin typeface="+mn-lt"/>
                <a:ea typeface="+mn-ea"/>
                <a:cs typeface="+mn-cs"/>
              </a:rPr>
              <a:t>BACKGROUND INFORMATION:</a:t>
            </a:r>
          </a:p>
          <a:p>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t>The action items listed on the slide were taken from the </a:t>
            </a:r>
            <a:r>
              <a:rPr lang="en-US" sz="1200" b="0" i="1" dirty="0"/>
              <a:t>Accident Review Board Action Plan</a:t>
            </a:r>
            <a:r>
              <a:rPr lang="en-US" sz="1200" b="0" dirty="0"/>
              <a:t>, Cramer Fire, Region 4, North Fork Ranger District, Salmon-Challis National Forest, July 22, 2003</a:t>
            </a:r>
            <a:endParaRPr lang="en-US" sz="1200" dirty="0"/>
          </a:p>
          <a:p>
            <a:endParaRPr lang="en-US" sz="1200" dirty="0"/>
          </a:p>
          <a:p>
            <a:pPr lvl="0"/>
            <a:r>
              <a:rPr lang="en-US" sz="1200" kern="1200" dirty="0">
                <a:solidFill>
                  <a:schemeClr val="tx1"/>
                </a:solidFill>
                <a:latin typeface="+mn-lt"/>
                <a:ea typeface="+mn-ea"/>
                <a:cs typeface="+mn-cs"/>
              </a:rPr>
              <a:t>On July 22, 2003, two firefighters lost their lives in the Cramer Fire in central Idaho. OSHA levied serious violations which included the failure to recognize fire danger thresholds for large fires and respond accordingly.  In addition, a remote automated weather station (RAWS) near the fire had not received maintenance and calibration before the start of the fire season.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NFDRS weather stations must comply with the NWCG standards identified in the </a:t>
            </a:r>
            <a:r>
              <a:rPr lang="en-US" sz="1200" i="1" u="sng" kern="1200" dirty="0">
                <a:solidFill>
                  <a:schemeClr val="tx1"/>
                </a:solidFill>
                <a:latin typeface="+mn-lt"/>
                <a:ea typeface="+mn-ea"/>
                <a:cs typeface="+mn-cs"/>
                <a:hlinkClick r:id="rId3"/>
              </a:rPr>
              <a:t>Interagency Wildland Fire Weather Station Standards and Guidelines</a:t>
            </a:r>
            <a:r>
              <a:rPr lang="en-US" sz="1200" kern="1200" dirty="0">
                <a:solidFill>
                  <a:schemeClr val="tx1"/>
                </a:solidFill>
                <a:latin typeface="+mn-lt"/>
                <a:ea typeface="+mn-ea"/>
                <a:cs typeface="+mn-cs"/>
              </a:rPr>
              <a:t> (PMS 426-3).   A program of annual (+/- 45 days from installation or previous year’s maintenance date) RAWS maintenance/calibration is required. Every NFDRS RAWS must receive, at a minimum, one annual onsite maintenance visit by either the local user or contracted personnel to ensure sensors are within calibration standards, and verify site and station conditions.</a:t>
            </a:r>
          </a:p>
          <a:p>
            <a:endParaRPr lang="en-US" sz="1200" dirty="0"/>
          </a:p>
          <a:p>
            <a:pPr marL="0" lvl="0" indent="0">
              <a:lnSpc>
                <a:spcPct val="90000"/>
              </a:lnSpc>
              <a:buNone/>
              <a:defRPr/>
            </a:pPr>
            <a:r>
              <a:rPr lang="en-US" sz="1200" b="0" dirty="0"/>
              <a:t>Conditions when the fire started:</a:t>
            </a:r>
          </a:p>
          <a:p>
            <a:endParaRPr lang="en-US" sz="1200" dirty="0"/>
          </a:p>
          <a:p>
            <a:pPr marL="274320" lvl="1" indent="-182880">
              <a:buFont typeface="Arial" pitchFamily="34" charset="0"/>
              <a:buChar char="•"/>
            </a:pPr>
            <a:r>
              <a:rPr lang="en-US" sz="1200" dirty="0"/>
              <a:t>The Skull Gulch RAWS site is the most representative of the Cramer Fire area, but weather data from this site was inaccurate and unusable due to a temperature and relative humidity sensor that was not functioning properly as well as other weather data being reported erroneously.</a:t>
            </a:r>
          </a:p>
          <a:p>
            <a:pPr marL="274320" lvl="1" indent="-182880">
              <a:buFont typeface="Arial" pitchFamily="34" charset="0"/>
              <a:buChar char="•"/>
            </a:pPr>
            <a:r>
              <a:rPr lang="en-US" sz="1200" dirty="0"/>
              <a:t>The BIs and ERCs were near the high-end — the Forest BI was well above the 90th percentile and the ERC was at the 96th percentile-indicating dangerous conditions. </a:t>
            </a:r>
          </a:p>
          <a:p>
            <a:pPr marL="274320" marR="0" lvl="1" indent="-18288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The burning index (BI), energy release components (ERC), and percent live fuel moisture were all comparable to the severe levels experienced during the 1988 Yellowstone Fires as well as the 2000 Clear Creek Fire in the Salmon-Challis Forest which made a 23,000 acre run in one day.</a:t>
            </a:r>
          </a:p>
          <a:p>
            <a:pPr marL="274320" lvl="1" indent="-182880">
              <a:buFont typeface="Arial" pitchFamily="34" charset="0"/>
              <a:buChar char="•"/>
            </a:pPr>
            <a:r>
              <a:rPr lang="en-US" sz="1200" dirty="0"/>
              <a:t>A crew on the Cramer Fire had reviewed their Pocket Cards a few days prior to the Cramer Fire and recognized that they were at conditions comparable to those on the Clear Creek Fire in 2000 that burned 217,000 acres </a:t>
            </a:r>
          </a:p>
          <a:p>
            <a:endParaRPr lang="en-US" sz="1050" b="1" dirty="0"/>
          </a:p>
        </p:txBody>
      </p:sp>
    </p:spTree>
    <p:extLst>
      <p:ext uri="{BB962C8B-B14F-4D97-AF65-F5344CB8AC3E}">
        <p14:creationId xmlns:p14="http://schemas.microsoft.com/office/powerpoint/2010/main" val="1606824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smtClean="0">
                <a:effectLst>
                  <a:outerShdw blurRad="38100" dist="38100" dir="2700000" algn="tl">
                    <a:srgbClr val="000000">
                      <a:alpha val="43137"/>
                    </a:srgbClr>
                  </a:outerShdw>
                </a:effectLst>
              </a:rPr>
              <a:pPr algn="r"/>
              <a:t>13</a:t>
            </a:fld>
            <a:endParaRPr lang="en-US" sz="1200" b="1" dirty="0">
              <a:effectLst>
                <a:outerShdw blurRad="38100" dist="38100" dir="2700000" algn="tl">
                  <a:srgbClr val="000000">
                    <a:alpha val="43137"/>
                  </a:srgbClr>
                </a:outerShdw>
              </a:effectLst>
            </a:endParaRPr>
          </a:p>
          <a:p>
            <a:pPr algn="just"/>
            <a:endParaRPr lang="en-US" sz="1200" b="0" dirty="0"/>
          </a:p>
          <a:p>
            <a:endParaRPr lang="en-US" sz="1200" b="1" dirty="0"/>
          </a:p>
          <a:p>
            <a:r>
              <a:rPr lang="en-US" sz="1200" b="1" dirty="0"/>
              <a:t>Cramer Fire (2 Fatalities)</a:t>
            </a:r>
            <a:br>
              <a:rPr lang="en-US" sz="1200" b="1" dirty="0"/>
            </a:br>
            <a:r>
              <a:rPr lang="en-US" sz="1200" b="1" dirty="0"/>
              <a:t>July 22, 2003</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1" dirty="0"/>
            </a:br>
            <a:r>
              <a:rPr kumimoji="0" lang="en-US" sz="1200" b="1" i="0" u="sng" strike="noStrike" kern="1200" cap="none" spc="0" normalizeH="0" baseline="0" noProof="0" dirty="0">
                <a:ln>
                  <a:noFill/>
                </a:ln>
                <a:solidFill>
                  <a:prstClr val="black"/>
                </a:solidFill>
                <a:effectLst/>
                <a:uLnTx/>
                <a:uFillTx/>
                <a:latin typeface="+mn-lt"/>
                <a:ea typeface="+mn-ea"/>
                <a:cs typeface="+mn-cs"/>
              </a:rPr>
              <a:t>BACKGROUND INFORMATION:</a:t>
            </a:r>
          </a:p>
          <a:p>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t>The action items listed on the slide were taken from the </a:t>
            </a:r>
            <a:r>
              <a:rPr lang="en-US" sz="1200" b="0" i="1" dirty="0"/>
              <a:t>Accident Review Board Action Plan</a:t>
            </a:r>
            <a:r>
              <a:rPr lang="en-US" sz="1200" b="0" dirty="0"/>
              <a:t>, Cramer Fire, Region 4, North Fork Ranger District, Salmon-Challis National Forest, July 22, 2003</a:t>
            </a:r>
            <a:endParaRPr lang="en-US" sz="1200" dirty="0"/>
          </a:p>
          <a:p>
            <a:endParaRPr lang="en-US" sz="1200" dirty="0"/>
          </a:p>
          <a:p>
            <a:pPr lvl="0"/>
            <a:r>
              <a:rPr lang="en-US" sz="1200" kern="1200" dirty="0">
                <a:solidFill>
                  <a:schemeClr val="tx1"/>
                </a:solidFill>
                <a:latin typeface="+mn-lt"/>
                <a:ea typeface="+mn-ea"/>
                <a:cs typeface="+mn-cs"/>
              </a:rPr>
              <a:t>On July 22, 2003, two firefighters lost their lives in the Cramer Fire in central Idaho. OSHA levied serious violations which included the failure to recognize fire danger thresholds for large fires and respond accordingly.  In addition, a remote automated weather station (RAWS) near the fire had not received maintenance and calibration before the start of the fire season.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NFDRS weather stations must comply with the NWCG standards identified in the </a:t>
            </a:r>
            <a:r>
              <a:rPr lang="en-US" sz="1200" i="1" u="sng" kern="1200" dirty="0">
                <a:solidFill>
                  <a:schemeClr val="tx1"/>
                </a:solidFill>
                <a:latin typeface="+mn-lt"/>
                <a:ea typeface="+mn-ea"/>
                <a:cs typeface="+mn-cs"/>
                <a:hlinkClick r:id="rId3"/>
              </a:rPr>
              <a:t>Interagency Wildland Fire Weather Station Standards and Guidelines</a:t>
            </a:r>
            <a:r>
              <a:rPr lang="en-US" sz="1200" kern="1200" dirty="0">
                <a:solidFill>
                  <a:schemeClr val="tx1"/>
                </a:solidFill>
                <a:latin typeface="+mn-lt"/>
                <a:ea typeface="+mn-ea"/>
                <a:cs typeface="+mn-cs"/>
              </a:rPr>
              <a:t> (PMS 426-3).   A program of annual (+/- 45 days from installation or previous year’s maintenance date) RAWS maintenance/calibration is required. Every NFDRS RAWS must receive, at a minimum, one annual onsite maintenance visit by either the local user or contracted personnel to ensure sensors are within calibration standards, and verify site and station conditions.</a:t>
            </a:r>
          </a:p>
          <a:p>
            <a:endParaRPr lang="en-US" sz="1200" dirty="0"/>
          </a:p>
          <a:p>
            <a:pPr marL="0" lvl="0" indent="0">
              <a:lnSpc>
                <a:spcPct val="90000"/>
              </a:lnSpc>
              <a:buNone/>
              <a:defRPr/>
            </a:pPr>
            <a:r>
              <a:rPr lang="en-US" sz="1200" b="0" dirty="0"/>
              <a:t>Conditions when the fire started:</a:t>
            </a:r>
          </a:p>
          <a:p>
            <a:endParaRPr lang="en-US" sz="1200" dirty="0"/>
          </a:p>
          <a:p>
            <a:pPr marL="274320" lvl="1" indent="-182880">
              <a:buFont typeface="Arial" pitchFamily="34" charset="0"/>
              <a:buChar char="•"/>
            </a:pPr>
            <a:r>
              <a:rPr lang="en-US" sz="1200" dirty="0"/>
              <a:t>The Skull Gulch RAWS site is the most representative of the Cramer Fire area, but weather data from this site was inaccurate and unusable due to a temperature and relative humidity sensor that was not functioning properly as well as other weather data being reported erroneously.</a:t>
            </a:r>
          </a:p>
          <a:p>
            <a:pPr marL="274320" lvl="1" indent="-182880">
              <a:buFont typeface="Arial" pitchFamily="34" charset="0"/>
              <a:buChar char="•"/>
            </a:pPr>
            <a:r>
              <a:rPr lang="en-US" sz="1200" dirty="0"/>
              <a:t>The BIs and ERCs were near the high-end — the Forest BI was well above the 90th percentile and the ERC was at the 96th percentile-indicating dangerous conditions. </a:t>
            </a:r>
          </a:p>
          <a:p>
            <a:pPr marL="274320" marR="0" lvl="1" indent="-18288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The burning index (BI), energy release components (ERC), and percent live fuel moisture were all comparable to the severe levels experienced during the 1988 Yellowstone Fires as well as the 2000 Clear Creek Fire in the Salmon-Challis Forest which made a 23,000 acre run in one day.</a:t>
            </a:r>
          </a:p>
          <a:p>
            <a:pPr marL="274320" lvl="1" indent="-182880">
              <a:buFont typeface="Arial" pitchFamily="34" charset="0"/>
              <a:buChar char="•"/>
            </a:pPr>
            <a:r>
              <a:rPr lang="en-US" sz="1200" dirty="0"/>
              <a:t>A crew on the Cramer Fire had reviewed their Pocket Cards a few days prior to the Cramer Fire and recognized that they were at conditions comparable to those on the Clear Creek Fire in 2000 that burned 217,000 acres </a:t>
            </a:r>
          </a:p>
          <a:p>
            <a:endParaRPr lang="en-US" sz="1050" b="1" dirty="0"/>
          </a:p>
        </p:txBody>
      </p:sp>
    </p:spTree>
    <p:extLst>
      <p:ext uri="{BB962C8B-B14F-4D97-AF65-F5344CB8AC3E}">
        <p14:creationId xmlns:p14="http://schemas.microsoft.com/office/powerpoint/2010/main" val="1691292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smtClean="0">
                <a:effectLst>
                  <a:outerShdw blurRad="38100" dist="38100" dir="2700000" algn="tl">
                    <a:srgbClr val="000000">
                      <a:alpha val="43137"/>
                    </a:srgbClr>
                  </a:outerShdw>
                </a:effectLst>
              </a:rPr>
              <a:pPr algn="r"/>
              <a:t>14</a:t>
            </a:fld>
            <a:endParaRPr lang="en-US" sz="1200" b="1" dirty="0">
              <a:effectLst>
                <a:outerShdw blurRad="38100" dist="38100" dir="2700000" algn="tl">
                  <a:srgbClr val="000000">
                    <a:alpha val="43137"/>
                  </a:srgbClr>
                </a:outerShdw>
              </a:effectLst>
            </a:endParaRPr>
          </a:p>
          <a:p>
            <a:pPr algn="just"/>
            <a:endParaRPr lang="en-US" sz="1200"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Yarnell Hill Fire (19 Fatalities), June 30, 2013</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b="1" dirty="0"/>
            </a:br>
            <a:r>
              <a:rPr kumimoji="0" lang="en-US" sz="1200" b="1" i="0" u="sng" strike="noStrike" kern="1200" cap="none" spc="0" normalizeH="0" baseline="0" noProof="0" dirty="0">
                <a:ln>
                  <a:noFill/>
                </a:ln>
                <a:solidFill>
                  <a:prstClr val="black"/>
                </a:solidFill>
                <a:effectLst/>
                <a:uLnTx/>
                <a:uFillTx/>
                <a:latin typeface="+mn-lt"/>
                <a:ea typeface="+mn-ea"/>
                <a:cs typeface="+mn-cs"/>
              </a:rPr>
              <a:t>BACKGROUND INFORMATION: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Nineteen firefighters died on the </a:t>
            </a:r>
            <a:r>
              <a:rPr lang="en-US" sz="1200" b="0" i="0" u="none" strike="noStrike" kern="1200" baseline="0" dirty="0" err="1">
                <a:solidFill>
                  <a:schemeClr val="tx1"/>
                </a:solidFill>
                <a:latin typeface="+mn-lt"/>
                <a:ea typeface="+mn-ea"/>
                <a:cs typeface="+mn-cs"/>
              </a:rPr>
              <a:t>Yarnell</a:t>
            </a:r>
            <a:r>
              <a:rPr lang="en-US" sz="1200" b="0" i="0" u="none" strike="noStrike" kern="1200" baseline="0" dirty="0">
                <a:solidFill>
                  <a:schemeClr val="tx1"/>
                </a:solidFill>
                <a:latin typeface="+mn-lt"/>
                <a:ea typeface="+mn-ea"/>
                <a:cs typeface="+mn-cs"/>
              </a:rPr>
              <a:t> Hill Fire in central Arizona on June 30, 2013 after deploying fire shelters. They were members of the Granite Mountain Interagency Hotshot Crew (IHC), hosted by the Prescott Fire Department.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Conditions leading up to the </a:t>
            </a:r>
            <a:r>
              <a:rPr lang="en-US" sz="1200" b="0" i="0" u="none" strike="noStrike" kern="1200" baseline="0" dirty="0" err="1">
                <a:solidFill>
                  <a:schemeClr val="tx1"/>
                </a:solidFill>
                <a:latin typeface="+mn-lt"/>
                <a:ea typeface="+mn-ea"/>
                <a:cs typeface="+mn-cs"/>
              </a:rPr>
              <a:t>Yarnell</a:t>
            </a:r>
            <a:r>
              <a:rPr lang="en-US" sz="1200" b="0" i="0" u="none" strike="noStrike" kern="1200" baseline="0" dirty="0">
                <a:solidFill>
                  <a:schemeClr val="tx1"/>
                </a:solidFill>
                <a:latin typeface="+mn-lt"/>
                <a:ea typeface="+mn-ea"/>
                <a:cs typeface="+mn-cs"/>
              </a:rPr>
              <a:t> Hill Fire consisted of very high to extreme fire danger and extreme drought during a transition to the Southwest’s summer monsoon season. During this seasonal transition, temperatures are typically very hot. Relative humidity values remain low but fluctuate as storms become more numerous and cloud cover more prevalent. Winds are highly variable with the highest wind speeds occurring during thunderstorms. These storms can generate strong downdrafts, micro-bursts, outflows, and gust fronts, all of which can affect fire behavior.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Southwest Coordination Center’s Predictive Services issued a Fire Behavior Advisory on June 16, 2013 that discussed critically low fuel moistures and increased fuel loading. On June 25, the National Weather Service (NWS) office in Flagstaff issued an excessive heat watch for Yavapai and northern Gila counties below 4000 feet. </a:t>
            </a:r>
            <a:endParaRPr lang="en-US" sz="1200" baseline="0" dirty="0"/>
          </a:p>
        </p:txBody>
      </p:sp>
    </p:spTree>
    <p:extLst>
      <p:ext uri="{BB962C8B-B14F-4D97-AF65-F5344CB8AC3E}">
        <p14:creationId xmlns:p14="http://schemas.microsoft.com/office/powerpoint/2010/main" val="2035847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smtClean="0">
                <a:effectLst>
                  <a:outerShdw blurRad="38100" dist="38100" dir="2700000" algn="tl">
                    <a:srgbClr val="000000">
                      <a:alpha val="43137"/>
                    </a:srgbClr>
                  </a:outerShdw>
                </a:effectLst>
              </a:rPr>
              <a:pPr algn="r"/>
              <a:t>15</a:t>
            </a:fld>
            <a:endParaRPr lang="en-US" sz="1200" b="1" dirty="0">
              <a:effectLst>
                <a:outerShdw blurRad="38100" dist="38100" dir="2700000" algn="tl">
                  <a:srgbClr val="000000">
                    <a:alpha val="43137"/>
                  </a:srgbClr>
                </a:outerShdw>
              </a:effectLst>
            </a:endParaRPr>
          </a:p>
          <a:p>
            <a:pPr algn="just"/>
            <a:endParaRPr lang="en-US" sz="1200"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Yarnell Hill Fire (19 Fatalities), June 30, 2013</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b="1" dirty="0"/>
            </a:br>
            <a:r>
              <a:rPr kumimoji="0" lang="en-US" sz="1200" b="1" i="0" u="sng" strike="noStrike" kern="1200" cap="none" spc="0" normalizeH="0" baseline="0" noProof="0" dirty="0">
                <a:ln>
                  <a:noFill/>
                </a:ln>
                <a:solidFill>
                  <a:prstClr val="black"/>
                </a:solidFill>
                <a:effectLst/>
                <a:uLnTx/>
                <a:uFillTx/>
                <a:latin typeface="+mn-lt"/>
                <a:ea typeface="+mn-ea"/>
                <a:cs typeface="+mn-cs"/>
              </a:rPr>
              <a:t>BACKGROUND INFORMATION: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Nineteen firefighters died on the </a:t>
            </a:r>
            <a:r>
              <a:rPr lang="en-US" sz="1200" b="0" i="0" u="none" strike="noStrike" kern="1200" baseline="0" dirty="0" err="1">
                <a:solidFill>
                  <a:schemeClr val="tx1"/>
                </a:solidFill>
                <a:latin typeface="+mn-lt"/>
                <a:ea typeface="+mn-ea"/>
                <a:cs typeface="+mn-cs"/>
              </a:rPr>
              <a:t>Yarnell</a:t>
            </a:r>
            <a:r>
              <a:rPr lang="en-US" sz="1200" b="0" i="0" u="none" strike="noStrike" kern="1200" baseline="0" dirty="0">
                <a:solidFill>
                  <a:schemeClr val="tx1"/>
                </a:solidFill>
                <a:latin typeface="+mn-lt"/>
                <a:ea typeface="+mn-ea"/>
                <a:cs typeface="+mn-cs"/>
              </a:rPr>
              <a:t> Hill Fire in central Arizona on June 30, 2013 after deploying fire shelters. They were members of the Granite Mountain Interagency Hotshot Crew (IHC), hosted by the Prescott Fire Department.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Conditions leading up to the </a:t>
            </a:r>
            <a:r>
              <a:rPr lang="en-US" sz="1200" b="0" i="0" u="none" strike="noStrike" kern="1200" baseline="0" dirty="0" err="1">
                <a:solidFill>
                  <a:schemeClr val="tx1"/>
                </a:solidFill>
                <a:latin typeface="+mn-lt"/>
                <a:ea typeface="+mn-ea"/>
                <a:cs typeface="+mn-cs"/>
              </a:rPr>
              <a:t>Yarnell</a:t>
            </a:r>
            <a:r>
              <a:rPr lang="en-US" sz="1200" b="0" i="0" u="none" strike="noStrike" kern="1200" baseline="0" dirty="0">
                <a:solidFill>
                  <a:schemeClr val="tx1"/>
                </a:solidFill>
                <a:latin typeface="+mn-lt"/>
                <a:ea typeface="+mn-ea"/>
                <a:cs typeface="+mn-cs"/>
              </a:rPr>
              <a:t> Hill Fire consisted of very high to extreme fire danger and extreme drought during a transition to the Southwest’s summer monsoon season. During this seasonal transition, temperatures are typically very hot. Relative humidity values remain low but fluctuate as storms become more numerous and cloud cover more prevalent. Winds are highly variable with the highest wind speeds occurring during thunderstorms. These storms can generate strong downdrafts, micro-bursts, outflows, and gust fronts, all of which can affect fire behavior.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Southwest Coordination Center’s Predictive Services issued a Fire Behavior Advisory on June 16, 2013 that discussed critically low fuel moistures and increased fuel loading. On June 25, the National Weather Service (NWS) office in Flagstaff issued an excessive heat watch for Yavapai and northern Gila counties below 4000 feet. </a:t>
            </a:r>
            <a:endParaRPr lang="en-US" sz="1200" baseline="0" dirty="0"/>
          </a:p>
        </p:txBody>
      </p:sp>
    </p:spTree>
    <p:extLst>
      <p:ext uri="{BB962C8B-B14F-4D97-AF65-F5344CB8AC3E}">
        <p14:creationId xmlns:p14="http://schemas.microsoft.com/office/powerpoint/2010/main" val="2080194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Decisions:  Conscious or Subconscious?</a:t>
            </a:r>
          </a:p>
          <a:p>
            <a:endParaRPr lang="en-US" dirty="0"/>
          </a:p>
          <a:p>
            <a:r>
              <a:rPr lang="en-US" dirty="0"/>
              <a:t>Many, if not the majority, of these everyday decisions are made subconsciously. Some estimate that while humans make up to 35,000 decisions a day, some decisions are deliberate and thoughtful, but the vast majority are made at varying levels of sub-consciousness.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7063D-96C6-401D-A175-5B29A3E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220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b="1"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Words</a:t>
            </a:r>
          </a:p>
          <a:p>
            <a:r>
              <a:rPr lang="en-US" sz="1200" kern="1200" dirty="0">
                <a:solidFill>
                  <a:schemeClr val="tx1"/>
                </a:solidFill>
                <a:effectLst/>
                <a:latin typeface="+mn-lt"/>
                <a:ea typeface="+mn-ea"/>
                <a:cs typeface="+mn-cs"/>
              </a:rPr>
              <a:t>University of Texas researchers found that we use an average of 16,000 words a day (Swaminathan, 2007). Most of these words are selected subconsciously (</a:t>
            </a:r>
            <a:r>
              <a:rPr lang="en-US" sz="1200" kern="1200" dirty="0" err="1">
                <a:solidFill>
                  <a:schemeClr val="tx1"/>
                </a:solidFill>
                <a:effectLst/>
                <a:latin typeface="+mn-lt"/>
                <a:ea typeface="+mn-ea"/>
                <a:cs typeface="+mn-cs"/>
              </a:rPr>
              <a:t>Mehl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Vazire</a:t>
            </a:r>
            <a:r>
              <a:rPr lang="en-US" sz="1200" kern="1200" dirty="0">
                <a:solidFill>
                  <a:schemeClr val="tx1"/>
                </a:solidFill>
                <a:effectLst/>
                <a:latin typeface="+mn-lt"/>
                <a:ea typeface="+mn-ea"/>
                <a:cs typeface="+mn-cs"/>
              </a:rPr>
              <a:t>, Ramírez-Esparza, </a:t>
            </a:r>
            <a:r>
              <a:rPr lang="en-US" sz="1200" kern="1200" dirty="0" err="1">
                <a:solidFill>
                  <a:schemeClr val="tx1"/>
                </a:solidFill>
                <a:effectLst/>
                <a:latin typeface="+mn-lt"/>
                <a:ea typeface="+mn-ea"/>
                <a:cs typeface="+mn-cs"/>
              </a:rPr>
              <a:t>Slatcher</a:t>
            </a:r>
            <a:r>
              <a:rPr lang="en-US" sz="1200" kern="1200" dirty="0">
                <a:solidFill>
                  <a:schemeClr val="tx1"/>
                </a:solidFill>
                <a:effectLst/>
                <a:latin typeface="+mn-lt"/>
                <a:ea typeface="+mn-ea"/>
                <a:cs typeface="+mn-cs"/>
              </a:rPr>
              <a:t>, &amp; Pennebaker, 2007). </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Driving</a:t>
            </a:r>
          </a:p>
          <a:p>
            <a:r>
              <a:rPr lang="en-US" sz="1200" kern="1200" dirty="0">
                <a:solidFill>
                  <a:schemeClr val="tx1"/>
                </a:solidFill>
                <a:effectLst/>
                <a:latin typeface="+mn-lt"/>
                <a:ea typeface="+mn-ea"/>
                <a:cs typeface="+mn-cs"/>
              </a:rPr>
              <a:t>The U.S. Occupational Safety and Health Administration (OSHA) reports that “drivers make more than 200 decisions during every mile traveled,” so simply driving 20 miles a day (</a:t>
            </a:r>
            <a:r>
              <a:rPr lang="en-US" sz="1200" b="1" kern="1200" dirty="0">
                <a:solidFill>
                  <a:schemeClr val="tx1"/>
                </a:solidFill>
                <a:effectLst/>
                <a:latin typeface="+mn-lt"/>
                <a:ea typeface="+mn-ea"/>
                <a:cs typeface="+mn-cs"/>
              </a:rPr>
              <a:t>4000 decisions </a:t>
            </a:r>
            <a:r>
              <a:rPr lang="en-US" sz="1200" kern="1200" dirty="0">
                <a:solidFill>
                  <a:schemeClr val="tx1"/>
                </a:solidFill>
                <a:effectLst/>
                <a:latin typeface="+mn-lt"/>
                <a:ea typeface="+mn-ea"/>
                <a:cs typeface="+mn-cs"/>
              </a:rPr>
              <a:t>/ day) adds considerably to the number of decisions made each day (OSHA, 2016). </a:t>
            </a:r>
          </a:p>
          <a:p>
            <a:pPr lvl="2"/>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Food</a:t>
            </a:r>
          </a:p>
          <a:p>
            <a:r>
              <a:rPr lang="en-US" sz="1200" kern="1200" dirty="0">
                <a:solidFill>
                  <a:schemeClr val="tx1"/>
                </a:solidFill>
                <a:effectLst/>
                <a:latin typeface="+mn-lt"/>
                <a:ea typeface="+mn-ea"/>
                <a:cs typeface="+mn-cs"/>
              </a:rPr>
              <a:t>Researchers found that adults make 221 decisions just on their food intake each day, and concluded, “First, we are aware of only a fraction of the food decisions we make. Second, we are either unaware of how our environment influences these decisions or we are unwilling to acknowledge it.” (</a:t>
            </a:r>
            <a:r>
              <a:rPr lang="en-US" sz="1200" kern="1200" dirty="0" err="1">
                <a:solidFill>
                  <a:schemeClr val="tx1"/>
                </a:solidFill>
                <a:effectLst/>
                <a:latin typeface="+mn-lt"/>
                <a:ea typeface="+mn-ea"/>
                <a:cs typeface="+mn-cs"/>
              </a:rPr>
              <a:t>Wansink</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Sobal</a:t>
            </a:r>
            <a:r>
              <a:rPr lang="en-US" sz="1200" kern="1200" dirty="0">
                <a:solidFill>
                  <a:schemeClr val="tx1"/>
                </a:solidFill>
                <a:effectLst/>
                <a:latin typeface="+mn-lt"/>
                <a:ea typeface="+mn-ea"/>
                <a:cs typeface="+mn-cs"/>
              </a:rPr>
              <a:t>, 2007).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sum of just these three activities is over 20,221 decisions each day. Decisions about physical movement, work, social relations, all add to this number, making </a:t>
            </a:r>
            <a:r>
              <a:rPr lang="en-US" sz="1200" kern="1200" dirty="0" err="1">
                <a:solidFill>
                  <a:schemeClr val="tx1"/>
                </a:solidFill>
                <a:effectLst/>
                <a:latin typeface="+mn-lt"/>
                <a:ea typeface="+mn-ea"/>
                <a:cs typeface="+mn-cs"/>
              </a:rPr>
              <a:t>Daum’s</a:t>
            </a:r>
            <a:r>
              <a:rPr lang="en-US" sz="1200" kern="1200" dirty="0">
                <a:solidFill>
                  <a:schemeClr val="tx1"/>
                </a:solidFill>
                <a:effectLst/>
                <a:latin typeface="+mn-lt"/>
                <a:ea typeface="+mn-ea"/>
                <a:cs typeface="+mn-cs"/>
              </a:rPr>
              <a:t> estimate of 35,000 decisions a day conceivable.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7063D-96C6-401D-A175-5B29A3E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315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smtClean="0">
                <a:effectLst>
                  <a:outerShdw blurRad="38100" dist="38100" dir="2700000" algn="tl">
                    <a:srgbClr val="000000">
                      <a:alpha val="43137"/>
                    </a:srgbClr>
                  </a:outerShdw>
                </a:effectLst>
              </a:rPr>
              <a:pPr algn="r"/>
              <a:t>18</a:t>
            </a:fld>
            <a:endParaRPr lang="en-US" sz="1200" b="1" dirty="0">
              <a:effectLst>
                <a:outerShdw blurRad="38100" dist="38100" dir="2700000" algn="tl">
                  <a:srgbClr val="000000">
                    <a:alpha val="43137"/>
                  </a:srgbClr>
                </a:outerShdw>
              </a:effectLst>
            </a:endParaRPr>
          </a:p>
          <a:p>
            <a:pPr algn="l"/>
            <a:r>
              <a:rPr lang="en-US" b="1" u="sng" dirty="0"/>
              <a:t>ANIMATED SLIDE</a:t>
            </a:r>
            <a:r>
              <a:rPr lang="en-US" b="0" u="none" dirty="0"/>
              <a:t>  </a:t>
            </a:r>
            <a:r>
              <a:rPr lang="en-US" b="0" i="1" u="none" dirty="0"/>
              <a:t>(This slide may require extra time, depending upon the discussion)</a:t>
            </a:r>
          </a:p>
          <a:p>
            <a:pPr algn="l"/>
            <a:endParaRPr lang="en-US" b="1" u="sng" dirty="0"/>
          </a:p>
          <a:p>
            <a:pPr algn="l"/>
            <a:r>
              <a:rPr lang="en-US" b="1" u="sng" dirty="0"/>
              <a:t>DECISION-MAKING CYCLE:</a:t>
            </a:r>
          </a:p>
          <a:p>
            <a:pPr algn="l"/>
            <a:endParaRPr lang="en-US" b="0" u="none" dirty="0"/>
          </a:p>
          <a:p>
            <a:pPr algn="l"/>
            <a:r>
              <a:rPr lang="en-US" b="0" u="none" dirty="0"/>
              <a:t>We </a:t>
            </a:r>
            <a:r>
              <a:rPr lang="en-US" dirty="0"/>
              <a:t>don’t have many answers or mitigation measures from the Yarnell Fire investigation reports; however, we have many questions.  </a:t>
            </a:r>
          </a:p>
          <a:p>
            <a:pPr algn="l"/>
            <a:endParaRPr lang="en-US" dirty="0"/>
          </a:p>
          <a:p>
            <a:pPr marL="628650" lvl="1" indent="-171450" algn="l">
              <a:lnSpc>
                <a:spcPct val="150000"/>
              </a:lnSpc>
              <a:spcBef>
                <a:spcPts val="600"/>
              </a:spcBef>
              <a:spcAft>
                <a:spcPts val="600"/>
              </a:spcAft>
              <a:buFont typeface="Arial" panose="020B0604020202020204" pitchFamily="34" charset="0"/>
              <a:buChar char="•"/>
            </a:pPr>
            <a:r>
              <a:rPr lang="en-US" b="0" u="none" dirty="0">
                <a:effectLst/>
              </a:rPr>
              <a:t>Knowing that the Yarnell Hill Fire escalated rapidly during the course of the day on June 30th, who were the decision-makers (</a:t>
            </a:r>
            <a:r>
              <a:rPr lang="en-US" b="0" i="1" u="none" dirty="0">
                <a:effectLst/>
              </a:rPr>
              <a:t>by function, not by name</a:t>
            </a:r>
            <a:r>
              <a:rPr lang="en-US" b="0" u="none" dirty="0">
                <a:effectLst/>
              </a:rPr>
              <a:t>) affecting the outcome(s) at the incident?  </a:t>
            </a:r>
          </a:p>
          <a:p>
            <a:pPr marL="628650" lvl="1" indent="-171450" algn="l">
              <a:lnSpc>
                <a:spcPct val="150000"/>
              </a:lnSpc>
              <a:spcBef>
                <a:spcPts val="600"/>
              </a:spcBef>
              <a:spcAft>
                <a:spcPts val="600"/>
              </a:spcAft>
              <a:buFont typeface="Arial" panose="020B0604020202020204" pitchFamily="34" charset="0"/>
              <a:buChar char="•"/>
            </a:pPr>
            <a:r>
              <a:rPr lang="en-US" b="0" u="none" dirty="0">
                <a:effectLst/>
              </a:rPr>
              <a:t>Did all of these decision-makers (at every level) have a good sense of the fire potential at Yarnell Hill to make an informed decision?</a:t>
            </a:r>
          </a:p>
          <a:p>
            <a:pPr marL="628650" lvl="1" indent="-171450" algn="l">
              <a:lnSpc>
                <a:spcPct val="150000"/>
              </a:lnSpc>
              <a:spcBef>
                <a:spcPts val="600"/>
              </a:spcBef>
              <a:spcAft>
                <a:spcPts val="600"/>
              </a:spcAft>
              <a:buFont typeface="Arial" panose="020B0604020202020204" pitchFamily="34" charset="0"/>
              <a:buChar char="•"/>
            </a:pPr>
            <a:endParaRPr lang="en-US" b="0" u="none" dirty="0">
              <a:effectLst/>
            </a:endParaRPr>
          </a:p>
          <a:p>
            <a:pPr marL="457200" lvl="1" indent="0" algn="l">
              <a:lnSpc>
                <a:spcPct val="150000"/>
              </a:lnSpc>
              <a:spcBef>
                <a:spcPts val="600"/>
              </a:spcBef>
              <a:spcAft>
                <a:spcPts val="600"/>
              </a:spcAft>
              <a:buFont typeface="Arial" panose="020B0604020202020204" pitchFamily="34" charset="0"/>
              <a:buNone/>
            </a:pPr>
            <a:r>
              <a:rPr lang="en-US" b="0" u="none" dirty="0">
                <a:effectLst/>
              </a:rPr>
              <a:t>When we consider the people who are in the decision-making chain, we can break down the categories this way:  Real-time, Operational, Strategic</a:t>
            </a:r>
          </a:p>
          <a:p>
            <a:pPr algn="l"/>
            <a:endParaRPr lang="en-US" dirty="0"/>
          </a:p>
          <a:p>
            <a:pPr lvl="1" algn="l"/>
            <a:r>
              <a:rPr lang="en-US" b="1" u="sng" dirty="0"/>
              <a:t>CLICK #1 =&gt;</a:t>
            </a:r>
            <a:r>
              <a:rPr lang="en-US" b="1" u="none" dirty="0"/>
              <a:t> </a:t>
            </a:r>
            <a:r>
              <a:rPr lang="en-US" u="none" dirty="0"/>
              <a:t>(1</a:t>
            </a:r>
            <a:r>
              <a:rPr lang="en-US" dirty="0"/>
              <a:t>) </a:t>
            </a:r>
            <a:r>
              <a:rPr lang="en-US" b="1" dirty="0"/>
              <a:t>Real-time</a:t>
            </a:r>
            <a:endParaRPr lang="en-US" dirty="0"/>
          </a:p>
          <a:p>
            <a:pPr lvl="2" algn="l"/>
            <a:r>
              <a:rPr lang="en-US" dirty="0"/>
              <a:t>Who were the real-time decision-makers on the Yarnell Hill Fire?</a:t>
            </a:r>
          </a:p>
          <a:p>
            <a:pPr lvl="3" algn="l"/>
            <a:r>
              <a:rPr lang="en-US" dirty="0"/>
              <a:t>Possible answers include – </a:t>
            </a:r>
          </a:p>
          <a:p>
            <a:pPr marL="1543050" lvl="3" indent="-171450" algn="l">
              <a:buFont typeface="Arial" panose="020B0604020202020204" pitchFamily="34" charset="0"/>
              <a:buChar char="•"/>
            </a:pPr>
            <a:r>
              <a:rPr lang="en-US" dirty="0"/>
              <a:t>Granite Mountain IHC (</a:t>
            </a:r>
            <a:r>
              <a:rPr lang="en-US" i="1" dirty="0"/>
              <a:t>Follow-up:  1 unified decision or 19 individual decisions??</a:t>
            </a:r>
            <a:r>
              <a:rPr lang="en-US" dirty="0"/>
              <a:t>)</a:t>
            </a:r>
          </a:p>
          <a:p>
            <a:pPr marL="1543050" lvl="3" indent="-171450" algn="l">
              <a:buFont typeface="Arial" panose="020B0604020202020204" pitchFamily="34" charset="0"/>
              <a:buChar char="•"/>
            </a:pPr>
            <a:r>
              <a:rPr lang="en-US" dirty="0"/>
              <a:t>Division Supervisor</a:t>
            </a:r>
          </a:p>
          <a:p>
            <a:pPr lvl="3" algn="l"/>
            <a:endParaRPr lang="en-US" dirty="0"/>
          </a:p>
          <a:p>
            <a:pPr lvl="1" algn="l"/>
            <a:r>
              <a:rPr lang="en-US" b="1" u="sng" dirty="0"/>
              <a:t>CLICK #2 =&gt;</a:t>
            </a:r>
            <a:r>
              <a:rPr lang="en-US" b="1" u="none" dirty="0"/>
              <a:t> </a:t>
            </a:r>
            <a:r>
              <a:rPr lang="en-US" u="none" dirty="0"/>
              <a:t>(2) </a:t>
            </a:r>
            <a:r>
              <a:rPr lang="en-US" b="1" dirty="0"/>
              <a:t>Operational</a:t>
            </a:r>
          </a:p>
          <a:p>
            <a:pPr lvl="2" algn="l"/>
            <a:r>
              <a:rPr lang="en-US" dirty="0"/>
              <a:t>Who were the operational decision-makers on the Yarnell Hill Fire?</a:t>
            </a:r>
          </a:p>
          <a:p>
            <a:pPr lvl="3" algn="l"/>
            <a:r>
              <a:rPr lang="en-US" dirty="0"/>
              <a:t>Possible answers include – </a:t>
            </a:r>
          </a:p>
          <a:p>
            <a:pPr marL="1543050" lvl="3" indent="-171450" algn="l">
              <a:buFont typeface="Arial" panose="020B0604020202020204" pitchFamily="34" charset="0"/>
              <a:buChar char="•"/>
            </a:pPr>
            <a:r>
              <a:rPr lang="en-US" dirty="0"/>
              <a:t>Incident Commander</a:t>
            </a:r>
          </a:p>
          <a:p>
            <a:pPr marL="1543050" lvl="3" indent="-171450" algn="l">
              <a:buFont typeface="Arial" panose="020B0604020202020204" pitchFamily="34" charset="0"/>
              <a:buChar char="•"/>
            </a:pPr>
            <a:r>
              <a:rPr lang="en-US" dirty="0"/>
              <a:t>Operations Section Chief, Air Attack</a:t>
            </a:r>
          </a:p>
          <a:p>
            <a:pPr marL="1543050" lvl="3" indent="-171450" algn="l">
              <a:buFont typeface="Arial" panose="020B0604020202020204" pitchFamily="34" charset="0"/>
              <a:buChar char="•"/>
            </a:pPr>
            <a:r>
              <a:rPr lang="en-US" dirty="0"/>
              <a:t>Dispatcher</a:t>
            </a:r>
          </a:p>
          <a:p>
            <a:pPr lvl="1" algn="l"/>
            <a:endParaRPr lang="en-US" dirty="0"/>
          </a:p>
          <a:p>
            <a:pPr lvl="1" algn="l"/>
            <a:r>
              <a:rPr lang="en-US" b="1" u="sng" dirty="0"/>
              <a:t>CLICK #3 =&gt;</a:t>
            </a:r>
            <a:r>
              <a:rPr lang="en-US" b="0" u="none" dirty="0"/>
              <a:t> </a:t>
            </a:r>
            <a:r>
              <a:rPr lang="en-US" dirty="0"/>
              <a:t>(3) </a:t>
            </a:r>
            <a:r>
              <a:rPr lang="en-US" b="1" dirty="0"/>
              <a:t>Strategic</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b="0" dirty="0"/>
              <a:t>Who were the strategic </a:t>
            </a:r>
            <a:r>
              <a:rPr kumimoji="0" lang="en-US" sz="1200" b="0" i="0" u="none" strike="noStrike" kern="1200" cap="none" spc="0" normalizeH="0" baseline="0" noProof="0" dirty="0">
                <a:ln>
                  <a:noFill/>
                </a:ln>
                <a:solidFill>
                  <a:prstClr val="black"/>
                </a:solidFill>
                <a:effectLst/>
                <a:uLnTx/>
                <a:uFillTx/>
                <a:latin typeface="+mn-lt"/>
                <a:ea typeface="+mn-ea"/>
                <a:cs typeface="+mn-cs"/>
              </a:rPr>
              <a:t>decision-makers on the Yarnell Hill Fire?</a:t>
            </a:r>
          </a:p>
          <a:p>
            <a:pPr lvl="1" algn="l"/>
            <a:r>
              <a:rPr lang="en-US" b="0" dirty="0"/>
              <a:t>	Possible answers include –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Fire Management Officer / Duty Officer</a:t>
            </a:r>
          </a:p>
          <a:p>
            <a:pPr marL="1543050" lvl="3" indent="-171450" algn="l">
              <a:buFont typeface="Arial" panose="020B0604020202020204" pitchFamily="34" charset="0"/>
              <a:buChar char="•"/>
            </a:pPr>
            <a:r>
              <a:rPr lang="en-US" b="0" dirty="0"/>
              <a:t>Agency Administrator</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GACC</a:t>
            </a:r>
          </a:p>
          <a:p>
            <a:pPr marL="1543050" lvl="3" indent="-171450" algn="l">
              <a:buFont typeface="Arial" panose="020B0604020202020204" pitchFamily="34" charset="0"/>
              <a:buChar char="•"/>
            </a:pPr>
            <a:r>
              <a:rPr lang="en-US" b="0" dirty="0"/>
              <a:t>National Weather Service</a:t>
            </a:r>
          </a:p>
          <a:p>
            <a:pPr lvl="1" algn="l"/>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Consider these questions (rhetorically) as they relate to </a:t>
            </a:r>
            <a:r>
              <a:rPr lang="en-US" dirty="0"/>
              <a:t>the components of the Decision-Making Cycle:</a:t>
            </a:r>
          </a:p>
          <a:p>
            <a:pPr algn="l"/>
            <a:endParaRPr lang="en-US" dirty="0"/>
          </a:p>
          <a:p>
            <a:pPr marL="0" marR="0" lvl="0" indent="0" algn="l" defTabSz="914400" rtl="0" eaLnBrk="1" fontAlgn="auto" latinLnBrk="0" hangingPunct="1">
              <a:lnSpc>
                <a:spcPct val="150000"/>
              </a:lnSpc>
              <a:spcBef>
                <a:spcPts val="600"/>
              </a:spcBef>
              <a:spcAft>
                <a:spcPts val="600"/>
              </a:spcAft>
              <a:buClrTx/>
              <a:buSzTx/>
              <a:buFont typeface="Arial" panose="020B0604020202020204" pitchFamily="34" charset="0"/>
              <a:buNone/>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CLICK #4 =&gt;</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1" i="0" u="none" strike="noStrike" kern="1200" cap="none" spc="0" normalizeH="0" baseline="0" noProof="0" dirty="0">
                <a:ln>
                  <a:noFill/>
                </a:ln>
                <a:solidFill>
                  <a:prstClr val="black"/>
                </a:solidFill>
                <a:effectLst/>
                <a:uLnTx/>
                <a:uFillTx/>
                <a:latin typeface="+mn-lt"/>
                <a:ea typeface="+mn-ea"/>
                <a:cs typeface="+mn-cs"/>
              </a:rPr>
              <a:t>PERCEPTION:</a:t>
            </a:r>
          </a:p>
          <a:p>
            <a:pPr marL="457200" marR="0" lvl="1" indent="0" algn="l" defTabSz="914400" rtl="0" eaLnBrk="1" fontAlgn="auto" latinLnBrk="0" hangingPunct="1">
              <a:lnSpc>
                <a:spcPct val="150000"/>
              </a:lnSpc>
              <a:spcBef>
                <a:spcPts val="60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FF0000"/>
                </a:solidFill>
                <a:effectLst/>
                <a:highlight>
                  <a:srgbClr val="FFFF00"/>
                </a:highlight>
                <a:uLnTx/>
                <a:uFillTx/>
                <a:latin typeface="+mn-lt"/>
                <a:ea typeface="+mn-ea"/>
                <a:cs typeface="+mn-cs"/>
              </a:rPr>
              <a:t>(</a:t>
            </a:r>
            <a:r>
              <a:rPr kumimoji="0" lang="en-US" sz="1200" b="0" i="1" u="none" strike="noStrike" kern="1200" cap="none" spc="0" normalizeH="0" baseline="0" noProof="0" dirty="0">
                <a:ln>
                  <a:noFill/>
                </a:ln>
                <a:solidFill>
                  <a:srgbClr val="FF0000"/>
                </a:solidFill>
                <a:effectLst/>
                <a:uLnTx/>
                <a:uFillTx/>
                <a:latin typeface="+mn-lt"/>
                <a:ea typeface="+mn-ea"/>
                <a:cs typeface="+mn-cs"/>
              </a:rPr>
              <a:t>Recall, if one’s situation awareness is high, he or she has an accurate perception of reality</a:t>
            </a:r>
            <a:r>
              <a:rPr kumimoji="0" lang="en-US" sz="1200" b="0" i="0" u="none" strike="noStrike" kern="1200" cap="none" spc="0" normalizeH="0" baseline="0" noProof="0" dirty="0">
                <a:ln>
                  <a:noFill/>
                </a:ln>
                <a:solidFill>
                  <a:srgbClr val="FF0000"/>
                </a:solidFill>
                <a:effectLst/>
                <a:highlight>
                  <a:srgbClr val="FFFF00"/>
                </a:highlight>
                <a:uLnTx/>
                <a:uFillTx/>
                <a:latin typeface="+mn-lt"/>
                <a:ea typeface="+mn-ea"/>
                <a:cs typeface="+mn-cs"/>
              </a:rPr>
              <a:t>.</a:t>
            </a:r>
          </a:p>
          <a:p>
            <a:pPr marL="457200" marR="0" lvl="1" indent="0" algn="l" defTabSz="914400" rtl="0" eaLnBrk="1" fontAlgn="auto" latinLnBrk="0" hangingPunct="1">
              <a:lnSpc>
                <a:spcPct val="150000"/>
              </a:lnSpc>
              <a:spcBef>
                <a:spcPts val="600"/>
              </a:spcBef>
              <a:spcAft>
                <a:spcPts val="60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solidFill>
                <a:effectLst/>
                <a:highlight>
                  <a:srgbClr val="FFFF00"/>
                </a:highlight>
                <a:uLnTx/>
                <a:uFillTx/>
                <a:latin typeface="+mn-lt"/>
                <a:ea typeface="+mn-ea"/>
                <a:cs typeface="+mn-cs"/>
              </a:rPr>
              <a:t>How well perception matches reality is called Situational Awareness</a:t>
            </a:r>
            <a:r>
              <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rPr>
              <a:t>)</a:t>
            </a:r>
          </a:p>
          <a:p>
            <a:pPr marL="457200" lvl="1" indent="0" algn="l">
              <a:lnSpc>
                <a:spcPct val="150000"/>
              </a:lnSpc>
              <a:spcBef>
                <a:spcPts val="600"/>
              </a:spcBef>
              <a:spcAft>
                <a:spcPts val="600"/>
              </a:spcAft>
              <a:buFont typeface="Arial" panose="020B0604020202020204" pitchFamily="34" charset="0"/>
              <a:buNone/>
            </a:pPr>
            <a:endParaRPr lang="en-US" b="1" u="none" dirty="0">
              <a:effectLst/>
            </a:endParaRPr>
          </a:p>
          <a:p>
            <a:pPr marL="457200" lvl="1" indent="0" algn="l">
              <a:lnSpc>
                <a:spcPct val="150000"/>
              </a:lnSpc>
              <a:spcBef>
                <a:spcPts val="600"/>
              </a:spcBef>
              <a:spcAft>
                <a:spcPts val="600"/>
              </a:spcAft>
              <a:buFont typeface="Arial" panose="020B0604020202020204" pitchFamily="34" charset="0"/>
              <a:buNone/>
            </a:pPr>
            <a:r>
              <a:rPr lang="en-US" b="1" u="none" dirty="0">
                <a:effectLst/>
              </a:rPr>
              <a:t>Real-time</a:t>
            </a:r>
          </a:p>
          <a:p>
            <a:pPr marL="1143000" lvl="2" indent="-228600" algn="l">
              <a:lnSpc>
                <a:spcPct val="150000"/>
              </a:lnSpc>
              <a:spcBef>
                <a:spcPts val="600"/>
              </a:spcBef>
              <a:spcAft>
                <a:spcPts val="600"/>
              </a:spcAft>
              <a:buFont typeface="Arial" panose="020B0604020202020204" pitchFamily="34" charset="0"/>
              <a:buChar char="•"/>
            </a:pPr>
            <a:r>
              <a:rPr lang="en-US" b="0" u="none" dirty="0">
                <a:effectLst/>
              </a:rPr>
              <a:t>Did everyone on the crew have an accurate perception of the day’s fire danger?</a:t>
            </a:r>
          </a:p>
          <a:p>
            <a:pPr marL="1143000" lvl="2" indent="-228600" algn="l">
              <a:lnSpc>
                <a:spcPct val="150000"/>
              </a:lnSpc>
              <a:spcBef>
                <a:spcPts val="600"/>
              </a:spcBef>
              <a:spcAft>
                <a:spcPts val="600"/>
              </a:spcAft>
              <a:buFont typeface="Arial" panose="020B0604020202020204" pitchFamily="34" charset="0"/>
              <a:buChar char="•"/>
            </a:pPr>
            <a:endParaRPr lang="en-US" b="0" u="none" dirty="0">
              <a:effectLst/>
            </a:endParaRPr>
          </a:p>
          <a:p>
            <a:pPr marL="457200" lvl="1" indent="0" algn="l">
              <a:lnSpc>
                <a:spcPct val="150000"/>
              </a:lnSpc>
              <a:spcBef>
                <a:spcPts val="600"/>
              </a:spcBef>
              <a:spcAft>
                <a:spcPts val="600"/>
              </a:spcAft>
              <a:buFont typeface="Arial" panose="020B0604020202020204" pitchFamily="34" charset="0"/>
              <a:buNone/>
            </a:pPr>
            <a:r>
              <a:rPr lang="en-US" b="1" u="none" dirty="0">
                <a:effectLst/>
              </a:rPr>
              <a:t>Operational</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What was the operational perspective of the local fire management staff and Incident Management Organization?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effectLst/>
              </a:rPr>
              <a:t>Did the local unit have a systemic process to communicate relative fire danger for the day?</a:t>
            </a:r>
          </a:p>
          <a:p>
            <a:pPr marL="914400" lvl="2" indent="0" algn="l">
              <a:lnSpc>
                <a:spcPct val="150000"/>
              </a:lnSpc>
              <a:spcBef>
                <a:spcPts val="600"/>
              </a:spcBef>
              <a:spcAft>
                <a:spcPts val="600"/>
              </a:spcAft>
              <a:buFont typeface="Arial" panose="020B0604020202020204" pitchFamily="34" charset="0"/>
              <a:buNone/>
            </a:pPr>
            <a:endParaRPr lang="en-US" b="0" u="none" dirty="0">
              <a:effectLst/>
            </a:endParaRPr>
          </a:p>
          <a:p>
            <a:pPr marL="457200" lvl="1" indent="0" algn="l">
              <a:lnSpc>
                <a:spcPct val="150000"/>
              </a:lnSpc>
              <a:spcBef>
                <a:spcPts val="600"/>
              </a:spcBef>
              <a:spcAft>
                <a:spcPts val="600"/>
              </a:spcAft>
              <a:buFont typeface="Arial" panose="020B0604020202020204" pitchFamily="34" charset="0"/>
              <a:buNone/>
            </a:pPr>
            <a:r>
              <a:rPr lang="en-US" b="1" u="none" dirty="0">
                <a:effectLst/>
              </a:rPr>
              <a:t>Strategic</a:t>
            </a:r>
          </a:p>
          <a:p>
            <a:pPr marL="1143000" marR="0" lvl="2" indent="-228600" algn="l" defTabSz="914400" rtl="0" eaLnBrk="1" fontAlgn="auto" latinLnBrk="0" hangingPunct="1">
              <a:lnSpc>
                <a:spcPct val="150000"/>
              </a:lnSpc>
              <a:spcBef>
                <a:spcPts val="600"/>
              </a:spcBef>
              <a:spcAft>
                <a:spcPts val="600"/>
              </a:spcAft>
              <a:buClrTx/>
              <a:buSzTx/>
              <a:buFont typeface="Arial" panose="020B0604020202020204" pitchFamily="34" charset="0"/>
              <a:buChar char="•"/>
              <a:tabLst/>
              <a:defRPr/>
            </a:pPr>
            <a:r>
              <a:rPr lang="en-US" b="0" u="none" dirty="0">
                <a:effectLst/>
              </a:rPr>
              <a:t>What was the Geographic Area Preparedness Level on June 30</a:t>
            </a:r>
            <a:r>
              <a:rPr lang="en-US" b="0" u="none" baseline="30000" dirty="0">
                <a:effectLst/>
              </a:rPr>
              <a:t>th</a:t>
            </a:r>
            <a:r>
              <a:rPr lang="en-US" b="0" u="none" dirty="0">
                <a:effectLst/>
              </a:rPr>
              <a:t> </a:t>
            </a:r>
            <a:r>
              <a:rPr lang="en-US" dirty="0"/>
              <a:t>(</a:t>
            </a:r>
            <a:r>
              <a:rPr lang="en-US" i="1" dirty="0"/>
              <a:t>It was a PL4</a:t>
            </a:r>
            <a:r>
              <a:rPr lang="en-US" dirty="0"/>
              <a:t>)</a:t>
            </a:r>
            <a:endParaRPr lang="en-US" b="0" u="none" dirty="0">
              <a:effectLst/>
            </a:endParaRPr>
          </a:p>
          <a:p>
            <a:pPr marL="1143000" lvl="2" indent="-228600" algn="l">
              <a:lnSpc>
                <a:spcPct val="150000"/>
              </a:lnSpc>
              <a:spcBef>
                <a:spcPts val="600"/>
              </a:spcBef>
              <a:spcAft>
                <a:spcPts val="600"/>
              </a:spcAft>
              <a:buFont typeface="Arial" panose="020B0604020202020204" pitchFamily="34" charset="0"/>
              <a:buChar char="•"/>
            </a:pPr>
            <a:r>
              <a:rPr lang="en-US" dirty="0"/>
              <a:t>What was the National Preparedness Level on June 30</a:t>
            </a:r>
            <a:r>
              <a:rPr lang="en-US" baseline="30000" dirty="0"/>
              <a:t>th</a:t>
            </a:r>
            <a:r>
              <a:rPr lang="en-US" dirty="0"/>
              <a:t>?  (</a:t>
            </a:r>
            <a:r>
              <a:rPr lang="en-US" i="1" dirty="0"/>
              <a:t>It was a PL3</a:t>
            </a:r>
            <a:r>
              <a:rPr lang="en-US" dirty="0"/>
              <a:t>)</a:t>
            </a:r>
          </a:p>
          <a:p>
            <a:pPr marL="1143000" lvl="2" indent="-228600" algn="l">
              <a:lnSpc>
                <a:spcPct val="150000"/>
              </a:lnSpc>
              <a:spcBef>
                <a:spcPts val="600"/>
              </a:spcBef>
              <a:spcAft>
                <a:spcPts val="600"/>
              </a:spcAft>
              <a:buFont typeface="Arial" panose="020B0604020202020204" pitchFamily="34" charset="0"/>
              <a:buChar char="•"/>
            </a:pPr>
            <a:endParaRPr lang="en-US" dirty="0"/>
          </a:p>
          <a:p>
            <a:pPr marL="1143000" lvl="2" indent="-228600" algn="l">
              <a:lnSpc>
                <a:spcPct val="150000"/>
              </a:lnSpc>
              <a:spcBef>
                <a:spcPts val="600"/>
              </a:spcBef>
              <a:spcAft>
                <a:spcPts val="600"/>
              </a:spcAft>
              <a:buFont typeface="Arial" panose="020B0604020202020204" pitchFamily="34" charset="0"/>
              <a:buChar char="•"/>
            </a:pPr>
            <a:endParaRPr lang="en-US" dirty="0"/>
          </a:p>
          <a:p>
            <a:pPr marL="0" lvl="0" indent="0" algn="l">
              <a:lnSpc>
                <a:spcPct val="150000"/>
              </a:lnSpc>
              <a:spcBef>
                <a:spcPts val="600"/>
              </a:spcBef>
              <a:spcAft>
                <a:spcPts val="600"/>
              </a:spcAft>
              <a:buFont typeface="Arial" panose="020B0604020202020204" pitchFamily="34" charset="0"/>
              <a:buNone/>
            </a:pPr>
            <a:r>
              <a:rPr lang="en-US" b="1" u="sng" dirty="0"/>
              <a:t>CLICK #5 =&gt;</a:t>
            </a:r>
            <a:r>
              <a:rPr lang="en-US" b="0" u="none" dirty="0"/>
              <a:t> </a:t>
            </a:r>
            <a:r>
              <a:rPr lang="en-US" b="1" dirty="0"/>
              <a:t>RECOGNITION: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n-ea"/>
                <a:cs typeface="+mn-cs"/>
              </a:rPr>
              <a:t>(Recognition means that a person determines that something needs to be done, that the environment must be changed in some way. )</a:t>
            </a:r>
          </a:p>
          <a:p>
            <a:pPr marL="457200" lvl="1" indent="0" algn="l">
              <a:lnSpc>
                <a:spcPct val="150000"/>
              </a:lnSpc>
              <a:spcBef>
                <a:spcPts val="600"/>
              </a:spcBef>
              <a:spcAft>
                <a:spcPts val="600"/>
              </a:spcAft>
              <a:buFont typeface="Arial" panose="020B0604020202020204" pitchFamily="34" charset="0"/>
              <a:buNone/>
            </a:pPr>
            <a:endParaRPr lang="en-US" dirty="0"/>
          </a:p>
          <a:p>
            <a:pPr marL="457200" lvl="1" indent="0" algn="l">
              <a:lnSpc>
                <a:spcPct val="150000"/>
              </a:lnSpc>
              <a:spcBef>
                <a:spcPts val="600"/>
              </a:spcBef>
              <a:spcAft>
                <a:spcPts val="600"/>
              </a:spcAft>
              <a:buFont typeface="Arial" panose="020B0604020202020204" pitchFamily="34" charset="0"/>
              <a:buNone/>
            </a:pPr>
            <a:r>
              <a:rPr lang="en-US" b="1" dirty="0"/>
              <a:t>Real-time</a:t>
            </a:r>
          </a:p>
          <a:p>
            <a:pPr marL="1143000" marR="0" lvl="2" indent="-228600" algn="l" defTabSz="914400" rtl="0" eaLnBrk="1" fontAlgn="auto" latinLnBrk="0" hangingPunct="1">
              <a:lnSpc>
                <a:spcPct val="150000"/>
              </a:lnSpc>
              <a:spcBef>
                <a:spcPts val="60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Who recognized that something wasn’t right?  Was something said?  If so, did it change a course of action?</a:t>
            </a:r>
          </a:p>
          <a:p>
            <a:pPr marL="1143000" marR="0" lvl="2" indent="-228600" algn="l" defTabSz="914400" rtl="0" eaLnBrk="1" fontAlgn="auto" latinLnBrk="0" hangingPunct="1">
              <a:lnSpc>
                <a:spcPct val="150000"/>
              </a:lnSpc>
              <a:spcBef>
                <a:spcPts val="600"/>
              </a:spcBef>
              <a:spcAft>
                <a:spcPts val="1200"/>
              </a:spcAft>
              <a:buClrTx/>
              <a:buSzTx/>
              <a:buFont typeface="Arial" panose="020B0604020202020204" pitchFamily="34" charset="0"/>
              <a:buChar char="•"/>
              <a:tabLst/>
              <a:defRPr/>
            </a:pPr>
            <a:endParaRPr lang="en-US" dirty="0"/>
          </a:p>
          <a:p>
            <a:pPr marL="457200" lvl="1" indent="0" algn="l">
              <a:lnSpc>
                <a:spcPct val="150000"/>
              </a:lnSpc>
              <a:spcBef>
                <a:spcPts val="600"/>
              </a:spcBef>
              <a:spcAft>
                <a:spcPts val="600"/>
              </a:spcAft>
              <a:buFont typeface="Arial" panose="020B0604020202020204" pitchFamily="34" charset="0"/>
              <a:buNone/>
            </a:pPr>
            <a:r>
              <a:rPr lang="en-US" b="1" dirty="0"/>
              <a:t>Operational</a:t>
            </a:r>
          </a:p>
          <a:p>
            <a:pPr marL="1085850" lvl="2" indent="-171450" algn="l">
              <a:lnSpc>
                <a:spcPct val="150000"/>
              </a:lnSpc>
              <a:spcBef>
                <a:spcPts val="600"/>
              </a:spcBef>
              <a:spcAft>
                <a:spcPts val="600"/>
              </a:spcAft>
              <a:buFont typeface="Arial" panose="020B0604020202020204" pitchFamily="34" charset="0"/>
              <a:buChar char="•"/>
            </a:pPr>
            <a:r>
              <a:rPr lang="en-US" dirty="0"/>
              <a:t>Was the suppression response adequate for the fire danger condition?</a:t>
            </a:r>
          </a:p>
          <a:p>
            <a:pPr marL="457200" lvl="1" indent="0" algn="l">
              <a:lnSpc>
                <a:spcPct val="150000"/>
              </a:lnSpc>
              <a:spcBef>
                <a:spcPts val="600"/>
              </a:spcBef>
              <a:spcAft>
                <a:spcPts val="600"/>
              </a:spcAft>
              <a:buFont typeface="Arial" panose="020B0604020202020204" pitchFamily="34" charset="0"/>
              <a:buNone/>
            </a:pPr>
            <a:endParaRPr lang="en-US" dirty="0"/>
          </a:p>
          <a:p>
            <a:pPr marL="457200" lvl="1" indent="0" algn="l">
              <a:lnSpc>
                <a:spcPct val="150000"/>
              </a:lnSpc>
              <a:spcBef>
                <a:spcPts val="600"/>
              </a:spcBef>
              <a:spcAft>
                <a:spcPts val="600"/>
              </a:spcAft>
              <a:buFont typeface="Arial" panose="020B0604020202020204" pitchFamily="34" charset="0"/>
              <a:buNone/>
            </a:pPr>
            <a:r>
              <a:rPr lang="en-US" b="1" dirty="0"/>
              <a:t>Strategic</a:t>
            </a:r>
          </a:p>
          <a:p>
            <a:pPr marL="1085850" lvl="2" indent="-171450" algn="l">
              <a:lnSpc>
                <a:spcPct val="150000"/>
              </a:lnSpc>
              <a:spcBef>
                <a:spcPts val="600"/>
              </a:spcBef>
              <a:spcAft>
                <a:spcPts val="600"/>
              </a:spcAft>
              <a:buFont typeface="Arial" panose="020B0604020202020204" pitchFamily="34" charset="0"/>
              <a:buChar char="•"/>
            </a:pPr>
            <a:r>
              <a:rPr lang="en-US" dirty="0"/>
              <a:t>Were systemic systems in place to account for different levels of fire danger to provide an effective initial attack response?</a:t>
            </a:r>
          </a:p>
          <a:p>
            <a:pPr marL="1085850" lvl="2" indent="-171450" algn="l">
              <a:lnSpc>
                <a:spcPct val="150000"/>
              </a:lnSpc>
              <a:spcBef>
                <a:spcPts val="600"/>
              </a:spcBef>
              <a:spcAft>
                <a:spcPts val="600"/>
              </a:spcAft>
              <a:buFont typeface="Arial" panose="020B0604020202020204" pitchFamily="34" charset="0"/>
              <a:buChar char="•"/>
            </a:pPr>
            <a:endParaRPr lang="en-US" dirty="0"/>
          </a:p>
          <a:p>
            <a:pPr marL="457200" lvl="1" indent="0" algn="l">
              <a:lnSpc>
                <a:spcPct val="150000"/>
              </a:lnSpc>
              <a:spcBef>
                <a:spcPts val="600"/>
              </a:spcBef>
              <a:spcAft>
                <a:spcPts val="600"/>
              </a:spcAft>
              <a:buFont typeface="Arial" panose="020B0604020202020204" pitchFamily="34" charset="0"/>
              <a:buNone/>
            </a:pPr>
            <a:endParaRPr lang="en-US" dirty="0"/>
          </a:p>
          <a:p>
            <a:pPr marL="914400" lvl="2" indent="0" algn="l">
              <a:lnSpc>
                <a:spcPct val="150000"/>
              </a:lnSpc>
              <a:spcBef>
                <a:spcPts val="600"/>
              </a:spcBef>
              <a:spcAft>
                <a:spcPts val="1200"/>
              </a:spcAft>
              <a:buFont typeface="Arial" panose="020B0604020202020204" pitchFamily="34" charset="0"/>
              <a:buNone/>
            </a:pPr>
            <a:endParaRPr lang="en-US" dirty="0"/>
          </a:p>
          <a:p>
            <a:pPr marL="0" lvl="0" indent="0" algn="l">
              <a:lnSpc>
                <a:spcPct val="150000"/>
              </a:lnSpc>
              <a:spcBef>
                <a:spcPts val="600"/>
              </a:spcBef>
              <a:spcAft>
                <a:spcPts val="600"/>
              </a:spcAft>
              <a:buFont typeface="Arial" panose="020B0604020202020204" pitchFamily="34" charset="0"/>
              <a:buNone/>
            </a:pPr>
            <a:r>
              <a:rPr lang="en-US" b="1" u="sng" dirty="0"/>
              <a:t>CLICK #6 =&gt; OPTION SELECTION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t>
            </a:r>
            <a:r>
              <a:rPr kumimoji="0" lang="en-US" sz="1200" b="0" i="1" u="none" strike="noStrike" kern="1200" cap="none" spc="0" normalizeH="0" baseline="0" noProof="0" dirty="0">
                <a:ln>
                  <a:noFill/>
                </a:ln>
                <a:solidFill>
                  <a:prstClr val="black"/>
                </a:solidFill>
                <a:effectLst/>
                <a:uLnTx/>
                <a:uFillTx/>
                <a:latin typeface="+mn-lt"/>
                <a:ea typeface="+mn-ea"/>
                <a:cs typeface="+mn-cs"/>
              </a:rPr>
              <a:t>Option Selection involves understanding the factors and risks associated with various courses of action.)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mn-lt"/>
              <a:ea typeface="+mn-ea"/>
              <a:cs typeface="+mn-cs"/>
            </a:endParaRPr>
          </a:p>
          <a:p>
            <a:pPr marL="457200" lvl="1" indent="0" algn="l">
              <a:lnSpc>
                <a:spcPct val="150000"/>
              </a:lnSpc>
              <a:spcBef>
                <a:spcPts val="600"/>
              </a:spcBef>
              <a:spcAft>
                <a:spcPts val="600"/>
              </a:spcAft>
              <a:buFont typeface="Arial" panose="020B0604020202020204" pitchFamily="34" charset="0"/>
              <a:buNone/>
            </a:pPr>
            <a:r>
              <a:rPr lang="en-US" b="1" u="none" dirty="0"/>
              <a:t>Real-time:</a:t>
            </a:r>
          </a:p>
          <a:p>
            <a:pPr marL="1143000" marR="0" lvl="2" indent="-228600" algn="l" defTabSz="914400" rtl="0" eaLnBrk="1" fontAlgn="auto" latinLnBrk="0" hangingPunct="1">
              <a:lnSpc>
                <a:spcPct val="150000"/>
              </a:lnSpc>
              <a:spcBef>
                <a:spcPts val="60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As the fire intensity and complexity increased, the overall tempo of the incident was escalating.  Did that effect the ability of real-time decision-makers to select the best option?</a:t>
            </a:r>
          </a:p>
          <a:p>
            <a:pPr marL="457200" lvl="1" indent="0" algn="l">
              <a:lnSpc>
                <a:spcPct val="150000"/>
              </a:lnSpc>
              <a:spcBef>
                <a:spcPts val="600"/>
              </a:spcBef>
              <a:spcAft>
                <a:spcPts val="600"/>
              </a:spcAft>
              <a:buFont typeface="Arial" panose="020B0604020202020204" pitchFamily="34" charset="0"/>
              <a:buNone/>
            </a:pPr>
            <a:endParaRPr lang="en-US" b="0" dirty="0"/>
          </a:p>
          <a:p>
            <a:pPr marL="1085850" lvl="2" indent="-171450" algn="l">
              <a:lnSpc>
                <a:spcPct val="150000"/>
              </a:lnSpc>
              <a:spcBef>
                <a:spcPts val="600"/>
              </a:spcBef>
              <a:spcAft>
                <a:spcPts val="600"/>
              </a:spcAft>
              <a:buFont typeface="Arial" panose="020B0604020202020204" pitchFamily="34" charset="0"/>
              <a:buChar char="•"/>
            </a:pPr>
            <a:r>
              <a:rPr lang="en-US" b="0" dirty="0"/>
              <a:t>When the crew was faced with the option to leave their safety zone (or stay), was fire danger an important factor in the decision?</a:t>
            </a:r>
          </a:p>
          <a:p>
            <a:pPr marL="457200" lvl="1" indent="0" algn="l">
              <a:lnSpc>
                <a:spcPct val="150000"/>
              </a:lnSpc>
              <a:spcBef>
                <a:spcPts val="600"/>
              </a:spcBef>
              <a:spcAft>
                <a:spcPts val="600"/>
              </a:spcAft>
              <a:buFont typeface="Arial" panose="020B0604020202020204" pitchFamily="34" charset="0"/>
              <a:buNone/>
            </a:pPr>
            <a:r>
              <a:rPr lang="en-US" b="1" dirty="0"/>
              <a:t>Operational:</a:t>
            </a:r>
          </a:p>
          <a:p>
            <a:pPr marL="914400" lvl="2" indent="0" algn="l">
              <a:lnSpc>
                <a:spcPct val="150000"/>
              </a:lnSpc>
              <a:spcBef>
                <a:spcPts val="600"/>
              </a:spcBef>
              <a:spcAft>
                <a:spcPts val="600"/>
              </a:spcAft>
              <a:buFont typeface="Arial" panose="020B0604020202020204" pitchFamily="34" charset="0"/>
              <a:buNone/>
            </a:pPr>
            <a:endParaRPr lang="en-US" b="0" dirty="0"/>
          </a:p>
          <a:p>
            <a:pPr marL="457200" lvl="1" indent="0" algn="l">
              <a:lnSpc>
                <a:spcPct val="150000"/>
              </a:lnSpc>
              <a:spcBef>
                <a:spcPts val="600"/>
              </a:spcBef>
              <a:spcAft>
                <a:spcPts val="600"/>
              </a:spcAft>
              <a:buFont typeface="Arial" panose="020B0604020202020204" pitchFamily="34" charset="0"/>
              <a:buNone/>
            </a:pPr>
            <a:endParaRPr lang="en-US" b="0" dirty="0"/>
          </a:p>
          <a:p>
            <a:pPr marL="457200" lvl="1" indent="0" algn="l">
              <a:lnSpc>
                <a:spcPct val="150000"/>
              </a:lnSpc>
              <a:spcBef>
                <a:spcPts val="600"/>
              </a:spcBef>
              <a:spcAft>
                <a:spcPts val="600"/>
              </a:spcAft>
              <a:buFont typeface="Arial" panose="020B0604020202020204" pitchFamily="34" charset="0"/>
              <a:buNone/>
            </a:pPr>
            <a:r>
              <a:rPr lang="en-US" b="1" dirty="0"/>
              <a:t>Strategic:</a:t>
            </a:r>
          </a:p>
          <a:p>
            <a:pPr marL="457200" lvl="1" indent="0" algn="l">
              <a:lnSpc>
                <a:spcPct val="150000"/>
              </a:lnSpc>
              <a:spcBef>
                <a:spcPts val="600"/>
              </a:spcBef>
              <a:spcAft>
                <a:spcPts val="600"/>
              </a:spcAft>
              <a:buFont typeface="Arial" panose="020B0604020202020204" pitchFamily="34" charset="0"/>
              <a:buNone/>
            </a:pPr>
            <a:endParaRPr lang="en-US" b="0" dirty="0"/>
          </a:p>
          <a:p>
            <a:pPr marL="914400" lvl="2" indent="0" algn="l">
              <a:lnSpc>
                <a:spcPct val="150000"/>
              </a:lnSpc>
              <a:spcBef>
                <a:spcPts val="600"/>
              </a:spcBef>
              <a:spcAft>
                <a:spcPts val="600"/>
              </a:spcAft>
              <a:buFont typeface="Arial" panose="020B0604020202020204" pitchFamily="34" charset="0"/>
              <a:buNone/>
            </a:pPr>
            <a:endParaRPr lang="en-US" dirty="0"/>
          </a:p>
          <a:p>
            <a:pPr marL="0" lvl="0" indent="0" algn="l">
              <a:lnSpc>
                <a:spcPct val="150000"/>
              </a:lnSpc>
              <a:spcBef>
                <a:spcPts val="600"/>
              </a:spcBef>
              <a:spcAft>
                <a:spcPts val="600"/>
              </a:spcAft>
              <a:buFont typeface="Arial" panose="020B0604020202020204" pitchFamily="34" charset="0"/>
              <a:buNone/>
            </a:pPr>
            <a:r>
              <a:rPr kumimoji="0" lang="en-US" sz="1200" b="1" i="0" u="sng" strike="noStrike" kern="1200" cap="none" spc="0" normalizeH="0" baseline="0" noProof="0" dirty="0">
                <a:ln>
                  <a:noFill/>
                </a:ln>
                <a:solidFill>
                  <a:prstClr val="black"/>
                </a:solidFill>
                <a:effectLst/>
                <a:uLnTx/>
                <a:uFillTx/>
                <a:latin typeface="+mn-lt"/>
                <a:ea typeface="+mn-ea"/>
                <a:cs typeface="+mn-cs"/>
              </a:rPr>
              <a:t>CLICK #7 =&gt; </a:t>
            </a:r>
            <a:r>
              <a:rPr lang="en-US" b="1" u="sng" dirty="0"/>
              <a:t>DECISION POINT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t>
            </a:r>
            <a:r>
              <a:rPr kumimoji="0" lang="en-US" sz="1200" b="0" i="1" u="none" strike="noStrike" kern="1200" cap="none" spc="0" normalizeH="0" baseline="0" noProof="0" dirty="0">
                <a:ln>
                  <a:noFill/>
                </a:ln>
                <a:solidFill>
                  <a:prstClr val="black"/>
                </a:solidFill>
                <a:effectLst/>
                <a:uLnTx/>
                <a:uFillTx/>
                <a:latin typeface="+mn-lt"/>
                <a:ea typeface="+mn-ea"/>
                <a:cs typeface="+mn-cs"/>
              </a:rPr>
              <a:t>At the Decision Point, the best option is selected</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457200" lvl="1" indent="0" algn="l">
              <a:lnSpc>
                <a:spcPct val="150000"/>
              </a:lnSpc>
              <a:spcBef>
                <a:spcPts val="600"/>
              </a:spcBef>
              <a:spcAft>
                <a:spcPts val="600"/>
              </a:spcAft>
              <a:buFont typeface="Arial" panose="020B0604020202020204" pitchFamily="34" charset="0"/>
              <a:buNone/>
            </a:pPr>
            <a:endParaRPr lang="en-US" b="0" dirty="0"/>
          </a:p>
          <a:p>
            <a:pPr marL="1085850" lvl="2" indent="-171450" algn="l">
              <a:lnSpc>
                <a:spcPct val="150000"/>
              </a:lnSpc>
              <a:spcBef>
                <a:spcPts val="600"/>
              </a:spcBef>
              <a:spcAft>
                <a:spcPts val="600"/>
              </a:spcAft>
              <a:buFont typeface="Arial" panose="020B0604020202020204" pitchFamily="34" charset="0"/>
              <a:buChar char="•"/>
            </a:pPr>
            <a:r>
              <a:rPr lang="en-US" b="0" dirty="0"/>
              <a:t>With respect to fire danger, what initial response/attack options were identified and discussed with suppression resources, dispatch, and duty officer/fire managers?</a:t>
            </a:r>
          </a:p>
          <a:p>
            <a:pPr marL="1085850" lvl="2" indent="-171450" algn="l">
              <a:lnSpc>
                <a:spcPct val="150000"/>
              </a:lnSpc>
              <a:spcBef>
                <a:spcPts val="600"/>
              </a:spcBef>
              <a:spcAft>
                <a:spcPts val="600"/>
              </a:spcAft>
              <a:buFont typeface="Arial" panose="020B0604020202020204" pitchFamily="34" charset="0"/>
              <a:buChar char="•"/>
            </a:pPr>
            <a:r>
              <a:rPr lang="en-US" b="0" dirty="0"/>
              <a:t>Did suppression resources, dispatch, and duty officers/fire managers understand </a:t>
            </a:r>
            <a:r>
              <a:rPr lang="en-US" b="1" i="1" dirty="0"/>
              <a:t>why</a:t>
            </a:r>
            <a:r>
              <a:rPr lang="en-US" b="0" dirty="0"/>
              <a:t> the preferred course of action was decided on?</a:t>
            </a:r>
          </a:p>
          <a:p>
            <a:pPr marL="457200" lvl="1" indent="0" algn="l">
              <a:lnSpc>
                <a:spcPct val="150000"/>
              </a:lnSpc>
              <a:spcBef>
                <a:spcPts val="600"/>
              </a:spcBef>
              <a:spcAft>
                <a:spcPts val="600"/>
              </a:spcAft>
              <a:buFont typeface="Arial" panose="020B0604020202020204" pitchFamily="34" charset="0"/>
              <a:buNone/>
            </a:pPr>
            <a:endParaRPr lang="en-US" b="1" dirty="0"/>
          </a:p>
          <a:p>
            <a:pPr marL="457200" lvl="1" indent="0" algn="l">
              <a:lnSpc>
                <a:spcPct val="150000"/>
              </a:lnSpc>
              <a:spcBef>
                <a:spcPts val="600"/>
              </a:spcBef>
              <a:spcAft>
                <a:spcPts val="600"/>
              </a:spcAft>
              <a:buFont typeface="Arial" panose="020B0604020202020204" pitchFamily="34" charset="0"/>
              <a:buNone/>
            </a:pPr>
            <a:endParaRPr lang="en-US" b="1" dirty="0"/>
          </a:p>
          <a:p>
            <a:pPr marL="457200" lvl="1" indent="0" algn="l">
              <a:lnSpc>
                <a:spcPct val="150000"/>
              </a:lnSpc>
              <a:spcBef>
                <a:spcPts val="600"/>
              </a:spcBef>
              <a:spcAft>
                <a:spcPts val="600"/>
              </a:spcAft>
              <a:buFont typeface="Arial" panose="020B0604020202020204" pitchFamily="34" charset="0"/>
              <a:buNone/>
            </a:pPr>
            <a:endParaRPr lang="en-US" b="1" dirty="0"/>
          </a:p>
          <a:p>
            <a:pPr marL="1143000" lvl="2" indent="-228600" algn="l">
              <a:lnSpc>
                <a:spcPct val="150000"/>
              </a:lnSpc>
              <a:spcBef>
                <a:spcPts val="600"/>
              </a:spcBef>
              <a:spcAft>
                <a:spcPts val="600"/>
              </a:spcAft>
              <a:buFont typeface="Arial" panose="020B0604020202020204" pitchFamily="34" charset="0"/>
              <a:buChar char="•"/>
            </a:pPr>
            <a:r>
              <a:rPr lang="en-US" b="0" dirty="0"/>
              <a:t>What fire danger information might have influenced the crew’s decision on June 30</a:t>
            </a:r>
            <a:r>
              <a:rPr lang="en-US" b="0" baseline="30000" dirty="0"/>
              <a:t>th </a:t>
            </a:r>
            <a:r>
              <a:rPr lang="en-US" b="0" baseline="0" dirty="0"/>
              <a:t>?</a:t>
            </a:r>
            <a:endParaRPr lang="en-US" b="0" dirty="0"/>
          </a:p>
          <a:p>
            <a:pPr marL="1143000" lvl="2" indent="-228600" algn="l">
              <a:lnSpc>
                <a:spcPct val="150000"/>
              </a:lnSpc>
              <a:spcBef>
                <a:spcPts val="600"/>
              </a:spcBef>
              <a:spcAft>
                <a:spcPts val="600"/>
              </a:spcAft>
              <a:buFont typeface="Arial" panose="020B0604020202020204" pitchFamily="34" charset="0"/>
              <a:buChar char="•"/>
            </a:pPr>
            <a:r>
              <a:rPr lang="en-US" b="0" dirty="0"/>
              <a:t>Were options – other than the option selected – identified? </a:t>
            </a:r>
          </a:p>
          <a:p>
            <a:pPr marL="1143000" lvl="2" indent="-228600" algn="l">
              <a:lnSpc>
                <a:spcPct val="150000"/>
              </a:lnSpc>
              <a:spcBef>
                <a:spcPts val="600"/>
              </a:spcBef>
              <a:spcAft>
                <a:spcPts val="600"/>
              </a:spcAft>
              <a:buFont typeface="Arial" panose="020B0604020202020204" pitchFamily="34" charset="0"/>
              <a:buChar char="•"/>
            </a:pPr>
            <a:endParaRPr lang="en-US" dirty="0"/>
          </a:p>
          <a:p>
            <a:pPr marL="0" lvl="0" indent="0" algn="l">
              <a:lnSpc>
                <a:spcPct val="150000"/>
              </a:lnSpc>
              <a:spcBef>
                <a:spcPts val="600"/>
              </a:spcBef>
              <a:spcAft>
                <a:spcPts val="600"/>
              </a:spcAft>
              <a:buFont typeface="Arial" panose="020B0604020202020204" pitchFamily="34" charset="0"/>
              <a:buNone/>
            </a:pPr>
            <a:r>
              <a:rPr kumimoji="0" lang="en-US" sz="1200" b="1" i="0" u="sng" strike="noStrike" kern="1200" cap="none" spc="0" normalizeH="0" baseline="0" noProof="0" dirty="0">
                <a:ln>
                  <a:noFill/>
                </a:ln>
                <a:solidFill>
                  <a:prstClr val="black"/>
                </a:solidFill>
                <a:effectLst/>
                <a:uLnTx/>
                <a:uFillTx/>
                <a:latin typeface="+mn-lt"/>
                <a:ea typeface="+mn-ea"/>
                <a:cs typeface="+mn-cs"/>
              </a:rPr>
              <a:t>CLICK #8 =&gt; </a:t>
            </a:r>
            <a:r>
              <a:rPr lang="en-US" b="1" u="sng" dirty="0"/>
              <a:t>ACTION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t>
            </a:r>
            <a:r>
              <a:rPr kumimoji="0" lang="en-US" sz="1200" b="0" i="1" u="none" strike="noStrike" kern="1200" cap="none" spc="0" normalizeH="0" baseline="0" noProof="0" dirty="0">
                <a:ln>
                  <a:noFill/>
                </a:ln>
                <a:solidFill>
                  <a:prstClr val="black"/>
                </a:solidFill>
                <a:effectLst/>
                <a:uLnTx/>
                <a:uFillTx/>
                <a:latin typeface="+mn-lt"/>
                <a:ea typeface="+mn-ea"/>
                <a:cs typeface="+mn-cs"/>
              </a:rPr>
              <a:t>Action means acting on the selected option then returning to the situation awareness cycle—perceiving and gathering information— to assess the results of the action.)</a:t>
            </a:r>
          </a:p>
          <a:p>
            <a:pPr marL="0" lvl="0" indent="0" algn="l">
              <a:lnSpc>
                <a:spcPct val="150000"/>
              </a:lnSpc>
              <a:spcBef>
                <a:spcPts val="600"/>
              </a:spcBef>
              <a:spcAft>
                <a:spcPts val="600"/>
              </a:spcAft>
              <a:buFont typeface="Arial" panose="020B0604020202020204" pitchFamily="34" charset="0"/>
              <a:buNone/>
            </a:pPr>
            <a:endParaRPr lang="en-US" b="1" u="sng" dirty="0"/>
          </a:p>
          <a:p>
            <a:pPr marL="0" lvl="0" indent="0" algn="l">
              <a:lnSpc>
                <a:spcPct val="150000"/>
              </a:lnSpc>
              <a:spcBef>
                <a:spcPts val="600"/>
              </a:spcBef>
              <a:spcAft>
                <a:spcPts val="600"/>
              </a:spcAft>
              <a:buFont typeface="Arial" panose="020B0604020202020204" pitchFamily="34" charset="0"/>
              <a:buNone/>
            </a:pPr>
            <a:endParaRPr lang="en-US" b="1" u="sng" dirty="0"/>
          </a:p>
          <a:p>
            <a:pPr marL="1085850" lvl="2" indent="-171450" algn="l">
              <a:lnSpc>
                <a:spcPct val="150000"/>
              </a:lnSpc>
              <a:spcBef>
                <a:spcPts val="600"/>
              </a:spcBef>
              <a:spcAft>
                <a:spcPts val="600"/>
              </a:spcAft>
              <a:buFont typeface="Arial" panose="020B0604020202020204" pitchFamily="34" charset="0"/>
              <a:buChar char="•"/>
            </a:pPr>
            <a:r>
              <a:rPr lang="en-US" b="0" dirty="0"/>
              <a:t>Were the initial attack actions based on an identified, preferred option that encouraged a persistent assessment of situational awareness?</a:t>
            </a:r>
          </a:p>
          <a:p>
            <a:pPr marL="1085850" lvl="2" indent="-171450" algn="l">
              <a:lnSpc>
                <a:spcPct val="150000"/>
              </a:lnSpc>
              <a:spcBef>
                <a:spcPts val="600"/>
              </a:spcBef>
              <a:spcAft>
                <a:spcPts val="600"/>
              </a:spcAft>
              <a:buFont typeface="Arial" panose="020B0604020202020204" pitchFamily="34" charset="0"/>
              <a:buChar char="•"/>
            </a:pPr>
            <a:r>
              <a:rPr lang="en-US" b="0" dirty="0"/>
              <a:t>Did selected action(s) consider the complexities associated with a changing fire danger environment (i.e. consider changes in various weather and fuels factors as the day progresses from early burn period to peak burn period).</a:t>
            </a:r>
          </a:p>
          <a:p>
            <a:pPr marL="1085850" lvl="2" indent="-171450" algn="l">
              <a:lnSpc>
                <a:spcPct val="150000"/>
              </a:lnSpc>
              <a:spcBef>
                <a:spcPts val="600"/>
              </a:spcBef>
              <a:spcAft>
                <a:spcPts val="600"/>
              </a:spcAft>
              <a:buFont typeface="Arial" panose="020B0604020202020204" pitchFamily="34" charset="0"/>
              <a:buChar char="•"/>
            </a:pPr>
            <a:r>
              <a:rPr lang="en-US" b="0" dirty="0"/>
              <a:t>Was fire danger associated with potential fire behavior considerations?</a:t>
            </a:r>
          </a:p>
          <a:p>
            <a:pPr marL="457200" lvl="1" indent="0" algn="l">
              <a:lnSpc>
                <a:spcPct val="150000"/>
              </a:lnSpc>
              <a:spcBef>
                <a:spcPts val="600"/>
              </a:spcBef>
              <a:spcAft>
                <a:spcPts val="600"/>
              </a:spcAft>
              <a:buFont typeface="Arial" panose="020B0604020202020204" pitchFamily="34" charset="0"/>
              <a:buNone/>
            </a:pPr>
            <a:endParaRPr lang="en-US" b="1" dirty="0"/>
          </a:p>
          <a:p>
            <a:pPr marL="457200" lvl="1" indent="0" algn="l">
              <a:lnSpc>
                <a:spcPct val="150000"/>
              </a:lnSpc>
              <a:spcBef>
                <a:spcPts val="600"/>
              </a:spcBef>
              <a:spcAft>
                <a:spcPts val="600"/>
              </a:spcAft>
              <a:buFont typeface="Arial" panose="020B0604020202020204" pitchFamily="34" charset="0"/>
              <a:buNone/>
            </a:pPr>
            <a:endParaRPr lang="en-US" b="1" dirty="0"/>
          </a:p>
          <a:p>
            <a:pPr marL="457200" lvl="1" indent="0" algn="l">
              <a:lnSpc>
                <a:spcPct val="150000"/>
              </a:lnSpc>
              <a:spcBef>
                <a:spcPts val="600"/>
              </a:spcBef>
              <a:spcAft>
                <a:spcPts val="600"/>
              </a:spcAft>
              <a:buFont typeface="Arial" panose="020B0604020202020204" pitchFamily="34" charset="0"/>
              <a:buNone/>
            </a:pPr>
            <a:endParaRPr lang="en-US" b="1" dirty="0"/>
          </a:p>
          <a:p>
            <a:pPr marL="457200" lvl="1" indent="0" algn="l">
              <a:lnSpc>
                <a:spcPct val="150000"/>
              </a:lnSpc>
              <a:spcBef>
                <a:spcPts val="600"/>
              </a:spcBef>
              <a:spcAft>
                <a:spcPts val="600"/>
              </a:spcAft>
              <a:buFont typeface="Arial" panose="020B0604020202020204" pitchFamily="34" charset="0"/>
              <a:buNone/>
            </a:pPr>
            <a:endParaRPr lang="en-US" b="1" dirty="0"/>
          </a:p>
          <a:p>
            <a:pPr marL="1085850" lvl="2" indent="-171450" algn="l">
              <a:lnSpc>
                <a:spcPct val="150000"/>
              </a:lnSpc>
              <a:spcBef>
                <a:spcPts val="600"/>
              </a:spcBef>
              <a:spcAft>
                <a:spcPts val="600"/>
              </a:spcAft>
              <a:buFont typeface="Arial" panose="020B0604020202020204" pitchFamily="34" charset="0"/>
              <a:buChar char="•"/>
            </a:pPr>
            <a:r>
              <a:rPr lang="en-US" dirty="0"/>
              <a:t>The action taken by the Granite Mountain Hotshots during the afternoon of June 30</a:t>
            </a:r>
            <a:r>
              <a:rPr lang="en-US" baseline="30000" dirty="0"/>
              <a:t>th</a:t>
            </a:r>
            <a:r>
              <a:rPr lang="en-US" dirty="0"/>
              <a:t> ended with the deaths of 19 firefighters.  Unfortunately, they didn’t have the opportunity to return to the situation awareness cycle—perceiving and gathering information.  They didn’t get the chance to assess the outcome of their decisions.   </a:t>
            </a:r>
          </a:p>
          <a:p>
            <a:pPr marL="1085850" lvl="2" indent="-171450" algn="l">
              <a:lnSpc>
                <a:spcPct val="150000"/>
              </a:lnSpc>
              <a:spcBef>
                <a:spcPts val="600"/>
              </a:spcBef>
              <a:spcAft>
                <a:spcPts val="600"/>
              </a:spcAft>
              <a:buFont typeface="Arial" panose="020B0604020202020204" pitchFamily="34" charset="0"/>
              <a:buChar char="•"/>
            </a:pPr>
            <a:r>
              <a:rPr lang="en-US" dirty="0"/>
              <a:t>Is there anything with respect to fire danger rating that might have influenced the decisions and subsequent course of action?</a:t>
            </a:r>
          </a:p>
          <a:p>
            <a:pPr algn="l"/>
            <a:endParaRPr lang="en-US" dirty="0"/>
          </a:p>
          <a:p>
            <a:pPr marL="0" marR="0" lvl="0" indent="0" algn="l" defTabSz="914400" rtl="0" eaLnBrk="1" fontAlgn="auto" latinLnBrk="0" hangingPunct="1">
              <a:lnSpc>
                <a:spcPct val="150000"/>
              </a:lnSpc>
              <a:spcBef>
                <a:spcPts val="600"/>
              </a:spcBef>
              <a:spcAft>
                <a:spcPts val="600"/>
              </a:spcAft>
              <a:buClrTx/>
              <a:buSzTx/>
              <a:buFont typeface="Arial" panose="020B0604020202020204" pitchFamily="34" charset="0"/>
              <a:buNone/>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CLICK #9 =&gt; CHANGE</a:t>
            </a:r>
          </a:p>
          <a:p>
            <a:pPr algn="l"/>
            <a:endParaRPr lang="en-US" sz="1200" b="0" dirty="0"/>
          </a:p>
          <a:p>
            <a:pPr algn="l"/>
            <a:endParaRPr lang="en-US" sz="1200" b="0" dirty="0"/>
          </a:p>
          <a:p>
            <a:pPr algn="l"/>
            <a:endParaRPr lang="en-US" sz="1200" b="0" dirty="0"/>
          </a:p>
          <a:p>
            <a:pPr marL="0" marR="0" lvl="0" indent="0" algn="l" defTabSz="914400" rtl="0" eaLnBrk="1" fontAlgn="auto" latinLnBrk="0" hangingPunct="1">
              <a:lnSpc>
                <a:spcPct val="150000"/>
              </a:lnSpc>
              <a:spcBef>
                <a:spcPts val="600"/>
              </a:spcBef>
              <a:spcAft>
                <a:spcPts val="600"/>
              </a:spcAft>
              <a:buClrTx/>
              <a:buSzTx/>
              <a:buFont typeface="Arial" panose="020B0604020202020204" pitchFamily="34" charset="0"/>
              <a:buNone/>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CLICK #10 =&gt; ASSESS OUTCOME</a:t>
            </a:r>
          </a:p>
          <a:p>
            <a:pPr algn="l"/>
            <a:endParaRPr lang="en-US" sz="1200" b="0" dirty="0"/>
          </a:p>
          <a:p>
            <a:pPr algn="l"/>
            <a:endParaRPr lang="en-US" sz="1200" b="0" dirty="0"/>
          </a:p>
          <a:p>
            <a:pPr algn="l"/>
            <a:r>
              <a:rPr lang="en-US" sz="1200" b="0" dirty="0"/>
              <a:t>The outcome is assessed and modifications are made to the decision (as needed).  Decision-makers do not simply terminate the decision process once an outcome is reached;  they either consciously or (most often) sub-consciously learn from the process by associating the decision they selected with the outcome they experienced (positive or negative).  These decision-making experiences become the “slides” we remember either consciously or (most often) sub-consciously when we encounter similar experiences in the future.  The decision-making cycle repeats with our previous experiences (“slides”) affecting our perception and recognition of the situation.  </a:t>
            </a:r>
          </a:p>
          <a:p>
            <a:pPr algn="l"/>
            <a:endParaRPr lang="en-US" sz="1200" b="0" dirty="0"/>
          </a:p>
          <a:p>
            <a:pPr algn="l"/>
            <a:r>
              <a:rPr lang="en-US" sz="1000" b="0" i="1" dirty="0"/>
              <a:t>Graphic Adapted From:  Leading in the Wildland Fire Service (PMS 494-2), Prepared by </a:t>
            </a:r>
            <a:r>
              <a:rPr lang="en-US" sz="1000" i="1" dirty="0"/>
              <a:t>National Wildfire Coordinating Group Training Working Team Leadership Committee </a:t>
            </a:r>
            <a:endParaRPr lang="en-US" sz="1000" b="0" i="1" dirty="0"/>
          </a:p>
          <a:p>
            <a:pPr algn="just"/>
            <a:endParaRPr lang="en-US" sz="1200" b="0" dirty="0"/>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FA9AF-66E2-439F-99A7-AD2C53A077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582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The Influence of Decisions at Multiple Levels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Key 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 decision made at any level of the fire management organization can influence another decision at any other level.  Enterprise and Strategic decision-makers must understand that their communication to ground-level fire suppression personnel (directly or indirectly) can influence their decisions either positively or negatively.  The outcome of real-time decisions made at the ground-level has the potential to influence the decisions at higher levels.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Enterprise - </a:t>
            </a:r>
          </a:p>
          <a:p>
            <a:pPr marL="628650" marR="0" lvl="2" indent="-171450" algn="l" defTabSz="4000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hueOff val="0"/>
                    <a:satOff val="0"/>
                    <a:lumOff val="0"/>
                    <a:alphaOff val="0"/>
                  </a:srgbClr>
                </a:solidFill>
                <a:effectLst/>
                <a:uLnTx/>
                <a:uFillTx/>
                <a:latin typeface="+mn-lt"/>
                <a:ea typeface="+mn-ea"/>
                <a:cs typeface="+mn-cs"/>
              </a:rPr>
              <a:t>Decision-Makers</a:t>
            </a:r>
            <a:r>
              <a:rPr kumimoji="0" lang="en-US" sz="1200" b="0" i="0" u="none" strike="noStrike" kern="1200" cap="none" spc="0" normalizeH="0" baseline="0" noProof="0" dirty="0">
                <a:ln>
                  <a:noFill/>
                </a:ln>
                <a:solidFill>
                  <a:srgbClr val="000000">
                    <a:hueOff val="0"/>
                    <a:satOff val="0"/>
                    <a:lumOff val="0"/>
                    <a:alphaOff val="0"/>
                  </a:srgbClr>
                </a:solidFill>
                <a:effectLst/>
                <a:uLnTx/>
                <a:uFillTx/>
                <a:latin typeface="+mn-lt"/>
                <a:ea typeface="+mn-ea"/>
                <a:cs typeface="+mn-cs"/>
              </a:rPr>
              <a:t>:  NLT, Chief, Secretary, Congress NIFC / N-MAC</a:t>
            </a:r>
          </a:p>
          <a:p>
            <a:pPr marL="628650" marR="0" lvl="2" indent="-171450" algn="l" defTabSz="4000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hueOff val="0"/>
                    <a:satOff val="0"/>
                    <a:lumOff val="0"/>
                    <a:alphaOff val="0"/>
                  </a:srgbClr>
                </a:solidFill>
                <a:effectLst/>
                <a:uLnTx/>
                <a:uFillTx/>
                <a:latin typeface="+mn-lt"/>
                <a:ea typeface="+mn-ea"/>
                <a:cs typeface="+mn-cs"/>
              </a:rPr>
              <a:t>Goal</a:t>
            </a:r>
            <a:r>
              <a:rPr kumimoji="0" lang="en-US" sz="1200" b="0" i="0" u="none" strike="noStrike" kern="1200" cap="none" spc="0" normalizeH="0" baseline="0" noProof="0" dirty="0">
                <a:ln>
                  <a:noFill/>
                </a:ln>
                <a:solidFill>
                  <a:srgbClr val="000000">
                    <a:hueOff val="0"/>
                    <a:satOff val="0"/>
                    <a:lumOff val="0"/>
                    <a:alphaOff val="0"/>
                  </a:srgbClr>
                </a:solidFill>
                <a:effectLst/>
                <a:uLnTx/>
                <a:uFillTx/>
                <a:latin typeface="+mn-lt"/>
                <a:ea typeface="+mn-ea"/>
                <a:cs typeface="+mn-cs"/>
              </a:rPr>
              <a:t>:  Define mission and ensure doctrine, strategy and governance are aligned.  ERM recognizes systemic nature of risks and adjusts policy / doctrine.</a:t>
            </a:r>
          </a:p>
          <a:p>
            <a:pPr marL="628650" marR="0" lvl="2" indent="-171450" algn="l" defTabSz="4000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hueOff val="0"/>
                    <a:satOff val="0"/>
                    <a:lumOff val="0"/>
                    <a:alphaOff val="0"/>
                  </a:srgbClr>
                </a:solidFill>
                <a:effectLst/>
                <a:uLnTx/>
                <a:uFillTx/>
                <a:latin typeface="+mn-lt"/>
                <a:ea typeface="+mn-ea"/>
                <a:cs typeface="+mn-cs"/>
              </a:rPr>
              <a:t>Tools</a:t>
            </a:r>
            <a:r>
              <a:rPr kumimoji="0" lang="en-US" sz="1200" b="0" i="0" u="none" strike="noStrike" kern="1200" cap="none" spc="0" normalizeH="0" baseline="0" noProof="0" dirty="0">
                <a:ln>
                  <a:noFill/>
                </a:ln>
                <a:solidFill>
                  <a:srgbClr val="000000">
                    <a:hueOff val="0"/>
                    <a:satOff val="0"/>
                    <a:lumOff val="0"/>
                    <a:alphaOff val="0"/>
                  </a:srgbClr>
                </a:solidFill>
                <a:effectLst/>
                <a:uLnTx/>
                <a:uFillTx/>
                <a:latin typeface="+mn-lt"/>
                <a:ea typeface="+mn-ea"/>
                <a:cs typeface="+mn-cs"/>
              </a:rPr>
              <a:t>:  Policy, trust, FLAs, Life First, budget allocation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Strategic - </a:t>
            </a:r>
          </a:p>
          <a:p>
            <a:pPr marL="628650" marR="0" lvl="2" indent="-171450" algn="l" defTabSz="4000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hueOff val="0"/>
                    <a:satOff val="0"/>
                    <a:lumOff val="0"/>
                    <a:alphaOff val="0"/>
                  </a:srgbClr>
                </a:solidFill>
                <a:effectLst/>
                <a:uLnTx/>
                <a:uFillTx/>
                <a:latin typeface="+mn-lt"/>
                <a:ea typeface="+mn-ea"/>
                <a:cs typeface="+mn-cs"/>
              </a:rPr>
              <a:t>Decision-Makers</a:t>
            </a:r>
            <a:r>
              <a:rPr kumimoji="0" lang="en-US" sz="1200" b="0" i="0" u="none" strike="noStrike" kern="1200" cap="none" spc="0" normalizeH="0" baseline="0" noProof="0" dirty="0">
                <a:ln>
                  <a:noFill/>
                </a:ln>
                <a:solidFill>
                  <a:srgbClr val="000000">
                    <a:hueOff val="0"/>
                    <a:satOff val="0"/>
                    <a:lumOff val="0"/>
                    <a:alphaOff val="0"/>
                  </a:srgbClr>
                </a:solidFill>
                <a:effectLst/>
                <a:uLnTx/>
                <a:uFillTx/>
                <a:latin typeface="+mn-lt"/>
                <a:ea typeface="+mn-ea"/>
                <a:cs typeface="+mn-cs"/>
              </a:rPr>
              <a:t>:  AA, GACC / Geo-MAC</a:t>
            </a:r>
          </a:p>
          <a:p>
            <a:pPr marL="628650" marR="0" lvl="2" indent="-171450" algn="l" defTabSz="4000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hueOff val="0"/>
                    <a:satOff val="0"/>
                    <a:lumOff val="0"/>
                    <a:alphaOff val="0"/>
                  </a:srgbClr>
                </a:solidFill>
                <a:effectLst/>
                <a:uLnTx/>
                <a:uFillTx/>
                <a:latin typeface="+mn-lt"/>
                <a:ea typeface="+mn-ea"/>
                <a:cs typeface="+mn-cs"/>
              </a:rPr>
              <a:t>Goal</a:t>
            </a:r>
            <a:r>
              <a:rPr kumimoji="0" lang="en-US" sz="1200" b="0" i="0" u="none" strike="noStrike" kern="1200" cap="none" spc="0" normalizeH="0" baseline="0" noProof="0" dirty="0">
                <a:ln>
                  <a:noFill/>
                </a:ln>
                <a:solidFill>
                  <a:srgbClr val="000000">
                    <a:hueOff val="0"/>
                    <a:satOff val="0"/>
                    <a:lumOff val="0"/>
                    <a:alphaOff val="0"/>
                  </a:srgbClr>
                </a:solidFill>
                <a:effectLst/>
                <a:uLnTx/>
                <a:uFillTx/>
                <a:latin typeface="+mn-lt"/>
                <a:ea typeface="+mn-ea"/>
                <a:cs typeface="+mn-cs"/>
              </a:rPr>
              <a:t>:  Thorough analysis to enhance the certainty of meeting objectives over the life of a long-term project, season, or incident.</a:t>
            </a:r>
          </a:p>
          <a:p>
            <a:pPr marL="628650" marR="0" lvl="2" indent="-171450" algn="l" defTabSz="4000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hueOff val="0"/>
                    <a:satOff val="0"/>
                    <a:lumOff val="0"/>
                    <a:alphaOff val="0"/>
                  </a:srgbClr>
                </a:solidFill>
                <a:effectLst/>
                <a:uLnTx/>
                <a:uFillTx/>
                <a:latin typeface="+mn-lt"/>
                <a:ea typeface="+mn-ea"/>
                <a:cs typeface="+mn-cs"/>
              </a:rPr>
              <a:t>Tools</a:t>
            </a:r>
            <a:r>
              <a:rPr kumimoji="0" lang="en-US" sz="1200" b="0" i="0" u="none" strike="noStrike" kern="1200" cap="none" spc="0" normalizeH="0" baseline="0" noProof="0" dirty="0">
                <a:ln>
                  <a:noFill/>
                </a:ln>
                <a:solidFill>
                  <a:srgbClr val="000000">
                    <a:hueOff val="0"/>
                    <a:satOff val="0"/>
                    <a:lumOff val="0"/>
                    <a:alphaOff val="0"/>
                  </a:srgbClr>
                </a:solidFill>
                <a:effectLst/>
                <a:uLnTx/>
                <a:uFillTx/>
                <a:latin typeface="+mn-lt"/>
                <a:ea typeface="+mn-ea"/>
                <a:cs typeface="+mn-cs"/>
              </a:rPr>
              <a:t>:  RM professionals, Environmental Assessments, WFDSS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Operational - </a:t>
            </a:r>
          </a:p>
          <a:p>
            <a:pPr marL="628650" marR="0" lvl="2" indent="-171450" algn="l" defTabSz="4000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hueOff val="0"/>
                    <a:satOff val="0"/>
                    <a:lumOff val="0"/>
                    <a:alphaOff val="0"/>
                  </a:srgbClr>
                </a:solidFill>
                <a:effectLst/>
                <a:uLnTx/>
                <a:uFillTx/>
                <a:latin typeface="+mn-lt"/>
                <a:ea typeface="+mn-ea"/>
                <a:cs typeface="+mn-cs"/>
              </a:rPr>
              <a:t>Decision-Makers</a:t>
            </a:r>
            <a:r>
              <a:rPr kumimoji="0" lang="en-US" sz="1200" b="0" i="0" u="none" strike="noStrike" kern="1200" cap="none" spc="0" normalizeH="0" baseline="0" noProof="0" dirty="0">
                <a:ln>
                  <a:noFill/>
                </a:ln>
                <a:solidFill>
                  <a:srgbClr val="000000">
                    <a:hueOff val="0"/>
                    <a:satOff val="0"/>
                    <a:lumOff val="0"/>
                    <a:alphaOff val="0"/>
                  </a:srgbClr>
                </a:solidFill>
                <a:effectLst/>
                <a:uLnTx/>
                <a:uFillTx/>
                <a:latin typeface="+mn-lt"/>
                <a:ea typeface="+mn-ea"/>
                <a:cs typeface="+mn-cs"/>
              </a:rPr>
              <a:t>:  AA, IC with levels of approval</a:t>
            </a:r>
          </a:p>
          <a:p>
            <a:pPr marL="628650" marR="0" lvl="2" indent="-171450" algn="l" defTabSz="4000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hueOff val="0"/>
                    <a:satOff val="0"/>
                    <a:lumOff val="0"/>
                    <a:alphaOff val="0"/>
                  </a:srgbClr>
                </a:solidFill>
                <a:effectLst/>
                <a:uLnTx/>
                <a:uFillTx/>
                <a:latin typeface="+mn-lt"/>
                <a:ea typeface="+mn-ea"/>
                <a:cs typeface="+mn-cs"/>
              </a:rPr>
              <a:t>Goal</a:t>
            </a:r>
            <a:r>
              <a:rPr kumimoji="0" lang="en-US" sz="1200" b="0" i="0" u="none" strike="noStrike" kern="1200" cap="none" spc="0" normalizeH="0" baseline="0" noProof="0" dirty="0">
                <a:ln>
                  <a:noFill/>
                </a:ln>
                <a:solidFill>
                  <a:srgbClr val="000000">
                    <a:hueOff val="0"/>
                    <a:satOff val="0"/>
                    <a:lumOff val="0"/>
                    <a:alphaOff val="0"/>
                  </a:srgbClr>
                </a:solidFill>
                <a:effectLst/>
                <a:uLnTx/>
                <a:uFillTx/>
                <a:latin typeface="+mn-lt"/>
                <a:ea typeface="+mn-ea"/>
                <a:cs typeface="+mn-cs"/>
              </a:rPr>
              <a:t>: Project level RM with time taken to discuss and form comparative options based on given objectives.  ORM is typically documented.  Results are qualitative, quantitative, and relative.</a:t>
            </a:r>
          </a:p>
          <a:p>
            <a:pPr marL="628650" marR="0" lvl="2" indent="-171450" algn="l" defTabSz="4000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hueOff val="0"/>
                    <a:satOff val="0"/>
                    <a:lumOff val="0"/>
                    <a:alphaOff val="0"/>
                  </a:srgbClr>
                </a:solidFill>
                <a:effectLst/>
                <a:uLnTx/>
                <a:uFillTx/>
                <a:latin typeface="+mn-lt"/>
                <a:ea typeface="+mn-ea"/>
                <a:cs typeface="+mn-cs"/>
              </a:rPr>
              <a:t>Tools</a:t>
            </a:r>
            <a:r>
              <a:rPr kumimoji="0" lang="en-US" sz="1200" b="0" i="0" u="none" strike="noStrike" kern="1200" cap="none" spc="0" normalizeH="0" baseline="0" noProof="0" dirty="0">
                <a:ln>
                  <a:noFill/>
                </a:ln>
                <a:solidFill>
                  <a:srgbClr val="000000">
                    <a:hueOff val="0"/>
                    <a:satOff val="0"/>
                    <a:lumOff val="0"/>
                    <a:alphaOff val="0"/>
                  </a:srgbClr>
                </a:solidFill>
                <a:effectLst/>
                <a:uLnTx/>
                <a:uFillTx/>
                <a:latin typeface="+mn-lt"/>
                <a:ea typeface="+mn-ea"/>
                <a:cs typeface="+mn-cs"/>
              </a:rPr>
              <a:t>:  JHA, RA matrix, ICS-215a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Real-time - </a:t>
            </a:r>
          </a:p>
          <a:p>
            <a:pPr marL="628650" marR="0" lvl="2" indent="-171450" algn="l" defTabSz="4000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hueOff val="0"/>
                    <a:satOff val="0"/>
                    <a:lumOff val="0"/>
                    <a:alphaOff val="0"/>
                  </a:srgbClr>
                </a:solidFill>
                <a:effectLst/>
                <a:uLnTx/>
                <a:uFillTx/>
                <a:latin typeface="+mn-lt"/>
                <a:ea typeface="+mn-ea"/>
                <a:cs typeface="+mn-cs"/>
              </a:rPr>
              <a:t>Decision-Makers:  </a:t>
            </a:r>
            <a:r>
              <a:rPr kumimoji="0" lang="en-US" sz="1200" b="0" i="0" u="none" strike="noStrike" kern="1200" cap="none" spc="0" normalizeH="0" baseline="0" noProof="0" dirty="0">
                <a:ln>
                  <a:noFill/>
                </a:ln>
                <a:solidFill>
                  <a:srgbClr val="000000">
                    <a:hueOff val="0"/>
                    <a:satOff val="0"/>
                    <a:lumOff val="0"/>
                    <a:alphaOff val="0"/>
                  </a:srgbClr>
                </a:solidFill>
                <a:effectLst/>
                <a:uLnTx/>
                <a:uFillTx/>
                <a:latin typeface="+mn-lt"/>
                <a:ea typeface="+mn-ea"/>
                <a:cs typeface="+mn-cs"/>
              </a:rPr>
              <a:t>Individual / Crew vote, project leader, usually, no additional level of approval needed</a:t>
            </a:r>
          </a:p>
          <a:p>
            <a:pPr marL="628650" marR="0" lvl="2" indent="-171450" algn="l" defTabSz="4000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hueOff val="0"/>
                    <a:satOff val="0"/>
                    <a:lumOff val="0"/>
                    <a:alphaOff val="0"/>
                  </a:srgbClr>
                </a:solidFill>
                <a:effectLst/>
                <a:uLnTx/>
                <a:uFillTx/>
                <a:latin typeface="+mn-lt"/>
                <a:ea typeface="+mn-ea"/>
                <a:cs typeface="+mn-cs"/>
              </a:rPr>
              <a:t>Goal</a:t>
            </a:r>
            <a:r>
              <a:rPr kumimoji="0" lang="en-US" sz="1200" b="0" i="0" u="none" strike="noStrike" kern="1200" cap="none" spc="0" normalizeH="0" baseline="0" noProof="0" dirty="0">
                <a:ln>
                  <a:noFill/>
                </a:ln>
                <a:solidFill>
                  <a:srgbClr val="000000">
                    <a:hueOff val="0"/>
                    <a:satOff val="0"/>
                    <a:lumOff val="0"/>
                    <a:alphaOff val="0"/>
                  </a:srgbClr>
                </a:solidFill>
                <a:effectLst/>
                <a:uLnTx/>
                <a:uFillTx/>
                <a:latin typeface="+mn-lt"/>
                <a:ea typeface="+mn-ea"/>
                <a:cs typeface="+mn-cs"/>
              </a:rPr>
              <a:t>:  Real-time decision-making.  Cut tree? Retardant? Hike / Fly?</a:t>
            </a:r>
          </a:p>
          <a:p>
            <a:pPr marL="628650" marR="0" lvl="2" indent="-171450" algn="l" defTabSz="4000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hueOff val="0"/>
                    <a:satOff val="0"/>
                    <a:lumOff val="0"/>
                    <a:alphaOff val="0"/>
                  </a:srgbClr>
                </a:solidFill>
                <a:effectLst/>
                <a:uLnTx/>
                <a:uFillTx/>
                <a:latin typeface="+mn-lt"/>
                <a:ea typeface="+mn-ea"/>
                <a:cs typeface="+mn-cs"/>
              </a:rPr>
              <a:t>Tools</a:t>
            </a:r>
            <a:r>
              <a:rPr kumimoji="0" lang="en-US" sz="1200" b="0" i="0" u="none" strike="noStrike" kern="1200" cap="none" spc="0" normalizeH="0" baseline="0" noProof="0" dirty="0">
                <a:ln>
                  <a:noFill/>
                </a:ln>
                <a:solidFill>
                  <a:srgbClr val="000000">
                    <a:hueOff val="0"/>
                    <a:satOff val="0"/>
                    <a:lumOff val="0"/>
                    <a:alphaOff val="0"/>
                  </a:srgbClr>
                </a:solidFill>
                <a:effectLst/>
                <a:uLnTx/>
                <a:uFillTx/>
                <a:latin typeface="+mn-lt"/>
                <a:ea typeface="+mn-ea"/>
                <a:cs typeface="+mn-cs"/>
              </a:rPr>
              <a:t>:  Safety rules, protocols, standards, RM guidelines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7063D-96C6-401D-A175-5B29A3E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698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endParaRPr>
          </a:p>
          <a:p>
            <a:r>
              <a:rPr lang="en-US" sz="1200" b="1" dirty="0">
                <a:latin typeface="+mn-lt"/>
              </a:rPr>
              <a:t>Lesson Objectives:</a:t>
            </a:r>
          </a:p>
          <a:p>
            <a:pPr marL="742950" marR="0" lvl="0" indent="-742950" algn="l" defTabSz="914363" rtl="0" eaLnBrk="1" fontAlgn="auto" latinLnBrk="0" hangingPunct="1">
              <a:lnSpc>
                <a:spcPct val="100000"/>
              </a:lnSpc>
              <a:spcBef>
                <a:spcPts val="600"/>
              </a:spcBef>
              <a:spcAft>
                <a:spcPts val="600"/>
              </a:spcAft>
              <a:buClrTx/>
              <a:buSzTx/>
              <a:buFont typeface="+mj-lt"/>
              <a:buAutoNum type="arabicPeriod"/>
              <a:tabLst/>
              <a:defRPr/>
            </a:pPr>
            <a:r>
              <a:rPr kumimoji="0" lang="en-US" sz="1200" b="0" i="0" u="none" strike="noStrike" kern="1200" cap="none" spc="0" normalizeH="0" baseline="0" noProof="0" dirty="0">
                <a:ln>
                  <a:noFill/>
                </a:ln>
                <a:solidFill>
                  <a:srgbClr val="FFFFFF"/>
                </a:solidFill>
                <a:effectLst/>
                <a:uLnTx/>
                <a:uFillTx/>
                <a:latin typeface="+mn-lt"/>
                <a:ea typeface="+mn-ea"/>
                <a:cs typeface="+mn-cs"/>
              </a:rPr>
              <a:t>Understand basic principles of decision-making and risk.</a:t>
            </a:r>
          </a:p>
          <a:p>
            <a:pPr marL="1485900" marR="0" lvl="2" indent="-571500" algn="l" defTabSz="914363" rtl="0" eaLnBrk="1" fontAlgn="auto" latinLnBrk="0" hangingPunct="1">
              <a:lnSpc>
                <a:spcPct val="100000"/>
              </a:lnSpc>
              <a:spcBef>
                <a:spcPts val="600"/>
              </a:spcBef>
              <a:spcAft>
                <a:spcPts val="120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We’ve all have our own perception of “risk” as it relates to making decisions.  However, it’s important that we have some common understanding of the challenges we face to make safe, effective, efficient risk-based wildfire management decisions.</a:t>
            </a:r>
          </a:p>
          <a:p>
            <a:pPr marL="742950" marR="0" lvl="0" indent="-742950" algn="l" defTabSz="914363" rtl="0" eaLnBrk="1" fontAlgn="auto" latinLnBrk="0" hangingPunct="1">
              <a:lnSpc>
                <a:spcPct val="100000"/>
              </a:lnSpc>
              <a:spcBef>
                <a:spcPts val="600"/>
              </a:spcBef>
              <a:spcAft>
                <a:spcPts val="600"/>
              </a:spcAft>
              <a:buClrTx/>
              <a:buSzTx/>
              <a:buFont typeface="+mj-lt"/>
              <a:buAutoNum type="arabicPeriod"/>
              <a:tabLst/>
              <a:defRPr/>
            </a:pPr>
            <a:r>
              <a:rPr kumimoji="0" lang="en-US" sz="1200" b="0" i="0" u="none" strike="noStrike" kern="1200" cap="none" spc="0" normalizeH="0" baseline="0" noProof="0" dirty="0">
                <a:ln>
                  <a:noFill/>
                </a:ln>
                <a:solidFill>
                  <a:srgbClr val="FFFFFF"/>
                </a:solidFill>
                <a:effectLst/>
                <a:uLnTx/>
                <a:uFillTx/>
                <a:latin typeface="+mn-lt"/>
                <a:ea typeface="+mn-ea"/>
                <a:cs typeface="+mn-cs"/>
              </a:rPr>
              <a:t>Provide examples of how the fire danger management tools can optimize the potential outcome of a decision by minimizing the associated risk.</a:t>
            </a:r>
          </a:p>
          <a:p>
            <a:pPr marL="1485900" marR="0" lvl="2" indent="-571500" algn="l" defTabSz="914363" rtl="0" eaLnBrk="1" fontAlgn="auto" latinLnBrk="0" hangingPunct="1">
              <a:lnSpc>
                <a:spcPct val="100000"/>
              </a:lnSpc>
              <a:spcBef>
                <a:spcPts val="600"/>
              </a:spcBef>
              <a:spcAft>
                <a:spcPts val="120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We will discuss several examples where NFDRS can be incorporated as a fire management decision-support tool to hedge the risk in our favor.  </a:t>
            </a:r>
          </a:p>
          <a:p>
            <a:pPr marL="742950" marR="0" lvl="0" indent="-742950" algn="l" defTabSz="914363" rtl="0" eaLnBrk="1" fontAlgn="auto" latinLnBrk="0" hangingPunct="1">
              <a:lnSpc>
                <a:spcPct val="100000"/>
              </a:lnSpc>
              <a:spcBef>
                <a:spcPts val="600"/>
              </a:spcBef>
              <a:spcAft>
                <a:spcPts val="600"/>
              </a:spcAft>
              <a:buClrTx/>
              <a:buSzTx/>
              <a:buFont typeface="+mj-lt"/>
              <a:buAutoNum type="arabicPeriod"/>
              <a:tabLst/>
              <a:defRPr/>
            </a:pPr>
            <a:r>
              <a:rPr kumimoji="0" lang="en-US" sz="1200" b="0" i="0" u="none" strike="noStrike" kern="1200" cap="none" spc="0" normalizeH="0" baseline="0" noProof="0" dirty="0">
                <a:ln>
                  <a:noFill/>
                </a:ln>
                <a:solidFill>
                  <a:srgbClr val="FFFFFF"/>
                </a:solidFill>
                <a:effectLst/>
                <a:uLnTx/>
                <a:uFillTx/>
                <a:latin typeface="+mn-lt"/>
                <a:ea typeface="+mn-ea"/>
                <a:cs typeface="+mn-cs"/>
              </a:rPr>
              <a:t>Describe how the fire danger management tools support risk management.</a:t>
            </a:r>
          </a:p>
          <a:p>
            <a:pPr marL="1485900" marR="0" lvl="2" indent="-571500" algn="l" defTabSz="914363" rtl="0" eaLnBrk="1" fontAlgn="auto" latinLnBrk="0" hangingPunct="1">
              <a:lnSpc>
                <a:spcPct val="100000"/>
              </a:lnSpc>
              <a:spcBef>
                <a:spcPts val="600"/>
              </a:spcBef>
              <a:spcAft>
                <a:spcPts val="120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We will discuss how NFDRS is a viable management and operational decision-support tool intended to mitigate risk.</a:t>
            </a:r>
          </a:p>
          <a:p>
            <a:pPr marL="914400" marR="0" lvl="2" indent="0" algn="l" defTabSz="914363" rtl="0" eaLnBrk="1" fontAlgn="auto" latinLnBrk="0" hangingPunct="1">
              <a:lnSpc>
                <a:spcPct val="100000"/>
              </a:lnSpc>
              <a:spcBef>
                <a:spcPts val="600"/>
              </a:spcBef>
              <a:spcAft>
                <a:spcPts val="1200"/>
              </a:spcAft>
              <a:buClrTx/>
              <a:buSzTx/>
              <a:buFont typeface="Wingdings" panose="05000000000000000000" pitchFamily="2" charset="2"/>
              <a:buNone/>
              <a:tabLst/>
              <a:defRPr/>
            </a:pPr>
            <a:endParaRPr lang="en-US" dirty="0"/>
          </a:p>
        </p:txBody>
      </p:sp>
      <p:sp>
        <p:nvSpPr>
          <p:cNvPr id="4" name="Slide Number Placeholder 3"/>
          <p:cNvSpPr>
            <a:spLocks noGrp="1"/>
          </p:cNvSpPr>
          <p:nvPr>
            <p:ph type="sldNum" sz="quarter" idx="10"/>
          </p:nvPr>
        </p:nvSpPr>
        <p:spPr/>
        <p:txBody>
          <a:bodyPr/>
          <a:lstStyle/>
          <a:p>
            <a:fld id="{ACD7063D-96C6-401D-A175-5B29A3EA17DD}" type="slidenum">
              <a:rPr lang="en-US" smtClean="0"/>
              <a:t>2</a:t>
            </a:fld>
            <a:endParaRPr lang="en-US"/>
          </a:p>
        </p:txBody>
      </p:sp>
    </p:spTree>
    <p:extLst>
      <p:ext uri="{BB962C8B-B14F-4D97-AF65-F5344CB8AC3E}">
        <p14:creationId xmlns:p14="http://schemas.microsoft.com/office/powerpoint/2010/main" val="153413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smtClean="0">
                <a:effectLst>
                  <a:outerShdw blurRad="38100" dist="38100" dir="2700000" algn="tl">
                    <a:srgbClr val="000000">
                      <a:alpha val="43137"/>
                    </a:srgbClr>
                  </a:outerShdw>
                </a:effectLst>
              </a:rPr>
              <a:pPr algn="r"/>
              <a:t>20</a:t>
            </a:fld>
            <a:endParaRPr lang="en-US" sz="1200" b="1" dirty="0">
              <a:effectLst>
                <a:outerShdw blurRad="38100" dist="38100" dir="2700000" algn="tl">
                  <a:srgbClr val="000000">
                    <a:alpha val="43137"/>
                  </a:srgbClr>
                </a:outerShdw>
              </a:effectLst>
            </a:endParaRPr>
          </a:p>
          <a:p>
            <a:pPr algn="l"/>
            <a:r>
              <a:rPr lang="en-US" b="1" u="sng" dirty="0"/>
              <a:t>ANIMATED SLIDE</a:t>
            </a:r>
            <a:r>
              <a:rPr lang="en-US" b="0" u="none" dirty="0"/>
              <a:t>  </a:t>
            </a:r>
            <a:r>
              <a:rPr lang="en-US" b="0" i="1" u="none" dirty="0"/>
              <a:t>(This slide may require extra time, depending upon the discussion)</a:t>
            </a:r>
          </a:p>
          <a:p>
            <a:pPr algn="l"/>
            <a:endParaRPr lang="en-US" b="1" u="sng" dirty="0"/>
          </a:p>
          <a:p>
            <a:pPr algn="l"/>
            <a:r>
              <a:rPr lang="en-US" b="1" u="sng" dirty="0"/>
              <a:t>DECISION-MAKING CYCLE:</a:t>
            </a:r>
          </a:p>
          <a:p>
            <a:pPr algn="l"/>
            <a:endParaRPr lang="en-US" b="0" u="none" dirty="0"/>
          </a:p>
          <a:p>
            <a:pPr algn="l"/>
            <a:r>
              <a:rPr lang="en-US" b="0" u="none" dirty="0"/>
              <a:t>We </a:t>
            </a:r>
            <a:r>
              <a:rPr lang="en-US" dirty="0"/>
              <a:t>don’t have many answers or mitigation measures from the Yarnell Fire investigation reports; however, we have many questions.  </a:t>
            </a:r>
          </a:p>
          <a:p>
            <a:pPr algn="l"/>
            <a:endParaRPr lang="en-US" dirty="0"/>
          </a:p>
          <a:p>
            <a:pPr marL="628650" lvl="1" indent="-171450" algn="l">
              <a:lnSpc>
                <a:spcPct val="150000"/>
              </a:lnSpc>
              <a:spcBef>
                <a:spcPts val="600"/>
              </a:spcBef>
              <a:spcAft>
                <a:spcPts val="600"/>
              </a:spcAft>
              <a:buFont typeface="Arial" panose="020B0604020202020204" pitchFamily="34" charset="0"/>
              <a:buChar char="•"/>
            </a:pPr>
            <a:r>
              <a:rPr lang="en-US" b="0" u="none" dirty="0">
                <a:effectLst/>
              </a:rPr>
              <a:t>Knowing that the Yarnell Hill Fire escalated rapidly during the course of the day on June 30th, who were the decision-makers (</a:t>
            </a:r>
            <a:r>
              <a:rPr lang="en-US" b="0" i="1" u="none" dirty="0">
                <a:effectLst/>
              </a:rPr>
              <a:t>by function, not by name</a:t>
            </a:r>
            <a:r>
              <a:rPr lang="en-US" b="0" u="none" dirty="0">
                <a:effectLst/>
              </a:rPr>
              <a:t>) affecting the outcome(s) at the incident?  </a:t>
            </a:r>
          </a:p>
          <a:p>
            <a:pPr marL="628650" lvl="1" indent="-171450" algn="l">
              <a:lnSpc>
                <a:spcPct val="150000"/>
              </a:lnSpc>
              <a:spcBef>
                <a:spcPts val="600"/>
              </a:spcBef>
              <a:spcAft>
                <a:spcPts val="600"/>
              </a:spcAft>
              <a:buFont typeface="Arial" panose="020B0604020202020204" pitchFamily="34" charset="0"/>
              <a:buChar char="•"/>
            </a:pPr>
            <a:r>
              <a:rPr lang="en-US" b="0" u="none" dirty="0">
                <a:effectLst/>
              </a:rPr>
              <a:t>Did all of these decision-makers (at every level) have a good sense of the fire potential at Yarnell Hill to make an informed decision?</a:t>
            </a:r>
          </a:p>
          <a:p>
            <a:pPr marL="628650" lvl="1" indent="-171450" algn="l">
              <a:lnSpc>
                <a:spcPct val="150000"/>
              </a:lnSpc>
              <a:spcBef>
                <a:spcPts val="600"/>
              </a:spcBef>
              <a:spcAft>
                <a:spcPts val="600"/>
              </a:spcAft>
              <a:buFont typeface="Arial" panose="020B0604020202020204" pitchFamily="34" charset="0"/>
              <a:buChar char="•"/>
            </a:pPr>
            <a:endParaRPr lang="en-US" b="0" u="none" dirty="0">
              <a:effectLst/>
            </a:endParaRPr>
          </a:p>
          <a:p>
            <a:pPr marL="457200" lvl="1" indent="0" algn="l">
              <a:lnSpc>
                <a:spcPct val="150000"/>
              </a:lnSpc>
              <a:spcBef>
                <a:spcPts val="600"/>
              </a:spcBef>
              <a:spcAft>
                <a:spcPts val="600"/>
              </a:spcAft>
              <a:buFont typeface="Arial" panose="020B0604020202020204" pitchFamily="34" charset="0"/>
              <a:buNone/>
            </a:pPr>
            <a:r>
              <a:rPr lang="en-US" b="0" u="none" dirty="0">
                <a:effectLst/>
              </a:rPr>
              <a:t>When we consider the people who are in the decision-making chain, we can break down the categories this way:  Real-time, Operational, Strategic</a:t>
            </a:r>
          </a:p>
          <a:p>
            <a:pPr algn="l"/>
            <a:endParaRPr lang="en-US" dirty="0"/>
          </a:p>
          <a:p>
            <a:pPr lvl="1" algn="l"/>
            <a:r>
              <a:rPr lang="en-US" b="1" u="sng" dirty="0"/>
              <a:t>CLICK #1 =&gt;</a:t>
            </a:r>
            <a:r>
              <a:rPr lang="en-US" b="1" u="none" dirty="0"/>
              <a:t> </a:t>
            </a:r>
            <a:r>
              <a:rPr lang="en-US" u="none" dirty="0"/>
              <a:t>(1</a:t>
            </a:r>
            <a:r>
              <a:rPr lang="en-US" dirty="0"/>
              <a:t>) </a:t>
            </a:r>
            <a:r>
              <a:rPr lang="en-US" b="1" dirty="0"/>
              <a:t>Real-time</a:t>
            </a:r>
            <a:endParaRPr lang="en-US" dirty="0"/>
          </a:p>
          <a:p>
            <a:pPr lvl="2" algn="l"/>
            <a:r>
              <a:rPr lang="en-US" dirty="0"/>
              <a:t>Who were the real-time decision-makers on the Yarnell Hill Fire?</a:t>
            </a:r>
          </a:p>
          <a:p>
            <a:pPr lvl="3" algn="l"/>
            <a:r>
              <a:rPr lang="en-US" dirty="0"/>
              <a:t>Possible answers include – </a:t>
            </a:r>
          </a:p>
          <a:p>
            <a:pPr marL="1543050" lvl="3" indent="-171450" algn="l">
              <a:buFont typeface="Arial" panose="020B0604020202020204" pitchFamily="34" charset="0"/>
              <a:buChar char="•"/>
            </a:pPr>
            <a:r>
              <a:rPr lang="en-US" dirty="0"/>
              <a:t>Granite Mountain IHC (</a:t>
            </a:r>
            <a:r>
              <a:rPr lang="en-US" i="1" dirty="0"/>
              <a:t>Follow-up:  1 unified decision or 19 individual decisions??</a:t>
            </a:r>
            <a:r>
              <a:rPr lang="en-US" dirty="0"/>
              <a:t>)</a:t>
            </a:r>
          </a:p>
          <a:p>
            <a:pPr marL="1543050" lvl="3" indent="-171450" algn="l">
              <a:buFont typeface="Arial" panose="020B0604020202020204" pitchFamily="34" charset="0"/>
              <a:buChar char="•"/>
            </a:pPr>
            <a:r>
              <a:rPr lang="en-US" dirty="0"/>
              <a:t>Division Supervisor</a:t>
            </a:r>
          </a:p>
          <a:p>
            <a:pPr lvl="3" algn="l"/>
            <a:endParaRPr lang="en-US" dirty="0"/>
          </a:p>
          <a:p>
            <a:pPr lvl="1" algn="l"/>
            <a:r>
              <a:rPr lang="en-US" b="1" u="sng" dirty="0"/>
              <a:t>CLICK #2 =&gt;</a:t>
            </a:r>
            <a:r>
              <a:rPr lang="en-US" b="1" u="none" dirty="0"/>
              <a:t> </a:t>
            </a:r>
            <a:r>
              <a:rPr lang="en-US" u="none" dirty="0"/>
              <a:t>(2) </a:t>
            </a:r>
            <a:r>
              <a:rPr lang="en-US" b="1" dirty="0"/>
              <a:t>Operational</a:t>
            </a:r>
          </a:p>
          <a:p>
            <a:pPr lvl="2" algn="l"/>
            <a:r>
              <a:rPr lang="en-US" dirty="0"/>
              <a:t>Who were the operational decision-makers on the Yarnell Hill Fire?</a:t>
            </a:r>
          </a:p>
          <a:p>
            <a:pPr lvl="3" algn="l"/>
            <a:r>
              <a:rPr lang="en-US" dirty="0"/>
              <a:t>Possible answers include – </a:t>
            </a:r>
          </a:p>
          <a:p>
            <a:pPr marL="1543050" lvl="3" indent="-171450" algn="l">
              <a:buFont typeface="Arial" panose="020B0604020202020204" pitchFamily="34" charset="0"/>
              <a:buChar char="•"/>
            </a:pPr>
            <a:r>
              <a:rPr lang="en-US" dirty="0"/>
              <a:t>Incident Commander</a:t>
            </a:r>
          </a:p>
          <a:p>
            <a:pPr marL="1543050" lvl="3" indent="-171450" algn="l">
              <a:buFont typeface="Arial" panose="020B0604020202020204" pitchFamily="34" charset="0"/>
              <a:buChar char="•"/>
            </a:pPr>
            <a:r>
              <a:rPr lang="en-US" dirty="0"/>
              <a:t>Operations Section Chief, Air Attack</a:t>
            </a:r>
          </a:p>
          <a:p>
            <a:pPr marL="1543050" lvl="3" indent="-171450" algn="l">
              <a:buFont typeface="Arial" panose="020B0604020202020204" pitchFamily="34" charset="0"/>
              <a:buChar char="•"/>
            </a:pPr>
            <a:r>
              <a:rPr lang="en-US" dirty="0"/>
              <a:t>Dispatcher</a:t>
            </a:r>
          </a:p>
          <a:p>
            <a:pPr lvl="1" algn="l"/>
            <a:endParaRPr lang="en-US" dirty="0"/>
          </a:p>
          <a:p>
            <a:pPr lvl="1" algn="l"/>
            <a:r>
              <a:rPr lang="en-US" b="1" u="sng" dirty="0"/>
              <a:t>CLICK #3 =&gt;</a:t>
            </a:r>
            <a:r>
              <a:rPr lang="en-US" b="0" u="none" dirty="0"/>
              <a:t> </a:t>
            </a:r>
            <a:r>
              <a:rPr lang="en-US" dirty="0"/>
              <a:t>(3) </a:t>
            </a:r>
            <a:r>
              <a:rPr lang="en-US" b="1" dirty="0"/>
              <a:t>Strategic</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b="0" dirty="0"/>
              <a:t>Who were the strategic </a:t>
            </a:r>
            <a:r>
              <a:rPr kumimoji="0" lang="en-US" sz="1200" b="0" i="0" u="none" strike="noStrike" kern="1200" cap="none" spc="0" normalizeH="0" baseline="0" noProof="0" dirty="0">
                <a:ln>
                  <a:noFill/>
                </a:ln>
                <a:solidFill>
                  <a:prstClr val="black"/>
                </a:solidFill>
                <a:effectLst/>
                <a:uLnTx/>
                <a:uFillTx/>
                <a:latin typeface="+mn-lt"/>
                <a:ea typeface="+mn-ea"/>
                <a:cs typeface="+mn-cs"/>
              </a:rPr>
              <a:t>decision-makers on the Yarnell Hill Fire?</a:t>
            </a:r>
          </a:p>
          <a:p>
            <a:pPr lvl="1" algn="l"/>
            <a:r>
              <a:rPr lang="en-US" b="0" dirty="0"/>
              <a:t>	Possible answers include –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Fire Management Officer / Duty Officer</a:t>
            </a:r>
          </a:p>
          <a:p>
            <a:pPr marL="1543050" lvl="3" indent="-171450" algn="l">
              <a:buFont typeface="Arial" panose="020B0604020202020204" pitchFamily="34" charset="0"/>
              <a:buChar char="•"/>
            </a:pPr>
            <a:r>
              <a:rPr lang="en-US" b="0" dirty="0"/>
              <a:t>Agency Administrator</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GACC</a:t>
            </a:r>
          </a:p>
          <a:p>
            <a:pPr marL="1543050" lvl="3" indent="-171450" algn="l">
              <a:buFont typeface="Arial" panose="020B0604020202020204" pitchFamily="34" charset="0"/>
              <a:buChar char="•"/>
            </a:pPr>
            <a:r>
              <a:rPr lang="en-US" b="0" dirty="0"/>
              <a:t>National Weather Service</a:t>
            </a:r>
          </a:p>
          <a:p>
            <a:pPr lvl="1" algn="l"/>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Consider these questions (rhetorically) as they relate to </a:t>
            </a:r>
            <a:r>
              <a:rPr lang="en-US" dirty="0"/>
              <a:t>the components of the Decision-Making Cycle:</a:t>
            </a:r>
          </a:p>
          <a:p>
            <a:pPr algn="l"/>
            <a:endParaRPr lang="en-US" dirty="0"/>
          </a:p>
          <a:p>
            <a:pPr marL="0" marR="0" lvl="0" indent="0" algn="l" defTabSz="914400" rtl="0" eaLnBrk="1" fontAlgn="auto" latinLnBrk="0" hangingPunct="1">
              <a:lnSpc>
                <a:spcPct val="150000"/>
              </a:lnSpc>
              <a:spcBef>
                <a:spcPts val="600"/>
              </a:spcBef>
              <a:spcAft>
                <a:spcPts val="600"/>
              </a:spcAft>
              <a:buClrTx/>
              <a:buSzTx/>
              <a:buFont typeface="Arial" panose="020B0604020202020204" pitchFamily="34" charset="0"/>
              <a:buNone/>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CLICK #4 =&gt;</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1" i="0" u="none" strike="noStrike" kern="1200" cap="none" spc="0" normalizeH="0" baseline="0" noProof="0" dirty="0">
                <a:ln>
                  <a:noFill/>
                </a:ln>
                <a:solidFill>
                  <a:prstClr val="black"/>
                </a:solidFill>
                <a:effectLst/>
                <a:uLnTx/>
                <a:uFillTx/>
                <a:latin typeface="+mn-lt"/>
                <a:ea typeface="+mn-ea"/>
                <a:cs typeface="+mn-cs"/>
              </a:rPr>
              <a:t>PERCEPTION:</a:t>
            </a:r>
          </a:p>
          <a:p>
            <a:pPr marL="457200" marR="0" lvl="1" indent="0" algn="l" defTabSz="914400" rtl="0" eaLnBrk="1" fontAlgn="auto" latinLnBrk="0" hangingPunct="1">
              <a:lnSpc>
                <a:spcPct val="150000"/>
              </a:lnSpc>
              <a:spcBef>
                <a:spcPts val="60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FF0000"/>
                </a:solidFill>
                <a:effectLst/>
                <a:highlight>
                  <a:srgbClr val="FFFF00"/>
                </a:highlight>
                <a:uLnTx/>
                <a:uFillTx/>
                <a:latin typeface="+mn-lt"/>
                <a:ea typeface="+mn-ea"/>
                <a:cs typeface="+mn-cs"/>
              </a:rPr>
              <a:t>(</a:t>
            </a:r>
            <a:r>
              <a:rPr kumimoji="0" lang="en-US" sz="1200" b="0" i="1" u="none" strike="noStrike" kern="1200" cap="none" spc="0" normalizeH="0" baseline="0" noProof="0" dirty="0">
                <a:ln>
                  <a:noFill/>
                </a:ln>
                <a:solidFill>
                  <a:srgbClr val="FF0000"/>
                </a:solidFill>
                <a:effectLst/>
                <a:uLnTx/>
                <a:uFillTx/>
                <a:latin typeface="+mn-lt"/>
                <a:ea typeface="+mn-ea"/>
                <a:cs typeface="+mn-cs"/>
              </a:rPr>
              <a:t>Recall, if one’s situation awareness is high, he or she has an accurate perception of reality</a:t>
            </a:r>
            <a:r>
              <a:rPr kumimoji="0" lang="en-US" sz="1200" b="0" i="0" u="none" strike="noStrike" kern="1200" cap="none" spc="0" normalizeH="0" baseline="0" noProof="0" dirty="0">
                <a:ln>
                  <a:noFill/>
                </a:ln>
                <a:solidFill>
                  <a:srgbClr val="FF0000"/>
                </a:solidFill>
                <a:effectLst/>
                <a:highlight>
                  <a:srgbClr val="FFFF00"/>
                </a:highlight>
                <a:uLnTx/>
                <a:uFillTx/>
                <a:latin typeface="+mn-lt"/>
                <a:ea typeface="+mn-ea"/>
                <a:cs typeface="+mn-cs"/>
              </a:rPr>
              <a:t>.</a:t>
            </a:r>
          </a:p>
          <a:p>
            <a:pPr marL="457200" marR="0" lvl="1" indent="0" algn="l" defTabSz="914400" rtl="0" eaLnBrk="1" fontAlgn="auto" latinLnBrk="0" hangingPunct="1">
              <a:lnSpc>
                <a:spcPct val="150000"/>
              </a:lnSpc>
              <a:spcBef>
                <a:spcPts val="600"/>
              </a:spcBef>
              <a:spcAft>
                <a:spcPts val="60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solidFill>
                <a:effectLst/>
                <a:highlight>
                  <a:srgbClr val="FFFF00"/>
                </a:highlight>
                <a:uLnTx/>
                <a:uFillTx/>
                <a:latin typeface="+mn-lt"/>
                <a:ea typeface="+mn-ea"/>
                <a:cs typeface="+mn-cs"/>
              </a:rPr>
              <a:t>How well perception matches reality is called Situational Awareness</a:t>
            </a:r>
            <a:r>
              <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rPr>
              <a:t>)</a:t>
            </a:r>
          </a:p>
          <a:p>
            <a:pPr marL="457200" lvl="1" indent="0" algn="l">
              <a:lnSpc>
                <a:spcPct val="150000"/>
              </a:lnSpc>
              <a:spcBef>
                <a:spcPts val="600"/>
              </a:spcBef>
              <a:spcAft>
                <a:spcPts val="600"/>
              </a:spcAft>
              <a:buFont typeface="Arial" panose="020B0604020202020204" pitchFamily="34" charset="0"/>
              <a:buNone/>
            </a:pPr>
            <a:endParaRPr lang="en-US" b="1" u="none" dirty="0">
              <a:effectLst/>
            </a:endParaRPr>
          </a:p>
          <a:p>
            <a:pPr marL="457200" lvl="1" indent="0" algn="l">
              <a:lnSpc>
                <a:spcPct val="150000"/>
              </a:lnSpc>
              <a:spcBef>
                <a:spcPts val="600"/>
              </a:spcBef>
              <a:spcAft>
                <a:spcPts val="600"/>
              </a:spcAft>
              <a:buFont typeface="Arial" panose="020B0604020202020204" pitchFamily="34" charset="0"/>
              <a:buNone/>
            </a:pPr>
            <a:r>
              <a:rPr lang="en-US" b="1" u="none" dirty="0">
                <a:effectLst/>
              </a:rPr>
              <a:t>Real-time</a:t>
            </a:r>
          </a:p>
          <a:p>
            <a:pPr marL="1143000" lvl="2" indent="-228600" algn="l">
              <a:lnSpc>
                <a:spcPct val="150000"/>
              </a:lnSpc>
              <a:spcBef>
                <a:spcPts val="600"/>
              </a:spcBef>
              <a:spcAft>
                <a:spcPts val="600"/>
              </a:spcAft>
              <a:buFont typeface="Arial" panose="020B0604020202020204" pitchFamily="34" charset="0"/>
              <a:buChar char="•"/>
            </a:pPr>
            <a:r>
              <a:rPr lang="en-US" b="0" u="none" dirty="0">
                <a:effectLst/>
              </a:rPr>
              <a:t>Did everyone on the crew have an accurate perception of the day’s fire danger?</a:t>
            </a:r>
          </a:p>
          <a:p>
            <a:pPr marL="1143000" lvl="2" indent="-228600" algn="l">
              <a:lnSpc>
                <a:spcPct val="150000"/>
              </a:lnSpc>
              <a:spcBef>
                <a:spcPts val="600"/>
              </a:spcBef>
              <a:spcAft>
                <a:spcPts val="600"/>
              </a:spcAft>
              <a:buFont typeface="Arial" panose="020B0604020202020204" pitchFamily="34" charset="0"/>
              <a:buChar char="•"/>
            </a:pPr>
            <a:endParaRPr lang="en-US" b="0" u="none" dirty="0">
              <a:effectLst/>
            </a:endParaRPr>
          </a:p>
          <a:p>
            <a:pPr marL="457200" lvl="1" indent="0" algn="l">
              <a:lnSpc>
                <a:spcPct val="150000"/>
              </a:lnSpc>
              <a:spcBef>
                <a:spcPts val="600"/>
              </a:spcBef>
              <a:spcAft>
                <a:spcPts val="600"/>
              </a:spcAft>
              <a:buFont typeface="Arial" panose="020B0604020202020204" pitchFamily="34" charset="0"/>
              <a:buNone/>
            </a:pPr>
            <a:r>
              <a:rPr lang="en-US" b="1" u="none" dirty="0">
                <a:effectLst/>
              </a:rPr>
              <a:t>Operational</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What was the operational perspective of the local fire management staff and Incident Management Organization?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effectLst/>
              </a:rPr>
              <a:t>Did the local unit have a systemic process to communicate relative fire danger for the day?</a:t>
            </a:r>
          </a:p>
          <a:p>
            <a:pPr marL="914400" lvl="2" indent="0" algn="l">
              <a:lnSpc>
                <a:spcPct val="150000"/>
              </a:lnSpc>
              <a:spcBef>
                <a:spcPts val="600"/>
              </a:spcBef>
              <a:spcAft>
                <a:spcPts val="600"/>
              </a:spcAft>
              <a:buFont typeface="Arial" panose="020B0604020202020204" pitchFamily="34" charset="0"/>
              <a:buNone/>
            </a:pPr>
            <a:endParaRPr lang="en-US" b="0" u="none" dirty="0">
              <a:effectLst/>
            </a:endParaRPr>
          </a:p>
          <a:p>
            <a:pPr marL="457200" lvl="1" indent="0" algn="l">
              <a:lnSpc>
                <a:spcPct val="150000"/>
              </a:lnSpc>
              <a:spcBef>
                <a:spcPts val="600"/>
              </a:spcBef>
              <a:spcAft>
                <a:spcPts val="600"/>
              </a:spcAft>
              <a:buFont typeface="Arial" panose="020B0604020202020204" pitchFamily="34" charset="0"/>
              <a:buNone/>
            </a:pPr>
            <a:r>
              <a:rPr lang="en-US" b="1" u="none" dirty="0">
                <a:effectLst/>
              </a:rPr>
              <a:t>Strategic</a:t>
            </a:r>
          </a:p>
          <a:p>
            <a:pPr marL="1143000" marR="0" lvl="2" indent="-228600" algn="l" defTabSz="914400" rtl="0" eaLnBrk="1" fontAlgn="auto" latinLnBrk="0" hangingPunct="1">
              <a:lnSpc>
                <a:spcPct val="150000"/>
              </a:lnSpc>
              <a:spcBef>
                <a:spcPts val="600"/>
              </a:spcBef>
              <a:spcAft>
                <a:spcPts val="600"/>
              </a:spcAft>
              <a:buClrTx/>
              <a:buSzTx/>
              <a:buFont typeface="Arial" panose="020B0604020202020204" pitchFamily="34" charset="0"/>
              <a:buChar char="•"/>
              <a:tabLst/>
              <a:defRPr/>
            </a:pPr>
            <a:r>
              <a:rPr lang="en-US" b="0" u="none" dirty="0">
                <a:effectLst/>
              </a:rPr>
              <a:t>What was the Geographic Area Preparedness Level on June 30</a:t>
            </a:r>
            <a:r>
              <a:rPr lang="en-US" b="0" u="none" baseline="30000" dirty="0">
                <a:effectLst/>
              </a:rPr>
              <a:t>th</a:t>
            </a:r>
            <a:r>
              <a:rPr lang="en-US" b="0" u="none" dirty="0">
                <a:effectLst/>
              </a:rPr>
              <a:t> </a:t>
            </a:r>
            <a:r>
              <a:rPr lang="en-US" dirty="0"/>
              <a:t>(</a:t>
            </a:r>
            <a:r>
              <a:rPr lang="en-US" i="1" dirty="0"/>
              <a:t>It was a PL4</a:t>
            </a:r>
            <a:r>
              <a:rPr lang="en-US" dirty="0"/>
              <a:t>)</a:t>
            </a:r>
            <a:endParaRPr lang="en-US" b="0" u="none" dirty="0">
              <a:effectLst/>
            </a:endParaRPr>
          </a:p>
          <a:p>
            <a:pPr marL="1143000" lvl="2" indent="-228600" algn="l">
              <a:lnSpc>
                <a:spcPct val="150000"/>
              </a:lnSpc>
              <a:spcBef>
                <a:spcPts val="600"/>
              </a:spcBef>
              <a:spcAft>
                <a:spcPts val="600"/>
              </a:spcAft>
              <a:buFont typeface="Arial" panose="020B0604020202020204" pitchFamily="34" charset="0"/>
              <a:buChar char="•"/>
            </a:pPr>
            <a:r>
              <a:rPr lang="en-US" dirty="0"/>
              <a:t>What was the National Preparedness Level on June 30</a:t>
            </a:r>
            <a:r>
              <a:rPr lang="en-US" baseline="30000" dirty="0"/>
              <a:t>th</a:t>
            </a:r>
            <a:r>
              <a:rPr lang="en-US" dirty="0"/>
              <a:t>?  (</a:t>
            </a:r>
            <a:r>
              <a:rPr lang="en-US" i="1" dirty="0"/>
              <a:t>It was a PL3</a:t>
            </a:r>
            <a:r>
              <a:rPr lang="en-US" dirty="0"/>
              <a:t>)</a:t>
            </a:r>
          </a:p>
          <a:p>
            <a:pPr marL="1143000" lvl="2" indent="-228600" algn="l">
              <a:lnSpc>
                <a:spcPct val="150000"/>
              </a:lnSpc>
              <a:spcBef>
                <a:spcPts val="600"/>
              </a:spcBef>
              <a:spcAft>
                <a:spcPts val="600"/>
              </a:spcAft>
              <a:buFont typeface="Arial" panose="020B0604020202020204" pitchFamily="34" charset="0"/>
              <a:buChar char="•"/>
            </a:pPr>
            <a:endParaRPr lang="en-US" dirty="0"/>
          </a:p>
          <a:p>
            <a:pPr marL="1143000" lvl="2" indent="-228600" algn="l">
              <a:lnSpc>
                <a:spcPct val="150000"/>
              </a:lnSpc>
              <a:spcBef>
                <a:spcPts val="600"/>
              </a:spcBef>
              <a:spcAft>
                <a:spcPts val="600"/>
              </a:spcAft>
              <a:buFont typeface="Arial" panose="020B0604020202020204" pitchFamily="34" charset="0"/>
              <a:buChar char="•"/>
            </a:pPr>
            <a:endParaRPr lang="en-US" dirty="0"/>
          </a:p>
          <a:p>
            <a:pPr marL="0" lvl="0" indent="0" algn="l">
              <a:lnSpc>
                <a:spcPct val="150000"/>
              </a:lnSpc>
              <a:spcBef>
                <a:spcPts val="600"/>
              </a:spcBef>
              <a:spcAft>
                <a:spcPts val="600"/>
              </a:spcAft>
              <a:buFont typeface="Arial" panose="020B0604020202020204" pitchFamily="34" charset="0"/>
              <a:buNone/>
            </a:pPr>
            <a:r>
              <a:rPr lang="en-US" b="1" u="sng" dirty="0"/>
              <a:t>CLICK #5 =&gt;</a:t>
            </a:r>
            <a:r>
              <a:rPr lang="en-US" b="0" u="none" dirty="0"/>
              <a:t> </a:t>
            </a:r>
            <a:r>
              <a:rPr lang="en-US" b="1" dirty="0"/>
              <a:t>RECOGNITION: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n-ea"/>
                <a:cs typeface="+mn-cs"/>
              </a:rPr>
              <a:t>(Recognition means that a person determines that something needs to be done, that the environment must be changed in some way. )</a:t>
            </a:r>
          </a:p>
          <a:p>
            <a:pPr marL="457200" lvl="1" indent="0" algn="l">
              <a:lnSpc>
                <a:spcPct val="150000"/>
              </a:lnSpc>
              <a:spcBef>
                <a:spcPts val="600"/>
              </a:spcBef>
              <a:spcAft>
                <a:spcPts val="600"/>
              </a:spcAft>
              <a:buFont typeface="Arial" panose="020B0604020202020204" pitchFamily="34" charset="0"/>
              <a:buNone/>
            </a:pPr>
            <a:endParaRPr lang="en-US" dirty="0"/>
          </a:p>
          <a:p>
            <a:pPr marL="457200" lvl="1" indent="0" algn="l">
              <a:lnSpc>
                <a:spcPct val="150000"/>
              </a:lnSpc>
              <a:spcBef>
                <a:spcPts val="600"/>
              </a:spcBef>
              <a:spcAft>
                <a:spcPts val="600"/>
              </a:spcAft>
              <a:buFont typeface="Arial" panose="020B0604020202020204" pitchFamily="34" charset="0"/>
              <a:buNone/>
            </a:pPr>
            <a:r>
              <a:rPr lang="en-US" b="1" dirty="0"/>
              <a:t>Real-time</a:t>
            </a:r>
          </a:p>
          <a:p>
            <a:pPr marL="1143000" marR="0" lvl="2" indent="-228600" algn="l" defTabSz="914400" rtl="0" eaLnBrk="1" fontAlgn="auto" latinLnBrk="0" hangingPunct="1">
              <a:lnSpc>
                <a:spcPct val="150000"/>
              </a:lnSpc>
              <a:spcBef>
                <a:spcPts val="60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Who recognized that something wasn’t right?  Was something said?  If so, did it change a course of action?</a:t>
            </a:r>
          </a:p>
          <a:p>
            <a:pPr marL="1143000" marR="0" lvl="2" indent="-228600" algn="l" defTabSz="914400" rtl="0" eaLnBrk="1" fontAlgn="auto" latinLnBrk="0" hangingPunct="1">
              <a:lnSpc>
                <a:spcPct val="150000"/>
              </a:lnSpc>
              <a:spcBef>
                <a:spcPts val="600"/>
              </a:spcBef>
              <a:spcAft>
                <a:spcPts val="1200"/>
              </a:spcAft>
              <a:buClrTx/>
              <a:buSzTx/>
              <a:buFont typeface="Arial" panose="020B0604020202020204" pitchFamily="34" charset="0"/>
              <a:buChar char="•"/>
              <a:tabLst/>
              <a:defRPr/>
            </a:pPr>
            <a:endParaRPr lang="en-US" dirty="0"/>
          </a:p>
          <a:p>
            <a:pPr marL="457200" lvl="1" indent="0" algn="l">
              <a:lnSpc>
                <a:spcPct val="150000"/>
              </a:lnSpc>
              <a:spcBef>
                <a:spcPts val="600"/>
              </a:spcBef>
              <a:spcAft>
                <a:spcPts val="600"/>
              </a:spcAft>
              <a:buFont typeface="Arial" panose="020B0604020202020204" pitchFamily="34" charset="0"/>
              <a:buNone/>
            </a:pPr>
            <a:r>
              <a:rPr lang="en-US" b="1" dirty="0"/>
              <a:t>Operational</a:t>
            </a:r>
          </a:p>
          <a:p>
            <a:pPr marL="1085850" lvl="2" indent="-171450" algn="l">
              <a:lnSpc>
                <a:spcPct val="150000"/>
              </a:lnSpc>
              <a:spcBef>
                <a:spcPts val="600"/>
              </a:spcBef>
              <a:spcAft>
                <a:spcPts val="600"/>
              </a:spcAft>
              <a:buFont typeface="Arial" panose="020B0604020202020204" pitchFamily="34" charset="0"/>
              <a:buChar char="•"/>
            </a:pPr>
            <a:r>
              <a:rPr lang="en-US" dirty="0"/>
              <a:t>Was the suppression response adequate for the fire danger condition?</a:t>
            </a:r>
          </a:p>
          <a:p>
            <a:pPr marL="457200" lvl="1" indent="0" algn="l">
              <a:lnSpc>
                <a:spcPct val="150000"/>
              </a:lnSpc>
              <a:spcBef>
                <a:spcPts val="600"/>
              </a:spcBef>
              <a:spcAft>
                <a:spcPts val="600"/>
              </a:spcAft>
              <a:buFont typeface="Arial" panose="020B0604020202020204" pitchFamily="34" charset="0"/>
              <a:buNone/>
            </a:pPr>
            <a:endParaRPr lang="en-US" dirty="0"/>
          </a:p>
          <a:p>
            <a:pPr marL="457200" lvl="1" indent="0" algn="l">
              <a:lnSpc>
                <a:spcPct val="150000"/>
              </a:lnSpc>
              <a:spcBef>
                <a:spcPts val="600"/>
              </a:spcBef>
              <a:spcAft>
                <a:spcPts val="600"/>
              </a:spcAft>
              <a:buFont typeface="Arial" panose="020B0604020202020204" pitchFamily="34" charset="0"/>
              <a:buNone/>
            </a:pPr>
            <a:r>
              <a:rPr lang="en-US" b="1" dirty="0"/>
              <a:t>Strategic</a:t>
            </a:r>
          </a:p>
          <a:p>
            <a:pPr marL="1085850" lvl="2" indent="-171450" algn="l">
              <a:lnSpc>
                <a:spcPct val="150000"/>
              </a:lnSpc>
              <a:spcBef>
                <a:spcPts val="600"/>
              </a:spcBef>
              <a:spcAft>
                <a:spcPts val="600"/>
              </a:spcAft>
              <a:buFont typeface="Arial" panose="020B0604020202020204" pitchFamily="34" charset="0"/>
              <a:buChar char="•"/>
            </a:pPr>
            <a:r>
              <a:rPr lang="en-US" dirty="0"/>
              <a:t>Were systemic systems in place to account for different levels of fire danger to provide an effective initial attack response?</a:t>
            </a:r>
          </a:p>
          <a:p>
            <a:pPr marL="1085850" lvl="2" indent="-171450" algn="l">
              <a:lnSpc>
                <a:spcPct val="150000"/>
              </a:lnSpc>
              <a:spcBef>
                <a:spcPts val="600"/>
              </a:spcBef>
              <a:spcAft>
                <a:spcPts val="600"/>
              </a:spcAft>
              <a:buFont typeface="Arial" panose="020B0604020202020204" pitchFamily="34" charset="0"/>
              <a:buChar char="•"/>
            </a:pPr>
            <a:endParaRPr lang="en-US" dirty="0"/>
          </a:p>
          <a:p>
            <a:pPr marL="457200" lvl="1" indent="0" algn="l">
              <a:lnSpc>
                <a:spcPct val="150000"/>
              </a:lnSpc>
              <a:spcBef>
                <a:spcPts val="600"/>
              </a:spcBef>
              <a:spcAft>
                <a:spcPts val="600"/>
              </a:spcAft>
              <a:buFont typeface="Arial" panose="020B0604020202020204" pitchFamily="34" charset="0"/>
              <a:buNone/>
            </a:pPr>
            <a:endParaRPr lang="en-US" dirty="0"/>
          </a:p>
          <a:p>
            <a:pPr marL="914400" lvl="2" indent="0" algn="l">
              <a:lnSpc>
                <a:spcPct val="150000"/>
              </a:lnSpc>
              <a:spcBef>
                <a:spcPts val="600"/>
              </a:spcBef>
              <a:spcAft>
                <a:spcPts val="1200"/>
              </a:spcAft>
              <a:buFont typeface="Arial" panose="020B0604020202020204" pitchFamily="34" charset="0"/>
              <a:buNone/>
            </a:pPr>
            <a:endParaRPr lang="en-US" dirty="0"/>
          </a:p>
          <a:p>
            <a:pPr marL="0" lvl="0" indent="0" algn="l">
              <a:lnSpc>
                <a:spcPct val="150000"/>
              </a:lnSpc>
              <a:spcBef>
                <a:spcPts val="600"/>
              </a:spcBef>
              <a:spcAft>
                <a:spcPts val="600"/>
              </a:spcAft>
              <a:buFont typeface="Arial" panose="020B0604020202020204" pitchFamily="34" charset="0"/>
              <a:buNone/>
            </a:pPr>
            <a:r>
              <a:rPr lang="en-US" b="1" u="sng" dirty="0"/>
              <a:t>CLICK #6 =&gt; OPTION SELECTION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t>
            </a:r>
            <a:r>
              <a:rPr kumimoji="0" lang="en-US" sz="1200" b="0" i="1" u="none" strike="noStrike" kern="1200" cap="none" spc="0" normalizeH="0" baseline="0" noProof="0" dirty="0">
                <a:ln>
                  <a:noFill/>
                </a:ln>
                <a:solidFill>
                  <a:prstClr val="black"/>
                </a:solidFill>
                <a:effectLst/>
                <a:uLnTx/>
                <a:uFillTx/>
                <a:latin typeface="+mn-lt"/>
                <a:ea typeface="+mn-ea"/>
                <a:cs typeface="+mn-cs"/>
              </a:rPr>
              <a:t>Option Selection involves understanding the factors and risks associated with various courses of action.)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mn-lt"/>
              <a:ea typeface="+mn-ea"/>
              <a:cs typeface="+mn-cs"/>
            </a:endParaRPr>
          </a:p>
          <a:p>
            <a:pPr marL="457200" lvl="1" indent="0" algn="l">
              <a:lnSpc>
                <a:spcPct val="150000"/>
              </a:lnSpc>
              <a:spcBef>
                <a:spcPts val="600"/>
              </a:spcBef>
              <a:spcAft>
                <a:spcPts val="600"/>
              </a:spcAft>
              <a:buFont typeface="Arial" panose="020B0604020202020204" pitchFamily="34" charset="0"/>
              <a:buNone/>
            </a:pPr>
            <a:r>
              <a:rPr lang="en-US" b="1" u="none" dirty="0"/>
              <a:t>Real-time:</a:t>
            </a:r>
          </a:p>
          <a:p>
            <a:pPr marL="1143000" marR="0" lvl="2" indent="-228600" algn="l" defTabSz="914400" rtl="0" eaLnBrk="1" fontAlgn="auto" latinLnBrk="0" hangingPunct="1">
              <a:lnSpc>
                <a:spcPct val="150000"/>
              </a:lnSpc>
              <a:spcBef>
                <a:spcPts val="60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As the fire intensity and complexity increased, the overall tempo of the incident was escalating.  Did that effect the ability of real-time decision-makers to select the best option?</a:t>
            </a:r>
          </a:p>
          <a:p>
            <a:pPr marL="457200" lvl="1" indent="0" algn="l">
              <a:lnSpc>
                <a:spcPct val="150000"/>
              </a:lnSpc>
              <a:spcBef>
                <a:spcPts val="600"/>
              </a:spcBef>
              <a:spcAft>
                <a:spcPts val="600"/>
              </a:spcAft>
              <a:buFont typeface="Arial" panose="020B0604020202020204" pitchFamily="34" charset="0"/>
              <a:buNone/>
            </a:pPr>
            <a:endParaRPr lang="en-US" b="0" dirty="0"/>
          </a:p>
          <a:p>
            <a:pPr marL="1085850" lvl="2" indent="-171450" algn="l">
              <a:lnSpc>
                <a:spcPct val="150000"/>
              </a:lnSpc>
              <a:spcBef>
                <a:spcPts val="600"/>
              </a:spcBef>
              <a:spcAft>
                <a:spcPts val="600"/>
              </a:spcAft>
              <a:buFont typeface="Arial" panose="020B0604020202020204" pitchFamily="34" charset="0"/>
              <a:buChar char="•"/>
            </a:pPr>
            <a:r>
              <a:rPr lang="en-US" b="0" dirty="0"/>
              <a:t>When the crew was faced with the option to leave their safety zone (or stay), was fire danger an important factor in the decision?</a:t>
            </a:r>
          </a:p>
          <a:p>
            <a:pPr marL="457200" lvl="1" indent="0" algn="l">
              <a:lnSpc>
                <a:spcPct val="150000"/>
              </a:lnSpc>
              <a:spcBef>
                <a:spcPts val="600"/>
              </a:spcBef>
              <a:spcAft>
                <a:spcPts val="600"/>
              </a:spcAft>
              <a:buFont typeface="Arial" panose="020B0604020202020204" pitchFamily="34" charset="0"/>
              <a:buNone/>
            </a:pPr>
            <a:r>
              <a:rPr lang="en-US" b="1" dirty="0"/>
              <a:t>Operational:</a:t>
            </a:r>
          </a:p>
          <a:p>
            <a:pPr marL="914400" lvl="2" indent="0" algn="l">
              <a:lnSpc>
                <a:spcPct val="150000"/>
              </a:lnSpc>
              <a:spcBef>
                <a:spcPts val="600"/>
              </a:spcBef>
              <a:spcAft>
                <a:spcPts val="600"/>
              </a:spcAft>
              <a:buFont typeface="Arial" panose="020B0604020202020204" pitchFamily="34" charset="0"/>
              <a:buNone/>
            </a:pPr>
            <a:endParaRPr lang="en-US" b="0" dirty="0"/>
          </a:p>
          <a:p>
            <a:pPr marL="457200" lvl="1" indent="0" algn="l">
              <a:lnSpc>
                <a:spcPct val="150000"/>
              </a:lnSpc>
              <a:spcBef>
                <a:spcPts val="600"/>
              </a:spcBef>
              <a:spcAft>
                <a:spcPts val="600"/>
              </a:spcAft>
              <a:buFont typeface="Arial" panose="020B0604020202020204" pitchFamily="34" charset="0"/>
              <a:buNone/>
            </a:pPr>
            <a:endParaRPr lang="en-US" b="0" dirty="0"/>
          </a:p>
          <a:p>
            <a:pPr marL="457200" lvl="1" indent="0" algn="l">
              <a:lnSpc>
                <a:spcPct val="150000"/>
              </a:lnSpc>
              <a:spcBef>
                <a:spcPts val="600"/>
              </a:spcBef>
              <a:spcAft>
                <a:spcPts val="600"/>
              </a:spcAft>
              <a:buFont typeface="Arial" panose="020B0604020202020204" pitchFamily="34" charset="0"/>
              <a:buNone/>
            </a:pPr>
            <a:r>
              <a:rPr lang="en-US" b="1" dirty="0"/>
              <a:t>Strategic:</a:t>
            </a:r>
          </a:p>
          <a:p>
            <a:pPr marL="457200" lvl="1" indent="0" algn="l">
              <a:lnSpc>
                <a:spcPct val="150000"/>
              </a:lnSpc>
              <a:spcBef>
                <a:spcPts val="600"/>
              </a:spcBef>
              <a:spcAft>
                <a:spcPts val="600"/>
              </a:spcAft>
              <a:buFont typeface="Arial" panose="020B0604020202020204" pitchFamily="34" charset="0"/>
              <a:buNone/>
            </a:pPr>
            <a:endParaRPr lang="en-US" b="0" dirty="0"/>
          </a:p>
          <a:p>
            <a:pPr marL="914400" lvl="2" indent="0" algn="l">
              <a:lnSpc>
                <a:spcPct val="150000"/>
              </a:lnSpc>
              <a:spcBef>
                <a:spcPts val="600"/>
              </a:spcBef>
              <a:spcAft>
                <a:spcPts val="600"/>
              </a:spcAft>
              <a:buFont typeface="Arial" panose="020B0604020202020204" pitchFamily="34" charset="0"/>
              <a:buNone/>
            </a:pPr>
            <a:endParaRPr lang="en-US" dirty="0"/>
          </a:p>
          <a:p>
            <a:pPr marL="0" lvl="0" indent="0" algn="l">
              <a:lnSpc>
                <a:spcPct val="150000"/>
              </a:lnSpc>
              <a:spcBef>
                <a:spcPts val="600"/>
              </a:spcBef>
              <a:spcAft>
                <a:spcPts val="600"/>
              </a:spcAft>
              <a:buFont typeface="Arial" panose="020B0604020202020204" pitchFamily="34" charset="0"/>
              <a:buNone/>
            </a:pPr>
            <a:r>
              <a:rPr kumimoji="0" lang="en-US" sz="1200" b="1" i="0" u="sng" strike="noStrike" kern="1200" cap="none" spc="0" normalizeH="0" baseline="0" noProof="0" dirty="0">
                <a:ln>
                  <a:noFill/>
                </a:ln>
                <a:solidFill>
                  <a:prstClr val="black"/>
                </a:solidFill>
                <a:effectLst/>
                <a:uLnTx/>
                <a:uFillTx/>
                <a:latin typeface="+mn-lt"/>
                <a:ea typeface="+mn-ea"/>
                <a:cs typeface="+mn-cs"/>
              </a:rPr>
              <a:t>CLICK #7 =&gt; </a:t>
            </a:r>
            <a:r>
              <a:rPr lang="en-US" b="1" u="sng" dirty="0"/>
              <a:t>DECISION POINT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t>
            </a:r>
            <a:r>
              <a:rPr kumimoji="0" lang="en-US" sz="1200" b="0" i="1" u="none" strike="noStrike" kern="1200" cap="none" spc="0" normalizeH="0" baseline="0" noProof="0" dirty="0">
                <a:ln>
                  <a:noFill/>
                </a:ln>
                <a:solidFill>
                  <a:prstClr val="black"/>
                </a:solidFill>
                <a:effectLst/>
                <a:uLnTx/>
                <a:uFillTx/>
                <a:latin typeface="+mn-lt"/>
                <a:ea typeface="+mn-ea"/>
                <a:cs typeface="+mn-cs"/>
              </a:rPr>
              <a:t>At the Decision Point, the best option is selected</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457200" lvl="1" indent="0" algn="l">
              <a:lnSpc>
                <a:spcPct val="150000"/>
              </a:lnSpc>
              <a:spcBef>
                <a:spcPts val="600"/>
              </a:spcBef>
              <a:spcAft>
                <a:spcPts val="600"/>
              </a:spcAft>
              <a:buFont typeface="Arial" panose="020B0604020202020204" pitchFamily="34" charset="0"/>
              <a:buNone/>
            </a:pPr>
            <a:endParaRPr lang="en-US" b="0" dirty="0"/>
          </a:p>
          <a:p>
            <a:pPr marL="1085850" lvl="2" indent="-171450" algn="l">
              <a:lnSpc>
                <a:spcPct val="150000"/>
              </a:lnSpc>
              <a:spcBef>
                <a:spcPts val="600"/>
              </a:spcBef>
              <a:spcAft>
                <a:spcPts val="600"/>
              </a:spcAft>
              <a:buFont typeface="Arial" panose="020B0604020202020204" pitchFamily="34" charset="0"/>
              <a:buChar char="•"/>
            </a:pPr>
            <a:r>
              <a:rPr lang="en-US" b="0" dirty="0"/>
              <a:t>With respect to fire danger, what initial response/attack options were identified and discussed with suppression resources, dispatch, and duty officer/fire managers?</a:t>
            </a:r>
          </a:p>
          <a:p>
            <a:pPr marL="1085850" lvl="2" indent="-171450" algn="l">
              <a:lnSpc>
                <a:spcPct val="150000"/>
              </a:lnSpc>
              <a:spcBef>
                <a:spcPts val="600"/>
              </a:spcBef>
              <a:spcAft>
                <a:spcPts val="600"/>
              </a:spcAft>
              <a:buFont typeface="Arial" panose="020B0604020202020204" pitchFamily="34" charset="0"/>
              <a:buChar char="•"/>
            </a:pPr>
            <a:r>
              <a:rPr lang="en-US" b="0" dirty="0"/>
              <a:t>Did suppression resources, dispatch, and duty officers/fire managers understand </a:t>
            </a:r>
            <a:r>
              <a:rPr lang="en-US" b="1" i="1" dirty="0"/>
              <a:t>why</a:t>
            </a:r>
            <a:r>
              <a:rPr lang="en-US" b="0" dirty="0"/>
              <a:t> the preferred course of action was decided on?</a:t>
            </a:r>
          </a:p>
          <a:p>
            <a:pPr marL="457200" lvl="1" indent="0" algn="l">
              <a:lnSpc>
                <a:spcPct val="150000"/>
              </a:lnSpc>
              <a:spcBef>
                <a:spcPts val="600"/>
              </a:spcBef>
              <a:spcAft>
                <a:spcPts val="600"/>
              </a:spcAft>
              <a:buFont typeface="Arial" panose="020B0604020202020204" pitchFamily="34" charset="0"/>
              <a:buNone/>
            </a:pPr>
            <a:endParaRPr lang="en-US" b="1" dirty="0"/>
          </a:p>
          <a:p>
            <a:pPr marL="457200" lvl="1" indent="0" algn="l">
              <a:lnSpc>
                <a:spcPct val="150000"/>
              </a:lnSpc>
              <a:spcBef>
                <a:spcPts val="600"/>
              </a:spcBef>
              <a:spcAft>
                <a:spcPts val="600"/>
              </a:spcAft>
              <a:buFont typeface="Arial" panose="020B0604020202020204" pitchFamily="34" charset="0"/>
              <a:buNone/>
            </a:pPr>
            <a:endParaRPr lang="en-US" b="1" dirty="0"/>
          </a:p>
          <a:p>
            <a:pPr marL="457200" lvl="1" indent="0" algn="l">
              <a:lnSpc>
                <a:spcPct val="150000"/>
              </a:lnSpc>
              <a:spcBef>
                <a:spcPts val="600"/>
              </a:spcBef>
              <a:spcAft>
                <a:spcPts val="600"/>
              </a:spcAft>
              <a:buFont typeface="Arial" panose="020B0604020202020204" pitchFamily="34" charset="0"/>
              <a:buNone/>
            </a:pPr>
            <a:endParaRPr lang="en-US" b="1" dirty="0"/>
          </a:p>
          <a:p>
            <a:pPr marL="1143000" lvl="2" indent="-228600" algn="l">
              <a:lnSpc>
                <a:spcPct val="150000"/>
              </a:lnSpc>
              <a:spcBef>
                <a:spcPts val="600"/>
              </a:spcBef>
              <a:spcAft>
                <a:spcPts val="600"/>
              </a:spcAft>
              <a:buFont typeface="Arial" panose="020B0604020202020204" pitchFamily="34" charset="0"/>
              <a:buChar char="•"/>
            </a:pPr>
            <a:r>
              <a:rPr lang="en-US" b="0" dirty="0"/>
              <a:t>What fire danger information might have influenced the crew’s decision on June 30</a:t>
            </a:r>
            <a:r>
              <a:rPr lang="en-US" b="0" baseline="30000" dirty="0"/>
              <a:t>th </a:t>
            </a:r>
            <a:r>
              <a:rPr lang="en-US" b="0" baseline="0" dirty="0"/>
              <a:t>?</a:t>
            </a:r>
            <a:endParaRPr lang="en-US" b="0" dirty="0"/>
          </a:p>
          <a:p>
            <a:pPr marL="1143000" lvl="2" indent="-228600" algn="l">
              <a:lnSpc>
                <a:spcPct val="150000"/>
              </a:lnSpc>
              <a:spcBef>
                <a:spcPts val="600"/>
              </a:spcBef>
              <a:spcAft>
                <a:spcPts val="600"/>
              </a:spcAft>
              <a:buFont typeface="Arial" panose="020B0604020202020204" pitchFamily="34" charset="0"/>
              <a:buChar char="•"/>
            </a:pPr>
            <a:r>
              <a:rPr lang="en-US" b="0" dirty="0"/>
              <a:t>Were options – other than the option selected – identified? </a:t>
            </a:r>
          </a:p>
          <a:p>
            <a:pPr marL="1143000" lvl="2" indent="-228600" algn="l">
              <a:lnSpc>
                <a:spcPct val="150000"/>
              </a:lnSpc>
              <a:spcBef>
                <a:spcPts val="600"/>
              </a:spcBef>
              <a:spcAft>
                <a:spcPts val="600"/>
              </a:spcAft>
              <a:buFont typeface="Arial" panose="020B0604020202020204" pitchFamily="34" charset="0"/>
              <a:buChar char="•"/>
            </a:pPr>
            <a:endParaRPr lang="en-US" dirty="0"/>
          </a:p>
          <a:p>
            <a:pPr marL="0" lvl="0" indent="0" algn="l">
              <a:lnSpc>
                <a:spcPct val="150000"/>
              </a:lnSpc>
              <a:spcBef>
                <a:spcPts val="600"/>
              </a:spcBef>
              <a:spcAft>
                <a:spcPts val="600"/>
              </a:spcAft>
              <a:buFont typeface="Arial" panose="020B0604020202020204" pitchFamily="34" charset="0"/>
              <a:buNone/>
            </a:pPr>
            <a:r>
              <a:rPr kumimoji="0" lang="en-US" sz="1200" b="1" i="0" u="sng" strike="noStrike" kern="1200" cap="none" spc="0" normalizeH="0" baseline="0" noProof="0" dirty="0">
                <a:ln>
                  <a:noFill/>
                </a:ln>
                <a:solidFill>
                  <a:prstClr val="black"/>
                </a:solidFill>
                <a:effectLst/>
                <a:uLnTx/>
                <a:uFillTx/>
                <a:latin typeface="+mn-lt"/>
                <a:ea typeface="+mn-ea"/>
                <a:cs typeface="+mn-cs"/>
              </a:rPr>
              <a:t>CLICK #8 =&gt; </a:t>
            </a:r>
            <a:r>
              <a:rPr lang="en-US" b="1" u="sng" dirty="0"/>
              <a:t>ACTION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t>
            </a:r>
            <a:r>
              <a:rPr kumimoji="0" lang="en-US" sz="1200" b="0" i="1" u="none" strike="noStrike" kern="1200" cap="none" spc="0" normalizeH="0" baseline="0" noProof="0" dirty="0">
                <a:ln>
                  <a:noFill/>
                </a:ln>
                <a:solidFill>
                  <a:prstClr val="black"/>
                </a:solidFill>
                <a:effectLst/>
                <a:uLnTx/>
                <a:uFillTx/>
                <a:latin typeface="+mn-lt"/>
                <a:ea typeface="+mn-ea"/>
                <a:cs typeface="+mn-cs"/>
              </a:rPr>
              <a:t>Action means acting on the selected option then returning to the situation awareness cycle—perceiving and gathering information— to assess the results of the action.)</a:t>
            </a:r>
          </a:p>
          <a:p>
            <a:pPr marL="0" lvl="0" indent="0" algn="l">
              <a:lnSpc>
                <a:spcPct val="150000"/>
              </a:lnSpc>
              <a:spcBef>
                <a:spcPts val="600"/>
              </a:spcBef>
              <a:spcAft>
                <a:spcPts val="600"/>
              </a:spcAft>
              <a:buFont typeface="Arial" panose="020B0604020202020204" pitchFamily="34" charset="0"/>
              <a:buNone/>
            </a:pPr>
            <a:endParaRPr lang="en-US" b="1" u="sng" dirty="0"/>
          </a:p>
          <a:p>
            <a:pPr marL="0" lvl="0" indent="0" algn="l">
              <a:lnSpc>
                <a:spcPct val="150000"/>
              </a:lnSpc>
              <a:spcBef>
                <a:spcPts val="600"/>
              </a:spcBef>
              <a:spcAft>
                <a:spcPts val="600"/>
              </a:spcAft>
              <a:buFont typeface="Arial" panose="020B0604020202020204" pitchFamily="34" charset="0"/>
              <a:buNone/>
            </a:pPr>
            <a:endParaRPr lang="en-US" b="1" u="sng" dirty="0"/>
          </a:p>
          <a:p>
            <a:pPr marL="1085850" lvl="2" indent="-171450" algn="l">
              <a:lnSpc>
                <a:spcPct val="150000"/>
              </a:lnSpc>
              <a:spcBef>
                <a:spcPts val="600"/>
              </a:spcBef>
              <a:spcAft>
                <a:spcPts val="600"/>
              </a:spcAft>
              <a:buFont typeface="Arial" panose="020B0604020202020204" pitchFamily="34" charset="0"/>
              <a:buChar char="•"/>
            </a:pPr>
            <a:r>
              <a:rPr lang="en-US" b="0" dirty="0"/>
              <a:t>Were the initial attack actions based on an identified, preferred option that encouraged a persistent assessment of situational awareness?</a:t>
            </a:r>
          </a:p>
          <a:p>
            <a:pPr marL="1085850" lvl="2" indent="-171450" algn="l">
              <a:lnSpc>
                <a:spcPct val="150000"/>
              </a:lnSpc>
              <a:spcBef>
                <a:spcPts val="600"/>
              </a:spcBef>
              <a:spcAft>
                <a:spcPts val="600"/>
              </a:spcAft>
              <a:buFont typeface="Arial" panose="020B0604020202020204" pitchFamily="34" charset="0"/>
              <a:buChar char="•"/>
            </a:pPr>
            <a:r>
              <a:rPr lang="en-US" b="0" dirty="0"/>
              <a:t>Did selected action(s) consider the complexities associated with a changing fire danger environment (i.e. consider changes in various weather and fuels factors as the day progresses from early burn period to peak burn period).</a:t>
            </a:r>
          </a:p>
          <a:p>
            <a:pPr marL="1085850" lvl="2" indent="-171450" algn="l">
              <a:lnSpc>
                <a:spcPct val="150000"/>
              </a:lnSpc>
              <a:spcBef>
                <a:spcPts val="600"/>
              </a:spcBef>
              <a:spcAft>
                <a:spcPts val="600"/>
              </a:spcAft>
              <a:buFont typeface="Arial" panose="020B0604020202020204" pitchFamily="34" charset="0"/>
              <a:buChar char="•"/>
            </a:pPr>
            <a:r>
              <a:rPr lang="en-US" b="0" dirty="0"/>
              <a:t>Was fire danger associated with potential fire behavior considerations?</a:t>
            </a:r>
          </a:p>
          <a:p>
            <a:pPr marL="457200" lvl="1" indent="0" algn="l">
              <a:lnSpc>
                <a:spcPct val="150000"/>
              </a:lnSpc>
              <a:spcBef>
                <a:spcPts val="600"/>
              </a:spcBef>
              <a:spcAft>
                <a:spcPts val="600"/>
              </a:spcAft>
              <a:buFont typeface="Arial" panose="020B0604020202020204" pitchFamily="34" charset="0"/>
              <a:buNone/>
            </a:pPr>
            <a:endParaRPr lang="en-US" b="1" dirty="0"/>
          </a:p>
          <a:p>
            <a:pPr marL="457200" lvl="1" indent="0" algn="l">
              <a:lnSpc>
                <a:spcPct val="150000"/>
              </a:lnSpc>
              <a:spcBef>
                <a:spcPts val="600"/>
              </a:spcBef>
              <a:spcAft>
                <a:spcPts val="600"/>
              </a:spcAft>
              <a:buFont typeface="Arial" panose="020B0604020202020204" pitchFamily="34" charset="0"/>
              <a:buNone/>
            </a:pPr>
            <a:endParaRPr lang="en-US" b="1" dirty="0"/>
          </a:p>
          <a:p>
            <a:pPr marL="457200" lvl="1" indent="0" algn="l">
              <a:lnSpc>
                <a:spcPct val="150000"/>
              </a:lnSpc>
              <a:spcBef>
                <a:spcPts val="600"/>
              </a:spcBef>
              <a:spcAft>
                <a:spcPts val="600"/>
              </a:spcAft>
              <a:buFont typeface="Arial" panose="020B0604020202020204" pitchFamily="34" charset="0"/>
              <a:buNone/>
            </a:pPr>
            <a:endParaRPr lang="en-US" b="1" dirty="0"/>
          </a:p>
          <a:p>
            <a:pPr marL="457200" lvl="1" indent="0" algn="l">
              <a:lnSpc>
                <a:spcPct val="150000"/>
              </a:lnSpc>
              <a:spcBef>
                <a:spcPts val="600"/>
              </a:spcBef>
              <a:spcAft>
                <a:spcPts val="600"/>
              </a:spcAft>
              <a:buFont typeface="Arial" panose="020B0604020202020204" pitchFamily="34" charset="0"/>
              <a:buNone/>
            </a:pPr>
            <a:endParaRPr lang="en-US" b="1" dirty="0"/>
          </a:p>
          <a:p>
            <a:pPr marL="1085850" lvl="2" indent="-171450" algn="l">
              <a:lnSpc>
                <a:spcPct val="150000"/>
              </a:lnSpc>
              <a:spcBef>
                <a:spcPts val="600"/>
              </a:spcBef>
              <a:spcAft>
                <a:spcPts val="600"/>
              </a:spcAft>
              <a:buFont typeface="Arial" panose="020B0604020202020204" pitchFamily="34" charset="0"/>
              <a:buChar char="•"/>
            </a:pPr>
            <a:r>
              <a:rPr lang="en-US" dirty="0"/>
              <a:t>The action taken by the Granite Mountain Hotshots during the afternoon of June 30</a:t>
            </a:r>
            <a:r>
              <a:rPr lang="en-US" baseline="30000" dirty="0"/>
              <a:t>th</a:t>
            </a:r>
            <a:r>
              <a:rPr lang="en-US" dirty="0"/>
              <a:t> ended with the deaths of 19 firefighters.  Unfortunately, they didn’t have the opportunity to return to the situation awareness cycle—perceiving and gathering information.  They didn’t get the chance to assess the outcome of their decisions.   </a:t>
            </a:r>
          </a:p>
          <a:p>
            <a:pPr marL="1085850" lvl="2" indent="-171450" algn="l">
              <a:lnSpc>
                <a:spcPct val="150000"/>
              </a:lnSpc>
              <a:spcBef>
                <a:spcPts val="600"/>
              </a:spcBef>
              <a:spcAft>
                <a:spcPts val="600"/>
              </a:spcAft>
              <a:buFont typeface="Arial" panose="020B0604020202020204" pitchFamily="34" charset="0"/>
              <a:buChar char="•"/>
            </a:pPr>
            <a:r>
              <a:rPr lang="en-US" dirty="0"/>
              <a:t>Is there anything with respect to fire danger rating that might have influenced the decisions and subsequent course of action?</a:t>
            </a:r>
          </a:p>
          <a:p>
            <a:pPr algn="l"/>
            <a:endParaRPr lang="en-US" dirty="0"/>
          </a:p>
          <a:p>
            <a:pPr marL="0" marR="0" lvl="0" indent="0" algn="l" defTabSz="914400" rtl="0" eaLnBrk="1" fontAlgn="auto" latinLnBrk="0" hangingPunct="1">
              <a:lnSpc>
                <a:spcPct val="150000"/>
              </a:lnSpc>
              <a:spcBef>
                <a:spcPts val="600"/>
              </a:spcBef>
              <a:spcAft>
                <a:spcPts val="600"/>
              </a:spcAft>
              <a:buClrTx/>
              <a:buSzTx/>
              <a:buFont typeface="Arial" panose="020B0604020202020204" pitchFamily="34" charset="0"/>
              <a:buNone/>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CLICK #9 =&gt; CHANGE</a:t>
            </a:r>
          </a:p>
          <a:p>
            <a:pPr algn="l"/>
            <a:endParaRPr lang="en-US" sz="1200" b="0" dirty="0"/>
          </a:p>
          <a:p>
            <a:pPr algn="l"/>
            <a:endParaRPr lang="en-US" sz="1200" b="0" dirty="0"/>
          </a:p>
          <a:p>
            <a:pPr algn="l"/>
            <a:endParaRPr lang="en-US" sz="1200" b="0" dirty="0"/>
          </a:p>
          <a:p>
            <a:pPr marL="0" marR="0" lvl="0" indent="0" algn="l" defTabSz="914400" rtl="0" eaLnBrk="1" fontAlgn="auto" latinLnBrk="0" hangingPunct="1">
              <a:lnSpc>
                <a:spcPct val="150000"/>
              </a:lnSpc>
              <a:spcBef>
                <a:spcPts val="600"/>
              </a:spcBef>
              <a:spcAft>
                <a:spcPts val="600"/>
              </a:spcAft>
              <a:buClrTx/>
              <a:buSzTx/>
              <a:buFont typeface="Arial" panose="020B0604020202020204" pitchFamily="34" charset="0"/>
              <a:buNone/>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CLICK #10 =&gt; ASSESS OUTCOME</a:t>
            </a:r>
          </a:p>
          <a:p>
            <a:pPr algn="l"/>
            <a:endParaRPr lang="en-US" sz="1200" b="0" dirty="0"/>
          </a:p>
          <a:p>
            <a:pPr algn="l"/>
            <a:endParaRPr lang="en-US" sz="1200" b="0" dirty="0"/>
          </a:p>
          <a:p>
            <a:pPr algn="l"/>
            <a:r>
              <a:rPr lang="en-US" sz="1200" b="0" dirty="0"/>
              <a:t>The outcome is assessed and modifications are made to the decision (as needed).  Decision-makers do not simply terminate the decision process once an outcome is reached;  they either consciously or (most often) sub-consciously learn from the process by associating the decision they selected with the outcome they experienced (positive or negative).  These decision-making experiences become the “slides” we remember either consciously or (most often) sub-consciously when we encounter similar experiences in the future.  The decision-making cycle repeats with our previous experiences (“slides”) affecting our perception and recognition of the situation.  </a:t>
            </a:r>
          </a:p>
          <a:p>
            <a:pPr algn="l"/>
            <a:endParaRPr lang="en-US" sz="1200" b="0" dirty="0"/>
          </a:p>
          <a:p>
            <a:pPr algn="l"/>
            <a:r>
              <a:rPr lang="en-US" sz="1000" b="0" i="1" dirty="0"/>
              <a:t>Graphic Adapted From:  Leading in the Wildland Fire Service (PMS 494-2), Prepared by </a:t>
            </a:r>
            <a:r>
              <a:rPr lang="en-US" sz="1000" i="1" dirty="0"/>
              <a:t>National Wildfire Coordinating Group Training Working Team Leadership Committee </a:t>
            </a:r>
            <a:endParaRPr lang="en-US" sz="1000" b="0" i="1" dirty="0"/>
          </a:p>
          <a:p>
            <a:pPr algn="just"/>
            <a:endParaRPr lang="en-US" sz="1200" b="0" dirty="0"/>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FA9AF-66E2-439F-99A7-AD2C53A077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233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smtClean="0">
                <a:effectLst>
                  <a:outerShdw blurRad="38100" dist="38100" dir="2700000" algn="tl">
                    <a:srgbClr val="000000">
                      <a:alpha val="43137"/>
                    </a:srgbClr>
                  </a:outerShdw>
                </a:effectLst>
              </a:rPr>
              <a:pPr algn="r"/>
              <a:t>21</a:t>
            </a:fld>
            <a:endParaRPr lang="en-US" sz="1200" b="1" dirty="0">
              <a:effectLst>
                <a:outerShdw blurRad="38100" dist="38100" dir="2700000" algn="tl">
                  <a:srgbClr val="000000">
                    <a:alpha val="43137"/>
                  </a:srgbClr>
                </a:outerShdw>
              </a:effectLst>
            </a:endParaRPr>
          </a:p>
          <a:p>
            <a:pPr algn="just"/>
            <a:r>
              <a:rPr lang="en-US" sz="1200" b="1" dirty="0"/>
              <a:t>Animated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“Cognitive Bias” is important to understand as it relates to fire danger-based influencing effective decision-making.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cognitive bias is a type of error in thinking that occurs when people are processing and interpreting information in the world around them. Cognitive biases are often a result of our brain’s attempt to simplify the processing of information. They are </a:t>
            </a:r>
            <a:r>
              <a:rPr lang="en-US" sz="1200" i="1" kern="1200" dirty="0">
                <a:solidFill>
                  <a:schemeClr val="tx1"/>
                </a:solidFill>
                <a:effectLst/>
                <a:latin typeface="+mn-lt"/>
                <a:ea typeface="+mn-ea"/>
                <a:cs typeface="+mn-cs"/>
              </a:rPr>
              <a:t>rules of thumb</a:t>
            </a:r>
            <a:r>
              <a:rPr lang="en-US" sz="1200" kern="1200" dirty="0">
                <a:solidFill>
                  <a:schemeClr val="tx1"/>
                </a:solidFill>
                <a:effectLst/>
                <a:latin typeface="+mn-lt"/>
                <a:ea typeface="+mn-ea"/>
                <a:cs typeface="+mn-cs"/>
              </a:rPr>
              <a:t> that help us make sense of the world and reach decisions with relative speed.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Search “Cognitive Bias” in Wikipedia will bring up over 100 different cognitive biases with associated links to each.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6ABA34-B536-4E80-A7E7-D4006E676C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141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smtClean="0">
                <a:effectLst>
                  <a:outerShdw blurRad="38100" dist="38100" dir="2700000" algn="tl">
                    <a:srgbClr val="000000">
                      <a:alpha val="43137"/>
                    </a:srgbClr>
                  </a:outerShdw>
                </a:effectLst>
              </a:rPr>
              <a:pPr algn="r"/>
              <a:t>22</a:t>
            </a:fld>
            <a:endParaRPr lang="en-US" sz="1200" b="1" dirty="0">
              <a:effectLst>
                <a:outerShdw blurRad="38100" dist="38100" dir="2700000" algn="tl">
                  <a:srgbClr val="000000">
                    <a:alpha val="43137"/>
                  </a:srgbClr>
                </a:outerShdw>
              </a:effectLst>
            </a:endParaRPr>
          </a:p>
          <a:p>
            <a:pPr algn="just"/>
            <a:endParaRPr lang="en-US" sz="1200" b="0" dirty="0"/>
          </a:p>
          <a:p>
            <a:r>
              <a:rPr lang="en-US" sz="1200" b="1" u="sng" dirty="0"/>
              <a:t>Animated Slide:  </a:t>
            </a:r>
          </a:p>
          <a:p>
            <a:endParaRPr lang="en-US" sz="1200" dirty="0"/>
          </a:p>
          <a:p>
            <a:r>
              <a:rPr lang="en-US" sz="1200" dirty="0"/>
              <a:t>Human factors, specifically cognitive bias, has the potential to influence decision-making – especially during fast tempo, high stress situations where we rely more on cognitive “short-cuts”.</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Further research in the topic is strongly encouraged.</a:t>
            </a:r>
          </a:p>
          <a:p>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7063D-96C6-401D-A175-5B29A3E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796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INTRODUCTION: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While we might all like to believe that we are rational and logical, the sad fact is that we are constantly under the influence of cognitive biases that distort our thinking, influence our beliefs, and sway the decisions and judgments we make each and every day.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KEY POINTS: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u="sng" dirty="0"/>
              <a:t>Cognitive Psychology:</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Often our attention is a limited resource in Fire Management positions.  It would be impossible for us to evaluate every possible detail and event ​in forming our thoughts and opinions.  This is where our brains are wired to take shortcuts (heuristics) which represent biases entering our thought process and affecting our decisions.  Nobody is immune.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Cognitive Bias: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 cognitive bias is a mistake in reasoning, evaluating, remembering, or other cognitive process, often occurring as a result of holding onto one's preferences and beliefs regardless of contrary information.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Debiasing (Mitigation):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Research on the topic shows that debiasing can certainly be effective in many scenarios, but that there are also situations where conventional debiasing techniques fail to work. Simply being aware of a person’s cognitive bias (including our own biases) is not enough to avoid or mitigate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7063D-96C6-401D-A175-5B29A3E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916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smtClean="0">
                <a:effectLst>
                  <a:outerShdw blurRad="38100" dist="38100" dir="2700000" algn="tl">
                    <a:srgbClr val="000000">
                      <a:alpha val="43137"/>
                    </a:srgbClr>
                  </a:outerShdw>
                </a:effectLst>
              </a:rPr>
              <a:pPr algn="r"/>
              <a:t>24</a:t>
            </a:fld>
            <a:endParaRPr lang="en-US" sz="1200" b="1" dirty="0">
              <a:effectLst>
                <a:outerShdw blurRad="38100" dist="38100" dir="2700000" algn="tl">
                  <a:srgbClr val="000000">
                    <a:alpha val="43137"/>
                  </a:srgbClr>
                </a:outerShdw>
              </a:effectLst>
            </a:endParaRPr>
          </a:p>
          <a:p>
            <a:pPr algn="just"/>
            <a:endParaRPr lang="en-US" b="0" dirty="0"/>
          </a:p>
          <a:p>
            <a:r>
              <a:rPr lang="en-US" dirty="0"/>
              <a:t>Standardized Fire Danger Management Tools also offer an effective and systematic method to improve decisions.</a:t>
            </a:r>
          </a:p>
        </p:txBody>
      </p:sp>
      <p:sp>
        <p:nvSpPr>
          <p:cNvPr id="4" name="Slide Number Placeholder 3"/>
          <p:cNvSpPr>
            <a:spLocks noGrp="1"/>
          </p:cNvSpPr>
          <p:nvPr>
            <p:ph type="sldNum" sz="quarter" idx="5"/>
          </p:nvPr>
        </p:nvSpPr>
        <p:spPr/>
        <p:txBody>
          <a:bodyPr/>
          <a:lstStyle/>
          <a:p>
            <a:fld id="{ACD7063D-96C6-401D-A175-5B29A3EA17DD}" type="slidenum">
              <a:rPr lang="en-US" smtClean="0"/>
              <a:t>24</a:t>
            </a:fld>
            <a:endParaRPr lang="en-US"/>
          </a:p>
        </p:txBody>
      </p:sp>
    </p:spTree>
    <p:extLst>
      <p:ext uri="{BB962C8B-B14F-4D97-AF65-F5344CB8AC3E}">
        <p14:creationId xmlns:p14="http://schemas.microsoft.com/office/powerpoint/2010/main" val="2899717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smtClean="0">
                <a:effectLst>
                  <a:outerShdw blurRad="38100" dist="38100" dir="2700000" algn="tl">
                    <a:srgbClr val="000000">
                      <a:alpha val="43137"/>
                    </a:srgbClr>
                  </a:outerShdw>
                </a:effectLst>
              </a:rPr>
              <a:pPr algn="r"/>
              <a:t>25</a:t>
            </a:fld>
            <a:endParaRPr lang="en-US" sz="1200" dirty="0"/>
          </a:p>
          <a:p>
            <a:pPr marL="0" lvl="0" indent="0">
              <a:buFont typeface="Arial" panose="020B0604020202020204" pitchFamily="34" charset="0"/>
              <a:buNone/>
            </a:pPr>
            <a:r>
              <a:rPr lang="en-US" sz="1200" b="1" u="sng" dirty="0">
                <a:effectLst>
                  <a:outerShdw blurRad="38100" dist="38100" dir="2700000" algn="tl">
                    <a:srgbClr val="000000">
                      <a:alpha val="43137"/>
                    </a:srgbClr>
                  </a:outerShdw>
                </a:effectLst>
              </a:rPr>
              <a:t>Fire Danger Rating</a:t>
            </a:r>
            <a:r>
              <a:rPr lang="en-US" sz="1200" b="1" u="sng" baseline="0" dirty="0">
                <a:effectLst>
                  <a:outerShdw blurRad="38100" dist="38100" dir="2700000" algn="tl">
                    <a:srgbClr val="000000">
                      <a:alpha val="43137"/>
                    </a:srgbClr>
                  </a:outerShdw>
                </a:effectLst>
              </a:rPr>
              <a:t> to Manage Risk – </a:t>
            </a:r>
          </a:p>
          <a:p>
            <a:pPr marL="171450" lvl="0" indent="-171450">
              <a:buFont typeface="Arial" panose="020B0604020202020204" pitchFamily="34" charset="0"/>
              <a:buChar char="•"/>
            </a:pPr>
            <a:r>
              <a:rPr lang="en-US" sz="1200" baseline="0" dirty="0"/>
              <a:t>Provides a basis for an appropriate response commensurate with the level of risk</a:t>
            </a:r>
          </a:p>
          <a:p>
            <a:pPr marL="171450" lvl="0" indent="-171450">
              <a:buFont typeface="Arial" panose="020B0604020202020204" pitchFamily="34" charset="0"/>
              <a:buChar char="•"/>
            </a:pPr>
            <a:r>
              <a:rPr lang="en-US" sz="1200" baseline="0" dirty="0"/>
              <a:t>The Fire Danger Management Tools which area available provide an analytical methodology which quantifies “risk”</a:t>
            </a:r>
          </a:p>
          <a:p>
            <a:pPr marL="0" lvl="0" indent="0">
              <a:buFont typeface="Arial" panose="020B0604020202020204" pitchFamily="34" charset="0"/>
              <a:buNone/>
            </a:pPr>
            <a:endParaRPr lang="en-US" sz="120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Risk Perception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Assessing/evaluating the amount of risk, and how acceptable this risk is—this involves human judgment. There is no way to avoid this. This is present at all levels, from Line Officers, Incident Commanders, to crew leaders to crewmembers.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Everyone perceives risk through their own “lens,” based on their own “world.” These lenses are not good or bad, they are just different lenses. Seeing risk differently is not about integrity or intelligence, it can be just a matter of perspective.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There are factors that influence how humans perceive risk and acceptability. These factors may include: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individual differences,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role in the organization,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personal experiences,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agency culture, training, and mission,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local history, including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past fires,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fire you just came from,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who you are currently talking to and hearing from,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social and political factors (this is sometimes ignored, but agencies serve a public mission),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stakeholders (our actions affect others, and we can’t pretend this doesn’t matter or affect decisions. There is a sense of consideration/obligation/responsibility to stakeholders—a felt need to at least consider threats to their values).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4DFA9AF-66E2-439F-99A7-AD2C53A07726}" type="slidenum">
              <a:rPr lang="en-US" smtClean="0"/>
              <a:t>25</a:t>
            </a:fld>
            <a:endParaRPr lang="en-US"/>
          </a:p>
        </p:txBody>
      </p:sp>
    </p:spTree>
    <p:extLst>
      <p:ext uri="{BB962C8B-B14F-4D97-AF65-F5344CB8AC3E}">
        <p14:creationId xmlns:p14="http://schemas.microsoft.com/office/powerpoint/2010/main" val="292686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smtClean="0">
                <a:effectLst>
                  <a:outerShdw blurRad="38100" dist="38100" dir="2700000" algn="tl">
                    <a:srgbClr val="000000">
                      <a:alpha val="43137"/>
                    </a:srgbClr>
                  </a:outerShdw>
                </a:effectLst>
              </a:rPr>
              <a:pPr algn="r"/>
              <a:t>26</a:t>
            </a:fld>
            <a:endParaRPr lang="en-US" sz="1200" b="1" dirty="0">
              <a:effectLst>
                <a:outerShdw blurRad="38100" dist="38100" dir="2700000" algn="tl">
                  <a:srgbClr val="000000">
                    <a:alpha val="43137"/>
                  </a:srgbClr>
                </a:outerShdw>
              </a:effectLst>
            </a:endParaRPr>
          </a:p>
          <a:p>
            <a:pPr algn="just"/>
            <a:r>
              <a:rPr lang="en-US" b="1" dirty="0"/>
              <a:t>Fire Danger Management Tools</a:t>
            </a:r>
          </a:p>
          <a:p>
            <a:pPr algn="just"/>
            <a:endParaRPr lang="en-US" b="0" dirty="0"/>
          </a:p>
          <a:p>
            <a:pPr lvl="1">
              <a:buFont typeface="Arial" charset="0"/>
              <a:buChar char="•"/>
            </a:pPr>
            <a:r>
              <a:rPr lang="en-US" dirty="0">
                <a:effectLst>
                  <a:outerShdw blurRad="38100" dist="38100" dir="2700000" algn="tl">
                    <a:srgbClr val="000000">
                      <a:alpha val="43137"/>
                    </a:srgbClr>
                  </a:outerShdw>
                </a:effectLst>
              </a:rPr>
              <a:t>Staffing levels</a:t>
            </a:r>
          </a:p>
          <a:p>
            <a:pPr lvl="1">
              <a:buFont typeface="Arial" charset="0"/>
              <a:buChar char="•"/>
            </a:pPr>
            <a:r>
              <a:rPr lang="en-US" dirty="0">
                <a:effectLst>
                  <a:outerShdw blurRad="38100" dist="38100" dir="2700000" algn="tl">
                    <a:srgbClr val="000000">
                      <a:alpha val="43137"/>
                    </a:srgbClr>
                  </a:outerShdw>
                </a:effectLst>
              </a:rPr>
              <a:t>Dispatch levels</a:t>
            </a:r>
          </a:p>
          <a:p>
            <a:pPr lvl="1">
              <a:buFont typeface="Arial" charset="0"/>
              <a:buChar char="•"/>
            </a:pPr>
            <a:r>
              <a:rPr lang="en-US" dirty="0">
                <a:effectLst>
                  <a:outerShdw blurRad="38100" dist="38100" dir="2700000" algn="tl">
                    <a:srgbClr val="000000">
                      <a:alpha val="43137"/>
                    </a:srgbClr>
                  </a:outerShdw>
                </a:effectLst>
              </a:rPr>
              <a:t>Preparedness levels</a:t>
            </a:r>
          </a:p>
          <a:p>
            <a:pPr lvl="1">
              <a:buFont typeface="Arial" charset="0"/>
              <a:buChar char="•"/>
            </a:pPr>
            <a:r>
              <a:rPr lang="en-US" dirty="0">
                <a:effectLst>
                  <a:outerShdw blurRad="38100" dist="38100" dir="2700000" algn="tl">
                    <a:srgbClr val="000000">
                      <a:alpha val="43137"/>
                    </a:srgbClr>
                  </a:outerShdw>
                </a:effectLst>
              </a:rPr>
              <a:t>Adjective fire danger rating</a:t>
            </a:r>
          </a:p>
          <a:p>
            <a:pPr lvl="1">
              <a:buFont typeface="Arial" charset="0"/>
              <a:buChar char="•"/>
            </a:pPr>
            <a:r>
              <a:rPr lang="en-US" dirty="0">
                <a:effectLst>
                  <a:outerShdw blurRad="38100" dist="38100" dir="2700000" algn="tl">
                    <a:srgbClr val="000000">
                      <a:alpha val="43137"/>
                    </a:srgbClr>
                  </a:outerShdw>
                </a:effectLst>
              </a:rPr>
              <a:t>Fire restrictions</a:t>
            </a:r>
          </a:p>
          <a:p>
            <a:pPr algn="just"/>
            <a:endParaRPr lang="en-US" b="0" dirty="0"/>
          </a:p>
          <a:p>
            <a:endParaRPr lang="en-US" dirty="0"/>
          </a:p>
        </p:txBody>
      </p:sp>
      <p:sp>
        <p:nvSpPr>
          <p:cNvPr id="4" name="Slide Number Placeholder 3"/>
          <p:cNvSpPr>
            <a:spLocks noGrp="1"/>
          </p:cNvSpPr>
          <p:nvPr>
            <p:ph type="sldNum" sz="quarter" idx="10"/>
          </p:nvPr>
        </p:nvSpPr>
        <p:spPr/>
        <p:txBody>
          <a:bodyPr/>
          <a:lstStyle/>
          <a:p>
            <a:fld id="{64DFA9AF-66E2-439F-99A7-AD2C53A07726}" type="slidenum">
              <a:rPr lang="en-US" smtClean="0"/>
              <a:t>26</a:t>
            </a:fld>
            <a:endParaRPr lang="en-US"/>
          </a:p>
        </p:txBody>
      </p:sp>
    </p:spTree>
    <p:extLst>
      <p:ext uri="{BB962C8B-B14F-4D97-AF65-F5344CB8AC3E}">
        <p14:creationId xmlns:p14="http://schemas.microsoft.com/office/powerpoint/2010/main" val="1623243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smtClean="0">
                <a:effectLst>
                  <a:outerShdw blurRad="38100" dist="38100" dir="2700000" algn="tl">
                    <a:srgbClr val="000000">
                      <a:alpha val="43137"/>
                    </a:srgbClr>
                  </a:outerShdw>
                </a:effectLst>
              </a:rPr>
              <a:pPr algn="r"/>
              <a:t>27</a:t>
            </a:fld>
            <a:endParaRPr lang="en-US" sz="1200" b="1" dirty="0">
              <a:effectLst>
                <a:outerShdw blurRad="38100" dist="38100" dir="2700000" algn="tl">
                  <a:srgbClr val="000000">
                    <a:alpha val="43137"/>
                  </a:srgbClr>
                </a:outerShdw>
              </a:effectLst>
            </a:endParaRPr>
          </a:p>
          <a:p>
            <a:pPr marL="0" marR="0" lvl="0" indent="0">
              <a:spcBef>
                <a:spcPts val="1800"/>
              </a:spcBef>
              <a:spcAft>
                <a:spcPts val="1200"/>
              </a:spcAft>
              <a:buSzPts val="1100"/>
              <a:buFont typeface="Arial" panose="020B0604020202020204" pitchFamily="34" charset="0"/>
              <a:buNone/>
            </a:pPr>
            <a:r>
              <a:rPr lang="en-US" sz="1200" b="1" dirty="0">
                <a:effectLst/>
                <a:latin typeface="+mn-lt"/>
                <a:cs typeface="+mn-cs"/>
              </a:rPr>
              <a:t>Staffing Levels</a:t>
            </a:r>
          </a:p>
          <a:p>
            <a:pPr marL="457200" marR="0" lvl="1" indent="0">
              <a:spcBef>
                <a:spcPts val="1800"/>
              </a:spcBef>
              <a:spcAft>
                <a:spcPts val="1200"/>
              </a:spcAft>
              <a:buSzPts val="1100"/>
              <a:buFont typeface="Arial" panose="020B0604020202020204" pitchFamily="34" charset="0"/>
              <a:buNone/>
            </a:pPr>
            <a:r>
              <a:rPr lang="en-US" sz="1200" b="0" dirty="0">
                <a:effectLst/>
                <a:latin typeface="+mn-lt"/>
                <a:cs typeface="Times New Roman" panose="02020603050405020304" pitchFamily="18" charset="0"/>
              </a:rPr>
              <a:t>Staffing Levels form a basis of short-term (daily) decisions regarding the “degree of readiness” at the local unit for initial attack. </a:t>
            </a:r>
          </a:p>
          <a:p>
            <a:pPr marL="1143000" marR="0" lvl="2" indent="-228600">
              <a:spcBef>
                <a:spcPts val="1800"/>
              </a:spcBef>
              <a:spcAft>
                <a:spcPts val="1200"/>
              </a:spcAft>
              <a:buSzPts val="1100"/>
              <a:buFont typeface="Arial" panose="020B0604020202020204" pitchFamily="34" charset="0"/>
              <a:buAutoNum type="arabicPeriod"/>
            </a:pPr>
            <a:r>
              <a:rPr lang="en-US" sz="1200" b="0" dirty="0">
                <a:effectLst/>
                <a:latin typeface="+mn-lt"/>
                <a:cs typeface="Times New Roman" panose="02020603050405020304" pitchFamily="18" charset="0"/>
              </a:rPr>
              <a:t>Staffing Level Examples:</a:t>
            </a:r>
          </a:p>
          <a:p>
            <a:pPr marL="1600200" marR="0" lvl="3" indent="-228600">
              <a:spcBef>
                <a:spcPts val="600"/>
              </a:spcBef>
              <a:spcAft>
                <a:spcPts val="1200"/>
              </a:spcAft>
              <a:buSzPts val="1100"/>
              <a:buFont typeface="Arial" panose="020B0604020202020204" pitchFamily="34" charset="0"/>
              <a:buAutoNum type="alphaLcPeriod"/>
            </a:pPr>
            <a:r>
              <a:rPr lang="en-US" sz="1200" b="0" dirty="0">
                <a:effectLst/>
                <a:latin typeface="+mn-lt"/>
                <a:cs typeface="Times New Roman" panose="02020603050405020304" pitchFamily="18" charset="0"/>
              </a:rPr>
              <a:t>How many people should I have work tomorrow?</a:t>
            </a:r>
          </a:p>
          <a:p>
            <a:pPr marL="1600200" marR="0" lvl="3" indent="-228600">
              <a:spcBef>
                <a:spcPts val="600"/>
              </a:spcBef>
              <a:spcAft>
                <a:spcPts val="1200"/>
              </a:spcAft>
              <a:buSzPts val="1100"/>
              <a:buFont typeface="Arial" panose="020B0604020202020204" pitchFamily="34" charset="0"/>
              <a:buAutoNum type="alphaLcPeriod"/>
            </a:pPr>
            <a:r>
              <a:rPr lang="en-US" sz="1200" b="0" dirty="0">
                <a:effectLst/>
                <a:latin typeface="+mn-lt"/>
                <a:cs typeface="Times New Roman" panose="02020603050405020304" pitchFamily="18" charset="0"/>
              </a:rPr>
              <a:t>Should I extend the fire suppression resources beyond their normal work hours this afternoon?  How many people?  Which resources? How long?</a:t>
            </a:r>
          </a:p>
          <a:p>
            <a:pPr marL="1143000" marR="0" lvl="2" indent="-228600">
              <a:spcBef>
                <a:spcPts val="1800"/>
              </a:spcBef>
              <a:spcAft>
                <a:spcPts val="1200"/>
              </a:spcAft>
              <a:buSzPts val="1100"/>
              <a:buFont typeface="Arial" panose="020B0604020202020204" pitchFamily="34" charset="0"/>
              <a:buAutoNum type="arabicPeriod"/>
            </a:pPr>
            <a:r>
              <a:rPr lang="en-US" sz="1200" b="0" dirty="0">
                <a:effectLst/>
                <a:latin typeface="+mn-lt"/>
                <a:cs typeface="Times New Roman" panose="02020603050405020304" pitchFamily="18" charset="0"/>
              </a:rPr>
              <a:t>Staffing Level Decision Traps:</a:t>
            </a:r>
          </a:p>
          <a:p>
            <a:pPr marL="1600200" marR="0" lvl="3" indent="-228600">
              <a:spcBef>
                <a:spcPts val="600"/>
              </a:spcBef>
              <a:spcAft>
                <a:spcPts val="1200"/>
              </a:spcAft>
              <a:buSzPts val="1100"/>
              <a:buFont typeface="Arial" panose="020B0604020202020204" pitchFamily="34" charset="0"/>
              <a:buAutoNum type="alphaLcPeriod"/>
            </a:pPr>
            <a:r>
              <a:rPr lang="en-US" sz="1200" b="0" dirty="0">
                <a:effectLst/>
                <a:latin typeface="+mn-lt"/>
                <a:cs typeface="Times New Roman" panose="02020603050405020304" pitchFamily="18" charset="0"/>
              </a:rPr>
              <a:t>Funding Issues:  If we haven’t accounted for day-to-day (short-term) needs, the ability to implement Staffing Level decisions is compromised.  Assuming that this cannot be resolved is a status quo decision trap.  </a:t>
            </a:r>
          </a:p>
          <a:p>
            <a:endParaRPr lang="en-US" dirty="0"/>
          </a:p>
        </p:txBody>
      </p:sp>
      <p:sp>
        <p:nvSpPr>
          <p:cNvPr id="4" name="Slide Number Placeholder 3"/>
          <p:cNvSpPr>
            <a:spLocks noGrp="1"/>
          </p:cNvSpPr>
          <p:nvPr>
            <p:ph type="sldNum" sz="quarter" idx="5"/>
          </p:nvPr>
        </p:nvSpPr>
        <p:spPr/>
        <p:txBody>
          <a:bodyPr/>
          <a:lstStyle/>
          <a:p>
            <a:fld id="{ACD7063D-96C6-401D-A175-5B29A3EA17DD}" type="slidenum">
              <a:rPr lang="en-US" smtClean="0"/>
              <a:t>27</a:t>
            </a:fld>
            <a:endParaRPr lang="en-US"/>
          </a:p>
        </p:txBody>
      </p:sp>
    </p:spTree>
    <p:extLst>
      <p:ext uri="{BB962C8B-B14F-4D97-AF65-F5344CB8AC3E}">
        <p14:creationId xmlns:p14="http://schemas.microsoft.com/office/powerpoint/2010/main" val="3392416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smtClean="0">
                <a:effectLst>
                  <a:outerShdw blurRad="38100" dist="38100" dir="2700000" algn="tl">
                    <a:srgbClr val="000000">
                      <a:alpha val="43137"/>
                    </a:srgbClr>
                  </a:outerShdw>
                </a:effectLst>
              </a:rPr>
              <a:pPr algn="r"/>
              <a:t>28</a:t>
            </a:fld>
            <a:endParaRPr lang="en-US" sz="1200" b="1" dirty="0">
              <a:effectLst>
                <a:outerShdw blurRad="38100" dist="38100" dir="2700000" algn="tl">
                  <a:srgbClr val="000000">
                    <a:alpha val="43137"/>
                  </a:srgbClr>
                </a:outerShdw>
              </a:effectLst>
            </a:endParaRPr>
          </a:p>
          <a:p>
            <a:pPr algn="just"/>
            <a:r>
              <a:rPr lang="en-US" b="1" dirty="0">
                <a:latin typeface="+mn-lt"/>
              </a:rPr>
              <a:t>Response Levels</a:t>
            </a:r>
          </a:p>
          <a:p>
            <a:pPr marL="457200" marR="0" lvl="1" indent="0">
              <a:spcBef>
                <a:spcPts val="1800"/>
              </a:spcBef>
              <a:spcAft>
                <a:spcPts val="1200"/>
              </a:spcAft>
              <a:buSzPts val="1100"/>
              <a:buFont typeface="Arial" panose="020B0604020202020204" pitchFamily="34" charset="0"/>
              <a:buNone/>
            </a:pPr>
            <a:r>
              <a:rPr lang="en-US" sz="1200" b="0" dirty="0">
                <a:effectLst/>
                <a:latin typeface="+mn-lt"/>
                <a:cs typeface="Times New Roman" panose="02020603050405020304" pitchFamily="18" charset="0"/>
              </a:rPr>
              <a:t>Response (Dispatch) Levels are preplanned actions which identify the number and type of resources (engines, crews, aircraft, etc.) initially dispatched to a reported wildland fire based upon fire danger criteria. </a:t>
            </a:r>
          </a:p>
          <a:p>
            <a:pPr marL="1143000" marR="0" lvl="2" indent="-228600">
              <a:spcBef>
                <a:spcPts val="1800"/>
              </a:spcBef>
              <a:spcAft>
                <a:spcPts val="1200"/>
              </a:spcAft>
              <a:buSzPts val="1100"/>
              <a:buFont typeface="Arial" panose="020B0604020202020204" pitchFamily="34" charset="0"/>
              <a:buAutoNum type="arabicPeriod"/>
            </a:pPr>
            <a:r>
              <a:rPr lang="en-US" sz="1200" b="0" dirty="0">
                <a:effectLst/>
                <a:latin typeface="+mn-lt"/>
                <a:cs typeface="Times New Roman" panose="02020603050405020304" pitchFamily="18" charset="0"/>
              </a:rPr>
              <a:t>Response (Dispatch) Level Examples:</a:t>
            </a:r>
          </a:p>
          <a:p>
            <a:pPr marL="1600200" marR="0" lvl="3" indent="-228600">
              <a:spcBef>
                <a:spcPts val="600"/>
              </a:spcBef>
              <a:spcAft>
                <a:spcPts val="1200"/>
              </a:spcAft>
              <a:buSzPts val="1100"/>
              <a:buFont typeface="Arial" panose="020B0604020202020204" pitchFamily="34" charset="0"/>
              <a:buAutoNum type="alphaLcPeriod"/>
            </a:pPr>
            <a:r>
              <a:rPr lang="en-US" sz="1200" b="0" dirty="0">
                <a:effectLst/>
                <a:latin typeface="+mn-lt"/>
                <a:cs typeface="Times New Roman" panose="02020603050405020304" pitchFamily="18" charset="0"/>
              </a:rPr>
              <a:t>At what level is there an automatic dispatch for air tankers</a:t>
            </a:r>
          </a:p>
          <a:p>
            <a:pPr marL="1600200" marR="0" lvl="3" indent="-228600">
              <a:spcBef>
                <a:spcPts val="600"/>
              </a:spcBef>
              <a:spcAft>
                <a:spcPts val="1200"/>
              </a:spcAft>
              <a:buSzPts val="1100"/>
              <a:buFont typeface="Arial" panose="020B0604020202020204" pitchFamily="34" charset="0"/>
              <a:buAutoNum type="alphaLcPeriod"/>
            </a:pPr>
            <a:r>
              <a:rPr lang="en-US" sz="1200" b="0" dirty="0">
                <a:effectLst/>
                <a:latin typeface="+mn-lt"/>
                <a:cs typeface="Times New Roman" panose="02020603050405020304" pitchFamily="18" charset="0"/>
              </a:rPr>
              <a:t>How do we factor in staffing level</a:t>
            </a:r>
          </a:p>
          <a:p>
            <a:pPr marL="1600200" marR="0" lvl="3" indent="-228600">
              <a:spcBef>
                <a:spcPts val="600"/>
              </a:spcBef>
              <a:spcAft>
                <a:spcPts val="1200"/>
              </a:spcAft>
              <a:buSzPts val="1100"/>
              <a:buFont typeface="Arial" panose="020B0604020202020204" pitchFamily="34" charset="0"/>
              <a:buAutoNum type="alphaLcPeriod"/>
            </a:pPr>
            <a:r>
              <a:rPr lang="en-US" sz="1200" b="0" dirty="0">
                <a:effectLst/>
                <a:latin typeface="+mn-lt"/>
                <a:cs typeface="Times New Roman" panose="02020603050405020304" pitchFamily="18" charset="0"/>
              </a:rPr>
              <a:t>What response level requires multiple resources (dozers, engines, etc.)</a:t>
            </a:r>
          </a:p>
          <a:p>
            <a:pPr marL="1143000" marR="0" lvl="2" indent="-228600">
              <a:spcBef>
                <a:spcPts val="1800"/>
              </a:spcBef>
              <a:spcAft>
                <a:spcPts val="1200"/>
              </a:spcAft>
              <a:buSzPts val="1100"/>
              <a:buFont typeface="Arial" panose="020B0604020202020204" pitchFamily="34" charset="0"/>
              <a:buAutoNum type="arabicPeriod"/>
            </a:pPr>
            <a:r>
              <a:rPr lang="en-US" sz="1200" b="0" dirty="0">
                <a:effectLst/>
                <a:latin typeface="+mn-lt"/>
                <a:cs typeface="Times New Roman" panose="02020603050405020304" pitchFamily="18" charset="0"/>
              </a:rPr>
              <a:t>Response (Dispatch) Level Decision Traps:</a:t>
            </a:r>
          </a:p>
          <a:p>
            <a:pPr marL="1600200" marR="0" lvl="3" indent="-228600">
              <a:spcBef>
                <a:spcPts val="600"/>
              </a:spcBef>
              <a:spcAft>
                <a:spcPts val="1200"/>
              </a:spcAft>
              <a:buSzPts val="1100"/>
              <a:buFont typeface="Arial" panose="020B0604020202020204" pitchFamily="34" charset="0"/>
              <a:buAutoNum type="alphaLcPeriod"/>
            </a:pPr>
            <a:r>
              <a:rPr lang="en-US" sz="1200" b="0" dirty="0">
                <a:effectLst/>
                <a:latin typeface="+mn-lt"/>
                <a:cs typeface="Times New Roman" panose="02020603050405020304" pitchFamily="18" charset="0"/>
              </a:rPr>
              <a:t>Many times units set up dispatch levels based on current/full time staffed resources.  However, fire managers know additional resources can be ordered to support field units during periods of high initial attack activity.  Assuming one can only set up dispatch levels based on current budgeted resources is an example of a framing problem.  </a:t>
            </a:r>
          </a:p>
          <a:p>
            <a:endParaRPr lang="en-US" dirty="0"/>
          </a:p>
        </p:txBody>
      </p:sp>
      <p:sp>
        <p:nvSpPr>
          <p:cNvPr id="4" name="Slide Number Placeholder 3"/>
          <p:cNvSpPr>
            <a:spLocks noGrp="1"/>
          </p:cNvSpPr>
          <p:nvPr>
            <p:ph type="sldNum" sz="quarter" idx="5"/>
          </p:nvPr>
        </p:nvSpPr>
        <p:spPr/>
        <p:txBody>
          <a:bodyPr/>
          <a:lstStyle/>
          <a:p>
            <a:fld id="{ACD7063D-96C6-401D-A175-5B29A3EA17DD}" type="slidenum">
              <a:rPr lang="en-US" smtClean="0"/>
              <a:t>28</a:t>
            </a:fld>
            <a:endParaRPr lang="en-US"/>
          </a:p>
        </p:txBody>
      </p:sp>
    </p:spTree>
    <p:extLst>
      <p:ext uri="{BB962C8B-B14F-4D97-AF65-F5344CB8AC3E}">
        <p14:creationId xmlns:p14="http://schemas.microsoft.com/office/powerpoint/2010/main" val="2425078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smtClean="0">
                <a:effectLst>
                  <a:outerShdw blurRad="38100" dist="38100" dir="2700000" algn="tl">
                    <a:srgbClr val="000000">
                      <a:alpha val="43137"/>
                    </a:srgbClr>
                  </a:outerShdw>
                </a:effectLst>
              </a:rPr>
              <a:pPr algn="r"/>
              <a:t>29</a:t>
            </a:fld>
            <a:endParaRPr lang="en-US" sz="1200" b="1" dirty="0">
              <a:effectLst>
                <a:outerShdw blurRad="38100" dist="38100" dir="2700000" algn="tl">
                  <a:srgbClr val="000000">
                    <a:alpha val="43137"/>
                  </a:srgbClr>
                </a:outerShdw>
              </a:effectLst>
            </a:endParaRPr>
          </a:p>
          <a:p>
            <a:pPr marL="0" marR="0" lvl="0" indent="0">
              <a:spcBef>
                <a:spcPts val="1800"/>
              </a:spcBef>
              <a:spcAft>
                <a:spcPts val="1200"/>
              </a:spcAft>
              <a:buSzPts val="1100"/>
              <a:buFont typeface="Arial" panose="020B0604020202020204" pitchFamily="34" charset="0"/>
              <a:buNone/>
            </a:pPr>
            <a:r>
              <a:rPr lang="en-US" sz="1200" b="1" dirty="0">
                <a:effectLst/>
                <a:latin typeface="+mn-lt"/>
                <a:cs typeface="Times New Roman" panose="02020603050405020304" pitchFamily="18" charset="0"/>
              </a:rPr>
              <a:t>Preparedness Levels</a:t>
            </a:r>
          </a:p>
          <a:p>
            <a:pPr marL="228600" marR="0" lvl="0" indent="-228600">
              <a:spcBef>
                <a:spcPts val="1800"/>
              </a:spcBef>
              <a:spcAft>
                <a:spcPts val="1200"/>
              </a:spcAft>
              <a:buSzPts val="1100"/>
              <a:buFont typeface="Arial" panose="020B0604020202020204" pitchFamily="34" charset="0"/>
              <a:buAutoNum type="arabicPeriod"/>
            </a:pPr>
            <a:r>
              <a:rPr lang="en-US" sz="1200" b="0" dirty="0">
                <a:effectLst/>
                <a:latin typeface="+mn-lt"/>
                <a:cs typeface="Times New Roman" panose="02020603050405020304" pitchFamily="18" charset="0"/>
              </a:rPr>
              <a:t>Preparedness Level Examples:</a:t>
            </a:r>
          </a:p>
          <a:p>
            <a:pPr marL="685800" marR="0" lvl="1" indent="-228600">
              <a:spcBef>
                <a:spcPts val="600"/>
              </a:spcBef>
              <a:spcAft>
                <a:spcPts val="1200"/>
              </a:spcAft>
              <a:buSzPts val="1100"/>
              <a:buFont typeface="Arial" panose="020B0604020202020204" pitchFamily="34" charset="0"/>
              <a:buAutoNum type="arabicPeriod"/>
            </a:pPr>
            <a:r>
              <a:rPr lang="en-US" sz="1200" b="0" dirty="0">
                <a:effectLst/>
                <a:latin typeface="+mn-lt"/>
                <a:cs typeface="Times New Roman" panose="02020603050405020304" pitchFamily="18" charset="0"/>
              </a:rPr>
              <a:t>At what level should MAC groups be activated</a:t>
            </a:r>
          </a:p>
          <a:p>
            <a:pPr marL="685800" marR="0" lvl="1" indent="-228600">
              <a:spcBef>
                <a:spcPts val="600"/>
              </a:spcBef>
              <a:spcAft>
                <a:spcPts val="1200"/>
              </a:spcAft>
              <a:buSzPts val="1100"/>
              <a:buFont typeface="Arial" panose="020B0604020202020204" pitchFamily="34" charset="0"/>
              <a:buAutoNum type="arabicPeriod"/>
            </a:pPr>
            <a:r>
              <a:rPr lang="en-US" sz="1200" b="0" dirty="0">
                <a:effectLst/>
                <a:latin typeface="+mn-lt"/>
                <a:cs typeface="Times New Roman" panose="02020603050405020304" pitchFamily="18" charset="0"/>
              </a:rPr>
              <a:t>When should additional decision support resources be ordered such as a decision support center, SOPL, etc.</a:t>
            </a:r>
          </a:p>
          <a:p>
            <a:pPr marL="685800" marR="0" lvl="1" indent="-228600">
              <a:spcBef>
                <a:spcPts val="600"/>
              </a:spcBef>
              <a:spcAft>
                <a:spcPts val="1200"/>
              </a:spcAft>
              <a:buSzPts val="1100"/>
              <a:buFont typeface="Arial" panose="020B0604020202020204" pitchFamily="34" charset="0"/>
              <a:buAutoNum type="arabicPeriod"/>
            </a:pPr>
            <a:r>
              <a:rPr lang="en-US" sz="1200" b="0" dirty="0">
                <a:effectLst/>
                <a:latin typeface="+mn-lt"/>
                <a:cs typeface="Times New Roman" panose="02020603050405020304" pitchFamily="18" charset="0"/>
              </a:rPr>
              <a:t>At what point (when) do I feel comfortable letting resources go off-unit to fire or detail assignments? Draw-down Levels?</a:t>
            </a:r>
          </a:p>
          <a:p>
            <a:pPr marL="685800" marR="0" lvl="1" indent="-228600">
              <a:spcBef>
                <a:spcPts val="600"/>
              </a:spcBef>
              <a:spcAft>
                <a:spcPts val="1200"/>
              </a:spcAft>
              <a:buSzPts val="1100"/>
              <a:buFont typeface="Arial" panose="020B0604020202020204" pitchFamily="34" charset="0"/>
              <a:buAutoNum type="arabicPeriod"/>
            </a:pPr>
            <a:r>
              <a:rPr lang="en-US" sz="1200" b="0" dirty="0">
                <a:effectLst/>
                <a:latin typeface="+mn-lt"/>
                <a:cs typeface="Times New Roman" panose="02020603050405020304" pitchFamily="18" charset="0"/>
              </a:rPr>
              <a:t>When is the Duty Officer required to be on site in the dispatch office?</a:t>
            </a:r>
          </a:p>
          <a:p>
            <a:pPr marL="228600" marR="0" lvl="0" indent="-228600">
              <a:spcBef>
                <a:spcPts val="1800"/>
              </a:spcBef>
              <a:spcAft>
                <a:spcPts val="1200"/>
              </a:spcAft>
              <a:buSzPts val="1100"/>
              <a:buFont typeface="Arial" panose="020B0604020202020204" pitchFamily="34" charset="0"/>
              <a:buAutoNum type="arabicPeriod"/>
            </a:pPr>
            <a:r>
              <a:rPr lang="en-US" sz="1200" b="0" dirty="0">
                <a:effectLst/>
                <a:latin typeface="+mn-lt"/>
                <a:cs typeface="Times New Roman" panose="02020603050405020304" pitchFamily="18" charset="0"/>
              </a:rPr>
              <a:t>Preparedness Level Decision Traps:</a:t>
            </a:r>
          </a:p>
          <a:p>
            <a:pPr marL="685800" marR="0" lvl="1" indent="-228600">
              <a:spcBef>
                <a:spcPts val="600"/>
              </a:spcBef>
              <a:spcAft>
                <a:spcPts val="1200"/>
              </a:spcAft>
              <a:buSzPts val="1100"/>
              <a:buFont typeface="Arial" panose="020B0604020202020204" pitchFamily="34" charset="0"/>
              <a:buAutoNum type="arabicPeriod"/>
            </a:pPr>
            <a:r>
              <a:rPr lang="en-US" sz="1200" b="0" dirty="0">
                <a:effectLst/>
                <a:latin typeface="+mn-lt"/>
                <a:cs typeface="Times New Roman" panose="02020603050405020304" pitchFamily="18" charset="0"/>
              </a:rPr>
              <a:t>It is not uncommon for units to make determinations of preparedness levels based on limited criteria or lack of understanding of appropriate criteria.  This would be an example of a shooting from the hip decision trap.  </a:t>
            </a:r>
          </a:p>
          <a:p>
            <a:endParaRPr lang="en-US" dirty="0"/>
          </a:p>
        </p:txBody>
      </p:sp>
      <p:sp>
        <p:nvSpPr>
          <p:cNvPr id="4" name="Slide Number Placeholder 3"/>
          <p:cNvSpPr>
            <a:spLocks noGrp="1"/>
          </p:cNvSpPr>
          <p:nvPr>
            <p:ph type="sldNum" sz="quarter" idx="5"/>
          </p:nvPr>
        </p:nvSpPr>
        <p:spPr/>
        <p:txBody>
          <a:bodyPr/>
          <a:lstStyle/>
          <a:p>
            <a:fld id="{ACD7063D-96C6-401D-A175-5B29A3EA17DD}" type="slidenum">
              <a:rPr lang="en-US" smtClean="0"/>
              <a:t>29</a:t>
            </a:fld>
            <a:endParaRPr lang="en-US"/>
          </a:p>
        </p:txBody>
      </p:sp>
    </p:spTree>
    <p:extLst>
      <p:ext uri="{BB962C8B-B14F-4D97-AF65-F5344CB8AC3E}">
        <p14:creationId xmlns:p14="http://schemas.microsoft.com/office/powerpoint/2010/main" val="3497519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dirty="0">
                <a:effectLst>
                  <a:outerShdw blurRad="38100" dist="38100" dir="2700000" algn="tl">
                    <a:srgbClr val="000000">
                      <a:alpha val="43137"/>
                    </a:srgbClr>
                  </a:outerShdw>
                </a:effectLst>
                <a:latin typeface="+mn-lt"/>
              </a:rPr>
              <a:t>Slide # </a:t>
            </a:r>
            <a:fld id="{209B3D60-080B-4D34-9398-1DC43AD41F33}" type="slidenum">
              <a:rPr lang="en-US" sz="1200" b="1" smtClean="0">
                <a:effectLst>
                  <a:outerShdw blurRad="38100" dist="38100" dir="2700000" algn="tl">
                    <a:srgbClr val="000000">
                      <a:alpha val="43137"/>
                    </a:srgbClr>
                  </a:outerShdw>
                </a:effectLst>
                <a:latin typeface="+mn-lt"/>
              </a:rPr>
              <a:pPr algn="r"/>
              <a:t>3</a:t>
            </a:fld>
            <a:endParaRPr lang="en-US" sz="1200" b="1" dirty="0">
              <a:effectLst>
                <a:outerShdw blurRad="38100" dist="38100" dir="2700000" algn="tl">
                  <a:srgbClr val="000000">
                    <a:alpha val="43137"/>
                  </a:srgbClr>
                </a:outerShdw>
              </a:effectLst>
              <a:latin typeface="+mn-lt"/>
            </a:endParaRPr>
          </a:p>
          <a:p>
            <a:pPr algn="just"/>
            <a:r>
              <a:rPr lang="en-US" sz="1200" b="1" dirty="0">
                <a:latin typeface="+mn-lt"/>
              </a:rPr>
              <a:t>Animated Slide</a:t>
            </a:r>
          </a:p>
          <a:p>
            <a:pPr algn="just"/>
            <a:endParaRPr lang="en-US" sz="1200"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What influences our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It really boils down to three primary values which affect our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Protecting communities</a:t>
            </a:r>
          </a:p>
          <a:p>
            <a:pPr marL="914400" lvl="2" indent="0">
              <a:buFont typeface="Arial" panose="020B0604020202020204" pitchFamily="34" charset="0"/>
              <a:buNone/>
            </a:pPr>
            <a:r>
              <a:rPr lang="en-US" sz="1200" kern="1200" dirty="0">
                <a:solidFill>
                  <a:schemeClr val="tx1"/>
                </a:solidFill>
                <a:effectLst/>
                <a:latin typeface="+mn-lt"/>
                <a:ea typeface="+mn-ea"/>
                <a:cs typeface="+mn-cs"/>
              </a:rPr>
              <a:t>Wildland fire is dynamic and respects no jurisdictional boundaries.  No one agency can manage and respond to all wildland fire threats.  In order to protect our cities, towns and villages, we must work together across all levels of our organizations to respond to wildfire ignitions.  Utilizing NFDRS to implement informed decisions in responding to wildland fire enables us to be more effective in our response and leverage resources with our partners.</a:t>
            </a:r>
          </a:p>
          <a:p>
            <a:pPr marL="914400" lvl="2" indent="0">
              <a:buFont typeface="Arial" panose="020B0604020202020204" pitchFamily="34" charset="0"/>
              <a:buNone/>
            </a:pPr>
            <a:endParaRPr lang="en-US" sz="1200" kern="1200" dirty="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Long term gains can be made in reducing wildfire risk to communities.  One part of reducing long term risk is allowing good fire to reduce hazardous fuels and help create a resilient landscape.  </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Managing the land</a:t>
            </a:r>
          </a:p>
          <a:p>
            <a:pPr marL="914400" lvl="2" indent="0">
              <a:buFont typeface="Arial" panose="020B0604020202020204" pitchFamily="34" charset="0"/>
              <a:buNone/>
            </a:pPr>
            <a:r>
              <a:rPr lang="en-US" sz="1200" kern="1200" dirty="0">
                <a:solidFill>
                  <a:schemeClr val="tx1"/>
                </a:solidFill>
                <a:effectLst/>
                <a:latin typeface="+mn-lt"/>
                <a:ea typeface="+mn-ea"/>
                <a:cs typeface="+mn-cs"/>
              </a:rPr>
              <a:t>Fulfilling objectives in land management plans calls for making mindful decisions on the time, place and environmental conditions to allow fire to move across the landscape.  This will lead to restoring ecosystems while managing short term risk to communities and reducing long term risks. </a:t>
            </a:r>
          </a:p>
          <a:p>
            <a:pPr marL="914400" lvl="2" indent="0">
              <a:buFont typeface="Arial" panose="020B0604020202020204" pitchFamily="34" charset="0"/>
              <a:buNone/>
            </a:pP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People</a:t>
            </a:r>
            <a:endParaRPr lang="en-US" sz="1200" kern="1200" dirty="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Understanding fuel moisture and weather conditions enable firefighters to make strategic decisions on engaging the fire.  A constant awareness if your window is opening or closing as the day and season progress will allow firefighters to make mindful decisions on the fire line.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CD7063D-96C6-401D-A175-5B29A3EA17DD}" type="slidenum">
              <a:rPr lang="en-US" smtClean="0"/>
              <a:t>3</a:t>
            </a:fld>
            <a:endParaRPr lang="en-US"/>
          </a:p>
        </p:txBody>
      </p:sp>
    </p:spTree>
    <p:extLst>
      <p:ext uri="{BB962C8B-B14F-4D97-AF65-F5344CB8AC3E}">
        <p14:creationId xmlns:p14="http://schemas.microsoft.com/office/powerpoint/2010/main" val="653344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0" dirty="0">
                <a:effectLst>
                  <a:outerShdw blurRad="38100" dist="38100" dir="2700000" algn="tl">
                    <a:srgbClr val="000000">
                      <a:alpha val="43137"/>
                    </a:srgbClr>
                  </a:outerShdw>
                </a:effectLst>
                <a:latin typeface="+mn-lt"/>
              </a:rPr>
              <a:t>Slide # </a:t>
            </a:r>
            <a:fld id="{209B3D60-080B-4D34-9398-1DC43AD41F33}" type="slidenum">
              <a:rPr lang="en-US" sz="1200" b="0" smtClean="0">
                <a:effectLst>
                  <a:outerShdw blurRad="38100" dist="38100" dir="2700000" algn="tl">
                    <a:srgbClr val="000000">
                      <a:alpha val="43137"/>
                    </a:srgbClr>
                  </a:outerShdw>
                </a:effectLst>
                <a:latin typeface="+mn-lt"/>
              </a:rPr>
              <a:pPr algn="r"/>
              <a:t>30</a:t>
            </a:fld>
            <a:endParaRPr lang="en-US" sz="1200" b="0" dirty="0">
              <a:effectLst>
                <a:outerShdw blurRad="38100" dist="38100" dir="2700000" algn="tl">
                  <a:srgbClr val="000000">
                    <a:alpha val="43137"/>
                  </a:srgbClr>
                </a:outerShdw>
              </a:effectLst>
              <a:latin typeface="+mn-lt"/>
            </a:endParaRPr>
          </a:p>
          <a:p>
            <a:pPr marL="0" marR="0" lvl="0" indent="0">
              <a:spcBef>
                <a:spcPts val="1800"/>
              </a:spcBef>
              <a:spcAft>
                <a:spcPts val="1200"/>
              </a:spcAft>
              <a:buSzPts val="1100"/>
              <a:buFont typeface="Arial" panose="020B0604020202020204" pitchFamily="34" charset="0"/>
              <a:buNone/>
            </a:pPr>
            <a:r>
              <a:rPr lang="en-US" sz="1200" b="1" dirty="0">
                <a:effectLst/>
                <a:latin typeface="+mn-lt"/>
                <a:cs typeface="Times New Roman" panose="02020603050405020304" pitchFamily="18" charset="0"/>
              </a:rPr>
              <a:t>Adjective Fire Danger Rating Levels</a:t>
            </a:r>
          </a:p>
          <a:p>
            <a:pPr marL="457200" marR="0" lvl="1" indent="0">
              <a:spcBef>
                <a:spcPts val="1800"/>
              </a:spcBef>
              <a:spcAft>
                <a:spcPts val="1200"/>
              </a:spcAft>
              <a:buSzPts val="1100"/>
              <a:buFont typeface="Arial" panose="020B0604020202020204" pitchFamily="34" charset="0"/>
              <a:buNone/>
            </a:pPr>
            <a:r>
              <a:rPr lang="en-US" sz="1200" b="0" dirty="0">
                <a:effectLst/>
                <a:latin typeface="+mn-lt"/>
                <a:cs typeface="Times New Roman" panose="02020603050405020304" pitchFamily="18" charset="0"/>
              </a:rPr>
              <a:t>Adjective Fire Danger Rating Levels are five standard adjective descriptions intended to be used for public information and signing.</a:t>
            </a:r>
          </a:p>
          <a:p>
            <a:pPr marL="1143000" marR="0" lvl="2" indent="-228600">
              <a:spcBef>
                <a:spcPts val="1800"/>
              </a:spcBef>
              <a:spcAft>
                <a:spcPts val="1200"/>
              </a:spcAft>
              <a:buSzPts val="1100"/>
              <a:buFont typeface="Arial" panose="020B0604020202020204" pitchFamily="34" charset="0"/>
              <a:buAutoNum type="arabicPeriod"/>
            </a:pPr>
            <a:r>
              <a:rPr lang="en-US" sz="1200" b="0" dirty="0">
                <a:effectLst/>
                <a:latin typeface="+mn-lt"/>
                <a:cs typeface="Times New Roman" panose="02020603050405020304" pitchFamily="18" charset="0"/>
              </a:rPr>
              <a:t>Adjective Fire Danger Rating Level Examples:</a:t>
            </a:r>
          </a:p>
          <a:p>
            <a:pPr marL="1600200" marR="0" lvl="3" indent="-228600">
              <a:spcBef>
                <a:spcPts val="600"/>
              </a:spcBef>
              <a:spcAft>
                <a:spcPts val="1200"/>
              </a:spcAft>
              <a:buSzPts val="1100"/>
              <a:buFont typeface="Arial" panose="020B0604020202020204" pitchFamily="34" charset="0"/>
              <a:buAutoNum type="alphaLcPeriod"/>
            </a:pPr>
            <a:r>
              <a:rPr lang="en-US" sz="1200" b="0" dirty="0">
                <a:effectLst/>
                <a:latin typeface="+mn-lt"/>
                <a:cs typeface="Times New Roman" panose="02020603050405020304" pitchFamily="18" charset="0"/>
              </a:rPr>
              <a:t>How often should Smokey’s arm change</a:t>
            </a:r>
          </a:p>
          <a:p>
            <a:pPr marL="1600200" marR="0" lvl="3" indent="-228600">
              <a:spcBef>
                <a:spcPts val="600"/>
              </a:spcBef>
              <a:spcAft>
                <a:spcPts val="1200"/>
              </a:spcAft>
              <a:buSzPts val="1100"/>
              <a:buFont typeface="Arial" panose="020B0604020202020204" pitchFamily="34" charset="0"/>
              <a:buAutoNum type="alphaLcPeriod"/>
            </a:pPr>
            <a:r>
              <a:rPr lang="en-US" sz="1200" b="0" dirty="0">
                <a:effectLst/>
                <a:latin typeface="+mn-lt"/>
                <a:cs typeface="Times New Roman" panose="02020603050405020304" pitchFamily="18" charset="0"/>
              </a:rPr>
              <a:t>When should public service announcements start</a:t>
            </a:r>
          </a:p>
          <a:p>
            <a:pPr marL="1600200" marR="0" lvl="3" indent="-228600">
              <a:spcBef>
                <a:spcPts val="600"/>
              </a:spcBef>
              <a:spcAft>
                <a:spcPts val="1200"/>
              </a:spcAft>
              <a:buSzPts val="1100"/>
              <a:buFont typeface="Arial" panose="020B0604020202020204" pitchFamily="34" charset="0"/>
              <a:buAutoNum type="alphaLcPeriod"/>
            </a:pPr>
            <a:r>
              <a:rPr lang="en-US" sz="1200" b="0" dirty="0">
                <a:effectLst/>
                <a:latin typeface="+mn-lt"/>
                <a:cs typeface="Times New Roman" panose="02020603050405020304" pitchFamily="18" charset="0"/>
              </a:rPr>
              <a:t>What other decision tools should be tied to this</a:t>
            </a:r>
          </a:p>
          <a:p>
            <a:pPr marL="1143000" marR="0" lvl="2" indent="-228600">
              <a:spcBef>
                <a:spcPts val="1800"/>
              </a:spcBef>
              <a:spcAft>
                <a:spcPts val="1200"/>
              </a:spcAft>
              <a:buSzPts val="1100"/>
              <a:buFont typeface="Arial" panose="020B0604020202020204" pitchFamily="34" charset="0"/>
              <a:buAutoNum type="arabicPeriod"/>
            </a:pPr>
            <a:r>
              <a:rPr lang="en-US" sz="1200" b="0" dirty="0">
                <a:effectLst/>
                <a:latin typeface="+mn-lt"/>
                <a:cs typeface="Times New Roman" panose="02020603050405020304" pitchFamily="18" charset="0"/>
              </a:rPr>
              <a:t>Adjective Fire Danger Rating Level Decision Traps:</a:t>
            </a:r>
          </a:p>
          <a:p>
            <a:pPr marL="1600200" marR="0" lvl="3" indent="-228600">
              <a:spcBef>
                <a:spcPts val="600"/>
              </a:spcBef>
              <a:spcAft>
                <a:spcPts val="1200"/>
              </a:spcAft>
              <a:buSzPts val="1100"/>
              <a:buFont typeface="Arial" panose="020B0604020202020204" pitchFamily="34" charset="0"/>
              <a:buAutoNum type="alphaLcPeriod"/>
            </a:pPr>
            <a:r>
              <a:rPr lang="en-US" sz="1200" b="0" dirty="0">
                <a:effectLst/>
                <a:latin typeface="+mn-lt"/>
                <a:cs typeface="Times New Roman" panose="02020603050405020304" pitchFamily="18" charset="0"/>
              </a:rPr>
              <a:t>A common practice to determine adjective fire danger rating is to standard product out of WIMS.  This could easily produce some inconsistencies with some other decisions such as restrictions.  This would be an example of a status quo decision trap or an anchoring trap.  </a:t>
            </a:r>
          </a:p>
          <a:p>
            <a:pPr algn="just"/>
            <a:endParaRPr lang="en-US" b="0" dirty="0">
              <a:latin typeface="+mn-lt"/>
            </a:endParaRPr>
          </a:p>
          <a:p>
            <a:endParaRPr lang="en-US" dirty="0"/>
          </a:p>
        </p:txBody>
      </p:sp>
      <p:sp>
        <p:nvSpPr>
          <p:cNvPr id="4" name="Slide Number Placeholder 3"/>
          <p:cNvSpPr>
            <a:spLocks noGrp="1"/>
          </p:cNvSpPr>
          <p:nvPr>
            <p:ph type="sldNum" sz="quarter" idx="5"/>
          </p:nvPr>
        </p:nvSpPr>
        <p:spPr/>
        <p:txBody>
          <a:bodyPr/>
          <a:lstStyle/>
          <a:p>
            <a:fld id="{ACD7063D-96C6-401D-A175-5B29A3EA17DD}" type="slidenum">
              <a:rPr lang="en-US" smtClean="0"/>
              <a:t>30</a:t>
            </a:fld>
            <a:endParaRPr lang="en-US"/>
          </a:p>
        </p:txBody>
      </p:sp>
    </p:spTree>
    <p:extLst>
      <p:ext uri="{BB962C8B-B14F-4D97-AF65-F5344CB8AC3E}">
        <p14:creationId xmlns:p14="http://schemas.microsoft.com/office/powerpoint/2010/main" val="960011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smtClean="0">
                <a:effectLst>
                  <a:outerShdw blurRad="38100" dist="38100" dir="2700000" algn="tl">
                    <a:srgbClr val="000000">
                      <a:alpha val="43137"/>
                    </a:srgbClr>
                  </a:outerShdw>
                </a:effectLst>
              </a:rPr>
              <a:pPr algn="r"/>
              <a:t>31</a:t>
            </a:fld>
            <a:endParaRPr lang="en-US" sz="1200" b="1" dirty="0">
              <a:effectLst>
                <a:outerShdw blurRad="38100" dist="38100" dir="2700000" algn="tl">
                  <a:srgbClr val="000000">
                    <a:alpha val="43137"/>
                  </a:srgbClr>
                </a:outerShdw>
              </a:effectLst>
            </a:endParaRPr>
          </a:p>
          <a:p>
            <a:pPr algn="just"/>
            <a:r>
              <a:rPr lang="en-US" b="1" dirty="0"/>
              <a:t>Fire Restrictions</a:t>
            </a:r>
          </a:p>
          <a:p>
            <a:pPr marL="228600" marR="0" lvl="0" indent="-228600">
              <a:spcBef>
                <a:spcPts val="1800"/>
              </a:spcBef>
              <a:spcAft>
                <a:spcPts val="1200"/>
              </a:spcAft>
              <a:buSzPts val="1100"/>
              <a:buFont typeface="Arial" panose="020B0604020202020204" pitchFamily="34" charset="0"/>
              <a:buAutoNum type="arabicPeriod"/>
            </a:pPr>
            <a:r>
              <a:rPr lang="en-US" sz="1200" b="0" dirty="0">
                <a:effectLst/>
                <a:latin typeface="Arial" panose="020B0604020202020204" pitchFamily="34" charset="0"/>
                <a:cs typeface="Times New Roman" panose="02020603050405020304" pitchFamily="18" charset="0"/>
              </a:rPr>
              <a:t>Restrictions Examples:</a:t>
            </a:r>
          </a:p>
          <a:p>
            <a:pPr marL="685800" marR="0" lvl="1" indent="-228600">
              <a:spcBef>
                <a:spcPts val="600"/>
              </a:spcBef>
              <a:spcAft>
                <a:spcPts val="1200"/>
              </a:spcAft>
              <a:buSzPts val="1100"/>
              <a:buFont typeface="Arial" panose="020B0604020202020204" pitchFamily="34" charset="0"/>
              <a:buAutoNum type="arabicPeriod"/>
            </a:pPr>
            <a:r>
              <a:rPr lang="en-US" sz="1200" b="0" dirty="0">
                <a:effectLst/>
                <a:latin typeface="Arial" panose="020B0604020202020204" pitchFamily="34" charset="0"/>
                <a:cs typeface="Times New Roman" panose="02020603050405020304" pitchFamily="18" charset="0"/>
              </a:rPr>
              <a:t>When should local/state agencies stop issuing burn permits</a:t>
            </a:r>
          </a:p>
          <a:p>
            <a:pPr marL="685800" marR="0" lvl="1" indent="-228600">
              <a:spcBef>
                <a:spcPts val="600"/>
              </a:spcBef>
              <a:spcAft>
                <a:spcPts val="1200"/>
              </a:spcAft>
              <a:buSzPts val="1100"/>
              <a:buFont typeface="Arial" panose="020B0604020202020204" pitchFamily="34" charset="0"/>
              <a:buAutoNum type="arabicPeriod"/>
            </a:pPr>
            <a:r>
              <a:rPr lang="en-US" sz="1200" b="0" dirty="0">
                <a:effectLst/>
                <a:latin typeface="Arial" panose="020B0604020202020204" pitchFamily="34" charset="0"/>
                <a:cs typeface="Times New Roman" panose="02020603050405020304" pitchFamily="18" charset="0"/>
              </a:rPr>
              <a:t>When should the Forest close access</a:t>
            </a:r>
          </a:p>
          <a:p>
            <a:pPr marL="685800" marR="0" lvl="1" indent="-228600">
              <a:spcBef>
                <a:spcPts val="600"/>
              </a:spcBef>
              <a:spcAft>
                <a:spcPts val="1200"/>
              </a:spcAft>
              <a:buSzPts val="1100"/>
              <a:buFont typeface="Arial" panose="020B0604020202020204" pitchFamily="34" charset="0"/>
              <a:buAutoNum type="arabicPeriod"/>
            </a:pPr>
            <a:r>
              <a:rPr lang="en-US" sz="1200" b="0" dirty="0">
                <a:effectLst/>
                <a:latin typeface="Arial" panose="020B0604020202020204" pitchFamily="34" charset="0"/>
                <a:cs typeface="Times New Roman" panose="02020603050405020304" pitchFamily="18" charset="0"/>
              </a:rPr>
              <a:t>When is firewood cutting allowed</a:t>
            </a:r>
          </a:p>
          <a:p>
            <a:pPr marL="685800" marR="0" lvl="1" indent="-228600">
              <a:spcBef>
                <a:spcPts val="600"/>
              </a:spcBef>
              <a:spcAft>
                <a:spcPts val="1200"/>
              </a:spcAft>
              <a:buSzPts val="1100"/>
              <a:buFont typeface="Arial" panose="020B0604020202020204" pitchFamily="34" charset="0"/>
              <a:buAutoNum type="arabicPeriod"/>
            </a:pPr>
            <a:r>
              <a:rPr lang="en-US" sz="1200" b="0" dirty="0">
                <a:effectLst/>
                <a:latin typeface="Arial" panose="020B0604020202020204" pitchFamily="34" charset="0"/>
                <a:cs typeface="Times New Roman" panose="02020603050405020304" pitchFamily="18" charset="0"/>
              </a:rPr>
              <a:t>When are contractors restricted from harvest operations</a:t>
            </a:r>
          </a:p>
          <a:p>
            <a:pPr marL="228600" marR="0" lvl="0" indent="-228600">
              <a:spcBef>
                <a:spcPts val="1800"/>
              </a:spcBef>
              <a:spcAft>
                <a:spcPts val="1200"/>
              </a:spcAft>
              <a:buSzPts val="1100"/>
              <a:buFont typeface="Arial" panose="020B0604020202020204" pitchFamily="34" charset="0"/>
              <a:buAutoNum type="arabicPeriod"/>
            </a:pPr>
            <a:r>
              <a:rPr lang="en-US" sz="1200" b="0" dirty="0">
                <a:effectLst/>
                <a:latin typeface="Arial" panose="020B0604020202020204" pitchFamily="34" charset="0"/>
                <a:cs typeface="Times New Roman" panose="02020603050405020304" pitchFamily="18" charset="0"/>
              </a:rPr>
              <a:t>Public Use Restrictions Decision Traps:  </a:t>
            </a:r>
          </a:p>
          <a:p>
            <a:pPr marL="685800" marR="0" lvl="1" indent="-228600">
              <a:spcBef>
                <a:spcPts val="600"/>
              </a:spcBef>
              <a:spcAft>
                <a:spcPts val="1200"/>
              </a:spcAft>
              <a:buSzPts val="1100"/>
              <a:buFont typeface="Arial" panose="020B0604020202020204" pitchFamily="34" charset="0"/>
              <a:buAutoNum type="arabicPeriod"/>
            </a:pPr>
            <a:r>
              <a:rPr lang="en-US" sz="1200" b="0" dirty="0">
                <a:effectLst/>
                <a:latin typeface="Arial" panose="020B0604020202020204" pitchFamily="34" charset="0"/>
                <a:cs typeface="Times New Roman" panose="02020603050405020304" pitchFamily="18" charset="0"/>
              </a:rPr>
              <a:t>Units which do not have any clear criteria for establishing public or industrial restrictions maybe experiencing an overconfidence in judgment decision trap.  Individuals functioning under this trap fail to collect key factual information.  </a:t>
            </a:r>
          </a:p>
          <a:p>
            <a:endParaRPr lang="en-US" dirty="0"/>
          </a:p>
        </p:txBody>
      </p:sp>
      <p:sp>
        <p:nvSpPr>
          <p:cNvPr id="4" name="Slide Number Placeholder 3"/>
          <p:cNvSpPr>
            <a:spLocks noGrp="1"/>
          </p:cNvSpPr>
          <p:nvPr>
            <p:ph type="sldNum" sz="quarter" idx="5"/>
          </p:nvPr>
        </p:nvSpPr>
        <p:spPr/>
        <p:txBody>
          <a:bodyPr/>
          <a:lstStyle/>
          <a:p>
            <a:fld id="{ACD7063D-96C6-401D-A175-5B29A3EA17DD}" type="slidenum">
              <a:rPr lang="en-US" smtClean="0"/>
              <a:t>31</a:t>
            </a:fld>
            <a:endParaRPr lang="en-US"/>
          </a:p>
        </p:txBody>
      </p:sp>
    </p:spTree>
    <p:extLst>
      <p:ext uri="{BB962C8B-B14F-4D97-AF65-F5344CB8AC3E}">
        <p14:creationId xmlns:p14="http://schemas.microsoft.com/office/powerpoint/2010/main" val="5976659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smtClean="0">
                <a:effectLst>
                  <a:outerShdw blurRad="38100" dist="38100" dir="2700000" algn="tl">
                    <a:srgbClr val="000000">
                      <a:alpha val="43137"/>
                    </a:srgbClr>
                  </a:outerShdw>
                </a:effectLst>
              </a:rPr>
              <a:pPr algn="r"/>
              <a:t>32</a:t>
            </a:fld>
            <a:endParaRPr lang="en-US" sz="1200" b="1" dirty="0">
              <a:effectLst>
                <a:outerShdw blurRad="38100" dist="38100" dir="2700000" algn="tl">
                  <a:srgbClr val="000000">
                    <a:alpha val="43137"/>
                  </a:srgbClr>
                </a:outerShdw>
              </a:effectLst>
            </a:endParaRPr>
          </a:p>
          <a:p>
            <a:pPr algn="just"/>
            <a:r>
              <a:rPr lang="en-US" b="1" dirty="0"/>
              <a:t>Fire Restrictions</a:t>
            </a:r>
          </a:p>
          <a:p>
            <a:pPr marL="228600" marR="0" lvl="0" indent="-228600">
              <a:spcBef>
                <a:spcPts val="1800"/>
              </a:spcBef>
              <a:spcAft>
                <a:spcPts val="1200"/>
              </a:spcAft>
              <a:buSzPts val="1100"/>
              <a:buFont typeface="Arial" panose="020B0604020202020204" pitchFamily="34" charset="0"/>
              <a:buAutoNum type="arabicPeriod"/>
            </a:pPr>
            <a:r>
              <a:rPr lang="en-US" sz="1200" b="0" dirty="0">
                <a:effectLst/>
                <a:latin typeface="Arial" panose="020B0604020202020204" pitchFamily="34" charset="0"/>
                <a:cs typeface="Times New Roman" panose="02020603050405020304" pitchFamily="18" charset="0"/>
              </a:rPr>
              <a:t>Restrictions Examples:</a:t>
            </a:r>
          </a:p>
          <a:p>
            <a:pPr marL="685800" marR="0" lvl="1" indent="-228600">
              <a:spcBef>
                <a:spcPts val="600"/>
              </a:spcBef>
              <a:spcAft>
                <a:spcPts val="1200"/>
              </a:spcAft>
              <a:buSzPts val="1100"/>
              <a:buFont typeface="Arial" panose="020B0604020202020204" pitchFamily="34" charset="0"/>
              <a:buAutoNum type="arabicPeriod"/>
            </a:pPr>
            <a:r>
              <a:rPr lang="en-US" sz="1200" b="0" dirty="0">
                <a:effectLst/>
                <a:latin typeface="Arial" panose="020B0604020202020204" pitchFamily="34" charset="0"/>
                <a:cs typeface="Times New Roman" panose="02020603050405020304" pitchFamily="18" charset="0"/>
              </a:rPr>
              <a:t>When should local/state agencies stop issuing burn permits</a:t>
            </a:r>
          </a:p>
          <a:p>
            <a:pPr marL="685800" marR="0" lvl="1" indent="-228600">
              <a:spcBef>
                <a:spcPts val="600"/>
              </a:spcBef>
              <a:spcAft>
                <a:spcPts val="1200"/>
              </a:spcAft>
              <a:buSzPts val="1100"/>
              <a:buFont typeface="Arial" panose="020B0604020202020204" pitchFamily="34" charset="0"/>
              <a:buAutoNum type="arabicPeriod"/>
            </a:pPr>
            <a:r>
              <a:rPr lang="en-US" sz="1200" b="0" dirty="0">
                <a:effectLst/>
                <a:latin typeface="Arial" panose="020B0604020202020204" pitchFamily="34" charset="0"/>
                <a:cs typeface="Times New Roman" panose="02020603050405020304" pitchFamily="18" charset="0"/>
              </a:rPr>
              <a:t>When should the Forest close access</a:t>
            </a:r>
          </a:p>
          <a:p>
            <a:pPr marL="685800" marR="0" lvl="1" indent="-228600">
              <a:spcBef>
                <a:spcPts val="600"/>
              </a:spcBef>
              <a:spcAft>
                <a:spcPts val="1200"/>
              </a:spcAft>
              <a:buSzPts val="1100"/>
              <a:buFont typeface="Arial" panose="020B0604020202020204" pitchFamily="34" charset="0"/>
              <a:buAutoNum type="arabicPeriod"/>
            </a:pPr>
            <a:r>
              <a:rPr lang="en-US" sz="1200" b="0" dirty="0">
                <a:effectLst/>
                <a:latin typeface="Arial" panose="020B0604020202020204" pitchFamily="34" charset="0"/>
                <a:cs typeface="Times New Roman" panose="02020603050405020304" pitchFamily="18" charset="0"/>
              </a:rPr>
              <a:t>When is firewood cutting allowed</a:t>
            </a:r>
          </a:p>
          <a:p>
            <a:pPr marL="685800" marR="0" lvl="1" indent="-228600">
              <a:spcBef>
                <a:spcPts val="600"/>
              </a:spcBef>
              <a:spcAft>
                <a:spcPts val="1200"/>
              </a:spcAft>
              <a:buSzPts val="1100"/>
              <a:buFont typeface="Arial" panose="020B0604020202020204" pitchFamily="34" charset="0"/>
              <a:buAutoNum type="arabicPeriod"/>
            </a:pPr>
            <a:r>
              <a:rPr lang="en-US" sz="1200" b="0" dirty="0">
                <a:effectLst/>
                <a:latin typeface="Arial" panose="020B0604020202020204" pitchFamily="34" charset="0"/>
                <a:cs typeface="Times New Roman" panose="02020603050405020304" pitchFamily="18" charset="0"/>
              </a:rPr>
              <a:t>When are contractors restricted from harvest operations</a:t>
            </a:r>
          </a:p>
          <a:p>
            <a:pPr marL="228600" marR="0" lvl="0" indent="-228600">
              <a:spcBef>
                <a:spcPts val="1800"/>
              </a:spcBef>
              <a:spcAft>
                <a:spcPts val="1200"/>
              </a:spcAft>
              <a:buSzPts val="1100"/>
              <a:buFont typeface="Arial" panose="020B0604020202020204" pitchFamily="34" charset="0"/>
              <a:buAutoNum type="arabicPeriod"/>
            </a:pPr>
            <a:r>
              <a:rPr lang="en-US" sz="1200" b="0" dirty="0">
                <a:effectLst/>
                <a:latin typeface="Arial" panose="020B0604020202020204" pitchFamily="34" charset="0"/>
                <a:cs typeface="Times New Roman" panose="02020603050405020304" pitchFamily="18" charset="0"/>
              </a:rPr>
              <a:t>Public Use Restrictions Decision Traps:  </a:t>
            </a:r>
          </a:p>
          <a:p>
            <a:pPr marL="685800" marR="0" lvl="1" indent="-228600">
              <a:spcBef>
                <a:spcPts val="600"/>
              </a:spcBef>
              <a:spcAft>
                <a:spcPts val="1200"/>
              </a:spcAft>
              <a:buSzPts val="1100"/>
              <a:buFont typeface="Arial" panose="020B0604020202020204" pitchFamily="34" charset="0"/>
              <a:buAutoNum type="arabicPeriod"/>
            </a:pPr>
            <a:r>
              <a:rPr lang="en-US" sz="1200" b="0" dirty="0">
                <a:effectLst/>
                <a:latin typeface="Arial" panose="020B0604020202020204" pitchFamily="34" charset="0"/>
                <a:cs typeface="Times New Roman" panose="02020603050405020304" pitchFamily="18" charset="0"/>
              </a:rPr>
              <a:t>Units which do not have any clear criteria for establishing public or industrial restrictions maybe experiencing an overconfidence in judgment decision trap.  Individuals functioning under this trap fail to collect key factual information.  </a:t>
            </a:r>
          </a:p>
          <a:p>
            <a:endParaRPr lang="en-US" dirty="0"/>
          </a:p>
        </p:txBody>
      </p:sp>
      <p:sp>
        <p:nvSpPr>
          <p:cNvPr id="4" name="Slide Number Placeholder 3"/>
          <p:cNvSpPr>
            <a:spLocks noGrp="1"/>
          </p:cNvSpPr>
          <p:nvPr>
            <p:ph type="sldNum" sz="quarter" idx="5"/>
          </p:nvPr>
        </p:nvSpPr>
        <p:spPr/>
        <p:txBody>
          <a:bodyPr/>
          <a:lstStyle/>
          <a:p>
            <a:fld id="{ACD7063D-96C6-401D-A175-5B29A3EA17DD}" type="slidenum">
              <a:rPr lang="en-US" smtClean="0"/>
              <a:t>32</a:t>
            </a:fld>
            <a:endParaRPr lang="en-US"/>
          </a:p>
        </p:txBody>
      </p:sp>
    </p:spTree>
    <p:extLst>
      <p:ext uri="{BB962C8B-B14F-4D97-AF65-F5344CB8AC3E}">
        <p14:creationId xmlns:p14="http://schemas.microsoft.com/office/powerpoint/2010/main" val="13923935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smtClean="0">
                <a:effectLst>
                  <a:outerShdw blurRad="38100" dist="38100" dir="2700000" algn="tl">
                    <a:srgbClr val="000000">
                      <a:alpha val="43137"/>
                    </a:srgbClr>
                  </a:outerShdw>
                </a:effectLst>
              </a:rPr>
              <a:pPr algn="r"/>
              <a:t>33</a:t>
            </a:fld>
            <a:endParaRPr lang="en-US" sz="1200" b="1" dirty="0">
              <a:effectLst>
                <a:outerShdw blurRad="38100" dist="38100" dir="2700000" algn="tl">
                  <a:srgbClr val="000000">
                    <a:alpha val="43137"/>
                  </a:srgbClr>
                </a:outerShdw>
              </a:effectLst>
            </a:endParaRPr>
          </a:p>
          <a:p>
            <a:pPr algn="just"/>
            <a:r>
              <a:rPr lang="en-US" b="1" dirty="0"/>
              <a:t>Summary</a:t>
            </a:r>
          </a:p>
          <a:p>
            <a:pPr marL="628650" lvl="1" indent="-171450">
              <a:lnSpc>
                <a:spcPct val="100000"/>
              </a:lnSpc>
              <a:buFont typeface="Arial" panose="020B0604020202020204" pitchFamily="34" charset="0"/>
              <a:buChar char="•"/>
            </a:pPr>
            <a:r>
              <a:rPr lang="en-US" sz="1200" dirty="0">
                <a:solidFill>
                  <a:srgbClr val="FFFFFF"/>
                </a:solidFill>
              </a:rPr>
              <a:t>Our ability to make rational and informed decisions is hampered by our cognitive biases and time constraints.</a:t>
            </a:r>
          </a:p>
          <a:p>
            <a:pPr marL="628650" lvl="1" indent="-171450">
              <a:lnSpc>
                <a:spcPct val="100000"/>
              </a:lnSpc>
              <a:buFont typeface="Arial" panose="020B0604020202020204" pitchFamily="34" charset="0"/>
              <a:buChar char="•"/>
            </a:pPr>
            <a:r>
              <a:rPr lang="en-US" sz="1200" dirty="0">
                <a:solidFill>
                  <a:srgbClr val="FFFFFF"/>
                </a:solidFill>
              </a:rPr>
              <a:t>Several tragic incidents have demonstrated the predictability of extreme fire danger</a:t>
            </a:r>
          </a:p>
          <a:p>
            <a:pPr marL="628650" lvl="1" indent="-171450">
              <a:lnSpc>
                <a:spcPct val="100000"/>
              </a:lnSpc>
              <a:buFont typeface="Arial" panose="020B0604020202020204" pitchFamily="34" charset="0"/>
              <a:buChar char="•"/>
            </a:pPr>
            <a:r>
              <a:rPr lang="en-US" sz="1200" dirty="0">
                <a:solidFill>
                  <a:srgbClr val="FFFFFF"/>
                </a:solidFill>
              </a:rPr>
              <a:t>The implementation of fire danger Management Tools and High Reliability Organizing (HRO) can optimize the outcome of a decision by minimizing the associated risk. </a:t>
            </a:r>
          </a:p>
          <a:p>
            <a:pPr algn="just"/>
            <a:endParaRPr lang="en-US" b="0" dirty="0"/>
          </a:p>
        </p:txBody>
      </p:sp>
      <p:sp>
        <p:nvSpPr>
          <p:cNvPr id="4" name="Slide Number Placeholder 3"/>
          <p:cNvSpPr>
            <a:spLocks noGrp="1"/>
          </p:cNvSpPr>
          <p:nvPr>
            <p:ph type="sldNum" sz="quarter" idx="5"/>
          </p:nvPr>
        </p:nvSpPr>
        <p:spPr/>
        <p:txBody>
          <a:bodyPr/>
          <a:lstStyle/>
          <a:p>
            <a:fld id="{ACD7063D-96C6-401D-A175-5B29A3EA17DD}" type="slidenum">
              <a:rPr lang="en-US" smtClean="0"/>
              <a:t>33</a:t>
            </a:fld>
            <a:endParaRPr lang="en-US"/>
          </a:p>
        </p:txBody>
      </p:sp>
    </p:spTree>
    <p:extLst>
      <p:ext uri="{BB962C8B-B14F-4D97-AF65-F5344CB8AC3E}">
        <p14:creationId xmlns:p14="http://schemas.microsoft.com/office/powerpoint/2010/main" val="19682475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endParaRPr>
          </a:p>
          <a:p>
            <a:r>
              <a:rPr lang="en-US" b="1" dirty="0"/>
              <a:t>Review Lesson Objectives:</a:t>
            </a:r>
          </a:p>
          <a:p>
            <a:pPr marL="742950" lvl="0" indent="-742950">
              <a:buFont typeface="+mj-lt"/>
              <a:buAutoNum type="arabicPeriod"/>
            </a:pPr>
            <a:r>
              <a:rPr lang="en-US" sz="4000" dirty="0"/>
              <a:t>Understand basic principles of decision-making and risk.</a:t>
            </a:r>
          </a:p>
          <a:p>
            <a:pPr marL="1485900" marR="0" lvl="2" indent="-571500" algn="l" defTabSz="914363" rtl="0" eaLnBrk="1" fontAlgn="auto" latinLnBrk="0" hangingPunct="1">
              <a:lnSpc>
                <a:spcPct val="100000"/>
              </a:lnSpc>
              <a:spcBef>
                <a:spcPts val="600"/>
              </a:spcBef>
              <a:spcAft>
                <a:spcPts val="1200"/>
              </a:spcAft>
              <a:buClrTx/>
              <a:buSzTx/>
              <a:buFont typeface="Wingdings" panose="05000000000000000000" pitchFamily="2" charset="2"/>
              <a:buChar char="Ø"/>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a:t>
            </a:r>
          </a:p>
          <a:p>
            <a:pPr marL="742950" lvl="0" indent="-742950">
              <a:buFont typeface="+mj-lt"/>
              <a:buAutoNum type="arabicPeriod"/>
            </a:pPr>
            <a:r>
              <a:rPr lang="en-US" sz="4000" dirty="0"/>
              <a:t>Provide examples of how the fire danger Management Tools can optimize the potential outcome of a decision by minimizing the associated risk.</a:t>
            </a:r>
          </a:p>
          <a:p>
            <a:pPr marL="1485900" marR="0" lvl="2" indent="-571500" algn="l" defTabSz="914363" rtl="0" eaLnBrk="1" fontAlgn="auto" latinLnBrk="0" hangingPunct="1">
              <a:lnSpc>
                <a:spcPct val="100000"/>
              </a:lnSpc>
              <a:spcBef>
                <a:spcPts val="600"/>
              </a:spcBef>
              <a:spcAft>
                <a:spcPts val="1200"/>
              </a:spcAft>
              <a:buClrTx/>
              <a:buSzTx/>
              <a:buFont typeface="Wingdings" panose="05000000000000000000" pitchFamily="2" charset="2"/>
              <a:buChar char="Ø"/>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a:t>
            </a:r>
          </a:p>
          <a:p>
            <a:pPr marL="742950" lvl="0" indent="-742950">
              <a:buFont typeface="+mj-lt"/>
              <a:buAutoNum type="arabicPeriod"/>
            </a:pPr>
            <a:r>
              <a:rPr lang="en-US" sz="4000" dirty="0"/>
              <a:t>Describe how the fire danger management tools support risk management.</a:t>
            </a:r>
          </a:p>
          <a:p>
            <a:pPr marL="1485900" marR="0" lvl="2" indent="-571500" algn="l" defTabSz="914363" rtl="0" eaLnBrk="1" fontAlgn="auto" latinLnBrk="0" hangingPunct="1">
              <a:lnSpc>
                <a:spcPct val="100000"/>
              </a:lnSpc>
              <a:spcBef>
                <a:spcPts val="600"/>
              </a:spcBef>
              <a:spcAft>
                <a:spcPts val="1200"/>
              </a:spcAft>
              <a:buClrTx/>
              <a:buSzTx/>
              <a:buFont typeface="Wingdings" panose="05000000000000000000" pitchFamily="2" charset="2"/>
              <a:buChar char="Ø"/>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a:t>
            </a:r>
          </a:p>
          <a:p>
            <a:pPr marL="914400" marR="0" lvl="2" indent="0" algn="l" defTabSz="914363" rtl="0" eaLnBrk="1" fontAlgn="auto" latinLnBrk="0" hangingPunct="1">
              <a:lnSpc>
                <a:spcPct val="100000"/>
              </a:lnSpc>
              <a:spcBef>
                <a:spcPts val="600"/>
              </a:spcBef>
              <a:spcAft>
                <a:spcPts val="1200"/>
              </a:spcAft>
              <a:buClrTx/>
              <a:buSzTx/>
              <a:buFont typeface="Wingdings" panose="05000000000000000000" pitchFamily="2" charset="2"/>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7063D-96C6-401D-A175-5B29A3E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0877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Questions?</a:t>
            </a:r>
          </a:p>
        </p:txBody>
      </p:sp>
      <p:sp>
        <p:nvSpPr>
          <p:cNvPr id="4" name="Slide Number Placeholder 3"/>
          <p:cNvSpPr>
            <a:spLocks noGrp="1"/>
          </p:cNvSpPr>
          <p:nvPr>
            <p:ph type="sldNum" sz="quarter" idx="10"/>
          </p:nvPr>
        </p:nvSpPr>
        <p:spPr/>
        <p:txBody>
          <a:bodyPr/>
          <a:lstStyle/>
          <a:p>
            <a:fld id="{ACD7063D-96C6-401D-A175-5B29A3EA17DD}" type="slidenum">
              <a:rPr lang="en-US" smtClean="0"/>
              <a:t>35</a:t>
            </a:fld>
            <a:endParaRPr lang="en-US"/>
          </a:p>
        </p:txBody>
      </p:sp>
    </p:spTree>
    <p:extLst>
      <p:ext uri="{BB962C8B-B14F-4D97-AF65-F5344CB8AC3E}">
        <p14:creationId xmlns:p14="http://schemas.microsoft.com/office/powerpoint/2010/main" val="3034417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smtClean="0">
                <a:effectLst>
                  <a:outerShdw blurRad="38100" dist="38100" dir="2700000" algn="tl">
                    <a:srgbClr val="000000">
                      <a:alpha val="43137"/>
                    </a:srgbClr>
                  </a:outerShdw>
                </a:effectLst>
              </a:rPr>
              <a:pPr algn="r"/>
              <a:t>4</a:t>
            </a:fld>
            <a:endParaRPr lang="en-US" sz="1200" b="1" dirty="0">
              <a:effectLst>
                <a:outerShdw blurRad="38100" dist="38100" dir="2700000" algn="tl">
                  <a:srgbClr val="000000">
                    <a:alpha val="43137"/>
                  </a:srgbClr>
                </a:outerShdw>
              </a:effectLst>
            </a:endParaRPr>
          </a:p>
          <a:p>
            <a:pPr marL="0" indent="0">
              <a:buFont typeface="Arial" panose="020B0604020202020204" pitchFamily="34" charset="0"/>
              <a:buNone/>
            </a:pPr>
            <a:endParaRPr lang="en-US" b="1" u="sng" dirty="0">
              <a:effectLst>
                <a:outerShdw blurRad="38100" dist="38100" dir="2700000" algn="tl">
                  <a:srgbClr val="000000">
                    <a:alpha val="43137"/>
                  </a:srgbClr>
                </a:outerShdw>
              </a:effectLst>
            </a:endParaRPr>
          </a:p>
          <a:p>
            <a:pPr marL="0" indent="0">
              <a:buFont typeface="Arial" panose="020B0604020202020204" pitchFamily="34" charset="0"/>
              <a:buNone/>
            </a:pPr>
            <a:r>
              <a:rPr lang="en-US" b="1" u="sng" dirty="0">
                <a:effectLst>
                  <a:outerShdw blurRad="38100" dist="38100" dir="2700000" algn="tl">
                    <a:srgbClr val="000000">
                      <a:alpha val="43137"/>
                    </a:srgbClr>
                  </a:outerShdw>
                </a:effectLst>
              </a:rPr>
              <a:t>What Factors Influence our Fire Management Decisions?  – </a:t>
            </a:r>
          </a:p>
          <a:p>
            <a:pPr marL="171450" indent="-171450">
              <a:buFont typeface="Arial" panose="020B0604020202020204" pitchFamily="34" charset="0"/>
              <a:buChar char="•"/>
            </a:pPr>
            <a:endParaRPr lang="en-US" b="0" u="none" dirty="0"/>
          </a:p>
          <a:p>
            <a:pPr marL="0" lvl="0" indent="0">
              <a:buFont typeface="Arial" panose="020B0604020202020204" pitchFamily="34" charset="0"/>
              <a:buNone/>
            </a:pPr>
            <a:r>
              <a:rPr lang="en-US" dirty="0"/>
              <a:t>Discussion</a:t>
            </a:r>
          </a:p>
        </p:txBody>
      </p:sp>
      <p:sp>
        <p:nvSpPr>
          <p:cNvPr id="4" name="Slide Number Placeholder 3"/>
          <p:cNvSpPr>
            <a:spLocks noGrp="1"/>
          </p:cNvSpPr>
          <p:nvPr>
            <p:ph type="sldNum" sz="quarter" idx="10"/>
          </p:nvPr>
        </p:nvSpPr>
        <p:spPr/>
        <p:txBody>
          <a:bodyPr/>
          <a:lstStyle/>
          <a:p>
            <a:fld id="{64DFA9AF-66E2-439F-99A7-AD2C53A07726}" type="slidenum">
              <a:rPr lang="en-US" smtClean="0"/>
              <a:t>4</a:t>
            </a:fld>
            <a:endParaRPr lang="en-US"/>
          </a:p>
        </p:txBody>
      </p:sp>
    </p:spTree>
    <p:extLst>
      <p:ext uri="{BB962C8B-B14F-4D97-AF65-F5344CB8AC3E}">
        <p14:creationId xmlns:p14="http://schemas.microsoft.com/office/powerpoint/2010/main" val="2276102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smtClean="0">
                <a:effectLst>
                  <a:outerShdw blurRad="38100" dist="38100" dir="2700000" algn="tl">
                    <a:srgbClr val="000000">
                      <a:alpha val="43137"/>
                    </a:srgbClr>
                  </a:outerShdw>
                </a:effectLst>
              </a:rPr>
              <a:pPr algn="r"/>
              <a:t>5</a:t>
            </a:fld>
            <a:endParaRPr lang="en-US" sz="1200" b="1" dirty="0">
              <a:effectLst>
                <a:outerShdw blurRad="38100" dist="38100" dir="2700000" algn="tl">
                  <a:srgbClr val="000000">
                    <a:alpha val="43137"/>
                  </a:srgbClr>
                </a:outerShdw>
              </a:effectLst>
            </a:endParaRPr>
          </a:p>
          <a:p>
            <a:pPr algn="just"/>
            <a:r>
              <a:rPr lang="en-US" b="1" dirty="0"/>
              <a:t>ANIMATED</a:t>
            </a:r>
            <a:r>
              <a:rPr lang="en-US" b="0" dirty="0"/>
              <a:t> – no clicks are necessary until ready to advance to the next slide.</a:t>
            </a:r>
          </a:p>
          <a:p>
            <a:pPr algn="just"/>
            <a:endParaRPr lang="en-US" b="0" dirty="0"/>
          </a:p>
          <a:p>
            <a:pPr algn="just"/>
            <a:r>
              <a:rPr lang="en-US" b="0" dirty="0"/>
              <a:t>What have we experienced in the past 60 years with respect to Fire Danger.  Specifically, what tragedy fires have we taught us lessons about Fire Danger?</a:t>
            </a:r>
          </a:p>
          <a:p>
            <a:pPr algn="just"/>
            <a:endParaRPr lang="en-US" b="0" dirty="0"/>
          </a:p>
          <a:p>
            <a:pPr algn="just"/>
            <a:r>
              <a:rPr lang="en-US" b="0" dirty="0"/>
              <a:t>We will review some tragedy fires:</a:t>
            </a:r>
          </a:p>
          <a:p>
            <a:pPr marL="628650" lvl="1" indent="-171450" algn="just">
              <a:buFont typeface="Arial" panose="020B0604020202020204" pitchFamily="34" charset="0"/>
              <a:buChar char="•"/>
            </a:pPr>
            <a:r>
              <a:rPr lang="en-US" b="0" dirty="0"/>
              <a:t>Mann Gulch</a:t>
            </a:r>
          </a:p>
          <a:p>
            <a:pPr marL="628650" lvl="1" indent="-171450" algn="just">
              <a:buFont typeface="Arial" panose="020B0604020202020204" pitchFamily="34" charset="0"/>
              <a:buChar char="•"/>
            </a:pPr>
            <a:r>
              <a:rPr lang="en-US" b="0" dirty="0"/>
              <a:t>South Canyon</a:t>
            </a:r>
          </a:p>
          <a:p>
            <a:pPr marL="628650" lvl="1" indent="-171450" algn="just">
              <a:buFont typeface="Arial" panose="020B0604020202020204" pitchFamily="34" charset="0"/>
              <a:buChar char="•"/>
            </a:pPr>
            <a:r>
              <a:rPr lang="en-US" b="0" dirty="0"/>
              <a:t>Thirty-Mile</a:t>
            </a:r>
          </a:p>
          <a:p>
            <a:pPr marL="628650" lvl="1" indent="-171450" algn="just">
              <a:buFont typeface="Arial" panose="020B0604020202020204" pitchFamily="34" charset="0"/>
              <a:buChar char="•"/>
            </a:pPr>
            <a:r>
              <a:rPr lang="en-US" b="0" dirty="0"/>
              <a:t>Cramer</a:t>
            </a:r>
          </a:p>
          <a:p>
            <a:pPr marL="628650" lvl="1" indent="-171450" algn="just">
              <a:buFont typeface="Arial" panose="020B0604020202020204" pitchFamily="34" charset="0"/>
              <a:buChar char="•"/>
            </a:pPr>
            <a:r>
              <a:rPr lang="en-US" b="0" dirty="0"/>
              <a:t>Yarnell</a:t>
            </a:r>
          </a:p>
          <a:p>
            <a:endParaRPr lang="en-US" dirty="0"/>
          </a:p>
          <a:p>
            <a:r>
              <a:rPr lang="en-US" dirty="0"/>
              <a:t>As we refresh our memories about the following tragedy fires, ask yourselves these two questions:  </a:t>
            </a:r>
          </a:p>
          <a:p>
            <a:r>
              <a:rPr lang="en-US" dirty="0"/>
              <a:t>With respect to the decision-making cycle, do you think fire danger was a consideration at any level?</a:t>
            </a:r>
          </a:p>
          <a:p>
            <a:r>
              <a:rPr lang="en-US" dirty="0"/>
              <a:t>where can fire danger influence your decision making?” </a:t>
            </a:r>
          </a:p>
        </p:txBody>
      </p:sp>
      <p:sp>
        <p:nvSpPr>
          <p:cNvPr id="4" name="Slide Number Placeholder 3"/>
          <p:cNvSpPr>
            <a:spLocks noGrp="1"/>
          </p:cNvSpPr>
          <p:nvPr>
            <p:ph type="sldNum" sz="quarter" idx="5"/>
          </p:nvPr>
        </p:nvSpPr>
        <p:spPr/>
        <p:txBody>
          <a:bodyPr/>
          <a:lstStyle/>
          <a:p>
            <a:fld id="{ACD7063D-96C6-401D-A175-5B29A3EA17DD}" type="slidenum">
              <a:rPr lang="en-US" smtClean="0"/>
              <a:t>5</a:t>
            </a:fld>
            <a:endParaRPr lang="en-US"/>
          </a:p>
        </p:txBody>
      </p:sp>
    </p:spTree>
    <p:extLst>
      <p:ext uri="{BB962C8B-B14F-4D97-AF65-F5344CB8AC3E}">
        <p14:creationId xmlns:p14="http://schemas.microsoft.com/office/powerpoint/2010/main" val="2775263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endParaRPr>
          </a:p>
          <a:p>
            <a:r>
              <a:rPr lang="en-US" b="1" dirty="0"/>
              <a:t>Mann Gulch</a:t>
            </a:r>
            <a:r>
              <a:rPr lang="en-US" b="1" baseline="0" dirty="0"/>
              <a:t> </a:t>
            </a:r>
            <a:r>
              <a:rPr lang="en-US" b="1" dirty="0"/>
              <a:t>Fire</a:t>
            </a:r>
            <a:r>
              <a:rPr lang="en-US" b="1" baseline="0" dirty="0"/>
              <a:t> (13 Fatalities)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latin typeface="+mn-lt"/>
                <a:ea typeface="+mn-ea"/>
                <a:cs typeface="+mn-cs"/>
              </a:rPr>
              <a:t>August 5, 1949</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1" dirty="0"/>
            </a:br>
            <a:r>
              <a:rPr kumimoji="0" lang="en-US" sz="1200" b="1" i="0" u="sng" strike="noStrike" kern="1200" cap="none" spc="0" normalizeH="0" baseline="0" noProof="0" dirty="0">
                <a:ln>
                  <a:noFill/>
                </a:ln>
                <a:solidFill>
                  <a:prstClr val="black"/>
                </a:solidFill>
                <a:effectLst/>
                <a:uLnTx/>
                <a:uFillTx/>
                <a:latin typeface="+mn-lt"/>
                <a:ea typeface="+mn-ea"/>
                <a:cs typeface="+mn-cs"/>
              </a:rPr>
              <a:t>BACKGROUND INFORMATION:</a:t>
            </a:r>
          </a:p>
          <a:p>
            <a:endParaRPr lang="en-US" b="1" dirty="0"/>
          </a:p>
          <a:p>
            <a:r>
              <a:rPr lang="en-US" b="0" i="0" dirty="0"/>
              <a:t>Reference:  </a:t>
            </a:r>
            <a:r>
              <a:rPr lang="en-US" b="0" i="1" dirty="0"/>
              <a:t>GTR</a:t>
            </a:r>
            <a:r>
              <a:rPr lang="en-US" b="0" i="1" baseline="0" dirty="0"/>
              <a:t> </a:t>
            </a:r>
            <a:r>
              <a:rPr lang="en-US" b="0" i="1" dirty="0"/>
              <a:t>INT-299</a:t>
            </a:r>
            <a:r>
              <a:rPr lang="en-US" b="0" i="1" baseline="0" dirty="0"/>
              <a:t> </a:t>
            </a:r>
            <a:r>
              <a:rPr lang="en-US" b="0" i="1" dirty="0"/>
              <a:t>Mann</a:t>
            </a:r>
            <a:r>
              <a:rPr lang="en-US" b="0" i="1" baseline="0" dirty="0"/>
              <a:t> </a:t>
            </a:r>
            <a:r>
              <a:rPr lang="en-US" b="0" i="1" dirty="0"/>
              <a:t>Gulch</a:t>
            </a:r>
            <a:r>
              <a:rPr lang="en-US" b="0" i="1" baseline="0" dirty="0"/>
              <a:t> </a:t>
            </a:r>
            <a:r>
              <a:rPr lang="en-US" b="0" i="1" dirty="0"/>
              <a:t>Fire:</a:t>
            </a:r>
            <a:r>
              <a:rPr lang="en-US" b="0" i="1" baseline="0" dirty="0"/>
              <a:t> </a:t>
            </a:r>
            <a:r>
              <a:rPr lang="en-US" b="0" i="1" dirty="0"/>
              <a:t>A</a:t>
            </a:r>
            <a:r>
              <a:rPr lang="en-US" b="0" i="1" baseline="0" dirty="0"/>
              <a:t> </a:t>
            </a:r>
            <a:r>
              <a:rPr lang="en-US" b="0" i="1" dirty="0"/>
              <a:t>Race That</a:t>
            </a:r>
            <a:r>
              <a:rPr lang="en-US" b="0" i="1" baseline="0" dirty="0"/>
              <a:t> Couldn’t Be Won</a:t>
            </a:r>
          </a:p>
          <a:p>
            <a:endParaRPr lang="en-US" b="1" dirty="0"/>
          </a:p>
          <a:p>
            <a:pPr lvl="1">
              <a:spcBef>
                <a:spcPts val="600"/>
              </a:spcBef>
              <a:spcAft>
                <a:spcPts val="600"/>
              </a:spcAft>
              <a:buClr>
                <a:srgbClr val="FF0000"/>
              </a:buClr>
              <a:buFont typeface="Wingdings" pitchFamily="2" charset="2"/>
              <a:buChar char="ü"/>
            </a:pPr>
            <a:r>
              <a:rPr lang="en-US" sz="1200" baseline="0" dirty="0"/>
              <a:t> </a:t>
            </a:r>
            <a:r>
              <a:rPr lang="en-US" sz="1200" dirty="0"/>
              <a:t>Temperatures that day reached 97° F in Helena (Mann Gulch was 20 miles north of Helena)</a:t>
            </a:r>
          </a:p>
          <a:p>
            <a:pPr lvl="1">
              <a:spcBef>
                <a:spcPts val="600"/>
              </a:spcBef>
              <a:spcAft>
                <a:spcPts val="600"/>
              </a:spcAft>
              <a:buClr>
                <a:srgbClr val="FF0000"/>
              </a:buClr>
              <a:buFont typeface="Wingdings" pitchFamily="2" charset="2"/>
              <a:buChar char="ü"/>
            </a:pPr>
            <a:r>
              <a:rPr lang="en-US" sz="1200" dirty="0"/>
              <a:t> In Helena, the wind had been blowing from the north and east at 6 to 8 mi/h that afternoon.  At 3:30 p.m. the wind switched to the south, increased to 24 mi/h, and continued to blow strongly from the south at 14 to 22 mi/h.</a:t>
            </a:r>
          </a:p>
          <a:p>
            <a:pPr lvl="1">
              <a:spcBef>
                <a:spcPts val="600"/>
              </a:spcBef>
              <a:spcAft>
                <a:spcPts val="600"/>
              </a:spcAft>
              <a:buClr>
                <a:srgbClr val="FF0000"/>
              </a:buClr>
              <a:buFont typeface="Wingdings" pitchFamily="2" charset="2"/>
              <a:buChar char="ü"/>
            </a:pPr>
            <a:r>
              <a:rPr lang="en-US" sz="1200" dirty="0"/>
              <a:t>At about 5 p.m. Canyon Ferry District Ranger Robert </a:t>
            </a:r>
            <a:r>
              <a:rPr lang="en-US" sz="1200" dirty="0" err="1"/>
              <a:t>Jansson</a:t>
            </a:r>
            <a:r>
              <a:rPr lang="en-US" sz="1200" dirty="0"/>
              <a:t> had reached the mouth of Mann Gulch by boat and was attempting to walk up the gulch to reach the smokejumpers.  He estimated the wind at Mann Gulch to be between 20 and 30 mi/h with gusts to 40 mi/h.</a:t>
            </a:r>
          </a:p>
          <a:p>
            <a:pPr lvl="1">
              <a:spcBef>
                <a:spcPts val="600"/>
              </a:spcBef>
              <a:spcAft>
                <a:spcPts val="600"/>
              </a:spcAft>
              <a:buClr>
                <a:srgbClr val="FF0000"/>
              </a:buClr>
              <a:buFont typeface="Wingdings" pitchFamily="2" charset="2"/>
              <a:buChar char="ü"/>
            </a:pPr>
            <a:r>
              <a:rPr lang="en-US" sz="1200" dirty="0"/>
              <a:t>The moisture content of fine dead fuels during the hottest part of the day was calculated from the temperature and humidity to have been about 3.5 percent.</a:t>
            </a:r>
          </a:p>
          <a:p>
            <a:pPr lvl="1">
              <a:spcBef>
                <a:spcPts val="600"/>
              </a:spcBef>
              <a:spcAft>
                <a:spcPts val="600"/>
              </a:spcAft>
              <a:buClr>
                <a:srgbClr val="FF0000"/>
              </a:buClr>
              <a:buFont typeface="Wingdings" pitchFamily="2" charset="2"/>
              <a:buChar char="ü"/>
            </a:pPr>
            <a:endParaRPr lang="en-US" sz="1200" dirty="0"/>
          </a:p>
          <a:p>
            <a:pPr lvl="1">
              <a:spcBef>
                <a:spcPts val="600"/>
              </a:spcBef>
              <a:spcAft>
                <a:spcPts val="600"/>
              </a:spcAft>
              <a:buClr>
                <a:srgbClr val="FF0000"/>
              </a:buClr>
              <a:buFont typeface="Wingdings" pitchFamily="2" charset="2"/>
              <a:buChar char="ü"/>
            </a:pPr>
            <a:endParaRPr lang="en-US" dirty="0"/>
          </a:p>
          <a:p>
            <a:pPr marL="971550" lvl="1" indent="-514350">
              <a:buFont typeface="Arial" pitchFamily="34" charset="0"/>
              <a:buChar char="•"/>
            </a:pPr>
            <a:endParaRPr lang="en-US" sz="1200" kern="1200" baseline="0" dirty="0">
              <a:solidFill>
                <a:schemeClr val="tx1"/>
              </a:solidFill>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7359C755-3905-423D-8A48-C7A3AB7C34FC}"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endParaRPr>
          </a:p>
          <a:p>
            <a:endParaRPr lang="en-US" b="1" dirty="0"/>
          </a:p>
          <a:p>
            <a:r>
              <a:rPr lang="en-US" b="1" dirty="0"/>
              <a:t>Mann Gulch</a:t>
            </a:r>
            <a:r>
              <a:rPr lang="en-US" b="1" baseline="0" dirty="0"/>
              <a:t> </a:t>
            </a:r>
            <a:r>
              <a:rPr lang="en-US" b="1" dirty="0"/>
              <a:t>Fire</a:t>
            </a:r>
            <a:r>
              <a:rPr lang="en-US" b="1" baseline="0" dirty="0"/>
              <a:t> (13 Fatalities)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latin typeface="+mn-lt"/>
                <a:ea typeface="+mn-ea"/>
                <a:cs typeface="+mn-cs"/>
              </a:rPr>
              <a:t>August 4, 1949</a:t>
            </a:r>
            <a:br>
              <a:rPr lang="en-US" b="1" dirty="0"/>
            </a:br>
            <a:br>
              <a:rPr lang="en-US" b="1" dirty="0"/>
            </a:br>
            <a:r>
              <a:rPr kumimoji="0" lang="en-US" sz="1200" b="1" i="0" u="sng" strike="noStrike" kern="1200" cap="none" spc="0" normalizeH="0" baseline="0" noProof="0" dirty="0">
                <a:ln>
                  <a:noFill/>
                </a:ln>
                <a:solidFill>
                  <a:prstClr val="black"/>
                </a:solidFill>
                <a:effectLst/>
                <a:uLnTx/>
                <a:uFillTx/>
                <a:latin typeface="+mn-lt"/>
                <a:ea typeface="+mn-ea"/>
                <a:cs typeface="+mn-cs"/>
              </a:rPr>
              <a:t>BACKGROUND INFORMATION:</a:t>
            </a:r>
          </a:p>
          <a:p>
            <a:endParaRPr lang="en-US" b="1" dirty="0"/>
          </a:p>
          <a:p>
            <a:r>
              <a:rPr lang="en-US" dirty="0"/>
              <a:t>Recommended</a:t>
            </a:r>
            <a:r>
              <a:rPr lang="en-US" baseline="0" dirty="0"/>
              <a:t> Action Items were taken from the </a:t>
            </a:r>
            <a:r>
              <a:rPr lang="en-US" sz="1200" kern="1200" baseline="0" dirty="0">
                <a:solidFill>
                  <a:schemeClr val="tx1"/>
                </a:solidFill>
                <a:latin typeface="+mn-lt"/>
                <a:ea typeface="+mn-ea"/>
                <a:cs typeface="+mn-cs"/>
              </a:rPr>
              <a:t>Report of Board of Review, Mann Gulch Fire, Helena National Forest, Missoula, MT, Sept 29, 1949.</a:t>
            </a:r>
            <a:endParaRPr lang="en-US" dirty="0"/>
          </a:p>
          <a:p>
            <a:pPr lvl="1">
              <a:spcBef>
                <a:spcPts val="600"/>
              </a:spcBef>
              <a:spcAft>
                <a:spcPts val="600"/>
              </a:spcAft>
              <a:buClr>
                <a:srgbClr val="FF0000"/>
              </a:buClr>
              <a:buFont typeface="Wingdings" pitchFamily="2" charset="2"/>
              <a:buChar char="ü"/>
            </a:pPr>
            <a:r>
              <a:rPr lang="en-US" sz="1200" dirty="0"/>
              <a:t>“. . . intensify efforts in the study of fire behavior . . . “</a:t>
            </a:r>
          </a:p>
          <a:p>
            <a:pPr lvl="1">
              <a:spcBef>
                <a:spcPts val="600"/>
              </a:spcBef>
              <a:spcAft>
                <a:spcPts val="600"/>
              </a:spcAft>
              <a:buClr>
                <a:srgbClr val="FF0000"/>
              </a:buClr>
              <a:buFont typeface="Wingdings" pitchFamily="2" charset="2"/>
              <a:buChar char="ü"/>
            </a:pPr>
            <a:r>
              <a:rPr lang="en-US" sz="1200" dirty="0"/>
              <a:t>“. . . furnish more dependable basis for anticipating and predicting blow-ups . . . “</a:t>
            </a:r>
          </a:p>
          <a:p>
            <a:endParaRPr lang="en-US" dirty="0"/>
          </a:p>
          <a:p>
            <a:r>
              <a:rPr lang="en-US" sz="1200" kern="1200" baseline="0" dirty="0">
                <a:solidFill>
                  <a:schemeClr val="tx1"/>
                </a:solidFill>
                <a:latin typeface="+mn-lt"/>
                <a:ea typeface="+mn-ea"/>
                <a:cs typeface="+mn-cs"/>
              </a:rPr>
              <a:t>On November 9, 1949, a Forest Service fire researcher, Harry </a:t>
            </a:r>
            <a:r>
              <a:rPr lang="en-US" sz="1200" kern="1200" baseline="0" dirty="0" err="1">
                <a:solidFill>
                  <a:schemeClr val="tx1"/>
                </a:solidFill>
                <a:latin typeface="+mn-lt"/>
                <a:ea typeface="+mn-ea"/>
                <a:cs typeface="+mn-cs"/>
              </a:rPr>
              <a:t>Gisborne</a:t>
            </a:r>
            <a:r>
              <a:rPr lang="en-US" sz="1200" kern="1200" baseline="0" dirty="0">
                <a:solidFill>
                  <a:schemeClr val="tx1"/>
                </a:solidFill>
                <a:latin typeface="+mn-lt"/>
                <a:ea typeface="+mn-ea"/>
                <a:cs typeface="+mn-cs"/>
              </a:rPr>
              <a:t>, became Mann Gulch's 14th victim when he suffered a fatal heart attack while researching fire behavior in the gulch.</a:t>
            </a:r>
            <a:endParaRPr lang="en-US" sz="3200" b="0" dirty="0"/>
          </a:p>
          <a:p>
            <a:pPr marL="971550" lvl="1" indent="-514350">
              <a:buFont typeface="Arial" pitchFamily="34" charset="0"/>
              <a:buChar char="•"/>
            </a:pPr>
            <a:endParaRPr lang="en-US" sz="1200" kern="1200" baseline="0" dirty="0">
              <a:solidFill>
                <a:schemeClr val="tx1"/>
              </a:solidFill>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7359C755-3905-423D-8A48-C7A3AB7C34FC}"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smtClean="0">
                <a:effectLst>
                  <a:outerShdw blurRad="38100" dist="38100" dir="2700000" algn="tl">
                    <a:srgbClr val="000000">
                      <a:alpha val="43137"/>
                    </a:srgbClr>
                  </a:outerShdw>
                </a:effectLst>
              </a:rPr>
              <a:pPr algn="r"/>
              <a:t>8</a:t>
            </a:fld>
            <a:endParaRPr lang="en-US" sz="1200" b="1" dirty="0"/>
          </a:p>
          <a:p>
            <a:r>
              <a:rPr lang="en-US" sz="1200" b="1" dirty="0"/>
              <a:t>South Canyon Fire</a:t>
            </a:r>
            <a:r>
              <a:rPr lang="en-US" sz="1200" b="1" baseline="0" dirty="0"/>
              <a:t> (14 Fatalities)</a:t>
            </a:r>
            <a:br>
              <a:rPr lang="en-US" sz="1200" b="1" dirty="0"/>
            </a:br>
            <a:r>
              <a:rPr lang="en-US" sz="1200" b="1" dirty="0"/>
              <a:t>July 6, 1994</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1" dirty="0"/>
            </a:br>
            <a:r>
              <a:rPr kumimoji="0" lang="en-US" sz="1200" b="1" i="0" u="sng" strike="noStrike" kern="1200" cap="none" spc="0" normalizeH="0" baseline="0" noProof="0" dirty="0">
                <a:ln>
                  <a:noFill/>
                </a:ln>
                <a:solidFill>
                  <a:prstClr val="black"/>
                </a:solidFill>
                <a:effectLst/>
                <a:uLnTx/>
                <a:uFillTx/>
                <a:latin typeface="+mn-lt"/>
                <a:ea typeface="+mn-ea"/>
                <a:cs typeface="+mn-cs"/>
              </a:rPr>
              <a:t>BACKGROUND INFORMATION:</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On July 6, 1994, the South Canyon Fire resulted in the deaths of 14 firefighters in Colorado.  Following issuance of the South Canyon Investigation Report (1994), the Director of the Bureau of Land Management and the Chief of the Forest Service established an Interagency Management Review Team (IMRT). Among the team’s tasks was to identify significant issues and concerns related to interagency wildland fire management programs and recommend ways to address these issues and concerns. The recommendations in the IMRT report included application of NFDRS to “improve the way agencies predict fire danger by making the danger rating systems more understandable and easier to use, and then train people in how to use these systems and interpret the results.”</a:t>
            </a:r>
          </a:p>
          <a:p>
            <a:endParaRPr lang="en-US" sz="1200" dirty="0"/>
          </a:p>
          <a:p>
            <a:pPr marL="0" lvl="0" indent="0">
              <a:lnSpc>
                <a:spcPct val="90000"/>
              </a:lnSpc>
              <a:buNone/>
              <a:defRPr/>
            </a:pPr>
            <a:r>
              <a:rPr lang="en-US" sz="1200" b="0" dirty="0"/>
              <a:t>Conditions when the fire started:</a:t>
            </a:r>
          </a:p>
          <a:p>
            <a:pPr marL="971550" lvl="1" indent="-514350">
              <a:buFont typeface="Arial" pitchFamily="34" charset="0"/>
              <a:buNone/>
            </a:pPr>
            <a:endParaRPr lang="en-US" sz="1200" b="0" dirty="0"/>
          </a:p>
          <a:p>
            <a:pPr marL="274320" lvl="1" indent="-182880">
              <a:buFont typeface="Arial" pitchFamily="34" charset="0"/>
              <a:buChar char="•"/>
            </a:pPr>
            <a:r>
              <a:rPr lang="en-US" sz="1200" b="0" dirty="0"/>
              <a:t>Western Colorado was experiencing</a:t>
            </a:r>
            <a:r>
              <a:rPr lang="en-US" sz="1200" b="0" baseline="0" dirty="0"/>
              <a:t> severe drought; </a:t>
            </a:r>
            <a:r>
              <a:rPr lang="en-US" sz="1200" kern="1200" baseline="0" dirty="0">
                <a:solidFill>
                  <a:schemeClr val="tx1"/>
                </a:solidFill>
                <a:latin typeface="+mn-lt"/>
                <a:ea typeface="+mn-ea"/>
                <a:cs typeface="+mn-cs"/>
              </a:rPr>
              <a:t>Precipitation levels at Glenwood Springs from October 1, 1993, through July 6, 1994, were 58 percent of normal.</a:t>
            </a:r>
          </a:p>
          <a:p>
            <a:pPr marL="274320" lvl="1" indent="-182880">
              <a:buFont typeface="Arial" pitchFamily="34" charset="0"/>
              <a:buChar char="•"/>
            </a:pPr>
            <a:r>
              <a:rPr lang="en-US" sz="1200" kern="1200" baseline="0" dirty="0">
                <a:solidFill>
                  <a:schemeClr val="tx1"/>
                </a:solidFill>
                <a:latin typeface="+mn-lt"/>
                <a:ea typeface="+mn-ea"/>
                <a:cs typeface="+mn-cs"/>
              </a:rPr>
              <a:t>Foliar moisture in under-burned </a:t>
            </a:r>
            <a:r>
              <a:rPr lang="en-US" sz="1200" kern="1200" baseline="0" dirty="0" err="1">
                <a:solidFill>
                  <a:schemeClr val="tx1"/>
                </a:solidFill>
                <a:latin typeface="+mn-lt"/>
                <a:ea typeface="+mn-ea"/>
                <a:cs typeface="+mn-cs"/>
              </a:rPr>
              <a:t>Gambel</a:t>
            </a:r>
            <a:r>
              <a:rPr lang="en-US" sz="1200" kern="1200" baseline="0" dirty="0">
                <a:solidFill>
                  <a:schemeClr val="tx1"/>
                </a:solidFill>
                <a:latin typeface="+mn-lt"/>
                <a:ea typeface="+mn-ea"/>
                <a:cs typeface="+mn-cs"/>
              </a:rPr>
              <a:t> oak was about 60 percent while that in green unburned </a:t>
            </a:r>
            <a:r>
              <a:rPr lang="en-US" sz="1200" kern="1200" baseline="0" dirty="0" err="1">
                <a:solidFill>
                  <a:schemeClr val="tx1"/>
                </a:solidFill>
                <a:latin typeface="+mn-lt"/>
                <a:ea typeface="+mn-ea"/>
                <a:cs typeface="+mn-cs"/>
              </a:rPr>
              <a:t>Gambel</a:t>
            </a:r>
            <a:r>
              <a:rPr lang="en-US" sz="1200" kern="1200" baseline="0" dirty="0">
                <a:solidFill>
                  <a:schemeClr val="tx1"/>
                </a:solidFill>
                <a:latin typeface="+mn-lt"/>
                <a:ea typeface="+mn-ea"/>
                <a:cs typeface="+mn-cs"/>
              </a:rPr>
              <a:t> oak was 125 percent.</a:t>
            </a:r>
          </a:p>
          <a:p>
            <a:pPr marL="274320" lvl="1" indent="-182880">
              <a:buFont typeface="Arial" pitchFamily="34" charset="0"/>
              <a:buChar char="•"/>
            </a:pPr>
            <a:r>
              <a:rPr lang="en-US" sz="1200" kern="1200" baseline="0" dirty="0">
                <a:solidFill>
                  <a:schemeClr val="tx1"/>
                </a:solidFill>
                <a:latin typeface="+mn-lt"/>
                <a:ea typeface="+mn-ea"/>
                <a:cs typeface="+mn-cs"/>
              </a:rPr>
              <a:t>Colorado experienced record high temperatures during June of 1994.</a:t>
            </a:r>
          </a:p>
          <a:p>
            <a:pPr marL="274320" lvl="1" indent="-182880">
              <a:buFont typeface="Arial" pitchFamily="34" charset="0"/>
              <a:buChar char="•"/>
            </a:pPr>
            <a:r>
              <a:rPr lang="en-US" sz="1200" kern="1200" baseline="0" dirty="0">
                <a:solidFill>
                  <a:schemeClr val="tx1"/>
                </a:solidFill>
                <a:latin typeface="+mn-lt"/>
                <a:ea typeface="+mn-ea"/>
                <a:cs typeface="+mn-cs"/>
              </a:rPr>
              <a:t>The burning index in early July was at the highest level ever recorded for those days in the 21 years of weather records at the Colorado National Monument.</a:t>
            </a:r>
          </a:p>
          <a:p>
            <a:pPr marL="685800" lvl="1" indent="-228600">
              <a:buFont typeface="Arial" pitchFamily="34" charset="0"/>
              <a:buNone/>
            </a:pPr>
            <a:endParaRPr lang="en-US" sz="1200" kern="1200" baseline="0" dirty="0">
              <a:solidFill>
                <a:schemeClr val="tx1"/>
              </a:solidFill>
              <a:latin typeface="+mn-lt"/>
              <a:ea typeface="+mn-ea"/>
              <a:cs typeface="+mn-cs"/>
            </a:endParaRPr>
          </a:p>
          <a:p>
            <a:endParaRPr lang="en-US" baseline="0" dirty="0"/>
          </a:p>
        </p:txBody>
      </p:sp>
    </p:spTree>
    <p:extLst>
      <p:ext uri="{BB962C8B-B14F-4D97-AF65-F5344CB8AC3E}">
        <p14:creationId xmlns:p14="http://schemas.microsoft.com/office/powerpoint/2010/main" val="2453046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lgn="r"/>
            <a:r>
              <a:rPr lang="en-US" sz="1200" b="1" dirty="0">
                <a:effectLst>
                  <a:outerShdw blurRad="38100" dist="38100" dir="2700000" algn="tl">
                    <a:srgbClr val="000000">
                      <a:alpha val="43137"/>
                    </a:srgbClr>
                  </a:outerShdw>
                </a:effectLst>
              </a:rPr>
              <a:t>Slide # </a:t>
            </a:r>
            <a:fld id="{209B3D60-080B-4D34-9398-1DC43AD41F33}" type="slidenum">
              <a:rPr lang="en-US" sz="1200" b="1" smtClean="0">
                <a:effectLst>
                  <a:outerShdw blurRad="38100" dist="38100" dir="2700000" algn="tl">
                    <a:srgbClr val="000000">
                      <a:alpha val="43137"/>
                    </a:srgbClr>
                  </a:outerShdw>
                </a:effectLst>
              </a:rPr>
              <a:pPr algn="r"/>
              <a:t>9</a:t>
            </a:fld>
            <a:endParaRPr lang="en-US" sz="1200" b="1" dirty="0">
              <a:effectLst>
                <a:outerShdw blurRad="38100" dist="38100" dir="2700000" algn="tl">
                  <a:srgbClr val="000000">
                    <a:alpha val="43137"/>
                  </a:srgbClr>
                </a:outerShdw>
              </a:effectLst>
            </a:endParaRPr>
          </a:p>
          <a:p>
            <a:pPr algn="just"/>
            <a:endParaRPr lang="en-US" sz="1200" b="0" dirty="0"/>
          </a:p>
          <a:p>
            <a:endParaRPr lang="en-US" sz="1200" b="1" dirty="0"/>
          </a:p>
          <a:p>
            <a:r>
              <a:rPr lang="en-US" sz="1200" b="1" dirty="0"/>
              <a:t>South Canyon Fire</a:t>
            </a:r>
            <a:r>
              <a:rPr lang="en-US" sz="1200" b="1" baseline="0" dirty="0"/>
              <a:t> (14 Fatalities)</a:t>
            </a:r>
            <a:br>
              <a:rPr lang="en-US" sz="1200" b="1" dirty="0"/>
            </a:br>
            <a:r>
              <a:rPr lang="en-US" sz="1200" b="1" dirty="0"/>
              <a:t>July 6, 1994</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1" dirty="0"/>
            </a:br>
            <a:r>
              <a:rPr kumimoji="0" lang="en-US" sz="1200" b="1" i="0" u="sng" strike="noStrike" kern="1200" cap="none" spc="0" normalizeH="0" baseline="0" noProof="0" dirty="0">
                <a:ln>
                  <a:noFill/>
                </a:ln>
                <a:solidFill>
                  <a:prstClr val="black"/>
                </a:solidFill>
                <a:effectLst/>
                <a:uLnTx/>
                <a:uFillTx/>
                <a:latin typeface="+mn-lt"/>
                <a:ea typeface="+mn-ea"/>
                <a:cs typeface="+mn-cs"/>
              </a:rPr>
              <a:t>BACKGROUND INFORMATION:</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On July 6, 1994, the South Canyon Fire resulted in the deaths of 14 firefighters in Colorado.  Following issuance of the South Canyon Investigation Report (1994), the Director of the Bureau of Land Management and the Chief of the Forest Service established an Interagency Management Review Team (IMRT). Among the team’s tasks was to identify significant issues and concerns related to interagency wildland fire management programs and recommend ways to address these issues and concerns. The recommendations in the IMRT report included application of NFDRS to “improve the way agencies predict fire danger by making the danger rating systems more understandable and easier to use, and then train people in how to use these systems and interpret the results.”</a:t>
            </a:r>
          </a:p>
          <a:p>
            <a:endParaRPr lang="en-US" sz="1200" dirty="0"/>
          </a:p>
          <a:p>
            <a:pPr marL="0" lvl="0" indent="0">
              <a:lnSpc>
                <a:spcPct val="90000"/>
              </a:lnSpc>
              <a:buNone/>
              <a:defRPr/>
            </a:pPr>
            <a:r>
              <a:rPr lang="en-US" sz="1200" b="0" dirty="0"/>
              <a:t>Conditions when the fire started:</a:t>
            </a:r>
          </a:p>
          <a:p>
            <a:pPr marL="274320" lvl="1" indent="-182880">
              <a:buFont typeface="Arial" pitchFamily="34" charset="0"/>
              <a:buNone/>
            </a:pPr>
            <a:endParaRPr lang="en-US" sz="1200" b="0" dirty="0"/>
          </a:p>
          <a:p>
            <a:pPr marL="274320" lvl="1" indent="-182880">
              <a:buFont typeface="Arial" pitchFamily="34" charset="0"/>
              <a:buChar char="•"/>
            </a:pPr>
            <a:r>
              <a:rPr lang="en-US" sz="1200" b="0" dirty="0"/>
              <a:t>Western Colorado was experiencing</a:t>
            </a:r>
            <a:r>
              <a:rPr lang="en-US" sz="1200" b="0" baseline="0" dirty="0"/>
              <a:t> severe drought; </a:t>
            </a:r>
            <a:r>
              <a:rPr lang="en-US" sz="1200" kern="1200" baseline="0" dirty="0">
                <a:solidFill>
                  <a:schemeClr val="tx1"/>
                </a:solidFill>
                <a:latin typeface="+mn-lt"/>
                <a:ea typeface="+mn-ea"/>
                <a:cs typeface="+mn-cs"/>
              </a:rPr>
              <a:t>Precipitation levels at Glenwood Springs from October 1, 1993, through July 6, 1994, were 58 percent of normal.</a:t>
            </a:r>
          </a:p>
          <a:p>
            <a:pPr marL="274320" lvl="1" indent="-182880">
              <a:buFont typeface="Arial" pitchFamily="34" charset="0"/>
              <a:buChar char="•"/>
            </a:pPr>
            <a:r>
              <a:rPr lang="en-US" sz="1200" kern="1200" baseline="0" dirty="0">
                <a:solidFill>
                  <a:schemeClr val="tx1"/>
                </a:solidFill>
                <a:latin typeface="+mn-lt"/>
                <a:ea typeface="+mn-ea"/>
                <a:cs typeface="+mn-cs"/>
              </a:rPr>
              <a:t>Foliar moisture in under-burned </a:t>
            </a:r>
            <a:r>
              <a:rPr lang="en-US" sz="1200" kern="1200" baseline="0" dirty="0" err="1">
                <a:solidFill>
                  <a:schemeClr val="tx1"/>
                </a:solidFill>
                <a:latin typeface="+mn-lt"/>
                <a:ea typeface="+mn-ea"/>
                <a:cs typeface="+mn-cs"/>
              </a:rPr>
              <a:t>Gambel</a:t>
            </a:r>
            <a:r>
              <a:rPr lang="en-US" sz="1200" kern="1200" baseline="0" dirty="0">
                <a:solidFill>
                  <a:schemeClr val="tx1"/>
                </a:solidFill>
                <a:latin typeface="+mn-lt"/>
                <a:ea typeface="+mn-ea"/>
                <a:cs typeface="+mn-cs"/>
              </a:rPr>
              <a:t> oak was about 60 percent while that in green unburned </a:t>
            </a:r>
            <a:r>
              <a:rPr lang="en-US" sz="1200" kern="1200" baseline="0" dirty="0" err="1">
                <a:solidFill>
                  <a:schemeClr val="tx1"/>
                </a:solidFill>
                <a:latin typeface="+mn-lt"/>
                <a:ea typeface="+mn-ea"/>
                <a:cs typeface="+mn-cs"/>
              </a:rPr>
              <a:t>Gambel</a:t>
            </a:r>
            <a:r>
              <a:rPr lang="en-US" sz="1200" kern="1200" baseline="0" dirty="0">
                <a:solidFill>
                  <a:schemeClr val="tx1"/>
                </a:solidFill>
                <a:latin typeface="+mn-lt"/>
                <a:ea typeface="+mn-ea"/>
                <a:cs typeface="+mn-cs"/>
              </a:rPr>
              <a:t> oak was 125 percent.</a:t>
            </a:r>
          </a:p>
          <a:p>
            <a:pPr marL="274320" lvl="1" indent="-182880">
              <a:buFont typeface="Arial" pitchFamily="34" charset="0"/>
              <a:buChar char="•"/>
            </a:pPr>
            <a:r>
              <a:rPr lang="en-US" sz="1200" kern="1200" baseline="0" dirty="0">
                <a:solidFill>
                  <a:schemeClr val="tx1"/>
                </a:solidFill>
                <a:latin typeface="+mn-lt"/>
                <a:ea typeface="+mn-ea"/>
                <a:cs typeface="+mn-cs"/>
              </a:rPr>
              <a:t>Colorado experienced record high temperatures during June of 1994.</a:t>
            </a:r>
          </a:p>
          <a:p>
            <a:pPr marL="274320" lvl="1" indent="-182880">
              <a:buFont typeface="Arial" pitchFamily="34" charset="0"/>
              <a:buChar char="•"/>
            </a:pPr>
            <a:r>
              <a:rPr lang="en-US" sz="1200" kern="1200" baseline="0" dirty="0">
                <a:solidFill>
                  <a:schemeClr val="tx1"/>
                </a:solidFill>
                <a:latin typeface="+mn-lt"/>
                <a:ea typeface="+mn-ea"/>
                <a:cs typeface="+mn-cs"/>
              </a:rPr>
              <a:t>The burning index in early July was at the highest level ever recorded for those days in the 21 years of weather records at the Colorado National Monument.</a:t>
            </a:r>
          </a:p>
          <a:p>
            <a:pPr marL="685800" lvl="1" indent="-228600">
              <a:buFont typeface="Arial" pitchFamily="34" charset="0"/>
              <a:buNone/>
            </a:pPr>
            <a:endParaRPr lang="en-US" sz="1200" kern="1200" baseline="0" dirty="0">
              <a:solidFill>
                <a:schemeClr val="tx1"/>
              </a:solidFill>
              <a:latin typeface="+mn-lt"/>
              <a:ea typeface="+mn-ea"/>
              <a:cs typeface="+mn-cs"/>
            </a:endParaRPr>
          </a:p>
          <a:p>
            <a:endParaRPr lang="en-US" baseline="0" dirty="0"/>
          </a:p>
        </p:txBody>
      </p:sp>
    </p:spTree>
    <p:extLst>
      <p:ext uri="{BB962C8B-B14F-4D97-AF65-F5344CB8AC3E}">
        <p14:creationId xmlns:p14="http://schemas.microsoft.com/office/powerpoint/2010/main" val="16671994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Subtitle 5" title="Lesson">
            <a:extLst>
              <a:ext uri="{FF2B5EF4-FFF2-40B4-BE49-F238E27FC236}">
                <a16:creationId xmlns:a16="http://schemas.microsoft.com/office/drawing/2014/main" id="{81DB4324-A4D9-4A51-8831-ACA4A78141C2}"/>
              </a:ext>
            </a:extLst>
          </p:cNvPr>
          <p:cNvSpPr>
            <a:spLocks noGrp="1"/>
          </p:cNvSpPr>
          <p:nvPr userDrawn="1">
            <p:ph type="subTitle" idx="1" hasCustomPrompt="1"/>
          </p:nvPr>
        </p:nvSpPr>
        <p:spPr>
          <a:xfrm>
            <a:off x="535825" y="2077665"/>
            <a:ext cx="11176000" cy="677108"/>
          </a:xfrm>
          <a:prstGeom prst="rect">
            <a:avLst/>
          </a:prstGeom>
        </p:spPr>
        <p:txBody>
          <a:bodyPr/>
          <a:lstStyle>
            <a:lvl1pPr algn="ctr">
              <a:defRPr b="0">
                <a:effectLst>
                  <a:outerShdw blurRad="38100" dist="38100" dir="2700000" algn="tl">
                    <a:srgbClr val="000000">
                      <a:alpha val="43137"/>
                    </a:srgbClr>
                  </a:outerShdw>
                </a:effectLst>
              </a:defRPr>
            </a:lvl1pPr>
          </a:lstStyle>
          <a:p>
            <a:r>
              <a:rPr lang="en-US" sz="4400" dirty="0"/>
              <a:t>Click to edit lesson number</a:t>
            </a:r>
          </a:p>
        </p:txBody>
      </p:sp>
      <p:sp>
        <p:nvSpPr>
          <p:cNvPr id="16" name="Subtitle 5" title="Lesson">
            <a:extLst>
              <a:ext uri="{FF2B5EF4-FFF2-40B4-BE49-F238E27FC236}">
                <a16:creationId xmlns:a16="http://schemas.microsoft.com/office/drawing/2014/main" id="{1D0962D7-3DB5-4B61-8B48-A41F0BA16829}"/>
              </a:ext>
            </a:extLst>
          </p:cNvPr>
          <p:cNvSpPr txBox="1">
            <a:spLocks noChangeAspect="1"/>
          </p:cNvSpPr>
          <p:nvPr userDrawn="1"/>
        </p:nvSpPr>
        <p:spPr>
          <a:xfrm>
            <a:off x="6096000" y="4868046"/>
            <a:ext cx="5897737" cy="369332"/>
          </a:xfrm>
          <a:prstGeom prst="rect">
            <a:avLst/>
          </a:prstGeom>
          <a:effectLst>
            <a:outerShdw blurRad="50800" dist="38100" dir="2700000" algn="tl" rotWithShape="0">
              <a:prstClr val="black">
                <a:alpha val="40000"/>
              </a:prstClr>
            </a:outerShdw>
          </a:effectLst>
        </p:spPr>
        <p:txBody>
          <a:bodyPr wrap="square">
            <a:spAutoFit/>
          </a:bodyPr>
          <a:lstStyle>
            <a:lvl1pPr marL="0" indent="0" algn="ctr" defTabSz="914363"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25" indent="0" algn="l" defTabSz="914363"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400"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88"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63"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b="0" dirty="0">
                <a:effectLst>
                  <a:outerShdw blurRad="38100" dist="38100" dir="2700000" algn="tl">
                    <a:srgbClr val="000000">
                      <a:alpha val="43137"/>
                    </a:srgbClr>
                  </a:outerShdw>
                </a:effectLst>
              </a:rPr>
              <a:t>NFDRS 2016 Rollout Workshop</a:t>
            </a:r>
          </a:p>
        </p:txBody>
      </p:sp>
      <p:sp>
        <p:nvSpPr>
          <p:cNvPr id="3" name="Text Placeholder 2">
            <a:extLst>
              <a:ext uri="{FF2B5EF4-FFF2-40B4-BE49-F238E27FC236}">
                <a16:creationId xmlns:a16="http://schemas.microsoft.com/office/drawing/2014/main" id="{D9D6B924-46E5-460B-9F7B-2C4FEF6CBF39}"/>
              </a:ext>
            </a:extLst>
          </p:cNvPr>
          <p:cNvSpPr>
            <a:spLocks noGrp="1"/>
          </p:cNvSpPr>
          <p:nvPr userDrawn="1">
            <p:ph type="body" sz="quarter" idx="10" hasCustomPrompt="1"/>
          </p:nvPr>
        </p:nvSpPr>
        <p:spPr>
          <a:xfrm>
            <a:off x="6096000" y="5278476"/>
            <a:ext cx="5897737" cy="387350"/>
          </a:xfrm>
          <a:prstGeom prst="rect">
            <a:avLst/>
          </a:prstGeom>
        </p:spPr>
        <p:txBody>
          <a:bodyPr/>
          <a:lstStyle>
            <a:lvl1pPr marL="0" marR="0" indent="0" algn="r" defTabSz="914400" rtl="0" eaLnBrk="1" fontAlgn="auto" latinLnBrk="0" hangingPunct="1">
              <a:lnSpc>
                <a:spcPct val="100000"/>
              </a:lnSpc>
              <a:spcBef>
                <a:spcPts val="0"/>
              </a:spcBef>
              <a:spcAft>
                <a:spcPts val="0"/>
              </a:spcAft>
              <a:buClrTx/>
              <a:buSzTx/>
              <a:buFontTx/>
              <a:buNone/>
              <a:tabLst/>
              <a:defRPr sz="1800" u="none" baseline="0">
                <a:effectLst>
                  <a:outerShdw blurRad="50800" dist="38100" dir="2700000" algn="tl" rotWithShape="0">
                    <a:prstClr val="black">
                      <a:alpha val="40000"/>
                    </a:prstClr>
                  </a:outerShdw>
                </a:effect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n-lt"/>
                <a:ea typeface="+mn-ea"/>
                <a:cs typeface="+mn-cs"/>
              </a:rPr>
              <a:t>Click Here =&gt;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to Edit Workshop Dates</a:t>
            </a:r>
          </a:p>
          <a:p>
            <a:pPr lvl="0"/>
            <a:endParaRPr lang="en-US" dirty="0"/>
          </a:p>
        </p:txBody>
      </p:sp>
      <p:sp>
        <p:nvSpPr>
          <p:cNvPr id="7" name="Text Placeholder 6">
            <a:extLst>
              <a:ext uri="{FF2B5EF4-FFF2-40B4-BE49-F238E27FC236}">
                <a16:creationId xmlns:a16="http://schemas.microsoft.com/office/drawing/2014/main" id="{C0DA6AAF-2F8C-4A9D-B36C-658EF3CF886B}"/>
              </a:ext>
            </a:extLst>
          </p:cNvPr>
          <p:cNvSpPr>
            <a:spLocks noGrp="1" noChangeAspect="1"/>
          </p:cNvSpPr>
          <p:nvPr userDrawn="1">
            <p:ph type="body" sz="quarter" idx="11" hasCustomPrompt="1"/>
          </p:nvPr>
        </p:nvSpPr>
        <p:spPr>
          <a:xfrm>
            <a:off x="6096000" y="5706924"/>
            <a:ext cx="5897737" cy="369332"/>
          </a:xfrm>
          <a:prstGeom prst="rect">
            <a:avLst/>
          </a:prstGeom>
        </p:spPr>
        <p:txBody>
          <a:bodyPr wrap="square">
            <a:spAutoFit/>
          </a:bodyPr>
          <a:lstStyle>
            <a:lvl1pPr marL="0" marR="0" indent="0" algn="r" defTabSz="914400" rtl="0" eaLnBrk="1" fontAlgn="auto" latinLnBrk="0" hangingPunct="1">
              <a:lnSpc>
                <a:spcPct val="100000"/>
              </a:lnSpc>
              <a:spcBef>
                <a:spcPts val="0"/>
              </a:spcBef>
              <a:spcAft>
                <a:spcPts val="0"/>
              </a:spcAft>
              <a:buClrTx/>
              <a:buSzTx/>
              <a:buFontTx/>
              <a:buNone/>
              <a:tabLst/>
              <a:defRPr sz="1800">
                <a:effectLst>
                  <a:outerShdw blurRad="50800" dist="38100" dir="2700000" algn="tl" rotWithShape="0">
                    <a:prstClr val="black">
                      <a:alpha val="40000"/>
                    </a:prstClr>
                  </a:outerShdw>
                </a:effect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n-lt"/>
                <a:ea typeface="+mn-ea"/>
                <a:cs typeface="+mn-cs"/>
              </a:rPr>
              <a:t>Click Here =&gt;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to Edit Workshop Location</a:t>
            </a:r>
          </a:p>
        </p:txBody>
      </p:sp>
      <p:sp>
        <p:nvSpPr>
          <p:cNvPr id="6" name="Title 5">
            <a:extLst>
              <a:ext uri="{FF2B5EF4-FFF2-40B4-BE49-F238E27FC236}">
                <a16:creationId xmlns:a16="http://schemas.microsoft.com/office/drawing/2014/main" id="{E19AB339-E7D8-4038-8DC9-C2A2F73C979D}"/>
              </a:ext>
            </a:extLst>
          </p:cNvPr>
          <p:cNvSpPr>
            <a:spLocks noGrp="1"/>
          </p:cNvSpPr>
          <p:nvPr userDrawn="1">
            <p:ph type="title" hasCustomPrompt="1"/>
          </p:nvPr>
        </p:nvSpPr>
        <p:spPr>
          <a:xfrm>
            <a:off x="508000" y="449345"/>
            <a:ext cx="11176000" cy="664797"/>
          </a:xfrm>
          <a:prstGeom prst="rect">
            <a:avLst/>
          </a:prstGeom>
        </p:spPr>
        <p:txBody>
          <a:bodyPr/>
          <a:lstStyle>
            <a:lvl1pPr>
              <a:defRPr/>
            </a:lvl1pPr>
          </a:lstStyle>
          <a:p>
            <a:r>
              <a:rPr lang="en-US" dirty="0"/>
              <a:t>Click to edit lesson title</a:t>
            </a:r>
          </a:p>
        </p:txBody>
      </p:sp>
      <p:sp>
        <p:nvSpPr>
          <p:cNvPr id="15" name="Text Placeholder 14">
            <a:extLst>
              <a:ext uri="{FF2B5EF4-FFF2-40B4-BE49-F238E27FC236}">
                <a16:creationId xmlns:a16="http://schemas.microsoft.com/office/drawing/2014/main" id="{21DC891F-F2D1-4296-8842-314B92BEE84F}"/>
              </a:ext>
            </a:extLst>
          </p:cNvPr>
          <p:cNvSpPr>
            <a:spLocks noGrp="1"/>
          </p:cNvSpPr>
          <p:nvPr userDrawn="1">
            <p:ph type="body" sz="quarter" idx="12" hasCustomPrompt="1"/>
          </p:nvPr>
        </p:nvSpPr>
        <p:spPr>
          <a:xfrm>
            <a:off x="535826" y="3028494"/>
            <a:ext cx="11175999" cy="646331"/>
          </a:xfrm>
          <a:prstGeom prst="rect">
            <a:avLst/>
          </a:prstGeom>
        </p:spPr>
        <p:txBody>
          <a:bodyPr wrap="square">
            <a:spAutoFit/>
          </a:bodyPr>
          <a:lstStyle>
            <a:lvl1pPr algn="ctr">
              <a:defRPr sz="3600" i="1"/>
            </a:lvl1pPr>
          </a:lstStyle>
          <a:p>
            <a:pPr lvl="0"/>
            <a:r>
              <a:rPr lang="en-US" dirty="0"/>
              <a:t>Click to enter Geographic Area Name</a:t>
            </a:r>
          </a:p>
        </p:txBody>
      </p:sp>
      <p:grpSp>
        <p:nvGrpSpPr>
          <p:cNvPr id="2" name="Group 1">
            <a:extLst>
              <a:ext uri="{FF2B5EF4-FFF2-40B4-BE49-F238E27FC236}">
                <a16:creationId xmlns:a16="http://schemas.microsoft.com/office/drawing/2014/main" id="{2023D507-1F50-4C14-A1A9-5CA559302F40}"/>
              </a:ext>
            </a:extLst>
          </p:cNvPr>
          <p:cNvGrpSpPr/>
          <p:nvPr userDrawn="1"/>
        </p:nvGrpSpPr>
        <p:grpSpPr>
          <a:xfrm>
            <a:off x="124920" y="4114362"/>
            <a:ext cx="3250782" cy="2583222"/>
            <a:chOff x="124920" y="4114362"/>
            <a:chExt cx="3250782" cy="2583222"/>
          </a:xfrm>
        </p:grpSpPr>
        <p:pic>
          <p:nvPicPr>
            <p:cNvPr id="27" name="Picture 26" descr="A close up of a sign&#10;&#10;Description generated with high confidence">
              <a:extLst>
                <a:ext uri="{FF2B5EF4-FFF2-40B4-BE49-F238E27FC236}">
                  <a16:creationId xmlns:a16="http://schemas.microsoft.com/office/drawing/2014/main" id="{A134F4AA-31C2-41A8-9122-CD01486AC7BE}"/>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342737" y="4114362"/>
              <a:ext cx="2815148" cy="2540124"/>
            </a:xfrm>
            <a:prstGeom prst="rect">
              <a:avLst/>
            </a:prstGeom>
            <a:ln>
              <a:noFill/>
            </a:ln>
            <a:effectLst>
              <a:outerShdw blurRad="292100" dist="139700" dir="2700000" algn="tl" rotWithShape="0">
                <a:srgbClr val="333333">
                  <a:alpha val="65000"/>
                </a:srgbClr>
              </a:outerShdw>
            </a:effectLst>
          </p:spPr>
        </p:pic>
        <p:grpSp>
          <p:nvGrpSpPr>
            <p:cNvPr id="26" name="Group 25">
              <a:extLst>
                <a:ext uri="{FF2B5EF4-FFF2-40B4-BE49-F238E27FC236}">
                  <a16:creationId xmlns:a16="http://schemas.microsoft.com/office/drawing/2014/main" id="{236AF74B-E698-47C9-A57B-E1091661167B}"/>
                </a:ext>
              </a:extLst>
            </p:cNvPr>
            <p:cNvGrpSpPr/>
            <p:nvPr userDrawn="1"/>
          </p:nvGrpSpPr>
          <p:grpSpPr>
            <a:xfrm>
              <a:off x="844227" y="4278890"/>
              <a:ext cx="1812168" cy="2051297"/>
              <a:chOff x="215017" y="2883125"/>
              <a:chExt cx="1408496" cy="1708215"/>
            </a:xfrm>
          </p:grpSpPr>
          <p:sp>
            <p:nvSpPr>
              <p:cNvPr id="29" name="TextBox 28">
                <a:extLst>
                  <a:ext uri="{FF2B5EF4-FFF2-40B4-BE49-F238E27FC236}">
                    <a16:creationId xmlns:a16="http://schemas.microsoft.com/office/drawing/2014/main" id="{A68DCA80-D6B6-4E99-A727-FB128844E2DD}"/>
                  </a:ext>
                </a:extLst>
              </p:cNvPr>
              <p:cNvSpPr txBox="1"/>
              <p:nvPr userDrawn="1"/>
            </p:nvSpPr>
            <p:spPr>
              <a:xfrm rot="18264686">
                <a:off x="-252404" y="3517840"/>
                <a:ext cx="1608629" cy="369332"/>
              </a:xfrm>
              <a:prstGeom prst="rect">
                <a:avLst/>
              </a:prstGeom>
              <a:noFill/>
            </p:spPr>
            <p:txBody>
              <a:bodyPr wrap="square" rtlCol="0">
                <a:spAutoFit/>
              </a:bodyPr>
              <a:lstStyle/>
              <a:p>
                <a:pPr algn="ctr"/>
                <a:r>
                  <a:rPr lang="en-US" dirty="0">
                    <a:solidFill>
                      <a:schemeClr val="tx1"/>
                    </a:solidFill>
                    <a:effectLst>
                      <a:outerShdw blurRad="38100" dist="38100" dir="2700000" algn="tl">
                        <a:srgbClr val="000000">
                          <a:alpha val="43137"/>
                        </a:srgbClr>
                      </a:outerShdw>
                    </a:effectLst>
                  </a:rPr>
                  <a:t>Topography</a:t>
                </a:r>
              </a:p>
            </p:txBody>
          </p:sp>
          <p:sp>
            <p:nvSpPr>
              <p:cNvPr id="30" name="TextBox 29">
                <a:extLst>
                  <a:ext uri="{FF2B5EF4-FFF2-40B4-BE49-F238E27FC236}">
                    <a16:creationId xmlns:a16="http://schemas.microsoft.com/office/drawing/2014/main" id="{EAAAFDF9-4878-42C5-B11A-27716A6CE29D}"/>
                  </a:ext>
                </a:extLst>
              </p:cNvPr>
              <p:cNvSpPr txBox="1"/>
              <p:nvPr userDrawn="1"/>
            </p:nvSpPr>
            <p:spPr>
              <a:xfrm rot="3350953">
                <a:off x="486502" y="3518955"/>
                <a:ext cx="1616374" cy="344714"/>
              </a:xfrm>
              <a:prstGeom prst="rect">
                <a:avLst/>
              </a:prstGeom>
              <a:noFill/>
            </p:spPr>
            <p:txBody>
              <a:bodyPr wrap="square" rtlCol="0">
                <a:spAutoFit/>
              </a:bodyPr>
              <a:lstStyle/>
              <a:p>
                <a:pPr algn="ctr"/>
                <a:r>
                  <a:rPr lang="en-US" dirty="0">
                    <a:solidFill>
                      <a:schemeClr val="tx1"/>
                    </a:solidFill>
                    <a:effectLst>
                      <a:outerShdw blurRad="38100" dist="38100" dir="2700000" algn="tl">
                        <a:srgbClr val="000000">
                          <a:alpha val="43137"/>
                        </a:srgbClr>
                      </a:outerShdw>
                    </a:effectLst>
                  </a:rPr>
                  <a:t>Vegetation</a:t>
                </a:r>
              </a:p>
            </p:txBody>
          </p:sp>
          <p:sp>
            <p:nvSpPr>
              <p:cNvPr id="31" name="TextBox 30">
                <a:extLst>
                  <a:ext uri="{FF2B5EF4-FFF2-40B4-BE49-F238E27FC236}">
                    <a16:creationId xmlns:a16="http://schemas.microsoft.com/office/drawing/2014/main" id="{3850BF17-4E88-4C04-853A-B78741740686}"/>
                  </a:ext>
                </a:extLst>
              </p:cNvPr>
              <p:cNvSpPr txBox="1"/>
              <p:nvPr userDrawn="1"/>
            </p:nvSpPr>
            <p:spPr>
              <a:xfrm>
                <a:off x="215017" y="4195633"/>
                <a:ext cx="1408496" cy="395707"/>
              </a:xfrm>
              <a:prstGeom prst="rect">
                <a:avLst/>
              </a:prstGeom>
              <a:noFill/>
            </p:spPr>
            <p:txBody>
              <a:bodyPr wrap="square" rtlCol="0">
                <a:spAutoFit/>
              </a:bodyPr>
              <a:lstStyle/>
              <a:p>
                <a:pPr algn="ctr"/>
                <a:r>
                  <a:rPr lang="en-US" dirty="0">
                    <a:solidFill>
                      <a:schemeClr val="tx1"/>
                    </a:solidFill>
                    <a:effectLst>
                      <a:outerShdw blurRad="38100" dist="38100" dir="2700000" algn="tl">
                        <a:srgbClr val="000000">
                          <a:alpha val="43137"/>
                        </a:srgbClr>
                      </a:outerShdw>
                    </a:effectLst>
                  </a:rPr>
                  <a:t>Climate</a:t>
                </a:r>
              </a:p>
            </p:txBody>
          </p:sp>
        </p:grpSp>
        <p:pic>
          <p:nvPicPr>
            <p:cNvPr id="28" name="Picture 27">
              <a:extLst>
                <a:ext uri="{FF2B5EF4-FFF2-40B4-BE49-F238E27FC236}">
                  <a16:creationId xmlns:a16="http://schemas.microsoft.com/office/drawing/2014/main" id="{96BF4C56-2B84-4FB4-AE59-6C513190C0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436" y="4439152"/>
              <a:ext cx="1423100" cy="1890544"/>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3272F0B1-AA57-40AB-A328-AED79E867BB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8757" y="4705963"/>
              <a:ext cx="1288653" cy="1356921"/>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D4AA0E1C-2507-4642-8C3D-7341E8D6C072}"/>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4920" y="5428183"/>
              <a:ext cx="3250782" cy="1269401"/>
            </a:xfrm>
            <a:prstGeom prst="rect">
              <a:avLst/>
            </a:prstGeom>
            <a:ln>
              <a:noFill/>
            </a:ln>
            <a:effectLst>
              <a:outerShdw blurRad="292100" dist="139700" dir="2700000" algn="tl" rotWithShape="0">
                <a:srgbClr val="333333">
                  <a:alpha val="65000"/>
                </a:srgbClr>
              </a:outerShdw>
            </a:effectLst>
          </p:spPr>
        </p:pic>
      </p:grpSp>
      <p:sp>
        <p:nvSpPr>
          <p:cNvPr id="4" name="TextBox 3">
            <a:extLst>
              <a:ext uri="{FF2B5EF4-FFF2-40B4-BE49-F238E27FC236}">
                <a16:creationId xmlns:a16="http://schemas.microsoft.com/office/drawing/2014/main" id="{26387352-0862-4971-BA4F-151FE2B70383}"/>
              </a:ext>
            </a:extLst>
          </p:cNvPr>
          <p:cNvSpPr txBox="1"/>
          <p:nvPr userDrawn="1"/>
        </p:nvSpPr>
        <p:spPr>
          <a:xfrm>
            <a:off x="535826" y="3579410"/>
            <a:ext cx="11206524" cy="646331"/>
          </a:xfrm>
          <a:prstGeom prst="rect">
            <a:avLst/>
          </a:prstGeom>
          <a:noFill/>
        </p:spPr>
        <p:txBody>
          <a:bodyPr wrap="square" rtlCol="0">
            <a:spAutoFit/>
          </a:bodyPr>
          <a:lstStyle/>
          <a:p>
            <a:pPr algn="ctr"/>
            <a:r>
              <a:rPr lang="en-US" sz="3600" b="0" i="1" dirty="0">
                <a:effectLst>
                  <a:outerShdw blurRad="38100" dist="38100" dir="2700000" algn="tl">
                    <a:srgbClr val="000000">
                      <a:alpha val="43137"/>
                    </a:srgbClr>
                  </a:outerShdw>
                </a:effectLst>
              </a:rPr>
              <a:t>NFDRS2016 Rollout Workshop</a:t>
            </a:r>
          </a:p>
        </p:txBody>
      </p:sp>
    </p:spTree>
    <p:extLst>
      <p:ext uri="{BB962C8B-B14F-4D97-AF65-F5344CB8AC3E}">
        <p14:creationId xmlns:p14="http://schemas.microsoft.com/office/powerpoint/2010/main" val="297254374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gedy Fires">
    <p:bg>
      <p:bgPr>
        <a:solidFill>
          <a:schemeClr val="tx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3B2396D-1019-4692-AD2E-51584590325B}"/>
              </a:ext>
            </a:extLst>
          </p:cNvPr>
          <p:cNvSpPr/>
          <p:nvPr userDrawn="1"/>
        </p:nvSpPr>
        <p:spPr>
          <a:xfrm rot="5400000">
            <a:off x="3608540" y="-2086971"/>
            <a:ext cx="6857999" cy="11072555"/>
          </a:xfrm>
          <a:prstGeom prst="rect">
            <a:avLst/>
          </a:prstGeom>
          <a:gradFill>
            <a:gsLst>
              <a:gs pos="0">
                <a:srgbClr val="F79646">
                  <a:lumMod val="50000"/>
                </a:srgbClr>
              </a:gs>
              <a:gs pos="19000">
                <a:srgbClr val="FF0000">
                  <a:lumMod val="50000"/>
                </a:srgbClr>
              </a:gs>
              <a:gs pos="100000">
                <a:sysClr val="windowText" lastClr="000000">
                  <a:lumMod val="95000"/>
                  <a:lumOff val="5000"/>
                </a:sysClr>
              </a:gs>
            </a:gsLst>
            <a:lin ang="5400000" scaled="0"/>
          </a:gra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0" name="Group 79">
            <a:extLst>
              <a:ext uri="{FF2B5EF4-FFF2-40B4-BE49-F238E27FC236}">
                <a16:creationId xmlns:a16="http://schemas.microsoft.com/office/drawing/2014/main" id="{6DFEB56A-0CBE-4CDC-8927-B9DE9567E0B6}"/>
              </a:ext>
            </a:extLst>
          </p:cNvPr>
          <p:cNvGrpSpPr/>
          <p:nvPr userDrawn="1"/>
        </p:nvGrpSpPr>
        <p:grpSpPr>
          <a:xfrm rot="16200000">
            <a:off x="8356541" y="-3079613"/>
            <a:ext cx="1558760" cy="7811611"/>
            <a:chOff x="2678112" y="1001713"/>
            <a:chExt cx="4506913" cy="7004050"/>
          </a:xfrm>
        </p:grpSpPr>
        <p:sp>
          <p:nvSpPr>
            <p:cNvPr id="81" name="Freeform 6">
              <a:extLst>
                <a:ext uri="{FF2B5EF4-FFF2-40B4-BE49-F238E27FC236}">
                  <a16:creationId xmlns:a16="http://schemas.microsoft.com/office/drawing/2014/main" id="{DFFA09B7-E217-4CC3-A983-6B8CE7180CD2}"/>
                </a:ext>
              </a:extLst>
            </p:cNvPr>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rgbClr val="F79646">
                    <a:lumMod val="50000"/>
                    <a:alpha val="21000"/>
                  </a:srgbClr>
                </a:gs>
                <a:gs pos="63000">
                  <a:srgbClr val="FF0000">
                    <a:lumMod val="50000"/>
                    <a:alpha val="21000"/>
                  </a:srgbClr>
                </a:gs>
                <a:gs pos="100000">
                  <a:sysClr val="windowText" lastClr="000000">
                    <a:lumMod val="95000"/>
                    <a:lumOff val="5000"/>
                    <a:alpha val="18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2" name="Freeform 7">
              <a:extLst>
                <a:ext uri="{FF2B5EF4-FFF2-40B4-BE49-F238E27FC236}">
                  <a16:creationId xmlns:a16="http://schemas.microsoft.com/office/drawing/2014/main" id="{467A21E1-37EB-410B-9A5E-A5AC3FC9A71F}"/>
                </a:ext>
              </a:extLst>
            </p:cNvPr>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rgbClr val="F79646">
                    <a:lumMod val="50000"/>
                    <a:alpha val="37000"/>
                  </a:srgbClr>
                </a:gs>
                <a:gs pos="63000">
                  <a:srgbClr val="FF0000">
                    <a:lumMod val="50000"/>
                    <a:alpha val="40000"/>
                  </a:srgbClr>
                </a:gs>
                <a:gs pos="100000">
                  <a:sysClr val="windowText" lastClr="000000">
                    <a:lumMod val="95000"/>
                    <a:lumOff val="5000"/>
                    <a:alpha val="9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pic>
        <p:nvPicPr>
          <p:cNvPr id="36" name="rolling_flames_sd_side.mov">
            <a:hlinkClick r:id="" action="ppaction://media"/>
            <a:extLst>
              <a:ext uri="{FF2B5EF4-FFF2-40B4-BE49-F238E27FC236}">
                <a16:creationId xmlns:a16="http://schemas.microsoft.com/office/drawing/2014/main" id="{AC7ECBEA-EFF4-46E7-89D5-60BA36C8FA8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1599" y="0"/>
            <a:ext cx="1626772" cy="6878306"/>
          </a:xfrm>
          <a:prstGeom prst="rect">
            <a:avLst/>
          </a:prstGeom>
        </p:spPr>
      </p:pic>
      <p:sp>
        <p:nvSpPr>
          <p:cNvPr id="37" name="Rectangle 36">
            <a:extLst>
              <a:ext uri="{FF2B5EF4-FFF2-40B4-BE49-F238E27FC236}">
                <a16:creationId xmlns:a16="http://schemas.microsoft.com/office/drawing/2014/main" id="{BF6501AE-B80E-41FE-8021-2475C124C2C5}"/>
              </a:ext>
            </a:extLst>
          </p:cNvPr>
          <p:cNvSpPr/>
          <p:nvPr userDrawn="1"/>
        </p:nvSpPr>
        <p:spPr>
          <a:xfrm rot="10800000">
            <a:off x="1337621" y="-76200"/>
            <a:ext cx="175952" cy="7010400"/>
          </a:xfrm>
          <a:prstGeom prst="rect">
            <a:avLst/>
          </a:prstGeom>
          <a:gradFill>
            <a:gsLst>
              <a:gs pos="0">
                <a:srgbClr val="F79646">
                  <a:lumMod val="50000"/>
                </a:srgbClr>
              </a:gs>
              <a:gs pos="13000">
                <a:sysClr val="windowText" lastClr="000000">
                  <a:lumMod val="95000"/>
                  <a:lumOff val="5000"/>
                </a:sysClr>
              </a:gs>
              <a:gs pos="100000">
                <a:srgbClr val="FF0000">
                  <a:lumMod val="50000"/>
                </a:srgbClr>
              </a:gs>
            </a:gsLst>
            <a:lin ang="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11D4FDE9-977B-4CE2-BABB-E0720ACDA6AD}"/>
              </a:ext>
            </a:extLst>
          </p:cNvPr>
          <p:cNvSpPr/>
          <p:nvPr userDrawn="1"/>
        </p:nvSpPr>
        <p:spPr>
          <a:xfrm>
            <a:off x="1501262" y="-88285"/>
            <a:ext cx="113911" cy="7010400"/>
          </a:xfrm>
          <a:prstGeom prst="rect">
            <a:avLst/>
          </a:prstGeom>
          <a:gradFill rotWithShape="1">
            <a:gsLst>
              <a:gs pos="0">
                <a:sysClr val="windowText" lastClr="000000">
                  <a:lumMod val="95000"/>
                  <a:lumOff val="5000"/>
                </a:sysClr>
              </a:gs>
              <a:gs pos="51000">
                <a:sysClr val="windowText" lastClr="000000">
                  <a:lumMod val="50000"/>
                  <a:lumOff val="50000"/>
                </a:sysClr>
              </a:gs>
              <a:gs pos="81000">
                <a:sysClr val="windowText" lastClr="000000">
                  <a:lumMod val="75000"/>
                  <a:lumOff val="25000"/>
                </a:sysClr>
              </a:gs>
            </a:gsLst>
            <a:lin ang="0" scaled="0"/>
          </a:gradFill>
          <a:ln>
            <a:noFill/>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5"/>
          <p:cNvSpPr>
            <a:spLocks noGrp="1"/>
          </p:cNvSpPr>
          <p:nvPr>
            <p:ph type="body" sz="quarter" idx="10" hasCustomPrompt="1"/>
          </p:nvPr>
        </p:nvSpPr>
        <p:spPr>
          <a:xfrm>
            <a:off x="7131132" y="2081391"/>
            <a:ext cx="4644451" cy="1354217"/>
          </a:xfrm>
          <a:prstGeom prst="rect">
            <a:avLst/>
          </a:prstGeom>
          <a:effectLst/>
        </p:spPr>
        <p:txBody>
          <a:bodyPr wrap="square">
            <a:spAutoFit/>
          </a:bodyPr>
          <a:lstStyle>
            <a:lvl1pPr marL="571500" indent="-571500">
              <a:lnSpc>
                <a:spcPct val="100000"/>
              </a:lnSpc>
              <a:spcBef>
                <a:spcPts val="600"/>
              </a:spcBef>
              <a:spcAft>
                <a:spcPts val="600"/>
              </a:spcAft>
              <a:buFontTx/>
              <a:buBlip>
                <a:blip r:embed="rId5"/>
              </a:buBlip>
              <a:defRPr sz="3600">
                <a:solidFill>
                  <a:schemeClr val="tx1"/>
                </a:solidFill>
              </a:defRPr>
            </a:lvl1pPr>
            <a:lvl2pPr marL="1089025" indent="-571500">
              <a:lnSpc>
                <a:spcPct val="100000"/>
              </a:lnSpc>
              <a:spcBef>
                <a:spcPts val="600"/>
              </a:spcBef>
              <a:spcAft>
                <a:spcPts val="600"/>
              </a:spcAft>
              <a:buFontTx/>
              <a:buBlip>
                <a:blip r:embed="rId5"/>
              </a:buBlip>
              <a:defRPr sz="3600">
                <a:solidFill>
                  <a:schemeClr val="tx1"/>
                </a:solidFill>
              </a:defRPr>
            </a:lvl2pPr>
            <a:lvl3pPr marL="1371600" indent="-457200">
              <a:lnSpc>
                <a:spcPct val="100000"/>
              </a:lnSpc>
              <a:spcBef>
                <a:spcPts val="600"/>
              </a:spcBef>
              <a:spcAft>
                <a:spcPts val="600"/>
              </a:spcAft>
              <a:buSzPct val="80000"/>
              <a:buFontTx/>
              <a:buBlip>
                <a:blip r:embed="rId6"/>
              </a:buBlip>
              <a:defRPr sz="3400"/>
            </a:lvl3pPr>
            <a:lvl4pPr marL="1716088" indent="-457200">
              <a:lnSpc>
                <a:spcPct val="100000"/>
              </a:lnSpc>
              <a:spcBef>
                <a:spcPts val="600"/>
              </a:spcBef>
              <a:spcAft>
                <a:spcPts val="600"/>
              </a:spcAft>
              <a:buSzPct val="80000"/>
              <a:buFontTx/>
              <a:buBlip>
                <a:blip r:embed="rId6"/>
              </a:buBlip>
              <a:defRPr sz="3200"/>
            </a:lvl4pPr>
            <a:lvl5pPr marL="2062163" indent="-457200">
              <a:lnSpc>
                <a:spcPct val="100000"/>
              </a:lnSpc>
              <a:spcBef>
                <a:spcPts val="600"/>
              </a:spcBef>
              <a:spcAft>
                <a:spcPts val="600"/>
              </a:spcAft>
              <a:buSzPct val="80000"/>
              <a:buFontTx/>
              <a:buBlip>
                <a:blip r:embed="rId6"/>
              </a:buBlip>
              <a:defRPr sz="3200"/>
            </a:lvl5pPr>
          </a:lstStyle>
          <a:p>
            <a:pPr lvl="0"/>
            <a:r>
              <a:rPr lang="en-US" dirty="0"/>
              <a:t>Click to edit</a:t>
            </a:r>
          </a:p>
          <a:p>
            <a:pPr lvl="1"/>
            <a:r>
              <a:rPr lang="en-US" dirty="0"/>
              <a:t>Second level</a:t>
            </a:r>
          </a:p>
        </p:txBody>
      </p:sp>
      <p:sp>
        <p:nvSpPr>
          <p:cNvPr id="21" name="Slide Number Placeholder 5">
            <a:extLst>
              <a:ext uri="{FF2B5EF4-FFF2-40B4-BE49-F238E27FC236}">
                <a16:creationId xmlns:a16="http://schemas.microsoft.com/office/drawing/2014/main" id="{75C7AE69-1F99-44EC-B40A-2B376D7B72E0}"/>
              </a:ext>
            </a:extLst>
          </p:cNvPr>
          <p:cNvSpPr txBox="1">
            <a:spLocks/>
          </p:cNvSpPr>
          <p:nvPr userDrawn="1"/>
        </p:nvSpPr>
        <p:spPr>
          <a:xfrm>
            <a:off x="9936075" y="6355807"/>
            <a:ext cx="1676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Slide # </a:t>
            </a:r>
            <a:fld id="{FD99AA8B-2E7A-4BBC-8FDE-CA7CF71DD3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BC7BEB5A-62A0-4010-A17A-E250C74F2CF7}"/>
              </a:ext>
            </a:extLst>
          </p:cNvPr>
          <p:cNvGrpSpPr/>
          <p:nvPr userDrawn="1"/>
        </p:nvGrpSpPr>
        <p:grpSpPr>
          <a:xfrm>
            <a:off x="9936075" y="985838"/>
            <a:ext cx="4466287" cy="5922070"/>
            <a:chOff x="2678112" y="1001713"/>
            <a:chExt cx="4506913" cy="7004050"/>
          </a:xfrm>
        </p:grpSpPr>
        <p:sp>
          <p:nvSpPr>
            <p:cNvPr id="33" name="Freeform 6">
              <a:extLst>
                <a:ext uri="{FF2B5EF4-FFF2-40B4-BE49-F238E27FC236}">
                  <a16:creationId xmlns:a16="http://schemas.microsoft.com/office/drawing/2014/main" id="{C60BD2B7-9E15-44B7-BB6F-F71E36444BD3}"/>
                </a:ext>
              </a:extLst>
            </p:cNvPr>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rgbClr val="F79646">
                    <a:lumMod val="50000"/>
                    <a:alpha val="21000"/>
                  </a:srgbClr>
                </a:gs>
                <a:gs pos="63000">
                  <a:srgbClr val="FF0000">
                    <a:lumMod val="50000"/>
                    <a:alpha val="21000"/>
                  </a:srgbClr>
                </a:gs>
                <a:gs pos="100000">
                  <a:sysClr val="windowText" lastClr="000000">
                    <a:lumMod val="95000"/>
                    <a:lumOff val="5000"/>
                    <a:alpha val="18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 name="Freeform 7">
              <a:extLst>
                <a:ext uri="{FF2B5EF4-FFF2-40B4-BE49-F238E27FC236}">
                  <a16:creationId xmlns:a16="http://schemas.microsoft.com/office/drawing/2014/main" id="{158636F5-A4F3-4F91-9640-E978A972BB56}"/>
                </a:ext>
              </a:extLst>
            </p:cNvPr>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rgbClr val="F79646">
                    <a:lumMod val="50000"/>
                    <a:alpha val="37000"/>
                  </a:srgbClr>
                </a:gs>
                <a:gs pos="63000">
                  <a:srgbClr val="FF0000">
                    <a:lumMod val="50000"/>
                    <a:alpha val="40000"/>
                  </a:srgbClr>
                </a:gs>
                <a:gs pos="100000">
                  <a:sysClr val="windowText" lastClr="000000">
                    <a:lumMod val="95000"/>
                    <a:lumOff val="5000"/>
                    <a:alpha val="9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35" name="Slide Number Placeholder 5">
            <a:extLst>
              <a:ext uri="{FF2B5EF4-FFF2-40B4-BE49-F238E27FC236}">
                <a16:creationId xmlns:a16="http://schemas.microsoft.com/office/drawing/2014/main" id="{23D0506B-7F57-4C30-A860-4C15CA4E760E}"/>
              </a:ext>
            </a:extLst>
          </p:cNvPr>
          <p:cNvSpPr txBox="1">
            <a:spLocks/>
          </p:cNvSpPr>
          <p:nvPr userDrawn="1"/>
        </p:nvSpPr>
        <p:spPr>
          <a:xfrm>
            <a:off x="9936075" y="6355807"/>
            <a:ext cx="1676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Slide # </a:t>
            </a:r>
            <a:fld id="{FD99AA8B-2E7A-4BBC-8FDE-CA7CF71DD3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E2D5264D-CEC3-4CA2-B115-D8808D857386}"/>
              </a:ext>
            </a:extLst>
          </p:cNvPr>
          <p:cNvSpPr>
            <a:spLocks noGrp="1"/>
          </p:cNvSpPr>
          <p:nvPr>
            <p:ph type="title"/>
          </p:nvPr>
        </p:nvSpPr>
        <p:spPr>
          <a:xfrm>
            <a:off x="7131132" y="596722"/>
            <a:ext cx="4644451" cy="1461606"/>
          </a:xfrm>
          <a:prstGeom prst="rect">
            <a:avLst/>
          </a:prstGeom>
        </p:spPr>
        <p:txBody>
          <a:bodyPr/>
          <a:lstStyle>
            <a:lvl1pPr algn="l">
              <a:defRPr sz="4400" i="1"/>
            </a:lvl1pPr>
          </a:lstStyle>
          <a:p>
            <a:r>
              <a:rPr lang="en-US" dirty="0"/>
              <a:t>Click to edit Master title style</a:t>
            </a:r>
          </a:p>
        </p:txBody>
      </p:sp>
      <p:sp>
        <p:nvSpPr>
          <p:cNvPr id="18" name="Title 1">
            <a:extLst>
              <a:ext uri="{FF2B5EF4-FFF2-40B4-BE49-F238E27FC236}">
                <a16:creationId xmlns:a16="http://schemas.microsoft.com/office/drawing/2014/main" id="{65861790-0A69-4DAD-A109-6C515F4FBE52}"/>
              </a:ext>
            </a:extLst>
          </p:cNvPr>
          <p:cNvSpPr txBox="1">
            <a:spLocks/>
          </p:cNvSpPr>
          <p:nvPr userDrawn="1"/>
        </p:nvSpPr>
        <p:spPr>
          <a:xfrm>
            <a:off x="1728788" y="40687"/>
            <a:ext cx="10463211" cy="923581"/>
          </a:xfrm>
          <a:prstGeom prst="rect">
            <a:avLst/>
          </a:prstGeom>
        </p:spPr>
        <p:txBody>
          <a:bodyPr>
            <a:scene3d>
              <a:camera prst="perspectiveRight">
                <a:rot lat="0" lon="20400000" rev="0"/>
              </a:camera>
              <a:lightRig rig="threePt" dir="t"/>
            </a:scene3d>
            <a:sp3d z="520700" extrusionH="127000" contourW="6350">
              <a:bevelT w="12700" h="12700"/>
              <a:bevelB w="38100" h="38100"/>
              <a:extrusionClr>
                <a:srgbClr val="FFFF00"/>
              </a:extrusionClr>
              <a:contourClr>
                <a:srgbClr val="FF0000"/>
              </a:contourClr>
            </a:sp3d>
          </a:bodyPr>
          <a:lstStyle>
            <a:lvl1pPr algn="r" defTabSz="914363" rtl="0" eaLnBrk="1" latinLnBrk="0" hangingPunct="1">
              <a:lnSpc>
                <a:spcPct val="90000"/>
              </a:lnSpc>
              <a:spcBef>
                <a:spcPct val="0"/>
              </a:spcBef>
              <a:buNone/>
              <a:defRPr lang="en-US" sz="44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reflection blurRad="6350" stA="55000" endA="300" endPos="45500" dir="5400000" sy="-100000" algn="bl" rotWithShape="0"/>
                </a:effectLst>
                <a:latin typeface="+mj-lt"/>
                <a:ea typeface="+mn-ea"/>
                <a:cs typeface="Arial" charset="0"/>
              </a:defRPr>
            </a:lvl1pPr>
          </a:lstStyle>
          <a:p>
            <a:pPr algn="l"/>
            <a:endParaRPr lang="en-US" sz="4800" b="1" dirty="0">
              <a:ln w="6350">
                <a:solidFill>
                  <a:srgbClr val="FFFF00"/>
                </a:solidFill>
              </a:ln>
              <a:gradFill flip="none" rotWithShape="1">
                <a:gsLst>
                  <a:gs pos="0">
                    <a:srgbClr val="FFFFB9"/>
                  </a:gs>
                  <a:gs pos="59000">
                    <a:schemeClr val="accent1"/>
                  </a:gs>
                  <a:gs pos="28000">
                    <a:srgbClr val="FFFF99"/>
                  </a:gs>
                  <a:gs pos="84000">
                    <a:schemeClr val="accent3"/>
                  </a:gs>
                </a:gsLst>
                <a:lin ang="5400000" scaled="0"/>
                <a:tileRect/>
              </a:gradFill>
              <a:effectLst>
                <a:outerShdw blurRad="50800" dist="38100" dir="2700000" algn="tl" rotWithShape="0">
                  <a:prstClr val="black">
                    <a:alpha val="40000"/>
                  </a:prstClr>
                </a:outerShdw>
                <a:reflection blurRad="6350" stA="55000" endA="300" endPos="45500" dist="12700" dir="5400000" sy="-100000" algn="bl" rotWithShape="0"/>
              </a:effectLst>
              <a:latin typeface="Trebuchet MS" panose="020B0603020202020204" pitchFamily="34" charset="0"/>
            </a:endParaRPr>
          </a:p>
        </p:txBody>
      </p:sp>
    </p:spTree>
    <p:extLst>
      <p:ext uri="{BB962C8B-B14F-4D97-AF65-F5344CB8AC3E}">
        <p14:creationId xmlns:p14="http://schemas.microsoft.com/office/powerpoint/2010/main" val="34282999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16"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6"/>
                </p:tgtEl>
              </p:cMediaNode>
            </p:video>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7999" y="451253"/>
            <a:ext cx="11176000" cy="664797"/>
          </a:xfrm>
          <a:prstGeom prst="rect">
            <a:avLst/>
          </a:prstGeom>
        </p:spPr>
        <p:txBody>
          <a:bodyPr/>
          <a:lstStyle>
            <a:lvl1pPr>
              <a:defRPr/>
            </a:lvl1pPr>
          </a:lstStyle>
          <a:p>
            <a:r>
              <a:rPr lang="en-US" dirty="0"/>
              <a:t>Click to edit title</a:t>
            </a:r>
          </a:p>
        </p:txBody>
      </p:sp>
      <p:sp>
        <p:nvSpPr>
          <p:cNvPr id="3" name="Content Placeholder 2"/>
          <p:cNvSpPr>
            <a:spLocks noGrp="1"/>
          </p:cNvSpPr>
          <p:nvPr>
            <p:ph idx="1" hasCustomPrompt="1"/>
          </p:nvPr>
        </p:nvSpPr>
        <p:spPr>
          <a:xfrm>
            <a:off x="1336431" y="1660805"/>
            <a:ext cx="10347569" cy="3795450"/>
          </a:xfrm>
          <a:prstGeom prst="rect">
            <a:avLst/>
          </a:prstGeom>
          <a:effectLst/>
        </p:spPr>
        <p:txBody>
          <a:bodyPr>
            <a:noAutofit/>
          </a:bodyPr>
          <a:lstStyle>
            <a:lvl1pPr>
              <a:lnSpc>
                <a:spcPct val="90000"/>
              </a:lnSpc>
              <a:defRPr/>
            </a:lvl1pPr>
            <a:lvl2pPr>
              <a:lnSpc>
                <a:spcPct val="90000"/>
              </a:lnSpc>
              <a:defRPr/>
            </a:lvl2pPr>
            <a:lvl3pPr>
              <a:lnSpc>
                <a:spcPct val="90000"/>
              </a:lnSpc>
              <a:buSzPct val="80000"/>
              <a:defRPr/>
            </a:lvl3pPr>
            <a:lvl4pPr>
              <a:lnSpc>
                <a:spcPct val="90000"/>
              </a:lnSpc>
              <a:buSzPct val="80000"/>
              <a:defRPr/>
            </a:lvl4pPr>
            <a:lvl5pPr>
              <a:lnSpc>
                <a:spcPct val="90000"/>
              </a:lnSpc>
              <a:buSzPct val="80000"/>
              <a:defRPr/>
            </a:lvl5pPr>
          </a:lstStyle>
          <a:p>
            <a:pPr lvl="0"/>
            <a:r>
              <a:rPr lang="en-US" dirty="0"/>
              <a:t>Click to select object</a:t>
            </a:r>
          </a:p>
        </p:txBody>
      </p:sp>
      <p:grpSp>
        <p:nvGrpSpPr>
          <p:cNvPr id="13" name="Group 12">
            <a:extLst>
              <a:ext uri="{FF2B5EF4-FFF2-40B4-BE49-F238E27FC236}">
                <a16:creationId xmlns:a16="http://schemas.microsoft.com/office/drawing/2014/main" id="{5226238C-115F-4A62-BC57-4537125D6452}"/>
              </a:ext>
            </a:extLst>
          </p:cNvPr>
          <p:cNvGrpSpPr>
            <a:grpSpLocks noChangeAspect="1"/>
          </p:cNvGrpSpPr>
          <p:nvPr userDrawn="1"/>
        </p:nvGrpSpPr>
        <p:grpSpPr>
          <a:xfrm>
            <a:off x="121783" y="4918943"/>
            <a:ext cx="2263329" cy="1808768"/>
            <a:chOff x="121783" y="4918943"/>
            <a:chExt cx="2263329" cy="1808768"/>
          </a:xfrm>
        </p:grpSpPr>
        <p:pic>
          <p:nvPicPr>
            <p:cNvPr id="14" name="Picture 13" descr="A close up of a sign&#10;&#10;Description generated with high confidence">
              <a:extLst>
                <a:ext uri="{FF2B5EF4-FFF2-40B4-BE49-F238E27FC236}">
                  <a16:creationId xmlns:a16="http://schemas.microsoft.com/office/drawing/2014/main" id="{79A33663-E9CF-40AA-8671-58A6C0983B90}"/>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15" name="Group 14">
              <a:extLst>
                <a:ext uri="{FF2B5EF4-FFF2-40B4-BE49-F238E27FC236}">
                  <a16:creationId xmlns:a16="http://schemas.microsoft.com/office/drawing/2014/main" id="{2F955497-B96F-4F06-9679-02259F815E34}"/>
                </a:ext>
              </a:extLst>
            </p:cNvPr>
            <p:cNvGrpSpPr/>
            <p:nvPr userDrawn="1"/>
          </p:nvGrpSpPr>
          <p:grpSpPr>
            <a:xfrm>
              <a:off x="625657" y="5008148"/>
              <a:ext cx="1261706" cy="1384731"/>
              <a:chOff x="218435" y="2852807"/>
              <a:chExt cx="1408496" cy="1656226"/>
            </a:xfrm>
          </p:grpSpPr>
          <p:sp>
            <p:nvSpPr>
              <p:cNvPr id="28" name="TextBox 27">
                <a:extLst>
                  <a:ext uri="{FF2B5EF4-FFF2-40B4-BE49-F238E27FC236}">
                    <a16:creationId xmlns:a16="http://schemas.microsoft.com/office/drawing/2014/main" id="{93EAE4A6-729D-47D6-915B-C9BD17013F97}"/>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Topography</a:t>
                </a:r>
              </a:p>
            </p:txBody>
          </p:sp>
          <p:sp>
            <p:nvSpPr>
              <p:cNvPr id="29" name="TextBox 28">
                <a:extLst>
                  <a:ext uri="{FF2B5EF4-FFF2-40B4-BE49-F238E27FC236}">
                    <a16:creationId xmlns:a16="http://schemas.microsoft.com/office/drawing/2014/main" id="{29458D22-ADB9-41A6-8DF1-49FB321A6A58}"/>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Vegetation</a:t>
                </a:r>
              </a:p>
            </p:txBody>
          </p:sp>
          <p:sp>
            <p:nvSpPr>
              <p:cNvPr id="30" name="TextBox 29">
                <a:extLst>
                  <a:ext uri="{FF2B5EF4-FFF2-40B4-BE49-F238E27FC236}">
                    <a16:creationId xmlns:a16="http://schemas.microsoft.com/office/drawing/2014/main" id="{6D6059B3-4928-433C-BD21-7197C34277EE}"/>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Climate</a:t>
                </a:r>
              </a:p>
            </p:txBody>
          </p:sp>
        </p:grpSp>
        <p:pic>
          <p:nvPicPr>
            <p:cNvPr id="16" name="Picture 15">
              <a:extLst>
                <a:ext uri="{FF2B5EF4-FFF2-40B4-BE49-F238E27FC236}">
                  <a16:creationId xmlns:a16="http://schemas.microsoft.com/office/drawing/2014/main" id="{E63F855F-3FFD-4568-B717-DFDF117D50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1C9B79E4-9475-4A8C-8C20-C9894135F59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7F08746E-1E12-4E1C-9373-7BBA088E0AA1}"/>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28380272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no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7999" y="451253"/>
            <a:ext cx="11176000" cy="664797"/>
          </a:xfrm>
          <a:prstGeom prst="rect">
            <a:avLst/>
          </a:prstGeom>
        </p:spPr>
        <p:txBody>
          <a:bodyPr/>
          <a:lstStyle>
            <a:lvl1pPr>
              <a:defRPr/>
            </a:lvl1pPr>
          </a:lstStyle>
          <a:p>
            <a:r>
              <a:rPr lang="en-US" dirty="0"/>
              <a:t>Click to edit title</a:t>
            </a:r>
          </a:p>
        </p:txBody>
      </p:sp>
      <p:sp>
        <p:nvSpPr>
          <p:cNvPr id="3" name="Content Placeholder 2"/>
          <p:cNvSpPr>
            <a:spLocks noGrp="1"/>
          </p:cNvSpPr>
          <p:nvPr>
            <p:ph idx="1" hasCustomPrompt="1"/>
          </p:nvPr>
        </p:nvSpPr>
        <p:spPr>
          <a:xfrm>
            <a:off x="988943" y="1321904"/>
            <a:ext cx="10695057" cy="4994413"/>
          </a:xfrm>
          <a:prstGeom prst="rect">
            <a:avLst/>
          </a:prstGeom>
          <a:effectLst/>
        </p:spPr>
        <p:txBody>
          <a:bodyPr>
            <a:noAutofit/>
          </a:bodyPr>
          <a:lstStyle>
            <a:lvl1pPr>
              <a:lnSpc>
                <a:spcPct val="90000"/>
              </a:lnSpc>
              <a:defRPr/>
            </a:lvl1pPr>
            <a:lvl2pPr>
              <a:lnSpc>
                <a:spcPct val="90000"/>
              </a:lnSpc>
              <a:defRPr/>
            </a:lvl2pPr>
            <a:lvl3pPr>
              <a:lnSpc>
                <a:spcPct val="90000"/>
              </a:lnSpc>
              <a:buSzPct val="80000"/>
              <a:defRPr/>
            </a:lvl3pPr>
            <a:lvl4pPr>
              <a:lnSpc>
                <a:spcPct val="90000"/>
              </a:lnSpc>
              <a:buSzPct val="80000"/>
              <a:defRPr/>
            </a:lvl4pPr>
            <a:lvl5pPr>
              <a:lnSpc>
                <a:spcPct val="90000"/>
              </a:lnSpc>
              <a:buSzPct val="80000"/>
              <a:defRPr/>
            </a:lvl5pPr>
          </a:lstStyle>
          <a:p>
            <a:pPr lvl="0"/>
            <a:r>
              <a:rPr lang="en-US" dirty="0"/>
              <a:t>Click to select object</a:t>
            </a:r>
          </a:p>
        </p:txBody>
      </p:sp>
    </p:spTree>
    <p:extLst>
      <p:ext uri="{BB962C8B-B14F-4D97-AF65-F5344CB8AC3E}">
        <p14:creationId xmlns:p14="http://schemas.microsoft.com/office/powerpoint/2010/main" val="35378102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Object">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3"/>
            <a:ext cx="11176000" cy="664797"/>
          </a:xfrm>
          <a:prstGeom prst="rect">
            <a:avLst/>
          </a:prstGeom>
        </p:spPr>
        <p:txBody>
          <a:bodyPr/>
          <a:lstStyle/>
          <a:p>
            <a:r>
              <a:rPr lang="en-US" dirty="0"/>
              <a:t>Click to edit</a:t>
            </a:r>
          </a:p>
        </p:txBody>
      </p:sp>
      <p:sp>
        <p:nvSpPr>
          <p:cNvPr id="3" name="Content Placeholder 2"/>
          <p:cNvSpPr>
            <a:spLocks noGrp="1"/>
          </p:cNvSpPr>
          <p:nvPr>
            <p:ph sz="half" idx="1"/>
          </p:nvPr>
        </p:nvSpPr>
        <p:spPr>
          <a:xfrm>
            <a:off x="508000" y="1411553"/>
            <a:ext cx="5486400" cy="3890269"/>
          </a:xfrm>
          <a:prstGeom prst="rect">
            <a:avLst/>
          </a:prstGeom>
        </p:spPr>
        <p:txBody>
          <a:bodyPr>
            <a:noAutofit/>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endParaRPr lang="en-US" dirty="0"/>
          </a:p>
        </p:txBody>
      </p:sp>
      <p:sp>
        <p:nvSpPr>
          <p:cNvPr id="4" name="Content Placeholder 3"/>
          <p:cNvSpPr>
            <a:spLocks noGrp="1"/>
          </p:cNvSpPr>
          <p:nvPr>
            <p:ph sz="half" idx="2"/>
          </p:nvPr>
        </p:nvSpPr>
        <p:spPr>
          <a:xfrm>
            <a:off x="6197600" y="1411553"/>
            <a:ext cx="5486400" cy="3890269"/>
          </a:xfrm>
          <a:prstGeom prst="rect">
            <a:avLst/>
          </a:prstGeom>
        </p:spPr>
        <p:txBody>
          <a:bodyPr>
            <a:noAutofit/>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endParaRPr lang="en-US" dirty="0"/>
          </a:p>
        </p:txBody>
      </p:sp>
      <p:grpSp>
        <p:nvGrpSpPr>
          <p:cNvPr id="14" name="Group 13">
            <a:extLst>
              <a:ext uri="{FF2B5EF4-FFF2-40B4-BE49-F238E27FC236}">
                <a16:creationId xmlns:a16="http://schemas.microsoft.com/office/drawing/2014/main" id="{25D7BEF7-0D46-4E9B-9E3A-E2770547DEAB}"/>
              </a:ext>
            </a:extLst>
          </p:cNvPr>
          <p:cNvGrpSpPr>
            <a:grpSpLocks noChangeAspect="1"/>
          </p:cNvGrpSpPr>
          <p:nvPr userDrawn="1"/>
        </p:nvGrpSpPr>
        <p:grpSpPr>
          <a:xfrm>
            <a:off x="121783" y="4918943"/>
            <a:ext cx="2263329" cy="1808768"/>
            <a:chOff x="121783" y="4918943"/>
            <a:chExt cx="2263329" cy="1808768"/>
          </a:xfrm>
        </p:grpSpPr>
        <p:pic>
          <p:nvPicPr>
            <p:cNvPr id="15" name="Picture 14" descr="A close up of a sign&#10;&#10;Description generated with high confidence">
              <a:extLst>
                <a:ext uri="{FF2B5EF4-FFF2-40B4-BE49-F238E27FC236}">
                  <a16:creationId xmlns:a16="http://schemas.microsoft.com/office/drawing/2014/main" id="{22CD3B84-0F0A-4986-BA6A-498262C1F534}"/>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16" name="Group 15">
              <a:extLst>
                <a:ext uri="{FF2B5EF4-FFF2-40B4-BE49-F238E27FC236}">
                  <a16:creationId xmlns:a16="http://schemas.microsoft.com/office/drawing/2014/main" id="{41D8C8A0-6837-42A5-A0E9-D50E2EB23D5B}"/>
                </a:ext>
              </a:extLst>
            </p:cNvPr>
            <p:cNvGrpSpPr/>
            <p:nvPr userDrawn="1"/>
          </p:nvGrpSpPr>
          <p:grpSpPr>
            <a:xfrm>
              <a:off x="625657" y="5008148"/>
              <a:ext cx="1261706" cy="1384731"/>
              <a:chOff x="218435" y="2852807"/>
              <a:chExt cx="1408496" cy="1656226"/>
            </a:xfrm>
          </p:grpSpPr>
          <p:sp>
            <p:nvSpPr>
              <p:cNvPr id="20" name="TextBox 19">
                <a:extLst>
                  <a:ext uri="{FF2B5EF4-FFF2-40B4-BE49-F238E27FC236}">
                    <a16:creationId xmlns:a16="http://schemas.microsoft.com/office/drawing/2014/main" id="{4BC6BC67-E5FD-4FB1-9143-15892B96860F}"/>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Topography</a:t>
                </a:r>
              </a:p>
            </p:txBody>
          </p:sp>
          <p:sp>
            <p:nvSpPr>
              <p:cNvPr id="21" name="TextBox 20">
                <a:extLst>
                  <a:ext uri="{FF2B5EF4-FFF2-40B4-BE49-F238E27FC236}">
                    <a16:creationId xmlns:a16="http://schemas.microsoft.com/office/drawing/2014/main" id="{97E7EB4C-337A-4DD2-A8CD-5FFE99C679F0}"/>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Vegetation</a:t>
                </a:r>
              </a:p>
            </p:txBody>
          </p:sp>
          <p:sp>
            <p:nvSpPr>
              <p:cNvPr id="22" name="TextBox 21">
                <a:extLst>
                  <a:ext uri="{FF2B5EF4-FFF2-40B4-BE49-F238E27FC236}">
                    <a16:creationId xmlns:a16="http://schemas.microsoft.com/office/drawing/2014/main" id="{AB2A8446-1099-4595-9E5F-B9704DE1AC3D}"/>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Climate</a:t>
                </a:r>
              </a:p>
            </p:txBody>
          </p:sp>
        </p:grpSp>
        <p:pic>
          <p:nvPicPr>
            <p:cNvPr id="17" name="Picture 16">
              <a:extLst>
                <a:ext uri="{FF2B5EF4-FFF2-40B4-BE49-F238E27FC236}">
                  <a16:creationId xmlns:a16="http://schemas.microsoft.com/office/drawing/2014/main" id="{2ED75840-D2EB-4016-AC62-3A8C5AE375D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CA8CCC28-8634-426E-88C1-D790264F58A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A2140C41-4304-4865-AB53-0A7D71B01E15}"/>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20112165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6726" y="303449"/>
            <a:ext cx="11176000" cy="664797"/>
          </a:xfrm>
          <a:prstGeom prst="rect">
            <a:avLst/>
          </a:prstGeom>
        </p:spPr>
        <p:txBody>
          <a:bodyPr/>
          <a:lstStyle>
            <a:lvl1pPr>
              <a:defRPr/>
            </a:lvl1pPr>
          </a:lstStyle>
          <a:p>
            <a:r>
              <a:rPr lang="en-US" dirty="0"/>
              <a:t>Click to edit title</a:t>
            </a:r>
          </a:p>
        </p:txBody>
      </p:sp>
      <p:sp>
        <p:nvSpPr>
          <p:cNvPr id="3" name="Text Placeholder 2"/>
          <p:cNvSpPr>
            <a:spLocks noGrp="1"/>
          </p:cNvSpPr>
          <p:nvPr>
            <p:ph type="body" idx="1" hasCustomPrompt="1"/>
          </p:nvPr>
        </p:nvSpPr>
        <p:spPr>
          <a:xfrm>
            <a:off x="506726" y="1469956"/>
            <a:ext cx="5486400" cy="704917"/>
          </a:xfrm>
          <a:prstGeom prst="rect">
            <a:avLst/>
          </a:prstGeom>
        </p:spPr>
        <p:txBody>
          <a:bodyPr anchor="t" anchorCtr="0">
            <a:normAutofit/>
          </a:bodyPr>
          <a:lstStyle>
            <a:lvl1pPr marL="0" indent="0">
              <a:lnSpc>
                <a:spcPct val="90000"/>
              </a:lnSpc>
              <a:spcBef>
                <a:spcPts val="0"/>
              </a:spcBef>
              <a:buNone/>
              <a:defRPr sz="2800" b="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a:t>Click to edit</a:t>
            </a:r>
          </a:p>
        </p:txBody>
      </p:sp>
      <p:sp>
        <p:nvSpPr>
          <p:cNvPr id="4" name="Content Placeholder 3"/>
          <p:cNvSpPr>
            <a:spLocks noGrp="1"/>
          </p:cNvSpPr>
          <p:nvPr>
            <p:ph sz="half" idx="2" hasCustomPrompt="1"/>
          </p:nvPr>
        </p:nvSpPr>
        <p:spPr>
          <a:xfrm>
            <a:off x="507999" y="2174875"/>
            <a:ext cx="5486400" cy="3522540"/>
          </a:xfrm>
          <a:prstGeom prst="rect">
            <a:avLst/>
          </a:prstGeom>
        </p:spPr>
        <p:txBody>
          <a:bodyPr>
            <a:noAutofit/>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dirty="0"/>
              <a:t>Click to select object</a:t>
            </a:r>
          </a:p>
          <a:p>
            <a:pPr lvl="0"/>
            <a:endParaRPr lang="en-US" dirty="0"/>
          </a:p>
          <a:p>
            <a:pPr lvl="0"/>
            <a:endParaRPr lang="en-US" dirty="0"/>
          </a:p>
        </p:txBody>
      </p:sp>
      <p:sp>
        <p:nvSpPr>
          <p:cNvPr id="5" name="Text Placeholder 4"/>
          <p:cNvSpPr>
            <a:spLocks noGrp="1"/>
          </p:cNvSpPr>
          <p:nvPr>
            <p:ph type="body" sz="quarter" idx="3" hasCustomPrompt="1"/>
          </p:nvPr>
        </p:nvSpPr>
        <p:spPr>
          <a:xfrm>
            <a:off x="6193368" y="1469957"/>
            <a:ext cx="5489359" cy="704918"/>
          </a:xfrm>
          <a:prstGeom prst="rect">
            <a:avLst/>
          </a:prstGeom>
        </p:spPr>
        <p:txBody>
          <a:bodyPr anchor="t" anchorCtr="0">
            <a:normAutofit/>
          </a:bodyPr>
          <a:lstStyle>
            <a:lvl1pPr marL="0" indent="0">
              <a:lnSpc>
                <a:spcPct val="90000"/>
              </a:lnSpc>
              <a:spcBef>
                <a:spcPts val="0"/>
              </a:spcBef>
              <a:buNone/>
              <a:defRPr sz="2800" b="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a:t>Click to edit</a:t>
            </a:r>
          </a:p>
        </p:txBody>
      </p:sp>
      <p:sp>
        <p:nvSpPr>
          <p:cNvPr id="6" name="Content Placeholder 5"/>
          <p:cNvSpPr>
            <a:spLocks noGrp="1"/>
          </p:cNvSpPr>
          <p:nvPr>
            <p:ph sz="quarter" idx="4" hasCustomPrompt="1"/>
          </p:nvPr>
        </p:nvSpPr>
        <p:spPr>
          <a:xfrm>
            <a:off x="6193368" y="2174875"/>
            <a:ext cx="5490632" cy="3435934"/>
          </a:xfrm>
          <a:prstGeom prst="rect">
            <a:avLst/>
          </a:prstGeom>
        </p:spPr>
        <p:txBody>
          <a:bodyPr>
            <a:noAutofit/>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dirty="0"/>
              <a:t>Click to select object</a:t>
            </a:r>
          </a:p>
          <a:p>
            <a:pPr lvl="0"/>
            <a:endParaRPr lang="en-US" dirty="0"/>
          </a:p>
          <a:p>
            <a:pPr lvl="0"/>
            <a:endParaRPr lang="en-US" dirty="0"/>
          </a:p>
        </p:txBody>
      </p:sp>
    </p:spTree>
    <p:extLst>
      <p:ext uri="{BB962C8B-B14F-4D97-AF65-F5344CB8AC3E}">
        <p14:creationId xmlns:p14="http://schemas.microsoft.com/office/powerpoint/2010/main" val="131953134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gedy_Fire_Slide">
    <p:spTree>
      <p:nvGrpSpPr>
        <p:cNvPr id="1" name=""/>
        <p:cNvGrpSpPr/>
        <p:nvPr/>
      </p:nvGrpSpPr>
      <p:grpSpPr>
        <a:xfrm>
          <a:off x="0" y="0"/>
          <a:ext cx="0" cy="0"/>
          <a:chOff x="0" y="0"/>
          <a:chExt cx="0" cy="0"/>
        </a:xfrm>
      </p:grpSpPr>
      <p:sp>
        <p:nvSpPr>
          <p:cNvPr id="2" name="Title 1"/>
          <p:cNvSpPr>
            <a:spLocks noGrp="1"/>
          </p:cNvSpPr>
          <p:nvPr>
            <p:ph type="title"/>
          </p:nvPr>
        </p:nvSpPr>
        <p:spPr>
          <a:xfrm>
            <a:off x="7293736" y="317679"/>
            <a:ext cx="4039672" cy="1193442"/>
          </a:xfrm>
          <a:prstGeom prst="rect">
            <a:avLst/>
          </a:prstGeom>
        </p:spPr>
        <p:txBody>
          <a:bodyPr/>
          <a:lstStyle>
            <a:lvl1pPr algn="ctr">
              <a:defRPr sz="4000"/>
            </a:lvl1pPr>
          </a:lstStyle>
          <a:p>
            <a:endParaRPr lang="en-US" dirty="0"/>
          </a:p>
        </p:txBody>
      </p:sp>
      <p:sp>
        <p:nvSpPr>
          <p:cNvPr id="11" name="Text Placeholder 5">
            <a:extLst>
              <a:ext uri="{FF2B5EF4-FFF2-40B4-BE49-F238E27FC236}">
                <a16:creationId xmlns:a16="http://schemas.microsoft.com/office/drawing/2014/main" id="{E6E4B927-F522-4AE3-9350-BA061F63E960}"/>
              </a:ext>
            </a:extLst>
          </p:cNvPr>
          <p:cNvSpPr>
            <a:spLocks noGrp="1"/>
          </p:cNvSpPr>
          <p:nvPr>
            <p:ph type="body" sz="quarter" idx="10" hasCustomPrompt="1"/>
          </p:nvPr>
        </p:nvSpPr>
        <p:spPr>
          <a:xfrm>
            <a:off x="7293736" y="1622044"/>
            <a:ext cx="4039672" cy="1846659"/>
          </a:xfrm>
          <a:prstGeom prst="rect">
            <a:avLst/>
          </a:prstGeom>
          <a:effectLst/>
        </p:spPr>
        <p:txBody>
          <a:bodyPr wrap="square">
            <a:spAutoFit/>
          </a:bodyPr>
          <a:lstStyle>
            <a:lvl1pPr marL="342900" indent="-342900">
              <a:lnSpc>
                <a:spcPct val="100000"/>
              </a:lnSpc>
              <a:spcBef>
                <a:spcPts val="600"/>
              </a:spcBef>
              <a:spcAft>
                <a:spcPts val="600"/>
              </a:spcAft>
              <a:buFontTx/>
              <a:buBlip>
                <a:blip r:embed="rId2"/>
              </a:buBlip>
              <a:defRPr sz="3200"/>
            </a:lvl1pPr>
            <a:lvl2pPr marL="798513" indent="-339725">
              <a:lnSpc>
                <a:spcPct val="100000"/>
              </a:lnSpc>
              <a:spcBef>
                <a:spcPts val="600"/>
              </a:spcBef>
              <a:spcAft>
                <a:spcPts val="600"/>
              </a:spcAft>
              <a:buFontTx/>
              <a:buBlip>
                <a:blip r:embed="rId2"/>
              </a:buBlip>
              <a:defRPr sz="3200"/>
            </a:lvl2pPr>
            <a:lvl3pPr marL="1257300" indent="-342900">
              <a:lnSpc>
                <a:spcPct val="100000"/>
              </a:lnSpc>
              <a:spcBef>
                <a:spcPts val="600"/>
              </a:spcBef>
              <a:spcAft>
                <a:spcPts val="600"/>
              </a:spcAft>
              <a:buSzPct val="80000"/>
              <a:buFontTx/>
              <a:buBlip>
                <a:blip r:embed="rId2"/>
              </a:buBlip>
              <a:defRPr sz="3000"/>
            </a:lvl3pPr>
            <a:lvl4pPr marL="1716088" indent="-457200">
              <a:lnSpc>
                <a:spcPct val="100000"/>
              </a:lnSpc>
              <a:spcBef>
                <a:spcPts val="600"/>
              </a:spcBef>
              <a:spcAft>
                <a:spcPts val="600"/>
              </a:spcAft>
              <a:buSzPct val="80000"/>
              <a:buFontTx/>
              <a:buBlip>
                <a:blip r:embed="rId2"/>
              </a:buBlip>
              <a:defRPr sz="3200"/>
            </a:lvl4pPr>
            <a:lvl5pPr marL="2062163" indent="-457200">
              <a:lnSpc>
                <a:spcPct val="100000"/>
              </a:lnSpc>
              <a:spcBef>
                <a:spcPts val="600"/>
              </a:spcBef>
              <a:spcAft>
                <a:spcPts val="600"/>
              </a:spcAft>
              <a:buSzPct val="80000"/>
              <a:buFontTx/>
              <a:buBlip>
                <a:blip r:embed="rId2"/>
              </a:buBlip>
              <a:defRPr sz="3200"/>
            </a:lvl5pPr>
          </a:lstStyle>
          <a:p>
            <a:pPr lvl="0"/>
            <a:r>
              <a:rPr lang="en-US" dirty="0"/>
              <a:t>Click to edit</a:t>
            </a:r>
          </a:p>
          <a:p>
            <a:pPr lvl="1"/>
            <a:r>
              <a:rPr lang="en-US" dirty="0"/>
              <a:t>Second level</a:t>
            </a:r>
          </a:p>
          <a:p>
            <a:pPr lvl="2"/>
            <a:r>
              <a:rPr lang="en-US" dirty="0"/>
              <a:t>Third level</a:t>
            </a:r>
          </a:p>
        </p:txBody>
      </p:sp>
    </p:spTree>
    <p:extLst>
      <p:ext uri="{BB962C8B-B14F-4D97-AF65-F5344CB8AC3E}">
        <p14:creationId xmlns:p14="http://schemas.microsoft.com/office/powerpoint/2010/main" val="221701201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3"/>
            <a:ext cx="11176000" cy="664797"/>
          </a:xfrm>
          <a:prstGeom prst="rect">
            <a:avLst/>
          </a:prstGeom>
        </p:spPr>
        <p:txBody>
          <a:bodyPr/>
          <a:lstStyle/>
          <a:p>
            <a:r>
              <a:rPr lang="en-US" dirty="0"/>
              <a:t>Click to edit</a:t>
            </a:r>
          </a:p>
        </p:txBody>
      </p:sp>
      <p:grpSp>
        <p:nvGrpSpPr>
          <p:cNvPr id="12" name="Group 11">
            <a:extLst>
              <a:ext uri="{FF2B5EF4-FFF2-40B4-BE49-F238E27FC236}">
                <a16:creationId xmlns:a16="http://schemas.microsoft.com/office/drawing/2014/main" id="{7B96CAFC-FEC6-4EBF-9D8C-DBEF28DC254C}"/>
              </a:ext>
            </a:extLst>
          </p:cNvPr>
          <p:cNvGrpSpPr>
            <a:grpSpLocks noChangeAspect="1"/>
          </p:cNvGrpSpPr>
          <p:nvPr userDrawn="1"/>
        </p:nvGrpSpPr>
        <p:grpSpPr>
          <a:xfrm>
            <a:off x="121783" y="4918943"/>
            <a:ext cx="2263329" cy="1808768"/>
            <a:chOff x="121783" y="4918943"/>
            <a:chExt cx="2263329" cy="1808768"/>
          </a:xfrm>
        </p:grpSpPr>
        <p:pic>
          <p:nvPicPr>
            <p:cNvPr id="13" name="Picture 12" descr="A close up of a sign&#10;&#10;Description generated with high confidence">
              <a:extLst>
                <a:ext uri="{FF2B5EF4-FFF2-40B4-BE49-F238E27FC236}">
                  <a16:creationId xmlns:a16="http://schemas.microsoft.com/office/drawing/2014/main" id="{8BC19C56-9C3A-4FD0-BCFC-ED3CEE2AD8EC}"/>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3BA862B9-14FF-4A57-839C-CA0E789B46DA}"/>
                </a:ext>
              </a:extLst>
            </p:cNvPr>
            <p:cNvGrpSpPr/>
            <p:nvPr userDrawn="1"/>
          </p:nvGrpSpPr>
          <p:grpSpPr>
            <a:xfrm>
              <a:off x="625657" y="5008148"/>
              <a:ext cx="1261706" cy="1384731"/>
              <a:chOff x="218435" y="2852807"/>
              <a:chExt cx="1408496" cy="1656226"/>
            </a:xfrm>
          </p:grpSpPr>
          <p:sp>
            <p:nvSpPr>
              <p:cNvPr id="27" name="TextBox 26">
                <a:extLst>
                  <a:ext uri="{FF2B5EF4-FFF2-40B4-BE49-F238E27FC236}">
                    <a16:creationId xmlns:a16="http://schemas.microsoft.com/office/drawing/2014/main" id="{6709CA22-E9E1-478D-9979-765B4A9B90A8}"/>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Topography</a:t>
                </a:r>
              </a:p>
            </p:txBody>
          </p:sp>
          <p:sp>
            <p:nvSpPr>
              <p:cNvPr id="28" name="TextBox 27">
                <a:extLst>
                  <a:ext uri="{FF2B5EF4-FFF2-40B4-BE49-F238E27FC236}">
                    <a16:creationId xmlns:a16="http://schemas.microsoft.com/office/drawing/2014/main" id="{2860A7D2-8F54-49F7-9F0C-F91E0B2EB127}"/>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Vegetation</a:t>
                </a:r>
              </a:p>
            </p:txBody>
          </p:sp>
          <p:sp>
            <p:nvSpPr>
              <p:cNvPr id="29" name="TextBox 28">
                <a:extLst>
                  <a:ext uri="{FF2B5EF4-FFF2-40B4-BE49-F238E27FC236}">
                    <a16:creationId xmlns:a16="http://schemas.microsoft.com/office/drawing/2014/main" id="{55B5661D-D093-4764-B076-555C2B422A64}"/>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Climate</a:t>
                </a:r>
              </a:p>
            </p:txBody>
          </p:sp>
        </p:grpSp>
        <p:pic>
          <p:nvPicPr>
            <p:cNvPr id="15" name="Picture 14">
              <a:extLst>
                <a:ext uri="{FF2B5EF4-FFF2-40B4-BE49-F238E27FC236}">
                  <a16:creationId xmlns:a16="http://schemas.microsoft.com/office/drawing/2014/main" id="{42A774BF-09CD-4DBC-A9CD-8CD8116C1A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433B535E-0D23-4256-9539-BC99DDAB6B7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3270ADB4-6ADB-45EF-8265-0D67B5E6C80D}"/>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95548459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3"/>
            <a:ext cx="11176000" cy="664797"/>
          </a:xfrm>
          <a:prstGeom prst="rect">
            <a:avLst/>
          </a:prstGeom>
        </p:spPr>
        <p:txBody>
          <a:bodyPr/>
          <a:lstStyle/>
          <a:p>
            <a:r>
              <a:rPr lang="en-US" dirty="0"/>
              <a:t>Click to edit</a:t>
            </a:r>
          </a:p>
        </p:txBody>
      </p:sp>
    </p:spTree>
    <p:extLst>
      <p:ext uri="{BB962C8B-B14F-4D97-AF65-F5344CB8AC3E}">
        <p14:creationId xmlns:p14="http://schemas.microsoft.com/office/powerpoint/2010/main" val="277875464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12616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78809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2" name="Title 1" title="Objectives"/>
          <p:cNvSpPr>
            <a:spLocks noGrp="1"/>
          </p:cNvSpPr>
          <p:nvPr>
            <p:ph type="title" hasCustomPrompt="1"/>
          </p:nvPr>
        </p:nvSpPr>
        <p:spPr>
          <a:xfrm>
            <a:off x="914400" y="388730"/>
            <a:ext cx="10769600" cy="812800"/>
          </a:xfrm>
          <a:prstGeom prst="rect">
            <a:avLst/>
          </a:prstGeom>
        </p:spPr>
        <p:txBody>
          <a:bodyPr/>
          <a:lstStyle>
            <a:lvl1pPr>
              <a:defRPr/>
            </a:lvl1pPr>
          </a:lstStyle>
          <a:p>
            <a:r>
              <a:rPr lang="en-US" dirty="0"/>
              <a:t>Objectives</a:t>
            </a:r>
          </a:p>
        </p:txBody>
      </p:sp>
      <p:sp>
        <p:nvSpPr>
          <p:cNvPr id="10" name="Text Placeholder 5">
            <a:extLst>
              <a:ext uri="{FF2B5EF4-FFF2-40B4-BE49-F238E27FC236}">
                <a16:creationId xmlns:a16="http://schemas.microsoft.com/office/drawing/2014/main" id="{3814B304-1E9E-446A-B407-127480A86E98}"/>
              </a:ext>
            </a:extLst>
          </p:cNvPr>
          <p:cNvSpPr>
            <a:spLocks noGrp="1"/>
          </p:cNvSpPr>
          <p:nvPr>
            <p:ph type="body" sz="quarter" idx="10" hasCustomPrompt="1"/>
          </p:nvPr>
        </p:nvSpPr>
        <p:spPr>
          <a:xfrm>
            <a:off x="1879046" y="1411553"/>
            <a:ext cx="9804954" cy="707886"/>
          </a:xfrm>
          <a:prstGeom prst="rect">
            <a:avLst/>
          </a:prstGeom>
          <a:effectLst/>
        </p:spPr>
        <p:txBody>
          <a:bodyPr>
            <a:spAutoFit/>
          </a:bodyPr>
          <a:lstStyle>
            <a:lvl1pPr marL="742950" indent="-742950">
              <a:lnSpc>
                <a:spcPct val="100000"/>
              </a:lnSpc>
              <a:spcBef>
                <a:spcPts val="600"/>
              </a:spcBef>
              <a:spcAft>
                <a:spcPts val="600"/>
              </a:spcAft>
              <a:buFont typeface="+mj-lt"/>
              <a:buAutoNum type="arabicPeriod"/>
              <a:defRPr/>
            </a:lvl1pPr>
            <a:lvl2pPr>
              <a:lnSpc>
                <a:spcPct val="100000"/>
              </a:lnSpc>
              <a:spcBef>
                <a:spcPts val="600"/>
              </a:spcBef>
              <a:spcAft>
                <a:spcPts val="600"/>
              </a:spcAft>
              <a:defRPr/>
            </a:lvl2pPr>
            <a:lvl3pPr>
              <a:lnSpc>
                <a:spcPct val="100000"/>
              </a:lnSpc>
              <a:spcBef>
                <a:spcPts val="600"/>
              </a:spcBef>
              <a:spcAft>
                <a:spcPts val="600"/>
              </a:spcAft>
              <a:buSzPct val="80000"/>
              <a:defRPr/>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dirty="0"/>
              <a:t>Click to edit</a:t>
            </a:r>
          </a:p>
        </p:txBody>
      </p:sp>
      <p:grpSp>
        <p:nvGrpSpPr>
          <p:cNvPr id="3" name="Group 2">
            <a:extLst>
              <a:ext uri="{FF2B5EF4-FFF2-40B4-BE49-F238E27FC236}">
                <a16:creationId xmlns:a16="http://schemas.microsoft.com/office/drawing/2014/main" id="{27154A1A-AAC1-437B-91ED-92A6BD4BC269}"/>
              </a:ext>
            </a:extLst>
          </p:cNvPr>
          <p:cNvGrpSpPr>
            <a:grpSpLocks noChangeAspect="1"/>
          </p:cNvGrpSpPr>
          <p:nvPr userDrawn="1"/>
        </p:nvGrpSpPr>
        <p:grpSpPr>
          <a:xfrm>
            <a:off x="121783" y="4918943"/>
            <a:ext cx="2263329" cy="1808768"/>
            <a:chOff x="121783" y="4918943"/>
            <a:chExt cx="2263329" cy="1808768"/>
          </a:xfrm>
        </p:grpSpPr>
        <p:pic>
          <p:nvPicPr>
            <p:cNvPr id="32" name="Picture 31" descr="A close up of a sign&#10;&#10;Description generated with high confidence">
              <a:extLst>
                <a:ext uri="{FF2B5EF4-FFF2-40B4-BE49-F238E27FC236}">
                  <a16:creationId xmlns:a16="http://schemas.microsoft.com/office/drawing/2014/main" id="{9C169E21-43BB-49CB-810F-EA4EB06969C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33" name="Group 32">
              <a:extLst>
                <a:ext uri="{FF2B5EF4-FFF2-40B4-BE49-F238E27FC236}">
                  <a16:creationId xmlns:a16="http://schemas.microsoft.com/office/drawing/2014/main" id="{4ECB7CFD-5301-4036-B449-886446CA7E6F}"/>
                </a:ext>
              </a:extLst>
            </p:cNvPr>
            <p:cNvGrpSpPr/>
            <p:nvPr userDrawn="1"/>
          </p:nvGrpSpPr>
          <p:grpSpPr>
            <a:xfrm>
              <a:off x="625657" y="5008148"/>
              <a:ext cx="1261706" cy="1384731"/>
              <a:chOff x="218435" y="2852807"/>
              <a:chExt cx="1408496" cy="1656226"/>
            </a:xfrm>
          </p:grpSpPr>
          <p:sp>
            <p:nvSpPr>
              <p:cNvPr id="36" name="TextBox 35">
                <a:extLst>
                  <a:ext uri="{FF2B5EF4-FFF2-40B4-BE49-F238E27FC236}">
                    <a16:creationId xmlns:a16="http://schemas.microsoft.com/office/drawing/2014/main" id="{1DADE73E-2B36-416D-8E34-4D4A0181446A}"/>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Topography</a:t>
                </a:r>
              </a:p>
            </p:txBody>
          </p:sp>
          <p:sp>
            <p:nvSpPr>
              <p:cNvPr id="37" name="TextBox 36">
                <a:extLst>
                  <a:ext uri="{FF2B5EF4-FFF2-40B4-BE49-F238E27FC236}">
                    <a16:creationId xmlns:a16="http://schemas.microsoft.com/office/drawing/2014/main" id="{4CE7D4F6-F7F2-4ADB-92EF-0E4077F6D890}"/>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Vegetation</a:t>
                </a:r>
              </a:p>
            </p:txBody>
          </p:sp>
          <p:sp>
            <p:nvSpPr>
              <p:cNvPr id="38" name="TextBox 37">
                <a:extLst>
                  <a:ext uri="{FF2B5EF4-FFF2-40B4-BE49-F238E27FC236}">
                    <a16:creationId xmlns:a16="http://schemas.microsoft.com/office/drawing/2014/main" id="{4BBAF1CE-F197-496F-82AF-06EA17DF4D72}"/>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Climate</a:t>
                </a:r>
              </a:p>
            </p:txBody>
          </p:sp>
        </p:grpSp>
        <p:pic>
          <p:nvPicPr>
            <p:cNvPr id="34" name="Picture 33">
              <a:extLst>
                <a:ext uri="{FF2B5EF4-FFF2-40B4-BE49-F238E27FC236}">
                  <a16:creationId xmlns:a16="http://schemas.microsoft.com/office/drawing/2014/main" id="{86BD05CA-0755-4E9C-8F40-C24F083CA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FEFA3E3F-9909-482C-B142-EB2531D53AE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31" name="Picture 30">
              <a:extLst>
                <a:ext uri="{FF2B5EF4-FFF2-40B4-BE49-F238E27FC236}">
                  <a16:creationId xmlns:a16="http://schemas.microsoft.com/office/drawing/2014/main" id="{1A56EA75-C5CD-4A4B-8D33-EE49ACC5BA99}"/>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18020877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3CB19-43D5-4BDF-BFC4-9F0FD2AFF565}"/>
              </a:ext>
            </a:extLst>
          </p:cNvPr>
          <p:cNvSpPr>
            <a:spLocks noGrp="1"/>
          </p:cNvSpPr>
          <p:nvPr>
            <p:ph type="ctrTitle" hasCustomPrompt="1"/>
          </p:nvPr>
        </p:nvSpPr>
        <p:spPr>
          <a:xfrm>
            <a:off x="2359631" y="71304"/>
            <a:ext cx="7472740" cy="602377"/>
          </a:xfrm>
        </p:spPr>
        <p:txBody>
          <a:bodyPr anchor="b">
            <a:noAutofit/>
          </a:bodyPr>
          <a:lstStyle>
            <a:lvl1pPr algn="l">
              <a:defRPr sz="3600" b="1">
                <a:solidFill>
                  <a:schemeClr val="bg1"/>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515B1859-BF60-436C-AE47-CDCA33B6F549}"/>
              </a:ext>
            </a:extLst>
          </p:cNvPr>
          <p:cNvSpPr>
            <a:spLocks noGrp="1"/>
          </p:cNvSpPr>
          <p:nvPr>
            <p:ph type="dt" sz="half" idx="10"/>
          </p:nvPr>
        </p:nvSpPr>
        <p:spPr>
          <a:xfrm>
            <a:off x="838200" y="6446001"/>
            <a:ext cx="2743200" cy="365125"/>
          </a:xfrm>
        </p:spPr>
        <p:txBody>
          <a:bodyPr/>
          <a:lstStyle/>
          <a:p>
            <a:fld id="{1C72D579-680B-4C5C-B357-2E0F08617743}" type="datetimeFigureOut">
              <a:rPr lang="en-US" smtClean="0"/>
              <a:t>4/16/2020</a:t>
            </a:fld>
            <a:endParaRPr lang="en-US" dirty="0"/>
          </a:p>
        </p:txBody>
      </p:sp>
      <p:sp>
        <p:nvSpPr>
          <p:cNvPr id="5" name="Footer Placeholder 4">
            <a:extLst>
              <a:ext uri="{FF2B5EF4-FFF2-40B4-BE49-F238E27FC236}">
                <a16:creationId xmlns:a16="http://schemas.microsoft.com/office/drawing/2014/main" id="{75020DB4-3D79-4FC2-BEFF-27B0663686CF}"/>
              </a:ext>
            </a:extLst>
          </p:cNvPr>
          <p:cNvSpPr>
            <a:spLocks noGrp="1"/>
          </p:cNvSpPr>
          <p:nvPr>
            <p:ph type="ftr" sz="quarter" idx="11"/>
          </p:nvPr>
        </p:nvSpPr>
        <p:spPr>
          <a:xfrm>
            <a:off x="4038600" y="6446002"/>
            <a:ext cx="4114800" cy="365125"/>
          </a:xfrm>
        </p:spPr>
        <p:txBody>
          <a:bodyPr/>
          <a:lstStyle/>
          <a:p>
            <a:endParaRPr lang="en-US"/>
          </a:p>
        </p:txBody>
      </p:sp>
      <p:sp>
        <p:nvSpPr>
          <p:cNvPr id="6" name="Slide Number Placeholder 5">
            <a:extLst>
              <a:ext uri="{FF2B5EF4-FFF2-40B4-BE49-F238E27FC236}">
                <a16:creationId xmlns:a16="http://schemas.microsoft.com/office/drawing/2014/main" id="{59D4AE51-E9C8-4F5C-AB0C-CD40ED24BCA8}"/>
              </a:ext>
            </a:extLst>
          </p:cNvPr>
          <p:cNvSpPr>
            <a:spLocks noGrp="1"/>
          </p:cNvSpPr>
          <p:nvPr>
            <p:ph type="sldNum" sz="quarter" idx="12"/>
          </p:nvPr>
        </p:nvSpPr>
        <p:spPr>
          <a:xfrm>
            <a:off x="8610600" y="6446000"/>
            <a:ext cx="2743200" cy="365125"/>
          </a:xfrm>
        </p:spPr>
        <p:txBody>
          <a:bodyPr/>
          <a:lstStyle/>
          <a:p>
            <a:fld id="{073EEA1D-F294-4872-A789-B0B343E9D0B7}" type="slidenum">
              <a:rPr lang="en-US" smtClean="0"/>
              <a:t>‹#›</a:t>
            </a:fld>
            <a:endParaRPr lang="en-US"/>
          </a:p>
        </p:txBody>
      </p:sp>
      <p:sp>
        <p:nvSpPr>
          <p:cNvPr id="7" name="Rectangle: Rounded Corners 6">
            <a:extLst>
              <a:ext uri="{FF2B5EF4-FFF2-40B4-BE49-F238E27FC236}">
                <a16:creationId xmlns:a16="http://schemas.microsoft.com/office/drawing/2014/main" id="{4CB4665C-96C9-4826-9680-96D3C10F7589}"/>
              </a:ext>
            </a:extLst>
          </p:cNvPr>
          <p:cNvSpPr/>
          <p:nvPr userDrawn="1"/>
        </p:nvSpPr>
        <p:spPr>
          <a:xfrm>
            <a:off x="0" y="763325"/>
            <a:ext cx="12192000" cy="5621572"/>
          </a:xfrm>
          <a:prstGeom prst="roundRect">
            <a:avLst>
              <a:gd name="adj" fmla="val 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71337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3" name="Subtitle 5" title="Lesson">
            <a:extLst>
              <a:ext uri="{FF2B5EF4-FFF2-40B4-BE49-F238E27FC236}">
                <a16:creationId xmlns:a16="http://schemas.microsoft.com/office/drawing/2014/main" id="{81DB4324-A4D9-4A51-8831-ACA4A78141C2}"/>
              </a:ext>
            </a:extLst>
          </p:cNvPr>
          <p:cNvSpPr>
            <a:spLocks noGrp="1"/>
          </p:cNvSpPr>
          <p:nvPr userDrawn="1">
            <p:ph type="subTitle" idx="1" hasCustomPrompt="1"/>
          </p:nvPr>
        </p:nvSpPr>
        <p:spPr>
          <a:xfrm>
            <a:off x="508000" y="1848627"/>
            <a:ext cx="11176000" cy="677108"/>
          </a:xfrm>
          <a:prstGeom prst="rect">
            <a:avLst/>
          </a:prstGeom>
        </p:spPr>
        <p:txBody>
          <a:bodyPr/>
          <a:lstStyle>
            <a:lvl1pPr algn="ctr">
              <a:defRPr b="0">
                <a:effectLst>
                  <a:outerShdw blurRad="38100" dist="38100" dir="2700000" algn="tl">
                    <a:srgbClr val="000000">
                      <a:alpha val="43137"/>
                    </a:srgbClr>
                  </a:outerShdw>
                </a:effectLst>
              </a:defRPr>
            </a:lvl1pPr>
          </a:lstStyle>
          <a:p>
            <a:r>
              <a:rPr lang="en-US" sz="4400" dirty="0"/>
              <a:t>Click to edit lesson number</a:t>
            </a:r>
          </a:p>
        </p:txBody>
      </p:sp>
      <p:sp>
        <p:nvSpPr>
          <p:cNvPr id="16" name="Subtitle 5" title="Lesson">
            <a:extLst>
              <a:ext uri="{FF2B5EF4-FFF2-40B4-BE49-F238E27FC236}">
                <a16:creationId xmlns:a16="http://schemas.microsoft.com/office/drawing/2014/main" id="{1D0962D7-3DB5-4B61-8B48-A41F0BA16829}"/>
              </a:ext>
            </a:extLst>
          </p:cNvPr>
          <p:cNvSpPr txBox="1">
            <a:spLocks noChangeAspect="1"/>
          </p:cNvSpPr>
          <p:nvPr userDrawn="1"/>
        </p:nvSpPr>
        <p:spPr>
          <a:xfrm>
            <a:off x="6096000" y="4868046"/>
            <a:ext cx="5897737" cy="369332"/>
          </a:xfrm>
          <a:prstGeom prst="rect">
            <a:avLst/>
          </a:prstGeom>
          <a:effectLst>
            <a:outerShdw blurRad="50800" dist="38100" dir="2700000" algn="tl" rotWithShape="0">
              <a:prstClr val="black">
                <a:alpha val="40000"/>
              </a:prstClr>
            </a:outerShdw>
          </a:effectLst>
        </p:spPr>
        <p:txBody>
          <a:bodyPr wrap="square">
            <a:spAutoFit/>
          </a:bodyPr>
          <a:lstStyle>
            <a:lvl1pPr marL="0" indent="0" algn="ctr" defTabSz="914363"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25" indent="0" algn="l" defTabSz="914363"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400"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88"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63"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b="0" dirty="0">
                <a:effectLst>
                  <a:outerShdw blurRad="38100" dist="38100" dir="2700000" algn="tl">
                    <a:srgbClr val="000000">
                      <a:alpha val="43137"/>
                    </a:srgbClr>
                  </a:outerShdw>
                </a:effectLst>
              </a:rPr>
              <a:t>NFDRS 2016 Rollout Workshop</a:t>
            </a:r>
          </a:p>
        </p:txBody>
      </p:sp>
      <p:sp>
        <p:nvSpPr>
          <p:cNvPr id="3" name="Text Placeholder 2">
            <a:extLst>
              <a:ext uri="{FF2B5EF4-FFF2-40B4-BE49-F238E27FC236}">
                <a16:creationId xmlns:a16="http://schemas.microsoft.com/office/drawing/2014/main" id="{D9D6B924-46E5-460B-9F7B-2C4FEF6CBF39}"/>
              </a:ext>
            </a:extLst>
          </p:cNvPr>
          <p:cNvSpPr>
            <a:spLocks noGrp="1"/>
          </p:cNvSpPr>
          <p:nvPr userDrawn="1">
            <p:ph type="body" sz="quarter" idx="10" hasCustomPrompt="1"/>
          </p:nvPr>
        </p:nvSpPr>
        <p:spPr>
          <a:xfrm>
            <a:off x="6096000" y="5278476"/>
            <a:ext cx="5897737" cy="387350"/>
          </a:xfrm>
          <a:prstGeom prst="rect">
            <a:avLst/>
          </a:prstGeom>
        </p:spPr>
        <p:txBody>
          <a:bodyPr/>
          <a:lstStyle>
            <a:lvl1pPr marL="0" marR="0" indent="0" algn="r" defTabSz="914400" rtl="0" eaLnBrk="1" fontAlgn="auto" latinLnBrk="0" hangingPunct="1">
              <a:lnSpc>
                <a:spcPct val="100000"/>
              </a:lnSpc>
              <a:spcBef>
                <a:spcPts val="0"/>
              </a:spcBef>
              <a:spcAft>
                <a:spcPts val="0"/>
              </a:spcAft>
              <a:buClrTx/>
              <a:buSzTx/>
              <a:buFontTx/>
              <a:buNone/>
              <a:tabLst/>
              <a:defRPr sz="1800" u="none" baseline="0">
                <a:effectLst>
                  <a:outerShdw blurRad="50800" dist="38100" dir="2700000" algn="tl" rotWithShape="0">
                    <a:prstClr val="black">
                      <a:alpha val="40000"/>
                    </a:prstClr>
                  </a:outerShdw>
                </a:effect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n-lt"/>
                <a:ea typeface="+mn-ea"/>
                <a:cs typeface="+mn-cs"/>
              </a:rPr>
              <a:t>Click Here =&gt;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to Edit Workshop Dates</a:t>
            </a:r>
          </a:p>
          <a:p>
            <a:pPr lvl="0"/>
            <a:endParaRPr lang="en-US" dirty="0"/>
          </a:p>
        </p:txBody>
      </p:sp>
      <p:sp>
        <p:nvSpPr>
          <p:cNvPr id="7" name="Text Placeholder 6">
            <a:extLst>
              <a:ext uri="{FF2B5EF4-FFF2-40B4-BE49-F238E27FC236}">
                <a16:creationId xmlns:a16="http://schemas.microsoft.com/office/drawing/2014/main" id="{C0DA6AAF-2F8C-4A9D-B36C-658EF3CF886B}"/>
              </a:ext>
            </a:extLst>
          </p:cNvPr>
          <p:cNvSpPr>
            <a:spLocks noGrp="1" noChangeAspect="1"/>
          </p:cNvSpPr>
          <p:nvPr userDrawn="1">
            <p:ph type="body" sz="quarter" idx="11" hasCustomPrompt="1"/>
          </p:nvPr>
        </p:nvSpPr>
        <p:spPr>
          <a:xfrm>
            <a:off x="6096000" y="5706924"/>
            <a:ext cx="5897737" cy="369332"/>
          </a:xfrm>
          <a:prstGeom prst="rect">
            <a:avLst/>
          </a:prstGeom>
        </p:spPr>
        <p:txBody>
          <a:bodyPr wrap="square">
            <a:spAutoFit/>
          </a:bodyPr>
          <a:lstStyle>
            <a:lvl1pPr marL="0" marR="0" indent="0" algn="r" defTabSz="914400" rtl="0" eaLnBrk="1" fontAlgn="auto" latinLnBrk="0" hangingPunct="1">
              <a:lnSpc>
                <a:spcPct val="100000"/>
              </a:lnSpc>
              <a:spcBef>
                <a:spcPts val="0"/>
              </a:spcBef>
              <a:spcAft>
                <a:spcPts val="0"/>
              </a:spcAft>
              <a:buClrTx/>
              <a:buSzTx/>
              <a:buFontTx/>
              <a:buNone/>
              <a:tabLst/>
              <a:defRPr sz="1800">
                <a:effectLst>
                  <a:outerShdw blurRad="50800" dist="38100" dir="2700000" algn="tl" rotWithShape="0">
                    <a:prstClr val="black">
                      <a:alpha val="40000"/>
                    </a:prstClr>
                  </a:outerShdw>
                </a:effect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n-lt"/>
                <a:ea typeface="+mn-ea"/>
                <a:cs typeface="+mn-cs"/>
              </a:rPr>
              <a:t>Click Here =&gt;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to Edit Workshop Location</a:t>
            </a:r>
          </a:p>
        </p:txBody>
      </p:sp>
      <p:sp>
        <p:nvSpPr>
          <p:cNvPr id="6" name="Title 5">
            <a:extLst>
              <a:ext uri="{FF2B5EF4-FFF2-40B4-BE49-F238E27FC236}">
                <a16:creationId xmlns:a16="http://schemas.microsoft.com/office/drawing/2014/main" id="{E19AB339-E7D8-4038-8DC9-C2A2F73C979D}"/>
              </a:ext>
            </a:extLst>
          </p:cNvPr>
          <p:cNvSpPr>
            <a:spLocks noGrp="1"/>
          </p:cNvSpPr>
          <p:nvPr userDrawn="1">
            <p:ph type="title" hasCustomPrompt="1"/>
          </p:nvPr>
        </p:nvSpPr>
        <p:spPr>
          <a:xfrm>
            <a:off x="508000" y="449345"/>
            <a:ext cx="11176000" cy="664797"/>
          </a:xfrm>
          <a:prstGeom prst="rect">
            <a:avLst/>
          </a:prstGeom>
        </p:spPr>
        <p:txBody>
          <a:bodyPr/>
          <a:lstStyle>
            <a:lvl1pPr>
              <a:defRPr/>
            </a:lvl1pPr>
          </a:lstStyle>
          <a:p>
            <a:r>
              <a:rPr lang="en-US" dirty="0"/>
              <a:t>Click to edit lesson title</a:t>
            </a:r>
          </a:p>
        </p:txBody>
      </p:sp>
      <p:sp>
        <p:nvSpPr>
          <p:cNvPr id="15" name="Text Placeholder 14">
            <a:extLst>
              <a:ext uri="{FF2B5EF4-FFF2-40B4-BE49-F238E27FC236}">
                <a16:creationId xmlns:a16="http://schemas.microsoft.com/office/drawing/2014/main" id="{21DC891F-F2D1-4296-8842-314B92BEE84F}"/>
              </a:ext>
            </a:extLst>
          </p:cNvPr>
          <p:cNvSpPr>
            <a:spLocks noGrp="1"/>
          </p:cNvSpPr>
          <p:nvPr userDrawn="1">
            <p:ph type="body" sz="quarter" idx="12" hasCustomPrompt="1"/>
          </p:nvPr>
        </p:nvSpPr>
        <p:spPr>
          <a:xfrm>
            <a:off x="2645295" y="2749661"/>
            <a:ext cx="6901409" cy="1200329"/>
          </a:xfrm>
          <a:prstGeom prst="rect">
            <a:avLst/>
          </a:prstGeom>
        </p:spPr>
        <p:txBody>
          <a:bodyPr>
            <a:spAutoFit/>
          </a:bodyPr>
          <a:lstStyle>
            <a:lvl1pPr algn="ctr">
              <a:defRPr sz="3600" i="1"/>
            </a:lvl1pPr>
          </a:lstStyle>
          <a:p>
            <a:pPr lvl="0"/>
            <a:r>
              <a:rPr lang="en-US" dirty="0"/>
              <a:t>Click to edit Geographic Area Workshop Title</a:t>
            </a:r>
          </a:p>
        </p:txBody>
      </p:sp>
      <p:grpSp>
        <p:nvGrpSpPr>
          <p:cNvPr id="2" name="Group 1">
            <a:extLst>
              <a:ext uri="{FF2B5EF4-FFF2-40B4-BE49-F238E27FC236}">
                <a16:creationId xmlns:a16="http://schemas.microsoft.com/office/drawing/2014/main" id="{2023D507-1F50-4C14-A1A9-5CA559302F40}"/>
              </a:ext>
            </a:extLst>
          </p:cNvPr>
          <p:cNvGrpSpPr/>
          <p:nvPr userDrawn="1"/>
        </p:nvGrpSpPr>
        <p:grpSpPr>
          <a:xfrm>
            <a:off x="124920" y="4114362"/>
            <a:ext cx="3250782" cy="2583222"/>
            <a:chOff x="124920" y="4114362"/>
            <a:chExt cx="3250782" cy="2583222"/>
          </a:xfrm>
        </p:grpSpPr>
        <p:pic>
          <p:nvPicPr>
            <p:cNvPr id="27" name="Picture 26" descr="A close up of a sign&#10;&#10;Description generated with high confidence">
              <a:extLst>
                <a:ext uri="{FF2B5EF4-FFF2-40B4-BE49-F238E27FC236}">
                  <a16:creationId xmlns:a16="http://schemas.microsoft.com/office/drawing/2014/main" id="{A134F4AA-31C2-41A8-9122-CD01486AC7BE}"/>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342737" y="4114362"/>
              <a:ext cx="2815148" cy="2540124"/>
            </a:xfrm>
            <a:prstGeom prst="rect">
              <a:avLst/>
            </a:prstGeom>
            <a:ln>
              <a:noFill/>
            </a:ln>
            <a:effectLst>
              <a:outerShdw blurRad="292100" dist="139700" dir="2700000" algn="tl" rotWithShape="0">
                <a:srgbClr val="333333">
                  <a:alpha val="65000"/>
                </a:srgbClr>
              </a:outerShdw>
            </a:effectLst>
          </p:spPr>
        </p:pic>
        <p:grpSp>
          <p:nvGrpSpPr>
            <p:cNvPr id="26" name="Group 25">
              <a:extLst>
                <a:ext uri="{FF2B5EF4-FFF2-40B4-BE49-F238E27FC236}">
                  <a16:creationId xmlns:a16="http://schemas.microsoft.com/office/drawing/2014/main" id="{236AF74B-E698-47C9-A57B-E1091661167B}"/>
                </a:ext>
              </a:extLst>
            </p:cNvPr>
            <p:cNvGrpSpPr/>
            <p:nvPr userDrawn="1"/>
          </p:nvGrpSpPr>
          <p:grpSpPr>
            <a:xfrm>
              <a:off x="844227" y="4278890"/>
              <a:ext cx="1812168" cy="2051297"/>
              <a:chOff x="215017" y="2883125"/>
              <a:chExt cx="1408496" cy="1708215"/>
            </a:xfrm>
          </p:grpSpPr>
          <p:sp>
            <p:nvSpPr>
              <p:cNvPr id="29" name="TextBox 28">
                <a:extLst>
                  <a:ext uri="{FF2B5EF4-FFF2-40B4-BE49-F238E27FC236}">
                    <a16:creationId xmlns:a16="http://schemas.microsoft.com/office/drawing/2014/main" id="{A68DCA80-D6B6-4E99-A727-FB128844E2DD}"/>
                  </a:ext>
                </a:extLst>
              </p:cNvPr>
              <p:cNvSpPr txBox="1"/>
              <p:nvPr userDrawn="1"/>
            </p:nvSpPr>
            <p:spPr>
              <a:xfrm rot="18264686">
                <a:off x="-252404" y="3517840"/>
                <a:ext cx="1608629" cy="369332"/>
              </a:xfrm>
              <a:prstGeom prst="rect">
                <a:avLst/>
              </a:prstGeom>
              <a:noFill/>
            </p:spPr>
            <p:txBody>
              <a:bodyPr wrap="square" rtlCol="0">
                <a:spAutoFit/>
              </a:bodyPr>
              <a:lstStyle/>
              <a:p>
                <a:pPr algn="ctr"/>
                <a:r>
                  <a:rPr lang="en-US" dirty="0">
                    <a:solidFill>
                      <a:schemeClr val="tx1"/>
                    </a:solidFill>
                    <a:effectLst>
                      <a:outerShdw blurRad="38100" dist="38100" dir="2700000" algn="tl">
                        <a:srgbClr val="000000">
                          <a:alpha val="43137"/>
                        </a:srgbClr>
                      </a:outerShdw>
                    </a:effectLst>
                  </a:rPr>
                  <a:t>Topography</a:t>
                </a:r>
              </a:p>
            </p:txBody>
          </p:sp>
          <p:sp>
            <p:nvSpPr>
              <p:cNvPr id="30" name="TextBox 29">
                <a:extLst>
                  <a:ext uri="{FF2B5EF4-FFF2-40B4-BE49-F238E27FC236}">
                    <a16:creationId xmlns:a16="http://schemas.microsoft.com/office/drawing/2014/main" id="{EAAAFDF9-4878-42C5-B11A-27716A6CE29D}"/>
                  </a:ext>
                </a:extLst>
              </p:cNvPr>
              <p:cNvSpPr txBox="1"/>
              <p:nvPr userDrawn="1"/>
            </p:nvSpPr>
            <p:spPr>
              <a:xfrm rot="3350953">
                <a:off x="486502" y="3518955"/>
                <a:ext cx="1616374" cy="344714"/>
              </a:xfrm>
              <a:prstGeom prst="rect">
                <a:avLst/>
              </a:prstGeom>
              <a:noFill/>
            </p:spPr>
            <p:txBody>
              <a:bodyPr wrap="square" rtlCol="0">
                <a:spAutoFit/>
              </a:bodyPr>
              <a:lstStyle/>
              <a:p>
                <a:pPr algn="ctr"/>
                <a:r>
                  <a:rPr lang="en-US" dirty="0">
                    <a:solidFill>
                      <a:schemeClr val="tx1"/>
                    </a:solidFill>
                    <a:effectLst>
                      <a:outerShdw blurRad="38100" dist="38100" dir="2700000" algn="tl">
                        <a:srgbClr val="000000">
                          <a:alpha val="43137"/>
                        </a:srgbClr>
                      </a:outerShdw>
                    </a:effectLst>
                  </a:rPr>
                  <a:t>Vegetation</a:t>
                </a:r>
              </a:p>
            </p:txBody>
          </p:sp>
          <p:sp>
            <p:nvSpPr>
              <p:cNvPr id="31" name="TextBox 30">
                <a:extLst>
                  <a:ext uri="{FF2B5EF4-FFF2-40B4-BE49-F238E27FC236}">
                    <a16:creationId xmlns:a16="http://schemas.microsoft.com/office/drawing/2014/main" id="{3850BF17-4E88-4C04-853A-B78741740686}"/>
                  </a:ext>
                </a:extLst>
              </p:cNvPr>
              <p:cNvSpPr txBox="1"/>
              <p:nvPr userDrawn="1"/>
            </p:nvSpPr>
            <p:spPr>
              <a:xfrm>
                <a:off x="215017" y="4195633"/>
                <a:ext cx="1408496" cy="395707"/>
              </a:xfrm>
              <a:prstGeom prst="rect">
                <a:avLst/>
              </a:prstGeom>
              <a:noFill/>
            </p:spPr>
            <p:txBody>
              <a:bodyPr wrap="square" rtlCol="0">
                <a:spAutoFit/>
              </a:bodyPr>
              <a:lstStyle/>
              <a:p>
                <a:pPr algn="ctr"/>
                <a:r>
                  <a:rPr lang="en-US" dirty="0">
                    <a:solidFill>
                      <a:schemeClr val="tx1"/>
                    </a:solidFill>
                    <a:effectLst>
                      <a:outerShdw blurRad="38100" dist="38100" dir="2700000" algn="tl">
                        <a:srgbClr val="000000">
                          <a:alpha val="43137"/>
                        </a:srgbClr>
                      </a:outerShdw>
                    </a:effectLst>
                  </a:rPr>
                  <a:t>Climate</a:t>
                </a:r>
              </a:p>
            </p:txBody>
          </p:sp>
        </p:grpSp>
        <p:pic>
          <p:nvPicPr>
            <p:cNvPr id="28" name="Picture 27">
              <a:extLst>
                <a:ext uri="{FF2B5EF4-FFF2-40B4-BE49-F238E27FC236}">
                  <a16:creationId xmlns:a16="http://schemas.microsoft.com/office/drawing/2014/main" id="{96BF4C56-2B84-4FB4-AE59-6C513190C0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436" y="4439152"/>
              <a:ext cx="1423100" cy="1890544"/>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3272F0B1-AA57-40AB-A328-AED79E867BB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8757" y="4705963"/>
              <a:ext cx="1288653" cy="1356921"/>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D4AA0E1C-2507-4642-8C3D-7341E8D6C072}"/>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4920" y="5428183"/>
              <a:ext cx="3250782" cy="1269401"/>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72951383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Objectives">
    <p:spTree>
      <p:nvGrpSpPr>
        <p:cNvPr id="1" name=""/>
        <p:cNvGrpSpPr/>
        <p:nvPr/>
      </p:nvGrpSpPr>
      <p:grpSpPr>
        <a:xfrm>
          <a:off x="0" y="0"/>
          <a:ext cx="0" cy="0"/>
          <a:chOff x="0" y="0"/>
          <a:chExt cx="0" cy="0"/>
        </a:xfrm>
      </p:grpSpPr>
      <p:sp>
        <p:nvSpPr>
          <p:cNvPr id="2" name="Title 1" title="Objectives"/>
          <p:cNvSpPr>
            <a:spLocks noGrp="1"/>
          </p:cNvSpPr>
          <p:nvPr>
            <p:ph type="title" hasCustomPrompt="1"/>
          </p:nvPr>
        </p:nvSpPr>
        <p:spPr>
          <a:xfrm>
            <a:off x="914400" y="388730"/>
            <a:ext cx="10769600" cy="812800"/>
          </a:xfrm>
          <a:prstGeom prst="rect">
            <a:avLst/>
          </a:prstGeom>
        </p:spPr>
        <p:txBody>
          <a:bodyPr/>
          <a:lstStyle>
            <a:lvl1pPr>
              <a:defRPr/>
            </a:lvl1pPr>
          </a:lstStyle>
          <a:p>
            <a:r>
              <a:rPr lang="en-US" dirty="0"/>
              <a:t>Objectives</a:t>
            </a:r>
          </a:p>
        </p:txBody>
      </p:sp>
      <p:sp>
        <p:nvSpPr>
          <p:cNvPr id="10" name="Text Placeholder 5">
            <a:extLst>
              <a:ext uri="{FF2B5EF4-FFF2-40B4-BE49-F238E27FC236}">
                <a16:creationId xmlns:a16="http://schemas.microsoft.com/office/drawing/2014/main" id="{3814B304-1E9E-446A-B407-127480A86E98}"/>
              </a:ext>
            </a:extLst>
          </p:cNvPr>
          <p:cNvSpPr>
            <a:spLocks noGrp="1"/>
          </p:cNvSpPr>
          <p:nvPr>
            <p:ph type="body" sz="quarter" idx="10" hasCustomPrompt="1"/>
          </p:nvPr>
        </p:nvSpPr>
        <p:spPr>
          <a:xfrm>
            <a:off x="1879046" y="1411553"/>
            <a:ext cx="9804954" cy="707886"/>
          </a:xfrm>
          <a:prstGeom prst="rect">
            <a:avLst/>
          </a:prstGeom>
          <a:effectLst/>
        </p:spPr>
        <p:txBody>
          <a:bodyPr>
            <a:spAutoFit/>
          </a:bodyPr>
          <a:lstStyle>
            <a:lvl1pPr marL="742950" indent="-742950">
              <a:lnSpc>
                <a:spcPct val="100000"/>
              </a:lnSpc>
              <a:spcBef>
                <a:spcPts val="600"/>
              </a:spcBef>
              <a:spcAft>
                <a:spcPts val="600"/>
              </a:spcAft>
              <a:buFont typeface="+mj-lt"/>
              <a:buAutoNum type="arabicPeriod"/>
              <a:defRPr/>
            </a:lvl1pPr>
            <a:lvl2pPr>
              <a:lnSpc>
                <a:spcPct val="100000"/>
              </a:lnSpc>
              <a:spcBef>
                <a:spcPts val="600"/>
              </a:spcBef>
              <a:spcAft>
                <a:spcPts val="600"/>
              </a:spcAft>
              <a:defRPr/>
            </a:lvl2pPr>
            <a:lvl3pPr>
              <a:lnSpc>
                <a:spcPct val="100000"/>
              </a:lnSpc>
              <a:spcBef>
                <a:spcPts val="600"/>
              </a:spcBef>
              <a:spcAft>
                <a:spcPts val="600"/>
              </a:spcAft>
              <a:buSzPct val="80000"/>
              <a:defRPr/>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dirty="0"/>
              <a:t>Click to edit</a:t>
            </a:r>
          </a:p>
        </p:txBody>
      </p:sp>
      <p:grpSp>
        <p:nvGrpSpPr>
          <p:cNvPr id="3" name="Group 2">
            <a:extLst>
              <a:ext uri="{FF2B5EF4-FFF2-40B4-BE49-F238E27FC236}">
                <a16:creationId xmlns:a16="http://schemas.microsoft.com/office/drawing/2014/main" id="{27154A1A-AAC1-437B-91ED-92A6BD4BC269}"/>
              </a:ext>
            </a:extLst>
          </p:cNvPr>
          <p:cNvGrpSpPr>
            <a:grpSpLocks noChangeAspect="1"/>
          </p:cNvGrpSpPr>
          <p:nvPr userDrawn="1"/>
        </p:nvGrpSpPr>
        <p:grpSpPr>
          <a:xfrm>
            <a:off x="121783" y="4918943"/>
            <a:ext cx="2263329" cy="1808768"/>
            <a:chOff x="121783" y="4918943"/>
            <a:chExt cx="2263329" cy="1808768"/>
          </a:xfrm>
        </p:grpSpPr>
        <p:pic>
          <p:nvPicPr>
            <p:cNvPr id="32" name="Picture 31" descr="A close up of a sign&#10;&#10;Description generated with high confidence">
              <a:extLst>
                <a:ext uri="{FF2B5EF4-FFF2-40B4-BE49-F238E27FC236}">
                  <a16:creationId xmlns:a16="http://schemas.microsoft.com/office/drawing/2014/main" id="{9C169E21-43BB-49CB-810F-EA4EB06969C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33" name="Group 32">
              <a:extLst>
                <a:ext uri="{FF2B5EF4-FFF2-40B4-BE49-F238E27FC236}">
                  <a16:creationId xmlns:a16="http://schemas.microsoft.com/office/drawing/2014/main" id="{4ECB7CFD-5301-4036-B449-886446CA7E6F}"/>
                </a:ext>
              </a:extLst>
            </p:cNvPr>
            <p:cNvGrpSpPr/>
            <p:nvPr userDrawn="1"/>
          </p:nvGrpSpPr>
          <p:grpSpPr>
            <a:xfrm>
              <a:off x="625657" y="5008148"/>
              <a:ext cx="1261706" cy="1384731"/>
              <a:chOff x="218435" y="2852807"/>
              <a:chExt cx="1408496" cy="1656226"/>
            </a:xfrm>
          </p:grpSpPr>
          <p:sp>
            <p:nvSpPr>
              <p:cNvPr id="36" name="TextBox 35">
                <a:extLst>
                  <a:ext uri="{FF2B5EF4-FFF2-40B4-BE49-F238E27FC236}">
                    <a16:creationId xmlns:a16="http://schemas.microsoft.com/office/drawing/2014/main" id="{1DADE73E-2B36-416D-8E34-4D4A0181446A}"/>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Topography</a:t>
                </a:r>
              </a:p>
            </p:txBody>
          </p:sp>
          <p:sp>
            <p:nvSpPr>
              <p:cNvPr id="37" name="TextBox 36">
                <a:extLst>
                  <a:ext uri="{FF2B5EF4-FFF2-40B4-BE49-F238E27FC236}">
                    <a16:creationId xmlns:a16="http://schemas.microsoft.com/office/drawing/2014/main" id="{4CE7D4F6-F7F2-4ADB-92EF-0E4077F6D890}"/>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Vegetation</a:t>
                </a:r>
              </a:p>
            </p:txBody>
          </p:sp>
          <p:sp>
            <p:nvSpPr>
              <p:cNvPr id="38" name="TextBox 37">
                <a:extLst>
                  <a:ext uri="{FF2B5EF4-FFF2-40B4-BE49-F238E27FC236}">
                    <a16:creationId xmlns:a16="http://schemas.microsoft.com/office/drawing/2014/main" id="{4BBAF1CE-F197-496F-82AF-06EA17DF4D72}"/>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Climate</a:t>
                </a:r>
              </a:p>
            </p:txBody>
          </p:sp>
        </p:grpSp>
        <p:pic>
          <p:nvPicPr>
            <p:cNvPr id="34" name="Picture 33">
              <a:extLst>
                <a:ext uri="{FF2B5EF4-FFF2-40B4-BE49-F238E27FC236}">
                  <a16:creationId xmlns:a16="http://schemas.microsoft.com/office/drawing/2014/main" id="{86BD05CA-0755-4E9C-8F40-C24F083CA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FEFA3E3F-9909-482C-B142-EB2531D53AE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31" name="Picture 30">
              <a:extLst>
                <a:ext uri="{FF2B5EF4-FFF2-40B4-BE49-F238E27FC236}">
                  <a16:creationId xmlns:a16="http://schemas.microsoft.com/office/drawing/2014/main" id="{1A56EA75-C5CD-4A4B-8D33-EE49ACC5BA99}"/>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91496244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7999" y="451253"/>
            <a:ext cx="11176000" cy="664797"/>
          </a:xfrm>
          <a:prstGeom prst="rect">
            <a:avLst/>
          </a:prstGeom>
        </p:spPr>
        <p:txBody>
          <a:bodyPr/>
          <a:lstStyle>
            <a:lvl1pPr>
              <a:defRPr/>
            </a:lvl1pPr>
          </a:lstStyle>
          <a:p>
            <a:r>
              <a:rPr lang="en-US" dirty="0"/>
              <a:t>Click to edit title</a:t>
            </a:r>
          </a:p>
        </p:txBody>
      </p:sp>
      <p:sp>
        <p:nvSpPr>
          <p:cNvPr id="3" name="Content Placeholder 2"/>
          <p:cNvSpPr>
            <a:spLocks noGrp="1"/>
          </p:cNvSpPr>
          <p:nvPr>
            <p:ph idx="1" hasCustomPrompt="1"/>
          </p:nvPr>
        </p:nvSpPr>
        <p:spPr>
          <a:xfrm>
            <a:off x="1336431" y="1660805"/>
            <a:ext cx="10347569" cy="3795450"/>
          </a:xfrm>
          <a:prstGeom prst="rect">
            <a:avLst/>
          </a:prstGeom>
          <a:effectLst/>
        </p:spPr>
        <p:txBody>
          <a:bodyPr>
            <a:noAutofit/>
          </a:bodyPr>
          <a:lstStyle>
            <a:lvl1pPr>
              <a:lnSpc>
                <a:spcPct val="90000"/>
              </a:lnSpc>
              <a:defRPr/>
            </a:lvl1pPr>
            <a:lvl2pPr>
              <a:lnSpc>
                <a:spcPct val="90000"/>
              </a:lnSpc>
              <a:defRPr/>
            </a:lvl2pPr>
            <a:lvl3pPr>
              <a:lnSpc>
                <a:spcPct val="90000"/>
              </a:lnSpc>
              <a:buSzPct val="80000"/>
              <a:defRPr/>
            </a:lvl3pPr>
            <a:lvl4pPr>
              <a:lnSpc>
                <a:spcPct val="90000"/>
              </a:lnSpc>
              <a:buSzPct val="80000"/>
              <a:defRPr/>
            </a:lvl4pPr>
            <a:lvl5pPr>
              <a:lnSpc>
                <a:spcPct val="90000"/>
              </a:lnSpc>
              <a:buSzPct val="80000"/>
              <a:defRPr/>
            </a:lvl5pPr>
          </a:lstStyle>
          <a:p>
            <a:pPr lvl="0"/>
            <a:r>
              <a:rPr lang="en-US" dirty="0"/>
              <a:t>Click to select object</a:t>
            </a:r>
          </a:p>
        </p:txBody>
      </p:sp>
      <p:grpSp>
        <p:nvGrpSpPr>
          <p:cNvPr id="13" name="Group 12">
            <a:extLst>
              <a:ext uri="{FF2B5EF4-FFF2-40B4-BE49-F238E27FC236}">
                <a16:creationId xmlns:a16="http://schemas.microsoft.com/office/drawing/2014/main" id="{5226238C-115F-4A62-BC57-4537125D6452}"/>
              </a:ext>
            </a:extLst>
          </p:cNvPr>
          <p:cNvGrpSpPr>
            <a:grpSpLocks noChangeAspect="1"/>
          </p:cNvGrpSpPr>
          <p:nvPr userDrawn="1"/>
        </p:nvGrpSpPr>
        <p:grpSpPr>
          <a:xfrm>
            <a:off x="121783" y="4918943"/>
            <a:ext cx="2263329" cy="1808768"/>
            <a:chOff x="121783" y="4918943"/>
            <a:chExt cx="2263329" cy="1808768"/>
          </a:xfrm>
        </p:grpSpPr>
        <p:pic>
          <p:nvPicPr>
            <p:cNvPr id="14" name="Picture 13" descr="A close up of a sign&#10;&#10;Description generated with high confidence">
              <a:extLst>
                <a:ext uri="{FF2B5EF4-FFF2-40B4-BE49-F238E27FC236}">
                  <a16:creationId xmlns:a16="http://schemas.microsoft.com/office/drawing/2014/main" id="{79A33663-E9CF-40AA-8671-58A6C0983B90}"/>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15" name="Group 14">
              <a:extLst>
                <a:ext uri="{FF2B5EF4-FFF2-40B4-BE49-F238E27FC236}">
                  <a16:creationId xmlns:a16="http://schemas.microsoft.com/office/drawing/2014/main" id="{2F955497-B96F-4F06-9679-02259F815E34}"/>
                </a:ext>
              </a:extLst>
            </p:cNvPr>
            <p:cNvGrpSpPr/>
            <p:nvPr userDrawn="1"/>
          </p:nvGrpSpPr>
          <p:grpSpPr>
            <a:xfrm>
              <a:off x="625657" y="5008148"/>
              <a:ext cx="1261706" cy="1384731"/>
              <a:chOff x="218435" y="2852807"/>
              <a:chExt cx="1408496" cy="1656226"/>
            </a:xfrm>
          </p:grpSpPr>
          <p:sp>
            <p:nvSpPr>
              <p:cNvPr id="28" name="TextBox 27">
                <a:extLst>
                  <a:ext uri="{FF2B5EF4-FFF2-40B4-BE49-F238E27FC236}">
                    <a16:creationId xmlns:a16="http://schemas.microsoft.com/office/drawing/2014/main" id="{93EAE4A6-729D-47D6-915B-C9BD17013F97}"/>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Topography</a:t>
                </a:r>
              </a:p>
            </p:txBody>
          </p:sp>
          <p:sp>
            <p:nvSpPr>
              <p:cNvPr id="29" name="TextBox 28">
                <a:extLst>
                  <a:ext uri="{FF2B5EF4-FFF2-40B4-BE49-F238E27FC236}">
                    <a16:creationId xmlns:a16="http://schemas.microsoft.com/office/drawing/2014/main" id="{29458D22-ADB9-41A6-8DF1-49FB321A6A58}"/>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Vegetation</a:t>
                </a:r>
              </a:p>
            </p:txBody>
          </p:sp>
          <p:sp>
            <p:nvSpPr>
              <p:cNvPr id="30" name="TextBox 29">
                <a:extLst>
                  <a:ext uri="{FF2B5EF4-FFF2-40B4-BE49-F238E27FC236}">
                    <a16:creationId xmlns:a16="http://schemas.microsoft.com/office/drawing/2014/main" id="{6D6059B3-4928-433C-BD21-7197C34277EE}"/>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Climate</a:t>
                </a:r>
              </a:p>
            </p:txBody>
          </p:sp>
        </p:grpSp>
        <p:pic>
          <p:nvPicPr>
            <p:cNvPr id="16" name="Picture 15">
              <a:extLst>
                <a:ext uri="{FF2B5EF4-FFF2-40B4-BE49-F238E27FC236}">
                  <a16:creationId xmlns:a16="http://schemas.microsoft.com/office/drawing/2014/main" id="{E63F855F-3FFD-4568-B717-DFDF117D50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1C9B79E4-9475-4A8C-8C20-C9894135F59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7F08746E-1E12-4E1C-9373-7BBA088E0AA1}"/>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92773208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3"/>
            <a:ext cx="11176000" cy="664797"/>
          </a:xfrm>
          <a:prstGeom prst="rect">
            <a:avLst/>
          </a:prstGeom>
        </p:spPr>
        <p:txBody>
          <a:bodyPr/>
          <a:lstStyle/>
          <a:p>
            <a:r>
              <a:rPr lang="en-US" dirty="0"/>
              <a:t>Click to edit</a:t>
            </a:r>
          </a:p>
        </p:txBody>
      </p:sp>
      <p:grpSp>
        <p:nvGrpSpPr>
          <p:cNvPr id="12" name="Group 11">
            <a:extLst>
              <a:ext uri="{FF2B5EF4-FFF2-40B4-BE49-F238E27FC236}">
                <a16:creationId xmlns:a16="http://schemas.microsoft.com/office/drawing/2014/main" id="{7B96CAFC-FEC6-4EBF-9D8C-DBEF28DC254C}"/>
              </a:ext>
            </a:extLst>
          </p:cNvPr>
          <p:cNvGrpSpPr>
            <a:grpSpLocks noChangeAspect="1"/>
          </p:cNvGrpSpPr>
          <p:nvPr userDrawn="1"/>
        </p:nvGrpSpPr>
        <p:grpSpPr>
          <a:xfrm>
            <a:off x="121783" y="4918943"/>
            <a:ext cx="2263329" cy="1808768"/>
            <a:chOff x="121783" y="4918943"/>
            <a:chExt cx="2263329" cy="1808768"/>
          </a:xfrm>
        </p:grpSpPr>
        <p:pic>
          <p:nvPicPr>
            <p:cNvPr id="13" name="Picture 12" descr="A close up of a sign&#10;&#10;Description generated with high confidence">
              <a:extLst>
                <a:ext uri="{FF2B5EF4-FFF2-40B4-BE49-F238E27FC236}">
                  <a16:creationId xmlns:a16="http://schemas.microsoft.com/office/drawing/2014/main" id="{8BC19C56-9C3A-4FD0-BCFC-ED3CEE2AD8EC}"/>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3BA862B9-14FF-4A57-839C-CA0E789B46DA}"/>
                </a:ext>
              </a:extLst>
            </p:cNvPr>
            <p:cNvGrpSpPr/>
            <p:nvPr userDrawn="1"/>
          </p:nvGrpSpPr>
          <p:grpSpPr>
            <a:xfrm>
              <a:off x="625657" y="5008148"/>
              <a:ext cx="1261706" cy="1384731"/>
              <a:chOff x="218435" y="2852807"/>
              <a:chExt cx="1408496" cy="1656226"/>
            </a:xfrm>
          </p:grpSpPr>
          <p:sp>
            <p:nvSpPr>
              <p:cNvPr id="27" name="TextBox 26">
                <a:extLst>
                  <a:ext uri="{FF2B5EF4-FFF2-40B4-BE49-F238E27FC236}">
                    <a16:creationId xmlns:a16="http://schemas.microsoft.com/office/drawing/2014/main" id="{6709CA22-E9E1-478D-9979-765B4A9B90A8}"/>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Topography</a:t>
                </a:r>
              </a:p>
            </p:txBody>
          </p:sp>
          <p:sp>
            <p:nvSpPr>
              <p:cNvPr id="28" name="TextBox 27">
                <a:extLst>
                  <a:ext uri="{FF2B5EF4-FFF2-40B4-BE49-F238E27FC236}">
                    <a16:creationId xmlns:a16="http://schemas.microsoft.com/office/drawing/2014/main" id="{2860A7D2-8F54-49F7-9F0C-F91E0B2EB127}"/>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Vegetation</a:t>
                </a:r>
              </a:p>
            </p:txBody>
          </p:sp>
          <p:sp>
            <p:nvSpPr>
              <p:cNvPr id="29" name="TextBox 28">
                <a:extLst>
                  <a:ext uri="{FF2B5EF4-FFF2-40B4-BE49-F238E27FC236}">
                    <a16:creationId xmlns:a16="http://schemas.microsoft.com/office/drawing/2014/main" id="{55B5661D-D093-4764-B076-555C2B422A64}"/>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Climate</a:t>
                </a:r>
              </a:p>
            </p:txBody>
          </p:sp>
        </p:grpSp>
        <p:pic>
          <p:nvPicPr>
            <p:cNvPr id="15" name="Picture 14">
              <a:extLst>
                <a:ext uri="{FF2B5EF4-FFF2-40B4-BE49-F238E27FC236}">
                  <a16:creationId xmlns:a16="http://schemas.microsoft.com/office/drawing/2014/main" id="{42A774BF-09CD-4DBC-A9CD-8CD8116C1A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433B535E-0D23-4256-9539-BC99DDAB6B7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3270ADB4-6ADB-45EF-8265-0D67B5E6C80D}"/>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11203932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view Objectives">
    <p:spTree>
      <p:nvGrpSpPr>
        <p:cNvPr id="1" name=""/>
        <p:cNvGrpSpPr/>
        <p:nvPr/>
      </p:nvGrpSpPr>
      <p:grpSpPr>
        <a:xfrm>
          <a:off x="0" y="0"/>
          <a:ext cx="0" cy="0"/>
          <a:chOff x="0" y="0"/>
          <a:chExt cx="0" cy="0"/>
        </a:xfrm>
      </p:grpSpPr>
      <p:sp>
        <p:nvSpPr>
          <p:cNvPr id="2" name="Title 1" title="Objectives"/>
          <p:cNvSpPr>
            <a:spLocks noGrp="1"/>
          </p:cNvSpPr>
          <p:nvPr>
            <p:ph type="title" hasCustomPrompt="1"/>
          </p:nvPr>
        </p:nvSpPr>
        <p:spPr>
          <a:xfrm>
            <a:off x="914400" y="388730"/>
            <a:ext cx="10769600" cy="664797"/>
          </a:xfrm>
          <a:prstGeom prst="rect">
            <a:avLst/>
          </a:prstGeom>
        </p:spPr>
        <p:txBody>
          <a:bodyPr/>
          <a:lstStyle>
            <a:lvl1pPr>
              <a:defRPr/>
            </a:lvl1pPr>
          </a:lstStyle>
          <a:p>
            <a:r>
              <a:rPr lang="en-US" dirty="0"/>
              <a:t>Review Objectives</a:t>
            </a:r>
          </a:p>
        </p:txBody>
      </p:sp>
      <p:sp>
        <p:nvSpPr>
          <p:cNvPr id="9" name="Text Placeholder 5">
            <a:extLst>
              <a:ext uri="{FF2B5EF4-FFF2-40B4-BE49-F238E27FC236}">
                <a16:creationId xmlns:a16="http://schemas.microsoft.com/office/drawing/2014/main" id="{8742711D-0A43-4334-8B69-9117C21B95B0}"/>
              </a:ext>
            </a:extLst>
          </p:cNvPr>
          <p:cNvSpPr>
            <a:spLocks noGrp="1"/>
          </p:cNvSpPr>
          <p:nvPr>
            <p:ph type="body" sz="quarter" idx="10" hasCustomPrompt="1"/>
          </p:nvPr>
        </p:nvSpPr>
        <p:spPr>
          <a:xfrm>
            <a:off x="1879046" y="1411553"/>
            <a:ext cx="9804954" cy="707886"/>
          </a:xfrm>
          <a:prstGeom prst="rect">
            <a:avLst/>
          </a:prstGeom>
          <a:effectLst/>
        </p:spPr>
        <p:txBody>
          <a:bodyPr>
            <a:spAutoFit/>
          </a:bodyPr>
          <a:lstStyle>
            <a:lvl1pPr marL="742950" indent="-742950">
              <a:lnSpc>
                <a:spcPct val="100000"/>
              </a:lnSpc>
              <a:spcBef>
                <a:spcPts val="600"/>
              </a:spcBef>
              <a:spcAft>
                <a:spcPts val="600"/>
              </a:spcAft>
              <a:buFont typeface="+mj-lt"/>
              <a:buAutoNum type="arabicPeriod"/>
              <a:defRPr/>
            </a:lvl1pPr>
            <a:lvl2pPr>
              <a:lnSpc>
                <a:spcPct val="100000"/>
              </a:lnSpc>
              <a:spcBef>
                <a:spcPts val="600"/>
              </a:spcBef>
              <a:spcAft>
                <a:spcPts val="600"/>
              </a:spcAft>
              <a:defRPr/>
            </a:lvl2pPr>
            <a:lvl3pPr>
              <a:lnSpc>
                <a:spcPct val="100000"/>
              </a:lnSpc>
              <a:spcBef>
                <a:spcPts val="600"/>
              </a:spcBef>
              <a:spcAft>
                <a:spcPts val="600"/>
              </a:spcAft>
              <a:buSzPct val="80000"/>
              <a:defRPr/>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dirty="0"/>
              <a:t>Click to edit</a:t>
            </a:r>
          </a:p>
        </p:txBody>
      </p:sp>
      <p:grpSp>
        <p:nvGrpSpPr>
          <p:cNvPr id="22" name="Group 21">
            <a:extLst>
              <a:ext uri="{FF2B5EF4-FFF2-40B4-BE49-F238E27FC236}">
                <a16:creationId xmlns:a16="http://schemas.microsoft.com/office/drawing/2014/main" id="{E8BBDB62-AF09-4F78-BB7B-FE055179146C}"/>
              </a:ext>
            </a:extLst>
          </p:cNvPr>
          <p:cNvGrpSpPr>
            <a:grpSpLocks noChangeAspect="1"/>
          </p:cNvGrpSpPr>
          <p:nvPr userDrawn="1"/>
        </p:nvGrpSpPr>
        <p:grpSpPr>
          <a:xfrm>
            <a:off x="121783" y="4918943"/>
            <a:ext cx="2263329" cy="1808768"/>
            <a:chOff x="121783" y="4918943"/>
            <a:chExt cx="2263329" cy="1808768"/>
          </a:xfrm>
        </p:grpSpPr>
        <p:pic>
          <p:nvPicPr>
            <p:cNvPr id="23" name="Picture 22" descr="A close up of a sign&#10;&#10;Description generated with high confidence">
              <a:extLst>
                <a:ext uri="{FF2B5EF4-FFF2-40B4-BE49-F238E27FC236}">
                  <a16:creationId xmlns:a16="http://schemas.microsoft.com/office/drawing/2014/main" id="{DF19782D-7B9C-4249-A16C-E38C3439DF3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24" name="Group 23">
              <a:extLst>
                <a:ext uri="{FF2B5EF4-FFF2-40B4-BE49-F238E27FC236}">
                  <a16:creationId xmlns:a16="http://schemas.microsoft.com/office/drawing/2014/main" id="{FAB9E3B8-B1E6-4BDE-BBF1-8AA34F6E2C04}"/>
                </a:ext>
              </a:extLst>
            </p:cNvPr>
            <p:cNvGrpSpPr/>
            <p:nvPr userDrawn="1"/>
          </p:nvGrpSpPr>
          <p:grpSpPr>
            <a:xfrm>
              <a:off x="625657" y="5008148"/>
              <a:ext cx="1261706" cy="1384731"/>
              <a:chOff x="218435" y="2852807"/>
              <a:chExt cx="1408496" cy="1656226"/>
            </a:xfrm>
          </p:grpSpPr>
          <p:sp>
            <p:nvSpPr>
              <p:cNvPr id="28" name="TextBox 27">
                <a:extLst>
                  <a:ext uri="{FF2B5EF4-FFF2-40B4-BE49-F238E27FC236}">
                    <a16:creationId xmlns:a16="http://schemas.microsoft.com/office/drawing/2014/main" id="{3F966C69-E57B-4D34-864F-301162A29834}"/>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Topography</a:t>
                </a:r>
              </a:p>
            </p:txBody>
          </p:sp>
          <p:sp>
            <p:nvSpPr>
              <p:cNvPr id="29" name="TextBox 28">
                <a:extLst>
                  <a:ext uri="{FF2B5EF4-FFF2-40B4-BE49-F238E27FC236}">
                    <a16:creationId xmlns:a16="http://schemas.microsoft.com/office/drawing/2014/main" id="{B3ACE391-3714-4C15-8A6A-428169964A31}"/>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Vegetation</a:t>
                </a:r>
              </a:p>
            </p:txBody>
          </p:sp>
          <p:sp>
            <p:nvSpPr>
              <p:cNvPr id="39" name="TextBox 38">
                <a:extLst>
                  <a:ext uri="{FF2B5EF4-FFF2-40B4-BE49-F238E27FC236}">
                    <a16:creationId xmlns:a16="http://schemas.microsoft.com/office/drawing/2014/main" id="{93153BB8-6CF4-4C0D-BBCA-EBFAD551FD3B}"/>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Climate</a:t>
                </a:r>
              </a:p>
            </p:txBody>
          </p:sp>
        </p:grpSp>
        <p:pic>
          <p:nvPicPr>
            <p:cNvPr id="25" name="Picture 24">
              <a:extLst>
                <a:ext uri="{FF2B5EF4-FFF2-40B4-BE49-F238E27FC236}">
                  <a16:creationId xmlns:a16="http://schemas.microsoft.com/office/drawing/2014/main" id="{C50D255F-A046-458A-AD6F-01F90C6160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4839E126-2961-49B5-A709-88B51105E7A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7488A74B-1C73-416A-84C1-13E5FECEF33E}"/>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41155248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Layered Content">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3"/>
            <a:ext cx="11176000" cy="664797"/>
          </a:xfrm>
          <a:prstGeom prst="rect">
            <a:avLst/>
          </a:prstGeom>
        </p:spPr>
        <p:txBody>
          <a:bodyPr/>
          <a:lstStyle/>
          <a:p>
            <a:r>
              <a:rPr lang="en-US" dirty="0"/>
              <a:t>Click to edit</a:t>
            </a:r>
          </a:p>
        </p:txBody>
      </p:sp>
      <p:sp>
        <p:nvSpPr>
          <p:cNvPr id="6" name="Text Placeholder 5"/>
          <p:cNvSpPr>
            <a:spLocks noGrp="1"/>
          </p:cNvSpPr>
          <p:nvPr>
            <p:ph type="body" sz="quarter" idx="10" hasCustomPrompt="1"/>
          </p:nvPr>
        </p:nvSpPr>
        <p:spPr>
          <a:xfrm>
            <a:off x="1125415" y="1411553"/>
            <a:ext cx="10558585" cy="3354765"/>
          </a:xfrm>
          <a:prstGeom prst="rect">
            <a:avLst/>
          </a:prstGeom>
          <a:effectLst/>
        </p:spPr>
        <p:txBody>
          <a:bodyPr wrap="square">
            <a:spAutoFit/>
          </a:bodyPr>
          <a:lstStyle>
            <a:lvl1pPr>
              <a:lnSpc>
                <a:spcPct val="100000"/>
              </a:lnSpc>
              <a:spcBef>
                <a:spcPts val="600"/>
              </a:spcBef>
              <a:spcAft>
                <a:spcPts val="600"/>
              </a:spcAft>
              <a:defRPr/>
            </a:lvl1pPr>
            <a:lvl2pPr>
              <a:lnSpc>
                <a:spcPct val="100000"/>
              </a:lnSpc>
              <a:spcBef>
                <a:spcPts val="600"/>
              </a:spcBef>
              <a:spcAft>
                <a:spcPts val="600"/>
              </a:spcAft>
              <a:defRPr/>
            </a:lvl2pPr>
            <a:lvl3pPr>
              <a:lnSpc>
                <a:spcPct val="100000"/>
              </a:lnSpc>
              <a:spcBef>
                <a:spcPts val="600"/>
              </a:spcBef>
              <a:spcAft>
                <a:spcPts val="600"/>
              </a:spcAft>
              <a:buSzPct val="80000"/>
              <a:defRPr/>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1" name="Group 30">
            <a:extLst>
              <a:ext uri="{FF2B5EF4-FFF2-40B4-BE49-F238E27FC236}">
                <a16:creationId xmlns:a16="http://schemas.microsoft.com/office/drawing/2014/main" id="{77285671-4945-4A4A-AC94-8C7FC9788B62}"/>
              </a:ext>
            </a:extLst>
          </p:cNvPr>
          <p:cNvGrpSpPr>
            <a:grpSpLocks noChangeAspect="1"/>
          </p:cNvGrpSpPr>
          <p:nvPr userDrawn="1"/>
        </p:nvGrpSpPr>
        <p:grpSpPr>
          <a:xfrm>
            <a:off x="121783" y="4918943"/>
            <a:ext cx="2263329" cy="1808768"/>
            <a:chOff x="121783" y="4918943"/>
            <a:chExt cx="2263329" cy="1808768"/>
          </a:xfrm>
        </p:grpSpPr>
        <p:pic>
          <p:nvPicPr>
            <p:cNvPr id="32" name="Picture 31" descr="A close up of a sign&#10;&#10;Description generated with high confidence">
              <a:extLst>
                <a:ext uri="{FF2B5EF4-FFF2-40B4-BE49-F238E27FC236}">
                  <a16:creationId xmlns:a16="http://schemas.microsoft.com/office/drawing/2014/main" id="{0ECE74E0-3633-45FE-8284-F2134D732C24}"/>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33" name="Group 32">
              <a:extLst>
                <a:ext uri="{FF2B5EF4-FFF2-40B4-BE49-F238E27FC236}">
                  <a16:creationId xmlns:a16="http://schemas.microsoft.com/office/drawing/2014/main" id="{B5E63A6E-0ADC-4613-9554-44899AB8A7CB}"/>
                </a:ext>
              </a:extLst>
            </p:cNvPr>
            <p:cNvGrpSpPr/>
            <p:nvPr userDrawn="1"/>
          </p:nvGrpSpPr>
          <p:grpSpPr>
            <a:xfrm>
              <a:off x="625657" y="5008148"/>
              <a:ext cx="1261706" cy="1384731"/>
              <a:chOff x="218435" y="2852807"/>
              <a:chExt cx="1408496" cy="1656226"/>
            </a:xfrm>
          </p:grpSpPr>
          <p:sp>
            <p:nvSpPr>
              <p:cNvPr id="37" name="TextBox 36">
                <a:extLst>
                  <a:ext uri="{FF2B5EF4-FFF2-40B4-BE49-F238E27FC236}">
                    <a16:creationId xmlns:a16="http://schemas.microsoft.com/office/drawing/2014/main" id="{E48D16D8-C5F1-48FC-A91A-54E5E1EB51BA}"/>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Topography</a:t>
                </a:r>
              </a:p>
            </p:txBody>
          </p:sp>
          <p:sp>
            <p:nvSpPr>
              <p:cNvPr id="38" name="TextBox 37">
                <a:extLst>
                  <a:ext uri="{FF2B5EF4-FFF2-40B4-BE49-F238E27FC236}">
                    <a16:creationId xmlns:a16="http://schemas.microsoft.com/office/drawing/2014/main" id="{FA7D6AB8-D58A-4C8E-A065-A00DFB530E12}"/>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Vegetation</a:t>
                </a:r>
              </a:p>
            </p:txBody>
          </p:sp>
          <p:sp>
            <p:nvSpPr>
              <p:cNvPr id="39" name="TextBox 38">
                <a:extLst>
                  <a:ext uri="{FF2B5EF4-FFF2-40B4-BE49-F238E27FC236}">
                    <a16:creationId xmlns:a16="http://schemas.microsoft.com/office/drawing/2014/main" id="{08011E03-B986-4631-8BC4-2E67D368A865}"/>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Climate</a:t>
                </a:r>
              </a:p>
            </p:txBody>
          </p:sp>
        </p:grpSp>
        <p:pic>
          <p:nvPicPr>
            <p:cNvPr id="34" name="Picture 33">
              <a:extLst>
                <a:ext uri="{FF2B5EF4-FFF2-40B4-BE49-F238E27FC236}">
                  <a16:creationId xmlns:a16="http://schemas.microsoft.com/office/drawing/2014/main" id="{AB805983-AA08-46D5-B4D9-DC4CCCE89A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3767D425-F3BF-4886-B225-F89B325C5E0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36" name="Picture 35">
              <a:extLst>
                <a:ext uri="{FF2B5EF4-FFF2-40B4-BE49-F238E27FC236}">
                  <a16:creationId xmlns:a16="http://schemas.microsoft.com/office/drawing/2014/main" id="{9F41F132-273F-4C34-9E25-A222C143645F}"/>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58785621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and Layered Content">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3"/>
            <a:ext cx="11176000" cy="664797"/>
          </a:xfrm>
          <a:prstGeom prst="rect">
            <a:avLst/>
          </a:prstGeom>
        </p:spPr>
        <p:txBody>
          <a:bodyPr/>
          <a:lstStyle/>
          <a:p>
            <a:r>
              <a:rPr lang="en-US" dirty="0"/>
              <a:t>Click to edit</a:t>
            </a:r>
          </a:p>
        </p:txBody>
      </p:sp>
      <p:sp>
        <p:nvSpPr>
          <p:cNvPr id="6" name="Text Placeholder 5"/>
          <p:cNvSpPr>
            <a:spLocks noGrp="1"/>
          </p:cNvSpPr>
          <p:nvPr>
            <p:ph type="body" sz="quarter" idx="10" hasCustomPrompt="1"/>
          </p:nvPr>
        </p:nvSpPr>
        <p:spPr>
          <a:xfrm>
            <a:off x="1125415" y="1411553"/>
            <a:ext cx="10558585" cy="3354765"/>
          </a:xfrm>
          <a:prstGeom prst="rect">
            <a:avLst/>
          </a:prstGeom>
          <a:effectLst/>
        </p:spPr>
        <p:txBody>
          <a:bodyPr wrap="square">
            <a:spAutoFit/>
          </a:bodyPr>
          <a:lstStyle>
            <a:lvl1pPr>
              <a:lnSpc>
                <a:spcPct val="100000"/>
              </a:lnSpc>
              <a:spcBef>
                <a:spcPts val="600"/>
              </a:spcBef>
              <a:spcAft>
                <a:spcPts val="600"/>
              </a:spcAft>
              <a:defRPr/>
            </a:lvl1pPr>
            <a:lvl2pPr>
              <a:lnSpc>
                <a:spcPct val="100000"/>
              </a:lnSpc>
              <a:spcBef>
                <a:spcPts val="600"/>
              </a:spcBef>
              <a:spcAft>
                <a:spcPts val="600"/>
              </a:spcAft>
              <a:defRPr/>
            </a:lvl2pPr>
            <a:lvl3pPr>
              <a:lnSpc>
                <a:spcPct val="100000"/>
              </a:lnSpc>
              <a:spcBef>
                <a:spcPts val="600"/>
              </a:spcBef>
              <a:spcAft>
                <a:spcPts val="600"/>
              </a:spcAft>
              <a:buSzPct val="80000"/>
              <a:defRPr/>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728484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rizontal Flame - Title and Layered Content with Logo">
    <p:bg>
      <p:bgPr>
        <a:solidFill>
          <a:schemeClr val="tx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88A60F9-DDC9-47C0-816B-64D191F876C5}"/>
              </a:ext>
            </a:extLst>
          </p:cNvPr>
          <p:cNvSpPr/>
          <p:nvPr userDrawn="1"/>
        </p:nvSpPr>
        <p:spPr>
          <a:xfrm>
            <a:off x="0" y="2635"/>
            <a:ext cx="12192000" cy="1376070"/>
          </a:xfrm>
          <a:prstGeom prst="rect">
            <a:avLst/>
          </a:prstGeom>
          <a:gradFill flip="none" rotWithShape="1">
            <a:gsLst>
              <a:gs pos="0">
                <a:srgbClr val="F79646">
                  <a:lumMod val="50000"/>
                </a:srgbClr>
              </a:gs>
              <a:gs pos="32000">
                <a:srgbClr val="FF0000">
                  <a:lumMod val="75000"/>
                </a:srgbClr>
              </a:gs>
              <a:gs pos="100000">
                <a:sysClr val="windowText" lastClr="000000">
                  <a:lumMod val="95000"/>
                  <a:lumOff val="5000"/>
                </a:sysClr>
              </a:gs>
            </a:gsLst>
            <a:lin ang="135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5" name="fire_spread_title.mov">
            <a:hlinkClick r:id="" action="ppaction://media"/>
            <a:extLst>
              <a:ext uri="{FF2B5EF4-FFF2-40B4-BE49-F238E27FC236}">
                <a16:creationId xmlns:a16="http://schemas.microsoft.com/office/drawing/2014/main" id="{3209849D-B6EB-4473-A538-C8D2530B3FF7}"/>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495260"/>
            <a:ext cx="12192000" cy="5362740"/>
          </a:xfrm>
          <a:prstGeom prst="rect">
            <a:avLst/>
          </a:prstGeom>
        </p:spPr>
      </p:pic>
      <p:grpSp>
        <p:nvGrpSpPr>
          <p:cNvPr id="46" name="Group 45">
            <a:extLst>
              <a:ext uri="{FF2B5EF4-FFF2-40B4-BE49-F238E27FC236}">
                <a16:creationId xmlns:a16="http://schemas.microsoft.com/office/drawing/2014/main" id="{FC7B82F5-05BF-42C7-A690-C4B008BB2F12}"/>
              </a:ext>
            </a:extLst>
          </p:cNvPr>
          <p:cNvGrpSpPr/>
          <p:nvPr userDrawn="1"/>
        </p:nvGrpSpPr>
        <p:grpSpPr>
          <a:xfrm>
            <a:off x="-50827" y="1322036"/>
            <a:ext cx="12242828" cy="236723"/>
            <a:chOff x="-80978" y="1385859"/>
            <a:chExt cx="9301178" cy="195076"/>
          </a:xfrm>
        </p:grpSpPr>
        <p:sp>
          <p:nvSpPr>
            <p:cNvPr id="47" name="Rectangle 46">
              <a:extLst>
                <a:ext uri="{FF2B5EF4-FFF2-40B4-BE49-F238E27FC236}">
                  <a16:creationId xmlns:a16="http://schemas.microsoft.com/office/drawing/2014/main" id="{C73C0F11-BC6B-4B99-A0FF-2E73B9ECC100}"/>
                </a:ext>
              </a:extLst>
            </p:cNvPr>
            <p:cNvSpPr/>
            <p:nvPr userDrawn="1"/>
          </p:nvSpPr>
          <p:spPr>
            <a:xfrm rot="5400000">
              <a:off x="4509332" y="-3129933"/>
              <a:ext cx="143165" cy="9278571"/>
            </a:xfrm>
            <a:prstGeom prst="rect">
              <a:avLst/>
            </a:prstGeom>
            <a:gradFill>
              <a:gsLst>
                <a:gs pos="0">
                  <a:srgbClr val="F79646">
                    <a:lumMod val="50000"/>
                  </a:srgbClr>
                </a:gs>
                <a:gs pos="13000">
                  <a:sysClr val="windowText" lastClr="000000">
                    <a:lumMod val="95000"/>
                    <a:lumOff val="5000"/>
                  </a:sysClr>
                </a:gs>
                <a:gs pos="100000">
                  <a:srgbClr val="FF0000">
                    <a:lumMod val="50000"/>
                  </a:srgbClr>
                </a:gs>
              </a:gsLst>
              <a:lin ang="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3A841624-5566-48AB-9418-8BD43F332A14}"/>
                </a:ext>
              </a:extLst>
            </p:cNvPr>
            <p:cNvSpPr/>
            <p:nvPr userDrawn="1"/>
          </p:nvSpPr>
          <p:spPr>
            <a:xfrm rot="16200000">
              <a:off x="4515590" y="-3210709"/>
              <a:ext cx="85433" cy="9278569"/>
            </a:xfrm>
            <a:prstGeom prst="rect">
              <a:avLst/>
            </a:prstGeom>
            <a:gradFill rotWithShape="1">
              <a:gsLst>
                <a:gs pos="0">
                  <a:sysClr val="windowText" lastClr="000000">
                    <a:lumMod val="95000"/>
                    <a:lumOff val="5000"/>
                  </a:sysClr>
                </a:gs>
                <a:gs pos="51000">
                  <a:sysClr val="windowText" lastClr="000000">
                    <a:lumMod val="50000"/>
                    <a:lumOff val="50000"/>
                  </a:sysClr>
                </a:gs>
                <a:gs pos="81000">
                  <a:sysClr val="windowText" lastClr="000000">
                    <a:lumMod val="75000"/>
                    <a:lumOff val="25000"/>
                  </a:sysClr>
                </a:gs>
              </a:gsLst>
              <a:lin ang="0" scaled="0"/>
            </a:gradFill>
            <a:ln>
              <a:noFill/>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85CED33A-9468-4353-83B1-9620BF1C98BB}"/>
              </a:ext>
            </a:extLst>
          </p:cNvPr>
          <p:cNvGrpSpPr/>
          <p:nvPr userDrawn="1"/>
        </p:nvGrpSpPr>
        <p:grpSpPr>
          <a:xfrm rot="16200000">
            <a:off x="8136725" y="-3125429"/>
            <a:ext cx="1558760" cy="7811611"/>
            <a:chOff x="2678112" y="1001713"/>
            <a:chExt cx="4506913" cy="7004050"/>
          </a:xfrm>
        </p:grpSpPr>
        <p:sp>
          <p:nvSpPr>
            <p:cNvPr id="50" name="Freeform 6">
              <a:extLst>
                <a:ext uri="{FF2B5EF4-FFF2-40B4-BE49-F238E27FC236}">
                  <a16:creationId xmlns:a16="http://schemas.microsoft.com/office/drawing/2014/main" id="{A61929E7-DE68-4BA3-AAEC-74A0267C643A}"/>
                </a:ext>
              </a:extLst>
            </p:cNvPr>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rgbClr val="F79646">
                    <a:lumMod val="50000"/>
                    <a:alpha val="21000"/>
                  </a:srgbClr>
                </a:gs>
                <a:gs pos="63000">
                  <a:srgbClr val="FF0000">
                    <a:lumMod val="50000"/>
                    <a:alpha val="21000"/>
                  </a:srgbClr>
                </a:gs>
                <a:gs pos="100000">
                  <a:sysClr val="windowText" lastClr="000000">
                    <a:lumMod val="95000"/>
                    <a:lumOff val="5000"/>
                    <a:alpha val="18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1" name="Freeform 7">
              <a:extLst>
                <a:ext uri="{FF2B5EF4-FFF2-40B4-BE49-F238E27FC236}">
                  <a16:creationId xmlns:a16="http://schemas.microsoft.com/office/drawing/2014/main" id="{D0506A71-9AD9-47D5-A675-281A2E78D50B}"/>
                </a:ext>
              </a:extLst>
            </p:cNvPr>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rgbClr val="F79646">
                    <a:lumMod val="50000"/>
                    <a:alpha val="37000"/>
                  </a:srgbClr>
                </a:gs>
                <a:gs pos="63000">
                  <a:srgbClr val="FF0000">
                    <a:lumMod val="50000"/>
                    <a:alpha val="40000"/>
                  </a:srgbClr>
                </a:gs>
                <a:gs pos="100000">
                  <a:sysClr val="windowText" lastClr="000000">
                    <a:lumMod val="95000"/>
                    <a:lumOff val="5000"/>
                    <a:alpha val="9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6" name="Text Placeholder 5"/>
          <p:cNvSpPr>
            <a:spLocks noGrp="1"/>
          </p:cNvSpPr>
          <p:nvPr>
            <p:ph type="body" sz="quarter" idx="10" hasCustomPrompt="1"/>
          </p:nvPr>
        </p:nvSpPr>
        <p:spPr>
          <a:xfrm>
            <a:off x="635793" y="1850141"/>
            <a:ext cx="10944226" cy="3354765"/>
          </a:xfrm>
          <a:prstGeom prst="rect">
            <a:avLst/>
          </a:prstGeom>
          <a:effectLst/>
        </p:spPr>
        <p:txBody>
          <a:bodyPr wrap="square">
            <a:spAutoFit/>
          </a:bodyPr>
          <a:lstStyle>
            <a:lvl1pPr>
              <a:lnSpc>
                <a:spcPct val="100000"/>
              </a:lnSpc>
              <a:spcBef>
                <a:spcPts val="600"/>
              </a:spcBef>
              <a:spcAft>
                <a:spcPts val="600"/>
              </a:spcAft>
              <a:defRPr sz="3800"/>
            </a:lvl1pPr>
            <a:lvl2pPr>
              <a:lnSpc>
                <a:spcPct val="100000"/>
              </a:lnSpc>
              <a:spcBef>
                <a:spcPts val="600"/>
              </a:spcBef>
              <a:spcAft>
                <a:spcPts val="600"/>
              </a:spcAft>
              <a:defRPr/>
            </a:lvl2pPr>
            <a:lvl3pPr>
              <a:lnSpc>
                <a:spcPct val="100000"/>
              </a:lnSpc>
              <a:spcBef>
                <a:spcPts val="600"/>
              </a:spcBef>
              <a:spcAft>
                <a:spcPts val="600"/>
              </a:spcAft>
              <a:buSzPct val="80000"/>
              <a:defRPr sz="3400"/>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2" name="Title 1">
            <a:extLst>
              <a:ext uri="{FF2B5EF4-FFF2-40B4-BE49-F238E27FC236}">
                <a16:creationId xmlns:a16="http://schemas.microsoft.com/office/drawing/2014/main" id="{440EB6B2-7B19-4FD5-BE85-DAC3D78CE4A2}"/>
              </a:ext>
            </a:extLst>
          </p:cNvPr>
          <p:cNvSpPr txBox="1">
            <a:spLocks/>
          </p:cNvSpPr>
          <p:nvPr userDrawn="1"/>
        </p:nvSpPr>
        <p:spPr>
          <a:xfrm>
            <a:off x="147345" y="40687"/>
            <a:ext cx="11724255" cy="923581"/>
          </a:xfrm>
          <a:prstGeom prst="rect">
            <a:avLst/>
          </a:prstGeom>
        </p:spPr>
        <p:txBody>
          <a:bodyPr>
            <a:scene3d>
              <a:camera prst="perspectiveRight">
                <a:rot lat="0" lon="20400000" rev="0"/>
              </a:camera>
              <a:lightRig rig="threePt" dir="t"/>
            </a:scene3d>
            <a:sp3d z="520700" extrusionH="127000" contourW="6350">
              <a:bevelT w="12700" h="12700"/>
              <a:bevelB w="38100" h="38100"/>
              <a:extrusionClr>
                <a:srgbClr val="FFFF00"/>
              </a:extrusionClr>
              <a:contourClr>
                <a:srgbClr val="FF0000"/>
              </a:contourClr>
            </a:sp3d>
          </a:bodyPr>
          <a:lstStyle>
            <a:lvl1pPr algn="r" defTabSz="914363" rtl="0" eaLnBrk="1" latinLnBrk="0" hangingPunct="1">
              <a:lnSpc>
                <a:spcPct val="90000"/>
              </a:lnSpc>
              <a:spcBef>
                <a:spcPct val="0"/>
              </a:spcBef>
              <a:buNone/>
              <a:defRPr lang="en-US" sz="44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reflection blurRad="6350" stA="55000" endA="300" endPos="45500" dir="5400000" sy="-100000" algn="bl" rotWithShape="0"/>
                </a:effectLst>
                <a:latin typeface="+mj-lt"/>
                <a:ea typeface="+mn-ea"/>
                <a:cs typeface="Arial" charset="0"/>
              </a:defRPr>
            </a:lvl1pPr>
          </a:lstStyle>
          <a:p>
            <a:pPr algn="l"/>
            <a:r>
              <a:rPr lang="en-US" sz="4800" b="1" dirty="0">
                <a:ln w="6350">
                  <a:solidFill>
                    <a:srgbClr val="FFFF00"/>
                  </a:solidFill>
                </a:ln>
                <a:gradFill flip="none" rotWithShape="1">
                  <a:gsLst>
                    <a:gs pos="0">
                      <a:srgbClr val="FFFFB9"/>
                    </a:gs>
                    <a:gs pos="59000">
                      <a:schemeClr val="accent1"/>
                    </a:gs>
                    <a:gs pos="28000">
                      <a:srgbClr val="FFFF99"/>
                    </a:gs>
                    <a:gs pos="84000">
                      <a:schemeClr val="accent3"/>
                    </a:gs>
                  </a:gsLst>
                  <a:lin ang="5400000" scaled="0"/>
                  <a:tileRect/>
                </a:gradFill>
                <a:effectLst>
                  <a:outerShdw blurRad="50800" dist="38100" dir="2700000" algn="tl" rotWithShape="0">
                    <a:prstClr val="black">
                      <a:alpha val="40000"/>
                    </a:prstClr>
                  </a:outerShdw>
                  <a:reflection blurRad="6350" stA="55000" endA="300" endPos="45500" dist="12700" dir="5400000" sy="-100000" algn="bl" rotWithShape="0"/>
                </a:effectLst>
                <a:latin typeface="Trebuchet MS" panose="020B0603020202020204" pitchFamily="34" charset="0"/>
              </a:rPr>
              <a:t>Best Practice</a:t>
            </a:r>
          </a:p>
        </p:txBody>
      </p:sp>
      <p:sp>
        <p:nvSpPr>
          <p:cNvPr id="7" name="Title 6">
            <a:extLst>
              <a:ext uri="{FF2B5EF4-FFF2-40B4-BE49-F238E27FC236}">
                <a16:creationId xmlns:a16="http://schemas.microsoft.com/office/drawing/2014/main" id="{2BD4E447-B904-4F18-863F-4A5A6A77216B}"/>
              </a:ext>
            </a:extLst>
          </p:cNvPr>
          <p:cNvSpPr>
            <a:spLocks noGrp="1"/>
          </p:cNvSpPr>
          <p:nvPr>
            <p:ph type="title"/>
          </p:nvPr>
        </p:nvSpPr>
        <p:spPr>
          <a:xfrm>
            <a:off x="1793078" y="728663"/>
            <a:ext cx="8802126" cy="620906"/>
          </a:xfrm>
          <a:prstGeom prst="rect">
            <a:avLst/>
          </a:prstGeom>
        </p:spPr>
        <p:txBody>
          <a:bodyPr/>
          <a:lstStyle>
            <a:lvl1pPr algn="ctr">
              <a:defRPr sz="4400" i="1"/>
            </a:lvl1pPr>
          </a:lstStyle>
          <a:p>
            <a:r>
              <a:rPr lang="en-US" dirty="0"/>
              <a:t>Click to edit Master title style</a:t>
            </a:r>
          </a:p>
        </p:txBody>
      </p:sp>
      <p:grpSp>
        <p:nvGrpSpPr>
          <p:cNvPr id="5" name="Group 4">
            <a:extLst>
              <a:ext uri="{FF2B5EF4-FFF2-40B4-BE49-F238E27FC236}">
                <a16:creationId xmlns:a16="http://schemas.microsoft.com/office/drawing/2014/main" id="{0A1CE201-80D7-4395-BFBC-8A30A74CEDE9}"/>
              </a:ext>
            </a:extLst>
          </p:cNvPr>
          <p:cNvGrpSpPr>
            <a:grpSpLocks noChangeAspect="1"/>
          </p:cNvGrpSpPr>
          <p:nvPr userDrawn="1"/>
        </p:nvGrpSpPr>
        <p:grpSpPr>
          <a:xfrm>
            <a:off x="10541260" y="73891"/>
            <a:ext cx="1620982" cy="1298489"/>
            <a:chOff x="100171" y="40687"/>
            <a:chExt cx="1620982" cy="1298489"/>
          </a:xfrm>
        </p:grpSpPr>
        <p:pic>
          <p:nvPicPr>
            <p:cNvPr id="16" name="Picture 15" descr="A close up of a sign&#10;&#10;Description generated with high confidence">
              <a:extLst>
                <a:ext uri="{FF2B5EF4-FFF2-40B4-BE49-F238E27FC236}">
                  <a16:creationId xmlns:a16="http://schemas.microsoft.com/office/drawing/2014/main" id="{B7A5DF0C-DFD4-4D9D-9D3D-E08804904985}"/>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99810" y="40687"/>
              <a:ext cx="1403756" cy="1266617"/>
            </a:xfrm>
            <a:prstGeom prst="rect">
              <a:avLst/>
            </a:prstGeom>
            <a:ln>
              <a:noFill/>
            </a:ln>
            <a:effectLst>
              <a:outerShdw blurRad="292100" dist="139700" dir="2700000" algn="tl" rotWithShape="0">
                <a:srgbClr val="333333">
                  <a:alpha val="65000"/>
                </a:srgbClr>
              </a:outerShdw>
            </a:effectLst>
          </p:spPr>
        </p:pic>
        <p:grpSp>
          <p:nvGrpSpPr>
            <p:cNvPr id="17" name="Group 16">
              <a:extLst>
                <a:ext uri="{FF2B5EF4-FFF2-40B4-BE49-F238E27FC236}">
                  <a16:creationId xmlns:a16="http://schemas.microsoft.com/office/drawing/2014/main" id="{B7AAC5FF-4DAF-4E2A-A8F9-1070984E5242}"/>
                </a:ext>
              </a:extLst>
            </p:cNvPr>
            <p:cNvGrpSpPr/>
            <p:nvPr userDrawn="1"/>
          </p:nvGrpSpPr>
          <p:grpSpPr>
            <a:xfrm>
              <a:off x="452067" y="104575"/>
              <a:ext cx="903626" cy="1017528"/>
              <a:chOff x="218435" y="2852808"/>
              <a:chExt cx="1408496" cy="1699300"/>
            </a:xfrm>
          </p:grpSpPr>
          <p:sp>
            <p:nvSpPr>
              <p:cNvPr id="20" name="TextBox 19">
                <a:extLst>
                  <a:ext uri="{FF2B5EF4-FFF2-40B4-BE49-F238E27FC236}">
                    <a16:creationId xmlns:a16="http://schemas.microsoft.com/office/drawing/2014/main" id="{40121874-9671-44E4-9D6A-6335057FB47E}"/>
                  </a:ext>
                </a:extLst>
              </p:cNvPr>
              <p:cNvSpPr txBox="1"/>
              <p:nvPr userDrawn="1"/>
            </p:nvSpPr>
            <p:spPr>
              <a:xfrm rot="18264686">
                <a:off x="-277191" y="3474011"/>
                <a:ext cx="1608630" cy="383789"/>
              </a:xfrm>
              <a:prstGeom prst="rect">
                <a:avLst/>
              </a:prstGeom>
              <a:noFill/>
            </p:spPr>
            <p:txBody>
              <a:bodyPr wrap="square" rtlCol="0">
                <a:spAutoFit/>
              </a:bodyPr>
              <a:lstStyle/>
              <a:p>
                <a:pPr algn="ctr"/>
                <a:r>
                  <a:rPr lang="en-US" sz="1000" dirty="0">
                    <a:solidFill>
                      <a:schemeClr val="tx1"/>
                    </a:solidFill>
                    <a:effectLst>
                      <a:outerShdw blurRad="38100" dist="38100" dir="2700000" algn="tl">
                        <a:srgbClr val="000000">
                          <a:alpha val="43137"/>
                        </a:srgbClr>
                      </a:outerShdw>
                    </a:effectLst>
                  </a:rPr>
                  <a:t>Topography</a:t>
                </a:r>
              </a:p>
            </p:txBody>
          </p:sp>
          <p:sp>
            <p:nvSpPr>
              <p:cNvPr id="21" name="TextBox 20">
                <a:extLst>
                  <a:ext uri="{FF2B5EF4-FFF2-40B4-BE49-F238E27FC236}">
                    <a16:creationId xmlns:a16="http://schemas.microsoft.com/office/drawing/2014/main" id="{EC05FB43-7129-4E0D-9660-E2A58AE2F212}"/>
                  </a:ext>
                </a:extLst>
              </p:cNvPr>
              <p:cNvSpPr txBox="1"/>
              <p:nvPr userDrawn="1"/>
            </p:nvSpPr>
            <p:spPr>
              <a:xfrm rot="3350953">
                <a:off x="509937" y="3469100"/>
                <a:ext cx="1616374" cy="383789"/>
              </a:xfrm>
              <a:prstGeom prst="rect">
                <a:avLst/>
              </a:prstGeom>
              <a:noFill/>
            </p:spPr>
            <p:txBody>
              <a:bodyPr wrap="square" rtlCol="0">
                <a:spAutoFit/>
              </a:bodyPr>
              <a:lstStyle/>
              <a:p>
                <a:pPr algn="ctr"/>
                <a:r>
                  <a:rPr lang="en-US" sz="1000" dirty="0">
                    <a:solidFill>
                      <a:schemeClr val="tx1"/>
                    </a:solidFill>
                    <a:effectLst>
                      <a:outerShdw blurRad="38100" dist="38100" dir="2700000" algn="tl">
                        <a:srgbClr val="000000">
                          <a:alpha val="43137"/>
                        </a:srgbClr>
                      </a:outerShdw>
                    </a:effectLst>
                  </a:rPr>
                  <a:t>Vegetation</a:t>
                </a:r>
              </a:p>
            </p:txBody>
          </p:sp>
          <p:sp>
            <p:nvSpPr>
              <p:cNvPr id="22" name="TextBox 21">
                <a:extLst>
                  <a:ext uri="{FF2B5EF4-FFF2-40B4-BE49-F238E27FC236}">
                    <a16:creationId xmlns:a16="http://schemas.microsoft.com/office/drawing/2014/main" id="{4AE33C5C-0EC7-4371-8DDF-B51FA7DDB301}"/>
                  </a:ext>
                </a:extLst>
              </p:cNvPr>
              <p:cNvSpPr txBox="1"/>
              <p:nvPr userDrawn="1"/>
            </p:nvSpPr>
            <p:spPr>
              <a:xfrm>
                <a:off x="218435" y="4140912"/>
                <a:ext cx="1408496" cy="411196"/>
              </a:xfrm>
              <a:prstGeom prst="rect">
                <a:avLst/>
              </a:prstGeom>
              <a:noFill/>
            </p:spPr>
            <p:txBody>
              <a:bodyPr wrap="square" rtlCol="0">
                <a:spAutoFit/>
              </a:bodyPr>
              <a:lstStyle/>
              <a:p>
                <a:pPr algn="ctr"/>
                <a:r>
                  <a:rPr lang="en-US" sz="1000" dirty="0">
                    <a:solidFill>
                      <a:schemeClr val="tx1"/>
                    </a:solidFill>
                    <a:effectLst>
                      <a:outerShdw blurRad="38100" dist="38100" dir="2700000" algn="tl">
                        <a:srgbClr val="000000">
                          <a:alpha val="43137"/>
                        </a:srgbClr>
                      </a:outerShdw>
                    </a:effectLst>
                  </a:rPr>
                  <a:t>Climate</a:t>
                </a:r>
              </a:p>
            </p:txBody>
          </p:sp>
        </p:grpSp>
        <p:pic>
          <p:nvPicPr>
            <p:cNvPr id="18" name="Picture 17">
              <a:extLst>
                <a:ext uri="{FF2B5EF4-FFF2-40B4-BE49-F238E27FC236}">
                  <a16:creationId xmlns:a16="http://schemas.microsoft.com/office/drawing/2014/main" id="{B7DC7977-9D1E-4324-8E7D-4842ACD1C24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5852" y="193627"/>
              <a:ext cx="709620" cy="94270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20C99A6B-E4EE-4034-878C-5E3FF37A3EB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4994" y="354540"/>
              <a:ext cx="606766" cy="63891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DBC83541-4DF9-4809-A3DE-476985624073}"/>
                </a:ext>
              </a:extLst>
            </p:cNvPr>
            <p:cNvPicPr>
              <a:picLocks noChangeAspect="1"/>
            </p:cNvPicPr>
            <p:nvPr userDrawn="1"/>
          </p:nvPicPr>
          <p:blipFill>
            <a:blip r:embed="rId8" cstate="print">
              <a:alphaModFix/>
              <a:extLst>
                <a:ext uri="{28A0092B-C50C-407E-A947-70E740481C1C}">
                  <a14:useLocalDpi xmlns:a14="http://schemas.microsoft.com/office/drawing/2010/main" val="0"/>
                </a:ext>
              </a:extLst>
            </a:blip>
            <a:stretch>
              <a:fillRect/>
            </a:stretch>
          </p:blipFill>
          <p:spPr>
            <a:xfrm>
              <a:off x="100171" y="706198"/>
              <a:ext cx="1620982" cy="632978"/>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652227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66"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5"/>
                </p:tgtEl>
              </p:cMediaNode>
            </p:video>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rizontal Flame - Title and Layered Content without Logo">
    <p:bg>
      <p:bgPr>
        <a:solidFill>
          <a:schemeClr val="tx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88A60F9-DDC9-47C0-816B-64D191F876C5}"/>
              </a:ext>
            </a:extLst>
          </p:cNvPr>
          <p:cNvSpPr/>
          <p:nvPr userDrawn="1"/>
        </p:nvSpPr>
        <p:spPr>
          <a:xfrm>
            <a:off x="0" y="0"/>
            <a:ext cx="12192000" cy="1376070"/>
          </a:xfrm>
          <a:prstGeom prst="rect">
            <a:avLst/>
          </a:prstGeom>
          <a:gradFill flip="none" rotWithShape="1">
            <a:gsLst>
              <a:gs pos="0">
                <a:srgbClr val="F79646">
                  <a:lumMod val="50000"/>
                </a:srgbClr>
              </a:gs>
              <a:gs pos="32000">
                <a:srgbClr val="FF0000">
                  <a:lumMod val="75000"/>
                </a:srgbClr>
              </a:gs>
              <a:gs pos="100000">
                <a:sysClr val="windowText" lastClr="000000">
                  <a:lumMod val="95000"/>
                  <a:lumOff val="5000"/>
                </a:sysClr>
              </a:gs>
            </a:gsLst>
            <a:lin ang="135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5" name="fire_spread_title.mov">
            <a:hlinkClick r:id="" action="ppaction://media"/>
            <a:extLst>
              <a:ext uri="{FF2B5EF4-FFF2-40B4-BE49-F238E27FC236}">
                <a16:creationId xmlns:a16="http://schemas.microsoft.com/office/drawing/2014/main" id="{3209849D-B6EB-4473-A538-C8D2530B3FF7}"/>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495260"/>
            <a:ext cx="12192000" cy="5362740"/>
          </a:xfrm>
          <a:prstGeom prst="rect">
            <a:avLst/>
          </a:prstGeom>
        </p:spPr>
      </p:pic>
      <p:grpSp>
        <p:nvGrpSpPr>
          <p:cNvPr id="46" name="Group 45">
            <a:extLst>
              <a:ext uri="{FF2B5EF4-FFF2-40B4-BE49-F238E27FC236}">
                <a16:creationId xmlns:a16="http://schemas.microsoft.com/office/drawing/2014/main" id="{FC7B82F5-05BF-42C7-A690-C4B008BB2F12}"/>
              </a:ext>
            </a:extLst>
          </p:cNvPr>
          <p:cNvGrpSpPr/>
          <p:nvPr userDrawn="1"/>
        </p:nvGrpSpPr>
        <p:grpSpPr>
          <a:xfrm>
            <a:off x="-50827" y="1322036"/>
            <a:ext cx="12242828" cy="236723"/>
            <a:chOff x="-80978" y="1385859"/>
            <a:chExt cx="9301178" cy="195076"/>
          </a:xfrm>
        </p:grpSpPr>
        <p:sp>
          <p:nvSpPr>
            <p:cNvPr id="47" name="Rectangle 46">
              <a:extLst>
                <a:ext uri="{FF2B5EF4-FFF2-40B4-BE49-F238E27FC236}">
                  <a16:creationId xmlns:a16="http://schemas.microsoft.com/office/drawing/2014/main" id="{C73C0F11-BC6B-4B99-A0FF-2E73B9ECC100}"/>
                </a:ext>
              </a:extLst>
            </p:cNvPr>
            <p:cNvSpPr/>
            <p:nvPr userDrawn="1"/>
          </p:nvSpPr>
          <p:spPr>
            <a:xfrm rot="5400000">
              <a:off x="4509332" y="-3129933"/>
              <a:ext cx="143165" cy="9278571"/>
            </a:xfrm>
            <a:prstGeom prst="rect">
              <a:avLst/>
            </a:prstGeom>
            <a:gradFill>
              <a:gsLst>
                <a:gs pos="0">
                  <a:srgbClr val="F79646">
                    <a:lumMod val="50000"/>
                  </a:srgbClr>
                </a:gs>
                <a:gs pos="13000">
                  <a:sysClr val="windowText" lastClr="000000">
                    <a:lumMod val="95000"/>
                    <a:lumOff val="5000"/>
                  </a:sysClr>
                </a:gs>
                <a:gs pos="100000">
                  <a:srgbClr val="FF0000">
                    <a:lumMod val="50000"/>
                  </a:srgbClr>
                </a:gs>
              </a:gsLst>
              <a:lin ang="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3A841624-5566-48AB-9418-8BD43F332A14}"/>
                </a:ext>
              </a:extLst>
            </p:cNvPr>
            <p:cNvSpPr/>
            <p:nvPr userDrawn="1"/>
          </p:nvSpPr>
          <p:spPr>
            <a:xfrm rot="16200000">
              <a:off x="4515590" y="-3210709"/>
              <a:ext cx="85433" cy="9278569"/>
            </a:xfrm>
            <a:prstGeom prst="rect">
              <a:avLst/>
            </a:prstGeom>
            <a:gradFill rotWithShape="1">
              <a:gsLst>
                <a:gs pos="0">
                  <a:sysClr val="windowText" lastClr="000000">
                    <a:lumMod val="95000"/>
                    <a:lumOff val="5000"/>
                  </a:sysClr>
                </a:gs>
                <a:gs pos="51000">
                  <a:sysClr val="windowText" lastClr="000000">
                    <a:lumMod val="50000"/>
                    <a:lumOff val="50000"/>
                  </a:sysClr>
                </a:gs>
                <a:gs pos="81000">
                  <a:sysClr val="windowText" lastClr="000000">
                    <a:lumMod val="75000"/>
                    <a:lumOff val="25000"/>
                  </a:sysClr>
                </a:gs>
              </a:gsLst>
              <a:lin ang="0" scaled="0"/>
            </a:gradFill>
            <a:ln>
              <a:noFill/>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85CED33A-9468-4353-83B1-9620BF1C98BB}"/>
              </a:ext>
            </a:extLst>
          </p:cNvPr>
          <p:cNvGrpSpPr/>
          <p:nvPr userDrawn="1"/>
        </p:nvGrpSpPr>
        <p:grpSpPr>
          <a:xfrm rot="16200000">
            <a:off x="8136725" y="-3125429"/>
            <a:ext cx="1558760" cy="7811611"/>
            <a:chOff x="2678112" y="1001713"/>
            <a:chExt cx="4506913" cy="7004050"/>
          </a:xfrm>
        </p:grpSpPr>
        <p:sp>
          <p:nvSpPr>
            <p:cNvPr id="50" name="Freeform 6">
              <a:extLst>
                <a:ext uri="{FF2B5EF4-FFF2-40B4-BE49-F238E27FC236}">
                  <a16:creationId xmlns:a16="http://schemas.microsoft.com/office/drawing/2014/main" id="{A61929E7-DE68-4BA3-AAEC-74A0267C643A}"/>
                </a:ext>
              </a:extLst>
            </p:cNvPr>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rgbClr val="F79646">
                    <a:lumMod val="50000"/>
                    <a:alpha val="21000"/>
                  </a:srgbClr>
                </a:gs>
                <a:gs pos="63000">
                  <a:srgbClr val="FF0000">
                    <a:lumMod val="50000"/>
                    <a:alpha val="21000"/>
                  </a:srgbClr>
                </a:gs>
                <a:gs pos="100000">
                  <a:sysClr val="windowText" lastClr="000000">
                    <a:lumMod val="95000"/>
                    <a:lumOff val="5000"/>
                    <a:alpha val="18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1" name="Freeform 7">
              <a:extLst>
                <a:ext uri="{FF2B5EF4-FFF2-40B4-BE49-F238E27FC236}">
                  <a16:creationId xmlns:a16="http://schemas.microsoft.com/office/drawing/2014/main" id="{D0506A71-9AD9-47D5-A675-281A2E78D50B}"/>
                </a:ext>
              </a:extLst>
            </p:cNvPr>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rgbClr val="F79646">
                    <a:lumMod val="50000"/>
                    <a:alpha val="37000"/>
                  </a:srgbClr>
                </a:gs>
                <a:gs pos="63000">
                  <a:srgbClr val="FF0000">
                    <a:lumMod val="50000"/>
                    <a:alpha val="40000"/>
                  </a:srgbClr>
                </a:gs>
                <a:gs pos="100000">
                  <a:sysClr val="windowText" lastClr="000000">
                    <a:lumMod val="95000"/>
                    <a:lumOff val="5000"/>
                    <a:alpha val="9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6" name="Text Placeholder 5"/>
          <p:cNvSpPr>
            <a:spLocks noGrp="1"/>
          </p:cNvSpPr>
          <p:nvPr>
            <p:ph type="body" sz="quarter" idx="10" hasCustomPrompt="1"/>
          </p:nvPr>
        </p:nvSpPr>
        <p:spPr>
          <a:xfrm>
            <a:off x="635793" y="1850141"/>
            <a:ext cx="10944226" cy="3354765"/>
          </a:xfrm>
          <a:prstGeom prst="rect">
            <a:avLst/>
          </a:prstGeom>
          <a:effectLst/>
        </p:spPr>
        <p:txBody>
          <a:bodyPr wrap="square">
            <a:spAutoFit/>
          </a:bodyPr>
          <a:lstStyle>
            <a:lvl1pPr>
              <a:lnSpc>
                <a:spcPct val="100000"/>
              </a:lnSpc>
              <a:spcBef>
                <a:spcPts val="600"/>
              </a:spcBef>
              <a:spcAft>
                <a:spcPts val="600"/>
              </a:spcAft>
              <a:defRPr sz="3800"/>
            </a:lvl1pPr>
            <a:lvl2pPr>
              <a:lnSpc>
                <a:spcPct val="100000"/>
              </a:lnSpc>
              <a:spcBef>
                <a:spcPts val="600"/>
              </a:spcBef>
              <a:spcAft>
                <a:spcPts val="600"/>
              </a:spcAft>
              <a:defRPr sz="3600"/>
            </a:lvl2pPr>
            <a:lvl3pPr>
              <a:lnSpc>
                <a:spcPct val="100000"/>
              </a:lnSpc>
              <a:spcBef>
                <a:spcPts val="600"/>
              </a:spcBef>
              <a:spcAft>
                <a:spcPts val="600"/>
              </a:spcAft>
              <a:buSzPct val="80000"/>
              <a:defRPr sz="3400"/>
            </a:lvl3pPr>
            <a:lvl4pPr>
              <a:lnSpc>
                <a:spcPct val="100000"/>
              </a:lnSpc>
              <a:spcBef>
                <a:spcPts val="600"/>
              </a:spcBef>
              <a:spcAft>
                <a:spcPts val="600"/>
              </a:spcAft>
              <a:buSzPct val="80000"/>
              <a:defRPr sz="3200"/>
            </a:lvl4pPr>
            <a:lvl5pPr>
              <a:lnSpc>
                <a:spcPct val="100000"/>
              </a:lnSpc>
              <a:spcBef>
                <a:spcPts val="600"/>
              </a:spcBef>
              <a:spcAft>
                <a:spcPts val="600"/>
              </a:spcAft>
              <a:buSzPct val="80000"/>
              <a:defRPr sz="3200"/>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2BD4E447-B904-4F18-863F-4A5A6A77216B}"/>
              </a:ext>
            </a:extLst>
          </p:cNvPr>
          <p:cNvSpPr>
            <a:spLocks noGrp="1"/>
          </p:cNvSpPr>
          <p:nvPr>
            <p:ph type="title"/>
          </p:nvPr>
        </p:nvSpPr>
        <p:spPr>
          <a:xfrm>
            <a:off x="0" y="728663"/>
            <a:ext cx="12162242" cy="620906"/>
          </a:xfrm>
          <a:prstGeom prst="rect">
            <a:avLst/>
          </a:prstGeom>
        </p:spPr>
        <p:txBody>
          <a:bodyPr/>
          <a:lstStyle>
            <a:lvl1pPr algn="ctr">
              <a:defRPr sz="4400" i="1"/>
            </a:lvl1pPr>
          </a:lstStyle>
          <a:p>
            <a:r>
              <a:rPr lang="en-US" dirty="0"/>
              <a:t>Click to edit Master title style</a:t>
            </a:r>
          </a:p>
        </p:txBody>
      </p:sp>
      <p:sp>
        <p:nvSpPr>
          <p:cNvPr id="13" name="Title 1">
            <a:extLst>
              <a:ext uri="{FF2B5EF4-FFF2-40B4-BE49-F238E27FC236}">
                <a16:creationId xmlns:a16="http://schemas.microsoft.com/office/drawing/2014/main" id="{C407B5CA-19C9-4B77-9F62-DF7540A75C3F}"/>
              </a:ext>
            </a:extLst>
          </p:cNvPr>
          <p:cNvSpPr txBox="1">
            <a:spLocks/>
          </p:cNvSpPr>
          <p:nvPr userDrawn="1"/>
        </p:nvSpPr>
        <p:spPr>
          <a:xfrm>
            <a:off x="166255" y="40687"/>
            <a:ext cx="11413765" cy="923581"/>
          </a:xfrm>
          <a:prstGeom prst="rect">
            <a:avLst/>
          </a:prstGeom>
        </p:spPr>
        <p:txBody>
          <a:bodyPr>
            <a:scene3d>
              <a:camera prst="perspectiveRight">
                <a:rot lat="0" lon="20400000" rev="0"/>
              </a:camera>
              <a:lightRig rig="threePt" dir="t"/>
            </a:scene3d>
            <a:sp3d z="520700" extrusionH="127000" contourW="6350">
              <a:bevelT w="12700" h="12700"/>
              <a:bevelB w="38100" h="38100"/>
              <a:extrusionClr>
                <a:srgbClr val="FFFF00"/>
              </a:extrusionClr>
              <a:contourClr>
                <a:srgbClr val="FF0000"/>
              </a:contourClr>
            </a:sp3d>
          </a:bodyPr>
          <a:lstStyle>
            <a:lvl1pPr algn="r" defTabSz="914363" rtl="0" eaLnBrk="1" latinLnBrk="0" hangingPunct="1">
              <a:lnSpc>
                <a:spcPct val="90000"/>
              </a:lnSpc>
              <a:spcBef>
                <a:spcPct val="0"/>
              </a:spcBef>
              <a:buNone/>
              <a:defRPr lang="en-US" sz="44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reflection blurRad="6350" stA="55000" endA="300" endPos="45500" dir="5400000" sy="-100000" algn="bl" rotWithShape="0"/>
                </a:effectLst>
                <a:latin typeface="+mj-lt"/>
                <a:ea typeface="+mn-ea"/>
                <a:cs typeface="Arial" charset="0"/>
              </a:defRPr>
            </a:lvl1pPr>
          </a:lstStyle>
          <a:p>
            <a:pPr algn="l"/>
            <a:r>
              <a:rPr lang="en-US" sz="4800" b="1" dirty="0">
                <a:ln w="6350">
                  <a:solidFill>
                    <a:srgbClr val="FFFF00"/>
                  </a:solidFill>
                </a:ln>
                <a:gradFill flip="none" rotWithShape="1">
                  <a:gsLst>
                    <a:gs pos="0">
                      <a:srgbClr val="FFFFB9"/>
                    </a:gs>
                    <a:gs pos="59000">
                      <a:schemeClr val="accent1"/>
                    </a:gs>
                    <a:gs pos="28000">
                      <a:srgbClr val="FFFF99"/>
                    </a:gs>
                    <a:gs pos="84000">
                      <a:schemeClr val="accent3"/>
                    </a:gs>
                  </a:gsLst>
                  <a:lin ang="5400000" scaled="0"/>
                  <a:tileRect/>
                </a:gradFill>
                <a:effectLst>
                  <a:outerShdw blurRad="50800" dist="38100" dir="2700000" algn="tl" rotWithShape="0">
                    <a:prstClr val="black">
                      <a:alpha val="40000"/>
                    </a:prstClr>
                  </a:outerShdw>
                  <a:reflection blurRad="6350" stA="55000" endA="300" endPos="45500" dist="12700" dir="5400000" sy="-100000" algn="bl" rotWithShape="0"/>
                </a:effectLst>
                <a:latin typeface="Trebuchet MS" panose="020B0603020202020204" pitchFamily="34" charset="0"/>
              </a:rPr>
              <a:t>Best Practice</a:t>
            </a:r>
          </a:p>
        </p:txBody>
      </p:sp>
    </p:spTree>
    <p:extLst>
      <p:ext uri="{BB962C8B-B14F-4D97-AF65-F5344CB8AC3E}">
        <p14:creationId xmlns:p14="http://schemas.microsoft.com/office/powerpoint/2010/main" val="2016619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66"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5"/>
                </p:tgtEl>
              </p:cMediaNode>
            </p:video>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tical Flame - Title and Layered Content with Logo">
    <p:bg>
      <p:bgPr>
        <a:solidFill>
          <a:schemeClr val="tx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3B2396D-1019-4692-AD2E-51584590325B}"/>
              </a:ext>
            </a:extLst>
          </p:cNvPr>
          <p:cNvSpPr/>
          <p:nvPr userDrawn="1"/>
        </p:nvSpPr>
        <p:spPr>
          <a:xfrm rot="5400000">
            <a:off x="3608539" y="-2107278"/>
            <a:ext cx="6857999" cy="11072555"/>
          </a:xfrm>
          <a:prstGeom prst="rect">
            <a:avLst/>
          </a:prstGeom>
          <a:gradFill>
            <a:gsLst>
              <a:gs pos="0">
                <a:srgbClr val="F79646">
                  <a:lumMod val="50000"/>
                </a:srgbClr>
              </a:gs>
              <a:gs pos="19000">
                <a:srgbClr val="FF0000">
                  <a:lumMod val="50000"/>
                </a:srgbClr>
              </a:gs>
              <a:gs pos="100000">
                <a:sysClr val="windowText" lastClr="000000">
                  <a:lumMod val="95000"/>
                  <a:lumOff val="5000"/>
                </a:sysClr>
              </a:gs>
            </a:gsLst>
            <a:lin ang="5400000" scaled="0"/>
          </a:gra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0" name="Group 79">
            <a:extLst>
              <a:ext uri="{FF2B5EF4-FFF2-40B4-BE49-F238E27FC236}">
                <a16:creationId xmlns:a16="http://schemas.microsoft.com/office/drawing/2014/main" id="{6DFEB56A-0CBE-4CDC-8927-B9DE9567E0B6}"/>
              </a:ext>
            </a:extLst>
          </p:cNvPr>
          <p:cNvGrpSpPr/>
          <p:nvPr userDrawn="1"/>
        </p:nvGrpSpPr>
        <p:grpSpPr>
          <a:xfrm rot="16200000">
            <a:off x="8356541" y="-3079613"/>
            <a:ext cx="1558760" cy="7811611"/>
            <a:chOff x="2678112" y="1001713"/>
            <a:chExt cx="4506913" cy="7004050"/>
          </a:xfrm>
        </p:grpSpPr>
        <p:sp>
          <p:nvSpPr>
            <p:cNvPr id="81" name="Freeform 6">
              <a:extLst>
                <a:ext uri="{FF2B5EF4-FFF2-40B4-BE49-F238E27FC236}">
                  <a16:creationId xmlns:a16="http://schemas.microsoft.com/office/drawing/2014/main" id="{DFFA09B7-E217-4CC3-A983-6B8CE7180CD2}"/>
                </a:ext>
              </a:extLst>
            </p:cNvPr>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rgbClr val="F79646">
                    <a:lumMod val="50000"/>
                    <a:alpha val="21000"/>
                  </a:srgbClr>
                </a:gs>
                <a:gs pos="63000">
                  <a:srgbClr val="FF0000">
                    <a:lumMod val="50000"/>
                    <a:alpha val="21000"/>
                  </a:srgbClr>
                </a:gs>
                <a:gs pos="100000">
                  <a:sysClr val="windowText" lastClr="000000">
                    <a:lumMod val="95000"/>
                    <a:lumOff val="5000"/>
                    <a:alpha val="18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2" name="Freeform 7">
              <a:extLst>
                <a:ext uri="{FF2B5EF4-FFF2-40B4-BE49-F238E27FC236}">
                  <a16:creationId xmlns:a16="http://schemas.microsoft.com/office/drawing/2014/main" id="{467A21E1-37EB-410B-9A5E-A5AC3FC9A71F}"/>
                </a:ext>
              </a:extLst>
            </p:cNvPr>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rgbClr val="F79646">
                    <a:lumMod val="50000"/>
                    <a:alpha val="37000"/>
                  </a:srgbClr>
                </a:gs>
                <a:gs pos="63000">
                  <a:srgbClr val="FF0000">
                    <a:lumMod val="50000"/>
                    <a:alpha val="40000"/>
                  </a:srgbClr>
                </a:gs>
                <a:gs pos="100000">
                  <a:sysClr val="windowText" lastClr="000000">
                    <a:lumMod val="95000"/>
                    <a:lumOff val="5000"/>
                    <a:alpha val="9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pic>
        <p:nvPicPr>
          <p:cNvPr id="36" name="rolling_flames_sd_side.mov">
            <a:hlinkClick r:id="" action="ppaction://media"/>
            <a:extLst>
              <a:ext uri="{FF2B5EF4-FFF2-40B4-BE49-F238E27FC236}">
                <a16:creationId xmlns:a16="http://schemas.microsoft.com/office/drawing/2014/main" id="{AC7ECBEA-EFF4-46E7-89D5-60BA36C8FA8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1599" y="0"/>
            <a:ext cx="1626772" cy="6878306"/>
          </a:xfrm>
          <a:prstGeom prst="rect">
            <a:avLst/>
          </a:prstGeom>
        </p:spPr>
      </p:pic>
      <p:sp>
        <p:nvSpPr>
          <p:cNvPr id="37" name="Rectangle 36">
            <a:extLst>
              <a:ext uri="{FF2B5EF4-FFF2-40B4-BE49-F238E27FC236}">
                <a16:creationId xmlns:a16="http://schemas.microsoft.com/office/drawing/2014/main" id="{BF6501AE-B80E-41FE-8021-2475C124C2C5}"/>
              </a:ext>
            </a:extLst>
          </p:cNvPr>
          <p:cNvSpPr/>
          <p:nvPr userDrawn="1"/>
        </p:nvSpPr>
        <p:spPr>
          <a:xfrm rot="10800000">
            <a:off x="1337621" y="-76200"/>
            <a:ext cx="175952" cy="7010400"/>
          </a:xfrm>
          <a:prstGeom prst="rect">
            <a:avLst/>
          </a:prstGeom>
          <a:gradFill>
            <a:gsLst>
              <a:gs pos="0">
                <a:srgbClr val="F79646">
                  <a:lumMod val="50000"/>
                </a:srgbClr>
              </a:gs>
              <a:gs pos="13000">
                <a:sysClr val="windowText" lastClr="000000">
                  <a:lumMod val="95000"/>
                  <a:lumOff val="5000"/>
                </a:sysClr>
              </a:gs>
              <a:gs pos="100000">
                <a:srgbClr val="FF0000">
                  <a:lumMod val="50000"/>
                </a:srgbClr>
              </a:gs>
            </a:gsLst>
            <a:lin ang="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11D4FDE9-977B-4CE2-BABB-E0720ACDA6AD}"/>
              </a:ext>
            </a:extLst>
          </p:cNvPr>
          <p:cNvSpPr/>
          <p:nvPr userDrawn="1"/>
        </p:nvSpPr>
        <p:spPr>
          <a:xfrm>
            <a:off x="1501262" y="-88285"/>
            <a:ext cx="113911" cy="7010400"/>
          </a:xfrm>
          <a:prstGeom prst="rect">
            <a:avLst/>
          </a:prstGeom>
          <a:gradFill rotWithShape="1">
            <a:gsLst>
              <a:gs pos="0">
                <a:sysClr val="windowText" lastClr="000000">
                  <a:lumMod val="95000"/>
                  <a:lumOff val="5000"/>
                </a:sysClr>
              </a:gs>
              <a:gs pos="51000">
                <a:sysClr val="windowText" lastClr="000000">
                  <a:lumMod val="50000"/>
                  <a:lumOff val="50000"/>
                </a:sysClr>
              </a:gs>
              <a:gs pos="81000">
                <a:sysClr val="windowText" lastClr="000000">
                  <a:lumMod val="75000"/>
                  <a:lumOff val="25000"/>
                </a:sysClr>
              </a:gs>
            </a:gsLst>
            <a:lin ang="0" scaled="0"/>
          </a:gradFill>
          <a:ln>
            <a:noFill/>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5"/>
          <p:cNvSpPr>
            <a:spLocks noGrp="1"/>
          </p:cNvSpPr>
          <p:nvPr>
            <p:ph type="body" sz="quarter" idx="10" hasCustomPrompt="1"/>
          </p:nvPr>
        </p:nvSpPr>
        <p:spPr>
          <a:xfrm>
            <a:off x="1728789" y="2081391"/>
            <a:ext cx="10463211" cy="3354765"/>
          </a:xfrm>
          <a:prstGeom prst="rect">
            <a:avLst/>
          </a:prstGeom>
          <a:effectLst/>
        </p:spPr>
        <p:txBody>
          <a:bodyPr wrap="square">
            <a:spAutoFit/>
          </a:bodyPr>
          <a:lstStyle>
            <a:lvl1pPr>
              <a:lnSpc>
                <a:spcPct val="100000"/>
              </a:lnSpc>
              <a:spcBef>
                <a:spcPts val="600"/>
              </a:spcBef>
              <a:spcAft>
                <a:spcPts val="600"/>
              </a:spcAft>
              <a:defRPr sz="3800"/>
            </a:lvl1pPr>
            <a:lvl2pPr>
              <a:lnSpc>
                <a:spcPct val="100000"/>
              </a:lnSpc>
              <a:spcBef>
                <a:spcPts val="600"/>
              </a:spcBef>
              <a:spcAft>
                <a:spcPts val="600"/>
              </a:spcAft>
              <a:defRPr sz="3600"/>
            </a:lvl2pPr>
            <a:lvl3pPr>
              <a:lnSpc>
                <a:spcPct val="100000"/>
              </a:lnSpc>
              <a:spcBef>
                <a:spcPts val="600"/>
              </a:spcBef>
              <a:spcAft>
                <a:spcPts val="600"/>
              </a:spcAft>
              <a:buSzPct val="80000"/>
              <a:defRPr sz="3400"/>
            </a:lvl3pPr>
            <a:lvl4pPr>
              <a:lnSpc>
                <a:spcPct val="100000"/>
              </a:lnSpc>
              <a:spcBef>
                <a:spcPts val="600"/>
              </a:spcBef>
              <a:spcAft>
                <a:spcPts val="600"/>
              </a:spcAft>
              <a:buSzPct val="80000"/>
              <a:defRPr sz="3200"/>
            </a:lvl4pPr>
            <a:lvl5pPr>
              <a:lnSpc>
                <a:spcPct val="100000"/>
              </a:lnSpc>
              <a:spcBef>
                <a:spcPts val="600"/>
              </a:spcBef>
              <a:spcAft>
                <a:spcPts val="600"/>
              </a:spcAft>
              <a:buSzPct val="80000"/>
              <a:defRPr sz="3200"/>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Slide Number Placeholder 5">
            <a:extLst>
              <a:ext uri="{FF2B5EF4-FFF2-40B4-BE49-F238E27FC236}">
                <a16:creationId xmlns:a16="http://schemas.microsoft.com/office/drawing/2014/main" id="{75C7AE69-1F99-44EC-B40A-2B376D7B72E0}"/>
              </a:ext>
            </a:extLst>
          </p:cNvPr>
          <p:cNvSpPr txBox="1">
            <a:spLocks/>
          </p:cNvSpPr>
          <p:nvPr userDrawn="1"/>
        </p:nvSpPr>
        <p:spPr>
          <a:xfrm>
            <a:off x="9936075" y="6355807"/>
            <a:ext cx="1676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Slide # </a:t>
            </a:r>
            <a:fld id="{FD99AA8B-2E7A-4BBC-8FDE-CA7CF71DD3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BC7BEB5A-62A0-4010-A17A-E250C74F2CF7}"/>
              </a:ext>
            </a:extLst>
          </p:cNvPr>
          <p:cNvGrpSpPr/>
          <p:nvPr userDrawn="1"/>
        </p:nvGrpSpPr>
        <p:grpSpPr>
          <a:xfrm>
            <a:off x="9936075" y="985838"/>
            <a:ext cx="4466287" cy="5922070"/>
            <a:chOff x="2678112" y="1001713"/>
            <a:chExt cx="4506913" cy="7004050"/>
          </a:xfrm>
        </p:grpSpPr>
        <p:sp>
          <p:nvSpPr>
            <p:cNvPr id="33" name="Freeform 6">
              <a:extLst>
                <a:ext uri="{FF2B5EF4-FFF2-40B4-BE49-F238E27FC236}">
                  <a16:creationId xmlns:a16="http://schemas.microsoft.com/office/drawing/2014/main" id="{C60BD2B7-9E15-44B7-BB6F-F71E36444BD3}"/>
                </a:ext>
              </a:extLst>
            </p:cNvPr>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rgbClr val="F79646">
                    <a:lumMod val="50000"/>
                    <a:alpha val="21000"/>
                  </a:srgbClr>
                </a:gs>
                <a:gs pos="63000">
                  <a:srgbClr val="FF0000">
                    <a:lumMod val="50000"/>
                    <a:alpha val="21000"/>
                  </a:srgbClr>
                </a:gs>
                <a:gs pos="100000">
                  <a:sysClr val="windowText" lastClr="000000">
                    <a:lumMod val="95000"/>
                    <a:lumOff val="5000"/>
                    <a:alpha val="18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 name="Freeform 7">
              <a:extLst>
                <a:ext uri="{FF2B5EF4-FFF2-40B4-BE49-F238E27FC236}">
                  <a16:creationId xmlns:a16="http://schemas.microsoft.com/office/drawing/2014/main" id="{158636F5-A4F3-4F91-9640-E978A972BB56}"/>
                </a:ext>
              </a:extLst>
            </p:cNvPr>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rgbClr val="F79646">
                    <a:lumMod val="50000"/>
                    <a:alpha val="37000"/>
                  </a:srgbClr>
                </a:gs>
                <a:gs pos="63000">
                  <a:srgbClr val="FF0000">
                    <a:lumMod val="50000"/>
                    <a:alpha val="40000"/>
                  </a:srgbClr>
                </a:gs>
                <a:gs pos="100000">
                  <a:sysClr val="windowText" lastClr="000000">
                    <a:lumMod val="95000"/>
                    <a:lumOff val="5000"/>
                    <a:alpha val="9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35" name="Slide Number Placeholder 5">
            <a:extLst>
              <a:ext uri="{FF2B5EF4-FFF2-40B4-BE49-F238E27FC236}">
                <a16:creationId xmlns:a16="http://schemas.microsoft.com/office/drawing/2014/main" id="{23D0506B-7F57-4C30-A860-4C15CA4E760E}"/>
              </a:ext>
            </a:extLst>
          </p:cNvPr>
          <p:cNvSpPr txBox="1">
            <a:spLocks/>
          </p:cNvSpPr>
          <p:nvPr userDrawn="1"/>
        </p:nvSpPr>
        <p:spPr>
          <a:xfrm>
            <a:off x="9936075" y="6355807"/>
            <a:ext cx="1676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Slide # </a:t>
            </a:r>
            <a:fld id="{FD99AA8B-2E7A-4BBC-8FDE-CA7CF71DD3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E2D5264D-CEC3-4CA2-B115-D8808D857386}"/>
              </a:ext>
            </a:extLst>
          </p:cNvPr>
          <p:cNvSpPr>
            <a:spLocks noGrp="1"/>
          </p:cNvSpPr>
          <p:nvPr>
            <p:ph type="title"/>
          </p:nvPr>
        </p:nvSpPr>
        <p:spPr>
          <a:xfrm>
            <a:off x="1728788" y="905164"/>
            <a:ext cx="9118179" cy="1172086"/>
          </a:xfrm>
          <a:prstGeom prst="rect">
            <a:avLst/>
          </a:prstGeom>
        </p:spPr>
        <p:txBody>
          <a:bodyPr/>
          <a:lstStyle>
            <a:lvl1pPr algn="ctr">
              <a:defRPr sz="4400" i="1"/>
            </a:lvl1pPr>
          </a:lstStyle>
          <a:p>
            <a:r>
              <a:rPr lang="en-US" dirty="0"/>
              <a:t>Click to edit Master title style</a:t>
            </a:r>
          </a:p>
        </p:txBody>
      </p:sp>
      <p:grpSp>
        <p:nvGrpSpPr>
          <p:cNvPr id="43" name="Group 42">
            <a:extLst>
              <a:ext uri="{FF2B5EF4-FFF2-40B4-BE49-F238E27FC236}">
                <a16:creationId xmlns:a16="http://schemas.microsoft.com/office/drawing/2014/main" id="{093FC3AA-8F03-48CC-A23E-2D790BFDC9B6}"/>
              </a:ext>
            </a:extLst>
          </p:cNvPr>
          <p:cNvGrpSpPr>
            <a:grpSpLocks noChangeAspect="1"/>
          </p:cNvGrpSpPr>
          <p:nvPr userDrawn="1"/>
        </p:nvGrpSpPr>
        <p:grpSpPr>
          <a:xfrm>
            <a:off x="10571019" y="7364"/>
            <a:ext cx="1620982" cy="1298489"/>
            <a:chOff x="100171" y="40687"/>
            <a:chExt cx="1620982" cy="1298489"/>
          </a:xfrm>
        </p:grpSpPr>
        <p:pic>
          <p:nvPicPr>
            <p:cNvPr id="44" name="Picture 43" descr="A close up of a sign&#10;&#10;Description generated with high confidence">
              <a:extLst>
                <a:ext uri="{FF2B5EF4-FFF2-40B4-BE49-F238E27FC236}">
                  <a16:creationId xmlns:a16="http://schemas.microsoft.com/office/drawing/2014/main" id="{8C251F1D-1D77-4DFC-86DB-D01AD17DBF5B}"/>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99810" y="40687"/>
              <a:ext cx="1403756" cy="1266617"/>
            </a:xfrm>
            <a:prstGeom prst="rect">
              <a:avLst/>
            </a:prstGeom>
            <a:ln>
              <a:noFill/>
            </a:ln>
            <a:effectLst>
              <a:outerShdw blurRad="292100" dist="139700" dir="2700000" algn="tl" rotWithShape="0">
                <a:srgbClr val="333333">
                  <a:alpha val="65000"/>
                </a:srgbClr>
              </a:outerShdw>
            </a:effectLst>
          </p:spPr>
        </p:pic>
        <p:grpSp>
          <p:nvGrpSpPr>
            <p:cNvPr id="45" name="Group 44">
              <a:extLst>
                <a:ext uri="{FF2B5EF4-FFF2-40B4-BE49-F238E27FC236}">
                  <a16:creationId xmlns:a16="http://schemas.microsoft.com/office/drawing/2014/main" id="{12BF2994-C3BB-4064-9A18-FDA4B2EA0DFA}"/>
                </a:ext>
              </a:extLst>
            </p:cNvPr>
            <p:cNvGrpSpPr/>
            <p:nvPr userDrawn="1"/>
          </p:nvGrpSpPr>
          <p:grpSpPr>
            <a:xfrm>
              <a:off x="452067" y="104575"/>
              <a:ext cx="903626" cy="1017528"/>
              <a:chOff x="218435" y="2852808"/>
              <a:chExt cx="1408496" cy="1699300"/>
            </a:xfrm>
          </p:grpSpPr>
          <p:sp>
            <p:nvSpPr>
              <p:cNvPr id="49" name="TextBox 48">
                <a:extLst>
                  <a:ext uri="{FF2B5EF4-FFF2-40B4-BE49-F238E27FC236}">
                    <a16:creationId xmlns:a16="http://schemas.microsoft.com/office/drawing/2014/main" id="{60455506-CC73-4F5B-850B-2D3DA155C3D3}"/>
                  </a:ext>
                </a:extLst>
              </p:cNvPr>
              <p:cNvSpPr txBox="1"/>
              <p:nvPr userDrawn="1"/>
            </p:nvSpPr>
            <p:spPr>
              <a:xfrm rot="18264686">
                <a:off x="-277191" y="3474011"/>
                <a:ext cx="1608630" cy="383789"/>
              </a:xfrm>
              <a:prstGeom prst="rect">
                <a:avLst/>
              </a:prstGeom>
              <a:noFill/>
            </p:spPr>
            <p:txBody>
              <a:bodyPr wrap="square" rtlCol="0">
                <a:spAutoFit/>
              </a:bodyPr>
              <a:lstStyle/>
              <a:p>
                <a:pPr algn="ctr"/>
                <a:r>
                  <a:rPr lang="en-US" sz="1000" dirty="0">
                    <a:solidFill>
                      <a:schemeClr val="tx1"/>
                    </a:solidFill>
                    <a:effectLst>
                      <a:outerShdw blurRad="38100" dist="38100" dir="2700000" algn="tl">
                        <a:srgbClr val="000000">
                          <a:alpha val="43137"/>
                        </a:srgbClr>
                      </a:outerShdw>
                    </a:effectLst>
                  </a:rPr>
                  <a:t>Topography</a:t>
                </a:r>
              </a:p>
            </p:txBody>
          </p:sp>
          <p:sp>
            <p:nvSpPr>
              <p:cNvPr id="50" name="TextBox 49">
                <a:extLst>
                  <a:ext uri="{FF2B5EF4-FFF2-40B4-BE49-F238E27FC236}">
                    <a16:creationId xmlns:a16="http://schemas.microsoft.com/office/drawing/2014/main" id="{DB438F30-A20E-40CF-8067-6D5FC1ACEDA0}"/>
                  </a:ext>
                </a:extLst>
              </p:cNvPr>
              <p:cNvSpPr txBox="1"/>
              <p:nvPr userDrawn="1"/>
            </p:nvSpPr>
            <p:spPr>
              <a:xfrm rot="3350953">
                <a:off x="509937" y="3469100"/>
                <a:ext cx="1616374" cy="383789"/>
              </a:xfrm>
              <a:prstGeom prst="rect">
                <a:avLst/>
              </a:prstGeom>
              <a:noFill/>
            </p:spPr>
            <p:txBody>
              <a:bodyPr wrap="square" rtlCol="0">
                <a:spAutoFit/>
              </a:bodyPr>
              <a:lstStyle/>
              <a:p>
                <a:pPr algn="ctr"/>
                <a:r>
                  <a:rPr lang="en-US" sz="1000" dirty="0">
                    <a:solidFill>
                      <a:schemeClr val="tx1"/>
                    </a:solidFill>
                    <a:effectLst>
                      <a:outerShdw blurRad="38100" dist="38100" dir="2700000" algn="tl">
                        <a:srgbClr val="000000">
                          <a:alpha val="43137"/>
                        </a:srgbClr>
                      </a:outerShdw>
                    </a:effectLst>
                  </a:rPr>
                  <a:t>Vegetation</a:t>
                </a:r>
              </a:p>
            </p:txBody>
          </p:sp>
          <p:sp>
            <p:nvSpPr>
              <p:cNvPr id="51" name="TextBox 50">
                <a:extLst>
                  <a:ext uri="{FF2B5EF4-FFF2-40B4-BE49-F238E27FC236}">
                    <a16:creationId xmlns:a16="http://schemas.microsoft.com/office/drawing/2014/main" id="{088A971F-5CAD-4856-9761-F4E3D3656CC8}"/>
                  </a:ext>
                </a:extLst>
              </p:cNvPr>
              <p:cNvSpPr txBox="1"/>
              <p:nvPr userDrawn="1"/>
            </p:nvSpPr>
            <p:spPr>
              <a:xfrm>
                <a:off x="218435" y="4140912"/>
                <a:ext cx="1408496" cy="411196"/>
              </a:xfrm>
              <a:prstGeom prst="rect">
                <a:avLst/>
              </a:prstGeom>
              <a:noFill/>
            </p:spPr>
            <p:txBody>
              <a:bodyPr wrap="square" rtlCol="0">
                <a:spAutoFit/>
              </a:bodyPr>
              <a:lstStyle/>
              <a:p>
                <a:pPr algn="ctr"/>
                <a:r>
                  <a:rPr lang="en-US" sz="1000" dirty="0">
                    <a:solidFill>
                      <a:schemeClr val="tx1"/>
                    </a:solidFill>
                    <a:effectLst>
                      <a:outerShdw blurRad="38100" dist="38100" dir="2700000" algn="tl">
                        <a:srgbClr val="000000">
                          <a:alpha val="43137"/>
                        </a:srgbClr>
                      </a:outerShdw>
                    </a:effectLst>
                  </a:rPr>
                  <a:t>Climate</a:t>
                </a:r>
              </a:p>
            </p:txBody>
          </p:sp>
        </p:grpSp>
        <p:pic>
          <p:nvPicPr>
            <p:cNvPr id="46" name="Picture 45">
              <a:extLst>
                <a:ext uri="{FF2B5EF4-FFF2-40B4-BE49-F238E27FC236}">
                  <a16:creationId xmlns:a16="http://schemas.microsoft.com/office/drawing/2014/main" id="{811E2CA9-F7AE-4F67-8D00-157CDB5AC9A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5852" y="193627"/>
              <a:ext cx="709620" cy="942708"/>
            </a:xfrm>
            <a:prstGeom prst="rect">
              <a:avLst/>
            </a:prstGeom>
            <a:ln>
              <a:noFill/>
            </a:ln>
            <a:effectLst>
              <a:outerShdw blurRad="292100" dist="139700" dir="2700000" algn="tl" rotWithShape="0">
                <a:srgbClr val="333333">
                  <a:alpha val="65000"/>
                </a:srgbClr>
              </a:outerShdw>
            </a:effectLst>
          </p:spPr>
        </p:pic>
        <p:pic>
          <p:nvPicPr>
            <p:cNvPr id="47" name="Picture 46">
              <a:extLst>
                <a:ext uri="{FF2B5EF4-FFF2-40B4-BE49-F238E27FC236}">
                  <a16:creationId xmlns:a16="http://schemas.microsoft.com/office/drawing/2014/main" id="{50DE5B2A-EB7D-4637-8F69-61E82D95BCD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4994" y="354540"/>
              <a:ext cx="606766" cy="638910"/>
            </a:xfrm>
            <a:prstGeom prst="rect">
              <a:avLst/>
            </a:prstGeom>
            <a:ln>
              <a:noFill/>
            </a:ln>
            <a:effectLst>
              <a:outerShdw blurRad="292100" dist="139700" dir="2700000" algn="tl" rotWithShape="0">
                <a:srgbClr val="333333">
                  <a:alpha val="65000"/>
                </a:srgbClr>
              </a:outerShdw>
            </a:effectLst>
          </p:spPr>
        </p:pic>
        <p:pic>
          <p:nvPicPr>
            <p:cNvPr id="48" name="Picture 47">
              <a:extLst>
                <a:ext uri="{FF2B5EF4-FFF2-40B4-BE49-F238E27FC236}">
                  <a16:creationId xmlns:a16="http://schemas.microsoft.com/office/drawing/2014/main" id="{B8105713-CB0A-4CFC-B61E-07AC9E675E3C}"/>
                </a:ext>
              </a:extLst>
            </p:cNvPr>
            <p:cNvPicPr>
              <a:picLocks noChangeAspect="1"/>
            </p:cNvPicPr>
            <p:nvPr userDrawn="1"/>
          </p:nvPicPr>
          <p:blipFill>
            <a:blip r:embed="rId8" cstate="print">
              <a:alphaModFix/>
              <a:extLst>
                <a:ext uri="{28A0092B-C50C-407E-A947-70E740481C1C}">
                  <a14:useLocalDpi xmlns:a14="http://schemas.microsoft.com/office/drawing/2010/main" val="0"/>
                </a:ext>
              </a:extLst>
            </a:blip>
            <a:stretch>
              <a:fillRect/>
            </a:stretch>
          </p:blipFill>
          <p:spPr>
            <a:xfrm>
              <a:off x="100171" y="706198"/>
              <a:ext cx="1620982" cy="632978"/>
            </a:xfrm>
            <a:prstGeom prst="rect">
              <a:avLst/>
            </a:prstGeom>
            <a:ln>
              <a:noFill/>
            </a:ln>
            <a:effectLst>
              <a:outerShdw blurRad="292100" dist="139700" dir="2700000" algn="tl" rotWithShape="0">
                <a:srgbClr val="333333">
                  <a:alpha val="65000"/>
                </a:srgbClr>
              </a:outerShdw>
            </a:effectLst>
          </p:spPr>
        </p:pic>
      </p:grpSp>
      <p:sp>
        <p:nvSpPr>
          <p:cNvPr id="52" name="Title 1">
            <a:extLst>
              <a:ext uri="{FF2B5EF4-FFF2-40B4-BE49-F238E27FC236}">
                <a16:creationId xmlns:a16="http://schemas.microsoft.com/office/drawing/2014/main" id="{54FEEC81-25C0-455A-84E8-C04518804EE0}"/>
              </a:ext>
            </a:extLst>
          </p:cNvPr>
          <p:cNvSpPr txBox="1">
            <a:spLocks/>
          </p:cNvSpPr>
          <p:nvPr userDrawn="1"/>
        </p:nvSpPr>
        <p:spPr>
          <a:xfrm>
            <a:off x="1793079" y="40687"/>
            <a:ext cx="10078521" cy="923581"/>
          </a:xfrm>
          <a:prstGeom prst="rect">
            <a:avLst/>
          </a:prstGeom>
        </p:spPr>
        <p:txBody>
          <a:bodyPr>
            <a:scene3d>
              <a:camera prst="perspectiveRight">
                <a:rot lat="0" lon="20400000" rev="0"/>
              </a:camera>
              <a:lightRig rig="threePt" dir="t"/>
            </a:scene3d>
            <a:sp3d z="520700" extrusionH="127000" contourW="6350">
              <a:bevelT w="12700" h="12700"/>
              <a:bevelB w="38100" h="38100"/>
              <a:extrusionClr>
                <a:srgbClr val="FFFF00"/>
              </a:extrusionClr>
              <a:contourClr>
                <a:srgbClr val="FF0000"/>
              </a:contourClr>
            </a:sp3d>
          </a:bodyPr>
          <a:lstStyle>
            <a:lvl1pPr algn="r" defTabSz="914363" rtl="0" eaLnBrk="1" latinLnBrk="0" hangingPunct="1">
              <a:lnSpc>
                <a:spcPct val="90000"/>
              </a:lnSpc>
              <a:spcBef>
                <a:spcPct val="0"/>
              </a:spcBef>
              <a:buNone/>
              <a:defRPr lang="en-US" sz="44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reflection blurRad="6350" stA="55000" endA="300" endPos="45500" dir="5400000" sy="-100000" algn="bl" rotWithShape="0"/>
                </a:effectLst>
                <a:latin typeface="+mj-lt"/>
                <a:ea typeface="+mn-ea"/>
                <a:cs typeface="Arial" charset="0"/>
              </a:defRPr>
            </a:lvl1pPr>
          </a:lstStyle>
          <a:p>
            <a:pPr algn="l"/>
            <a:r>
              <a:rPr lang="en-US" sz="4800" b="1" dirty="0">
                <a:ln w="6350">
                  <a:solidFill>
                    <a:srgbClr val="FFFF00"/>
                  </a:solidFill>
                </a:ln>
                <a:gradFill flip="none" rotWithShape="1">
                  <a:gsLst>
                    <a:gs pos="0">
                      <a:srgbClr val="FFFFB9"/>
                    </a:gs>
                    <a:gs pos="59000">
                      <a:schemeClr val="accent1"/>
                    </a:gs>
                    <a:gs pos="28000">
                      <a:srgbClr val="FFFF99"/>
                    </a:gs>
                    <a:gs pos="84000">
                      <a:schemeClr val="accent3"/>
                    </a:gs>
                  </a:gsLst>
                  <a:lin ang="5400000" scaled="0"/>
                  <a:tileRect/>
                </a:gradFill>
                <a:effectLst>
                  <a:outerShdw blurRad="50800" dist="38100" dir="2700000" algn="tl" rotWithShape="0">
                    <a:prstClr val="black">
                      <a:alpha val="40000"/>
                    </a:prstClr>
                  </a:outerShdw>
                  <a:reflection blurRad="6350" stA="55000" endA="300" endPos="45500" dist="12700" dir="5400000" sy="-100000" algn="bl" rotWithShape="0"/>
                </a:effectLst>
                <a:latin typeface="Trebuchet MS" panose="020B0603020202020204" pitchFamily="34" charset="0"/>
              </a:rPr>
              <a:t>Best Practice</a:t>
            </a:r>
          </a:p>
        </p:txBody>
      </p:sp>
    </p:spTree>
    <p:extLst>
      <p:ext uri="{BB962C8B-B14F-4D97-AF65-F5344CB8AC3E}">
        <p14:creationId xmlns:p14="http://schemas.microsoft.com/office/powerpoint/2010/main" val="3863309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16"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6"/>
                </p:tgtEl>
              </p:cMediaNode>
            </p:video>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Flame - Title and Layered Content without Logo">
    <p:bg>
      <p:bgPr>
        <a:solidFill>
          <a:schemeClr val="tx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3B2396D-1019-4692-AD2E-51584590325B}"/>
              </a:ext>
            </a:extLst>
          </p:cNvPr>
          <p:cNvSpPr/>
          <p:nvPr userDrawn="1"/>
        </p:nvSpPr>
        <p:spPr>
          <a:xfrm rot="5400000">
            <a:off x="3608539" y="-2107278"/>
            <a:ext cx="6857999" cy="11072555"/>
          </a:xfrm>
          <a:prstGeom prst="rect">
            <a:avLst/>
          </a:prstGeom>
          <a:gradFill>
            <a:gsLst>
              <a:gs pos="0">
                <a:srgbClr val="F79646">
                  <a:lumMod val="50000"/>
                </a:srgbClr>
              </a:gs>
              <a:gs pos="19000">
                <a:srgbClr val="FF0000">
                  <a:lumMod val="50000"/>
                </a:srgbClr>
              </a:gs>
              <a:gs pos="100000">
                <a:sysClr val="windowText" lastClr="000000">
                  <a:lumMod val="95000"/>
                  <a:lumOff val="5000"/>
                </a:sysClr>
              </a:gs>
            </a:gsLst>
            <a:lin ang="5400000" scaled="0"/>
          </a:gra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0" name="Group 79">
            <a:extLst>
              <a:ext uri="{FF2B5EF4-FFF2-40B4-BE49-F238E27FC236}">
                <a16:creationId xmlns:a16="http://schemas.microsoft.com/office/drawing/2014/main" id="{6DFEB56A-0CBE-4CDC-8927-B9DE9567E0B6}"/>
              </a:ext>
            </a:extLst>
          </p:cNvPr>
          <p:cNvGrpSpPr/>
          <p:nvPr userDrawn="1"/>
        </p:nvGrpSpPr>
        <p:grpSpPr>
          <a:xfrm rot="16200000">
            <a:off x="8356541" y="-3079613"/>
            <a:ext cx="1558760" cy="7811611"/>
            <a:chOff x="2678112" y="1001713"/>
            <a:chExt cx="4506913" cy="7004050"/>
          </a:xfrm>
        </p:grpSpPr>
        <p:sp>
          <p:nvSpPr>
            <p:cNvPr id="81" name="Freeform 6">
              <a:extLst>
                <a:ext uri="{FF2B5EF4-FFF2-40B4-BE49-F238E27FC236}">
                  <a16:creationId xmlns:a16="http://schemas.microsoft.com/office/drawing/2014/main" id="{DFFA09B7-E217-4CC3-A983-6B8CE7180CD2}"/>
                </a:ext>
              </a:extLst>
            </p:cNvPr>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rgbClr val="F79646">
                    <a:lumMod val="50000"/>
                    <a:alpha val="21000"/>
                  </a:srgbClr>
                </a:gs>
                <a:gs pos="63000">
                  <a:srgbClr val="FF0000">
                    <a:lumMod val="50000"/>
                    <a:alpha val="21000"/>
                  </a:srgbClr>
                </a:gs>
                <a:gs pos="100000">
                  <a:sysClr val="windowText" lastClr="000000">
                    <a:lumMod val="95000"/>
                    <a:lumOff val="5000"/>
                    <a:alpha val="18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2" name="Freeform 7">
              <a:extLst>
                <a:ext uri="{FF2B5EF4-FFF2-40B4-BE49-F238E27FC236}">
                  <a16:creationId xmlns:a16="http://schemas.microsoft.com/office/drawing/2014/main" id="{467A21E1-37EB-410B-9A5E-A5AC3FC9A71F}"/>
                </a:ext>
              </a:extLst>
            </p:cNvPr>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rgbClr val="F79646">
                    <a:lumMod val="50000"/>
                    <a:alpha val="37000"/>
                  </a:srgbClr>
                </a:gs>
                <a:gs pos="63000">
                  <a:srgbClr val="FF0000">
                    <a:lumMod val="50000"/>
                    <a:alpha val="40000"/>
                  </a:srgbClr>
                </a:gs>
                <a:gs pos="100000">
                  <a:sysClr val="windowText" lastClr="000000">
                    <a:lumMod val="95000"/>
                    <a:lumOff val="5000"/>
                    <a:alpha val="9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pic>
        <p:nvPicPr>
          <p:cNvPr id="36" name="rolling_flames_sd_side.mov">
            <a:hlinkClick r:id="" action="ppaction://media"/>
            <a:extLst>
              <a:ext uri="{FF2B5EF4-FFF2-40B4-BE49-F238E27FC236}">
                <a16:creationId xmlns:a16="http://schemas.microsoft.com/office/drawing/2014/main" id="{AC7ECBEA-EFF4-46E7-89D5-60BA36C8FA8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1599" y="0"/>
            <a:ext cx="1626772" cy="6878306"/>
          </a:xfrm>
          <a:prstGeom prst="rect">
            <a:avLst/>
          </a:prstGeom>
        </p:spPr>
      </p:pic>
      <p:sp>
        <p:nvSpPr>
          <p:cNvPr id="37" name="Rectangle 36">
            <a:extLst>
              <a:ext uri="{FF2B5EF4-FFF2-40B4-BE49-F238E27FC236}">
                <a16:creationId xmlns:a16="http://schemas.microsoft.com/office/drawing/2014/main" id="{BF6501AE-B80E-41FE-8021-2475C124C2C5}"/>
              </a:ext>
            </a:extLst>
          </p:cNvPr>
          <p:cNvSpPr/>
          <p:nvPr userDrawn="1"/>
        </p:nvSpPr>
        <p:spPr>
          <a:xfrm rot="10800000">
            <a:off x="1337621" y="-76200"/>
            <a:ext cx="175952" cy="7010400"/>
          </a:xfrm>
          <a:prstGeom prst="rect">
            <a:avLst/>
          </a:prstGeom>
          <a:gradFill>
            <a:gsLst>
              <a:gs pos="0">
                <a:srgbClr val="F79646">
                  <a:lumMod val="50000"/>
                </a:srgbClr>
              </a:gs>
              <a:gs pos="13000">
                <a:sysClr val="windowText" lastClr="000000">
                  <a:lumMod val="95000"/>
                  <a:lumOff val="5000"/>
                </a:sysClr>
              </a:gs>
              <a:gs pos="100000">
                <a:srgbClr val="FF0000">
                  <a:lumMod val="50000"/>
                </a:srgbClr>
              </a:gs>
            </a:gsLst>
            <a:lin ang="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11D4FDE9-977B-4CE2-BABB-E0720ACDA6AD}"/>
              </a:ext>
            </a:extLst>
          </p:cNvPr>
          <p:cNvSpPr/>
          <p:nvPr userDrawn="1"/>
        </p:nvSpPr>
        <p:spPr>
          <a:xfrm>
            <a:off x="1501262" y="-88285"/>
            <a:ext cx="113911" cy="7010400"/>
          </a:xfrm>
          <a:prstGeom prst="rect">
            <a:avLst/>
          </a:prstGeom>
          <a:gradFill rotWithShape="1">
            <a:gsLst>
              <a:gs pos="0">
                <a:sysClr val="windowText" lastClr="000000">
                  <a:lumMod val="95000"/>
                  <a:lumOff val="5000"/>
                </a:sysClr>
              </a:gs>
              <a:gs pos="51000">
                <a:sysClr val="windowText" lastClr="000000">
                  <a:lumMod val="50000"/>
                  <a:lumOff val="50000"/>
                </a:sysClr>
              </a:gs>
              <a:gs pos="81000">
                <a:sysClr val="windowText" lastClr="000000">
                  <a:lumMod val="75000"/>
                  <a:lumOff val="25000"/>
                </a:sysClr>
              </a:gs>
            </a:gsLst>
            <a:lin ang="0" scaled="0"/>
          </a:gradFill>
          <a:ln>
            <a:noFill/>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5"/>
          <p:cNvSpPr>
            <a:spLocks noGrp="1"/>
          </p:cNvSpPr>
          <p:nvPr>
            <p:ph type="body" sz="quarter" idx="10" hasCustomPrompt="1"/>
          </p:nvPr>
        </p:nvSpPr>
        <p:spPr>
          <a:xfrm>
            <a:off x="1728789" y="2081391"/>
            <a:ext cx="10463211" cy="3354765"/>
          </a:xfrm>
          <a:prstGeom prst="rect">
            <a:avLst/>
          </a:prstGeom>
          <a:effectLst/>
        </p:spPr>
        <p:txBody>
          <a:bodyPr wrap="square">
            <a:spAutoFit/>
          </a:bodyPr>
          <a:lstStyle>
            <a:lvl1pPr>
              <a:lnSpc>
                <a:spcPct val="100000"/>
              </a:lnSpc>
              <a:spcBef>
                <a:spcPts val="600"/>
              </a:spcBef>
              <a:spcAft>
                <a:spcPts val="600"/>
              </a:spcAft>
              <a:defRPr sz="3800"/>
            </a:lvl1pPr>
            <a:lvl2pPr>
              <a:lnSpc>
                <a:spcPct val="100000"/>
              </a:lnSpc>
              <a:spcBef>
                <a:spcPts val="600"/>
              </a:spcBef>
              <a:spcAft>
                <a:spcPts val="600"/>
              </a:spcAft>
              <a:defRPr sz="3600"/>
            </a:lvl2pPr>
            <a:lvl3pPr>
              <a:lnSpc>
                <a:spcPct val="100000"/>
              </a:lnSpc>
              <a:spcBef>
                <a:spcPts val="600"/>
              </a:spcBef>
              <a:spcAft>
                <a:spcPts val="600"/>
              </a:spcAft>
              <a:buSzPct val="80000"/>
              <a:defRPr sz="3400"/>
            </a:lvl3pPr>
            <a:lvl4pPr>
              <a:lnSpc>
                <a:spcPct val="100000"/>
              </a:lnSpc>
              <a:spcBef>
                <a:spcPts val="600"/>
              </a:spcBef>
              <a:spcAft>
                <a:spcPts val="600"/>
              </a:spcAft>
              <a:buSzPct val="80000"/>
              <a:defRPr sz="3200"/>
            </a:lvl4pPr>
            <a:lvl5pPr>
              <a:lnSpc>
                <a:spcPct val="100000"/>
              </a:lnSpc>
              <a:spcBef>
                <a:spcPts val="600"/>
              </a:spcBef>
              <a:spcAft>
                <a:spcPts val="600"/>
              </a:spcAft>
              <a:buSzPct val="80000"/>
              <a:defRPr sz="3200"/>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Slide Number Placeholder 5">
            <a:extLst>
              <a:ext uri="{FF2B5EF4-FFF2-40B4-BE49-F238E27FC236}">
                <a16:creationId xmlns:a16="http://schemas.microsoft.com/office/drawing/2014/main" id="{75C7AE69-1F99-44EC-B40A-2B376D7B72E0}"/>
              </a:ext>
            </a:extLst>
          </p:cNvPr>
          <p:cNvSpPr txBox="1">
            <a:spLocks/>
          </p:cNvSpPr>
          <p:nvPr userDrawn="1"/>
        </p:nvSpPr>
        <p:spPr>
          <a:xfrm>
            <a:off x="9936075" y="6355807"/>
            <a:ext cx="1676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Slide # </a:t>
            </a:r>
            <a:fld id="{FD99AA8B-2E7A-4BBC-8FDE-CA7CF71DD3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BC7BEB5A-62A0-4010-A17A-E250C74F2CF7}"/>
              </a:ext>
            </a:extLst>
          </p:cNvPr>
          <p:cNvGrpSpPr/>
          <p:nvPr userDrawn="1"/>
        </p:nvGrpSpPr>
        <p:grpSpPr>
          <a:xfrm>
            <a:off x="9936075" y="985838"/>
            <a:ext cx="4466287" cy="5922070"/>
            <a:chOff x="2678112" y="1001713"/>
            <a:chExt cx="4506913" cy="7004050"/>
          </a:xfrm>
        </p:grpSpPr>
        <p:sp>
          <p:nvSpPr>
            <p:cNvPr id="33" name="Freeform 6">
              <a:extLst>
                <a:ext uri="{FF2B5EF4-FFF2-40B4-BE49-F238E27FC236}">
                  <a16:creationId xmlns:a16="http://schemas.microsoft.com/office/drawing/2014/main" id="{C60BD2B7-9E15-44B7-BB6F-F71E36444BD3}"/>
                </a:ext>
              </a:extLst>
            </p:cNvPr>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rgbClr val="F79646">
                    <a:lumMod val="50000"/>
                    <a:alpha val="21000"/>
                  </a:srgbClr>
                </a:gs>
                <a:gs pos="63000">
                  <a:srgbClr val="FF0000">
                    <a:lumMod val="50000"/>
                    <a:alpha val="21000"/>
                  </a:srgbClr>
                </a:gs>
                <a:gs pos="100000">
                  <a:sysClr val="windowText" lastClr="000000">
                    <a:lumMod val="95000"/>
                    <a:lumOff val="5000"/>
                    <a:alpha val="18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 name="Freeform 7">
              <a:extLst>
                <a:ext uri="{FF2B5EF4-FFF2-40B4-BE49-F238E27FC236}">
                  <a16:creationId xmlns:a16="http://schemas.microsoft.com/office/drawing/2014/main" id="{158636F5-A4F3-4F91-9640-E978A972BB56}"/>
                </a:ext>
              </a:extLst>
            </p:cNvPr>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rgbClr val="F79646">
                    <a:lumMod val="50000"/>
                    <a:alpha val="37000"/>
                  </a:srgbClr>
                </a:gs>
                <a:gs pos="63000">
                  <a:srgbClr val="FF0000">
                    <a:lumMod val="50000"/>
                    <a:alpha val="40000"/>
                  </a:srgbClr>
                </a:gs>
                <a:gs pos="100000">
                  <a:sysClr val="windowText" lastClr="000000">
                    <a:lumMod val="95000"/>
                    <a:lumOff val="5000"/>
                    <a:alpha val="9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35" name="Slide Number Placeholder 5">
            <a:extLst>
              <a:ext uri="{FF2B5EF4-FFF2-40B4-BE49-F238E27FC236}">
                <a16:creationId xmlns:a16="http://schemas.microsoft.com/office/drawing/2014/main" id="{23D0506B-7F57-4C30-A860-4C15CA4E760E}"/>
              </a:ext>
            </a:extLst>
          </p:cNvPr>
          <p:cNvSpPr txBox="1">
            <a:spLocks/>
          </p:cNvSpPr>
          <p:nvPr userDrawn="1"/>
        </p:nvSpPr>
        <p:spPr>
          <a:xfrm>
            <a:off x="9936075" y="6355807"/>
            <a:ext cx="1676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Slide # </a:t>
            </a:r>
            <a:fld id="{FD99AA8B-2E7A-4BBC-8FDE-CA7CF71DD3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E2D5264D-CEC3-4CA2-B115-D8808D857386}"/>
              </a:ext>
            </a:extLst>
          </p:cNvPr>
          <p:cNvSpPr>
            <a:spLocks noGrp="1"/>
          </p:cNvSpPr>
          <p:nvPr>
            <p:ph type="title"/>
          </p:nvPr>
        </p:nvSpPr>
        <p:spPr>
          <a:xfrm>
            <a:off x="1728788" y="909782"/>
            <a:ext cx="10463212" cy="1148545"/>
          </a:xfrm>
          <a:prstGeom prst="rect">
            <a:avLst/>
          </a:prstGeom>
        </p:spPr>
        <p:txBody>
          <a:bodyPr/>
          <a:lstStyle>
            <a:lvl1pPr algn="ctr">
              <a:defRPr sz="4400" i="1"/>
            </a:lvl1pPr>
          </a:lstStyle>
          <a:p>
            <a:r>
              <a:rPr lang="en-US" dirty="0"/>
              <a:t>Click to edit Master title style</a:t>
            </a:r>
          </a:p>
        </p:txBody>
      </p:sp>
      <p:sp>
        <p:nvSpPr>
          <p:cNvPr id="18" name="Title 1">
            <a:extLst>
              <a:ext uri="{FF2B5EF4-FFF2-40B4-BE49-F238E27FC236}">
                <a16:creationId xmlns:a16="http://schemas.microsoft.com/office/drawing/2014/main" id="{65861790-0A69-4DAD-A109-6C515F4FBE52}"/>
              </a:ext>
            </a:extLst>
          </p:cNvPr>
          <p:cNvSpPr txBox="1">
            <a:spLocks/>
          </p:cNvSpPr>
          <p:nvPr userDrawn="1"/>
        </p:nvSpPr>
        <p:spPr>
          <a:xfrm>
            <a:off x="1728788" y="40687"/>
            <a:ext cx="10463211" cy="923581"/>
          </a:xfrm>
          <a:prstGeom prst="rect">
            <a:avLst/>
          </a:prstGeom>
        </p:spPr>
        <p:txBody>
          <a:bodyPr>
            <a:scene3d>
              <a:camera prst="perspectiveRight">
                <a:rot lat="0" lon="20400000" rev="0"/>
              </a:camera>
              <a:lightRig rig="threePt" dir="t"/>
            </a:scene3d>
            <a:sp3d z="520700" extrusionH="127000" contourW="6350">
              <a:bevelT w="12700" h="12700"/>
              <a:bevelB w="38100" h="38100"/>
              <a:extrusionClr>
                <a:srgbClr val="FFFF00"/>
              </a:extrusionClr>
              <a:contourClr>
                <a:srgbClr val="FF0000"/>
              </a:contourClr>
            </a:sp3d>
          </a:bodyPr>
          <a:lstStyle>
            <a:lvl1pPr algn="r" defTabSz="914363" rtl="0" eaLnBrk="1" latinLnBrk="0" hangingPunct="1">
              <a:lnSpc>
                <a:spcPct val="90000"/>
              </a:lnSpc>
              <a:spcBef>
                <a:spcPct val="0"/>
              </a:spcBef>
              <a:buNone/>
              <a:defRPr lang="en-US" sz="44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reflection blurRad="6350" stA="55000" endA="300" endPos="45500" dir="5400000" sy="-100000" algn="bl" rotWithShape="0"/>
                </a:effectLst>
                <a:latin typeface="+mj-lt"/>
                <a:ea typeface="+mn-ea"/>
                <a:cs typeface="Arial" charset="0"/>
              </a:defRPr>
            </a:lvl1pPr>
          </a:lstStyle>
          <a:p>
            <a:pPr algn="l"/>
            <a:r>
              <a:rPr lang="en-US" sz="4800" b="1" dirty="0">
                <a:ln w="6350">
                  <a:solidFill>
                    <a:srgbClr val="FFFF00"/>
                  </a:solidFill>
                </a:ln>
                <a:gradFill flip="none" rotWithShape="1">
                  <a:gsLst>
                    <a:gs pos="0">
                      <a:srgbClr val="FFFFB9"/>
                    </a:gs>
                    <a:gs pos="59000">
                      <a:schemeClr val="accent1"/>
                    </a:gs>
                    <a:gs pos="28000">
                      <a:srgbClr val="FFFF99"/>
                    </a:gs>
                    <a:gs pos="84000">
                      <a:schemeClr val="accent3"/>
                    </a:gs>
                  </a:gsLst>
                  <a:lin ang="5400000" scaled="0"/>
                  <a:tileRect/>
                </a:gradFill>
                <a:effectLst>
                  <a:outerShdw blurRad="50800" dist="38100" dir="2700000" algn="tl" rotWithShape="0">
                    <a:prstClr val="black">
                      <a:alpha val="40000"/>
                    </a:prstClr>
                  </a:outerShdw>
                  <a:reflection blurRad="6350" stA="55000" endA="300" endPos="45500" dist="12700" dir="5400000" sy="-100000" algn="bl" rotWithShape="0"/>
                </a:effectLst>
                <a:latin typeface="Trebuchet MS" panose="020B0603020202020204" pitchFamily="34" charset="0"/>
              </a:rPr>
              <a:t>Best Practice</a:t>
            </a:r>
          </a:p>
        </p:txBody>
      </p:sp>
    </p:spTree>
    <p:extLst>
      <p:ext uri="{BB962C8B-B14F-4D97-AF65-F5344CB8AC3E}">
        <p14:creationId xmlns:p14="http://schemas.microsoft.com/office/powerpoint/2010/main" val="4253312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16"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6"/>
                </p:tgtEl>
              </p:cMediaNode>
            </p:video>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2.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l="-1000" r="-1000"/>
          </a:stretch>
        </a:blipFill>
        <a:effectLst/>
      </p:bgPr>
    </p:bg>
    <p:spTree>
      <p:nvGrpSpPr>
        <p:cNvPr id="1" name=""/>
        <p:cNvGrpSpPr/>
        <p:nvPr/>
      </p:nvGrpSpPr>
      <p:grpSpPr>
        <a:xfrm>
          <a:off x="0" y="0"/>
          <a:ext cx="0" cy="0"/>
          <a:chOff x="0" y="0"/>
          <a:chExt cx="0" cy="0"/>
        </a:xfrm>
      </p:grpSpPr>
      <p:sp>
        <p:nvSpPr>
          <p:cNvPr id="4" name="TextBox 3"/>
          <p:cNvSpPr txBox="1"/>
          <p:nvPr/>
        </p:nvSpPr>
        <p:spPr>
          <a:xfrm>
            <a:off x="10704513" y="6499633"/>
            <a:ext cx="1487488" cy="307777"/>
          </a:xfrm>
          <a:prstGeom prst="rect">
            <a:avLst/>
          </a:prstGeom>
          <a:noFill/>
        </p:spPr>
        <p:txBody>
          <a:bodyPr wrap="square" rtlCol="0">
            <a:spAutoFit/>
          </a:bodyPr>
          <a:lstStyle/>
          <a:p>
            <a:r>
              <a:rPr lang="en-US" sz="1400" dirty="0"/>
              <a:t>Slide # </a:t>
            </a:r>
            <a:fld id="{209B3D60-080B-4D34-9398-1DC43AD41F33}" type="slidenum">
              <a:rPr lang="en-US" sz="1400" smtClean="0"/>
              <a:t>‹#›</a:t>
            </a:fld>
            <a:endParaRPr lang="en-US" sz="1400" dirty="0"/>
          </a:p>
        </p:txBody>
      </p:sp>
    </p:spTree>
    <p:extLst>
      <p:ext uri="{BB962C8B-B14F-4D97-AF65-F5344CB8AC3E}">
        <p14:creationId xmlns:p14="http://schemas.microsoft.com/office/powerpoint/2010/main" val="1291651174"/>
      </p:ext>
    </p:extLst>
  </p:cSld>
  <p:clrMap bg1="dk1" tx1="lt1" bg2="dk2" tx2="lt2" accent1="accent1" accent2="accent2" accent3="accent3" accent4="accent4" accent5="accent5" accent6="accent6" hlink="hlink" folHlink="folHlink"/>
  <p:sldLayoutIdLst>
    <p:sldLayoutId id="2147483809" r:id="rId1"/>
    <p:sldLayoutId id="2147483790" r:id="rId2"/>
    <p:sldLayoutId id="2147483791" r:id="rId3"/>
    <p:sldLayoutId id="2147483792" r:id="rId4"/>
    <p:sldLayoutId id="2147483810" r:id="rId5"/>
    <p:sldLayoutId id="2147483793" r:id="rId6"/>
    <p:sldLayoutId id="2147483794" r:id="rId7"/>
    <p:sldLayoutId id="2147483795" r:id="rId8"/>
    <p:sldLayoutId id="2147483796" r:id="rId9"/>
    <p:sldLayoutId id="2147483812" r:id="rId10"/>
    <p:sldLayoutId id="2147483797" r:id="rId11"/>
    <p:sldLayoutId id="2147483798" r:id="rId12"/>
    <p:sldLayoutId id="2147483799" r:id="rId13"/>
    <p:sldLayoutId id="2147483800" r:id="rId14"/>
    <p:sldLayoutId id="2147483811" r:id="rId15"/>
    <p:sldLayoutId id="2147483801" r:id="rId16"/>
    <p:sldLayoutId id="2147483802" r:id="rId17"/>
    <p:sldLayoutId id="2147483803" r:id="rId18"/>
    <p:sldLayoutId id="2147483808" r:id="rId19"/>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25" indent="0" algn="l" defTabSz="914363"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400"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88"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63"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9BE005-C64D-4CAF-B906-EF572A200BA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3273B4-951E-489C-9DB9-6251A83CED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A5EFA79-9173-4288-9018-90CDED0E1C7A}"/>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2D579-680B-4C5C-B357-2E0F08617743}" type="datetimeFigureOut">
              <a:rPr lang="en-US" smtClean="0"/>
              <a:t>4/16/2020</a:t>
            </a:fld>
            <a:endParaRPr lang="en-US"/>
          </a:p>
        </p:txBody>
      </p:sp>
      <p:sp>
        <p:nvSpPr>
          <p:cNvPr id="5" name="Footer Placeholder 4">
            <a:extLst>
              <a:ext uri="{FF2B5EF4-FFF2-40B4-BE49-F238E27FC236}">
                <a16:creationId xmlns:a16="http://schemas.microsoft.com/office/drawing/2014/main" id="{C30F6851-2A1F-46A1-8921-C564140577ED}"/>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B69840-E138-4A11-9AFA-D6C81316B09F}"/>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3EEA1D-F294-4872-A789-B0B343E9D0B7}" type="slidenum">
              <a:rPr lang="en-US" smtClean="0"/>
              <a:t>‹#›</a:t>
            </a:fld>
            <a:endParaRPr lang="en-US"/>
          </a:p>
        </p:txBody>
      </p:sp>
    </p:spTree>
    <p:extLst>
      <p:ext uri="{BB962C8B-B14F-4D97-AF65-F5344CB8AC3E}">
        <p14:creationId xmlns:p14="http://schemas.microsoft.com/office/powerpoint/2010/main" val="3314644516"/>
      </p:ext>
    </p:extLst>
  </p:cSld>
  <p:clrMap bg1="lt1" tx1="dk1" bg2="lt2" tx2="dk2" accent1="accent1" accent2="accent2" accent3="accent3" accent4="accent4" accent5="accent5" accent6="accent6" hlink="hlink" folHlink="folHlink"/>
  <p:sldLayoutIdLst>
    <p:sldLayoutId id="2147483750" r:id="rId1"/>
    <p:sldLayoutId id="2147483804" r:id="rId2"/>
    <p:sldLayoutId id="2147483805" r:id="rId3"/>
    <p:sldLayoutId id="2147483806" r:id="rId4"/>
    <p:sldLayoutId id="2147483807"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24.gif"/><Relationship Id="rId4" Type="http://schemas.openxmlformats.org/officeDocument/2006/relationships/image" Target="../media/image11.gif"/></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6.gif"/></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8.gif"/></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32.gif"/></Relationships>
</file>

<file path=ppt/slides/_rels/slide18.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0.gif"/></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22.gif"/><Relationship Id="rId4" Type="http://schemas.openxmlformats.org/officeDocument/2006/relationships/image" Target="../media/image11.gif"/></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ubtitle 29">
            <a:extLst>
              <a:ext uri="{FF2B5EF4-FFF2-40B4-BE49-F238E27FC236}">
                <a16:creationId xmlns:a16="http://schemas.microsoft.com/office/drawing/2014/main" id="{340181BC-E0B5-4912-BB66-C0C54C3CB5B6}"/>
              </a:ext>
            </a:extLst>
          </p:cNvPr>
          <p:cNvSpPr>
            <a:spLocks noGrp="1"/>
          </p:cNvSpPr>
          <p:nvPr>
            <p:ph type="subTitle" idx="1"/>
          </p:nvPr>
        </p:nvSpPr>
        <p:spPr/>
        <p:txBody>
          <a:bodyPr/>
          <a:lstStyle/>
          <a:p>
            <a:r>
              <a:rPr lang="en-US" dirty="0"/>
              <a:t>Lesson #2</a:t>
            </a:r>
          </a:p>
        </p:txBody>
      </p:sp>
      <p:sp>
        <p:nvSpPr>
          <p:cNvPr id="6" name="Title 5">
            <a:extLst>
              <a:ext uri="{FF2B5EF4-FFF2-40B4-BE49-F238E27FC236}">
                <a16:creationId xmlns:a16="http://schemas.microsoft.com/office/drawing/2014/main" id="{ABA7CCD1-18A9-4A65-98FA-A299D25F2169}"/>
              </a:ext>
            </a:extLst>
          </p:cNvPr>
          <p:cNvSpPr>
            <a:spLocks noGrp="1"/>
          </p:cNvSpPr>
          <p:nvPr>
            <p:ph type="title"/>
          </p:nvPr>
        </p:nvSpPr>
        <p:spPr>
          <a:xfrm>
            <a:off x="508000" y="449345"/>
            <a:ext cx="11176000" cy="1421928"/>
          </a:xfrm>
        </p:spPr>
        <p:txBody>
          <a:bodyPr>
            <a:spAutoFit/>
          </a:bodyPr>
          <a:lstStyle/>
          <a:p>
            <a:r>
              <a:rPr lang="en-US" dirty="0"/>
              <a:t>Using Fire Danger Products to Manage Readiness, Risk, and Response Decisions</a:t>
            </a:r>
          </a:p>
        </p:txBody>
      </p:sp>
      <p:sp>
        <p:nvSpPr>
          <p:cNvPr id="7" name="Text Placeholder 6">
            <a:extLst>
              <a:ext uri="{FF2B5EF4-FFF2-40B4-BE49-F238E27FC236}">
                <a16:creationId xmlns:a16="http://schemas.microsoft.com/office/drawing/2014/main" id="{554EA20C-D093-41CB-89CD-18BE2E6003D6}"/>
              </a:ext>
            </a:extLst>
          </p:cNvPr>
          <p:cNvSpPr>
            <a:spLocks noGrp="1"/>
          </p:cNvSpPr>
          <p:nvPr>
            <p:ph type="body" sz="quarter" idx="12"/>
          </p:nvPr>
        </p:nvSpPr>
        <p:spPr/>
        <p:txBody>
          <a:bodyPr/>
          <a:lstStyle/>
          <a:p>
            <a:endParaRPr lang="en-US"/>
          </a:p>
        </p:txBody>
      </p:sp>
      <p:sp>
        <p:nvSpPr>
          <p:cNvPr id="9" name="Text Placeholder 8">
            <a:extLst>
              <a:ext uri="{FF2B5EF4-FFF2-40B4-BE49-F238E27FC236}">
                <a16:creationId xmlns:a16="http://schemas.microsoft.com/office/drawing/2014/main" id="{F0080A74-68FC-4798-A208-A82BF3B030FC}"/>
              </a:ext>
            </a:extLst>
          </p:cNvPr>
          <p:cNvSpPr>
            <a:spLocks noGrp="1"/>
          </p:cNvSpPr>
          <p:nvPr>
            <p:ph type="body" sz="quarter" idx="10"/>
          </p:nvPr>
        </p:nvSpPr>
        <p:spPr/>
        <p:txBody>
          <a:bodyPr/>
          <a:lstStyle/>
          <a:p>
            <a:endParaRPr lang="en-US"/>
          </a:p>
        </p:txBody>
      </p:sp>
      <p:sp>
        <p:nvSpPr>
          <p:cNvPr id="11" name="Text Placeholder 10">
            <a:extLst>
              <a:ext uri="{FF2B5EF4-FFF2-40B4-BE49-F238E27FC236}">
                <a16:creationId xmlns:a16="http://schemas.microsoft.com/office/drawing/2014/main" id="{D4B994C7-23E1-4C74-ABBC-4FEC0FF40A1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83643776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28795" y="255182"/>
            <a:ext cx="4975605" cy="6420160"/>
          </a:xfrm>
          <a:prstGeom prst="rect">
            <a:avLst/>
          </a:prstGeom>
          <a:blipFill>
            <a:blip r:embed="rId3"/>
            <a:tile tx="0" ty="0" sx="100000" sy="100000" flip="none" algn="tl"/>
          </a:blipFill>
          <a:effectLst>
            <a:outerShdw blurRad="76200" dist="76200" dir="2700000" algn="tl"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3"/>
          <p:cNvSpPr>
            <a:spLocks noGrp="1" noChangeArrowheads="1"/>
          </p:cNvSpPr>
          <p:nvPr>
            <p:ph type="body" sz="quarter" idx="10"/>
          </p:nvPr>
        </p:nvSpPr>
        <p:spPr>
          <a:prstGeom prst="rect">
            <a:avLst/>
          </a:prstGeom>
          <a:effectLst/>
        </p:spPr>
        <p:txBody>
          <a:bodyPr>
            <a:spAutoFit/>
          </a:bodyPr>
          <a:lstStyle/>
          <a:p>
            <a:pPr marL="457200" lvl="1" indent="-457200">
              <a:spcBef>
                <a:spcPts val="1200"/>
              </a:spcBef>
              <a:buBlip>
                <a:blip r:embed="rId4"/>
              </a:buBlip>
              <a:defRPr/>
            </a:pPr>
            <a:r>
              <a:rPr lang="en-US" sz="3200" dirty="0">
                <a:cs typeface="Arabic Typesetting" pitchFamily="66" charset="-78"/>
              </a:rPr>
              <a:t>Prolonged drought</a:t>
            </a:r>
          </a:p>
          <a:p>
            <a:pPr marL="457200" lvl="1" indent="-457200">
              <a:buBlip>
                <a:blip r:embed="rId4"/>
              </a:buBlip>
              <a:defRPr/>
            </a:pPr>
            <a:r>
              <a:rPr lang="en-US" sz="3200" dirty="0">
                <a:cs typeface="Arabic Typesetting" pitchFamily="66" charset="-78"/>
              </a:rPr>
              <a:t>Historic low Dead FM</a:t>
            </a:r>
          </a:p>
          <a:p>
            <a:pPr marL="457200" lvl="1" indent="-457200">
              <a:buBlip>
                <a:blip r:embed="rId4"/>
              </a:buBlip>
              <a:defRPr/>
            </a:pPr>
            <a:r>
              <a:rPr lang="en-US" sz="3200" dirty="0">
                <a:cs typeface="Arabic Typesetting" pitchFamily="66" charset="-78"/>
              </a:rPr>
              <a:t>1,000-hour FM at 10%</a:t>
            </a:r>
          </a:p>
          <a:p>
            <a:pPr marL="457200" lvl="1" indent="-457200">
              <a:buBlip>
                <a:blip r:embed="rId4"/>
              </a:buBlip>
              <a:defRPr/>
            </a:pPr>
            <a:r>
              <a:rPr lang="en-US" sz="3200" dirty="0">
                <a:cs typeface="Arabic Typesetting" pitchFamily="66" charset="-78"/>
              </a:rPr>
              <a:t>Live FM less than 100%</a:t>
            </a:r>
          </a:p>
          <a:p>
            <a:pPr marL="457200" lvl="1" indent="-457200">
              <a:buBlip>
                <a:blip r:embed="rId4"/>
              </a:buBlip>
              <a:defRPr/>
            </a:pPr>
            <a:r>
              <a:rPr lang="en-US" sz="3200" dirty="0">
                <a:cs typeface="Arabic Typesetting" pitchFamily="66" charset="-78"/>
              </a:rPr>
              <a:t>ERC near the historic high</a:t>
            </a:r>
            <a:endParaRPr lang="en-US" sz="2600" dirty="0"/>
          </a:p>
        </p:txBody>
      </p:sp>
      <p:sp>
        <p:nvSpPr>
          <p:cNvPr id="2" name="Title 1">
            <a:extLst>
              <a:ext uri="{FF2B5EF4-FFF2-40B4-BE49-F238E27FC236}">
                <a16:creationId xmlns:a16="http://schemas.microsoft.com/office/drawing/2014/main" id="{D93BA17A-AD69-4202-BA29-8CC93760EF9B}"/>
              </a:ext>
            </a:extLst>
          </p:cNvPr>
          <p:cNvSpPr>
            <a:spLocks noGrp="1"/>
          </p:cNvSpPr>
          <p:nvPr>
            <p:ph type="title"/>
          </p:nvPr>
        </p:nvSpPr>
        <p:spPr/>
        <p:txBody>
          <a:bodyPr/>
          <a:lstStyle/>
          <a:p>
            <a:pPr>
              <a:spcBef>
                <a:spcPts val="0"/>
              </a:spcBef>
            </a:pPr>
            <a:r>
              <a:rPr lang="en-US" dirty="0"/>
              <a:t>Conditions on</a:t>
            </a:r>
            <a:br>
              <a:rPr lang="en-US" dirty="0"/>
            </a:br>
            <a:r>
              <a:rPr lang="en-US" dirty="0"/>
              <a:t>July 10, 2001</a:t>
            </a:r>
            <a:br>
              <a:rPr lang="en-US" dirty="0"/>
            </a:br>
            <a:endParaRPr lang="en-US" dirty="0"/>
          </a:p>
        </p:txBody>
      </p:sp>
      <p:sp>
        <p:nvSpPr>
          <p:cNvPr id="7" name="TextBox 6"/>
          <p:cNvSpPr txBox="1"/>
          <p:nvPr/>
        </p:nvSpPr>
        <p:spPr>
          <a:xfrm>
            <a:off x="1683488" y="255182"/>
            <a:ext cx="4944140" cy="1692771"/>
          </a:xfrm>
          <a:prstGeom prst="rect">
            <a:avLst/>
          </a:prstGeom>
          <a:noFill/>
        </p:spPr>
        <p:txBody>
          <a:bodyPr wrap="square" rtlCol="0">
            <a:spAutoFit/>
          </a:bodyPr>
          <a:lstStyle/>
          <a:p>
            <a:pPr algn="ctr"/>
            <a:r>
              <a:rPr lang="en-US" sz="4000" b="1" dirty="0">
                <a:solidFill>
                  <a:prstClr val="black"/>
                </a:solidFill>
                <a:effectLst>
                  <a:outerShdw blurRad="38100" dist="38100" dir="2700000" algn="tl">
                    <a:srgbClr val="000000">
                      <a:alpha val="43137"/>
                    </a:srgbClr>
                  </a:outerShdw>
                </a:effectLst>
              </a:rPr>
              <a:t>Washington</a:t>
            </a:r>
          </a:p>
          <a:p>
            <a:pPr algn="ctr"/>
            <a:r>
              <a:rPr lang="en-US" sz="3200" i="1" dirty="0">
                <a:solidFill>
                  <a:prstClr val="black"/>
                </a:solidFill>
                <a:effectLst>
                  <a:outerShdw blurRad="38100" dist="38100" dir="2700000" algn="tl">
                    <a:srgbClr val="000000">
                      <a:alpha val="43137"/>
                    </a:srgbClr>
                  </a:outerShdw>
                </a:effectLst>
              </a:rPr>
              <a:t>Okanogan-Wenatchee N.F.</a:t>
            </a:r>
          </a:p>
          <a:p>
            <a:pPr algn="ctr"/>
            <a:r>
              <a:rPr lang="en-US" sz="3200" i="1" dirty="0" err="1">
                <a:solidFill>
                  <a:prstClr val="black"/>
                </a:solidFill>
                <a:effectLst>
                  <a:outerShdw blurRad="38100" dist="38100" dir="2700000" algn="tl">
                    <a:srgbClr val="000000">
                      <a:alpha val="43137"/>
                    </a:srgbClr>
                  </a:outerShdw>
                </a:effectLst>
              </a:rPr>
              <a:t>Chewuch</a:t>
            </a:r>
            <a:r>
              <a:rPr lang="en-US" sz="3200" i="1" dirty="0">
                <a:solidFill>
                  <a:prstClr val="black"/>
                </a:solidFill>
                <a:effectLst>
                  <a:outerShdw blurRad="38100" dist="38100" dir="2700000" algn="tl">
                    <a:srgbClr val="000000">
                      <a:alpha val="43137"/>
                    </a:srgbClr>
                  </a:outerShdw>
                </a:effectLst>
              </a:rPr>
              <a:t> River Drainage</a:t>
            </a:r>
          </a:p>
        </p:txBody>
      </p:sp>
      <p:pic>
        <p:nvPicPr>
          <p:cNvPr id="9" name="Picture 8" descr="Thirtymile.gif"/>
          <p:cNvPicPr>
            <a:picLocks noChangeAspect="1"/>
          </p:cNvPicPr>
          <p:nvPr/>
        </p:nvPicPr>
        <p:blipFill>
          <a:blip r:embed="rId5" cstate="print"/>
          <a:stretch>
            <a:fillRect/>
          </a:stretch>
        </p:blipFill>
        <p:spPr>
          <a:xfrm>
            <a:off x="1828801" y="2508667"/>
            <a:ext cx="4674971" cy="3881501"/>
          </a:xfrm>
          <a:prstGeom prst="rect">
            <a:avLst/>
          </a:prstGeom>
          <a:ln>
            <a:noFill/>
          </a:ln>
          <a:effectLst>
            <a:outerShdw blurRad="76200" dist="38100" dir="2700000" algn="tl" rotWithShape="0">
              <a:schemeClr val="tx1">
                <a:alpha val="85000"/>
              </a:schemeClr>
            </a:outerShdw>
          </a:effectLst>
        </p:spPr>
      </p:pic>
      <p:sp>
        <p:nvSpPr>
          <p:cNvPr id="6" name="Freeform 5"/>
          <p:cNvSpPr/>
          <p:nvPr/>
        </p:nvSpPr>
        <p:spPr>
          <a:xfrm>
            <a:off x="4724400" y="1743752"/>
            <a:ext cx="1929810" cy="1531076"/>
          </a:xfrm>
          <a:custGeom>
            <a:avLst/>
            <a:gdLst>
              <a:gd name="connsiteX0" fmla="*/ 1244010 w 1802219"/>
              <a:gd name="connsiteY0" fmla="*/ 0 h 2711302"/>
              <a:gd name="connsiteX1" fmla="*/ 1594884 w 1802219"/>
              <a:gd name="connsiteY1" fmla="*/ 1467293 h 2711302"/>
              <a:gd name="connsiteX2" fmla="*/ 0 w 1802219"/>
              <a:gd name="connsiteY2" fmla="*/ 2711302 h 2711302"/>
              <a:gd name="connsiteX3" fmla="*/ 0 w 1802219"/>
              <a:gd name="connsiteY3" fmla="*/ 2711302 h 2711302"/>
              <a:gd name="connsiteX0" fmla="*/ 1395034 w 1827390"/>
              <a:gd name="connsiteY0" fmla="*/ 0 h 2711302"/>
              <a:gd name="connsiteX1" fmla="*/ 1594884 w 1827390"/>
              <a:gd name="connsiteY1" fmla="*/ 1467293 h 2711302"/>
              <a:gd name="connsiteX2" fmla="*/ 0 w 1827390"/>
              <a:gd name="connsiteY2" fmla="*/ 2711302 h 2711302"/>
              <a:gd name="connsiteX3" fmla="*/ 0 w 1827390"/>
              <a:gd name="connsiteY3" fmla="*/ 2711302 h 2711302"/>
              <a:gd name="connsiteX0" fmla="*/ 1395034 w 1827390"/>
              <a:gd name="connsiteY0" fmla="*/ 0 h 2502722"/>
              <a:gd name="connsiteX1" fmla="*/ 1594884 w 1827390"/>
              <a:gd name="connsiteY1" fmla="*/ 1258713 h 2502722"/>
              <a:gd name="connsiteX2" fmla="*/ 0 w 1827390"/>
              <a:gd name="connsiteY2" fmla="*/ 2502722 h 2502722"/>
              <a:gd name="connsiteX3" fmla="*/ 0 w 1827390"/>
              <a:gd name="connsiteY3" fmla="*/ 2502722 h 2502722"/>
            </a:gdLst>
            <a:ahLst/>
            <a:cxnLst>
              <a:cxn ang="0">
                <a:pos x="connsiteX0" y="connsiteY0"/>
              </a:cxn>
              <a:cxn ang="0">
                <a:pos x="connsiteX1" y="connsiteY1"/>
              </a:cxn>
              <a:cxn ang="0">
                <a:pos x="connsiteX2" y="connsiteY2"/>
              </a:cxn>
              <a:cxn ang="0">
                <a:pos x="connsiteX3" y="connsiteY3"/>
              </a:cxn>
            </a:cxnLst>
            <a:rect l="l" t="t" r="r" b="b"/>
            <a:pathLst>
              <a:path w="1827390" h="2502722">
                <a:moveTo>
                  <a:pt x="1395034" y="0"/>
                </a:moveTo>
                <a:cubicBezTo>
                  <a:pt x="1674138" y="507704"/>
                  <a:pt x="1827390" y="841593"/>
                  <a:pt x="1594884" y="1258713"/>
                </a:cubicBezTo>
                <a:cubicBezTo>
                  <a:pt x="1362378" y="1675833"/>
                  <a:pt x="0" y="2502722"/>
                  <a:pt x="0" y="2502722"/>
                </a:cubicBezTo>
                <a:lnTo>
                  <a:pt x="0" y="2502722"/>
                </a:lnTo>
              </a:path>
            </a:pathLst>
          </a:custGeom>
          <a:ln w="50800">
            <a:solidFill>
              <a:srgbClr val="FF0000"/>
            </a:solidFill>
            <a:tailEnd type="stealt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417048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ppt_w/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 calcmode="lin" valueType="num">
                                      <p:cBhvr>
                                        <p:cTn id="9" dur="1000" fill="hold"/>
                                        <p:tgtEl>
                                          <p:spTgt spid="5"/>
                                        </p:tgtEl>
                                        <p:attrNameLst>
                                          <p:attrName>ppt_w</p:attrName>
                                        </p:attrNameLst>
                                      </p:cBhvr>
                                      <p:tavLst>
                                        <p:tav tm="0">
                                          <p:val>
                                            <p:fltVal val="0"/>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childTnLst>
                                </p:cTn>
                              </p:par>
                            </p:childTnLst>
                          </p:cTn>
                        </p:par>
                        <p:par>
                          <p:cTn id="11" fill="hold">
                            <p:stCondLst>
                              <p:cond delay="1500"/>
                            </p:stCondLst>
                            <p:childTnLst>
                              <p:par>
                                <p:cTn id="12" presetID="9" presetClass="entr" presetSubtype="0" fill="hold" grpId="0"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dissolve">
                                      <p:cBhvr>
                                        <p:cTn id="14" dur="1000"/>
                                        <p:tgtEl>
                                          <p:spTgt spid="7">
                                            <p:txEl>
                                              <p:pRg st="0" end="0"/>
                                            </p:txEl>
                                          </p:spTgt>
                                        </p:tgtEl>
                                      </p:cBhvr>
                                    </p:animEffect>
                                  </p:childTnLst>
                                </p:cTn>
                              </p:par>
                            </p:childTnLst>
                          </p:cTn>
                        </p:par>
                        <p:par>
                          <p:cTn id="15" fill="hold">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dissolve">
                                      <p:cBhvr>
                                        <p:cTn id="18" dur="1000"/>
                                        <p:tgtEl>
                                          <p:spTgt spid="7">
                                            <p:txEl>
                                              <p:pRg st="1" end="1"/>
                                            </p:txEl>
                                          </p:spTgt>
                                        </p:tgtEl>
                                      </p:cBhvr>
                                    </p:animEffect>
                                  </p:childTnLst>
                                </p:cTn>
                              </p:par>
                            </p:childTnLst>
                          </p:cTn>
                        </p:par>
                        <p:par>
                          <p:cTn id="19" fill="hold">
                            <p:stCondLst>
                              <p:cond delay="3500"/>
                            </p:stCondLst>
                            <p:childTnLst>
                              <p:par>
                                <p:cTn id="20" presetID="9" presetClass="entr" presetSubtype="0" fill="hold" grpId="0" nodeType="after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1000"/>
                                        <p:tgtEl>
                                          <p:spTgt spid="7">
                                            <p:txEl>
                                              <p:pRg st="2" end="2"/>
                                            </p:txEl>
                                          </p:spTgt>
                                        </p:tgtEl>
                                      </p:cBhvr>
                                    </p:animEffect>
                                  </p:childTnLst>
                                </p:cTn>
                              </p:par>
                            </p:childTnLst>
                          </p:cTn>
                        </p:par>
                        <p:par>
                          <p:cTn id="23" fill="hold">
                            <p:stCondLst>
                              <p:cond delay="45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5000"/>
                            </p:stCondLst>
                            <p:childTnLst>
                              <p:par>
                                <p:cTn id="28" presetID="22" presetClass="entr" presetSubtype="1"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up)">
                                      <p:cBhvr>
                                        <p:cTn id="30" dur="1000"/>
                                        <p:tgtEl>
                                          <p:spTgt spid="6"/>
                                        </p:tgtEl>
                                      </p:cBhvr>
                                    </p:animEffect>
                                  </p:childTnLst>
                                </p:cTn>
                              </p:par>
                            </p:childTnLst>
                          </p:cTn>
                        </p:par>
                        <p:par>
                          <p:cTn id="31" fill="hold">
                            <p:stCondLst>
                              <p:cond delay="6000"/>
                            </p:stCondLst>
                            <p:childTnLst>
                              <p:par>
                                <p:cTn id="32" presetID="9" presetClass="entr" presetSubtype="0" fill="hold" grpId="0" nodeType="afterEffect">
                                  <p:stCondLst>
                                    <p:cond delay="1000"/>
                                  </p:stCondLst>
                                  <p:childTnLst>
                                    <p:set>
                                      <p:cBhvr>
                                        <p:cTn id="33" dur="1" fill="hold">
                                          <p:stCondLst>
                                            <p:cond delay="0"/>
                                          </p:stCondLst>
                                        </p:cTn>
                                        <p:tgtEl>
                                          <p:spTgt spid="2"/>
                                        </p:tgtEl>
                                        <p:attrNameLst>
                                          <p:attrName>style.visibility</p:attrName>
                                        </p:attrNameLst>
                                      </p:cBhvr>
                                      <p:to>
                                        <p:strVal val="visible"/>
                                      </p:to>
                                    </p:set>
                                    <p:animEffect transition="in" filter="dissolve">
                                      <p:cBhvr>
                                        <p:cTn id="34" dur="500"/>
                                        <p:tgtEl>
                                          <p:spTgt spid="2"/>
                                        </p:tgtEl>
                                      </p:cBhvr>
                                    </p:animEffect>
                                  </p:childTnLst>
                                </p:cTn>
                              </p:par>
                            </p:childTnLst>
                          </p:cTn>
                        </p:par>
                        <p:par>
                          <p:cTn id="35" fill="hold">
                            <p:stCondLst>
                              <p:cond delay="7500"/>
                            </p:stCondLst>
                            <p:childTnLst>
                              <p:par>
                                <p:cTn id="36" presetID="9" presetClass="entr" presetSubtype="0" fill="hold" grpId="0" nodeType="afterEffect">
                                  <p:stCondLst>
                                    <p:cond delay="250"/>
                                  </p:stCondLst>
                                  <p:childTnLst>
                                    <p:set>
                                      <p:cBhvr>
                                        <p:cTn id="37" dur="1" fill="hold">
                                          <p:stCondLst>
                                            <p:cond delay="0"/>
                                          </p:stCondLst>
                                        </p:cTn>
                                        <p:tgtEl>
                                          <p:spTgt spid="3">
                                            <p:txEl>
                                              <p:pRg st="0" end="0"/>
                                            </p:txEl>
                                          </p:spTgt>
                                        </p:tgtEl>
                                        <p:attrNameLst>
                                          <p:attrName>style.visibility</p:attrName>
                                        </p:attrNameLst>
                                      </p:cBhvr>
                                      <p:to>
                                        <p:strVal val="visible"/>
                                      </p:to>
                                    </p:set>
                                    <p:animEffect transition="in" filter="dissolve">
                                      <p:cBhvr>
                                        <p:cTn id="38" dur="500"/>
                                        <p:tgtEl>
                                          <p:spTgt spid="3">
                                            <p:txEl>
                                              <p:pRg st="0" end="0"/>
                                            </p:txEl>
                                          </p:spTgt>
                                        </p:tgtEl>
                                      </p:cBhvr>
                                    </p:animEffect>
                                  </p:childTnLst>
                                </p:cTn>
                              </p:par>
                            </p:childTnLst>
                          </p:cTn>
                        </p:par>
                        <p:par>
                          <p:cTn id="39" fill="hold">
                            <p:stCondLst>
                              <p:cond delay="8250"/>
                            </p:stCondLst>
                            <p:childTnLst>
                              <p:par>
                                <p:cTn id="40" presetID="9" presetClass="entr" presetSubtype="0" fill="hold" grpId="0" nodeType="afterEffect">
                                  <p:stCondLst>
                                    <p:cond delay="25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dissolve">
                                      <p:cBhvr>
                                        <p:cTn id="42" dur="500"/>
                                        <p:tgtEl>
                                          <p:spTgt spid="3">
                                            <p:txEl>
                                              <p:pRg st="1" end="1"/>
                                            </p:txEl>
                                          </p:spTgt>
                                        </p:tgtEl>
                                      </p:cBhvr>
                                    </p:animEffect>
                                  </p:childTnLst>
                                </p:cTn>
                              </p:par>
                            </p:childTnLst>
                          </p:cTn>
                        </p:par>
                        <p:par>
                          <p:cTn id="43" fill="hold">
                            <p:stCondLst>
                              <p:cond delay="9000"/>
                            </p:stCondLst>
                            <p:childTnLst>
                              <p:par>
                                <p:cTn id="44" presetID="9" presetClass="entr" presetSubtype="0" fill="hold" grpId="0" nodeType="afterEffect">
                                  <p:stCondLst>
                                    <p:cond delay="25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dissolve">
                                      <p:cBhvr>
                                        <p:cTn id="46" dur="500"/>
                                        <p:tgtEl>
                                          <p:spTgt spid="3">
                                            <p:txEl>
                                              <p:pRg st="2" end="2"/>
                                            </p:txEl>
                                          </p:spTgt>
                                        </p:tgtEl>
                                      </p:cBhvr>
                                    </p:animEffect>
                                  </p:childTnLst>
                                </p:cTn>
                              </p:par>
                            </p:childTnLst>
                          </p:cTn>
                        </p:par>
                        <p:par>
                          <p:cTn id="47" fill="hold">
                            <p:stCondLst>
                              <p:cond delay="9750"/>
                            </p:stCondLst>
                            <p:childTnLst>
                              <p:par>
                                <p:cTn id="48" presetID="9" presetClass="entr" presetSubtype="0" fill="hold" grpId="0" nodeType="afterEffect">
                                  <p:stCondLst>
                                    <p:cond delay="250"/>
                                  </p:stCondLst>
                                  <p:childTnLst>
                                    <p:set>
                                      <p:cBhvr>
                                        <p:cTn id="49" dur="1" fill="hold">
                                          <p:stCondLst>
                                            <p:cond delay="0"/>
                                          </p:stCondLst>
                                        </p:cTn>
                                        <p:tgtEl>
                                          <p:spTgt spid="3">
                                            <p:txEl>
                                              <p:pRg st="3" end="3"/>
                                            </p:txEl>
                                          </p:spTgt>
                                        </p:tgtEl>
                                        <p:attrNameLst>
                                          <p:attrName>style.visibility</p:attrName>
                                        </p:attrNameLst>
                                      </p:cBhvr>
                                      <p:to>
                                        <p:strVal val="visible"/>
                                      </p:to>
                                    </p:set>
                                    <p:animEffect transition="in" filter="dissolve">
                                      <p:cBhvr>
                                        <p:cTn id="50" dur="500"/>
                                        <p:tgtEl>
                                          <p:spTgt spid="3">
                                            <p:txEl>
                                              <p:pRg st="3" end="3"/>
                                            </p:txEl>
                                          </p:spTgt>
                                        </p:tgtEl>
                                      </p:cBhvr>
                                    </p:animEffect>
                                  </p:childTnLst>
                                </p:cTn>
                              </p:par>
                            </p:childTnLst>
                          </p:cTn>
                        </p:par>
                        <p:par>
                          <p:cTn id="51" fill="hold">
                            <p:stCondLst>
                              <p:cond delay="10500"/>
                            </p:stCondLst>
                            <p:childTnLst>
                              <p:par>
                                <p:cTn id="52" presetID="9" presetClass="entr" presetSubtype="0" fill="hold" grpId="0" nodeType="afterEffect">
                                  <p:stCondLst>
                                    <p:cond delay="250"/>
                                  </p:stCondLst>
                                  <p:childTnLst>
                                    <p:set>
                                      <p:cBhvr>
                                        <p:cTn id="53" dur="1" fill="hold">
                                          <p:stCondLst>
                                            <p:cond delay="0"/>
                                          </p:stCondLst>
                                        </p:cTn>
                                        <p:tgtEl>
                                          <p:spTgt spid="3">
                                            <p:txEl>
                                              <p:pRg st="4" end="4"/>
                                            </p:txEl>
                                          </p:spTgt>
                                        </p:tgtEl>
                                        <p:attrNameLst>
                                          <p:attrName>style.visibility</p:attrName>
                                        </p:attrNameLst>
                                      </p:cBhvr>
                                      <p:to>
                                        <p:strVal val="visible"/>
                                      </p:to>
                                    </p:set>
                                    <p:animEffect transition="in" filter="dissolve">
                                      <p:cBhvr>
                                        <p:cTn id="5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uiExpand="1" build="p" bldLvl="3"/>
      <p:bldP spid="2" grpId="0"/>
      <p:bldP spid="7" grpId="0" uiExpand="1" build="p" bldLvl="2"/>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print"/>
          <a:srcRect/>
          <a:stretch>
            <a:fillRect/>
          </a:stretch>
        </p:blipFill>
        <p:spPr bwMode="auto">
          <a:xfrm>
            <a:off x="1606695" y="206084"/>
            <a:ext cx="4975604" cy="6445832"/>
          </a:xfrm>
          <a:prstGeom prst="rect">
            <a:avLst/>
          </a:prstGeom>
          <a:ln>
            <a:noFill/>
          </a:ln>
          <a:effectLst>
            <a:outerShdw blurRad="292100" dist="139700" dir="2700000" algn="tl" rotWithShape="0">
              <a:srgbClr val="333333">
                <a:alpha val="65000"/>
              </a:srgbClr>
            </a:outerShdw>
          </a:effectLst>
        </p:spPr>
      </p:pic>
      <p:sp>
        <p:nvSpPr>
          <p:cNvPr id="5" name="Rectangle 3"/>
          <p:cNvSpPr>
            <a:spLocks noGrp="1" noChangeArrowheads="1"/>
          </p:cNvSpPr>
          <p:nvPr>
            <p:ph type="body" sz="quarter" idx="10"/>
          </p:nvPr>
        </p:nvSpPr>
        <p:spPr>
          <a:prstGeom prst="rect">
            <a:avLst/>
          </a:prstGeom>
          <a:effectLst/>
        </p:spPr>
        <p:txBody>
          <a:bodyPr>
            <a:spAutoFit/>
          </a:bodyPr>
          <a:lstStyle/>
          <a:p>
            <a:pPr>
              <a:spcBef>
                <a:spcPts val="1200"/>
              </a:spcBef>
              <a:spcAft>
                <a:spcPts val="1200"/>
              </a:spcAft>
              <a:buClr>
                <a:srgbClr val="FF0000"/>
              </a:buClr>
            </a:pPr>
            <a:r>
              <a:rPr lang="en-US" sz="3200" dirty="0"/>
              <a:t>Need to identify fire danger thresholds</a:t>
            </a:r>
          </a:p>
          <a:p>
            <a:pPr>
              <a:spcBef>
                <a:spcPts val="1200"/>
              </a:spcBef>
              <a:spcAft>
                <a:spcPts val="1200"/>
              </a:spcAft>
              <a:buClr>
                <a:srgbClr val="FF0000"/>
              </a:buClr>
            </a:pPr>
            <a:r>
              <a:rPr lang="en-US" sz="3200" dirty="0"/>
              <a:t>Convey fire danger indices and their meaning to firefighters (e.g. PocketCards)</a:t>
            </a:r>
          </a:p>
          <a:p>
            <a:pPr>
              <a:spcBef>
                <a:spcPts val="1200"/>
              </a:spcBef>
              <a:spcAft>
                <a:spcPts val="1200"/>
              </a:spcAft>
              <a:buClr>
                <a:srgbClr val="FF0000"/>
              </a:buClr>
            </a:pPr>
            <a:endParaRPr lang="en-US" sz="3200" dirty="0"/>
          </a:p>
        </p:txBody>
      </p:sp>
      <p:sp>
        <p:nvSpPr>
          <p:cNvPr id="2" name="Title 1">
            <a:extLst>
              <a:ext uri="{FF2B5EF4-FFF2-40B4-BE49-F238E27FC236}">
                <a16:creationId xmlns:a16="http://schemas.microsoft.com/office/drawing/2014/main" id="{A9BDAE62-C31F-46FC-A25C-E5AA9ACDAACE}"/>
              </a:ext>
            </a:extLst>
          </p:cNvPr>
          <p:cNvSpPr>
            <a:spLocks noGrp="1"/>
          </p:cNvSpPr>
          <p:nvPr>
            <p:ph type="title"/>
          </p:nvPr>
        </p:nvSpPr>
        <p:spPr/>
        <p:txBody>
          <a:bodyPr/>
          <a:lstStyle/>
          <a:p>
            <a:r>
              <a:rPr lang="en-US" dirty="0"/>
              <a:t>Action Items</a:t>
            </a:r>
          </a:p>
        </p:txBody>
      </p:sp>
      <p:sp>
        <p:nvSpPr>
          <p:cNvPr id="4" name="TextBox 3"/>
          <p:cNvSpPr txBox="1"/>
          <p:nvPr/>
        </p:nvSpPr>
        <p:spPr>
          <a:xfrm rot="20893162">
            <a:off x="2577354" y="1471615"/>
            <a:ext cx="3847528" cy="1938992"/>
          </a:xfrm>
          <a:prstGeom prst="rect">
            <a:avLst/>
          </a:prstGeom>
          <a:solidFill>
            <a:schemeClr val="bg1">
              <a:alpha val="65000"/>
            </a:schemeClr>
          </a:solidFill>
        </p:spPr>
        <p:txBody>
          <a:bodyPr wrap="none" rtlCol="0">
            <a:spAutoFit/>
          </a:bodyPr>
          <a:lstStyle/>
          <a:p>
            <a:r>
              <a:rPr lang="en-US" sz="4000" b="1" dirty="0" err="1">
                <a:solidFill>
                  <a:srgbClr val="FFFF00"/>
                </a:solidFill>
                <a:effectLst>
                  <a:outerShdw blurRad="38100" dist="38100" dir="2700000" algn="tl">
                    <a:srgbClr val="000000">
                      <a:alpha val="43137"/>
                    </a:srgbClr>
                  </a:outerShdw>
                </a:effectLst>
              </a:rPr>
              <a:t>Thirtymile</a:t>
            </a:r>
            <a:r>
              <a:rPr lang="en-US" sz="4000" b="1" dirty="0">
                <a:solidFill>
                  <a:srgbClr val="FFFF00"/>
                </a:solidFill>
                <a:effectLst>
                  <a:outerShdw blurRad="38100" dist="38100" dir="2700000" algn="tl">
                    <a:srgbClr val="000000">
                      <a:alpha val="43137"/>
                    </a:srgbClr>
                  </a:outerShdw>
                </a:effectLst>
              </a:rPr>
              <a:t> (2001)</a:t>
            </a:r>
          </a:p>
          <a:p>
            <a:pPr algn="ctr"/>
            <a:r>
              <a:rPr lang="en-US" sz="4000" b="1" dirty="0">
                <a:solidFill>
                  <a:srgbClr val="FFFF00"/>
                </a:solidFill>
                <a:effectLst>
                  <a:outerShdw blurRad="38100" dist="38100" dir="2700000" algn="tl">
                    <a:srgbClr val="000000">
                      <a:alpha val="43137"/>
                    </a:srgbClr>
                  </a:outerShdw>
                </a:effectLst>
              </a:rPr>
              <a:t>4 Fatalities</a:t>
            </a:r>
          </a:p>
          <a:p>
            <a:pPr algn="ctr"/>
            <a:r>
              <a:rPr lang="en-US" sz="4000" b="1" dirty="0">
                <a:solidFill>
                  <a:srgbClr val="FFFF00"/>
                </a:solidFill>
                <a:effectLst>
                  <a:outerShdw blurRad="38100" dist="38100" dir="2700000" algn="tl">
                    <a:srgbClr val="000000">
                      <a:alpha val="43137"/>
                    </a:srgbClr>
                  </a:outerShdw>
                </a:effectLst>
              </a:rPr>
              <a:t>16 Entrapments</a:t>
            </a:r>
          </a:p>
        </p:txBody>
      </p:sp>
    </p:spTree>
    <p:extLst>
      <p:ext uri="{BB962C8B-B14F-4D97-AF65-F5344CB8AC3E}">
        <p14:creationId xmlns:p14="http://schemas.microsoft.com/office/powerpoint/2010/main" val="100976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withEffect">
                                  <p:stCondLst>
                                    <p:cond delay="500"/>
                                  </p:stCondLst>
                                  <p:childTnLst>
                                    <p:set>
                                      <p:cBhvr>
                                        <p:cTn id="6" dur="1" fill="hold">
                                          <p:stCondLst>
                                            <p:cond delay="0"/>
                                          </p:stCondLst>
                                        </p:cTn>
                                        <p:tgtEl>
                                          <p:spTgt spid="68610"/>
                                        </p:tgtEl>
                                        <p:attrNameLst>
                                          <p:attrName>style.visibility</p:attrName>
                                        </p:attrNameLst>
                                      </p:cBhvr>
                                      <p:to>
                                        <p:strVal val="visible"/>
                                      </p:to>
                                    </p:set>
                                    <p:anim calcmode="lin" valueType="num">
                                      <p:cBhvr>
                                        <p:cTn id="7" dur="1000" fill="hold"/>
                                        <p:tgtEl>
                                          <p:spTgt spid="68610"/>
                                        </p:tgtEl>
                                        <p:attrNameLst>
                                          <p:attrName>ppt_x</p:attrName>
                                        </p:attrNameLst>
                                      </p:cBhvr>
                                      <p:tavLst>
                                        <p:tav tm="0">
                                          <p:val>
                                            <p:strVal val="#ppt_x-#ppt_w/2"/>
                                          </p:val>
                                        </p:tav>
                                        <p:tav tm="100000">
                                          <p:val>
                                            <p:strVal val="#ppt_x"/>
                                          </p:val>
                                        </p:tav>
                                      </p:tavLst>
                                    </p:anim>
                                    <p:anim calcmode="lin" valueType="num">
                                      <p:cBhvr>
                                        <p:cTn id="8" dur="1000" fill="hold"/>
                                        <p:tgtEl>
                                          <p:spTgt spid="68610"/>
                                        </p:tgtEl>
                                        <p:attrNameLst>
                                          <p:attrName>ppt_y</p:attrName>
                                        </p:attrNameLst>
                                      </p:cBhvr>
                                      <p:tavLst>
                                        <p:tav tm="0">
                                          <p:val>
                                            <p:strVal val="#ppt_y"/>
                                          </p:val>
                                        </p:tav>
                                        <p:tav tm="100000">
                                          <p:val>
                                            <p:strVal val="#ppt_y"/>
                                          </p:val>
                                        </p:tav>
                                      </p:tavLst>
                                    </p:anim>
                                    <p:anim calcmode="lin" valueType="num">
                                      <p:cBhvr>
                                        <p:cTn id="9" dur="1000" fill="hold"/>
                                        <p:tgtEl>
                                          <p:spTgt spid="68610"/>
                                        </p:tgtEl>
                                        <p:attrNameLst>
                                          <p:attrName>ppt_w</p:attrName>
                                        </p:attrNameLst>
                                      </p:cBhvr>
                                      <p:tavLst>
                                        <p:tav tm="0">
                                          <p:val>
                                            <p:fltVal val="0"/>
                                          </p:val>
                                        </p:tav>
                                        <p:tav tm="100000">
                                          <p:val>
                                            <p:strVal val="#ppt_w"/>
                                          </p:val>
                                        </p:tav>
                                      </p:tavLst>
                                    </p:anim>
                                    <p:anim calcmode="lin" valueType="num">
                                      <p:cBhvr>
                                        <p:cTn id="10" dur="1000" fill="hold"/>
                                        <p:tgtEl>
                                          <p:spTgt spid="68610"/>
                                        </p:tgtEl>
                                        <p:attrNameLst>
                                          <p:attrName>ppt_h</p:attrName>
                                        </p:attrNameLst>
                                      </p:cBhvr>
                                      <p:tavLst>
                                        <p:tav tm="0">
                                          <p:val>
                                            <p:strVal val="#ppt_h"/>
                                          </p:val>
                                        </p:tav>
                                        <p:tav tm="100000">
                                          <p:val>
                                            <p:strVal val="#ppt_h"/>
                                          </p:val>
                                        </p:tav>
                                      </p:tavLst>
                                    </p:anim>
                                  </p:childTnLst>
                                </p:cTn>
                              </p:par>
                            </p:childTnLst>
                          </p:cTn>
                        </p:par>
                        <p:par>
                          <p:cTn id="11" fill="hold">
                            <p:stCondLst>
                              <p:cond delay="1500"/>
                            </p:stCondLst>
                            <p:childTnLst>
                              <p:par>
                                <p:cTn id="12" presetID="53"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2000" fill="hold"/>
                                        <p:tgtEl>
                                          <p:spTgt spid="4"/>
                                        </p:tgtEl>
                                        <p:attrNameLst>
                                          <p:attrName>ppt_w</p:attrName>
                                        </p:attrNameLst>
                                      </p:cBhvr>
                                      <p:tavLst>
                                        <p:tav tm="0">
                                          <p:val>
                                            <p:fltVal val="0"/>
                                          </p:val>
                                        </p:tav>
                                        <p:tav tm="100000">
                                          <p:val>
                                            <p:strVal val="#ppt_w"/>
                                          </p:val>
                                        </p:tav>
                                      </p:tavLst>
                                    </p:anim>
                                    <p:anim calcmode="lin" valueType="num">
                                      <p:cBhvr>
                                        <p:cTn id="15" dur="2000" fill="hold"/>
                                        <p:tgtEl>
                                          <p:spTgt spid="4"/>
                                        </p:tgtEl>
                                        <p:attrNameLst>
                                          <p:attrName>ppt_h</p:attrName>
                                        </p:attrNameLst>
                                      </p:cBhvr>
                                      <p:tavLst>
                                        <p:tav tm="0">
                                          <p:val>
                                            <p:fltVal val="0"/>
                                          </p:val>
                                        </p:tav>
                                        <p:tav tm="100000">
                                          <p:val>
                                            <p:strVal val="#ppt_h"/>
                                          </p:val>
                                        </p:tav>
                                      </p:tavLst>
                                    </p:anim>
                                    <p:animEffect transition="in" filter="fade">
                                      <p:cBhvr>
                                        <p:cTn id="16" dur="2000"/>
                                        <p:tgtEl>
                                          <p:spTgt spid="4"/>
                                        </p:tgtEl>
                                      </p:cBhvr>
                                    </p:animEffect>
                                  </p:childTnLst>
                                </p:cTn>
                              </p:par>
                            </p:childTnLst>
                          </p:cTn>
                        </p:par>
                        <p:par>
                          <p:cTn id="17" fill="hold">
                            <p:stCondLst>
                              <p:cond delay="3500"/>
                            </p:stCondLst>
                            <p:childTnLst>
                              <p:par>
                                <p:cTn id="18" presetID="9"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par>
                          <p:cTn id="21" fill="hold">
                            <p:stCondLst>
                              <p:cond delay="4000"/>
                            </p:stCondLst>
                            <p:childTnLst>
                              <p:par>
                                <p:cTn id="22" presetID="9" presetClass="entr" presetSubtype="0"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dissolve">
                                      <p:cBhvr>
                                        <p:cTn id="24" dur="500"/>
                                        <p:tgtEl>
                                          <p:spTgt spid="5">
                                            <p:txEl>
                                              <p:pRg st="0" end="0"/>
                                            </p:txEl>
                                          </p:spTgt>
                                        </p:tgtEl>
                                      </p:cBhvr>
                                    </p:animEffect>
                                  </p:childTnLst>
                                </p:cTn>
                              </p:par>
                            </p:childTnLst>
                          </p:cTn>
                        </p:par>
                        <p:par>
                          <p:cTn id="25" fill="hold">
                            <p:stCondLst>
                              <p:cond delay="4500"/>
                            </p:stCondLst>
                            <p:childTnLst>
                              <p:par>
                                <p:cTn id="26" presetID="9" presetClass="entr" presetSubtype="0" fill="hold" grpId="0" nodeType="after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dissolve">
                                      <p:cBhvr>
                                        <p:cTn id="2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76400" y="228600"/>
            <a:ext cx="4975605" cy="6420160"/>
          </a:xfrm>
          <a:prstGeom prst="rect">
            <a:avLst/>
          </a:prstGeom>
          <a:blipFill>
            <a:blip r:embed="rId3"/>
            <a:tile tx="0" ty="0" sx="100000" sy="100000" flip="none" algn="tl"/>
          </a:blipFill>
          <a:effectLst>
            <a:outerShdw blurRad="76200" dist="76200" dir="2700000" algn="tl"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3"/>
          <p:cNvSpPr>
            <a:spLocks noGrp="1" noChangeArrowheads="1"/>
          </p:cNvSpPr>
          <p:nvPr>
            <p:ph type="body" sz="quarter" idx="10"/>
          </p:nvPr>
        </p:nvSpPr>
        <p:spPr>
          <a:xfrm>
            <a:off x="7123611" y="1859396"/>
            <a:ext cx="4644451" cy="4970591"/>
          </a:xfrm>
          <a:prstGeom prst="rect">
            <a:avLst/>
          </a:prstGeom>
          <a:effectLst/>
        </p:spPr>
        <p:txBody>
          <a:bodyPr>
            <a:spAutoFit/>
          </a:bodyPr>
          <a:lstStyle/>
          <a:p>
            <a:pPr marL="233363" lvl="1" indent="-233363">
              <a:spcBef>
                <a:spcPts val="1200"/>
              </a:spcBef>
              <a:defRPr/>
            </a:pPr>
            <a:r>
              <a:rPr lang="en-US" sz="2800" dirty="0">
                <a:effectLst>
                  <a:outerShdw blurRad="38100" dist="38100" dir="2700000" algn="tl">
                    <a:srgbClr val="000000">
                      <a:alpha val="43137"/>
                    </a:srgbClr>
                  </a:outerShdw>
                </a:effectLst>
                <a:cs typeface="Arabic Typesetting" pitchFamily="66" charset="-78"/>
              </a:rPr>
              <a:t>Prolonged drought</a:t>
            </a:r>
          </a:p>
          <a:p>
            <a:pPr marL="233363" lvl="1" indent="-233363">
              <a:spcBef>
                <a:spcPts val="1200"/>
              </a:spcBef>
              <a:defRPr/>
            </a:pPr>
            <a:r>
              <a:rPr lang="en-US" sz="2800" dirty="0"/>
              <a:t>Temp near 100°F</a:t>
            </a:r>
          </a:p>
          <a:p>
            <a:pPr marL="233363" lvl="1" indent="-233363">
              <a:spcBef>
                <a:spcPts val="1200"/>
              </a:spcBef>
              <a:defRPr/>
            </a:pPr>
            <a:r>
              <a:rPr lang="en-US" sz="2800" dirty="0"/>
              <a:t>RH at 10-12%</a:t>
            </a:r>
          </a:p>
          <a:p>
            <a:pPr marL="233363" lvl="1" indent="-233363">
              <a:spcBef>
                <a:spcPts val="1200"/>
              </a:spcBef>
              <a:defRPr/>
            </a:pPr>
            <a:r>
              <a:rPr lang="en-US" sz="2800" dirty="0"/>
              <a:t>Extreme BI and ERC </a:t>
            </a:r>
          </a:p>
          <a:p>
            <a:pPr marL="233363" lvl="1" indent="-233363">
              <a:spcBef>
                <a:spcPts val="1200"/>
              </a:spcBef>
              <a:defRPr/>
            </a:pPr>
            <a:r>
              <a:rPr lang="en-US" sz="2800" dirty="0"/>
              <a:t>Pocket Card indicated conditions similar to the Clear Creek Fire in 2000 that burned 217,000 acres</a:t>
            </a:r>
          </a:p>
          <a:p>
            <a:pPr algn="ctr">
              <a:spcBef>
                <a:spcPts val="0"/>
              </a:spcBef>
            </a:pPr>
            <a:endParaRPr lang="en-US" sz="2800" dirty="0"/>
          </a:p>
        </p:txBody>
      </p:sp>
      <p:sp>
        <p:nvSpPr>
          <p:cNvPr id="2" name="Title 1">
            <a:extLst>
              <a:ext uri="{FF2B5EF4-FFF2-40B4-BE49-F238E27FC236}">
                <a16:creationId xmlns:a16="http://schemas.microsoft.com/office/drawing/2014/main" id="{07FFA28D-A9C9-49AA-A86B-6D9975806AA7}"/>
              </a:ext>
            </a:extLst>
          </p:cNvPr>
          <p:cNvSpPr>
            <a:spLocks noGrp="1"/>
          </p:cNvSpPr>
          <p:nvPr>
            <p:ph type="title"/>
          </p:nvPr>
        </p:nvSpPr>
        <p:spPr>
          <a:xfrm>
            <a:off x="7131132" y="397790"/>
            <a:ext cx="4644451" cy="1461606"/>
          </a:xfrm>
        </p:spPr>
        <p:txBody>
          <a:bodyPr/>
          <a:lstStyle/>
          <a:p>
            <a:r>
              <a:rPr lang="en-US" dirty="0"/>
              <a:t>Conditions on</a:t>
            </a:r>
            <a:br>
              <a:rPr lang="en-US" dirty="0"/>
            </a:br>
            <a:r>
              <a:rPr lang="en-US" dirty="0"/>
              <a:t>July 22, 2003</a:t>
            </a:r>
          </a:p>
        </p:txBody>
      </p:sp>
      <p:sp>
        <p:nvSpPr>
          <p:cNvPr id="7" name="TextBox 6"/>
          <p:cNvSpPr txBox="1"/>
          <p:nvPr/>
        </p:nvSpPr>
        <p:spPr>
          <a:xfrm>
            <a:off x="1661232" y="228601"/>
            <a:ext cx="4990773" cy="1693995"/>
          </a:xfrm>
          <a:prstGeom prst="rect">
            <a:avLst/>
          </a:prstGeom>
          <a:noFill/>
        </p:spPr>
        <p:txBody>
          <a:bodyPr wrap="square" rtlCol="0">
            <a:spAutoFit/>
          </a:bodyPr>
          <a:lstStyle/>
          <a:p>
            <a:pPr algn="ctr"/>
            <a:r>
              <a:rPr lang="en-US" sz="4000" b="1" dirty="0">
                <a:solidFill>
                  <a:prstClr val="black"/>
                </a:solidFill>
                <a:effectLst>
                  <a:outerShdw blurRad="38100" dist="38100" dir="2700000" algn="tl">
                    <a:srgbClr val="000000">
                      <a:alpha val="43137"/>
                    </a:srgbClr>
                  </a:outerShdw>
                </a:effectLst>
              </a:rPr>
              <a:t>Idaho</a:t>
            </a:r>
          </a:p>
          <a:p>
            <a:pPr algn="ctr"/>
            <a:r>
              <a:rPr lang="en-US" sz="3000" i="1" dirty="0">
                <a:solidFill>
                  <a:prstClr val="black"/>
                </a:solidFill>
                <a:effectLst>
                  <a:outerShdw blurRad="38100" dist="38100" dir="2700000" algn="tl">
                    <a:srgbClr val="000000">
                      <a:alpha val="43137"/>
                    </a:srgbClr>
                  </a:outerShdw>
                </a:effectLst>
              </a:rPr>
              <a:t>Salmon-Challis National Forest</a:t>
            </a:r>
          </a:p>
          <a:p>
            <a:pPr algn="ctr"/>
            <a:r>
              <a:rPr lang="en-US" sz="3000" i="1" dirty="0">
                <a:solidFill>
                  <a:prstClr val="black"/>
                </a:solidFill>
                <a:effectLst>
                  <a:outerShdw blurRad="38100" dist="38100" dir="2700000" algn="tl">
                    <a:srgbClr val="000000">
                      <a:alpha val="43137"/>
                    </a:srgbClr>
                  </a:outerShdw>
                </a:effectLst>
              </a:rPr>
              <a:t>Salmon River Drainage</a:t>
            </a:r>
          </a:p>
        </p:txBody>
      </p:sp>
      <p:pic>
        <p:nvPicPr>
          <p:cNvPr id="10" name="Picture 9" descr="Idaho_NAD83.gif"/>
          <p:cNvPicPr>
            <a:picLocks noChangeAspect="1"/>
          </p:cNvPicPr>
          <p:nvPr/>
        </p:nvPicPr>
        <p:blipFill>
          <a:blip r:embed="rId4" cstate="print"/>
          <a:stretch>
            <a:fillRect/>
          </a:stretch>
        </p:blipFill>
        <p:spPr>
          <a:xfrm>
            <a:off x="1219200" y="1859396"/>
            <a:ext cx="6400800" cy="4789365"/>
          </a:xfrm>
          <a:prstGeom prst="rect">
            <a:avLst/>
          </a:prstGeom>
          <a:ln>
            <a:noFill/>
          </a:ln>
          <a:effectLst>
            <a:outerShdw blurRad="63500" dist="38100" dir="2700000" algn="tl" rotWithShape="0">
              <a:srgbClr val="333333">
                <a:alpha val="92000"/>
              </a:srgbClr>
            </a:outerShdw>
          </a:effectLst>
        </p:spPr>
      </p:pic>
      <p:sp>
        <p:nvSpPr>
          <p:cNvPr id="12" name="Freeform 11"/>
          <p:cNvSpPr/>
          <p:nvPr/>
        </p:nvSpPr>
        <p:spPr>
          <a:xfrm>
            <a:off x="4192772" y="1637414"/>
            <a:ext cx="2466754" cy="2668772"/>
          </a:xfrm>
          <a:custGeom>
            <a:avLst/>
            <a:gdLst>
              <a:gd name="connsiteX0" fmla="*/ 1244010 w 1802219"/>
              <a:gd name="connsiteY0" fmla="*/ 0 h 2711302"/>
              <a:gd name="connsiteX1" fmla="*/ 1594884 w 1802219"/>
              <a:gd name="connsiteY1" fmla="*/ 1467293 h 2711302"/>
              <a:gd name="connsiteX2" fmla="*/ 0 w 1802219"/>
              <a:gd name="connsiteY2" fmla="*/ 2711302 h 2711302"/>
              <a:gd name="connsiteX3" fmla="*/ 0 w 1802219"/>
              <a:gd name="connsiteY3" fmla="*/ 2711302 h 2711302"/>
              <a:gd name="connsiteX0" fmla="*/ 1347717 w 1819503"/>
              <a:gd name="connsiteY0" fmla="*/ 0 h 2711302"/>
              <a:gd name="connsiteX1" fmla="*/ 1594884 w 1819503"/>
              <a:gd name="connsiteY1" fmla="*/ 1467293 h 2711302"/>
              <a:gd name="connsiteX2" fmla="*/ 0 w 1819503"/>
              <a:gd name="connsiteY2" fmla="*/ 2711302 h 2711302"/>
              <a:gd name="connsiteX3" fmla="*/ 0 w 1819503"/>
              <a:gd name="connsiteY3" fmla="*/ 2711302 h 2711302"/>
              <a:gd name="connsiteX0" fmla="*/ 1347717 w 1819503"/>
              <a:gd name="connsiteY0" fmla="*/ 0 h 2711302"/>
              <a:gd name="connsiteX1" fmla="*/ 1594884 w 1819503"/>
              <a:gd name="connsiteY1" fmla="*/ 1467293 h 2711302"/>
              <a:gd name="connsiteX2" fmla="*/ 0 w 1819503"/>
              <a:gd name="connsiteY2" fmla="*/ 2711302 h 2711302"/>
              <a:gd name="connsiteX3" fmla="*/ 0 w 1819503"/>
              <a:gd name="connsiteY3" fmla="*/ 2711302 h 2711302"/>
            </a:gdLst>
            <a:ahLst/>
            <a:cxnLst>
              <a:cxn ang="0">
                <a:pos x="connsiteX0" y="connsiteY0"/>
              </a:cxn>
              <a:cxn ang="0">
                <a:pos x="connsiteX1" y="connsiteY1"/>
              </a:cxn>
              <a:cxn ang="0">
                <a:pos x="connsiteX2" y="connsiteY2"/>
              </a:cxn>
              <a:cxn ang="0">
                <a:pos x="connsiteX3" y="connsiteY3"/>
              </a:cxn>
            </a:cxnLst>
            <a:rect l="l" t="t" r="r" b="b"/>
            <a:pathLst>
              <a:path w="1819503" h="2711302">
                <a:moveTo>
                  <a:pt x="1347717" y="0"/>
                </a:moveTo>
                <a:cubicBezTo>
                  <a:pt x="1626821" y="507704"/>
                  <a:pt x="1819503" y="1015409"/>
                  <a:pt x="1594884" y="1467293"/>
                </a:cubicBezTo>
                <a:cubicBezTo>
                  <a:pt x="1370265" y="1919177"/>
                  <a:pt x="265814" y="2503967"/>
                  <a:pt x="0" y="2711302"/>
                </a:cubicBezTo>
                <a:lnTo>
                  <a:pt x="0" y="2711302"/>
                </a:lnTo>
              </a:path>
            </a:pathLst>
          </a:custGeom>
          <a:ln w="50800">
            <a:solidFill>
              <a:srgbClr val="FF0000"/>
            </a:solidFill>
            <a:tailEnd type="stealt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19292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ppt_w/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childTnLst>
                                </p:cTn>
                              </p:par>
                            </p:childTnLst>
                          </p:cTn>
                        </p:par>
                        <p:par>
                          <p:cTn id="11" fill="hold">
                            <p:stCondLst>
                              <p:cond delay="1000"/>
                            </p:stCondLst>
                            <p:childTnLst>
                              <p:par>
                                <p:cTn id="12" presetID="9"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1000"/>
                                        <p:tgtEl>
                                          <p:spTgt spid="10"/>
                                        </p:tgtEl>
                                      </p:cBhvr>
                                    </p:animEffect>
                                  </p:childTnLst>
                                </p:cTn>
                              </p:par>
                            </p:childTnLst>
                          </p:cTn>
                        </p:par>
                        <p:par>
                          <p:cTn id="15" fill="hold">
                            <p:stCondLst>
                              <p:cond delay="2000"/>
                            </p:stCondLst>
                            <p:childTnLst>
                              <p:par>
                                <p:cTn id="16" presetID="9" presetClass="entr" presetSubtype="0" fill="hold" grpId="0"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dissolve">
                                      <p:cBhvr>
                                        <p:cTn id="18" dur="500"/>
                                        <p:tgtEl>
                                          <p:spTgt spid="7">
                                            <p:txEl>
                                              <p:pRg st="0" end="0"/>
                                            </p:txEl>
                                          </p:spTgt>
                                        </p:tgtEl>
                                      </p:cBhvr>
                                    </p:animEffect>
                                  </p:childTnLst>
                                </p:cTn>
                              </p:par>
                            </p:childTnLst>
                          </p:cTn>
                        </p:par>
                        <p:par>
                          <p:cTn id="19" fill="hold">
                            <p:stCondLst>
                              <p:cond delay="2500"/>
                            </p:stCondLst>
                            <p:childTnLst>
                              <p:par>
                                <p:cTn id="20" presetID="9" presetClass="entr" presetSubtype="0" fill="hold" grpId="0" nodeType="after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dissolve">
                                      <p:cBhvr>
                                        <p:cTn id="22" dur="500"/>
                                        <p:tgtEl>
                                          <p:spTgt spid="7">
                                            <p:txEl>
                                              <p:pRg st="1" end="1"/>
                                            </p:txEl>
                                          </p:spTgt>
                                        </p:tgtEl>
                                      </p:cBhvr>
                                    </p:animEffect>
                                  </p:childTnLst>
                                </p:cTn>
                              </p:par>
                            </p:childTnLst>
                          </p:cTn>
                        </p:par>
                        <p:par>
                          <p:cTn id="23" fill="hold">
                            <p:stCondLst>
                              <p:cond delay="3000"/>
                            </p:stCondLst>
                            <p:childTnLst>
                              <p:par>
                                <p:cTn id="24" presetID="9" presetClass="entr" presetSubtype="0" fill="hold" grpId="0" nodeType="after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dissolve">
                                      <p:cBhvr>
                                        <p:cTn id="26" dur="500"/>
                                        <p:tgtEl>
                                          <p:spTgt spid="7">
                                            <p:txEl>
                                              <p:pRg st="2" end="2"/>
                                            </p:txEl>
                                          </p:spTgt>
                                        </p:tgtEl>
                                      </p:cBhvr>
                                    </p:animEffect>
                                  </p:childTnLst>
                                </p:cTn>
                              </p:par>
                            </p:childTnLst>
                          </p:cTn>
                        </p:par>
                        <p:par>
                          <p:cTn id="27" fill="hold">
                            <p:stCondLst>
                              <p:cond delay="3500"/>
                            </p:stCondLst>
                            <p:childTnLst>
                              <p:par>
                                <p:cTn id="28" presetID="22" presetClass="entr" presetSubtype="1"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1000"/>
                                        <p:tgtEl>
                                          <p:spTgt spid="12"/>
                                        </p:tgtEl>
                                      </p:cBhvr>
                                    </p:animEffect>
                                  </p:childTnLst>
                                </p:cTn>
                              </p:par>
                            </p:childTnLst>
                          </p:cTn>
                        </p:par>
                        <p:par>
                          <p:cTn id="31" fill="hold">
                            <p:stCondLst>
                              <p:cond delay="4500"/>
                            </p:stCondLst>
                            <p:childTnLst>
                              <p:par>
                                <p:cTn id="32" presetID="9" presetClass="entr" presetSubtype="0"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dissolve">
                                      <p:cBhvr>
                                        <p:cTn id="34" dur="500"/>
                                        <p:tgtEl>
                                          <p:spTgt spid="2"/>
                                        </p:tgtEl>
                                      </p:cBhvr>
                                    </p:animEffect>
                                  </p:childTnLst>
                                </p:cTn>
                              </p:par>
                            </p:childTnLst>
                          </p:cTn>
                        </p:par>
                        <p:par>
                          <p:cTn id="35" fill="hold">
                            <p:stCondLst>
                              <p:cond delay="5000"/>
                            </p:stCondLst>
                            <p:childTnLst>
                              <p:par>
                                <p:cTn id="36" presetID="9" presetClass="entr" presetSubtype="0" fill="hold" grpId="0" nodeType="afterEffect">
                                  <p:stCondLst>
                                    <p:cond delay="0"/>
                                  </p:stCondLst>
                                  <p:childTnLst>
                                    <p:set>
                                      <p:cBhvr>
                                        <p:cTn id="37" dur="1" fill="hold">
                                          <p:stCondLst>
                                            <p:cond delay="0"/>
                                          </p:stCondLst>
                                        </p:cTn>
                                        <p:tgtEl>
                                          <p:spTgt spid="3">
                                            <p:txEl>
                                              <p:pRg st="0" end="0"/>
                                            </p:txEl>
                                          </p:spTgt>
                                        </p:tgtEl>
                                        <p:attrNameLst>
                                          <p:attrName>style.visibility</p:attrName>
                                        </p:attrNameLst>
                                      </p:cBhvr>
                                      <p:to>
                                        <p:strVal val="visible"/>
                                      </p:to>
                                    </p:set>
                                    <p:animEffect transition="in" filter="dissolve">
                                      <p:cBhvr>
                                        <p:cTn id="38" dur="500"/>
                                        <p:tgtEl>
                                          <p:spTgt spid="3">
                                            <p:txEl>
                                              <p:pRg st="0" end="0"/>
                                            </p:txEl>
                                          </p:spTgt>
                                        </p:tgtEl>
                                      </p:cBhvr>
                                    </p:animEffect>
                                  </p:childTnLst>
                                </p:cTn>
                              </p:par>
                            </p:childTnLst>
                          </p:cTn>
                        </p:par>
                        <p:par>
                          <p:cTn id="39" fill="hold">
                            <p:stCondLst>
                              <p:cond delay="5500"/>
                            </p:stCondLst>
                            <p:childTnLst>
                              <p:par>
                                <p:cTn id="40" presetID="9" presetClass="entr" presetSubtype="0" fill="hold" grpId="0" nodeType="afterEffect">
                                  <p:stCondLst>
                                    <p:cond delay="25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dissolve">
                                      <p:cBhvr>
                                        <p:cTn id="42" dur="500"/>
                                        <p:tgtEl>
                                          <p:spTgt spid="3">
                                            <p:txEl>
                                              <p:pRg st="1" end="1"/>
                                            </p:txEl>
                                          </p:spTgt>
                                        </p:tgtEl>
                                      </p:cBhvr>
                                    </p:animEffect>
                                  </p:childTnLst>
                                </p:cTn>
                              </p:par>
                            </p:childTnLst>
                          </p:cTn>
                        </p:par>
                        <p:par>
                          <p:cTn id="43" fill="hold">
                            <p:stCondLst>
                              <p:cond delay="6250"/>
                            </p:stCondLst>
                            <p:childTnLst>
                              <p:par>
                                <p:cTn id="44" presetID="9" presetClass="entr" presetSubtype="0" fill="hold" grpId="0" nodeType="afterEffect">
                                  <p:stCondLst>
                                    <p:cond delay="25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dissolve">
                                      <p:cBhvr>
                                        <p:cTn id="46" dur="500"/>
                                        <p:tgtEl>
                                          <p:spTgt spid="3">
                                            <p:txEl>
                                              <p:pRg st="2" end="2"/>
                                            </p:txEl>
                                          </p:spTgt>
                                        </p:tgtEl>
                                      </p:cBhvr>
                                    </p:animEffect>
                                  </p:childTnLst>
                                </p:cTn>
                              </p:par>
                            </p:childTnLst>
                          </p:cTn>
                        </p:par>
                        <p:par>
                          <p:cTn id="47" fill="hold">
                            <p:stCondLst>
                              <p:cond delay="7000"/>
                            </p:stCondLst>
                            <p:childTnLst>
                              <p:par>
                                <p:cTn id="48" presetID="9" presetClass="entr" presetSubtype="0" fill="hold" grpId="0" nodeType="afterEffect">
                                  <p:stCondLst>
                                    <p:cond delay="250"/>
                                  </p:stCondLst>
                                  <p:childTnLst>
                                    <p:set>
                                      <p:cBhvr>
                                        <p:cTn id="49" dur="1" fill="hold">
                                          <p:stCondLst>
                                            <p:cond delay="0"/>
                                          </p:stCondLst>
                                        </p:cTn>
                                        <p:tgtEl>
                                          <p:spTgt spid="3">
                                            <p:txEl>
                                              <p:pRg st="3" end="3"/>
                                            </p:txEl>
                                          </p:spTgt>
                                        </p:tgtEl>
                                        <p:attrNameLst>
                                          <p:attrName>style.visibility</p:attrName>
                                        </p:attrNameLst>
                                      </p:cBhvr>
                                      <p:to>
                                        <p:strVal val="visible"/>
                                      </p:to>
                                    </p:set>
                                    <p:animEffect transition="in" filter="dissolve">
                                      <p:cBhvr>
                                        <p:cTn id="50" dur="500"/>
                                        <p:tgtEl>
                                          <p:spTgt spid="3">
                                            <p:txEl>
                                              <p:pRg st="3" end="3"/>
                                            </p:txEl>
                                          </p:spTgt>
                                        </p:tgtEl>
                                      </p:cBhvr>
                                    </p:animEffect>
                                  </p:childTnLst>
                                </p:cTn>
                              </p:par>
                            </p:childTnLst>
                          </p:cTn>
                        </p:par>
                        <p:par>
                          <p:cTn id="51" fill="hold">
                            <p:stCondLst>
                              <p:cond delay="7750"/>
                            </p:stCondLst>
                            <p:childTnLst>
                              <p:par>
                                <p:cTn id="52" presetID="9" presetClass="entr" presetSubtype="0" fill="hold" grpId="0" nodeType="afterEffect">
                                  <p:stCondLst>
                                    <p:cond delay="250"/>
                                  </p:stCondLst>
                                  <p:childTnLst>
                                    <p:set>
                                      <p:cBhvr>
                                        <p:cTn id="53" dur="1" fill="hold">
                                          <p:stCondLst>
                                            <p:cond delay="0"/>
                                          </p:stCondLst>
                                        </p:cTn>
                                        <p:tgtEl>
                                          <p:spTgt spid="3">
                                            <p:txEl>
                                              <p:pRg st="4" end="4"/>
                                            </p:txEl>
                                          </p:spTgt>
                                        </p:tgtEl>
                                        <p:attrNameLst>
                                          <p:attrName>style.visibility</p:attrName>
                                        </p:attrNameLst>
                                      </p:cBhvr>
                                      <p:to>
                                        <p:strVal val="visible"/>
                                      </p:to>
                                    </p:set>
                                    <p:animEffect transition="in" filter="dissolve">
                                      <p:cBhvr>
                                        <p:cTn id="5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uiExpand="1" build="p" bldLvl="3"/>
      <p:bldP spid="2" grpId="0"/>
      <p:bldP spid="7" grpId="0" uiExpand="1" build="p" bldLvl="2"/>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print"/>
          <a:stretch>
            <a:fillRect/>
          </a:stretch>
        </p:blipFill>
        <p:spPr bwMode="auto">
          <a:xfrm>
            <a:off x="1676401" y="228600"/>
            <a:ext cx="4975574" cy="6445872"/>
          </a:xfrm>
          <a:prstGeom prst="rect">
            <a:avLst/>
          </a:prstGeom>
          <a:ln>
            <a:solidFill>
              <a:schemeClr val="tx1"/>
            </a:solidFill>
          </a:ln>
          <a:effectLst>
            <a:outerShdw blurRad="292100" dist="139700" dir="2700000" algn="tl" rotWithShape="0">
              <a:srgbClr val="333333">
                <a:alpha val="65000"/>
              </a:srgbClr>
            </a:outerShdw>
          </a:effectLst>
        </p:spPr>
      </p:pic>
      <p:sp>
        <p:nvSpPr>
          <p:cNvPr id="6" name="Rectangle 3"/>
          <p:cNvSpPr>
            <a:spLocks noGrp="1" noChangeArrowheads="1"/>
          </p:cNvSpPr>
          <p:nvPr>
            <p:ph type="body" sz="quarter" idx="10"/>
          </p:nvPr>
        </p:nvSpPr>
        <p:spPr>
          <a:xfrm>
            <a:off x="7131132" y="2081391"/>
            <a:ext cx="4644451" cy="2862322"/>
          </a:xfrm>
          <a:prstGeom prst="rect">
            <a:avLst/>
          </a:prstGeom>
          <a:effectLst/>
        </p:spPr>
        <p:txBody>
          <a:bodyPr>
            <a:spAutoFit/>
          </a:bodyPr>
          <a:lstStyle/>
          <a:p>
            <a:pPr>
              <a:spcBef>
                <a:spcPts val="1200"/>
              </a:spcBef>
              <a:spcAft>
                <a:spcPts val="1200"/>
              </a:spcAft>
              <a:buClr>
                <a:srgbClr val="FF0000"/>
              </a:buClr>
            </a:pPr>
            <a:r>
              <a:rPr lang="en-US" sz="3200" dirty="0"/>
              <a:t>Recognize fire danger thresholds and respond accordingly</a:t>
            </a:r>
          </a:p>
          <a:p>
            <a:pPr>
              <a:spcBef>
                <a:spcPts val="1200"/>
              </a:spcBef>
              <a:spcAft>
                <a:spcPts val="1200"/>
              </a:spcAft>
              <a:buClr>
                <a:srgbClr val="FF0000"/>
              </a:buClr>
            </a:pPr>
            <a:r>
              <a:rPr lang="en-US" sz="3200" dirty="0"/>
              <a:t>Annual RAWS maintenance</a:t>
            </a:r>
          </a:p>
        </p:txBody>
      </p:sp>
      <p:sp>
        <p:nvSpPr>
          <p:cNvPr id="5" name="Title 4">
            <a:extLst>
              <a:ext uri="{FF2B5EF4-FFF2-40B4-BE49-F238E27FC236}">
                <a16:creationId xmlns:a16="http://schemas.microsoft.com/office/drawing/2014/main" id="{256C3765-D97C-4186-A631-9983C2A7F16B}"/>
              </a:ext>
            </a:extLst>
          </p:cNvPr>
          <p:cNvSpPr>
            <a:spLocks noGrp="1"/>
          </p:cNvSpPr>
          <p:nvPr>
            <p:ph type="title"/>
          </p:nvPr>
        </p:nvSpPr>
        <p:spPr/>
        <p:txBody>
          <a:bodyPr/>
          <a:lstStyle/>
          <a:p>
            <a:r>
              <a:rPr lang="en-US" dirty="0"/>
              <a:t>Action Items</a:t>
            </a:r>
          </a:p>
        </p:txBody>
      </p:sp>
      <p:sp>
        <p:nvSpPr>
          <p:cNvPr id="4" name="TextBox 3"/>
          <p:cNvSpPr txBox="1"/>
          <p:nvPr/>
        </p:nvSpPr>
        <p:spPr>
          <a:xfrm rot="20893162">
            <a:off x="2539666" y="3285822"/>
            <a:ext cx="3212674" cy="1323439"/>
          </a:xfrm>
          <a:prstGeom prst="rect">
            <a:avLst/>
          </a:prstGeom>
          <a:solidFill>
            <a:schemeClr val="bg1">
              <a:alpha val="65000"/>
            </a:schemeClr>
          </a:solidFill>
        </p:spPr>
        <p:txBody>
          <a:bodyPr wrap="none" rtlCol="0">
            <a:spAutoFit/>
          </a:bodyPr>
          <a:lstStyle/>
          <a:p>
            <a:r>
              <a:rPr lang="en-US" sz="4000" b="1" dirty="0">
                <a:solidFill>
                  <a:srgbClr val="FFFF00"/>
                </a:solidFill>
                <a:effectLst>
                  <a:outerShdw blurRad="38100" dist="38100" dir="2700000" algn="tl">
                    <a:srgbClr val="000000">
                      <a:alpha val="43137"/>
                    </a:srgbClr>
                  </a:outerShdw>
                </a:effectLst>
              </a:rPr>
              <a:t>Cramer (2003)</a:t>
            </a:r>
          </a:p>
          <a:p>
            <a:pPr algn="ctr"/>
            <a:r>
              <a:rPr lang="en-US" sz="4000" b="1" dirty="0">
                <a:solidFill>
                  <a:srgbClr val="FFFF00"/>
                </a:solidFill>
                <a:effectLst>
                  <a:outerShdw blurRad="38100" dist="38100" dir="2700000" algn="tl">
                    <a:srgbClr val="000000">
                      <a:alpha val="43137"/>
                    </a:srgbClr>
                  </a:outerShdw>
                </a:effectLst>
              </a:rPr>
              <a:t>2 Fatalities</a:t>
            </a:r>
          </a:p>
        </p:txBody>
      </p:sp>
    </p:spTree>
    <p:extLst>
      <p:ext uri="{BB962C8B-B14F-4D97-AF65-F5344CB8AC3E}">
        <p14:creationId xmlns:p14="http://schemas.microsoft.com/office/powerpoint/2010/main" val="86010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withEffect">
                                  <p:stCondLst>
                                    <p:cond delay="500"/>
                                  </p:stCondLst>
                                  <p:childTnLst>
                                    <p:set>
                                      <p:cBhvr>
                                        <p:cTn id="6" dur="1" fill="hold">
                                          <p:stCondLst>
                                            <p:cond delay="0"/>
                                          </p:stCondLst>
                                        </p:cTn>
                                        <p:tgtEl>
                                          <p:spTgt spid="68610"/>
                                        </p:tgtEl>
                                        <p:attrNameLst>
                                          <p:attrName>style.visibility</p:attrName>
                                        </p:attrNameLst>
                                      </p:cBhvr>
                                      <p:to>
                                        <p:strVal val="visible"/>
                                      </p:to>
                                    </p:set>
                                    <p:anim calcmode="lin" valueType="num">
                                      <p:cBhvr>
                                        <p:cTn id="7" dur="1000" fill="hold"/>
                                        <p:tgtEl>
                                          <p:spTgt spid="68610"/>
                                        </p:tgtEl>
                                        <p:attrNameLst>
                                          <p:attrName>ppt_x</p:attrName>
                                        </p:attrNameLst>
                                      </p:cBhvr>
                                      <p:tavLst>
                                        <p:tav tm="0">
                                          <p:val>
                                            <p:strVal val="#ppt_x-#ppt_w/2"/>
                                          </p:val>
                                        </p:tav>
                                        <p:tav tm="100000">
                                          <p:val>
                                            <p:strVal val="#ppt_x"/>
                                          </p:val>
                                        </p:tav>
                                      </p:tavLst>
                                    </p:anim>
                                    <p:anim calcmode="lin" valueType="num">
                                      <p:cBhvr>
                                        <p:cTn id="8" dur="1000" fill="hold"/>
                                        <p:tgtEl>
                                          <p:spTgt spid="68610"/>
                                        </p:tgtEl>
                                        <p:attrNameLst>
                                          <p:attrName>ppt_y</p:attrName>
                                        </p:attrNameLst>
                                      </p:cBhvr>
                                      <p:tavLst>
                                        <p:tav tm="0">
                                          <p:val>
                                            <p:strVal val="#ppt_y"/>
                                          </p:val>
                                        </p:tav>
                                        <p:tav tm="100000">
                                          <p:val>
                                            <p:strVal val="#ppt_y"/>
                                          </p:val>
                                        </p:tav>
                                      </p:tavLst>
                                    </p:anim>
                                    <p:anim calcmode="lin" valueType="num">
                                      <p:cBhvr>
                                        <p:cTn id="9" dur="1000" fill="hold"/>
                                        <p:tgtEl>
                                          <p:spTgt spid="68610"/>
                                        </p:tgtEl>
                                        <p:attrNameLst>
                                          <p:attrName>ppt_w</p:attrName>
                                        </p:attrNameLst>
                                      </p:cBhvr>
                                      <p:tavLst>
                                        <p:tav tm="0">
                                          <p:val>
                                            <p:fltVal val="0"/>
                                          </p:val>
                                        </p:tav>
                                        <p:tav tm="100000">
                                          <p:val>
                                            <p:strVal val="#ppt_w"/>
                                          </p:val>
                                        </p:tav>
                                      </p:tavLst>
                                    </p:anim>
                                    <p:anim calcmode="lin" valueType="num">
                                      <p:cBhvr>
                                        <p:cTn id="10" dur="1000" fill="hold"/>
                                        <p:tgtEl>
                                          <p:spTgt spid="68610"/>
                                        </p:tgtEl>
                                        <p:attrNameLst>
                                          <p:attrName>ppt_h</p:attrName>
                                        </p:attrNameLst>
                                      </p:cBhvr>
                                      <p:tavLst>
                                        <p:tav tm="0">
                                          <p:val>
                                            <p:strVal val="#ppt_h"/>
                                          </p:val>
                                        </p:tav>
                                        <p:tav tm="100000">
                                          <p:val>
                                            <p:strVal val="#ppt_h"/>
                                          </p:val>
                                        </p:tav>
                                      </p:tavLst>
                                    </p:anim>
                                  </p:childTnLst>
                                </p:cTn>
                              </p:par>
                            </p:childTnLst>
                          </p:cTn>
                        </p:par>
                        <p:par>
                          <p:cTn id="11" fill="hold">
                            <p:stCondLst>
                              <p:cond delay="1500"/>
                            </p:stCondLst>
                            <p:childTnLst>
                              <p:par>
                                <p:cTn id="12" presetID="53"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2000" fill="hold"/>
                                        <p:tgtEl>
                                          <p:spTgt spid="4"/>
                                        </p:tgtEl>
                                        <p:attrNameLst>
                                          <p:attrName>ppt_w</p:attrName>
                                        </p:attrNameLst>
                                      </p:cBhvr>
                                      <p:tavLst>
                                        <p:tav tm="0">
                                          <p:val>
                                            <p:fltVal val="0"/>
                                          </p:val>
                                        </p:tav>
                                        <p:tav tm="100000">
                                          <p:val>
                                            <p:strVal val="#ppt_w"/>
                                          </p:val>
                                        </p:tav>
                                      </p:tavLst>
                                    </p:anim>
                                    <p:anim calcmode="lin" valueType="num">
                                      <p:cBhvr>
                                        <p:cTn id="15" dur="2000" fill="hold"/>
                                        <p:tgtEl>
                                          <p:spTgt spid="4"/>
                                        </p:tgtEl>
                                        <p:attrNameLst>
                                          <p:attrName>ppt_h</p:attrName>
                                        </p:attrNameLst>
                                      </p:cBhvr>
                                      <p:tavLst>
                                        <p:tav tm="0">
                                          <p:val>
                                            <p:fltVal val="0"/>
                                          </p:val>
                                        </p:tav>
                                        <p:tav tm="100000">
                                          <p:val>
                                            <p:strVal val="#ppt_h"/>
                                          </p:val>
                                        </p:tav>
                                      </p:tavLst>
                                    </p:anim>
                                    <p:animEffect transition="in" filter="fade">
                                      <p:cBhvr>
                                        <p:cTn id="16" dur="2000"/>
                                        <p:tgtEl>
                                          <p:spTgt spid="4"/>
                                        </p:tgtEl>
                                      </p:cBhvr>
                                    </p:animEffect>
                                  </p:childTnLst>
                                </p:cTn>
                              </p:par>
                            </p:childTnLst>
                          </p:cTn>
                        </p:par>
                        <p:par>
                          <p:cTn id="17" fill="hold">
                            <p:stCondLst>
                              <p:cond delay="3500"/>
                            </p:stCondLst>
                            <p:childTnLst>
                              <p:par>
                                <p:cTn id="18" presetID="9" presetClass="entr" presetSubtype="0" fill="hold" grpId="0" nodeType="afterEffect">
                                  <p:stCondLst>
                                    <p:cond delay="100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childTnLst>
                          </p:cTn>
                        </p:par>
                        <p:par>
                          <p:cTn id="21" fill="hold">
                            <p:stCondLst>
                              <p:cond delay="5000"/>
                            </p:stCondLst>
                            <p:childTnLst>
                              <p:par>
                                <p:cTn id="22" presetID="9" presetClass="entr" presetSubtype="0" fill="hold" grpId="0" nodeType="after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dissolve">
                                      <p:cBhvr>
                                        <p:cTn id="24" dur="500"/>
                                        <p:tgtEl>
                                          <p:spTgt spid="6">
                                            <p:txEl>
                                              <p:pRg st="0" end="0"/>
                                            </p:txEl>
                                          </p:spTgt>
                                        </p:tgtEl>
                                      </p:cBhvr>
                                    </p:animEffect>
                                  </p:childTnLst>
                                </p:cTn>
                              </p:par>
                            </p:childTnLst>
                          </p:cTn>
                        </p:par>
                        <p:par>
                          <p:cTn id="25" fill="hold">
                            <p:stCondLst>
                              <p:cond delay="5500"/>
                            </p:stCondLst>
                            <p:childTnLst>
                              <p:par>
                                <p:cTn id="26" presetID="9" presetClass="entr" presetSubtype="0" fill="hold" grpId="0" nodeType="after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dissolve">
                                      <p:cBhvr>
                                        <p:cTn id="2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5"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48588" y="143084"/>
            <a:ext cx="5109412" cy="6522412"/>
          </a:xfrm>
          <a:prstGeom prst="rect">
            <a:avLst/>
          </a:prstGeom>
          <a:blipFill>
            <a:blip r:embed="rId3"/>
            <a:tile tx="0" ty="0" sx="100000" sy="100000" flip="none" algn="tl"/>
          </a:blipFill>
          <a:effectLst>
            <a:outerShdw blurRad="76200" dist="76200" dir="2700000" algn="tl"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46124" y="1999632"/>
            <a:ext cx="3636517" cy="4327308"/>
          </a:xfrm>
          <a:prstGeom prst="rect">
            <a:avLst/>
          </a:prstGeom>
          <a:ln>
            <a:noFill/>
          </a:ln>
          <a:effectLst>
            <a:outerShdw blurRad="292100" dist="139700" dir="2700000" algn="tl" rotWithShape="0">
              <a:srgbClr val="333333">
                <a:alpha val="65000"/>
              </a:srgbClr>
            </a:outerShdw>
          </a:effectLst>
          <a:scene3d>
            <a:camera prst="orthographicFront">
              <a:rot lat="0" lon="0" rev="300000"/>
            </a:camera>
            <a:lightRig rig="threePt" dir="t"/>
          </a:scene3d>
          <a:sp3d z="63500"/>
        </p:spPr>
      </p:pic>
      <p:sp>
        <p:nvSpPr>
          <p:cNvPr id="3" name="Rectangle 3"/>
          <p:cNvSpPr>
            <a:spLocks noGrp="1" noChangeArrowheads="1"/>
          </p:cNvSpPr>
          <p:nvPr>
            <p:ph type="body" sz="quarter" idx="10"/>
          </p:nvPr>
        </p:nvSpPr>
        <p:spPr>
          <a:xfrm>
            <a:off x="7131132" y="2081391"/>
            <a:ext cx="4644451" cy="3508653"/>
          </a:xfrm>
          <a:prstGeom prst="rect">
            <a:avLst/>
          </a:prstGeom>
          <a:effectLst/>
        </p:spPr>
        <p:txBody>
          <a:bodyPr>
            <a:spAutoFit/>
          </a:bodyPr>
          <a:lstStyle/>
          <a:p>
            <a:pPr marL="233363" lvl="1" indent="-233363">
              <a:spcBef>
                <a:spcPts val="1200"/>
              </a:spcBef>
              <a:defRPr/>
            </a:pPr>
            <a:r>
              <a:rPr lang="en-US" sz="3200" dirty="0">
                <a:effectLst>
                  <a:outerShdw blurRad="38100" dist="38100" dir="2700000" algn="tl">
                    <a:srgbClr val="000000">
                      <a:alpha val="43137"/>
                    </a:srgbClr>
                  </a:outerShdw>
                </a:effectLst>
                <a:cs typeface="Arabic Typesetting" pitchFamily="66" charset="-78"/>
              </a:rPr>
              <a:t>Extreme drought</a:t>
            </a:r>
          </a:p>
          <a:p>
            <a:pPr marL="233363" lvl="1" indent="-233363">
              <a:spcBef>
                <a:spcPts val="1200"/>
              </a:spcBef>
              <a:defRPr/>
            </a:pPr>
            <a:r>
              <a:rPr lang="en-US" sz="3200" dirty="0"/>
              <a:t>Below normal live fuel moisture (</a:t>
            </a:r>
            <a:r>
              <a:rPr lang="en-US" sz="3200" i="1" dirty="0" err="1"/>
              <a:t>Ceanothus</a:t>
            </a:r>
            <a:r>
              <a:rPr lang="en-US" sz="3200" dirty="0"/>
              <a:t> less than 60%)</a:t>
            </a:r>
          </a:p>
          <a:p>
            <a:pPr marL="233363" lvl="1" indent="-233363">
              <a:spcBef>
                <a:spcPts val="1200"/>
              </a:spcBef>
              <a:defRPr/>
            </a:pPr>
            <a:r>
              <a:rPr lang="en-US" sz="3200" dirty="0"/>
              <a:t>ERC above the 90</a:t>
            </a:r>
            <a:r>
              <a:rPr lang="en-US" sz="3200" baseline="30000" dirty="0"/>
              <a:t>th</a:t>
            </a:r>
            <a:r>
              <a:rPr lang="en-US" sz="3200" dirty="0"/>
              <a:t> percentile</a:t>
            </a:r>
          </a:p>
        </p:txBody>
      </p:sp>
      <p:sp>
        <p:nvSpPr>
          <p:cNvPr id="2" name="Title 1">
            <a:extLst>
              <a:ext uri="{FF2B5EF4-FFF2-40B4-BE49-F238E27FC236}">
                <a16:creationId xmlns:a16="http://schemas.microsoft.com/office/drawing/2014/main" id="{95D475D9-7DC3-4107-B382-8ECEC101BCF7}"/>
              </a:ext>
            </a:extLst>
          </p:cNvPr>
          <p:cNvSpPr>
            <a:spLocks noGrp="1"/>
          </p:cNvSpPr>
          <p:nvPr>
            <p:ph type="title"/>
          </p:nvPr>
        </p:nvSpPr>
        <p:spPr/>
        <p:txBody>
          <a:bodyPr/>
          <a:lstStyle/>
          <a:p>
            <a:r>
              <a:rPr lang="fr-FR" dirty="0"/>
              <a:t>Conditions on</a:t>
            </a:r>
            <a:br>
              <a:rPr lang="fr-FR" dirty="0"/>
            </a:br>
            <a:r>
              <a:rPr lang="fr-FR" dirty="0"/>
              <a:t>June 30, 2013</a:t>
            </a:r>
            <a:endParaRPr lang="en-US" dirty="0"/>
          </a:p>
        </p:txBody>
      </p:sp>
      <p:sp>
        <p:nvSpPr>
          <p:cNvPr id="7" name="TextBox 6"/>
          <p:cNvSpPr txBox="1"/>
          <p:nvPr/>
        </p:nvSpPr>
        <p:spPr>
          <a:xfrm>
            <a:off x="1524000" y="291380"/>
            <a:ext cx="5072720" cy="1692771"/>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rPr>
              <a:t>Arizona</a:t>
            </a:r>
          </a:p>
          <a:p>
            <a:pPr algn="ctr"/>
            <a:r>
              <a:rPr lang="en-US" sz="3200" b="1" dirty="0">
                <a:solidFill>
                  <a:schemeClr val="bg1"/>
                </a:solidFill>
                <a:effectLst>
                  <a:outerShdw blurRad="38100" dist="38100" dir="2700000" algn="tl">
                    <a:srgbClr val="000000">
                      <a:alpha val="43137"/>
                    </a:srgbClr>
                  </a:outerShdw>
                </a:effectLst>
              </a:rPr>
              <a:t>Arizona State Lands</a:t>
            </a:r>
          </a:p>
          <a:p>
            <a:pPr algn="ctr"/>
            <a:r>
              <a:rPr lang="en-US" sz="3200" i="1" dirty="0" err="1">
                <a:solidFill>
                  <a:schemeClr val="bg1"/>
                </a:solidFill>
                <a:effectLst>
                  <a:outerShdw blurRad="38100" dist="38100" dir="2700000" algn="tl">
                    <a:srgbClr val="000000">
                      <a:alpha val="43137"/>
                    </a:srgbClr>
                  </a:outerShdw>
                </a:effectLst>
              </a:rPr>
              <a:t>Yarnell</a:t>
            </a:r>
            <a:r>
              <a:rPr lang="en-US" sz="3200" i="1" dirty="0">
                <a:solidFill>
                  <a:schemeClr val="bg1"/>
                </a:solidFill>
                <a:effectLst>
                  <a:outerShdw blurRad="38100" dist="38100" dir="2700000" algn="tl">
                    <a:srgbClr val="000000">
                      <a:alpha val="43137"/>
                    </a:srgbClr>
                  </a:outerShdw>
                </a:effectLst>
              </a:rPr>
              <a:t> Hill</a:t>
            </a:r>
          </a:p>
        </p:txBody>
      </p:sp>
      <p:sp>
        <p:nvSpPr>
          <p:cNvPr id="11" name="Freeform 10"/>
          <p:cNvSpPr/>
          <p:nvPr/>
        </p:nvSpPr>
        <p:spPr>
          <a:xfrm>
            <a:off x="3575720" y="1773382"/>
            <a:ext cx="2201626" cy="2375698"/>
          </a:xfrm>
          <a:custGeom>
            <a:avLst/>
            <a:gdLst>
              <a:gd name="connsiteX0" fmla="*/ 1244010 w 1802219"/>
              <a:gd name="connsiteY0" fmla="*/ 0 h 2711302"/>
              <a:gd name="connsiteX1" fmla="*/ 1594884 w 1802219"/>
              <a:gd name="connsiteY1" fmla="*/ 1467293 h 2711302"/>
              <a:gd name="connsiteX2" fmla="*/ 0 w 1802219"/>
              <a:gd name="connsiteY2" fmla="*/ 2711302 h 2711302"/>
              <a:gd name="connsiteX3" fmla="*/ 0 w 1802219"/>
              <a:gd name="connsiteY3" fmla="*/ 2711302 h 2711302"/>
            </a:gdLst>
            <a:ahLst/>
            <a:cxnLst>
              <a:cxn ang="0">
                <a:pos x="connsiteX0" y="connsiteY0"/>
              </a:cxn>
              <a:cxn ang="0">
                <a:pos x="connsiteX1" y="connsiteY1"/>
              </a:cxn>
              <a:cxn ang="0">
                <a:pos x="connsiteX2" y="connsiteY2"/>
              </a:cxn>
              <a:cxn ang="0">
                <a:pos x="connsiteX3" y="connsiteY3"/>
              </a:cxn>
            </a:cxnLst>
            <a:rect l="l" t="t" r="r" b="b"/>
            <a:pathLst>
              <a:path w="1802219" h="2711302">
                <a:moveTo>
                  <a:pt x="1244010" y="0"/>
                </a:moveTo>
                <a:cubicBezTo>
                  <a:pt x="1523114" y="507704"/>
                  <a:pt x="1802219" y="1015409"/>
                  <a:pt x="1594884" y="1467293"/>
                </a:cubicBezTo>
                <a:cubicBezTo>
                  <a:pt x="1387549" y="1919177"/>
                  <a:pt x="0" y="2711302"/>
                  <a:pt x="0" y="2711302"/>
                </a:cubicBezTo>
                <a:lnTo>
                  <a:pt x="0" y="2711302"/>
                </a:lnTo>
              </a:path>
            </a:pathLst>
          </a:custGeom>
          <a:ln w="50800">
            <a:solidFill>
              <a:srgbClr val="FF0000"/>
            </a:solidFill>
            <a:tailEnd type="stealt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205508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ppt_w/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 calcmode="lin" valueType="num">
                                      <p:cBhvr>
                                        <p:cTn id="9" dur="1000" fill="hold"/>
                                        <p:tgtEl>
                                          <p:spTgt spid="8"/>
                                        </p:tgtEl>
                                        <p:attrNameLst>
                                          <p:attrName>ppt_w</p:attrName>
                                        </p:attrNameLst>
                                      </p:cBhvr>
                                      <p:tavLst>
                                        <p:tav tm="0">
                                          <p:val>
                                            <p:fltVal val="0"/>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childTnLst>
                                </p:cTn>
                              </p:par>
                            </p:childTnLst>
                          </p:cTn>
                        </p:par>
                        <p:par>
                          <p:cTn id="11" fill="hold">
                            <p:stCondLst>
                              <p:cond delay="1500"/>
                            </p:stCondLst>
                            <p:childTnLst>
                              <p:par>
                                <p:cTn id="12" presetID="9" presetClass="entr" presetSubtype="0" fill="hold" grpId="0"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dissolve">
                                      <p:cBhvr>
                                        <p:cTn id="14" dur="1000"/>
                                        <p:tgtEl>
                                          <p:spTgt spid="7">
                                            <p:txEl>
                                              <p:pRg st="0" end="0"/>
                                            </p:txEl>
                                          </p:spTgt>
                                        </p:tgtEl>
                                      </p:cBhvr>
                                    </p:animEffect>
                                  </p:childTnLst>
                                </p:cTn>
                              </p:par>
                            </p:childTnLst>
                          </p:cTn>
                        </p:par>
                        <p:par>
                          <p:cTn id="15" fill="hold">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dissolve">
                                      <p:cBhvr>
                                        <p:cTn id="18" dur="1000"/>
                                        <p:tgtEl>
                                          <p:spTgt spid="7">
                                            <p:txEl>
                                              <p:pRg st="1" end="1"/>
                                            </p:txEl>
                                          </p:spTgt>
                                        </p:tgtEl>
                                      </p:cBhvr>
                                    </p:animEffect>
                                  </p:childTnLst>
                                </p:cTn>
                              </p:par>
                            </p:childTnLst>
                          </p:cTn>
                        </p:par>
                        <p:par>
                          <p:cTn id="19" fill="hold">
                            <p:stCondLst>
                              <p:cond delay="3500"/>
                            </p:stCondLst>
                            <p:childTnLst>
                              <p:par>
                                <p:cTn id="20" presetID="9" presetClass="entr" presetSubtype="0" fill="hold" grpId="0" nodeType="after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1000"/>
                                        <p:tgtEl>
                                          <p:spTgt spid="7">
                                            <p:txEl>
                                              <p:pRg st="2" end="2"/>
                                            </p:txEl>
                                          </p:spTgt>
                                        </p:tgtEl>
                                      </p:cBhvr>
                                    </p:animEffect>
                                  </p:childTnLst>
                                </p:cTn>
                              </p:par>
                            </p:childTnLst>
                          </p:cTn>
                        </p:par>
                        <p:par>
                          <p:cTn id="23" fill="hold">
                            <p:stCondLst>
                              <p:cond delay="4500"/>
                            </p:stCondLst>
                            <p:childTnLst>
                              <p:par>
                                <p:cTn id="24" presetID="9"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par>
                          <p:cTn id="27" fill="hold">
                            <p:stCondLst>
                              <p:cond delay="5000"/>
                            </p:stCondLst>
                            <p:childTnLst>
                              <p:par>
                                <p:cTn id="28" presetID="22" presetClass="entr" presetSubtype="1"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1000"/>
                                        <p:tgtEl>
                                          <p:spTgt spid="11"/>
                                        </p:tgtEl>
                                      </p:cBhvr>
                                    </p:animEffect>
                                  </p:childTnLst>
                                </p:cTn>
                              </p:par>
                            </p:childTnLst>
                          </p:cTn>
                        </p:par>
                        <p:par>
                          <p:cTn id="31" fill="hold">
                            <p:stCondLst>
                              <p:cond delay="6000"/>
                            </p:stCondLst>
                            <p:childTnLst>
                              <p:par>
                                <p:cTn id="32" presetID="9" presetClass="entr" presetSubtype="0" fill="hold" grpId="0" nodeType="afterEffect">
                                  <p:stCondLst>
                                    <p:cond delay="1000"/>
                                  </p:stCondLst>
                                  <p:childTnLst>
                                    <p:set>
                                      <p:cBhvr>
                                        <p:cTn id="33" dur="1" fill="hold">
                                          <p:stCondLst>
                                            <p:cond delay="0"/>
                                          </p:stCondLst>
                                        </p:cTn>
                                        <p:tgtEl>
                                          <p:spTgt spid="2"/>
                                        </p:tgtEl>
                                        <p:attrNameLst>
                                          <p:attrName>style.visibility</p:attrName>
                                        </p:attrNameLst>
                                      </p:cBhvr>
                                      <p:to>
                                        <p:strVal val="visible"/>
                                      </p:to>
                                    </p:set>
                                    <p:animEffect transition="in" filter="dissolve">
                                      <p:cBhvr>
                                        <p:cTn id="34" dur="500"/>
                                        <p:tgtEl>
                                          <p:spTgt spid="2"/>
                                        </p:tgtEl>
                                      </p:cBhvr>
                                    </p:animEffect>
                                  </p:childTnLst>
                                </p:cTn>
                              </p:par>
                            </p:childTnLst>
                          </p:cTn>
                        </p:par>
                        <p:par>
                          <p:cTn id="35" fill="hold">
                            <p:stCondLst>
                              <p:cond delay="7500"/>
                            </p:stCondLst>
                            <p:childTnLst>
                              <p:par>
                                <p:cTn id="36" presetID="9" presetClass="entr" presetSubtype="0" fill="hold" grpId="0" nodeType="afterEffect">
                                  <p:stCondLst>
                                    <p:cond delay="0"/>
                                  </p:stCondLst>
                                  <p:childTnLst>
                                    <p:set>
                                      <p:cBhvr>
                                        <p:cTn id="37" dur="1" fill="hold">
                                          <p:stCondLst>
                                            <p:cond delay="0"/>
                                          </p:stCondLst>
                                        </p:cTn>
                                        <p:tgtEl>
                                          <p:spTgt spid="3">
                                            <p:txEl>
                                              <p:pRg st="0" end="0"/>
                                            </p:txEl>
                                          </p:spTgt>
                                        </p:tgtEl>
                                        <p:attrNameLst>
                                          <p:attrName>style.visibility</p:attrName>
                                        </p:attrNameLst>
                                      </p:cBhvr>
                                      <p:to>
                                        <p:strVal val="visible"/>
                                      </p:to>
                                    </p:set>
                                    <p:animEffect transition="in" filter="dissolve">
                                      <p:cBhvr>
                                        <p:cTn id="38" dur="500"/>
                                        <p:tgtEl>
                                          <p:spTgt spid="3">
                                            <p:txEl>
                                              <p:pRg st="0" end="0"/>
                                            </p:txEl>
                                          </p:spTgt>
                                        </p:tgtEl>
                                      </p:cBhvr>
                                    </p:animEffect>
                                  </p:childTnLst>
                                </p:cTn>
                              </p:par>
                            </p:childTnLst>
                          </p:cTn>
                        </p:par>
                        <p:par>
                          <p:cTn id="39" fill="hold">
                            <p:stCondLst>
                              <p:cond delay="8000"/>
                            </p:stCondLst>
                            <p:childTnLst>
                              <p:par>
                                <p:cTn id="40" presetID="9" presetClass="entr" presetSubtype="0" fill="hold" grpId="0" nodeType="after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dissolve">
                                      <p:cBhvr>
                                        <p:cTn id="42" dur="500"/>
                                        <p:tgtEl>
                                          <p:spTgt spid="3">
                                            <p:txEl>
                                              <p:pRg st="1" end="1"/>
                                            </p:txEl>
                                          </p:spTgt>
                                        </p:tgtEl>
                                      </p:cBhvr>
                                    </p:animEffect>
                                  </p:childTnLst>
                                </p:cTn>
                              </p:par>
                            </p:childTnLst>
                          </p:cTn>
                        </p:par>
                        <p:par>
                          <p:cTn id="43" fill="hold">
                            <p:stCondLst>
                              <p:cond delay="8500"/>
                            </p:stCondLst>
                            <p:childTnLst>
                              <p:par>
                                <p:cTn id="44" presetID="9" presetClass="entr" presetSubtype="0" fill="hold" grpId="0" nodeType="after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dissolve">
                                      <p:cBhvr>
                                        <p:cTn id="4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uiExpand="1" build="p" bldLvl="3"/>
      <p:bldP spid="2" grpId="0"/>
      <p:bldP spid="7" grpId="0" uiExpand="1" build="p" bldLvl="2"/>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475D9-7DC3-4107-B382-8ECEC101BCF7}"/>
              </a:ext>
            </a:extLst>
          </p:cNvPr>
          <p:cNvSpPr>
            <a:spLocks noGrp="1"/>
          </p:cNvSpPr>
          <p:nvPr>
            <p:ph type="title"/>
          </p:nvPr>
        </p:nvSpPr>
        <p:spPr>
          <a:xfrm>
            <a:off x="7445829" y="596722"/>
            <a:ext cx="4329754" cy="1086605"/>
          </a:xfrm>
        </p:spPr>
        <p:txBody>
          <a:bodyPr/>
          <a:lstStyle/>
          <a:p>
            <a:pPr algn="ctr"/>
            <a:r>
              <a:rPr lang="fr-FR" dirty="0"/>
              <a:t>Action Items</a:t>
            </a:r>
            <a:endParaRPr lang="en-US" dirty="0"/>
          </a:p>
        </p:txBody>
      </p:sp>
      <p:pic>
        <p:nvPicPr>
          <p:cNvPr id="4" name="Picture 3">
            <a:extLst>
              <a:ext uri="{FF2B5EF4-FFF2-40B4-BE49-F238E27FC236}">
                <a16:creationId xmlns:a16="http://schemas.microsoft.com/office/drawing/2014/main" id="{617A33A8-54E2-4C43-A7F3-E058E58885E4}"/>
              </a:ext>
            </a:extLst>
          </p:cNvPr>
          <p:cNvPicPr>
            <a:picLocks noChangeAspect="1"/>
          </p:cNvPicPr>
          <p:nvPr/>
        </p:nvPicPr>
        <p:blipFill>
          <a:blip r:embed="rId3"/>
          <a:stretch>
            <a:fillRect/>
          </a:stretch>
        </p:blipFill>
        <p:spPr>
          <a:xfrm>
            <a:off x="1754933" y="164102"/>
            <a:ext cx="5376199" cy="6529796"/>
          </a:xfrm>
          <a:prstGeom prst="rect">
            <a:avLst/>
          </a:prstGeom>
        </p:spPr>
      </p:pic>
      <p:sp>
        <p:nvSpPr>
          <p:cNvPr id="10" name="TextBox 9">
            <a:extLst>
              <a:ext uri="{FF2B5EF4-FFF2-40B4-BE49-F238E27FC236}">
                <a16:creationId xmlns:a16="http://schemas.microsoft.com/office/drawing/2014/main" id="{CB1F9A23-CF9B-45E3-8D56-B908A7501D75}"/>
              </a:ext>
            </a:extLst>
          </p:cNvPr>
          <p:cNvSpPr txBox="1"/>
          <p:nvPr/>
        </p:nvSpPr>
        <p:spPr>
          <a:xfrm rot="20893162">
            <a:off x="2535939" y="3249707"/>
            <a:ext cx="3566455" cy="1323439"/>
          </a:xfrm>
          <a:prstGeom prst="rect">
            <a:avLst/>
          </a:prstGeom>
          <a:solidFill>
            <a:schemeClr val="bg1">
              <a:alpha val="65000"/>
            </a:schemeClr>
          </a:solidFill>
        </p:spPr>
        <p:txBody>
          <a:bodyPr wrap="square" rtlCol="0">
            <a:spAutoFit/>
          </a:bodyPr>
          <a:lstStyle/>
          <a:p>
            <a:r>
              <a:rPr lang="en-US" sz="4000" b="1" dirty="0">
                <a:solidFill>
                  <a:srgbClr val="FFFF00"/>
                </a:solidFill>
                <a:effectLst>
                  <a:outerShdw blurRad="38100" dist="38100" dir="2700000" algn="tl">
                    <a:srgbClr val="000000">
                      <a:alpha val="43137"/>
                    </a:srgbClr>
                  </a:outerShdw>
                </a:effectLst>
              </a:rPr>
              <a:t>Yarnell (2013)</a:t>
            </a:r>
          </a:p>
          <a:p>
            <a:pPr algn="ctr"/>
            <a:r>
              <a:rPr lang="en-US" sz="4000" b="1" dirty="0">
                <a:solidFill>
                  <a:srgbClr val="FFFF00"/>
                </a:solidFill>
                <a:effectLst>
                  <a:outerShdw blurRad="38100" dist="38100" dir="2700000" algn="tl">
                    <a:srgbClr val="000000">
                      <a:alpha val="43137"/>
                    </a:srgbClr>
                  </a:outerShdw>
                </a:effectLst>
              </a:rPr>
              <a:t>19 Fatalities</a:t>
            </a:r>
          </a:p>
        </p:txBody>
      </p:sp>
      <p:pic>
        <p:nvPicPr>
          <p:cNvPr id="6" name="Picture 5" descr="A close up of a logo&#10;&#10;Description automatically generated">
            <a:extLst>
              <a:ext uri="{FF2B5EF4-FFF2-40B4-BE49-F238E27FC236}">
                <a16:creationId xmlns:a16="http://schemas.microsoft.com/office/drawing/2014/main" id="{66DE534B-CAEB-46BA-BAB2-F13DE1538DDB}"/>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957148" y="1475508"/>
            <a:ext cx="3307115" cy="4281055"/>
          </a:xfrm>
          <a:prstGeom prst="rect">
            <a:avLst/>
          </a:prstGeom>
        </p:spPr>
      </p:pic>
    </p:spTree>
    <p:extLst>
      <p:ext uri="{BB962C8B-B14F-4D97-AF65-F5344CB8AC3E}">
        <p14:creationId xmlns:p14="http://schemas.microsoft.com/office/powerpoint/2010/main" val="90830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1500"/>
                            </p:stCondLst>
                            <p:childTnLst>
                              <p:par>
                                <p:cTn id="9" presetID="53"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2000" fill="hold"/>
                                        <p:tgtEl>
                                          <p:spTgt spid="10"/>
                                        </p:tgtEl>
                                        <p:attrNameLst>
                                          <p:attrName>ppt_w</p:attrName>
                                        </p:attrNameLst>
                                      </p:cBhvr>
                                      <p:tavLst>
                                        <p:tav tm="0">
                                          <p:val>
                                            <p:fltVal val="0"/>
                                          </p:val>
                                        </p:tav>
                                        <p:tav tm="100000">
                                          <p:val>
                                            <p:strVal val="#ppt_w"/>
                                          </p:val>
                                        </p:tav>
                                      </p:tavLst>
                                    </p:anim>
                                    <p:anim calcmode="lin" valueType="num">
                                      <p:cBhvr>
                                        <p:cTn id="12" dur="2000" fill="hold"/>
                                        <p:tgtEl>
                                          <p:spTgt spid="10"/>
                                        </p:tgtEl>
                                        <p:attrNameLst>
                                          <p:attrName>ppt_h</p:attrName>
                                        </p:attrNameLst>
                                      </p:cBhvr>
                                      <p:tavLst>
                                        <p:tav tm="0">
                                          <p:val>
                                            <p:fltVal val="0"/>
                                          </p:val>
                                        </p:tav>
                                        <p:tav tm="100000">
                                          <p:val>
                                            <p:strVal val="#ppt_h"/>
                                          </p:val>
                                        </p:tav>
                                      </p:tavLst>
                                    </p:anim>
                                    <p:animEffect transition="in" filter="fade">
                                      <p:cBhvr>
                                        <p:cTn id="13" dur="2000"/>
                                        <p:tgtEl>
                                          <p:spTgt spid="10"/>
                                        </p:tgtEl>
                                      </p:cBhvr>
                                    </p:animEffect>
                                  </p:childTnLst>
                                </p:cTn>
                              </p:par>
                            </p:childTnLst>
                          </p:cTn>
                        </p:par>
                        <p:par>
                          <p:cTn id="14" fill="hold">
                            <p:stCondLst>
                              <p:cond delay="35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63164-60F6-4BE3-B821-5F5417CACF17}"/>
              </a:ext>
            </a:extLst>
          </p:cNvPr>
          <p:cNvSpPr>
            <a:spLocks noGrp="1"/>
          </p:cNvSpPr>
          <p:nvPr>
            <p:ph type="title"/>
          </p:nvPr>
        </p:nvSpPr>
        <p:spPr/>
        <p:txBody>
          <a:bodyPr/>
          <a:lstStyle/>
          <a:p>
            <a:r>
              <a:rPr lang="en-US" dirty="0"/>
              <a:t>Decisions:  Conscious or Subconscious?</a:t>
            </a:r>
          </a:p>
        </p:txBody>
      </p:sp>
      <p:sp>
        <p:nvSpPr>
          <p:cNvPr id="3" name="Content Placeholder 2">
            <a:extLst>
              <a:ext uri="{FF2B5EF4-FFF2-40B4-BE49-F238E27FC236}">
                <a16:creationId xmlns:a16="http://schemas.microsoft.com/office/drawing/2014/main" id="{5C14DC24-4D73-4DAA-94D1-2A8B4E534552}"/>
              </a:ext>
            </a:extLst>
          </p:cNvPr>
          <p:cNvSpPr>
            <a:spLocks noGrp="1"/>
          </p:cNvSpPr>
          <p:nvPr>
            <p:ph type="body" sz="quarter" idx="10"/>
          </p:nvPr>
        </p:nvSpPr>
        <p:spPr>
          <a:xfrm>
            <a:off x="980272" y="1212396"/>
            <a:ext cx="10994013" cy="2123658"/>
          </a:xfrm>
        </p:spPr>
        <p:txBody>
          <a:bodyPr/>
          <a:lstStyle/>
          <a:p>
            <a:pPr marL="571500" indent="-571500">
              <a:buFont typeface="Arial" panose="020B0604020202020204" pitchFamily="34" charset="0"/>
              <a:buChar char="•"/>
            </a:pPr>
            <a:r>
              <a:rPr lang="en-US" dirty="0"/>
              <a:t>Humans make around 35,000 decisions a day</a:t>
            </a:r>
          </a:p>
          <a:p>
            <a:pPr marL="1089025" lvl="1" indent="-571500">
              <a:buFont typeface="Arial" panose="020B0604020202020204" pitchFamily="34" charset="0"/>
              <a:buChar char="•"/>
            </a:pPr>
            <a:r>
              <a:rPr lang="en-US" dirty="0"/>
              <a:t>A few decisions are deliberate</a:t>
            </a:r>
          </a:p>
          <a:p>
            <a:pPr marL="1089025" lvl="1" indent="-571500">
              <a:buFont typeface="Arial" panose="020B0604020202020204" pitchFamily="34" charset="0"/>
              <a:buChar char="•"/>
            </a:pPr>
            <a:r>
              <a:rPr lang="en-US" dirty="0"/>
              <a:t>Vast majority of decisions are subconscious</a:t>
            </a:r>
          </a:p>
        </p:txBody>
      </p:sp>
    </p:spTree>
    <p:extLst>
      <p:ext uri="{BB962C8B-B14F-4D97-AF65-F5344CB8AC3E}">
        <p14:creationId xmlns:p14="http://schemas.microsoft.com/office/powerpoint/2010/main" val="12263205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0F6E-5C29-462C-9643-8CCACD0AEB71}"/>
              </a:ext>
            </a:extLst>
          </p:cNvPr>
          <p:cNvSpPr>
            <a:spLocks noGrp="1"/>
          </p:cNvSpPr>
          <p:nvPr>
            <p:ph type="title"/>
          </p:nvPr>
        </p:nvSpPr>
        <p:spPr/>
        <p:txBody>
          <a:bodyPr/>
          <a:lstStyle/>
          <a:p>
            <a:r>
              <a:rPr lang="en-US" dirty="0"/>
              <a:t>Unconscious Decisions</a:t>
            </a:r>
          </a:p>
        </p:txBody>
      </p:sp>
      <p:pic>
        <p:nvPicPr>
          <p:cNvPr id="5" name="Picture 4" descr="A picture containing LEGO, toy, indoor&#10;&#10;Description automatically generated">
            <a:extLst>
              <a:ext uri="{FF2B5EF4-FFF2-40B4-BE49-F238E27FC236}">
                <a16:creationId xmlns:a16="http://schemas.microsoft.com/office/drawing/2014/main" id="{6D0E68F1-6F0E-4F75-8188-F8F150F7A4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0057" y="564994"/>
            <a:ext cx="2830287" cy="2830287"/>
          </a:xfrm>
          <a:prstGeom prst="rect">
            <a:avLst/>
          </a:prstGeom>
        </p:spPr>
      </p:pic>
      <p:pic>
        <p:nvPicPr>
          <p:cNvPr id="6" name="Picture 5" descr="A close up of a car&#10;&#10;Description automatically generated">
            <a:extLst>
              <a:ext uri="{FF2B5EF4-FFF2-40B4-BE49-F238E27FC236}">
                <a16:creationId xmlns:a16="http://schemas.microsoft.com/office/drawing/2014/main" id="{E9DB9005-9A53-4B7D-8D22-52C862F6F7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0843" y="3281540"/>
            <a:ext cx="4762500" cy="2628900"/>
          </a:xfrm>
          <a:prstGeom prst="rect">
            <a:avLst/>
          </a:prstGeom>
        </p:spPr>
      </p:pic>
      <p:pic>
        <p:nvPicPr>
          <p:cNvPr id="7" name="Picture 6">
            <a:extLst>
              <a:ext uri="{FF2B5EF4-FFF2-40B4-BE49-F238E27FC236}">
                <a16:creationId xmlns:a16="http://schemas.microsoft.com/office/drawing/2014/main" id="{E16B68C9-7164-4CB7-8431-531159D631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8797" y="2526797"/>
            <a:ext cx="1609272" cy="3218543"/>
          </a:xfrm>
          <a:prstGeom prst="rect">
            <a:avLst/>
          </a:prstGeom>
        </p:spPr>
      </p:pic>
      <p:sp>
        <p:nvSpPr>
          <p:cNvPr id="8" name="Rectangle 7">
            <a:extLst>
              <a:ext uri="{FF2B5EF4-FFF2-40B4-BE49-F238E27FC236}">
                <a16:creationId xmlns:a16="http://schemas.microsoft.com/office/drawing/2014/main" id="{D18376C5-985F-46BA-84B2-A0650706DDEF}"/>
              </a:ext>
            </a:extLst>
          </p:cNvPr>
          <p:cNvSpPr/>
          <p:nvPr/>
        </p:nvSpPr>
        <p:spPr>
          <a:xfrm>
            <a:off x="334667" y="5206731"/>
            <a:ext cx="2576347" cy="107721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choices / day</a:t>
            </a:r>
          </a:p>
        </p:txBody>
      </p:sp>
      <p:sp>
        <p:nvSpPr>
          <p:cNvPr id="9" name="Rectangle 8">
            <a:extLst>
              <a:ext uri="{FF2B5EF4-FFF2-40B4-BE49-F238E27FC236}">
                <a16:creationId xmlns:a16="http://schemas.microsoft.com/office/drawing/2014/main" id="{8EDBE8AB-BA15-4820-A32A-55F7AE67481B}"/>
              </a:ext>
            </a:extLst>
          </p:cNvPr>
          <p:cNvSpPr/>
          <p:nvPr/>
        </p:nvSpPr>
        <p:spPr>
          <a:xfrm>
            <a:off x="8654594" y="3395281"/>
            <a:ext cx="2279791" cy="107721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16,000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words / day</a:t>
            </a:r>
          </a:p>
        </p:txBody>
      </p:sp>
      <p:sp>
        <p:nvSpPr>
          <p:cNvPr id="10" name="Rectangle 9">
            <a:extLst>
              <a:ext uri="{FF2B5EF4-FFF2-40B4-BE49-F238E27FC236}">
                <a16:creationId xmlns:a16="http://schemas.microsoft.com/office/drawing/2014/main" id="{7355D084-D844-418C-932B-C5BB92A6F715}"/>
              </a:ext>
            </a:extLst>
          </p:cNvPr>
          <p:cNvSpPr/>
          <p:nvPr/>
        </p:nvSpPr>
        <p:spPr>
          <a:xfrm>
            <a:off x="4728735" y="5329529"/>
            <a:ext cx="2986715" cy="107721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decisions / mile</a:t>
            </a:r>
          </a:p>
        </p:txBody>
      </p:sp>
      <p:sp>
        <p:nvSpPr>
          <p:cNvPr id="11" name="Rectangle 10">
            <a:extLst>
              <a:ext uri="{FF2B5EF4-FFF2-40B4-BE49-F238E27FC236}">
                <a16:creationId xmlns:a16="http://schemas.microsoft.com/office/drawing/2014/main" id="{DE61C473-41A3-4EB0-8834-F59580329E58}"/>
              </a:ext>
            </a:extLst>
          </p:cNvPr>
          <p:cNvSpPr/>
          <p:nvPr/>
        </p:nvSpPr>
        <p:spPr>
          <a:xfrm>
            <a:off x="741719" y="1988188"/>
            <a:ext cx="289213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Food Choices</a:t>
            </a:r>
          </a:p>
        </p:txBody>
      </p:sp>
      <p:sp>
        <p:nvSpPr>
          <p:cNvPr id="12" name="Rectangle 11">
            <a:extLst>
              <a:ext uri="{FF2B5EF4-FFF2-40B4-BE49-F238E27FC236}">
                <a16:creationId xmlns:a16="http://schemas.microsoft.com/office/drawing/2014/main" id="{9ED598F5-5D30-4084-8C57-2A0F1F029052}"/>
              </a:ext>
            </a:extLst>
          </p:cNvPr>
          <p:cNvSpPr/>
          <p:nvPr/>
        </p:nvSpPr>
        <p:spPr>
          <a:xfrm>
            <a:off x="8388806" y="237617"/>
            <a:ext cx="293279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Word Choices</a:t>
            </a:r>
          </a:p>
        </p:txBody>
      </p:sp>
      <p:sp>
        <p:nvSpPr>
          <p:cNvPr id="13" name="Rectangle 12">
            <a:extLst>
              <a:ext uri="{FF2B5EF4-FFF2-40B4-BE49-F238E27FC236}">
                <a16:creationId xmlns:a16="http://schemas.microsoft.com/office/drawing/2014/main" id="{2B6CA411-AF66-4735-BE98-ED3C34493E6D}"/>
              </a:ext>
            </a:extLst>
          </p:cNvPr>
          <p:cNvSpPr/>
          <p:nvPr/>
        </p:nvSpPr>
        <p:spPr>
          <a:xfrm>
            <a:off x="4273227" y="2844225"/>
            <a:ext cx="364555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Driving Decisions</a:t>
            </a:r>
          </a:p>
        </p:txBody>
      </p:sp>
    </p:spTree>
    <p:extLst>
      <p:ext uri="{BB962C8B-B14F-4D97-AF65-F5344CB8AC3E}">
        <p14:creationId xmlns:p14="http://schemas.microsoft.com/office/powerpoint/2010/main" val="176571166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472C091-5B2A-4457-B936-F73ACE02D0C0}"/>
              </a:ext>
            </a:extLst>
          </p:cNvPr>
          <p:cNvSpPr>
            <a:spLocks noGrp="1"/>
          </p:cNvSpPr>
          <p:nvPr>
            <p:ph type="title"/>
          </p:nvPr>
        </p:nvSpPr>
        <p:spPr>
          <a:xfrm>
            <a:off x="3606952" y="338183"/>
            <a:ext cx="5747328" cy="663325"/>
          </a:xfrm>
        </p:spPr>
        <p:txBody>
          <a:bodyPr/>
          <a:lstStyle/>
          <a:p>
            <a:r>
              <a:rPr lang="en-US" dirty="0"/>
              <a:t>Decision-Making Cycle</a:t>
            </a:r>
            <a:br>
              <a:rPr lang="en-US" dirty="0"/>
            </a:br>
            <a:endParaRPr lang="en-US" dirty="0"/>
          </a:p>
        </p:txBody>
      </p:sp>
      <p:graphicFrame>
        <p:nvGraphicFramePr>
          <p:cNvPr id="6" name="Diagram 5">
            <a:extLst>
              <a:ext uri="{FF2B5EF4-FFF2-40B4-BE49-F238E27FC236}">
                <a16:creationId xmlns:a16="http://schemas.microsoft.com/office/drawing/2014/main" id="{86FD44F0-BBFA-45FE-A3DD-78967DCD68A7}"/>
              </a:ext>
            </a:extLst>
          </p:cNvPr>
          <p:cNvGraphicFramePr/>
          <p:nvPr>
            <p:extLst>
              <p:ext uri="{D42A27DB-BD31-4B8C-83A1-F6EECF244321}">
                <p14:modId xmlns:p14="http://schemas.microsoft.com/office/powerpoint/2010/main" val="3862075809"/>
              </p:ext>
            </p:extLst>
          </p:nvPr>
        </p:nvGraphicFramePr>
        <p:xfrm>
          <a:off x="3418114" y="1253921"/>
          <a:ext cx="5936166" cy="52658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02AA6726-FD32-47D3-A916-BA19B69A3714}"/>
              </a:ext>
            </a:extLst>
          </p:cNvPr>
          <p:cNvPicPr>
            <a:picLocks noChangeAspect="1"/>
          </p:cNvPicPr>
          <p:nvPr/>
        </p:nvPicPr>
        <p:blipFill>
          <a:blip r:embed="rId8"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5902421" y="2993602"/>
            <a:ext cx="967551" cy="8707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Arrow: Circular 4">
            <a:extLst>
              <a:ext uri="{FF2B5EF4-FFF2-40B4-BE49-F238E27FC236}">
                <a16:creationId xmlns:a16="http://schemas.microsoft.com/office/drawing/2014/main" id="{B1522DE3-94F1-4314-B360-4330889A245F}"/>
              </a:ext>
            </a:extLst>
          </p:cNvPr>
          <p:cNvSpPr/>
          <p:nvPr/>
        </p:nvSpPr>
        <p:spPr>
          <a:xfrm rot="15315368">
            <a:off x="4151032" y="1148126"/>
            <a:ext cx="4457917" cy="4561750"/>
          </a:xfrm>
          <a:prstGeom prst="circularArrow">
            <a:avLst>
              <a:gd name="adj1" fmla="val 3762"/>
              <a:gd name="adj2" fmla="val 234690"/>
              <a:gd name="adj3" fmla="val 1380948"/>
              <a:gd name="adj4" fmla="val 21541307"/>
              <a:gd name="adj5" fmla="val 4388"/>
            </a:avLst>
          </a:prstGeom>
          <a:solidFill>
            <a:srgbClr val="0166D8"/>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4063747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6">
                                            <p:graphicEl>
                                              <a:dgm id="{EBB1CBD5-440F-4468-B430-780DD3F63292}"/>
                                            </p:graphicEl>
                                          </p:spTgt>
                                        </p:tgtEl>
                                        <p:attrNameLst>
                                          <p:attrName>style.visibility</p:attrName>
                                        </p:attrNameLst>
                                      </p:cBhvr>
                                      <p:to>
                                        <p:strVal val="visible"/>
                                      </p:to>
                                    </p:set>
                                    <p:animEffect transition="in" filter="wipe(up)">
                                      <p:cBhvr>
                                        <p:cTn id="11" dur="500"/>
                                        <p:tgtEl>
                                          <p:spTgt spid="6">
                                            <p:graphicEl>
                                              <a:dgm id="{EBB1CBD5-440F-4468-B430-780DD3F63292}"/>
                                            </p:graphicEl>
                                          </p:spTgt>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6">
                                            <p:graphicEl>
                                              <a:dgm id="{9ADC00DA-6624-46D5-B682-FE903B2524DF}"/>
                                            </p:graphicEl>
                                          </p:spTgt>
                                        </p:tgtEl>
                                        <p:attrNameLst>
                                          <p:attrName>style.visibility</p:attrName>
                                        </p:attrNameLst>
                                      </p:cBhvr>
                                      <p:to>
                                        <p:strVal val="visible"/>
                                      </p:to>
                                    </p:set>
                                    <p:animEffect transition="in" filter="wipe(up)">
                                      <p:cBhvr>
                                        <p:cTn id="15" dur="500"/>
                                        <p:tgtEl>
                                          <p:spTgt spid="6">
                                            <p:graphicEl>
                                              <a:dgm id="{9ADC00DA-6624-46D5-B682-FE903B2524DF}"/>
                                            </p:graphicEl>
                                          </p:spTgt>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6">
                                            <p:graphicEl>
                                              <a:dgm id="{FED1AD67-8438-415B-9368-D2362CB0EAA4}"/>
                                            </p:graphicEl>
                                          </p:spTgt>
                                        </p:tgtEl>
                                        <p:attrNameLst>
                                          <p:attrName>style.visibility</p:attrName>
                                        </p:attrNameLst>
                                      </p:cBhvr>
                                      <p:to>
                                        <p:strVal val="visible"/>
                                      </p:to>
                                    </p:set>
                                    <p:animEffect transition="in" filter="wipe(up)">
                                      <p:cBhvr>
                                        <p:cTn id="19" dur="500"/>
                                        <p:tgtEl>
                                          <p:spTgt spid="6">
                                            <p:graphicEl>
                                              <a:dgm id="{FED1AD67-8438-415B-9368-D2362CB0EAA4}"/>
                                            </p:graphicEl>
                                          </p:spTgt>
                                        </p:tgtEl>
                                      </p:cBhvr>
                                    </p:animEffect>
                                  </p:childTnLst>
                                </p:cTn>
                              </p:par>
                            </p:childTnLst>
                          </p:cTn>
                        </p:par>
                        <p:par>
                          <p:cTn id="20" fill="hold">
                            <p:stCondLst>
                              <p:cond delay="3000"/>
                            </p:stCondLst>
                            <p:childTnLst>
                              <p:par>
                                <p:cTn id="21" presetID="22" presetClass="entr" presetSubtype="1" fill="hold" grpId="0" nodeType="afterEffect">
                                  <p:stCondLst>
                                    <p:cond delay="0"/>
                                  </p:stCondLst>
                                  <p:childTnLst>
                                    <p:set>
                                      <p:cBhvr>
                                        <p:cTn id="22" dur="1" fill="hold">
                                          <p:stCondLst>
                                            <p:cond delay="0"/>
                                          </p:stCondLst>
                                        </p:cTn>
                                        <p:tgtEl>
                                          <p:spTgt spid="6">
                                            <p:graphicEl>
                                              <a:dgm id="{FF16E9A0-A60D-4C3A-B09F-A22D55D60307}"/>
                                            </p:graphicEl>
                                          </p:spTgt>
                                        </p:tgtEl>
                                        <p:attrNameLst>
                                          <p:attrName>style.visibility</p:attrName>
                                        </p:attrNameLst>
                                      </p:cBhvr>
                                      <p:to>
                                        <p:strVal val="visible"/>
                                      </p:to>
                                    </p:set>
                                    <p:animEffect transition="in" filter="wipe(up)">
                                      <p:cBhvr>
                                        <p:cTn id="23" dur="500"/>
                                        <p:tgtEl>
                                          <p:spTgt spid="6">
                                            <p:graphicEl>
                                              <a:dgm id="{FF16E9A0-A60D-4C3A-B09F-A22D55D60307}"/>
                                            </p:graphicEl>
                                          </p:spTgt>
                                        </p:tgtEl>
                                      </p:cBhvr>
                                    </p:animEffect>
                                  </p:childTnLst>
                                </p:cTn>
                              </p:par>
                            </p:childTnLst>
                          </p:cTn>
                        </p:par>
                        <p:par>
                          <p:cTn id="24" fill="hold">
                            <p:stCondLst>
                              <p:cond delay="3500"/>
                            </p:stCondLst>
                            <p:childTnLst>
                              <p:par>
                                <p:cTn id="25" presetID="22" presetClass="entr" presetSubtype="1" fill="hold" grpId="0" nodeType="afterEffect">
                                  <p:stCondLst>
                                    <p:cond delay="0"/>
                                  </p:stCondLst>
                                  <p:childTnLst>
                                    <p:set>
                                      <p:cBhvr>
                                        <p:cTn id="26" dur="1" fill="hold">
                                          <p:stCondLst>
                                            <p:cond delay="0"/>
                                          </p:stCondLst>
                                        </p:cTn>
                                        <p:tgtEl>
                                          <p:spTgt spid="6">
                                            <p:graphicEl>
                                              <a:dgm id="{6C5D3D4E-2530-4976-AAF4-7D072F73684C}"/>
                                            </p:graphicEl>
                                          </p:spTgt>
                                        </p:tgtEl>
                                        <p:attrNameLst>
                                          <p:attrName>style.visibility</p:attrName>
                                        </p:attrNameLst>
                                      </p:cBhvr>
                                      <p:to>
                                        <p:strVal val="visible"/>
                                      </p:to>
                                    </p:set>
                                    <p:animEffect transition="in" filter="wipe(up)">
                                      <p:cBhvr>
                                        <p:cTn id="27" dur="500"/>
                                        <p:tgtEl>
                                          <p:spTgt spid="6">
                                            <p:graphicEl>
                                              <a:dgm id="{6C5D3D4E-2530-4976-AAF4-7D072F73684C}"/>
                                            </p:graphicEl>
                                          </p:spTgt>
                                        </p:tgtEl>
                                      </p:cBhvr>
                                    </p:animEffect>
                                  </p:childTnLst>
                                </p:cTn>
                              </p:par>
                            </p:childTnLst>
                          </p:cTn>
                        </p:par>
                        <p:par>
                          <p:cTn id="28" fill="hold">
                            <p:stCondLst>
                              <p:cond delay="4000"/>
                            </p:stCondLst>
                            <p:childTnLst>
                              <p:par>
                                <p:cTn id="29" presetID="22" presetClass="entr" presetSubtype="2" fill="hold" grpId="0" nodeType="afterEffect">
                                  <p:stCondLst>
                                    <p:cond delay="0"/>
                                  </p:stCondLst>
                                  <p:childTnLst>
                                    <p:set>
                                      <p:cBhvr>
                                        <p:cTn id="30" dur="1" fill="hold">
                                          <p:stCondLst>
                                            <p:cond delay="0"/>
                                          </p:stCondLst>
                                        </p:cTn>
                                        <p:tgtEl>
                                          <p:spTgt spid="6">
                                            <p:graphicEl>
                                              <a:dgm id="{1E68290C-6B44-4D12-8056-381897A21061}"/>
                                            </p:graphicEl>
                                          </p:spTgt>
                                        </p:tgtEl>
                                        <p:attrNameLst>
                                          <p:attrName>style.visibility</p:attrName>
                                        </p:attrNameLst>
                                      </p:cBhvr>
                                      <p:to>
                                        <p:strVal val="visible"/>
                                      </p:to>
                                    </p:set>
                                    <p:animEffect transition="in" filter="wipe(right)">
                                      <p:cBhvr>
                                        <p:cTn id="31" dur="500"/>
                                        <p:tgtEl>
                                          <p:spTgt spid="6">
                                            <p:graphicEl>
                                              <a:dgm id="{1E68290C-6B44-4D12-8056-381897A21061}"/>
                                            </p:graphicEl>
                                          </p:spTgt>
                                        </p:tgtEl>
                                      </p:cBhvr>
                                    </p:animEffect>
                                  </p:childTnLst>
                                </p:cTn>
                              </p:par>
                            </p:childTnLst>
                          </p:cTn>
                        </p:par>
                        <p:par>
                          <p:cTn id="32" fill="hold">
                            <p:stCondLst>
                              <p:cond delay="4500"/>
                            </p:stCondLst>
                            <p:childTnLst>
                              <p:par>
                                <p:cTn id="33" presetID="22" presetClass="entr" presetSubtype="1" fill="hold" grpId="0" nodeType="afterEffect">
                                  <p:stCondLst>
                                    <p:cond delay="0"/>
                                  </p:stCondLst>
                                  <p:childTnLst>
                                    <p:set>
                                      <p:cBhvr>
                                        <p:cTn id="34" dur="1" fill="hold">
                                          <p:stCondLst>
                                            <p:cond delay="0"/>
                                          </p:stCondLst>
                                        </p:cTn>
                                        <p:tgtEl>
                                          <p:spTgt spid="6">
                                            <p:graphicEl>
                                              <a:dgm id="{C1A41C35-7B69-4232-82DA-3B336A3110C4}"/>
                                            </p:graphicEl>
                                          </p:spTgt>
                                        </p:tgtEl>
                                        <p:attrNameLst>
                                          <p:attrName>style.visibility</p:attrName>
                                        </p:attrNameLst>
                                      </p:cBhvr>
                                      <p:to>
                                        <p:strVal val="visible"/>
                                      </p:to>
                                    </p:set>
                                    <p:animEffect transition="in" filter="wipe(up)">
                                      <p:cBhvr>
                                        <p:cTn id="35" dur="500"/>
                                        <p:tgtEl>
                                          <p:spTgt spid="6">
                                            <p:graphicEl>
                                              <a:dgm id="{C1A41C35-7B69-4232-82DA-3B336A3110C4}"/>
                                            </p:graphicEl>
                                          </p:spTgt>
                                        </p:tgtEl>
                                      </p:cBhvr>
                                    </p:animEffect>
                                  </p:childTnLst>
                                </p:cTn>
                              </p:par>
                            </p:childTnLst>
                          </p:cTn>
                        </p:par>
                        <p:par>
                          <p:cTn id="36" fill="hold">
                            <p:stCondLst>
                              <p:cond delay="5000"/>
                            </p:stCondLst>
                            <p:childTnLst>
                              <p:par>
                                <p:cTn id="37" presetID="22" presetClass="entr" presetSubtype="2" fill="hold" grpId="0" nodeType="afterEffect">
                                  <p:stCondLst>
                                    <p:cond delay="0"/>
                                  </p:stCondLst>
                                  <p:childTnLst>
                                    <p:set>
                                      <p:cBhvr>
                                        <p:cTn id="38" dur="1" fill="hold">
                                          <p:stCondLst>
                                            <p:cond delay="0"/>
                                          </p:stCondLst>
                                        </p:cTn>
                                        <p:tgtEl>
                                          <p:spTgt spid="6">
                                            <p:graphicEl>
                                              <a:dgm id="{24103DF8-DA7B-4C22-9F50-A6BBF219C6A2}"/>
                                            </p:graphicEl>
                                          </p:spTgt>
                                        </p:tgtEl>
                                        <p:attrNameLst>
                                          <p:attrName>style.visibility</p:attrName>
                                        </p:attrNameLst>
                                      </p:cBhvr>
                                      <p:to>
                                        <p:strVal val="visible"/>
                                      </p:to>
                                    </p:set>
                                    <p:animEffect transition="in" filter="wipe(right)">
                                      <p:cBhvr>
                                        <p:cTn id="39" dur="500"/>
                                        <p:tgtEl>
                                          <p:spTgt spid="6">
                                            <p:graphicEl>
                                              <a:dgm id="{24103DF8-DA7B-4C22-9F50-A6BBF219C6A2}"/>
                                            </p:graphicEl>
                                          </p:spTgt>
                                        </p:tgtEl>
                                      </p:cBhvr>
                                    </p:animEffect>
                                  </p:childTnLst>
                                </p:cTn>
                              </p:par>
                            </p:childTnLst>
                          </p:cTn>
                        </p:par>
                        <p:par>
                          <p:cTn id="40" fill="hold">
                            <p:stCondLst>
                              <p:cond delay="5500"/>
                            </p:stCondLst>
                            <p:childTnLst>
                              <p:par>
                                <p:cTn id="41" presetID="22" presetClass="entr" presetSubtype="1" fill="hold" grpId="0" nodeType="afterEffect">
                                  <p:stCondLst>
                                    <p:cond delay="0"/>
                                  </p:stCondLst>
                                  <p:childTnLst>
                                    <p:set>
                                      <p:cBhvr>
                                        <p:cTn id="42" dur="1" fill="hold">
                                          <p:stCondLst>
                                            <p:cond delay="0"/>
                                          </p:stCondLst>
                                        </p:cTn>
                                        <p:tgtEl>
                                          <p:spTgt spid="6">
                                            <p:graphicEl>
                                              <a:dgm id="{8CB67063-FDBB-4BF7-AE52-1EEA42EE0C7E}"/>
                                            </p:graphicEl>
                                          </p:spTgt>
                                        </p:tgtEl>
                                        <p:attrNameLst>
                                          <p:attrName>style.visibility</p:attrName>
                                        </p:attrNameLst>
                                      </p:cBhvr>
                                      <p:to>
                                        <p:strVal val="visible"/>
                                      </p:to>
                                    </p:set>
                                    <p:animEffect transition="in" filter="wipe(up)">
                                      <p:cBhvr>
                                        <p:cTn id="43" dur="500"/>
                                        <p:tgtEl>
                                          <p:spTgt spid="6">
                                            <p:graphicEl>
                                              <a:dgm id="{8CB67063-FDBB-4BF7-AE52-1EEA42EE0C7E}"/>
                                            </p:graphicEl>
                                          </p:spTgt>
                                        </p:tgtEl>
                                      </p:cBhvr>
                                    </p:animEffect>
                                  </p:childTnLst>
                                </p:cTn>
                              </p:par>
                            </p:childTnLst>
                          </p:cTn>
                        </p:par>
                        <p:par>
                          <p:cTn id="44" fill="hold">
                            <p:stCondLst>
                              <p:cond delay="6000"/>
                            </p:stCondLst>
                            <p:childTnLst>
                              <p:par>
                                <p:cTn id="45" presetID="22" presetClass="entr" presetSubtype="4" fill="hold" grpId="0" nodeType="afterEffect">
                                  <p:stCondLst>
                                    <p:cond delay="0"/>
                                  </p:stCondLst>
                                  <p:childTnLst>
                                    <p:set>
                                      <p:cBhvr>
                                        <p:cTn id="46" dur="1" fill="hold">
                                          <p:stCondLst>
                                            <p:cond delay="0"/>
                                          </p:stCondLst>
                                        </p:cTn>
                                        <p:tgtEl>
                                          <p:spTgt spid="6">
                                            <p:graphicEl>
                                              <a:dgm id="{4C1CDFDB-499E-4D17-8D72-ABBF1D45C037}"/>
                                            </p:graphicEl>
                                          </p:spTgt>
                                        </p:tgtEl>
                                        <p:attrNameLst>
                                          <p:attrName>style.visibility</p:attrName>
                                        </p:attrNameLst>
                                      </p:cBhvr>
                                      <p:to>
                                        <p:strVal val="visible"/>
                                      </p:to>
                                    </p:set>
                                    <p:animEffect transition="in" filter="wipe(down)">
                                      <p:cBhvr>
                                        <p:cTn id="47" dur="500"/>
                                        <p:tgtEl>
                                          <p:spTgt spid="6">
                                            <p:graphicEl>
                                              <a:dgm id="{4C1CDFDB-499E-4D17-8D72-ABBF1D45C037}"/>
                                            </p:graphicEl>
                                          </p:spTgt>
                                        </p:tgtEl>
                                      </p:cBhvr>
                                    </p:animEffect>
                                  </p:childTnLst>
                                </p:cTn>
                              </p:par>
                            </p:childTnLst>
                          </p:cTn>
                        </p:par>
                        <p:par>
                          <p:cTn id="48" fill="hold">
                            <p:stCondLst>
                              <p:cond delay="6500"/>
                            </p:stCondLst>
                            <p:childTnLst>
                              <p:par>
                                <p:cTn id="49" presetID="22" presetClass="entr" presetSubtype="1" fill="hold" grpId="0" nodeType="afterEffect">
                                  <p:stCondLst>
                                    <p:cond delay="0"/>
                                  </p:stCondLst>
                                  <p:childTnLst>
                                    <p:set>
                                      <p:cBhvr>
                                        <p:cTn id="50" dur="1" fill="hold">
                                          <p:stCondLst>
                                            <p:cond delay="0"/>
                                          </p:stCondLst>
                                        </p:cTn>
                                        <p:tgtEl>
                                          <p:spTgt spid="6">
                                            <p:graphicEl>
                                              <a:dgm id="{C30FC116-EFD2-4DA8-88FA-4FDA41F0DF58}"/>
                                            </p:graphicEl>
                                          </p:spTgt>
                                        </p:tgtEl>
                                        <p:attrNameLst>
                                          <p:attrName>style.visibility</p:attrName>
                                        </p:attrNameLst>
                                      </p:cBhvr>
                                      <p:to>
                                        <p:strVal val="visible"/>
                                      </p:to>
                                    </p:set>
                                    <p:animEffect transition="in" filter="wipe(up)">
                                      <p:cBhvr>
                                        <p:cTn id="51" dur="500"/>
                                        <p:tgtEl>
                                          <p:spTgt spid="6">
                                            <p:graphicEl>
                                              <a:dgm id="{C30FC116-EFD2-4DA8-88FA-4FDA41F0DF58}"/>
                                            </p:graphicEl>
                                          </p:spTgt>
                                        </p:tgtEl>
                                      </p:cBhvr>
                                    </p:animEffect>
                                  </p:childTnLst>
                                </p:cTn>
                              </p:par>
                            </p:childTnLst>
                          </p:cTn>
                        </p:par>
                        <p:par>
                          <p:cTn id="52" fill="hold">
                            <p:stCondLst>
                              <p:cond delay="7000"/>
                            </p:stCondLst>
                            <p:childTnLst>
                              <p:par>
                                <p:cTn id="53" presetID="22" presetClass="entr" presetSubtype="4" fill="hold" grpId="0" nodeType="afterEffect">
                                  <p:stCondLst>
                                    <p:cond delay="0"/>
                                  </p:stCondLst>
                                  <p:childTnLst>
                                    <p:set>
                                      <p:cBhvr>
                                        <p:cTn id="54" dur="1" fill="hold">
                                          <p:stCondLst>
                                            <p:cond delay="0"/>
                                          </p:stCondLst>
                                        </p:cTn>
                                        <p:tgtEl>
                                          <p:spTgt spid="6">
                                            <p:graphicEl>
                                              <a:dgm id="{E441E200-A4B9-42A8-9328-2C028A333E5F}"/>
                                            </p:graphicEl>
                                          </p:spTgt>
                                        </p:tgtEl>
                                        <p:attrNameLst>
                                          <p:attrName>style.visibility</p:attrName>
                                        </p:attrNameLst>
                                      </p:cBhvr>
                                      <p:to>
                                        <p:strVal val="visible"/>
                                      </p:to>
                                    </p:set>
                                    <p:animEffect transition="in" filter="wipe(down)">
                                      <p:cBhvr>
                                        <p:cTn id="55" dur="500"/>
                                        <p:tgtEl>
                                          <p:spTgt spid="6">
                                            <p:graphicEl>
                                              <a:dgm id="{E441E200-A4B9-42A8-9328-2C028A333E5F}"/>
                                            </p:graphicEl>
                                          </p:spTgt>
                                        </p:tgtEl>
                                      </p:cBhvr>
                                    </p:animEffect>
                                  </p:childTnLst>
                                </p:cTn>
                              </p:par>
                            </p:childTnLst>
                          </p:cTn>
                        </p:par>
                        <p:par>
                          <p:cTn id="56" fill="hold">
                            <p:stCondLst>
                              <p:cond delay="7500"/>
                            </p:stCondLst>
                            <p:childTnLst>
                              <p:par>
                                <p:cTn id="57" presetID="22" presetClass="entr" presetSubtype="1" fill="hold" grpId="0" nodeType="afterEffect">
                                  <p:stCondLst>
                                    <p:cond delay="0"/>
                                  </p:stCondLst>
                                  <p:childTnLst>
                                    <p:set>
                                      <p:cBhvr>
                                        <p:cTn id="58" dur="1" fill="hold">
                                          <p:stCondLst>
                                            <p:cond delay="0"/>
                                          </p:stCondLst>
                                        </p:cTn>
                                        <p:tgtEl>
                                          <p:spTgt spid="6">
                                            <p:graphicEl>
                                              <a:dgm id="{A3096D49-B3AD-483F-9087-2F5F8150502F}"/>
                                            </p:graphicEl>
                                          </p:spTgt>
                                        </p:tgtEl>
                                        <p:attrNameLst>
                                          <p:attrName>style.visibility</p:attrName>
                                        </p:attrNameLst>
                                      </p:cBhvr>
                                      <p:to>
                                        <p:strVal val="visible"/>
                                      </p:to>
                                    </p:set>
                                    <p:animEffect transition="in" filter="wipe(up)">
                                      <p:cBhvr>
                                        <p:cTn id="59" dur="500"/>
                                        <p:tgtEl>
                                          <p:spTgt spid="6">
                                            <p:graphicEl>
                                              <a:dgm id="{A3096D49-B3AD-483F-9087-2F5F8150502F}"/>
                                            </p:graphicEl>
                                          </p:spTgt>
                                        </p:tgtEl>
                                      </p:cBhvr>
                                    </p:animEffect>
                                  </p:childTnLst>
                                </p:cTn>
                              </p:par>
                            </p:childTnLst>
                          </p:cTn>
                        </p:par>
                        <p:par>
                          <p:cTn id="60" fill="hold">
                            <p:stCondLst>
                              <p:cond delay="8000"/>
                            </p:stCondLst>
                            <p:childTnLst>
                              <p:par>
                                <p:cTn id="61" presetID="22" presetClass="entr" presetSubtype="1" fill="hold" grpId="0" nodeType="afterEffect">
                                  <p:stCondLst>
                                    <p:cond delay="0"/>
                                  </p:stCondLst>
                                  <p:childTnLst>
                                    <p:set>
                                      <p:cBhvr>
                                        <p:cTn id="62" dur="1" fill="hold">
                                          <p:stCondLst>
                                            <p:cond delay="0"/>
                                          </p:stCondLst>
                                        </p:cTn>
                                        <p:tgtEl>
                                          <p:spTgt spid="6">
                                            <p:graphicEl>
                                              <a:dgm id="{4FB7EBF3-0CF5-41DE-A740-D6B677BEBC17}"/>
                                            </p:graphicEl>
                                          </p:spTgt>
                                        </p:tgtEl>
                                        <p:attrNameLst>
                                          <p:attrName>style.visibility</p:attrName>
                                        </p:attrNameLst>
                                      </p:cBhvr>
                                      <p:to>
                                        <p:strVal val="visible"/>
                                      </p:to>
                                    </p:set>
                                    <p:animEffect transition="in" filter="wipe(up)">
                                      <p:cBhvr>
                                        <p:cTn id="63" dur="500"/>
                                        <p:tgtEl>
                                          <p:spTgt spid="6">
                                            <p:graphicEl>
                                              <a:dgm id="{4FB7EBF3-0CF5-41DE-A740-D6B677BEBC17}"/>
                                            </p:graphicEl>
                                          </p:spTgt>
                                        </p:tgtEl>
                                      </p:cBhvr>
                                    </p:animEffect>
                                  </p:childTnLst>
                                </p:cTn>
                              </p:par>
                            </p:childTnLst>
                          </p:cTn>
                        </p:par>
                        <p:par>
                          <p:cTn id="64" fill="hold">
                            <p:stCondLst>
                              <p:cond delay="8500"/>
                            </p:stCondLst>
                            <p:childTnLst>
                              <p:par>
                                <p:cTn id="65" presetID="22" presetClass="entr" presetSubtype="8" fill="hold" grpId="0" nodeType="afterEffect">
                                  <p:stCondLst>
                                    <p:cond delay="500"/>
                                  </p:stCondLst>
                                  <p:childTnLst>
                                    <p:set>
                                      <p:cBhvr>
                                        <p:cTn id="66" dur="1" fill="hold">
                                          <p:stCondLst>
                                            <p:cond delay="0"/>
                                          </p:stCondLst>
                                        </p:cTn>
                                        <p:tgtEl>
                                          <p:spTgt spid="5"/>
                                        </p:tgtEl>
                                        <p:attrNameLst>
                                          <p:attrName>style.visibility</p:attrName>
                                        </p:attrNameLst>
                                      </p:cBhvr>
                                      <p:to>
                                        <p:strVal val="visible"/>
                                      </p:to>
                                    </p:set>
                                    <p:animEffect transition="in" filter="wipe(left)">
                                      <p:cBhvr>
                                        <p:cTn id="6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2825A17E-1B43-4FB4-A330-1A60C637EE0D}"/>
              </a:ext>
            </a:extLst>
          </p:cNvPr>
          <p:cNvSpPr/>
          <p:nvPr/>
        </p:nvSpPr>
        <p:spPr>
          <a:xfrm>
            <a:off x="5418666" y="1267097"/>
            <a:ext cx="5418667" cy="4830867"/>
          </a:xfrm>
          <a:custGeom>
            <a:avLst/>
            <a:gdLst>
              <a:gd name="connsiteX0" fmla="*/ 0 w 5418667"/>
              <a:gd name="connsiteY0" fmla="*/ 2709334 h 5418667"/>
              <a:gd name="connsiteX1" fmla="*/ 2709334 w 5418667"/>
              <a:gd name="connsiteY1" fmla="*/ 0 h 5418667"/>
              <a:gd name="connsiteX2" fmla="*/ 5418668 w 5418667"/>
              <a:gd name="connsiteY2" fmla="*/ 2709334 h 5418667"/>
              <a:gd name="connsiteX3" fmla="*/ 2709334 w 5418667"/>
              <a:gd name="connsiteY3" fmla="*/ 5418668 h 5418667"/>
              <a:gd name="connsiteX4" fmla="*/ 0 w 5418667"/>
              <a:gd name="connsiteY4" fmla="*/ 2709334 h 541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8667" h="5418667">
                <a:moveTo>
                  <a:pt x="0" y="2709334"/>
                </a:moveTo>
                <a:cubicBezTo>
                  <a:pt x="0" y="1213010"/>
                  <a:pt x="1213010" y="0"/>
                  <a:pt x="2709334" y="0"/>
                </a:cubicBezTo>
                <a:cubicBezTo>
                  <a:pt x="4205658" y="0"/>
                  <a:pt x="5418668" y="1213010"/>
                  <a:pt x="5418668" y="2709334"/>
                </a:cubicBezTo>
                <a:cubicBezTo>
                  <a:pt x="5418668" y="4205658"/>
                  <a:pt x="4205658" y="5418668"/>
                  <a:pt x="2709334" y="5418668"/>
                </a:cubicBezTo>
                <a:cubicBezTo>
                  <a:pt x="1213010" y="5418668"/>
                  <a:pt x="0" y="4205658"/>
                  <a:pt x="0" y="2709334"/>
                </a:cubicBezTo>
                <a:close/>
              </a:path>
            </a:pathLst>
          </a:custGeom>
          <a:solidFill>
            <a:srgbClr val="4E2565"/>
          </a:solidFill>
        </p:spPr>
        <p:style>
          <a:lnRef idx="2">
            <a:schemeClr val="lt1">
              <a:hueOff val="0"/>
              <a:satOff val="0"/>
              <a:lumOff val="0"/>
              <a:alphaOff val="0"/>
            </a:schemeClr>
          </a:lnRef>
          <a:fillRef idx="1">
            <a:scrgbClr r="0" g="0" b="0"/>
          </a:fillRef>
          <a:effectRef idx="0">
            <a:schemeClr val="accent6">
              <a:shade val="80000"/>
              <a:hueOff val="0"/>
              <a:satOff val="0"/>
              <a:lumOff val="0"/>
              <a:alphaOff val="0"/>
            </a:schemeClr>
          </a:effectRef>
          <a:fontRef idx="minor">
            <a:schemeClr val="lt1"/>
          </a:fontRef>
        </p:style>
        <p:txBody>
          <a:bodyPr spcFirstLastPara="0" vert="horz" wrap="square" lIns="2207836" tIns="526965" rIns="2207836" bIns="4590966" numCol="1" spcCol="1270" anchor="ctr" anchorCtr="0">
            <a:prstTxWarp prst="textArchUp">
              <a:avLst/>
            </a:prstTxWarp>
            <a:noAutofit/>
          </a:bodyPr>
          <a:lstStyle/>
          <a:p>
            <a:pPr marL="0" lvl="0" indent="0" algn="ctr" defTabSz="1600200">
              <a:lnSpc>
                <a:spcPct val="90000"/>
              </a:lnSpc>
              <a:spcBef>
                <a:spcPct val="0"/>
              </a:spcBef>
              <a:spcAft>
                <a:spcPct val="35000"/>
              </a:spcAft>
              <a:buNone/>
            </a:pPr>
            <a:r>
              <a:rPr lang="en-US" sz="3600" b="1" kern="1200" dirty="0">
                <a:solidFill>
                  <a:schemeClr val="tx2"/>
                </a:solidFill>
                <a:effectLst>
                  <a:outerShdw blurRad="38100" dist="38100" dir="2700000" algn="tl">
                    <a:srgbClr val="000000">
                      <a:alpha val="43137"/>
                    </a:srgbClr>
                  </a:outerShdw>
                </a:effectLst>
              </a:rPr>
              <a:t>ENTERPRISE</a:t>
            </a:r>
          </a:p>
        </p:txBody>
      </p:sp>
      <p:sp>
        <p:nvSpPr>
          <p:cNvPr id="19" name="TextBox 18">
            <a:extLst>
              <a:ext uri="{FF2B5EF4-FFF2-40B4-BE49-F238E27FC236}">
                <a16:creationId xmlns:a16="http://schemas.microsoft.com/office/drawing/2014/main" id="{339A9EBF-74A4-47E1-8410-9BC830F9FD75}"/>
              </a:ext>
            </a:extLst>
          </p:cNvPr>
          <p:cNvSpPr txBox="1">
            <a:spLocks/>
          </p:cNvSpPr>
          <p:nvPr/>
        </p:nvSpPr>
        <p:spPr>
          <a:xfrm>
            <a:off x="6855704" y="2339988"/>
            <a:ext cx="2706431" cy="1990584"/>
          </a:xfrm>
          <a:prstGeom prst="rect">
            <a:avLst/>
          </a:prstGeom>
          <a:noFill/>
          <a:ln w="38100">
            <a:noFill/>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290" tIns="34290" rIns="34290" bIns="34290" numCol="1" spcCol="1270" anchor="ctr" anchorCtr="0">
            <a:noAutofit/>
          </a:bodyPr>
          <a:lstStyle/>
          <a:p>
            <a:pPr marL="0" marR="0" lvl="1" indent="0" algn="ctr" defTabSz="400050" rtl="0" eaLnBrk="1" fontAlgn="auto" latinLnBrk="0" hangingPunct="1">
              <a:lnSpc>
                <a:spcPct val="90000"/>
              </a:lnSpc>
              <a:spcBef>
                <a:spcPct val="0"/>
              </a:spcBef>
              <a:spcAft>
                <a:spcPct val="1500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Calibri"/>
                <a:ea typeface="+mn-ea"/>
                <a:cs typeface="+mn-cs"/>
              </a:rPr>
              <a:t>NLT, Chief, Secretary, Congress NIFC / N-MAC</a:t>
            </a:r>
          </a:p>
        </p:txBody>
      </p:sp>
      <p:sp>
        <p:nvSpPr>
          <p:cNvPr id="2" name="Title 1">
            <a:extLst>
              <a:ext uri="{FF2B5EF4-FFF2-40B4-BE49-F238E27FC236}">
                <a16:creationId xmlns:a16="http://schemas.microsoft.com/office/drawing/2014/main" id="{DA14DDE9-4822-44FD-AA48-3E4A8B9CE7CC}"/>
              </a:ext>
            </a:extLst>
          </p:cNvPr>
          <p:cNvSpPr>
            <a:spLocks noGrp="1"/>
          </p:cNvSpPr>
          <p:nvPr>
            <p:ph type="title"/>
          </p:nvPr>
        </p:nvSpPr>
        <p:spPr>
          <a:xfrm>
            <a:off x="729756" y="472653"/>
            <a:ext cx="3620175" cy="1421928"/>
          </a:xfrm>
        </p:spPr>
        <p:txBody>
          <a:bodyPr wrap="square">
            <a:spAutoFit/>
          </a:bodyPr>
          <a:lstStyle/>
          <a:p>
            <a:r>
              <a:rPr lang="en-US" dirty="0"/>
              <a:t>Organizational Decision Bias</a:t>
            </a:r>
          </a:p>
        </p:txBody>
      </p:sp>
      <p:sp>
        <p:nvSpPr>
          <p:cNvPr id="15" name="Freeform: Shape 14">
            <a:extLst>
              <a:ext uri="{FF2B5EF4-FFF2-40B4-BE49-F238E27FC236}">
                <a16:creationId xmlns:a16="http://schemas.microsoft.com/office/drawing/2014/main" id="{0E659184-9958-4885-9982-286BA439AE1F}"/>
              </a:ext>
            </a:extLst>
          </p:cNvPr>
          <p:cNvSpPr/>
          <p:nvPr/>
        </p:nvSpPr>
        <p:spPr>
          <a:xfrm>
            <a:off x="5960533" y="2116795"/>
            <a:ext cx="4334933" cy="3981168"/>
          </a:xfrm>
          <a:custGeom>
            <a:avLst/>
            <a:gdLst>
              <a:gd name="connsiteX0" fmla="*/ 0 w 4334933"/>
              <a:gd name="connsiteY0" fmla="*/ 2167467 h 4334933"/>
              <a:gd name="connsiteX1" fmla="*/ 2167467 w 4334933"/>
              <a:gd name="connsiteY1" fmla="*/ 0 h 4334933"/>
              <a:gd name="connsiteX2" fmla="*/ 4334934 w 4334933"/>
              <a:gd name="connsiteY2" fmla="*/ 2167467 h 4334933"/>
              <a:gd name="connsiteX3" fmla="*/ 2167467 w 4334933"/>
              <a:gd name="connsiteY3" fmla="*/ 4334934 h 4334933"/>
              <a:gd name="connsiteX4" fmla="*/ 0 w 4334933"/>
              <a:gd name="connsiteY4" fmla="*/ 2167467 h 433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4933" h="4334933">
                <a:moveTo>
                  <a:pt x="0" y="2167467"/>
                </a:moveTo>
                <a:cubicBezTo>
                  <a:pt x="0" y="970408"/>
                  <a:pt x="970408" y="0"/>
                  <a:pt x="2167467" y="0"/>
                </a:cubicBezTo>
                <a:cubicBezTo>
                  <a:pt x="3364526" y="0"/>
                  <a:pt x="4334934" y="970408"/>
                  <a:pt x="4334934" y="2167467"/>
                </a:cubicBezTo>
                <a:cubicBezTo>
                  <a:pt x="4334934" y="3364526"/>
                  <a:pt x="3364526" y="4334934"/>
                  <a:pt x="2167467" y="4334934"/>
                </a:cubicBezTo>
                <a:cubicBezTo>
                  <a:pt x="970408" y="4334934"/>
                  <a:pt x="0" y="3364526"/>
                  <a:pt x="0" y="2167467"/>
                </a:cubicBezTo>
                <a:close/>
              </a:path>
            </a:pathLst>
          </a:custGeom>
          <a:solidFill>
            <a:srgbClr val="703E8E"/>
          </a:solidFill>
        </p:spPr>
        <p:style>
          <a:lnRef idx="2">
            <a:schemeClr val="lt1">
              <a:hueOff val="0"/>
              <a:satOff val="0"/>
              <a:lumOff val="0"/>
              <a:alphaOff val="0"/>
            </a:schemeClr>
          </a:lnRef>
          <a:fillRef idx="1">
            <a:scrgbClr r="0" g="0" b="0"/>
          </a:fillRef>
          <a:effectRef idx="0">
            <a:schemeClr val="accent6">
              <a:shade val="80000"/>
              <a:hueOff val="-110847"/>
              <a:satOff val="-6875"/>
              <a:lumOff val="9924"/>
              <a:alphaOff val="0"/>
            </a:schemeClr>
          </a:effectRef>
          <a:fontRef idx="minor">
            <a:schemeClr val="lt1"/>
          </a:fontRef>
        </p:style>
        <p:txBody>
          <a:bodyPr spcFirstLastPara="0" vert="horz" wrap="square" lIns="1665969" tIns="516128" rIns="1665969" bIns="3550581" numCol="1" spcCol="1270" anchor="ctr" anchorCtr="0">
            <a:prstTxWarp prst="textArchUp">
              <a:avLst/>
            </a:prstTxWarp>
            <a:noAutofit/>
          </a:bodyPr>
          <a:lstStyle/>
          <a:p>
            <a:pPr marL="0" lvl="0" indent="0" algn="ctr" defTabSz="1600200">
              <a:lnSpc>
                <a:spcPct val="90000"/>
              </a:lnSpc>
              <a:spcBef>
                <a:spcPct val="0"/>
              </a:spcBef>
              <a:spcAft>
                <a:spcPct val="35000"/>
              </a:spcAft>
              <a:buNone/>
            </a:pPr>
            <a:r>
              <a:rPr lang="en-US" sz="3600" b="1" kern="1200" dirty="0">
                <a:solidFill>
                  <a:schemeClr val="tx2"/>
                </a:solidFill>
                <a:effectLst>
                  <a:outerShdw blurRad="38100" dist="38100" dir="2700000" algn="tl">
                    <a:srgbClr val="000000">
                      <a:alpha val="43137"/>
                    </a:srgbClr>
                  </a:outerShdw>
                </a:effectLst>
              </a:rPr>
              <a:t>STRATEGIC</a:t>
            </a:r>
          </a:p>
        </p:txBody>
      </p:sp>
      <p:sp>
        <p:nvSpPr>
          <p:cNvPr id="20" name="TextBox 19">
            <a:extLst>
              <a:ext uri="{FF2B5EF4-FFF2-40B4-BE49-F238E27FC236}">
                <a16:creationId xmlns:a16="http://schemas.microsoft.com/office/drawing/2014/main" id="{83D761C6-B412-4510-A081-9C4BE7D81C32}"/>
              </a:ext>
            </a:extLst>
          </p:cNvPr>
          <p:cNvSpPr txBox="1">
            <a:spLocks/>
          </p:cNvSpPr>
          <p:nvPr/>
        </p:nvSpPr>
        <p:spPr>
          <a:xfrm>
            <a:off x="7090176" y="2817102"/>
            <a:ext cx="2237488" cy="2107829"/>
          </a:xfrm>
          <a:prstGeom prst="rect">
            <a:avLst/>
          </a:prstGeom>
          <a:noFill/>
          <a:ln w="38100">
            <a:no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290" tIns="34290" rIns="34290" bIns="34290" numCol="1" spcCol="1270" anchor="ctr" anchorCtr="0">
            <a:noAutofit/>
          </a:bodyPr>
          <a:lstStyle/>
          <a:p>
            <a:pPr marL="0" marR="0" lvl="1" indent="0" algn="ctr" defTabSz="400050" rtl="0" eaLnBrk="1" fontAlgn="auto" latinLnBrk="0" hangingPunct="1">
              <a:lnSpc>
                <a:spcPct val="90000"/>
              </a:lnSpc>
              <a:spcBef>
                <a:spcPct val="0"/>
              </a:spcBef>
              <a:spcAft>
                <a:spcPct val="15000"/>
              </a:spcAft>
              <a:buClrTx/>
              <a:buSzTx/>
              <a:buFontTx/>
              <a:buNone/>
              <a:tabLst/>
              <a:defRPr/>
            </a:pPr>
            <a:r>
              <a:rPr kumimoji="0" lang="en-US" sz="2800" b="0" i="0" u="none" strike="noStrike" kern="1200" cap="none" spc="0" normalizeH="0" baseline="0" noProof="0" dirty="0">
                <a:ln>
                  <a:noFill/>
                </a:ln>
                <a:solidFill>
                  <a:schemeClr val="tx1"/>
                </a:solidFill>
                <a:effectLst>
                  <a:outerShdw blurRad="50800" dist="38100" dir="2700000" algn="tl" rotWithShape="0">
                    <a:prstClr val="black">
                      <a:alpha val="40000"/>
                    </a:prstClr>
                  </a:outerShdw>
                </a:effectLst>
                <a:uLnTx/>
                <a:uFillTx/>
                <a:latin typeface="Calibri"/>
                <a:ea typeface="+mn-ea"/>
                <a:cs typeface="+mn-cs"/>
              </a:rPr>
              <a:t>Regional Fire Director, State FMO, GACC / Geo-MAC</a:t>
            </a:r>
          </a:p>
        </p:txBody>
      </p:sp>
      <p:sp>
        <p:nvSpPr>
          <p:cNvPr id="16" name="Freeform: Shape 15">
            <a:extLst>
              <a:ext uri="{FF2B5EF4-FFF2-40B4-BE49-F238E27FC236}">
                <a16:creationId xmlns:a16="http://schemas.microsoft.com/office/drawing/2014/main" id="{63883B97-8AF1-49AA-B6B7-47ECFEEE8E11}"/>
              </a:ext>
            </a:extLst>
          </p:cNvPr>
          <p:cNvSpPr/>
          <p:nvPr/>
        </p:nvSpPr>
        <p:spPr>
          <a:xfrm>
            <a:off x="6502399" y="3069771"/>
            <a:ext cx="3251200" cy="3028192"/>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rgbClr val="8355A5"/>
          </a:solidFill>
        </p:spPr>
        <p:style>
          <a:lnRef idx="2">
            <a:schemeClr val="lt1">
              <a:hueOff val="0"/>
              <a:satOff val="0"/>
              <a:lumOff val="0"/>
              <a:alphaOff val="0"/>
            </a:schemeClr>
          </a:lnRef>
          <a:fillRef idx="1">
            <a:scrgbClr r="0" g="0" b="0"/>
          </a:fillRef>
          <a:effectRef idx="0">
            <a:schemeClr val="accent6">
              <a:shade val="80000"/>
              <a:hueOff val="-221694"/>
              <a:satOff val="-13750"/>
              <a:lumOff val="19848"/>
              <a:alphaOff val="0"/>
            </a:schemeClr>
          </a:effectRef>
          <a:fontRef idx="minor">
            <a:schemeClr val="lt1"/>
          </a:fontRef>
        </p:style>
        <p:txBody>
          <a:bodyPr spcFirstLastPara="0" vert="horz" wrap="square" lIns="1124103" tIns="499872" rIns="1124102" bIns="2531872" numCol="1" spcCol="1270" anchor="ctr" anchorCtr="0">
            <a:prstTxWarp prst="textArchUp">
              <a:avLst/>
            </a:prstTxWarp>
            <a:noAutofit/>
          </a:bodyPr>
          <a:lstStyle/>
          <a:p>
            <a:pPr marL="0" lvl="0" indent="0" algn="ctr" defTabSz="1600200">
              <a:lnSpc>
                <a:spcPct val="90000"/>
              </a:lnSpc>
              <a:spcBef>
                <a:spcPct val="0"/>
              </a:spcBef>
              <a:spcAft>
                <a:spcPct val="35000"/>
              </a:spcAft>
              <a:buNone/>
            </a:pPr>
            <a:r>
              <a:rPr lang="en-US" sz="3600" b="1" kern="1200" dirty="0">
                <a:solidFill>
                  <a:schemeClr val="tx2"/>
                </a:solidFill>
                <a:effectLst>
                  <a:outerShdw blurRad="38100" dist="38100" dir="2700000" algn="tl">
                    <a:srgbClr val="000000">
                      <a:alpha val="43137"/>
                    </a:srgbClr>
                  </a:outerShdw>
                </a:effectLst>
              </a:rPr>
              <a:t>OPERATIONAL</a:t>
            </a:r>
          </a:p>
        </p:txBody>
      </p:sp>
      <p:sp>
        <p:nvSpPr>
          <p:cNvPr id="21" name="TextBox 20">
            <a:extLst>
              <a:ext uri="{FF2B5EF4-FFF2-40B4-BE49-F238E27FC236}">
                <a16:creationId xmlns:a16="http://schemas.microsoft.com/office/drawing/2014/main" id="{49733492-B92B-414F-ADB9-93F279184888}"/>
              </a:ext>
            </a:extLst>
          </p:cNvPr>
          <p:cNvSpPr txBox="1">
            <a:spLocks/>
          </p:cNvSpPr>
          <p:nvPr/>
        </p:nvSpPr>
        <p:spPr>
          <a:xfrm>
            <a:off x="6791528" y="4107379"/>
            <a:ext cx="2672942" cy="1188719"/>
          </a:xfrm>
          <a:prstGeom prst="rect">
            <a:avLst/>
          </a:prstGeom>
          <a:noFill/>
          <a:ln w="38100">
            <a:no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290" tIns="34290" rIns="34290" bIns="34290" numCol="1" spcCol="1270" anchor="ctr" anchorCtr="0">
            <a:noAutofit/>
          </a:bodyPr>
          <a:lstStyle/>
          <a:p>
            <a:pPr marL="0" marR="0" lvl="1" indent="0" algn="ctr" defTabSz="400050" rtl="0" eaLnBrk="1" fontAlgn="auto" latinLnBrk="0" hangingPunct="1">
              <a:lnSpc>
                <a:spcPct val="90000"/>
              </a:lnSpc>
              <a:spcBef>
                <a:spcPct val="0"/>
              </a:spcBef>
              <a:spcAft>
                <a:spcPct val="15000"/>
              </a:spcAft>
              <a:buClrTx/>
              <a:buSzTx/>
              <a:buFontTx/>
              <a:buNone/>
              <a:tabLst/>
              <a:defRPr/>
            </a:pPr>
            <a:r>
              <a:rPr kumimoji="0" lang="en-US" sz="2800" b="0" i="0" u="none" strike="noStrike" kern="1200" cap="none" spc="0" normalizeH="0" baseline="0" noProof="0" dirty="0">
                <a:ln>
                  <a:noFill/>
                </a:ln>
                <a:solidFill>
                  <a:schemeClr val="tx1"/>
                </a:solidFill>
                <a:effectLst>
                  <a:outerShdw blurRad="50800" dist="38100" dir="2700000" algn="tl" rotWithShape="0">
                    <a:prstClr val="black">
                      <a:alpha val="40000"/>
                    </a:prstClr>
                  </a:outerShdw>
                </a:effectLst>
                <a:uLnTx/>
                <a:uFillTx/>
                <a:latin typeface="Calibri"/>
                <a:ea typeface="+mn-ea"/>
                <a:cs typeface="+mn-cs"/>
              </a:rPr>
              <a:t>Agency Administrator, Incident Commander</a:t>
            </a:r>
          </a:p>
        </p:txBody>
      </p:sp>
      <p:sp>
        <p:nvSpPr>
          <p:cNvPr id="17" name="Freeform: Shape 16">
            <a:extLst>
              <a:ext uri="{FF2B5EF4-FFF2-40B4-BE49-F238E27FC236}">
                <a16:creationId xmlns:a16="http://schemas.microsoft.com/office/drawing/2014/main" id="{CB3D88BE-81B6-45F3-A172-369E7BCAB819}"/>
              </a:ext>
            </a:extLst>
          </p:cNvPr>
          <p:cNvSpPr/>
          <p:nvPr/>
        </p:nvSpPr>
        <p:spPr>
          <a:xfrm>
            <a:off x="7044266" y="3930497"/>
            <a:ext cx="2167466" cy="2167466"/>
          </a:xfrm>
          <a:custGeom>
            <a:avLst/>
            <a:gdLst>
              <a:gd name="connsiteX0" fmla="*/ 0 w 2167466"/>
              <a:gd name="connsiteY0" fmla="*/ 1083733 h 2167466"/>
              <a:gd name="connsiteX1" fmla="*/ 1083733 w 2167466"/>
              <a:gd name="connsiteY1" fmla="*/ 0 h 2167466"/>
              <a:gd name="connsiteX2" fmla="*/ 2167466 w 2167466"/>
              <a:gd name="connsiteY2" fmla="*/ 1083733 h 2167466"/>
              <a:gd name="connsiteX3" fmla="*/ 1083733 w 2167466"/>
              <a:gd name="connsiteY3" fmla="*/ 2167466 h 2167466"/>
              <a:gd name="connsiteX4" fmla="*/ 0 w 2167466"/>
              <a:gd name="connsiteY4" fmla="*/ 1083733 h 216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466" h="2167466">
                <a:moveTo>
                  <a:pt x="0" y="1083733"/>
                </a:moveTo>
                <a:cubicBezTo>
                  <a:pt x="0" y="485204"/>
                  <a:pt x="485204" y="0"/>
                  <a:pt x="1083733" y="0"/>
                </a:cubicBezTo>
                <a:cubicBezTo>
                  <a:pt x="1682262" y="0"/>
                  <a:pt x="2167466" y="485204"/>
                  <a:pt x="2167466" y="1083733"/>
                </a:cubicBezTo>
                <a:cubicBezTo>
                  <a:pt x="2167466" y="1682262"/>
                  <a:pt x="1682262" y="2167466"/>
                  <a:pt x="1083733" y="2167466"/>
                </a:cubicBezTo>
                <a:cubicBezTo>
                  <a:pt x="485204" y="2167466"/>
                  <a:pt x="0" y="1682262"/>
                  <a:pt x="0" y="1083733"/>
                </a:cubicBezTo>
                <a:close/>
              </a:path>
            </a:pathLst>
          </a:custGeom>
          <a:solidFill>
            <a:srgbClr val="9171AB"/>
          </a:solidFill>
        </p:spPr>
        <p:style>
          <a:lnRef idx="2">
            <a:schemeClr val="lt1">
              <a:hueOff val="0"/>
              <a:satOff val="0"/>
              <a:lumOff val="0"/>
              <a:alphaOff val="0"/>
            </a:schemeClr>
          </a:lnRef>
          <a:fillRef idx="1">
            <a:scrgbClr r="0" g="0" b="0"/>
          </a:fillRef>
          <a:effectRef idx="0">
            <a:schemeClr val="accent6">
              <a:shade val="80000"/>
              <a:hueOff val="-332542"/>
              <a:satOff val="-20625"/>
              <a:lumOff val="29772"/>
              <a:alphaOff val="0"/>
            </a:schemeClr>
          </a:effectRef>
          <a:fontRef idx="minor">
            <a:schemeClr val="lt1"/>
          </a:fontRef>
        </p:style>
        <p:txBody>
          <a:bodyPr spcFirstLastPara="0" vert="horz" wrap="square" lIns="573450" tIns="797898" rIns="573450" bIns="797899" numCol="1" spcCol="1270" anchor="ctr" anchorCtr="0">
            <a:prstTxWarp prst="textArchUp">
              <a:avLst/>
            </a:prstTxWarp>
            <a:noAutofit/>
          </a:bodyPr>
          <a:lstStyle/>
          <a:p>
            <a:pPr marL="0" lvl="0" indent="0" algn="ctr" defTabSz="1600200">
              <a:lnSpc>
                <a:spcPct val="90000"/>
              </a:lnSpc>
              <a:spcBef>
                <a:spcPct val="0"/>
              </a:spcBef>
              <a:spcAft>
                <a:spcPct val="35000"/>
              </a:spcAft>
              <a:buNone/>
            </a:pPr>
            <a:r>
              <a:rPr lang="en-US" sz="3600" b="1" kern="1200" dirty="0">
                <a:solidFill>
                  <a:schemeClr val="tx2"/>
                </a:solidFill>
                <a:effectLst>
                  <a:outerShdw blurRad="38100" dist="38100" dir="2700000" algn="tl">
                    <a:srgbClr val="000000">
                      <a:alpha val="43137"/>
                    </a:srgbClr>
                  </a:outerShdw>
                </a:effectLst>
              </a:rPr>
              <a:t>REAL-TIME</a:t>
            </a:r>
          </a:p>
        </p:txBody>
      </p:sp>
      <p:sp>
        <p:nvSpPr>
          <p:cNvPr id="18" name="TextBox 17">
            <a:extLst>
              <a:ext uri="{FF2B5EF4-FFF2-40B4-BE49-F238E27FC236}">
                <a16:creationId xmlns:a16="http://schemas.microsoft.com/office/drawing/2014/main" id="{DA86C7A4-4966-4203-9256-023FB97784DC}"/>
              </a:ext>
            </a:extLst>
          </p:cNvPr>
          <p:cNvSpPr txBox="1">
            <a:spLocks/>
          </p:cNvSpPr>
          <p:nvPr/>
        </p:nvSpPr>
        <p:spPr>
          <a:xfrm>
            <a:off x="7062675" y="4186781"/>
            <a:ext cx="2149057" cy="2167466"/>
          </a:xfrm>
          <a:prstGeom prst="rect">
            <a:avLst/>
          </a:prstGeom>
          <a:noFill/>
          <a:ln w="38100">
            <a:noFill/>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290" tIns="34290" rIns="34290" bIns="34290" numCol="1" spcCol="1270" anchor="ctr" anchorCtr="0">
            <a:noAutofit/>
          </a:bodyPr>
          <a:lstStyle/>
          <a:p>
            <a:pPr marL="0" marR="0" lvl="1" indent="0" algn="ctr" defTabSz="400050" rtl="0" eaLnBrk="1" fontAlgn="auto" latinLnBrk="0" hangingPunct="1">
              <a:lnSpc>
                <a:spcPct val="90000"/>
              </a:lnSpc>
              <a:spcBef>
                <a:spcPct val="0"/>
              </a:spcBef>
              <a:spcAft>
                <a:spcPct val="15000"/>
              </a:spcAft>
              <a:buClrTx/>
              <a:buSzTx/>
              <a:buFontTx/>
              <a:buNone/>
              <a:tabLst/>
              <a:defRPr/>
            </a:pPr>
            <a:r>
              <a:rPr kumimoji="0" lang="en-US" sz="2800" b="0" i="0" u="none" strike="noStrike" kern="1200" cap="none" spc="0" normalizeH="0" baseline="0" noProof="0" dirty="0">
                <a:ln>
                  <a:noFill/>
                </a:ln>
                <a:solidFill>
                  <a:schemeClr val="tx2"/>
                </a:solidFill>
                <a:effectLst/>
                <a:uLnTx/>
                <a:uFillTx/>
                <a:latin typeface="Calibri"/>
                <a:ea typeface="+mn-ea"/>
                <a:cs typeface="+mn-cs"/>
              </a:rPr>
              <a:t>Individual (Crew?)</a:t>
            </a:r>
          </a:p>
        </p:txBody>
      </p:sp>
    </p:spTree>
    <p:extLst>
      <p:ext uri="{BB962C8B-B14F-4D97-AF65-F5344CB8AC3E}">
        <p14:creationId xmlns:p14="http://schemas.microsoft.com/office/powerpoint/2010/main" val="2441367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2)">
                                      <p:cBhvr>
                                        <p:cTn id="7" dur="2000"/>
                                        <p:tgtEl>
                                          <p:spTgt spid="1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2"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heel(2)">
                                      <p:cBhvr>
                                        <p:cTn id="16" dur="2000"/>
                                        <p:tgtEl>
                                          <p:spTgt spid="15"/>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2"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heel(2)">
                                      <p:cBhvr>
                                        <p:cTn id="25" dur="2000"/>
                                        <p:tgtEl>
                                          <p:spTgt spid="16"/>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2"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heel(2)">
                                      <p:cBhvr>
                                        <p:cTn id="34" dur="2000"/>
                                        <p:tgtEl>
                                          <p:spTgt spid="17"/>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p:bldP spid="15" grpId="0" animBg="1"/>
      <p:bldP spid="20" grpId="0"/>
      <p:bldP spid="16" grpId="0" animBg="1"/>
      <p:bldP spid="21" grpId="0"/>
      <p:bldP spid="17"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E79626-15EE-45B4-9E4A-A1D10914AC4A}"/>
              </a:ext>
            </a:extLst>
          </p:cNvPr>
          <p:cNvSpPr>
            <a:spLocks noGrp="1"/>
          </p:cNvSpPr>
          <p:nvPr>
            <p:ph type="title"/>
          </p:nvPr>
        </p:nvSpPr>
        <p:spPr/>
        <p:txBody>
          <a:bodyPr/>
          <a:lstStyle/>
          <a:p>
            <a:r>
              <a:rPr lang="en-US" dirty="0"/>
              <a:t>Objectives</a:t>
            </a:r>
          </a:p>
        </p:txBody>
      </p:sp>
      <p:sp>
        <p:nvSpPr>
          <p:cNvPr id="9" name="Text Placeholder 8">
            <a:extLst>
              <a:ext uri="{FF2B5EF4-FFF2-40B4-BE49-F238E27FC236}">
                <a16:creationId xmlns:a16="http://schemas.microsoft.com/office/drawing/2014/main" id="{0B7584F1-1B24-43AD-A4C1-B952FA367412}"/>
              </a:ext>
            </a:extLst>
          </p:cNvPr>
          <p:cNvSpPr>
            <a:spLocks noGrp="1"/>
          </p:cNvSpPr>
          <p:nvPr>
            <p:ph type="body" sz="quarter" idx="10"/>
          </p:nvPr>
        </p:nvSpPr>
        <p:spPr>
          <a:xfrm>
            <a:off x="1879046" y="1411553"/>
            <a:ext cx="9804954" cy="4832092"/>
          </a:xfrm>
        </p:spPr>
        <p:txBody>
          <a:bodyPr>
            <a:spAutoFit/>
          </a:bodyPr>
          <a:lstStyle/>
          <a:p>
            <a:pPr lvl="0"/>
            <a:r>
              <a:rPr lang="en-US" sz="3600" dirty="0"/>
              <a:t>Understand basic principles of decision-making and risk.</a:t>
            </a:r>
          </a:p>
          <a:p>
            <a:pPr lvl="0"/>
            <a:r>
              <a:rPr lang="en-US" sz="3600" dirty="0"/>
              <a:t>Provide examples of how the fire danger management tools can optimize the potential outcome of a decision by minimizing the associated risk.</a:t>
            </a:r>
          </a:p>
          <a:p>
            <a:pPr lvl="0"/>
            <a:r>
              <a:rPr lang="en-US" sz="3600" dirty="0"/>
              <a:t>Describe how the fire danger management tools support risk management.</a:t>
            </a:r>
          </a:p>
        </p:txBody>
      </p:sp>
    </p:spTree>
    <p:extLst>
      <p:ext uri="{BB962C8B-B14F-4D97-AF65-F5344CB8AC3E}">
        <p14:creationId xmlns:p14="http://schemas.microsoft.com/office/powerpoint/2010/main" val="3110182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wipe(left)">
                                      <p:cBhvr>
                                        <p:cTn id="11" dur="500"/>
                                        <p:tgtEl>
                                          <p:spTgt spid="9">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wipe(left)">
                                      <p:cBhvr>
                                        <p:cTn id="1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827D97B-D5EA-4083-ACA4-109723E07929}"/>
              </a:ext>
            </a:extLst>
          </p:cNvPr>
          <p:cNvSpPr txBox="1"/>
          <p:nvPr/>
        </p:nvSpPr>
        <p:spPr>
          <a:xfrm>
            <a:off x="552993" y="1904710"/>
            <a:ext cx="5760721" cy="4847481"/>
          </a:xfrm>
          <a:prstGeom prst="rect">
            <a:avLst/>
          </a:prstGeom>
          <a:noFill/>
        </p:spPr>
        <p:txBody>
          <a:bodyPr wrap="square" rtlCol="0">
            <a:spAutoFit/>
          </a:bodyPr>
          <a:lstStyle/>
          <a:p>
            <a:pPr marL="228600" marR="0" lvl="0" indent="0" algn="l"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endParaRPr>
          </a:p>
          <a:p>
            <a:pPr marL="228600" lvl="0">
              <a:defRPr/>
            </a:pPr>
            <a:r>
              <a:rPr lang="en-US" sz="3600" b="1" u="sng" dirty="0">
                <a:solidFill>
                  <a:srgbClr val="FFFFFF"/>
                </a:solidFill>
                <a:effectLst>
                  <a:outerShdw blurRad="38100" dist="38100" dir="2700000" algn="tl">
                    <a:srgbClr val="000000">
                      <a:alpha val="43137"/>
                    </a:srgbClr>
                  </a:outerShdw>
                </a:effectLst>
              </a:rPr>
              <a:t>ENTERPRISE DECISIONS</a:t>
            </a:r>
          </a:p>
          <a:p>
            <a:pPr marL="685800" lvl="0" indent="-457200">
              <a:buFont typeface="Arial" panose="020B0604020202020204" pitchFamily="34" charset="0"/>
              <a:buChar char="•"/>
              <a:defRPr/>
            </a:pPr>
            <a:r>
              <a:rPr lang="en-US" sz="3200" dirty="0">
                <a:solidFill>
                  <a:srgbClr val="FFFFFF"/>
                </a:solidFill>
                <a:effectLst>
                  <a:outerShdw blurRad="38100" dist="38100" dir="2700000" algn="tl">
                    <a:srgbClr val="000000">
                      <a:alpha val="43137"/>
                    </a:srgbClr>
                  </a:outerShdw>
                </a:effectLst>
              </a:rPr>
              <a:t>Washington, National Office</a:t>
            </a:r>
          </a:p>
          <a:p>
            <a:pPr marL="685800" lvl="0" indent="-457200">
              <a:buFont typeface="Arial" panose="020B0604020202020204" pitchFamily="34" charset="0"/>
              <a:buChar char="•"/>
              <a:defRPr/>
            </a:pPr>
            <a:r>
              <a:rPr lang="en-US" sz="3200" dirty="0">
                <a:solidFill>
                  <a:srgbClr val="FFFFFF"/>
                </a:solidFill>
                <a:effectLst>
                  <a:outerShdw blurRad="38100" dist="38100" dir="2700000" algn="tl">
                    <a:srgbClr val="000000">
                      <a:alpha val="43137"/>
                    </a:srgbClr>
                  </a:outerShdw>
                </a:effectLst>
              </a:rPr>
              <a:t>NICC / Predictive Services</a:t>
            </a:r>
          </a:p>
          <a:p>
            <a:pPr marL="228600" lvl="0">
              <a:defRPr/>
            </a:pPr>
            <a:endParaRPr lang="en-US" sz="3600" b="1" u="sng" dirty="0">
              <a:solidFill>
                <a:srgbClr val="FFFFFF"/>
              </a:solidFill>
              <a:effectLst>
                <a:outerShdw blurRad="38100" dist="38100" dir="2700000" algn="tl">
                  <a:srgbClr val="000000">
                    <a:alpha val="43137"/>
                  </a:srgbClr>
                </a:outerShdw>
              </a:effectLst>
            </a:endParaRPr>
          </a:p>
          <a:p>
            <a:pPr marL="228600" lvl="0">
              <a:defRPr/>
            </a:pPr>
            <a:r>
              <a:rPr lang="en-US" sz="3600" b="1" u="sng" dirty="0">
                <a:solidFill>
                  <a:srgbClr val="FFFFFF"/>
                </a:solidFill>
                <a:effectLst>
                  <a:outerShdw blurRad="38100" dist="38100" dir="2700000" algn="tl">
                    <a:srgbClr val="000000">
                      <a:alpha val="43137"/>
                    </a:srgbClr>
                  </a:outerShdw>
                </a:effectLst>
              </a:rPr>
              <a:t>STRATEGIC DECISIONS</a:t>
            </a:r>
          </a:p>
          <a:p>
            <a:pPr marL="685800" lvl="0" indent="-457200">
              <a:buFont typeface="Arial" panose="020B0604020202020204" pitchFamily="34" charset="0"/>
              <a:buChar char="•"/>
              <a:defRPr/>
            </a:pPr>
            <a:r>
              <a:rPr lang="en-US" sz="3200" dirty="0">
                <a:solidFill>
                  <a:srgbClr val="FFFFFF"/>
                </a:solidFill>
                <a:effectLst>
                  <a:outerShdw blurRad="38100" dist="38100" dir="2700000" algn="tl">
                    <a:srgbClr val="000000">
                      <a:alpha val="43137"/>
                    </a:srgbClr>
                  </a:outerShdw>
                </a:effectLst>
              </a:rPr>
              <a:t>FMO, Duty Officer, AA</a:t>
            </a:r>
          </a:p>
          <a:p>
            <a:pPr marL="685800" lvl="0" indent="-457200">
              <a:buFont typeface="Arial" panose="020B0604020202020204" pitchFamily="34" charset="0"/>
              <a:buChar char="•"/>
              <a:defRPr/>
            </a:pPr>
            <a:r>
              <a:rPr lang="en-US" sz="3200" dirty="0">
                <a:solidFill>
                  <a:srgbClr val="FFFFFF"/>
                </a:solidFill>
                <a:effectLst>
                  <a:outerShdw blurRad="38100" dist="38100" dir="2700000" algn="tl">
                    <a:srgbClr val="000000">
                      <a:alpha val="43137"/>
                    </a:srgbClr>
                  </a:outerShdw>
                </a:effectLst>
              </a:rPr>
              <a:t>GACC / Predictive Services</a:t>
            </a: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sp>
        <p:nvSpPr>
          <p:cNvPr id="8" name="TextBox 7">
            <a:extLst>
              <a:ext uri="{FF2B5EF4-FFF2-40B4-BE49-F238E27FC236}">
                <a16:creationId xmlns:a16="http://schemas.microsoft.com/office/drawing/2014/main" id="{EE7EEFD1-5605-46D3-B6EF-A86C27CA5B37}"/>
              </a:ext>
            </a:extLst>
          </p:cNvPr>
          <p:cNvSpPr txBox="1"/>
          <p:nvPr/>
        </p:nvSpPr>
        <p:spPr>
          <a:xfrm>
            <a:off x="6313714" y="930817"/>
            <a:ext cx="5630091" cy="5832366"/>
          </a:xfrm>
          <a:prstGeom prst="rect">
            <a:avLst/>
          </a:prstGeom>
          <a:noFill/>
        </p:spPr>
        <p:txBody>
          <a:bodyPr wrap="square" rtlCol="0">
            <a:spAutoFit/>
          </a:bodyPr>
          <a:lstStyle/>
          <a:p>
            <a:pPr marL="228600" marR="0" lvl="0" indent="0" algn="l"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endParaRPr>
          </a:p>
          <a:p>
            <a:pPr marL="228600" lvl="0">
              <a:defRPr/>
            </a:pPr>
            <a:r>
              <a:rPr lang="en-US" sz="3600" b="1" u="sng" dirty="0">
                <a:solidFill>
                  <a:srgbClr val="FFFFFF"/>
                </a:solidFill>
                <a:effectLst>
                  <a:outerShdw blurRad="38100" dist="38100" dir="2700000" algn="tl">
                    <a:srgbClr val="000000">
                      <a:alpha val="43137"/>
                    </a:srgbClr>
                  </a:outerShdw>
                </a:effectLst>
              </a:rPr>
              <a:t>OPERATIONAL DECISIONS</a:t>
            </a:r>
          </a:p>
          <a:p>
            <a:pPr marL="800100" lvl="0" indent="-571500">
              <a:buFont typeface="Arial" panose="020B0604020202020204" pitchFamily="34" charset="0"/>
              <a:buChar char="•"/>
              <a:defRPr/>
            </a:pPr>
            <a:r>
              <a:rPr lang="en-US" sz="3200" dirty="0">
                <a:solidFill>
                  <a:srgbClr val="FFFFFF"/>
                </a:solidFill>
                <a:effectLst>
                  <a:outerShdw blurRad="38100" dist="38100" dir="2700000" algn="tl">
                    <a:srgbClr val="000000">
                      <a:alpha val="43137"/>
                    </a:srgbClr>
                  </a:outerShdw>
                </a:effectLst>
              </a:rPr>
              <a:t>OPS, ATGS, IC</a:t>
            </a:r>
          </a:p>
          <a:p>
            <a:pPr marL="800100" lvl="0" indent="-571500">
              <a:buFont typeface="Arial" panose="020B0604020202020204" pitchFamily="34" charset="0"/>
              <a:buChar char="•"/>
              <a:defRPr/>
            </a:pPr>
            <a:r>
              <a:rPr lang="en-US" sz="3200" dirty="0">
                <a:solidFill>
                  <a:srgbClr val="FFFFFF"/>
                </a:solidFill>
                <a:effectLst>
                  <a:outerShdw blurRad="38100" dist="38100" dir="2700000" algn="tl">
                    <a:srgbClr val="000000">
                      <a:alpha val="43137"/>
                    </a:srgbClr>
                  </a:outerShdw>
                </a:effectLst>
              </a:rPr>
              <a:t>Center Manager</a:t>
            </a:r>
          </a:p>
          <a:p>
            <a:pPr marL="800100" lvl="0" indent="-571500">
              <a:buFont typeface="Arial" panose="020B0604020202020204" pitchFamily="34" charset="0"/>
              <a:buChar char="•"/>
              <a:defRPr/>
            </a:pPr>
            <a:r>
              <a:rPr lang="en-US" sz="3200" dirty="0">
                <a:solidFill>
                  <a:srgbClr val="FFFFFF"/>
                </a:solidFill>
                <a:effectLst>
                  <a:outerShdw blurRad="38100" dist="38100" dir="2700000" algn="tl">
                    <a:srgbClr val="000000">
                      <a:alpha val="43137"/>
                    </a:srgbClr>
                  </a:outerShdw>
                </a:effectLst>
              </a:rPr>
              <a:t>Others? </a:t>
            </a:r>
          </a:p>
          <a:p>
            <a:pPr marL="228600" lvl="0">
              <a:defRPr/>
            </a:pPr>
            <a:endParaRPr kumimoji="0" lang="en-US" sz="36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a:p>
            <a:pPr marL="228600" lvl="0">
              <a:defRPr/>
            </a:pPr>
            <a:r>
              <a:rPr kumimoji="0" lang="en-US" sz="36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REAL-TIME</a:t>
            </a:r>
          </a:p>
          <a:p>
            <a:pPr marL="8001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IHC</a:t>
            </a:r>
          </a:p>
          <a:p>
            <a:pPr marL="8001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DIVS</a:t>
            </a:r>
          </a:p>
          <a:p>
            <a:pPr marL="8001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Others?</a:t>
            </a: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sp>
        <p:nvSpPr>
          <p:cNvPr id="2" name="Title 1">
            <a:extLst>
              <a:ext uri="{FF2B5EF4-FFF2-40B4-BE49-F238E27FC236}">
                <a16:creationId xmlns:a16="http://schemas.microsoft.com/office/drawing/2014/main" id="{8D37E03B-030A-498E-8686-B1ABF1A1695A}"/>
              </a:ext>
            </a:extLst>
          </p:cNvPr>
          <p:cNvSpPr>
            <a:spLocks noGrp="1"/>
          </p:cNvSpPr>
          <p:nvPr>
            <p:ph type="title"/>
          </p:nvPr>
        </p:nvSpPr>
        <p:spPr>
          <a:xfrm>
            <a:off x="794995" y="1539178"/>
            <a:ext cx="4371026" cy="664797"/>
          </a:xfrm>
        </p:spPr>
        <p:txBody>
          <a:bodyPr/>
          <a:lstStyle/>
          <a:p>
            <a:r>
              <a:rPr lang="en-US" sz="3600" b="1" spc="0" dirty="0">
                <a:ln>
                  <a:noFill/>
                </a:ln>
                <a:solidFill>
                  <a:srgbClr val="FFFF00"/>
                </a:solidFill>
                <a:effectLst>
                  <a:outerShdw blurRad="38100" dist="38100" dir="2700000" algn="tl">
                    <a:srgbClr val="000000">
                      <a:alpha val="43137"/>
                    </a:srgbClr>
                  </a:outerShdw>
                </a:effectLst>
              </a:rPr>
              <a:t>DECISION-MAKERS?</a:t>
            </a:r>
            <a:br>
              <a:rPr lang="en-US" b="1" spc="0" dirty="0">
                <a:ln>
                  <a:noFill/>
                </a:ln>
                <a:solidFill>
                  <a:srgbClr val="FFFF00"/>
                </a:solidFill>
                <a:effectLst>
                  <a:outerShdw blurRad="38100" dist="38100" dir="2700000" algn="tl">
                    <a:srgbClr val="000000">
                      <a:alpha val="43137"/>
                    </a:srgbClr>
                  </a:outerShdw>
                </a:effectLst>
              </a:rPr>
            </a:br>
            <a:endParaRPr lang="en-US" dirty="0"/>
          </a:p>
        </p:txBody>
      </p:sp>
    </p:spTree>
    <p:extLst>
      <p:ext uri="{BB962C8B-B14F-4D97-AF65-F5344CB8AC3E}">
        <p14:creationId xmlns:p14="http://schemas.microsoft.com/office/powerpoint/2010/main" val="1892047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wipe(left)">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wipe(left)">
                                      <p:cBhvr>
                                        <p:cTn id="12" dur="500"/>
                                        <p:tgtEl>
                                          <p:spTgt spid="14">
                                            <p:txEl>
                                              <p:pRg st="2" end="2"/>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xEl>
                                              <p:pRg st="3" end="3"/>
                                            </p:txEl>
                                          </p:spTgt>
                                        </p:tgtEl>
                                        <p:attrNameLst>
                                          <p:attrName>style.visibility</p:attrName>
                                        </p:attrNameLst>
                                      </p:cBhvr>
                                      <p:to>
                                        <p:strVal val="visible"/>
                                      </p:to>
                                    </p:set>
                                    <p:animEffect transition="in" filter="wipe(left)">
                                      <p:cBhvr>
                                        <p:cTn id="16" dur="500"/>
                                        <p:tgtEl>
                                          <p:spTgt spid="1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xEl>
                                              <p:pRg st="5" end="5"/>
                                            </p:txEl>
                                          </p:spTgt>
                                        </p:tgtEl>
                                        <p:attrNameLst>
                                          <p:attrName>style.visibility</p:attrName>
                                        </p:attrNameLst>
                                      </p:cBhvr>
                                      <p:to>
                                        <p:strVal val="visible"/>
                                      </p:to>
                                    </p:set>
                                    <p:animEffect transition="in" filter="wipe(left)">
                                      <p:cBhvr>
                                        <p:cTn id="21" dur="500"/>
                                        <p:tgtEl>
                                          <p:spTgt spid="14">
                                            <p:txEl>
                                              <p:pRg st="5" end="5"/>
                                            </p:txEl>
                                          </p:spTgt>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4">
                                            <p:txEl>
                                              <p:pRg st="6" end="6"/>
                                            </p:txEl>
                                          </p:spTgt>
                                        </p:tgtEl>
                                        <p:attrNameLst>
                                          <p:attrName>style.visibility</p:attrName>
                                        </p:attrNameLst>
                                      </p:cBhvr>
                                      <p:to>
                                        <p:strVal val="visible"/>
                                      </p:to>
                                    </p:set>
                                    <p:animEffect transition="in" filter="wipe(left)">
                                      <p:cBhvr>
                                        <p:cTn id="25" dur="500"/>
                                        <p:tgtEl>
                                          <p:spTgt spid="14">
                                            <p:txEl>
                                              <p:pRg st="6" end="6"/>
                                            </p:txEl>
                                          </p:spTgt>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14">
                                            <p:txEl>
                                              <p:pRg st="7" end="7"/>
                                            </p:txEl>
                                          </p:spTgt>
                                        </p:tgtEl>
                                        <p:attrNameLst>
                                          <p:attrName>style.visibility</p:attrName>
                                        </p:attrNameLst>
                                      </p:cBhvr>
                                      <p:to>
                                        <p:strVal val="visible"/>
                                      </p:to>
                                    </p:set>
                                    <p:animEffect transition="in" filter="wipe(left)">
                                      <p:cBhvr>
                                        <p:cTn id="29" dur="500"/>
                                        <p:tgtEl>
                                          <p:spTgt spid="14">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wipe(left)">
                                      <p:cBhvr>
                                        <p:cTn id="34" dur="500"/>
                                        <p:tgtEl>
                                          <p:spTgt spid="8">
                                            <p:txEl>
                                              <p:pRg st="1" end="1"/>
                                            </p:txEl>
                                          </p:spTgt>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Effect transition="in" filter="wipe(left)">
                                      <p:cBhvr>
                                        <p:cTn id="38" dur="500"/>
                                        <p:tgtEl>
                                          <p:spTgt spid="8">
                                            <p:txEl>
                                              <p:pRg st="2" end="2"/>
                                            </p:txEl>
                                          </p:spTgt>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Effect transition="in" filter="wipe(left)">
                                      <p:cBhvr>
                                        <p:cTn id="42" dur="500"/>
                                        <p:tgtEl>
                                          <p:spTgt spid="8">
                                            <p:txEl>
                                              <p:pRg st="3" end="3"/>
                                            </p:txEl>
                                          </p:spTgt>
                                        </p:tgtEl>
                                      </p:cBhvr>
                                    </p:animEffect>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8">
                                            <p:txEl>
                                              <p:pRg st="4" end="4"/>
                                            </p:txEl>
                                          </p:spTgt>
                                        </p:tgtEl>
                                        <p:attrNameLst>
                                          <p:attrName>style.visibility</p:attrName>
                                        </p:attrNameLst>
                                      </p:cBhvr>
                                      <p:to>
                                        <p:strVal val="visible"/>
                                      </p:to>
                                    </p:set>
                                    <p:animEffect transition="in" filter="wipe(left)">
                                      <p:cBhvr>
                                        <p:cTn id="46" dur="500"/>
                                        <p:tgtEl>
                                          <p:spTgt spid="8">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8">
                                            <p:txEl>
                                              <p:pRg st="6" end="6"/>
                                            </p:txEl>
                                          </p:spTgt>
                                        </p:tgtEl>
                                        <p:attrNameLst>
                                          <p:attrName>style.visibility</p:attrName>
                                        </p:attrNameLst>
                                      </p:cBhvr>
                                      <p:to>
                                        <p:strVal val="visible"/>
                                      </p:to>
                                    </p:set>
                                    <p:animEffect transition="in" filter="wipe(left)">
                                      <p:cBhvr>
                                        <p:cTn id="51" dur="500"/>
                                        <p:tgtEl>
                                          <p:spTgt spid="8">
                                            <p:txEl>
                                              <p:pRg st="6" end="6"/>
                                            </p:txEl>
                                          </p:spTgt>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8">
                                            <p:txEl>
                                              <p:pRg st="7" end="7"/>
                                            </p:txEl>
                                          </p:spTgt>
                                        </p:tgtEl>
                                        <p:attrNameLst>
                                          <p:attrName>style.visibility</p:attrName>
                                        </p:attrNameLst>
                                      </p:cBhvr>
                                      <p:to>
                                        <p:strVal val="visible"/>
                                      </p:to>
                                    </p:set>
                                    <p:animEffect transition="in" filter="wipe(left)">
                                      <p:cBhvr>
                                        <p:cTn id="55" dur="500"/>
                                        <p:tgtEl>
                                          <p:spTgt spid="8">
                                            <p:txEl>
                                              <p:pRg st="7" end="7"/>
                                            </p:txEl>
                                          </p:spTgt>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8">
                                            <p:txEl>
                                              <p:pRg st="8" end="8"/>
                                            </p:txEl>
                                          </p:spTgt>
                                        </p:tgtEl>
                                        <p:attrNameLst>
                                          <p:attrName>style.visibility</p:attrName>
                                        </p:attrNameLst>
                                      </p:cBhvr>
                                      <p:to>
                                        <p:strVal val="visible"/>
                                      </p:to>
                                    </p:set>
                                    <p:animEffect transition="in" filter="wipe(left)">
                                      <p:cBhvr>
                                        <p:cTn id="59" dur="500"/>
                                        <p:tgtEl>
                                          <p:spTgt spid="8">
                                            <p:txEl>
                                              <p:pRg st="8" end="8"/>
                                            </p:txEl>
                                          </p:spTgt>
                                        </p:tgtEl>
                                      </p:cBhvr>
                                    </p:animEffect>
                                  </p:childTnLst>
                                </p:cTn>
                              </p:par>
                            </p:childTnLst>
                          </p:cTn>
                        </p:par>
                        <p:par>
                          <p:cTn id="60" fill="hold">
                            <p:stCondLst>
                              <p:cond delay="1500"/>
                            </p:stCondLst>
                            <p:childTnLst>
                              <p:par>
                                <p:cTn id="61" presetID="22" presetClass="entr" presetSubtype="8" fill="hold" grpId="0" nodeType="afterEffect">
                                  <p:stCondLst>
                                    <p:cond delay="0"/>
                                  </p:stCondLst>
                                  <p:childTnLst>
                                    <p:set>
                                      <p:cBhvr>
                                        <p:cTn id="62" dur="1" fill="hold">
                                          <p:stCondLst>
                                            <p:cond delay="0"/>
                                          </p:stCondLst>
                                        </p:cTn>
                                        <p:tgtEl>
                                          <p:spTgt spid="8">
                                            <p:txEl>
                                              <p:pRg st="9" end="9"/>
                                            </p:txEl>
                                          </p:spTgt>
                                        </p:tgtEl>
                                        <p:attrNameLst>
                                          <p:attrName>style.visibility</p:attrName>
                                        </p:attrNameLst>
                                      </p:cBhvr>
                                      <p:to>
                                        <p:strVal val="visible"/>
                                      </p:to>
                                    </p:set>
                                    <p:animEffect transition="in" filter="wipe(left)">
                                      <p:cBhvr>
                                        <p:cTn id="63"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bldLvl="2"/>
      <p:bldP spid="8" grpId="0" uiExpand="1" build="p" bldLvl="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4BCBBE5-9FD9-4F2E-B93E-201DC22DBBA0}"/>
              </a:ext>
            </a:extLst>
          </p:cNvPr>
          <p:cNvPicPr>
            <a:picLocks noChangeAspect="1"/>
          </p:cNvPicPr>
          <p:nvPr/>
        </p:nvPicPr>
        <p:blipFill>
          <a:blip r:embed="rId3"/>
          <a:stretch>
            <a:fillRect/>
          </a:stretch>
        </p:blipFill>
        <p:spPr>
          <a:xfrm>
            <a:off x="3631026" y="50469"/>
            <a:ext cx="5330152" cy="6807531"/>
          </a:xfrm>
          <a:prstGeom prst="rect">
            <a:avLst/>
          </a:prstGeom>
        </p:spPr>
      </p:pic>
      <p:sp>
        <p:nvSpPr>
          <p:cNvPr id="17" name="TextBox 16">
            <a:extLst>
              <a:ext uri="{FF2B5EF4-FFF2-40B4-BE49-F238E27FC236}">
                <a16:creationId xmlns:a16="http://schemas.microsoft.com/office/drawing/2014/main" id="{52BC191E-8687-4E50-BFD3-2CD694D0E5CC}"/>
              </a:ext>
            </a:extLst>
          </p:cNvPr>
          <p:cNvSpPr txBox="1"/>
          <p:nvPr/>
        </p:nvSpPr>
        <p:spPr>
          <a:xfrm>
            <a:off x="8256412" y="1008772"/>
            <a:ext cx="3445395" cy="116955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Calibri"/>
                <a:ea typeface="+mn-ea"/>
                <a:cs typeface="+mn-cs"/>
              </a:rPr>
              <a:t>ANCHORING BIAS</a:t>
            </a:r>
            <a:r>
              <a:rPr kumimoji="0" lang="en-US" sz="1400" b="0" i="0" u="none" strike="noStrike" kern="1200" cap="none" spc="0" normalizeH="0" baseline="0" noProof="0" dirty="0">
                <a:ln>
                  <a:noFill/>
                </a:ln>
                <a:solidFill>
                  <a:srgbClr val="000000"/>
                </a:solidFill>
                <a:effectLst/>
                <a:uLnTx/>
                <a:uFillTx/>
                <a:latin typeface="Calibri"/>
                <a:ea typeface="+mn-ea"/>
                <a:cs typeface="+mn-cs"/>
              </a:rPr>
              <a:t>:  The tendency to rely too heavily, or "anchor", on one trait or piece of information when making decisions (usually the first piece of information acquired on that subject).</a:t>
            </a:r>
          </a:p>
        </p:txBody>
      </p:sp>
      <p:sp>
        <p:nvSpPr>
          <p:cNvPr id="18" name="TextBox 17">
            <a:extLst>
              <a:ext uri="{FF2B5EF4-FFF2-40B4-BE49-F238E27FC236}">
                <a16:creationId xmlns:a16="http://schemas.microsoft.com/office/drawing/2014/main" id="{9AA4AA0F-FFC5-4174-9F4B-92263169DDD7}"/>
              </a:ext>
            </a:extLst>
          </p:cNvPr>
          <p:cNvSpPr txBox="1"/>
          <p:nvPr/>
        </p:nvSpPr>
        <p:spPr>
          <a:xfrm>
            <a:off x="7575545" y="173221"/>
            <a:ext cx="4316909"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Calibri"/>
                <a:ea typeface="+mn-ea"/>
                <a:cs typeface="+mn-cs"/>
              </a:rPr>
              <a:t>CONFIRMING EVIDENCE BIAS</a:t>
            </a:r>
            <a:r>
              <a:rPr kumimoji="0" lang="en-US" sz="1400" b="0" i="0" u="none" strike="noStrike" kern="1200" cap="none" spc="0" normalizeH="0" baseline="0" noProof="0" dirty="0">
                <a:ln>
                  <a:noFill/>
                </a:ln>
                <a:solidFill>
                  <a:srgbClr val="000000"/>
                </a:solidFill>
                <a:effectLst/>
                <a:uLnTx/>
                <a:uFillTx/>
                <a:latin typeface="Calibri"/>
                <a:ea typeface="+mn-ea"/>
                <a:cs typeface="+mn-cs"/>
              </a:rPr>
              <a:t>:  The tendency to search for, interpret, focus on and remember information in a way that confirms one's preconceptions.</a:t>
            </a:r>
          </a:p>
        </p:txBody>
      </p:sp>
      <p:sp>
        <p:nvSpPr>
          <p:cNvPr id="19" name="TextBox 18">
            <a:extLst>
              <a:ext uri="{FF2B5EF4-FFF2-40B4-BE49-F238E27FC236}">
                <a16:creationId xmlns:a16="http://schemas.microsoft.com/office/drawing/2014/main" id="{351B7068-42CA-43F3-A990-A87B01A83411}"/>
              </a:ext>
            </a:extLst>
          </p:cNvPr>
          <p:cNvSpPr txBox="1"/>
          <p:nvPr/>
        </p:nvSpPr>
        <p:spPr>
          <a:xfrm>
            <a:off x="8361012" y="4360274"/>
            <a:ext cx="3022226"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Calibri"/>
                <a:ea typeface="+mn-ea"/>
                <a:cs typeface="+mn-cs"/>
              </a:rPr>
              <a:t>STATUS QUO BIAS</a:t>
            </a:r>
            <a:r>
              <a:rPr kumimoji="0" lang="en-US" sz="1400" b="0" i="0" u="none" strike="noStrike" kern="1200" cap="none" spc="0" normalizeH="0" baseline="0" noProof="0" dirty="0">
                <a:ln>
                  <a:noFill/>
                </a:ln>
                <a:solidFill>
                  <a:srgbClr val="000000"/>
                </a:solidFill>
                <a:effectLst/>
                <a:uLnTx/>
                <a:uFillTx/>
                <a:latin typeface="Calibri"/>
                <a:ea typeface="+mn-ea"/>
                <a:cs typeface="+mn-cs"/>
              </a:rPr>
              <a:t>:  The tendency to like things to stay relatively the same (see also loss aversion, endowment effect, and system justification).</a:t>
            </a:r>
          </a:p>
        </p:txBody>
      </p:sp>
      <p:sp>
        <p:nvSpPr>
          <p:cNvPr id="20" name="TextBox 19">
            <a:extLst>
              <a:ext uri="{FF2B5EF4-FFF2-40B4-BE49-F238E27FC236}">
                <a16:creationId xmlns:a16="http://schemas.microsoft.com/office/drawing/2014/main" id="{330036E4-5EED-4CDD-A7D3-159C131FDF6B}"/>
              </a:ext>
            </a:extLst>
          </p:cNvPr>
          <p:cNvSpPr txBox="1"/>
          <p:nvPr/>
        </p:nvSpPr>
        <p:spPr>
          <a:xfrm>
            <a:off x="902081" y="3026552"/>
            <a:ext cx="282642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Calibri"/>
                <a:ea typeface="+mn-ea"/>
                <a:cs typeface="+mn-cs"/>
              </a:rPr>
              <a:t>OVERCONFIDENCE BIAS</a:t>
            </a:r>
            <a:r>
              <a:rPr kumimoji="0" lang="en-US" sz="1400" b="0" i="0" u="none" strike="noStrike" kern="1200" cap="none" spc="0" normalizeH="0" baseline="0" noProof="0" dirty="0">
                <a:ln>
                  <a:noFill/>
                </a:ln>
                <a:solidFill>
                  <a:srgbClr val="000000"/>
                </a:solidFill>
                <a:effectLst/>
                <a:uLnTx/>
                <a:uFillTx/>
                <a:latin typeface="Calibri"/>
                <a:ea typeface="+mn-ea"/>
                <a:cs typeface="+mn-cs"/>
              </a:rPr>
              <a:t>: Excessive confidence in one's own answers to questions. </a:t>
            </a:r>
          </a:p>
        </p:txBody>
      </p:sp>
      <p:sp>
        <p:nvSpPr>
          <p:cNvPr id="21" name="TextBox 20">
            <a:extLst>
              <a:ext uri="{FF2B5EF4-FFF2-40B4-BE49-F238E27FC236}">
                <a16:creationId xmlns:a16="http://schemas.microsoft.com/office/drawing/2014/main" id="{CA5705C4-769F-44D5-98E2-547CF8E65732}"/>
              </a:ext>
            </a:extLst>
          </p:cNvPr>
          <p:cNvSpPr txBox="1"/>
          <p:nvPr/>
        </p:nvSpPr>
        <p:spPr>
          <a:xfrm>
            <a:off x="132163" y="1016197"/>
            <a:ext cx="355832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Calibri"/>
                <a:ea typeface="+mn-ea"/>
                <a:cs typeface="+mn-cs"/>
              </a:rPr>
              <a:t>SUNK-COST BIAS</a:t>
            </a:r>
            <a:r>
              <a:rPr kumimoji="0" lang="en-US" sz="1400" b="0" i="0" u="none" strike="noStrike" kern="1200" cap="none" spc="0" normalizeH="0" baseline="0" noProof="0" dirty="0">
                <a:ln>
                  <a:noFill/>
                </a:ln>
                <a:solidFill>
                  <a:srgbClr val="000000"/>
                </a:solidFill>
                <a:effectLst/>
                <a:uLnTx/>
                <a:uFillTx/>
                <a:latin typeface="Calibri"/>
                <a:ea typeface="+mn-ea"/>
                <a:cs typeface="+mn-cs"/>
              </a:rPr>
              <a:t>:  The tendency to stay with a decision because an investment of resources has already been incurred and cannot be recovered.  </a:t>
            </a:r>
          </a:p>
        </p:txBody>
      </p:sp>
      <p:sp>
        <p:nvSpPr>
          <p:cNvPr id="22" name="TextBox 21">
            <a:extLst>
              <a:ext uri="{FF2B5EF4-FFF2-40B4-BE49-F238E27FC236}">
                <a16:creationId xmlns:a16="http://schemas.microsoft.com/office/drawing/2014/main" id="{9D7478AB-A5AB-4E10-BE9B-CC5DD045F05F}"/>
              </a:ext>
            </a:extLst>
          </p:cNvPr>
          <p:cNvSpPr txBox="1"/>
          <p:nvPr/>
        </p:nvSpPr>
        <p:spPr>
          <a:xfrm>
            <a:off x="468202" y="4796280"/>
            <a:ext cx="402138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Calibri"/>
                <a:ea typeface="+mn-ea"/>
                <a:cs typeface="+mn-cs"/>
              </a:rPr>
              <a:t>AUTHORITY BIAS</a:t>
            </a:r>
            <a:r>
              <a:rPr kumimoji="0" lang="en-US" sz="1400" b="0" i="0" u="none" strike="noStrike" kern="1200" cap="none" spc="0" normalizeH="0" baseline="0" noProof="0" dirty="0">
                <a:ln>
                  <a:noFill/>
                </a:ln>
                <a:solidFill>
                  <a:srgbClr val="000000"/>
                </a:solidFill>
                <a:effectLst/>
                <a:uLnTx/>
                <a:uFillTx/>
                <a:latin typeface="Calibri"/>
                <a:ea typeface="+mn-ea"/>
                <a:cs typeface="+mn-cs"/>
              </a:rPr>
              <a:t>:  The tendency to attribute greater accuracy to the opinion of an authority figure (unrelated to its content) and be more influenced by that opinion.</a:t>
            </a:r>
          </a:p>
        </p:txBody>
      </p:sp>
      <p:sp>
        <p:nvSpPr>
          <p:cNvPr id="23" name="TextBox 22">
            <a:extLst>
              <a:ext uri="{FF2B5EF4-FFF2-40B4-BE49-F238E27FC236}">
                <a16:creationId xmlns:a16="http://schemas.microsoft.com/office/drawing/2014/main" id="{E90E0CD5-716D-4180-AA0A-E262C6FDDBE5}"/>
              </a:ext>
            </a:extLst>
          </p:cNvPr>
          <p:cNvSpPr txBox="1"/>
          <p:nvPr/>
        </p:nvSpPr>
        <p:spPr>
          <a:xfrm>
            <a:off x="200710" y="3816927"/>
            <a:ext cx="402138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Calibri"/>
                <a:ea typeface="+mn-ea"/>
                <a:cs typeface="+mn-cs"/>
              </a:rPr>
              <a:t>EGOCENTRIC BIAS</a:t>
            </a:r>
            <a:r>
              <a:rPr kumimoji="0" lang="en-US" sz="1400" b="0" i="0" u="none" strike="noStrike" kern="1200" cap="none" spc="0" normalizeH="0" baseline="0" noProof="0" dirty="0">
                <a:ln>
                  <a:noFill/>
                </a:ln>
                <a:solidFill>
                  <a:srgbClr val="000000"/>
                </a:solidFill>
                <a:effectLst/>
                <a:uLnTx/>
                <a:uFillTx/>
                <a:latin typeface="Calibri"/>
                <a:ea typeface="+mn-ea"/>
                <a:cs typeface="+mn-cs"/>
              </a:rPr>
              <a:t>:  Occurs when people claim more responsibility for themselves for the results of a joint action than an outside observer would credit them with.</a:t>
            </a:r>
          </a:p>
        </p:txBody>
      </p:sp>
      <p:sp>
        <p:nvSpPr>
          <p:cNvPr id="24" name="TextBox 23">
            <a:extLst>
              <a:ext uri="{FF2B5EF4-FFF2-40B4-BE49-F238E27FC236}">
                <a16:creationId xmlns:a16="http://schemas.microsoft.com/office/drawing/2014/main" id="{4C884C7C-985D-4CF7-B365-9A8D827B8994}"/>
              </a:ext>
            </a:extLst>
          </p:cNvPr>
          <p:cNvSpPr txBox="1"/>
          <p:nvPr/>
        </p:nvSpPr>
        <p:spPr>
          <a:xfrm>
            <a:off x="8473626" y="2243849"/>
            <a:ext cx="3228181"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Calibri"/>
                <a:ea typeface="+mn-ea"/>
                <a:cs typeface="+mn-cs"/>
              </a:rPr>
              <a:t>HINDSIGHT BIAS</a:t>
            </a:r>
            <a:r>
              <a:rPr kumimoji="0" lang="en-US" sz="1400" b="0" i="0" u="none" strike="noStrike" kern="1200" cap="none" spc="0" normalizeH="0" baseline="0" noProof="0" dirty="0">
                <a:ln>
                  <a:noFill/>
                </a:ln>
                <a:solidFill>
                  <a:srgbClr val="000000"/>
                </a:solidFill>
                <a:effectLst/>
                <a:uLnTx/>
                <a:uFillTx/>
                <a:latin typeface="Calibri"/>
                <a:ea typeface="+mn-ea"/>
                <a:cs typeface="+mn-cs"/>
              </a:rPr>
              <a:t>:  Sometimes called the "I-knew-it-all-along" effect, the tendency to see past events as being predictable at the time those events happened.</a:t>
            </a:r>
          </a:p>
        </p:txBody>
      </p:sp>
      <p:sp>
        <p:nvSpPr>
          <p:cNvPr id="25" name="TextBox 24">
            <a:extLst>
              <a:ext uri="{FF2B5EF4-FFF2-40B4-BE49-F238E27FC236}">
                <a16:creationId xmlns:a16="http://schemas.microsoft.com/office/drawing/2014/main" id="{C559A334-EA35-479D-90D4-3FEDC67CC1B3}"/>
              </a:ext>
            </a:extLst>
          </p:cNvPr>
          <p:cNvSpPr txBox="1"/>
          <p:nvPr/>
        </p:nvSpPr>
        <p:spPr>
          <a:xfrm>
            <a:off x="6889499" y="6121614"/>
            <a:ext cx="4420757"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Calibri"/>
                <a:ea typeface="+mn-ea"/>
                <a:cs typeface="+mn-cs"/>
              </a:rPr>
              <a:t>FUNCTIONAL FIXEDNESS</a:t>
            </a:r>
            <a:r>
              <a:rPr kumimoji="0" lang="en-US" sz="1400" b="0" i="0" u="none" strike="noStrike" kern="1200" cap="none" spc="0" normalizeH="0" baseline="0" noProof="0" dirty="0">
                <a:ln>
                  <a:noFill/>
                </a:ln>
                <a:solidFill>
                  <a:srgbClr val="000000"/>
                </a:solidFill>
                <a:effectLst/>
                <a:uLnTx/>
                <a:uFillTx/>
                <a:latin typeface="Calibri"/>
                <a:ea typeface="+mn-ea"/>
                <a:cs typeface="+mn-cs"/>
              </a:rPr>
              <a:t>:  Limits a person to using an object only in the way it is traditionally used.</a:t>
            </a:r>
          </a:p>
        </p:txBody>
      </p:sp>
      <p:sp>
        <p:nvSpPr>
          <p:cNvPr id="26" name="TextBox 25">
            <a:extLst>
              <a:ext uri="{FF2B5EF4-FFF2-40B4-BE49-F238E27FC236}">
                <a16:creationId xmlns:a16="http://schemas.microsoft.com/office/drawing/2014/main" id="{C6C7F0D9-E235-4A49-9D3B-7B69A8043587}"/>
              </a:ext>
            </a:extLst>
          </p:cNvPr>
          <p:cNvSpPr txBox="1"/>
          <p:nvPr/>
        </p:nvSpPr>
        <p:spPr>
          <a:xfrm>
            <a:off x="8731492" y="3263482"/>
            <a:ext cx="2712447"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Calibri"/>
                <a:ea typeface="+mn-ea"/>
                <a:cs typeface="+mn-cs"/>
              </a:rPr>
              <a:t>FRAMING EFFECT</a:t>
            </a:r>
            <a:r>
              <a:rPr kumimoji="0" lang="en-US" sz="1400" b="0" i="0" u="none" strike="noStrike" kern="1200" cap="none" spc="0" normalizeH="0" baseline="0" noProof="0" dirty="0">
                <a:ln>
                  <a:noFill/>
                </a:ln>
                <a:solidFill>
                  <a:srgbClr val="000000"/>
                </a:solidFill>
                <a:effectLst/>
                <a:uLnTx/>
                <a:uFillTx/>
                <a:latin typeface="Calibri"/>
                <a:ea typeface="+mn-ea"/>
                <a:cs typeface="+mn-cs"/>
              </a:rPr>
              <a:t>:  Drawing different conclusions from the same information, depending on how that information is presented.</a:t>
            </a:r>
          </a:p>
        </p:txBody>
      </p:sp>
      <p:sp>
        <p:nvSpPr>
          <p:cNvPr id="27" name="TextBox 26">
            <a:extLst>
              <a:ext uri="{FF2B5EF4-FFF2-40B4-BE49-F238E27FC236}">
                <a16:creationId xmlns:a16="http://schemas.microsoft.com/office/drawing/2014/main" id="{FF9DE2C9-60D0-46A2-9707-E2F534103BF4}"/>
              </a:ext>
            </a:extLst>
          </p:cNvPr>
          <p:cNvSpPr txBox="1"/>
          <p:nvPr/>
        </p:nvSpPr>
        <p:spPr>
          <a:xfrm>
            <a:off x="857712" y="185890"/>
            <a:ext cx="336438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Calibri"/>
                <a:ea typeface="+mn-ea"/>
                <a:cs typeface="+mn-cs"/>
              </a:rPr>
              <a:t>INFORMATION BIAS</a:t>
            </a:r>
            <a:r>
              <a:rPr kumimoji="0" lang="en-US" sz="1400" b="0" i="0" u="none" strike="noStrike" kern="1200" cap="none" spc="0" normalizeH="0" baseline="0" noProof="0" dirty="0">
                <a:ln>
                  <a:noFill/>
                </a:ln>
                <a:solidFill>
                  <a:srgbClr val="000000"/>
                </a:solidFill>
                <a:effectLst/>
                <a:uLnTx/>
                <a:uFillTx/>
                <a:latin typeface="Calibri"/>
                <a:ea typeface="+mn-ea"/>
                <a:cs typeface="+mn-cs"/>
              </a:rPr>
              <a:t>:  The tendency to seek information even when it cannot affect action.</a:t>
            </a:r>
          </a:p>
        </p:txBody>
      </p:sp>
      <p:sp>
        <p:nvSpPr>
          <p:cNvPr id="28" name="TextBox 27">
            <a:extLst>
              <a:ext uri="{FF2B5EF4-FFF2-40B4-BE49-F238E27FC236}">
                <a16:creationId xmlns:a16="http://schemas.microsoft.com/office/drawing/2014/main" id="{B5504EA6-2097-425E-9831-7E172E279716}"/>
              </a:ext>
            </a:extLst>
          </p:cNvPr>
          <p:cNvSpPr txBox="1"/>
          <p:nvPr/>
        </p:nvSpPr>
        <p:spPr>
          <a:xfrm>
            <a:off x="51050" y="2047199"/>
            <a:ext cx="345296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Calibri"/>
                <a:ea typeface="+mn-ea"/>
                <a:cs typeface="+mn-cs"/>
              </a:rPr>
              <a:t>OMISSION BIAS</a:t>
            </a:r>
            <a:r>
              <a:rPr kumimoji="0" lang="en-US" sz="1400" b="0" i="0" u="none" strike="noStrike" kern="1200" cap="none" spc="0" normalizeH="0" baseline="0" noProof="0" dirty="0">
                <a:ln>
                  <a:noFill/>
                </a:ln>
                <a:solidFill>
                  <a:srgbClr val="000000"/>
                </a:solidFill>
                <a:effectLst/>
                <a:uLnTx/>
                <a:uFillTx/>
                <a:latin typeface="Calibri"/>
                <a:ea typeface="+mn-ea"/>
                <a:cs typeface="+mn-cs"/>
              </a:rPr>
              <a:t>:  The tendency to judge harmful actions (commissions) as worse, or less moral, than equally harmful inactions (omissions).</a:t>
            </a:r>
          </a:p>
        </p:txBody>
      </p:sp>
      <p:sp>
        <p:nvSpPr>
          <p:cNvPr id="29" name="TextBox 28">
            <a:extLst>
              <a:ext uri="{FF2B5EF4-FFF2-40B4-BE49-F238E27FC236}">
                <a16:creationId xmlns:a16="http://schemas.microsoft.com/office/drawing/2014/main" id="{6274B958-E685-4205-A967-824AA2CD4250}"/>
              </a:ext>
            </a:extLst>
          </p:cNvPr>
          <p:cNvSpPr txBox="1"/>
          <p:nvPr/>
        </p:nvSpPr>
        <p:spPr>
          <a:xfrm>
            <a:off x="1043124" y="5750387"/>
            <a:ext cx="374761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Calibri"/>
                <a:ea typeface="+mn-ea"/>
                <a:cs typeface="+mn-cs"/>
              </a:rPr>
              <a:t>OUTCOME BIAS</a:t>
            </a:r>
            <a:r>
              <a:rPr kumimoji="0" lang="en-US" sz="1400" b="0" i="0" u="none" strike="noStrike" kern="1200" cap="none" spc="0" normalizeH="0" baseline="0" noProof="0" dirty="0">
                <a:ln>
                  <a:noFill/>
                </a:ln>
                <a:solidFill>
                  <a:srgbClr val="000000"/>
                </a:solidFill>
                <a:effectLst/>
                <a:uLnTx/>
                <a:uFillTx/>
                <a:latin typeface="Calibri"/>
                <a:ea typeface="+mn-ea"/>
                <a:cs typeface="+mn-cs"/>
              </a:rPr>
              <a:t>:  The tendency to judge a decision by its eventual outcome instead of based on the quality of the decision at the time it was made.</a:t>
            </a:r>
          </a:p>
        </p:txBody>
      </p:sp>
      <p:sp>
        <p:nvSpPr>
          <p:cNvPr id="30" name="TextBox 29">
            <a:extLst>
              <a:ext uri="{FF2B5EF4-FFF2-40B4-BE49-F238E27FC236}">
                <a16:creationId xmlns:a16="http://schemas.microsoft.com/office/drawing/2014/main" id="{758997FB-F1E7-4286-875B-199B5BCE6D32}"/>
              </a:ext>
            </a:extLst>
          </p:cNvPr>
          <p:cNvSpPr txBox="1"/>
          <p:nvPr/>
        </p:nvSpPr>
        <p:spPr>
          <a:xfrm>
            <a:off x="7708077" y="5386052"/>
            <a:ext cx="3916885"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Calibri"/>
                <a:ea typeface="+mn-ea"/>
                <a:cs typeface="+mn-cs"/>
              </a:rPr>
              <a:t>OPTIMISM BIAS</a:t>
            </a:r>
            <a:r>
              <a:rPr kumimoji="0" lang="en-US" sz="1400" b="0" i="0" u="none" strike="noStrike" kern="1200" cap="none" spc="0" normalizeH="0" baseline="0" noProof="0" dirty="0">
                <a:ln>
                  <a:noFill/>
                </a:ln>
                <a:solidFill>
                  <a:srgbClr val="000000"/>
                </a:solidFill>
                <a:effectLst/>
                <a:uLnTx/>
                <a:uFillTx/>
                <a:latin typeface="Calibri"/>
                <a:ea typeface="+mn-ea"/>
                <a:cs typeface="+mn-cs"/>
              </a:rPr>
              <a:t>:  The tendency to be over-optimistic, overestimating favorable and pleasing outcomes</a:t>
            </a:r>
          </a:p>
        </p:txBody>
      </p:sp>
      <p:sp>
        <p:nvSpPr>
          <p:cNvPr id="2" name="Title 1">
            <a:extLst>
              <a:ext uri="{FF2B5EF4-FFF2-40B4-BE49-F238E27FC236}">
                <a16:creationId xmlns:a16="http://schemas.microsoft.com/office/drawing/2014/main" id="{2354528E-0F36-44A7-B4B3-36C51D3EDFD2}"/>
              </a:ext>
            </a:extLst>
          </p:cNvPr>
          <p:cNvSpPr>
            <a:spLocks noGrp="1"/>
          </p:cNvSpPr>
          <p:nvPr>
            <p:ph type="title"/>
          </p:nvPr>
        </p:nvSpPr>
        <p:spPr>
          <a:xfrm>
            <a:off x="0" y="0"/>
            <a:ext cx="340397" cy="313699"/>
          </a:xfrm>
        </p:spPr>
        <p:txBody>
          <a:bodyPr/>
          <a:lstStyle/>
          <a:p>
            <a:r>
              <a:rPr lang="en-US" sz="800" dirty="0">
                <a:solidFill>
                  <a:schemeClr val="tx1"/>
                </a:solidFill>
              </a:rPr>
              <a:t>.</a:t>
            </a:r>
          </a:p>
        </p:txBody>
      </p:sp>
    </p:spTree>
    <p:extLst>
      <p:ext uri="{BB962C8B-B14F-4D97-AF65-F5344CB8AC3E}">
        <p14:creationId xmlns:p14="http://schemas.microsoft.com/office/powerpoint/2010/main" val="2110939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anim calcmode="lin" valueType="num">
                                      <p:cBhvr>
                                        <p:cTn id="10" dur="500" fill="hold"/>
                                        <p:tgtEl>
                                          <p:spTgt spid="27"/>
                                        </p:tgtEl>
                                        <p:attrNameLst>
                                          <p:attrName>ppt_x</p:attrName>
                                        </p:attrNameLst>
                                      </p:cBhvr>
                                      <p:tavLst>
                                        <p:tav tm="0">
                                          <p:val>
                                            <p:fltVal val="0.5"/>
                                          </p:val>
                                        </p:tav>
                                        <p:tav tm="100000">
                                          <p:val>
                                            <p:strVal val="#ppt_x"/>
                                          </p:val>
                                        </p:tav>
                                      </p:tavLst>
                                    </p:anim>
                                    <p:anim calcmode="lin" valueType="num">
                                      <p:cBhvr>
                                        <p:cTn id="11" dur="500" fill="hold"/>
                                        <p:tgtEl>
                                          <p:spTgt spid="27"/>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ppt_w</p:attrName>
                                        </p:attrNameLst>
                                      </p:cBhvr>
                                      <p:tavLst>
                                        <p:tav tm="0">
                                          <p:val>
                                            <p:fltVal val="0"/>
                                          </p:val>
                                        </p:tav>
                                        <p:tav tm="100000">
                                          <p:val>
                                            <p:strVal val="#ppt_w"/>
                                          </p:val>
                                        </p:tav>
                                      </p:tavLst>
                                    </p:anim>
                                    <p:anim calcmode="lin" valueType="num">
                                      <p:cBhvr>
                                        <p:cTn id="16" dur="500" fill="hold"/>
                                        <p:tgtEl>
                                          <p:spTgt spid="21"/>
                                        </p:tgtEl>
                                        <p:attrNameLst>
                                          <p:attrName>ppt_h</p:attrName>
                                        </p:attrNameLst>
                                      </p:cBhvr>
                                      <p:tavLst>
                                        <p:tav tm="0">
                                          <p:val>
                                            <p:fltVal val="0"/>
                                          </p:val>
                                        </p:tav>
                                        <p:tav tm="100000">
                                          <p:val>
                                            <p:strVal val="#ppt_h"/>
                                          </p:val>
                                        </p:tav>
                                      </p:tavLst>
                                    </p:anim>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fltVal val="0.5"/>
                                          </p:val>
                                        </p:tav>
                                        <p:tav tm="100000">
                                          <p:val>
                                            <p:strVal val="#ppt_x"/>
                                          </p:val>
                                        </p:tav>
                                      </p:tavLst>
                                    </p:anim>
                                    <p:anim calcmode="lin" valueType="num">
                                      <p:cBhvr>
                                        <p:cTn id="19" dur="500" fill="hold"/>
                                        <p:tgtEl>
                                          <p:spTgt spid="21"/>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53" presetClass="entr" presetSubtype="528"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anim calcmode="lin" valueType="num">
                                      <p:cBhvr>
                                        <p:cTn id="26" dur="500" fill="hold"/>
                                        <p:tgtEl>
                                          <p:spTgt spid="28"/>
                                        </p:tgtEl>
                                        <p:attrNameLst>
                                          <p:attrName>ppt_x</p:attrName>
                                        </p:attrNameLst>
                                      </p:cBhvr>
                                      <p:tavLst>
                                        <p:tav tm="0">
                                          <p:val>
                                            <p:fltVal val="0.5"/>
                                          </p:val>
                                        </p:tav>
                                        <p:tav tm="100000">
                                          <p:val>
                                            <p:strVal val="#ppt_x"/>
                                          </p:val>
                                        </p:tav>
                                      </p:tavLst>
                                    </p:anim>
                                    <p:anim calcmode="lin" valueType="num">
                                      <p:cBhvr>
                                        <p:cTn id="27" dur="500" fill="hold"/>
                                        <p:tgtEl>
                                          <p:spTgt spid="28"/>
                                        </p:tgtEl>
                                        <p:attrNameLst>
                                          <p:attrName>ppt_y</p:attrName>
                                        </p:attrNameLst>
                                      </p:cBhvr>
                                      <p:tavLst>
                                        <p:tav tm="0">
                                          <p:val>
                                            <p:fltVal val="0.5"/>
                                          </p:val>
                                        </p:tav>
                                        <p:tav tm="100000">
                                          <p:val>
                                            <p:strVal val="#ppt_y"/>
                                          </p:val>
                                        </p:tav>
                                      </p:tavLst>
                                    </p:anim>
                                  </p:childTnLst>
                                </p:cTn>
                              </p:par>
                            </p:childTnLst>
                          </p:cTn>
                        </p:par>
                        <p:par>
                          <p:cTn id="28" fill="hold">
                            <p:stCondLst>
                              <p:cond delay="1500"/>
                            </p:stCondLst>
                            <p:childTnLst>
                              <p:par>
                                <p:cTn id="29" presetID="53" presetClass="entr" presetSubtype="528"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anim calcmode="lin" valueType="num">
                                      <p:cBhvr>
                                        <p:cTn id="34" dur="500" fill="hold"/>
                                        <p:tgtEl>
                                          <p:spTgt spid="20"/>
                                        </p:tgtEl>
                                        <p:attrNameLst>
                                          <p:attrName>ppt_x</p:attrName>
                                        </p:attrNameLst>
                                      </p:cBhvr>
                                      <p:tavLst>
                                        <p:tav tm="0">
                                          <p:val>
                                            <p:fltVal val="0.5"/>
                                          </p:val>
                                        </p:tav>
                                        <p:tav tm="100000">
                                          <p:val>
                                            <p:strVal val="#ppt_x"/>
                                          </p:val>
                                        </p:tav>
                                      </p:tavLst>
                                    </p:anim>
                                    <p:anim calcmode="lin" valueType="num">
                                      <p:cBhvr>
                                        <p:cTn id="35" dur="500" fill="hold"/>
                                        <p:tgtEl>
                                          <p:spTgt spid="20"/>
                                        </p:tgtEl>
                                        <p:attrNameLst>
                                          <p:attrName>ppt_y</p:attrName>
                                        </p:attrNameLst>
                                      </p:cBhvr>
                                      <p:tavLst>
                                        <p:tav tm="0">
                                          <p:val>
                                            <p:fltVal val="0.5"/>
                                          </p:val>
                                        </p:tav>
                                        <p:tav tm="100000">
                                          <p:val>
                                            <p:strVal val="#ppt_y"/>
                                          </p:val>
                                        </p:tav>
                                      </p:tavLst>
                                    </p:anim>
                                  </p:childTnLst>
                                </p:cTn>
                              </p:par>
                            </p:childTnLst>
                          </p:cTn>
                        </p:par>
                        <p:par>
                          <p:cTn id="36" fill="hold">
                            <p:stCondLst>
                              <p:cond delay="2000"/>
                            </p:stCondLst>
                            <p:childTnLst>
                              <p:par>
                                <p:cTn id="37" presetID="53" presetClass="entr" presetSubtype="528"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anim calcmode="lin" valueType="num">
                                      <p:cBhvr>
                                        <p:cTn id="42" dur="500" fill="hold"/>
                                        <p:tgtEl>
                                          <p:spTgt spid="23"/>
                                        </p:tgtEl>
                                        <p:attrNameLst>
                                          <p:attrName>ppt_x</p:attrName>
                                        </p:attrNameLst>
                                      </p:cBhvr>
                                      <p:tavLst>
                                        <p:tav tm="0">
                                          <p:val>
                                            <p:fltVal val="0.5"/>
                                          </p:val>
                                        </p:tav>
                                        <p:tav tm="100000">
                                          <p:val>
                                            <p:strVal val="#ppt_x"/>
                                          </p:val>
                                        </p:tav>
                                      </p:tavLst>
                                    </p:anim>
                                    <p:anim calcmode="lin" valueType="num">
                                      <p:cBhvr>
                                        <p:cTn id="43" dur="500" fill="hold"/>
                                        <p:tgtEl>
                                          <p:spTgt spid="23"/>
                                        </p:tgtEl>
                                        <p:attrNameLst>
                                          <p:attrName>ppt_y</p:attrName>
                                        </p:attrNameLst>
                                      </p:cBhvr>
                                      <p:tavLst>
                                        <p:tav tm="0">
                                          <p:val>
                                            <p:fltVal val="0.5"/>
                                          </p:val>
                                        </p:tav>
                                        <p:tav tm="100000">
                                          <p:val>
                                            <p:strVal val="#ppt_y"/>
                                          </p:val>
                                        </p:tav>
                                      </p:tavLst>
                                    </p:anim>
                                  </p:childTnLst>
                                </p:cTn>
                              </p:par>
                            </p:childTnLst>
                          </p:cTn>
                        </p:par>
                        <p:par>
                          <p:cTn id="44" fill="hold">
                            <p:stCondLst>
                              <p:cond delay="2500"/>
                            </p:stCondLst>
                            <p:childTnLst>
                              <p:par>
                                <p:cTn id="45" presetID="53" presetClass="entr" presetSubtype="528"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anim calcmode="lin" valueType="num">
                                      <p:cBhvr>
                                        <p:cTn id="50" dur="500" fill="hold"/>
                                        <p:tgtEl>
                                          <p:spTgt spid="22"/>
                                        </p:tgtEl>
                                        <p:attrNameLst>
                                          <p:attrName>ppt_x</p:attrName>
                                        </p:attrNameLst>
                                      </p:cBhvr>
                                      <p:tavLst>
                                        <p:tav tm="0">
                                          <p:val>
                                            <p:fltVal val="0.5"/>
                                          </p:val>
                                        </p:tav>
                                        <p:tav tm="100000">
                                          <p:val>
                                            <p:strVal val="#ppt_x"/>
                                          </p:val>
                                        </p:tav>
                                      </p:tavLst>
                                    </p:anim>
                                    <p:anim calcmode="lin" valueType="num">
                                      <p:cBhvr>
                                        <p:cTn id="51" dur="500" fill="hold"/>
                                        <p:tgtEl>
                                          <p:spTgt spid="22"/>
                                        </p:tgtEl>
                                        <p:attrNameLst>
                                          <p:attrName>ppt_y</p:attrName>
                                        </p:attrNameLst>
                                      </p:cBhvr>
                                      <p:tavLst>
                                        <p:tav tm="0">
                                          <p:val>
                                            <p:fltVal val="0.5"/>
                                          </p:val>
                                        </p:tav>
                                        <p:tav tm="100000">
                                          <p:val>
                                            <p:strVal val="#ppt_y"/>
                                          </p:val>
                                        </p:tav>
                                      </p:tavLst>
                                    </p:anim>
                                  </p:childTnLst>
                                </p:cTn>
                              </p:par>
                            </p:childTnLst>
                          </p:cTn>
                        </p:par>
                        <p:par>
                          <p:cTn id="52" fill="hold">
                            <p:stCondLst>
                              <p:cond delay="3000"/>
                            </p:stCondLst>
                            <p:childTnLst>
                              <p:par>
                                <p:cTn id="53" presetID="53" presetClass="entr" presetSubtype="528"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p:cTn id="55" dur="500" fill="hold"/>
                                        <p:tgtEl>
                                          <p:spTgt spid="29"/>
                                        </p:tgtEl>
                                        <p:attrNameLst>
                                          <p:attrName>ppt_w</p:attrName>
                                        </p:attrNameLst>
                                      </p:cBhvr>
                                      <p:tavLst>
                                        <p:tav tm="0">
                                          <p:val>
                                            <p:fltVal val="0"/>
                                          </p:val>
                                        </p:tav>
                                        <p:tav tm="100000">
                                          <p:val>
                                            <p:strVal val="#ppt_w"/>
                                          </p:val>
                                        </p:tav>
                                      </p:tavLst>
                                    </p:anim>
                                    <p:anim calcmode="lin" valueType="num">
                                      <p:cBhvr>
                                        <p:cTn id="56" dur="500" fill="hold"/>
                                        <p:tgtEl>
                                          <p:spTgt spid="29"/>
                                        </p:tgtEl>
                                        <p:attrNameLst>
                                          <p:attrName>ppt_h</p:attrName>
                                        </p:attrNameLst>
                                      </p:cBhvr>
                                      <p:tavLst>
                                        <p:tav tm="0">
                                          <p:val>
                                            <p:fltVal val="0"/>
                                          </p:val>
                                        </p:tav>
                                        <p:tav tm="100000">
                                          <p:val>
                                            <p:strVal val="#ppt_h"/>
                                          </p:val>
                                        </p:tav>
                                      </p:tavLst>
                                    </p:anim>
                                    <p:animEffect transition="in" filter="fade">
                                      <p:cBhvr>
                                        <p:cTn id="57" dur="500"/>
                                        <p:tgtEl>
                                          <p:spTgt spid="29"/>
                                        </p:tgtEl>
                                      </p:cBhvr>
                                    </p:animEffect>
                                    <p:anim calcmode="lin" valueType="num">
                                      <p:cBhvr>
                                        <p:cTn id="58" dur="500" fill="hold"/>
                                        <p:tgtEl>
                                          <p:spTgt spid="29"/>
                                        </p:tgtEl>
                                        <p:attrNameLst>
                                          <p:attrName>ppt_x</p:attrName>
                                        </p:attrNameLst>
                                      </p:cBhvr>
                                      <p:tavLst>
                                        <p:tav tm="0">
                                          <p:val>
                                            <p:fltVal val="0.5"/>
                                          </p:val>
                                        </p:tav>
                                        <p:tav tm="100000">
                                          <p:val>
                                            <p:strVal val="#ppt_x"/>
                                          </p:val>
                                        </p:tav>
                                      </p:tavLst>
                                    </p:anim>
                                    <p:anim calcmode="lin" valueType="num">
                                      <p:cBhvr>
                                        <p:cTn id="59" dur="500" fill="hold"/>
                                        <p:tgtEl>
                                          <p:spTgt spid="29"/>
                                        </p:tgtEl>
                                        <p:attrNameLst>
                                          <p:attrName>ppt_y</p:attrName>
                                        </p:attrNameLst>
                                      </p:cBhvr>
                                      <p:tavLst>
                                        <p:tav tm="0">
                                          <p:val>
                                            <p:fltVal val="0.5"/>
                                          </p:val>
                                        </p:tav>
                                        <p:tav tm="100000">
                                          <p:val>
                                            <p:strVal val="#ppt_y"/>
                                          </p:val>
                                        </p:tav>
                                      </p:tavLst>
                                    </p:anim>
                                  </p:childTnLst>
                                </p:cTn>
                              </p:par>
                            </p:childTnLst>
                          </p:cTn>
                        </p:par>
                        <p:par>
                          <p:cTn id="60" fill="hold">
                            <p:stCondLst>
                              <p:cond delay="3500"/>
                            </p:stCondLst>
                            <p:childTnLst>
                              <p:par>
                                <p:cTn id="61" presetID="53" presetClass="entr" presetSubtype="528"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ppt_w</p:attrName>
                                        </p:attrNameLst>
                                      </p:cBhvr>
                                      <p:tavLst>
                                        <p:tav tm="0">
                                          <p:val>
                                            <p:fltVal val="0"/>
                                          </p:val>
                                        </p:tav>
                                        <p:tav tm="100000">
                                          <p:val>
                                            <p:strVal val="#ppt_w"/>
                                          </p:val>
                                        </p:tav>
                                      </p:tavLst>
                                    </p:anim>
                                    <p:anim calcmode="lin" valueType="num">
                                      <p:cBhvr>
                                        <p:cTn id="64" dur="500" fill="hold"/>
                                        <p:tgtEl>
                                          <p:spTgt spid="18"/>
                                        </p:tgtEl>
                                        <p:attrNameLst>
                                          <p:attrName>ppt_h</p:attrName>
                                        </p:attrNameLst>
                                      </p:cBhvr>
                                      <p:tavLst>
                                        <p:tav tm="0">
                                          <p:val>
                                            <p:fltVal val="0"/>
                                          </p:val>
                                        </p:tav>
                                        <p:tav tm="100000">
                                          <p:val>
                                            <p:strVal val="#ppt_h"/>
                                          </p:val>
                                        </p:tav>
                                      </p:tavLst>
                                    </p:anim>
                                    <p:animEffect transition="in" filter="fade">
                                      <p:cBhvr>
                                        <p:cTn id="65" dur="500"/>
                                        <p:tgtEl>
                                          <p:spTgt spid="18"/>
                                        </p:tgtEl>
                                      </p:cBhvr>
                                    </p:animEffect>
                                    <p:anim calcmode="lin" valueType="num">
                                      <p:cBhvr>
                                        <p:cTn id="66" dur="500" fill="hold"/>
                                        <p:tgtEl>
                                          <p:spTgt spid="18"/>
                                        </p:tgtEl>
                                        <p:attrNameLst>
                                          <p:attrName>ppt_x</p:attrName>
                                        </p:attrNameLst>
                                      </p:cBhvr>
                                      <p:tavLst>
                                        <p:tav tm="0">
                                          <p:val>
                                            <p:fltVal val="0.5"/>
                                          </p:val>
                                        </p:tav>
                                        <p:tav tm="100000">
                                          <p:val>
                                            <p:strVal val="#ppt_x"/>
                                          </p:val>
                                        </p:tav>
                                      </p:tavLst>
                                    </p:anim>
                                    <p:anim calcmode="lin" valueType="num">
                                      <p:cBhvr>
                                        <p:cTn id="67" dur="500" fill="hold"/>
                                        <p:tgtEl>
                                          <p:spTgt spid="18"/>
                                        </p:tgtEl>
                                        <p:attrNameLst>
                                          <p:attrName>ppt_y</p:attrName>
                                        </p:attrNameLst>
                                      </p:cBhvr>
                                      <p:tavLst>
                                        <p:tav tm="0">
                                          <p:val>
                                            <p:fltVal val="0.5"/>
                                          </p:val>
                                        </p:tav>
                                        <p:tav tm="100000">
                                          <p:val>
                                            <p:strVal val="#ppt_y"/>
                                          </p:val>
                                        </p:tav>
                                      </p:tavLst>
                                    </p:anim>
                                  </p:childTnLst>
                                </p:cTn>
                              </p:par>
                            </p:childTnLst>
                          </p:cTn>
                        </p:par>
                        <p:par>
                          <p:cTn id="68" fill="hold">
                            <p:stCondLst>
                              <p:cond delay="4000"/>
                            </p:stCondLst>
                            <p:childTnLst>
                              <p:par>
                                <p:cTn id="69" presetID="53" presetClass="entr" presetSubtype="528" fill="hold" grpId="0" nodeType="after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p:cTn id="71" dur="500" fill="hold"/>
                                        <p:tgtEl>
                                          <p:spTgt spid="17"/>
                                        </p:tgtEl>
                                        <p:attrNameLst>
                                          <p:attrName>ppt_w</p:attrName>
                                        </p:attrNameLst>
                                      </p:cBhvr>
                                      <p:tavLst>
                                        <p:tav tm="0">
                                          <p:val>
                                            <p:fltVal val="0"/>
                                          </p:val>
                                        </p:tav>
                                        <p:tav tm="100000">
                                          <p:val>
                                            <p:strVal val="#ppt_w"/>
                                          </p:val>
                                        </p:tav>
                                      </p:tavLst>
                                    </p:anim>
                                    <p:anim calcmode="lin" valueType="num">
                                      <p:cBhvr>
                                        <p:cTn id="72" dur="500" fill="hold"/>
                                        <p:tgtEl>
                                          <p:spTgt spid="17"/>
                                        </p:tgtEl>
                                        <p:attrNameLst>
                                          <p:attrName>ppt_h</p:attrName>
                                        </p:attrNameLst>
                                      </p:cBhvr>
                                      <p:tavLst>
                                        <p:tav tm="0">
                                          <p:val>
                                            <p:fltVal val="0"/>
                                          </p:val>
                                        </p:tav>
                                        <p:tav tm="100000">
                                          <p:val>
                                            <p:strVal val="#ppt_h"/>
                                          </p:val>
                                        </p:tav>
                                      </p:tavLst>
                                    </p:anim>
                                    <p:animEffect transition="in" filter="fade">
                                      <p:cBhvr>
                                        <p:cTn id="73" dur="500"/>
                                        <p:tgtEl>
                                          <p:spTgt spid="17"/>
                                        </p:tgtEl>
                                      </p:cBhvr>
                                    </p:animEffect>
                                    <p:anim calcmode="lin" valueType="num">
                                      <p:cBhvr>
                                        <p:cTn id="74" dur="500" fill="hold"/>
                                        <p:tgtEl>
                                          <p:spTgt spid="17"/>
                                        </p:tgtEl>
                                        <p:attrNameLst>
                                          <p:attrName>ppt_x</p:attrName>
                                        </p:attrNameLst>
                                      </p:cBhvr>
                                      <p:tavLst>
                                        <p:tav tm="0">
                                          <p:val>
                                            <p:fltVal val="0.5"/>
                                          </p:val>
                                        </p:tav>
                                        <p:tav tm="100000">
                                          <p:val>
                                            <p:strVal val="#ppt_x"/>
                                          </p:val>
                                        </p:tav>
                                      </p:tavLst>
                                    </p:anim>
                                    <p:anim calcmode="lin" valueType="num">
                                      <p:cBhvr>
                                        <p:cTn id="75" dur="500" fill="hold"/>
                                        <p:tgtEl>
                                          <p:spTgt spid="17"/>
                                        </p:tgtEl>
                                        <p:attrNameLst>
                                          <p:attrName>ppt_y</p:attrName>
                                        </p:attrNameLst>
                                      </p:cBhvr>
                                      <p:tavLst>
                                        <p:tav tm="0">
                                          <p:val>
                                            <p:fltVal val="0.5"/>
                                          </p:val>
                                        </p:tav>
                                        <p:tav tm="100000">
                                          <p:val>
                                            <p:strVal val="#ppt_y"/>
                                          </p:val>
                                        </p:tav>
                                      </p:tavLst>
                                    </p:anim>
                                  </p:childTnLst>
                                </p:cTn>
                              </p:par>
                            </p:childTnLst>
                          </p:cTn>
                        </p:par>
                        <p:par>
                          <p:cTn id="76" fill="hold">
                            <p:stCondLst>
                              <p:cond delay="4500"/>
                            </p:stCondLst>
                            <p:childTnLst>
                              <p:par>
                                <p:cTn id="77" presetID="53" presetClass="entr" presetSubtype="528" fill="hold" grpId="0" nodeType="after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500" fill="hold"/>
                                        <p:tgtEl>
                                          <p:spTgt spid="24"/>
                                        </p:tgtEl>
                                        <p:attrNameLst>
                                          <p:attrName>ppt_w</p:attrName>
                                        </p:attrNameLst>
                                      </p:cBhvr>
                                      <p:tavLst>
                                        <p:tav tm="0">
                                          <p:val>
                                            <p:fltVal val="0"/>
                                          </p:val>
                                        </p:tav>
                                        <p:tav tm="100000">
                                          <p:val>
                                            <p:strVal val="#ppt_w"/>
                                          </p:val>
                                        </p:tav>
                                      </p:tavLst>
                                    </p:anim>
                                    <p:anim calcmode="lin" valueType="num">
                                      <p:cBhvr>
                                        <p:cTn id="80" dur="500" fill="hold"/>
                                        <p:tgtEl>
                                          <p:spTgt spid="24"/>
                                        </p:tgtEl>
                                        <p:attrNameLst>
                                          <p:attrName>ppt_h</p:attrName>
                                        </p:attrNameLst>
                                      </p:cBhvr>
                                      <p:tavLst>
                                        <p:tav tm="0">
                                          <p:val>
                                            <p:fltVal val="0"/>
                                          </p:val>
                                        </p:tav>
                                        <p:tav tm="100000">
                                          <p:val>
                                            <p:strVal val="#ppt_h"/>
                                          </p:val>
                                        </p:tav>
                                      </p:tavLst>
                                    </p:anim>
                                    <p:animEffect transition="in" filter="fade">
                                      <p:cBhvr>
                                        <p:cTn id="81" dur="500"/>
                                        <p:tgtEl>
                                          <p:spTgt spid="24"/>
                                        </p:tgtEl>
                                      </p:cBhvr>
                                    </p:animEffect>
                                    <p:anim calcmode="lin" valueType="num">
                                      <p:cBhvr>
                                        <p:cTn id="82" dur="500" fill="hold"/>
                                        <p:tgtEl>
                                          <p:spTgt spid="24"/>
                                        </p:tgtEl>
                                        <p:attrNameLst>
                                          <p:attrName>ppt_x</p:attrName>
                                        </p:attrNameLst>
                                      </p:cBhvr>
                                      <p:tavLst>
                                        <p:tav tm="0">
                                          <p:val>
                                            <p:fltVal val="0.5"/>
                                          </p:val>
                                        </p:tav>
                                        <p:tav tm="100000">
                                          <p:val>
                                            <p:strVal val="#ppt_x"/>
                                          </p:val>
                                        </p:tav>
                                      </p:tavLst>
                                    </p:anim>
                                    <p:anim calcmode="lin" valueType="num">
                                      <p:cBhvr>
                                        <p:cTn id="83" dur="500" fill="hold"/>
                                        <p:tgtEl>
                                          <p:spTgt spid="24"/>
                                        </p:tgtEl>
                                        <p:attrNameLst>
                                          <p:attrName>ppt_y</p:attrName>
                                        </p:attrNameLst>
                                      </p:cBhvr>
                                      <p:tavLst>
                                        <p:tav tm="0">
                                          <p:val>
                                            <p:fltVal val="0.5"/>
                                          </p:val>
                                        </p:tav>
                                        <p:tav tm="100000">
                                          <p:val>
                                            <p:strVal val="#ppt_y"/>
                                          </p:val>
                                        </p:tav>
                                      </p:tavLst>
                                    </p:anim>
                                  </p:childTnLst>
                                </p:cTn>
                              </p:par>
                            </p:childTnLst>
                          </p:cTn>
                        </p:par>
                        <p:par>
                          <p:cTn id="84" fill="hold">
                            <p:stCondLst>
                              <p:cond delay="5000"/>
                            </p:stCondLst>
                            <p:childTnLst>
                              <p:par>
                                <p:cTn id="85" presetID="53" presetClass="entr" presetSubtype="528" fill="hold" grpId="0" nodeType="after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p:cTn id="87" dur="500" fill="hold"/>
                                        <p:tgtEl>
                                          <p:spTgt spid="26"/>
                                        </p:tgtEl>
                                        <p:attrNameLst>
                                          <p:attrName>ppt_w</p:attrName>
                                        </p:attrNameLst>
                                      </p:cBhvr>
                                      <p:tavLst>
                                        <p:tav tm="0">
                                          <p:val>
                                            <p:fltVal val="0"/>
                                          </p:val>
                                        </p:tav>
                                        <p:tav tm="100000">
                                          <p:val>
                                            <p:strVal val="#ppt_w"/>
                                          </p:val>
                                        </p:tav>
                                      </p:tavLst>
                                    </p:anim>
                                    <p:anim calcmode="lin" valueType="num">
                                      <p:cBhvr>
                                        <p:cTn id="88" dur="500" fill="hold"/>
                                        <p:tgtEl>
                                          <p:spTgt spid="26"/>
                                        </p:tgtEl>
                                        <p:attrNameLst>
                                          <p:attrName>ppt_h</p:attrName>
                                        </p:attrNameLst>
                                      </p:cBhvr>
                                      <p:tavLst>
                                        <p:tav tm="0">
                                          <p:val>
                                            <p:fltVal val="0"/>
                                          </p:val>
                                        </p:tav>
                                        <p:tav tm="100000">
                                          <p:val>
                                            <p:strVal val="#ppt_h"/>
                                          </p:val>
                                        </p:tav>
                                      </p:tavLst>
                                    </p:anim>
                                    <p:animEffect transition="in" filter="fade">
                                      <p:cBhvr>
                                        <p:cTn id="89" dur="500"/>
                                        <p:tgtEl>
                                          <p:spTgt spid="26"/>
                                        </p:tgtEl>
                                      </p:cBhvr>
                                    </p:animEffect>
                                    <p:anim calcmode="lin" valueType="num">
                                      <p:cBhvr>
                                        <p:cTn id="90" dur="500" fill="hold"/>
                                        <p:tgtEl>
                                          <p:spTgt spid="26"/>
                                        </p:tgtEl>
                                        <p:attrNameLst>
                                          <p:attrName>ppt_x</p:attrName>
                                        </p:attrNameLst>
                                      </p:cBhvr>
                                      <p:tavLst>
                                        <p:tav tm="0">
                                          <p:val>
                                            <p:fltVal val="0.5"/>
                                          </p:val>
                                        </p:tav>
                                        <p:tav tm="100000">
                                          <p:val>
                                            <p:strVal val="#ppt_x"/>
                                          </p:val>
                                        </p:tav>
                                      </p:tavLst>
                                    </p:anim>
                                    <p:anim calcmode="lin" valueType="num">
                                      <p:cBhvr>
                                        <p:cTn id="91" dur="500" fill="hold"/>
                                        <p:tgtEl>
                                          <p:spTgt spid="26"/>
                                        </p:tgtEl>
                                        <p:attrNameLst>
                                          <p:attrName>ppt_y</p:attrName>
                                        </p:attrNameLst>
                                      </p:cBhvr>
                                      <p:tavLst>
                                        <p:tav tm="0">
                                          <p:val>
                                            <p:fltVal val="0.5"/>
                                          </p:val>
                                        </p:tav>
                                        <p:tav tm="100000">
                                          <p:val>
                                            <p:strVal val="#ppt_y"/>
                                          </p:val>
                                        </p:tav>
                                      </p:tavLst>
                                    </p:anim>
                                  </p:childTnLst>
                                </p:cTn>
                              </p:par>
                            </p:childTnLst>
                          </p:cTn>
                        </p:par>
                        <p:par>
                          <p:cTn id="92" fill="hold">
                            <p:stCondLst>
                              <p:cond delay="5500"/>
                            </p:stCondLst>
                            <p:childTnLst>
                              <p:par>
                                <p:cTn id="93" presetID="53" presetClass="entr" presetSubtype="528" fill="hold" grpId="0" nodeType="afterEffect">
                                  <p:stCondLst>
                                    <p:cond delay="0"/>
                                  </p:stCondLst>
                                  <p:childTnLst>
                                    <p:set>
                                      <p:cBhvr>
                                        <p:cTn id="94" dur="1" fill="hold">
                                          <p:stCondLst>
                                            <p:cond delay="0"/>
                                          </p:stCondLst>
                                        </p:cTn>
                                        <p:tgtEl>
                                          <p:spTgt spid="19"/>
                                        </p:tgtEl>
                                        <p:attrNameLst>
                                          <p:attrName>style.visibility</p:attrName>
                                        </p:attrNameLst>
                                      </p:cBhvr>
                                      <p:to>
                                        <p:strVal val="visible"/>
                                      </p:to>
                                    </p:set>
                                    <p:anim calcmode="lin" valueType="num">
                                      <p:cBhvr>
                                        <p:cTn id="95" dur="500" fill="hold"/>
                                        <p:tgtEl>
                                          <p:spTgt spid="19"/>
                                        </p:tgtEl>
                                        <p:attrNameLst>
                                          <p:attrName>ppt_w</p:attrName>
                                        </p:attrNameLst>
                                      </p:cBhvr>
                                      <p:tavLst>
                                        <p:tav tm="0">
                                          <p:val>
                                            <p:fltVal val="0"/>
                                          </p:val>
                                        </p:tav>
                                        <p:tav tm="100000">
                                          <p:val>
                                            <p:strVal val="#ppt_w"/>
                                          </p:val>
                                        </p:tav>
                                      </p:tavLst>
                                    </p:anim>
                                    <p:anim calcmode="lin" valueType="num">
                                      <p:cBhvr>
                                        <p:cTn id="96" dur="500" fill="hold"/>
                                        <p:tgtEl>
                                          <p:spTgt spid="19"/>
                                        </p:tgtEl>
                                        <p:attrNameLst>
                                          <p:attrName>ppt_h</p:attrName>
                                        </p:attrNameLst>
                                      </p:cBhvr>
                                      <p:tavLst>
                                        <p:tav tm="0">
                                          <p:val>
                                            <p:fltVal val="0"/>
                                          </p:val>
                                        </p:tav>
                                        <p:tav tm="100000">
                                          <p:val>
                                            <p:strVal val="#ppt_h"/>
                                          </p:val>
                                        </p:tav>
                                      </p:tavLst>
                                    </p:anim>
                                    <p:animEffect transition="in" filter="fade">
                                      <p:cBhvr>
                                        <p:cTn id="97" dur="500"/>
                                        <p:tgtEl>
                                          <p:spTgt spid="19"/>
                                        </p:tgtEl>
                                      </p:cBhvr>
                                    </p:animEffect>
                                    <p:anim calcmode="lin" valueType="num">
                                      <p:cBhvr>
                                        <p:cTn id="98" dur="500" fill="hold"/>
                                        <p:tgtEl>
                                          <p:spTgt spid="19"/>
                                        </p:tgtEl>
                                        <p:attrNameLst>
                                          <p:attrName>ppt_x</p:attrName>
                                        </p:attrNameLst>
                                      </p:cBhvr>
                                      <p:tavLst>
                                        <p:tav tm="0">
                                          <p:val>
                                            <p:fltVal val="0.5"/>
                                          </p:val>
                                        </p:tav>
                                        <p:tav tm="100000">
                                          <p:val>
                                            <p:strVal val="#ppt_x"/>
                                          </p:val>
                                        </p:tav>
                                      </p:tavLst>
                                    </p:anim>
                                    <p:anim calcmode="lin" valueType="num">
                                      <p:cBhvr>
                                        <p:cTn id="99" dur="500" fill="hold"/>
                                        <p:tgtEl>
                                          <p:spTgt spid="19"/>
                                        </p:tgtEl>
                                        <p:attrNameLst>
                                          <p:attrName>ppt_y</p:attrName>
                                        </p:attrNameLst>
                                      </p:cBhvr>
                                      <p:tavLst>
                                        <p:tav tm="0">
                                          <p:val>
                                            <p:fltVal val="0.5"/>
                                          </p:val>
                                        </p:tav>
                                        <p:tav tm="100000">
                                          <p:val>
                                            <p:strVal val="#ppt_y"/>
                                          </p:val>
                                        </p:tav>
                                      </p:tavLst>
                                    </p:anim>
                                  </p:childTnLst>
                                </p:cTn>
                              </p:par>
                            </p:childTnLst>
                          </p:cTn>
                        </p:par>
                        <p:par>
                          <p:cTn id="100" fill="hold">
                            <p:stCondLst>
                              <p:cond delay="6000"/>
                            </p:stCondLst>
                            <p:childTnLst>
                              <p:par>
                                <p:cTn id="101" presetID="53" presetClass="entr" presetSubtype="528" fill="hold" grpId="0" nodeType="afterEffect">
                                  <p:stCondLst>
                                    <p:cond delay="0"/>
                                  </p:stCondLst>
                                  <p:childTnLst>
                                    <p:set>
                                      <p:cBhvr>
                                        <p:cTn id="102" dur="1" fill="hold">
                                          <p:stCondLst>
                                            <p:cond delay="0"/>
                                          </p:stCondLst>
                                        </p:cTn>
                                        <p:tgtEl>
                                          <p:spTgt spid="30"/>
                                        </p:tgtEl>
                                        <p:attrNameLst>
                                          <p:attrName>style.visibility</p:attrName>
                                        </p:attrNameLst>
                                      </p:cBhvr>
                                      <p:to>
                                        <p:strVal val="visible"/>
                                      </p:to>
                                    </p:set>
                                    <p:anim calcmode="lin" valueType="num">
                                      <p:cBhvr>
                                        <p:cTn id="103" dur="500" fill="hold"/>
                                        <p:tgtEl>
                                          <p:spTgt spid="30"/>
                                        </p:tgtEl>
                                        <p:attrNameLst>
                                          <p:attrName>ppt_w</p:attrName>
                                        </p:attrNameLst>
                                      </p:cBhvr>
                                      <p:tavLst>
                                        <p:tav tm="0">
                                          <p:val>
                                            <p:fltVal val="0"/>
                                          </p:val>
                                        </p:tav>
                                        <p:tav tm="100000">
                                          <p:val>
                                            <p:strVal val="#ppt_w"/>
                                          </p:val>
                                        </p:tav>
                                      </p:tavLst>
                                    </p:anim>
                                    <p:anim calcmode="lin" valueType="num">
                                      <p:cBhvr>
                                        <p:cTn id="104" dur="500" fill="hold"/>
                                        <p:tgtEl>
                                          <p:spTgt spid="30"/>
                                        </p:tgtEl>
                                        <p:attrNameLst>
                                          <p:attrName>ppt_h</p:attrName>
                                        </p:attrNameLst>
                                      </p:cBhvr>
                                      <p:tavLst>
                                        <p:tav tm="0">
                                          <p:val>
                                            <p:fltVal val="0"/>
                                          </p:val>
                                        </p:tav>
                                        <p:tav tm="100000">
                                          <p:val>
                                            <p:strVal val="#ppt_h"/>
                                          </p:val>
                                        </p:tav>
                                      </p:tavLst>
                                    </p:anim>
                                    <p:animEffect transition="in" filter="fade">
                                      <p:cBhvr>
                                        <p:cTn id="105" dur="500"/>
                                        <p:tgtEl>
                                          <p:spTgt spid="30"/>
                                        </p:tgtEl>
                                      </p:cBhvr>
                                    </p:animEffect>
                                    <p:anim calcmode="lin" valueType="num">
                                      <p:cBhvr>
                                        <p:cTn id="106" dur="500" fill="hold"/>
                                        <p:tgtEl>
                                          <p:spTgt spid="30"/>
                                        </p:tgtEl>
                                        <p:attrNameLst>
                                          <p:attrName>ppt_x</p:attrName>
                                        </p:attrNameLst>
                                      </p:cBhvr>
                                      <p:tavLst>
                                        <p:tav tm="0">
                                          <p:val>
                                            <p:fltVal val="0.5"/>
                                          </p:val>
                                        </p:tav>
                                        <p:tav tm="100000">
                                          <p:val>
                                            <p:strVal val="#ppt_x"/>
                                          </p:val>
                                        </p:tav>
                                      </p:tavLst>
                                    </p:anim>
                                    <p:anim calcmode="lin" valueType="num">
                                      <p:cBhvr>
                                        <p:cTn id="107" dur="500" fill="hold"/>
                                        <p:tgtEl>
                                          <p:spTgt spid="30"/>
                                        </p:tgtEl>
                                        <p:attrNameLst>
                                          <p:attrName>ppt_y</p:attrName>
                                        </p:attrNameLst>
                                      </p:cBhvr>
                                      <p:tavLst>
                                        <p:tav tm="0">
                                          <p:val>
                                            <p:fltVal val="0.5"/>
                                          </p:val>
                                        </p:tav>
                                        <p:tav tm="100000">
                                          <p:val>
                                            <p:strVal val="#ppt_y"/>
                                          </p:val>
                                        </p:tav>
                                      </p:tavLst>
                                    </p:anim>
                                  </p:childTnLst>
                                </p:cTn>
                              </p:par>
                            </p:childTnLst>
                          </p:cTn>
                        </p:par>
                        <p:par>
                          <p:cTn id="108" fill="hold">
                            <p:stCondLst>
                              <p:cond delay="6500"/>
                            </p:stCondLst>
                            <p:childTnLst>
                              <p:par>
                                <p:cTn id="109" presetID="53" presetClass="entr" presetSubtype="528" fill="hold" grpId="0" nodeType="afterEffect">
                                  <p:stCondLst>
                                    <p:cond delay="0"/>
                                  </p:stCondLst>
                                  <p:childTnLst>
                                    <p:set>
                                      <p:cBhvr>
                                        <p:cTn id="110" dur="1" fill="hold">
                                          <p:stCondLst>
                                            <p:cond delay="0"/>
                                          </p:stCondLst>
                                        </p:cTn>
                                        <p:tgtEl>
                                          <p:spTgt spid="25"/>
                                        </p:tgtEl>
                                        <p:attrNameLst>
                                          <p:attrName>style.visibility</p:attrName>
                                        </p:attrNameLst>
                                      </p:cBhvr>
                                      <p:to>
                                        <p:strVal val="visible"/>
                                      </p:to>
                                    </p:set>
                                    <p:anim calcmode="lin" valueType="num">
                                      <p:cBhvr>
                                        <p:cTn id="111" dur="500" fill="hold"/>
                                        <p:tgtEl>
                                          <p:spTgt spid="25"/>
                                        </p:tgtEl>
                                        <p:attrNameLst>
                                          <p:attrName>ppt_w</p:attrName>
                                        </p:attrNameLst>
                                      </p:cBhvr>
                                      <p:tavLst>
                                        <p:tav tm="0">
                                          <p:val>
                                            <p:fltVal val="0"/>
                                          </p:val>
                                        </p:tav>
                                        <p:tav tm="100000">
                                          <p:val>
                                            <p:strVal val="#ppt_w"/>
                                          </p:val>
                                        </p:tav>
                                      </p:tavLst>
                                    </p:anim>
                                    <p:anim calcmode="lin" valueType="num">
                                      <p:cBhvr>
                                        <p:cTn id="112" dur="500" fill="hold"/>
                                        <p:tgtEl>
                                          <p:spTgt spid="25"/>
                                        </p:tgtEl>
                                        <p:attrNameLst>
                                          <p:attrName>ppt_h</p:attrName>
                                        </p:attrNameLst>
                                      </p:cBhvr>
                                      <p:tavLst>
                                        <p:tav tm="0">
                                          <p:val>
                                            <p:fltVal val="0"/>
                                          </p:val>
                                        </p:tav>
                                        <p:tav tm="100000">
                                          <p:val>
                                            <p:strVal val="#ppt_h"/>
                                          </p:val>
                                        </p:tav>
                                      </p:tavLst>
                                    </p:anim>
                                    <p:animEffect transition="in" filter="fade">
                                      <p:cBhvr>
                                        <p:cTn id="113" dur="500"/>
                                        <p:tgtEl>
                                          <p:spTgt spid="25"/>
                                        </p:tgtEl>
                                      </p:cBhvr>
                                    </p:animEffect>
                                    <p:anim calcmode="lin" valueType="num">
                                      <p:cBhvr>
                                        <p:cTn id="114" dur="500" fill="hold"/>
                                        <p:tgtEl>
                                          <p:spTgt spid="25"/>
                                        </p:tgtEl>
                                        <p:attrNameLst>
                                          <p:attrName>ppt_x</p:attrName>
                                        </p:attrNameLst>
                                      </p:cBhvr>
                                      <p:tavLst>
                                        <p:tav tm="0">
                                          <p:val>
                                            <p:fltVal val="0.5"/>
                                          </p:val>
                                        </p:tav>
                                        <p:tav tm="100000">
                                          <p:val>
                                            <p:strVal val="#ppt_x"/>
                                          </p:val>
                                        </p:tav>
                                      </p:tavLst>
                                    </p:anim>
                                    <p:anim calcmode="lin" valueType="num">
                                      <p:cBhvr>
                                        <p:cTn id="115" dur="500" fill="hold"/>
                                        <p:tgtEl>
                                          <p:spTgt spid="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Jeffr\AppData\Local\Temp\SNAGHTMLcd9a28b.PNG">
            <a:extLst>
              <a:ext uri="{FF2B5EF4-FFF2-40B4-BE49-F238E27FC236}">
                <a16:creationId xmlns:a16="http://schemas.microsoft.com/office/drawing/2014/main" id="{D33C5D04-D855-408D-8B3A-7BAC55781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24111">
            <a:off x="692254" y="450161"/>
            <a:ext cx="5090905" cy="48011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Jeffr\AppData\Local\Temp\SNAGHTMLcdb50b8.PNG">
            <a:extLst>
              <a:ext uri="{FF2B5EF4-FFF2-40B4-BE49-F238E27FC236}">
                <a16:creationId xmlns:a16="http://schemas.microsoft.com/office/drawing/2014/main" id="{C505C27B-717D-4FCB-9372-F32B5F6E54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39275">
            <a:off x="4329265" y="274426"/>
            <a:ext cx="5462000" cy="422277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Jeffr\AppData\Local\Temp\SNAGHTMLcdc97ee.PNG">
            <a:extLst>
              <a:ext uri="{FF2B5EF4-FFF2-40B4-BE49-F238E27FC236}">
                <a16:creationId xmlns:a16="http://schemas.microsoft.com/office/drawing/2014/main" id="{EB047175-D6FC-47E5-B063-EA0B99DF28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32619">
            <a:off x="1977347" y="1116504"/>
            <a:ext cx="5017120" cy="47603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effr\AppData\Local\Temp\SNAGHTMLcd79b61.PNG">
            <a:extLst>
              <a:ext uri="{FF2B5EF4-FFF2-40B4-BE49-F238E27FC236}">
                <a16:creationId xmlns:a16="http://schemas.microsoft.com/office/drawing/2014/main" id="{6E53D09F-7914-4893-840B-7B171C0001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33874">
            <a:off x="6090463" y="931288"/>
            <a:ext cx="5563221" cy="44276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Jeffr\AppData\Local\Temp\SNAGHTMLcd607f0.PNG">
            <a:extLst>
              <a:ext uri="{FF2B5EF4-FFF2-40B4-BE49-F238E27FC236}">
                <a16:creationId xmlns:a16="http://schemas.microsoft.com/office/drawing/2014/main" id="{7FEFB5C8-99C7-4C53-BB09-E58A326998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55757">
            <a:off x="3427861" y="1558669"/>
            <a:ext cx="5202738" cy="50257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B67DEFC-FD1E-45F9-B521-03EA36ED29AE}"/>
              </a:ext>
            </a:extLst>
          </p:cNvPr>
          <p:cNvSpPr>
            <a:spLocks noGrp="1"/>
          </p:cNvSpPr>
          <p:nvPr>
            <p:ph type="title"/>
          </p:nvPr>
        </p:nvSpPr>
        <p:spPr>
          <a:xfrm>
            <a:off x="507999" y="451254"/>
            <a:ext cx="266237" cy="269588"/>
          </a:xfrm>
        </p:spPr>
        <p:txBody>
          <a:bodyPr/>
          <a:lstStyle/>
          <a:p>
            <a:r>
              <a:rPr lang="en-US" sz="800" dirty="0">
                <a:solidFill>
                  <a:srgbClr val="0080D7"/>
                </a:solidFill>
              </a:rPr>
              <a:t>.</a:t>
            </a:r>
          </a:p>
        </p:txBody>
      </p:sp>
    </p:spTree>
    <p:extLst>
      <p:ext uri="{BB962C8B-B14F-4D97-AF65-F5344CB8AC3E}">
        <p14:creationId xmlns:p14="http://schemas.microsoft.com/office/powerpoint/2010/main" val="3648017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2000"/>
                                        <p:tgtEl>
                                          <p:spTgt spid="1030"/>
                                        </p:tgtEl>
                                      </p:cBhvr>
                                    </p:animEffect>
                                    <p:anim calcmode="lin" valueType="num">
                                      <p:cBhvr>
                                        <p:cTn id="8" dur="2000" fill="hold"/>
                                        <p:tgtEl>
                                          <p:spTgt spid="1030"/>
                                        </p:tgtEl>
                                        <p:attrNameLst>
                                          <p:attrName>style.rotation</p:attrName>
                                        </p:attrNameLst>
                                      </p:cBhvr>
                                      <p:tavLst>
                                        <p:tav tm="0">
                                          <p:val>
                                            <p:fltVal val="720"/>
                                          </p:val>
                                        </p:tav>
                                        <p:tav tm="100000">
                                          <p:val>
                                            <p:fltVal val="0"/>
                                          </p:val>
                                        </p:tav>
                                      </p:tavLst>
                                    </p:anim>
                                    <p:anim calcmode="lin" valueType="num">
                                      <p:cBhvr>
                                        <p:cTn id="9" dur="2000" fill="hold"/>
                                        <p:tgtEl>
                                          <p:spTgt spid="1030"/>
                                        </p:tgtEl>
                                        <p:attrNameLst>
                                          <p:attrName>ppt_h</p:attrName>
                                        </p:attrNameLst>
                                      </p:cBhvr>
                                      <p:tavLst>
                                        <p:tav tm="0">
                                          <p:val>
                                            <p:fltVal val="0"/>
                                          </p:val>
                                        </p:tav>
                                        <p:tav tm="100000">
                                          <p:val>
                                            <p:strVal val="#ppt_h"/>
                                          </p:val>
                                        </p:tav>
                                      </p:tavLst>
                                    </p:anim>
                                    <p:anim calcmode="lin" valueType="num">
                                      <p:cBhvr>
                                        <p:cTn id="10" dur="2000" fill="hold"/>
                                        <p:tgtEl>
                                          <p:spTgt spid="1030"/>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fade">
                                      <p:cBhvr>
                                        <p:cTn id="13" dur="2000"/>
                                        <p:tgtEl>
                                          <p:spTgt spid="1032"/>
                                        </p:tgtEl>
                                      </p:cBhvr>
                                    </p:animEffect>
                                    <p:anim calcmode="lin" valueType="num">
                                      <p:cBhvr>
                                        <p:cTn id="14" dur="2000" fill="hold"/>
                                        <p:tgtEl>
                                          <p:spTgt spid="1032"/>
                                        </p:tgtEl>
                                        <p:attrNameLst>
                                          <p:attrName>style.rotation</p:attrName>
                                        </p:attrNameLst>
                                      </p:cBhvr>
                                      <p:tavLst>
                                        <p:tav tm="0">
                                          <p:val>
                                            <p:fltVal val="720"/>
                                          </p:val>
                                        </p:tav>
                                        <p:tav tm="100000">
                                          <p:val>
                                            <p:fltVal val="0"/>
                                          </p:val>
                                        </p:tav>
                                      </p:tavLst>
                                    </p:anim>
                                    <p:anim calcmode="lin" valueType="num">
                                      <p:cBhvr>
                                        <p:cTn id="15" dur="2000" fill="hold"/>
                                        <p:tgtEl>
                                          <p:spTgt spid="1032"/>
                                        </p:tgtEl>
                                        <p:attrNameLst>
                                          <p:attrName>ppt_h</p:attrName>
                                        </p:attrNameLst>
                                      </p:cBhvr>
                                      <p:tavLst>
                                        <p:tav tm="0">
                                          <p:val>
                                            <p:fltVal val="0"/>
                                          </p:val>
                                        </p:tav>
                                        <p:tav tm="100000">
                                          <p:val>
                                            <p:strVal val="#ppt_h"/>
                                          </p:val>
                                        </p:tav>
                                      </p:tavLst>
                                    </p:anim>
                                    <p:anim calcmode="lin" valueType="num">
                                      <p:cBhvr>
                                        <p:cTn id="16" dur="2000" fill="hold"/>
                                        <p:tgtEl>
                                          <p:spTgt spid="1032"/>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1034"/>
                                        </p:tgtEl>
                                        <p:attrNameLst>
                                          <p:attrName>style.visibility</p:attrName>
                                        </p:attrNameLst>
                                      </p:cBhvr>
                                      <p:to>
                                        <p:strVal val="visible"/>
                                      </p:to>
                                    </p:set>
                                    <p:animEffect transition="in" filter="fade">
                                      <p:cBhvr>
                                        <p:cTn id="19" dur="2000"/>
                                        <p:tgtEl>
                                          <p:spTgt spid="1034"/>
                                        </p:tgtEl>
                                      </p:cBhvr>
                                    </p:animEffect>
                                    <p:anim calcmode="lin" valueType="num">
                                      <p:cBhvr>
                                        <p:cTn id="20" dur="2000" fill="hold"/>
                                        <p:tgtEl>
                                          <p:spTgt spid="1034"/>
                                        </p:tgtEl>
                                        <p:attrNameLst>
                                          <p:attrName>style.rotation</p:attrName>
                                        </p:attrNameLst>
                                      </p:cBhvr>
                                      <p:tavLst>
                                        <p:tav tm="0">
                                          <p:val>
                                            <p:fltVal val="720"/>
                                          </p:val>
                                        </p:tav>
                                        <p:tav tm="100000">
                                          <p:val>
                                            <p:fltVal val="0"/>
                                          </p:val>
                                        </p:tav>
                                      </p:tavLst>
                                    </p:anim>
                                    <p:anim calcmode="lin" valueType="num">
                                      <p:cBhvr>
                                        <p:cTn id="21" dur="2000" fill="hold"/>
                                        <p:tgtEl>
                                          <p:spTgt spid="1034"/>
                                        </p:tgtEl>
                                        <p:attrNameLst>
                                          <p:attrName>ppt_h</p:attrName>
                                        </p:attrNameLst>
                                      </p:cBhvr>
                                      <p:tavLst>
                                        <p:tav tm="0">
                                          <p:val>
                                            <p:fltVal val="0"/>
                                          </p:val>
                                        </p:tav>
                                        <p:tav tm="100000">
                                          <p:val>
                                            <p:strVal val="#ppt_h"/>
                                          </p:val>
                                        </p:tav>
                                      </p:tavLst>
                                    </p:anim>
                                    <p:anim calcmode="lin" valueType="num">
                                      <p:cBhvr>
                                        <p:cTn id="22" dur="2000" fill="hold"/>
                                        <p:tgtEl>
                                          <p:spTgt spid="1034"/>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2000"/>
                                        <p:tgtEl>
                                          <p:spTgt spid="1028"/>
                                        </p:tgtEl>
                                      </p:cBhvr>
                                    </p:animEffect>
                                    <p:anim calcmode="lin" valueType="num">
                                      <p:cBhvr>
                                        <p:cTn id="26" dur="2000" fill="hold"/>
                                        <p:tgtEl>
                                          <p:spTgt spid="1028"/>
                                        </p:tgtEl>
                                        <p:attrNameLst>
                                          <p:attrName>style.rotation</p:attrName>
                                        </p:attrNameLst>
                                      </p:cBhvr>
                                      <p:tavLst>
                                        <p:tav tm="0">
                                          <p:val>
                                            <p:fltVal val="720"/>
                                          </p:val>
                                        </p:tav>
                                        <p:tav tm="100000">
                                          <p:val>
                                            <p:fltVal val="0"/>
                                          </p:val>
                                        </p:tav>
                                      </p:tavLst>
                                    </p:anim>
                                    <p:anim calcmode="lin" valueType="num">
                                      <p:cBhvr>
                                        <p:cTn id="27" dur="2000" fill="hold"/>
                                        <p:tgtEl>
                                          <p:spTgt spid="1028"/>
                                        </p:tgtEl>
                                        <p:attrNameLst>
                                          <p:attrName>ppt_h</p:attrName>
                                        </p:attrNameLst>
                                      </p:cBhvr>
                                      <p:tavLst>
                                        <p:tav tm="0">
                                          <p:val>
                                            <p:fltVal val="0"/>
                                          </p:val>
                                        </p:tav>
                                        <p:tav tm="100000">
                                          <p:val>
                                            <p:strVal val="#ppt_h"/>
                                          </p:val>
                                        </p:tav>
                                      </p:tavLst>
                                    </p:anim>
                                    <p:anim calcmode="lin" valueType="num">
                                      <p:cBhvr>
                                        <p:cTn id="28" dur="2000" fill="hold"/>
                                        <p:tgtEl>
                                          <p:spTgt spid="1028"/>
                                        </p:tgtEl>
                                        <p:attrNameLst>
                                          <p:attrName>ppt_w</p:attrName>
                                        </p:attrNameLst>
                                      </p:cBhvr>
                                      <p:tavLst>
                                        <p:tav tm="0">
                                          <p:val>
                                            <p:fltVal val="0"/>
                                          </p:val>
                                        </p:tav>
                                        <p:tav tm="100000">
                                          <p:val>
                                            <p:strVal val="#ppt_w"/>
                                          </p:val>
                                        </p:tav>
                                      </p:tavLst>
                                    </p:anim>
                                  </p:childTnLst>
                                </p:cTn>
                              </p:par>
                              <p:par>
                                <p:cTn id="29" presetID="35"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2000"/>
                                        <p:tgtEl>
                                          <p:spTgt spid="1026"/>
                                        </p:tgtEl>
                                      </p:cBhvr>
                                    </p:animEffect>
                                    <p:anim calcmode="lin" valueType="num">
                                      <p:cBhvr>
                                        <p:cTn id="32" dur="2000" fill="hold"/>
                                        <p:tgtEl>
                                          <p:spTgt spid="1026"/>
                                        </p:tgtEl>
                                        <p:attrNameLst>
                                          <p:attrName>style.rotation</p:attrName>
                                        </p:attrNameLst>
                                      </p:cBhvr>
                                      <p:tavLst>
                                        <p:tav tm="0">
                                          <p:val>
                                            <p:fltVal val="720"/>
                                          </p:val>
                                        </p:tav>
                                        <p:tav tm="100000">
                                          <p:val>
                                            <p:fltVal val="0"/>
                                          </p:val>
                                        </p:tav>
                                      </p:tavLst>
                                    </p:anim>
                                    <p:anim calcmode="lin" valueType="num">
                                      <p:cBhvr>
                                        <p:cTn id="33" dur="2000" fill="hold"/>
                                        <p:tgtEl>
                                          <p:spTgt spid="1026"/>
                                        </p:tgtEl>
                                        <p:attrNameLst>
                                          <p:attrName>ppt_h</p:attrName>
                                        </p:attrNameLst>
                                      </p:cBhvr>
                                      <p:tavLst>
                                        <p:tav tm="0">
                                          <p:val>
                                            <p:fltVal val="0"/>
                                          </p:val>
                                        </p:tav>
                                        <p:tav tm="100000">
                                          <p:val>
                                            <p:strVal val="#ppt_h"/>
                                          </p:val>
                                        </p:tav>
                                      </p:tavLst>
                                    </p:anim>
                                    <p:anim calcmode="lin" valueType="num">
                                      <p:cBhvr>
                                        <p:cTn id="34" dur="2000" fill="hold"/>
                                        <p:tgtEl>
                                          <p:spTgt spid="10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6142F8C9-8416-4775-B51C-8FFBA33CD761}"/>
              </a:ext>
            </a:extLst>
          </p:cNvPr>
          <p:cNvSpPr>
            <a:spLocks noGrp="1"/>
          </p:cNvSpPr>
          <p:nvPr>
            <p:ph type="title"/>
          </p:nvPr>
        </p:nvSpPr>
        <p:spPr/>
        <p:txBody>
          <a:bodyPr/>
          <a:lstStyle/>
          <a:p>
            <a:r>
              <a:rPr lang="en-US" dirty="0"/>
              <a:t>We are Irrational Decision-Makers</a:t>
            </a:r>
          </a:p>
        </p:txBody>
      </p:sp>
      <p:sp>
        <p:nvSpPr>
          <p:cNvPr id="16" name="Content Placeholder 15">
            <a:extLst>
              <a:ext uri="{FF2B5EF4-FFF2-40B4-BE49-F238E27FC236}">
                <a16:creationId xmlns:a16="http://schemas.microsoft.com/office/drawing/2014/main" id="{68AF320B-D851-457D-ACA0-16CD6D4A5978}"/>
              </a:ext>
            </a:extLst>
          </p:cNvPr>
          <p:cNvSpPr>
            <a:spLocks noGrp="1"/>
          </p:cNvSpPr>
          <p:nvPr>
            <p:ph idx="1"/>
          </p:nvPr>
        </p:nvSpPr>
        <p:spPr>
          <a:xfrm>
            <a:off x="731520" y="1321170"/>
            <a:ext cx="10345783" cy="3795450"/>
          </a:xfrm>
        </p:spPr>
        <p:txBody>
          <a:bodyPr/>
          <a:lstStyle/>
          <a:p>
            <a:pPr marL="571500" indent="-571500">
              <a:buFont typeface="Arial" panose="020B0604020202020204" pitchFamily="34" charset="0"/>
              <a:buChar char="•"/>
            </a:pPr>
            <a:r>
              <a:rPr lang="en-US" b="1" i="1" dirty="0">
                <a:solidFill>
                  <a:schemeClr val="tx2"/>
                </a:solidFill>
              </a:rPr>
              <a:t>Confirmation Bias </a:t>
            </a:r>
            <a:r>
              <a:rPr lang="en-US" dirty="0"/>
              <a:t>is, perhaps, the mother of all biases. It’s our tendency to bury our heads in the sand and selectively interpret information that confirms our prior beliefs.</a:t>
            </a:r>
          </a:p>
          <a:p>
            <a:pPr marL="571500" indent="-571500">
              <a:buFont typeface="Arial" panose="020B0604020202020204" pitchFamily="34" charset="0"/>
              <a:buChar char="•"/>
            </a:pPr>
            <a:endParaRPr lang="en-US" dirty="0"/>
          </a:p>
        </p:txBody>
      </p:sp>
    </p:spTree>
    <p:extLst>
      <p:ext uri="{BB962C8B-B14F-4D97-AF65-F5344CB8AC3E}">
        <p14:creationId xmlns:p14="http://schemas.microsoft.com/office/powerpoint/2010/main" val="166618832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32694" y="1016732"/>
            <a:ext cx="6120680" cy="4590510"/>
          </a:xfrm>
          <a:effectLst>
            <a:outerShdw blurRad="381000" dist="254000" dir="2700000" algn="tl" rotWithShape="0">
              <a:prstClr val="black">
                <a:alpha val="40000"/>
              </a:prstClr>
            </a:outerShdw>
          </a:effectLst>
        </p:spPr>
      </p:pic>
      <p:sp>
        <p:nvSpPr>
          <p:cNvPr id="5" name="Title 1"/>
          <p:cNvSpPr>
            <a:spLocks noGrp="1"/>
          </p:cNvSpPr>
          <p:nvPr>
            <p:ph type="title"/>
          </p:nvPr>
        </p:nvSpPr>
        <p:spPr>
          <a:xfrm>
            <a:off x="1902034" y="260649"/>
            <a:ext cx="8382000" cy="664797"/>
          </a:xfrm>
        </p:spPr>
        <p:txBody>
          <a:bodyPr/>
          <a:lstStyle/>
          <a:p>
            <a:r>
              <a:rPr lang="en-US" b="1" dirty="0"/>
              <a:t>Fire Danger Management Tools</a:t>
            </a:r>
          </a:p>
        </p:txBody>
      </p:sp>
    </p:spTree>
    <p:extLst>
      <p:ext uri="{BB962C8B-B14F-4D97-AF65-F5344CB8AC3E}">
        <p14:creationId xmlns:p14="http://schemas.microsoft.com/office/powerpoint/2010/main" val="419861612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Management Decisions &amp; Risk</a:t>
            </a:r>
          </a:p>
        </p:txBody>
      </p:sp>
      <p:sp>
        <p:nvSpPr>
          <p:cNvPr id="3" name="Content Placeholder 2"/>
          <p:cNvSpPr>
            <a:spLocks noGrp="1"/>
          </p:cNvSpPr>
          <p:nvPr>
            <p:ph idx="1"/>
          </p:nvPr>
        </p:nvSpPr>
        <p:spPr>
          <a:xfrm>
            <a:off x="1905000" y="1232757"/>
            <a:ext cx="6747284" cy="1323439"/>
          </a:xfrm>
          <a:effectLst/>
        </p:spPr>
        <p:txBody>
          <a:bodyPr/>
          <a:lstStyle/>
          <a:p>
            <a:pPr>
              <a:lnSpc>
                <a:spcPct val="100000"/>
              </a:lnSpc>
              <a:spcBef>
                <a:spcPts val="1200"/>
              </a:spcBef>
              <a:spcAft>
                <a:spcPts val="1200"/>
              </a:spcAft>
            </a:pPr>
            <a:r>
              <a:rPr lang="en-US" dirty="0">
                <a:effectLst>
                  <a:outerShdw blurRad="38100" dist="38100" dir="2700000" algn="tl">
                    <a:srgbClr val="000000">
                      <a:alpha val="43137"/>
                    </a:srgbClr>
                  </a:outerShdw>
                </a:effectLst>
              </a:rPr>
              <a:t>How can we manage risk using Fire Danger Rating?</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6312" y="2556196"/>
            <a:ext cx="5136342" cy="34285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9953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2034" y="260649"/>
            <a:ext cx="8382000" cy="664797"/>
          </a:xfrm>
        </p:spPr>
        <p:txBody>
          <a:bodyPr/>
          <a:lstStyle/>
          <a:p>
            <a:r>
              <a:rPr lang="en-US" b="1" dirty="0"/>
              <a:t>Fire Danger Management Tools</a:t>
            </a:r>
          </a:p>
        </p:txBody>
      </p:sp>
      <p:sp>
        <p:nvSpPr>
          <p:cNvPr id="3" name="Content Placeholder 2"/>
          <p:cNvSpPr>
            <a:spLocks noGrp="1"/>
          </p:cNvSpPr>
          <p:nvPr>
            <p:ph idx="1"/>
          </p:nvPr>
        </p:nvSpPr>
        <p:spPr>
          <a:xfrm>
            <a:off x="1905000" y="1389842"/>
            <a:ext cx="8382000" cy="3477875"/>
          </a:xfrm>
          <a:effectLst/>
        </p:spPr>
        <p:txBody>
          <a:bodyPr/>
          <a:lstStyle/>
          <a:p>
            <a:pPr>
              <a:buFont typeface="Arial" charset="0"/>
              <a:buChar char="•"/>
            </a:pPr>
            <a:r>
              <a:rPr lang="en-US" dirty="0">
                <a:effectLst>
                  <a:outerShdw blurRad="38100" dist="38100" dir="2700000" algn="tl">
                    <a:srgbClr val="000000">
                      <a:alpha val="43137"/>
                    </a:srgbClr>
                  </a:outerShdw>
                </a:effectLst>
              </a:rPr>
              <a:t>Staffing levels</a:t>
            </a:r>
          </a:p>
          <a:p>
            <a:pPr>
              <a:buFont typeface="Arial" charset="0"/>
              <a:buChar char="•"/>
            </a:pPr>
            <a:r>
              <a:rPr lang="en-US" dirty="0">
                <a:effectLst>
                  <a:outerShdw blurRad="38100" dist="38100" dir="2700000" algn="tl">
                    <a:srgbClr val="000000">
                      <a:alpha val="43137"/>
                    </a:srgbClr>
                  </a:outerShdw>
                </a:effectLst>
              </a:rPr>
              <a:t>Dispatch levels</a:t>
            </a:r>
          </a:p>
          <a:p>
            <a:pPr>
              <a:buFont typeface="Arial" charset="0"/>
              <a:buChar char="•"/>
            </a:pPr>
            <a:r>
              <a:rPr lang="en-US" dirty="0">
                <a:effectLst>
                  <a:outerShdw blurRad="38100" dist="38100" dir="2700000" algn="tl">
                    <a:srgbClr val="000000">
                      <a:alpha val="43137"/>
                    </a:srgbClr>
                  </a:outerShdw>
                </a:effectLst>
              </a:rPr>
              <a:t>Preparedness levels</a:t>
            </a:r>
          </a:p>
          <a:p>
            <a:pPr>
              <a:buFont typeface="Arial" charset="0"/>
              <a:buChar char="•"/>
            </a:pPr>
            <a:r>
              <a:rPr lang="en-US" dirty="0">
                <a:effectLst>
                  <a:outerShdw blurRad="38100" dist="38100" dir="2700000" algn="tl">
                    <a:srgbClr val="000000">
                      <a:alpha val="43137"/>
                    </a:srgbClr>
                  </a:outerShdw>
                </a:effectLst>
              </a:rPr>
              <a:t>Adjective fire danger rating</a:t>
            </a:r>
          </a:p>
          <a:p>
            <a:pPr>
              <a:buFont typeface="Arial" charset="0"/>
              <a:buChar char="•"/>
            </a:pPr>
            <a:r>
              <a:rPr lang="en-US" dirty="0">
                <a:effectLst>
                  <a:outerShdw blurRad="38100" dist="38100" dir="2700000" algn="tl">
                    <a:srgbClr val="000000">
                      <a:alpha val="43137"/>
                    </a:srgbClr>
                  </a:outerShdw>
                </a:effectLst>
              </a:rPr>
              <a:t>Fire restrictions</a:t>
            </a:r>
          </a:p>
        </p:txBody>
      </p:sp>
    </p:spTree>
    <p:extLst>
      <p:ext uri="{BB962C8B-B14F-4D97-AF65-F5344CB8AC3E}">
        <p14:creationId xmlns:p14="http://schemas.microsoft.com/office/powerpoint/2010/main" val="277361384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Staffing Levels</a:t>
            </a:r>
          </a:p>
        </p:txBody>
      </p:sp>
      <p:sp>
        <p:nvSpPr>
          <p:cNvPr id="3" name="Content Placeholder 2"/>
          <p:cNvSpPr>
            <a:spLocks noGrp="1"/>
          </p:cNvSpPr>
          <p:nvPr>
            <p:ph type="body" sz="quarter" idx="10"/>
          </p:nvPr>
        </p:nvSpPr>
        <p:spPr>
          <a:xfrm>
            <a:off x="1125415" y="1411553"/>
            <a:ext cx="10558585" cy="4339650"/>
          </a:xfrm>
          <a:prstGeom prst="rect">
            <a:avLst/>
          </a:prstGeom>
        </p:spPr>
        <p:txBody>
          <a:bodyPr/>
          <a:lstStyle/>
          <a:p>
            <a:pPr>
              <a:spcAft>
                <a:spcPts val="0"/>
              </a:spcAft>
            </a:pPr>
            <a:r>
              <a:rPr lang="en-US" dirty="0">
                <a:effectLst>
                  <a:outerShdw blurRad="38100" dist="38100" dir="2700000" algn="tl">
                    <a:srgbClr val="000000">
                      <a:alpha val="43137"/>
                    </a:srgbClr>
                  </a:outerShdw>
                </a:effectLst>
              </a:rPr>
              <a:t>Staffing Level Examples</a:t>
            </a:r>
          </a:p>
          <a:p>
            <a:pPr lvl="1">
              <a:spcAft>
                <a:spcPts val="0"/>
              </a:spcAft>
            </a:pPr>
            <a:r>
              <a:rPr lang="en-US" dirty="0">
                <a:effectLst>
                  <a:outerShdw blurRad="38100" dist="38100" dir="2700000" algn="tl">
                    <a:srgbClr val="000000">
                      <a:alpha val="43137"/>
                    </a:srgbClr>
                  </a:outerShdw>
                </a:effectLst>
              </a:rPr>
              <a:t>OT Authorizations</a:t>
            </a:r>
          </a:p>
          <a:p>
            <a:pPr lvl="1">
              <a:spcAft>
                <a:spcPts val="0"/>
              </a:spcAft>
            </a:pPr>
            <a:r>
              <a:rPr lang="en-US" dirty="0">
                <a:effectLst>
                  <a:outerShdw blurRad="38100" dist="38100" dir="2700000" algn="tl">
                    <a:srgbClr val="000000">
                      <a:alpha val="43137"/>
                    </a:srgbClr>
                  </a:outerShdw>
                </a:effectLst>
              </a:rPr>
              <a:t> Do I need extra staffing tomorrow?</a:t>
            </a:r>
          </a:p>
          <a:p>
            <a:pPr lvl="1">
              <a:spcAft>
                <a:spcPts val="0"/>
              </a:spcAft>
            </a:pPr>
            <a:r>
              <a:rPr lang="en-US" dirty="0">
                <a:effectLst>
                  <a:outerShdw blurRad="38100" dist="38100" dir="2700000" algn="tl">
                    <a:srgbClr val="000000">
                      <a:alpha val="43137"/>
                    </a:srgbClr>
                  </a:outerShdw>
                </a:effectLst>
              </a:rPr>
              <a:t>Should I extend resources past their normal 8-hour duty-day?</a:t>
            </a:r>
          </a:p>
          <a:p>
            <a:pPr lvl="1">
              <a:spcAft>
                <a:spcPts val="0"/>
              </a:spcAft>
            </a:pPr>
            <a:r>
              <a:rPr lang="en-US" dirty="0">
                <a:effectLst>
                  <a:outerShdw blurRad="38100" dist="38100" dir="2700000" algn="tl">
                    <a:srgbClr val="000000">
                      <a:alpha val="43137"/>
                    </a:srgbClr>
                  </a:outerShdw>
                </a:effectLst>
              </a:rPr>
              <a:t>Do I have sufficient resources to send to new fires based upon the current Dispatch Level?</a:t>
            </a:r>
          </a:p>
        </p:txBody>
      </p:sp>
    </p:spTree>
    <p:extLst>
      <p:ext uri="{BB962C8B-B14F-4D97-AF65-F5344CB8AC3E}">
        <p14:creationId xmlns:p14="http://schemas.microsoft.com/office/powerpoint/2010/main" val="314468107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Levels</a:t>
            </a:r>
          </a:p>
        </p:txBody>
      </p:sp>
      <p:sp>
        <p:nvSpPr>
          <p:cNvPr id="3" name="Content Placeholder 2"/>
          <p:cNvSpPr>
            <a:spLocks noGrp="1"/>
          </p:cNvSpPr>
          <p:nvPr>
            <p:ph idx="1"/>
          </p:nvPr>
        </p:nvSpPr>
        <p:spPr>
          <a:xfrm>
            <a:off x="1905000" y="1412875"/>
            <a:ext cx="8382000" cy="4308872"/>
          </a:xfrm>
        </p:spPr>
        <p:txBody>
          <a:bodyPr/>
          <a:lstStyle/>
          <a:p>
            <a:r>
              <a:rPr lang="en-US" dirty="0">
                <a:effectLst>
                  <a:outerShdw blurRad="38100" dist="38100" dir="2700000" algn="tl">
                    <a:srgbClr val="000000">
                      <a:alpha val="43137"/>
                    </a:srgbClr>
                  </a:outerShdw>
                </a:effectLst>
              </a:rPr>
              <a:t>Response Level Examples</a:t>
            </a:r>
          </a:p>
          <a:p>
            <a:pPr lvl="1"/>
            <a:r>
              <a:rPr lang="en-US" dirty="0">
                <a:effectLst>
                  <a:outerShdw blurRad="38100" dist="38100" dir="2700000" algn="tl">
                    <a:srgbClr val="000000">
                      <a:alpha val="43137"/>
                    </a:srgbClr>
                  </a:outerShdw>
                </a:effectLst>
              </a:rPr>
              <a:t>At what level is there an automatic dispatch for air tankers?</a:t>
            </a:r>
          </a:p>
          <a:p>
            <a:pPr lvl="1"/>
            <a:r>
              <a:rPr lang="en-US" dirty="0">
                <a:effectLst>
                  <a:outerShdw blurRad="38100" dist="38100" dir="2700000" algn="tl">
                    <a:srgbClr val="000000">
                      <a:alpha val="43137"/>
                    </a:srgbClr>
                  </a:outerShdw>
                </a:effectLst>
              </a:rPr>
              <a:t>How do we factor in staffing level?</a:t>
            </a:r>
          </a:p>
          <a:p>
            <a:pPr lvl="1"/>
            <a:r>
              <a:rPr lang="en-US" dirty="0">
                <a:effectLst>
                  <a:outerShdw blurRad="38100" dist="38100" dir="2700000" algn="tl">
                    <a:srgbClr val="000000">
                      <a:alpha val="43137"/>
                    </a:srgbClr>
                  </a:outerShdw>
                </a:effectLst>
              </a:rPr>
              <a:t>What response level requires multiple resources (dozers, engines, etc.)?</a:t>
            </a:r>
          </a:p>
        </p:txBody>
      </p:sp>
    </p:spTree>
    <p:extLst>
      <p:ext uri="{BB962C8B-B14F-4D97-AF65-F5344CB8AC3E}">
        <p14:creationId xmlns:p14="http://schemas.microsoft.com/office/powerpoint/2010/main" val="353415679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Preparedness Levels</a:t>
            </a:r>
          </a:p>
        </p:txBody>
      </p:sp>
      <p:sp>
        <p:nvSpPr>
          <p:cNvPr id="3" name="Content Placeholder 2"/>
          <p:cNvSpPr>
            <a:spLocks noGrp="1"/>
          </p:cNvSpPr>
          <p:nvPr>
            <p:ph idx="1"/>
          </p:nvPr>
        </p:nvSpPr>
        <p:spPr>
          <a:xfrm>
            <a:off x="1905000" y="1412875"/>
            <a:ext cx="8382000" cy="4653582"/>
          </a:xfrm>
        </p:spPr>
        <p:txBody>
          <a:bodyPr/>
          <a:lstStyle/>
          <a:p>
            <a:r>
              <a:rPr lang="en-US" dirty="0">
                <a:effectLst>
                  <a:outerShdw blurRad="38100" dist="38100" dir="2700000" algn="tl">
                    <a:srgbClr val="000000">
                      <a:alpha val="43137"/>
                    </a:srgbClr>
                  </a:outerShdw>
                </a:effectLst>
              </a:rPr>
              <a:t>Preparedness Level Examples</a:t>
            </a:r>
          </a:p>
          <a:p>
            <a:pPr lvl="1"/>
            <a:r>
              <a:rPr lang="en-US" dirty="0">
                <a:effectLst>
                  <a:outerShdw blurRad="38100" dist="38100" dir="2700000" algn="tl">
                    <a:srgbClr val="000000">
                      <a:alpha val="43137"/>
                    </a:srgbClr>
                  </a:outerShdw>
                </a:effectLst>
              </a:rPr>
              <a:t>At what point (when) do I feel comfortable letting resources go off-unit to fire or detail assignments? Draw-down Levels?</a:t>
            </a:r>
          </a:p>
          <a:p>
            <a:pPr lvl="1"/>
            <a:r>
              <a:rPr lang="en-US" dirty="0">
                <a:effectLst>
                  <a:outerShdw blurRad="38100" dist="38100" dir="2700000" algn="tl">
                    <a:srgbClr val="000000">
                      <a:alpha val="43137"/>
                    </a:srgbClr>
                  </a:outerShdw>
                </a:effectLst>
              </a:rPr>
              <a:t>When is the Duty Officer required to be on site in the dispatch office?</a:t>
            </a:r>
          </a:p>
        </p:txBody>
      </p:sp>
    </p:spTree>
    <p:extLst>
      <p:ext uri="{BB962C8B-B14F-4D97-AF65-F5344CB8AC3E}">
        <p14:creationId xmlns:p14="http://schemas.microsoft.com/office/powerpoint/2010/main" val="179623544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moke, train, tree, outdoor&#10;&#10;Description generated with very high confidence">
            <a:extLst>
              <a:ext uri="{FF2B5EF4-FFF2-40B4-BE49-F238E27FC236}">
                <a16:creationId xmlns:a16="http://schemas.microsoft.com/office/drawing/2014/main" id="{827605AF-A493-483C-8BA3-6DBE382910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00911"/>
            <a:ext cx="12192000" cy="6057089"/>
          </a:xfrm>
          <a:prstGeom prst="rect">
            <a:avLst/>
          </a:prstGeom>
          <a:ln>
            <a:noFill/>
          </a:ln>
          <a:effectLst>
            <a:outerShdw blurRad="292100" dist="139700" dir="2700000" algn="tl" rotWithShape="0">
              <a:srgbClr val="333333">
                <a:alpha val="65000"/>
              </a:srgbClr>
            </a:outerShdw>
          </a:effectLst>
        </p:spPr>
      </p:pic>
      <p:sp>
        <p:nvSpPr>
          <p:cNvPr id="17" name="Rectangle 16">
            <a:extLst>
              <a:ext uri="{FF2B5EF4-FFF2-40B4-BE49-F238E27FC236}">
                <a16:creationId xmlns:a16="http://schemas.microsoft.com/office/drawing/2014/main" id="{5D929D20-6E0D-4489-BEBB-F095BF0C35BF}"/>
              </a:ext>
            </a:extLst>
          </p:cNvPr>
          <p:cNvSpPr/>
          <p:nvPr/>
        </p:nvSpPr>
        <p:spPr bwMode="auto">
          <a:xfrm>
            <a:off x="-32853" y="1"/>
            <a:ext cx="12259531" cy="6873426"/>
          </a:xfrm>
          <a:prstGeom prst="rect">
            <a:avLst/>
          </a:prstGeom>
          <a:gradFill>
            <a:gsLst>
              <a:gs pos="0">
                <a:schemeClr val="accent2">
                  <a:lumMod val="20000"/>
                  <a:lumOff val="80000"/>
                  <a:alpha val="0"/>
                </a:schemeClr>
              </a:gs>
              <a:gs pos="34000">
                <a:srgbClr val="037B97">
                  <a:alpha val="50000"/>
                </a:srgbClr>
              </a:gs>
              <a:gs pos="68000">
                <a:srgbClr val="037B97">
                  <a:alpha val="75000"/>
                </a:srgbClr>
              </a:gs>
              <a:gs pos="100000">
                <a:srgbClr val="037B97"/>
              </a:gs>
            </a:gsLst>
          </a:gradFill>
          <a:ln>
            <a:headEnd type="none" w="med" len="med"/>
            <a:tailEnd type="none" w="med" len="med"/>
          </a:ln>
          <a:effectLst>
            <a:outerShdw blurRad="63500" dist="38100" dir="5400000" rotWithShape="0">
              <a:srgbClr val="000000"/>
            </a:outerShdw>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9" name="Picture 8" descr="A house with smoke coming out of it&#10;&#10;Description generated with very high confidence">
            <a:extLst>
              <a:ext uri="{FF2B5EF4-FFF2-40B4-BE49-F238E27FC236}">
                <a16:creationId xmlns:a16="http://schemas.microsoft.com/office/drawing/2014/main" id="{0D151D93-F6FB-45CA-9B18-9515267478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650" y="1265903"/>
            <a:ext cx="4727878" cy="3554196"/>
          </a:xfrm>
          <a:prstGeom prst="rect">
            <a:avLst/>
          </a:prstGeom>
          <a:ln>
            <a:noFill/>
          </a:ln>
          <a:effectLst>
            <a:outerShdw blurRad="292100" dist="139700" dir="2700000" algn="tl" rotWithShape="0">
              <a:srgbClr val="333333">
                <a:alpha val="65000"/>
              </a:srgbClr>
            </a:outerShdw>
          </a:effectLst>
        </p:spPr>
      </p:pic>
      <p:pic>
        <p:nvPicPr>
          <p:cNvPr id="13" name="Picture 12" descr="A group of people posing for the camera&#10;&#10;Description generated with very high confidence">
            <a:extLst>
              <a:ext uri="{FF2B5EF4-FFF2-40B4-BE49-F238E27FC236}">
                <a16:creationId xmlns:a16="http://schemas.microsoft.com/office/drawing/2014/main" id="{257A0D25-9BA1-4DCF-BC11-DF0964DC20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6091" y="458703"/>
            <a:ext cx="3866008" cy="2577338"/>
          </a:xfrm>
          <a:prstGeom prst="rect">
            <a:avLst/>
          </a:prstGeom>
          <a:ln>
            <a:noFill/>
          </a:ln>
          <a:effectLst>
            <a:outerShdw blurRad="292100" dist="139700" dir="2700000" algn="tl" rotWithShape="0">
              <a:srgbClr val="333333">
                <a:alpha val="65000"/>
              </a:srgbClr>
            </a:outerShdw>
          </a:effectLst>
        </p:spPr>
      </p:pic>
      <p:pic>
        <p:nvPicPr>
          <p:cNvPr id="15" name="Picture 14" descr="A group of people in a forest&#10;&#10;Description generated with high confidence">
            <a:extLst>
              <a:ext uri="{FF2B5EF4-FFF2-40B4-BE49-F238E27FC236}">
                <a16:creationId xmlns:a16="http://schemas.microsoft.com/office/drawing/2014/main" id="{5095DE4E-3332-4EE3-94D0-5575F338A5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9459" y="3627866"/>
            <a:ext cx="4111711" cy="3083782"/>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B5A5B96C-0BF4-4F0C-BC78-523B4DA40A78}"/>
              </a:ext>
            </a:extLst>
          </p:cNvPr>
          <p:cNvSpPr txBox="1"/>
          <p:nvPr/>
        </p:nvSpPr>
        <p:spPr>
          <a:xfrm>
            <a:off x="7868" y="4800168"/>
            <a:ext cx="5085150" cy="646331"/>
          </a:xfrm>
          <a:prstGeom prst="rect">
            <a:avLst/>
          </a:prstGeom>
          <a:noFill/>
          <a:effectLst>
            <a:outerShdw blurRad="127000" dist="63500" dir="2700000" algn="tl" rotWithShape="0">
              <a:prstClr val="black">
                <a:alpha val="40000"/>
              </a:prstClr>
            </a:outerShdw>
          </a:effectLst>
        </p:spPr>
        <p:txBody>
          <a:bodyPr wrap="square" rtlCol="0">
            <a:spAutoFit/>
          </a:bodyPr>
          <a:lstStyle/>
          <a:p>
            <a:pPr algn="ctr"/>
            <a:r>
              <a:rPr lang="en-US" sz="3600" dirty="0">
                <a:effectLst>
                  <a:outerShdw blurRad="50800" dist="38100" dir="2700000" algn="tl" rotWithShape="0">
                    <a:prstClr val="black">
                      <a:alpha val="40000"/>
                    </a:prstClr>
                  </a:outerShdw>
                </a:effectLst>
              </a:rPr>
              <a:t>Protecting Communities</a:t>
            </a:r>
          </a:p>
        </p:txBody>
      </p:sp>
      <p:sp>
        <p:nvSpPr>
          <p:cNvPr id="19" name="TextBox 18">
            <a:extLst>
              <a:ext uri="{FF2B5EF4-FFF2-40B4-BE49-F238E27FC236}">
                <a16:creationId xmlns:a16="http://schemas.microsoft.com/office/drawing/2014/main" id="{E08A8CBA-D633-46A4-BD12-9FF89F02F1CE}"/>
              </a:ext>
            </a:extLst>
          </p:cNvPr>
          <p:cNvSpPr txBox="1"/>
          <p:nvPr/>
        </p:nvSpPr>
        <p:spPr>
          <a:xfrm>
            <a:off x="4900528" y="2954799"/>
            <a:ext cx="2542478" cy="707886"/>
          </a:xfrm>
          <a:prstGeom prst="rect">
            <a:avLst/>
          </a:prstGeom>
          <a:noFill/>
          <a:effectLst>
            <a:outerShdw blurRad="127000" dist="63500" dir="2700000" algn="tl" rotWithShape="0">
              <a:prstClr val="black">
                <a:alpha val="40000"/>
              </a:prstClr>
            </a:outerShdw>
          </a:effectLst>
        </p:spPr>
        <p:txBody>
          <a:bodyPr wrap="square" rtlCol="0">
            <a:spAutoFit/>
          </a:bodyPr>
          <a:lstStyle/>
          <a:p>
            <a:pPr algn="ctr"/>
            <a:r>
              <a:rPr lang="en-US" sz="4000" dirty="0">
                <a:effectLst>
                  <a:outerShdw blurRad="50800" dist="38100" dir="2700000" algn="tl" rotWithShape="0">
                    <a:prstClr val="black">
                      <a:alpha val="40000"/>
                    </a:prstClr>
                  </a:outerShdw>
                </a:effectLst>
              </a:rPr>
              <a:t>People</a:t>
            </a:r>
          </a:p>
        </p:txBody>
      </p:sp>
      <p:pic>
        <p:nvPicPr>
          <p:cNvPr id="7" name="Picture 6" descr="A sunset over a fire&#10;&#10;Description generated with high confidence">
            <a:extLst>
              <a:ext uri="{FF2B5EF4-FFF2-40B4-BE49-F238E27FC236}">
                <a16:creationId xmlns:a16="http://schemas.microsoft.com/office/drawing/2014/main" id="{223E6621-0881-4CB6-A08E-77E05CD621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9002" y="1326352"/>
            <a:ext cx="4390348" cy="3285085"/>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62DBD014-375A-4A7F-8CDC-B1D295A71703}"/>
              </a:ext>
            </a:extLst>
          </p:cNvPr>
          <p:cNvSpPr>
            <a:spLocks noGrp="1"/>
          </p:cNvSpPr>
          <p:nvPr>
            <p:ph type="title"/>
          </p:nvPr>
        </p:nvSpPr>
        <p:spPr>
          <a:xfrm>
            <a:off x="8174043" y="706914"/>
            <a:ext cx="3496051" cy="664797"/>
          </a:xfrm>
          <a:effectLst>
            <a:outerShdw blurRad="50800" dist="38100" dir="2700000" algn="tl" rotWithShape="0">
              <a:prstClr val="black">
                <a:alpha val="40000"/>
              </a:prstClr>
            </a:outerShdw>
          </a:effectLst>
        </p:spPr>
        <p:txBody>
          <a:bodyPr/>
          <a:lstStyle/>
          <a:p>
            <a:r>
              <a:rPr lang="en-US" sz="3600" dirty="0">
                <a:solidFill>
                  <a:schemeClr val="tx1"/>
                </a:solidFill>
              </a:rPr>
              <a:t>Managing the Land</a:t>
            </a:r>
            <a:br>
              <a:rPr lang="en-US" dirty="0"/>
            </a:br>
            <a:endParaRPr lang="en-US" dirty="0"/>
          </a:p>
        </p:txBody>
      </p:sp>
    </p:spTree>
    <p:extLst>
      <p:ext uri="{BB962C8B-B14F-4D97-AF65-F5344CB8AC3E}">
        <p14:creationId xmlns:p14="http://schemas.microsoft.com/office/powerpoint/2010/main" val="219834722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200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ppt_x</p:attrName>
                                        </p:attrNameLst>
                                      </p:cBhvr>
                                      <p:tavLst>
                                        <p:tav tm="0">
                                          <p:val>
                                            <p:strVal val="#ppt_x"/>
                                          </p:val>
                                        </p:tav>
                                        <p:tav tm="100000">
                                          <p:val>
                                            <p:strVal val="#ppt_x"/>
                                          </p:val>
                                        </p:tav>
                                      </p:tavLst>
                                    </p:anim>
                                    <p:anim calcmode="lin" valueType="num">
                                      <p:cBhvr>
                                        <p:cTn id="8" dur="750" fill="hold"/>
                                        <p:tgtEl>
                                          <p:spTgt spid="17"/>
                                        </p:tgtEl>
                                        <p:attrNameLst>
                                          <p:attrName>ppt_y</p:attrName>
                                        </p:attrNameLst>
                                      </p:cBhvr>
                                      <p:tavLst>
                                        <p:tav tm="0">
                                          <p:val>
                                            <p:strVal val="#ppt_y-#ppt_h/2"/>
                                          </p:val>
                                        </p:tav>
                                        <p:tav tm="100000">
                                          <p:val>
                                            <p:strVal val="#ppt_y"/>
                                          </p:val>
                                        </p:tav>
                                      </p:tavLst>
                                    </p:anim>
                                    <p:anim calcmode="lin" valueType="num">
                                      <p:cBhvr>
                                        <p:cTn id="9" dur="750" fill="hold"/>
                                        <p:tgtEl>
                                          <p:spTgt spid="17"/>
                                        </p:tgtEl>
                                        <p:attrNameLst>
                                          <p:attrName>ppt_w</p:attrName>
                                        </p:attrNameLst>
                                      </p:cBhvr>
                                      <p:tavLst>
                                        <p:tav tm="0">
                                          <p:val>
                                            <p:strVal val="#ppt_w"/>
                                          </p:val>
                                        </p:tav>
                                        <p:tav tm="100000">
                                          <p:val>
                                            <p:strVal val="#ppt_w"/>
                                          </p:val>
                                        </p:tav>
                                      </p:tavLst>
                                    </p:anim>
                                    <p:anim calcmode="lin" valueType="num">
                                      <p:cBhvr>
                                        <p:cTn id="10" dur="750" fill="hold"/>
                                        <p:tgtEl>
                                          <p:spTgt spid="17"/>
                                        </p:tgtEl>
                                        <p:attrNameLst>
                                          <p:attrName>ppt_h</p:attrName>
                                        </p:attrNameLst>
                                      </p:cBhvr>
                                      <p:tavLst>
                                        <p:tav tm="0">
                                          <p:val>
                                            <p:fltVal val="0"/>
                                          </p:val>
                                        </p:tav>
                                        <p:tav tm="100000">
                                          <p:val>
                                            <p:strVal val="#ppt_h"/>
                                          </p:val>
                                        </p:tav>
                                      </p:tavLst>
                                    </p:anim>
                                  </p:childTnLst>
                                </p:cTn>
                              </p:par>
                            </p:childTnLst>
                          </p:cTn>
                        </p:par>
                        <p:par>
                          <p:cTn id="11" fill="hold">
                            <p:stCondLst>
                              <p:cond delay="2750"/>
                            </p:stCondLst>
                            <p:childTnLst>
                              <p:par>
                                <p:cTn id="12" presetID="9" presetClass="entr" presetSubtype="0" fill="hold" nodeType="afterEffect">
                                  <p:stCondLst>
                                    <p:cond delay="25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750"/>
                                        <p:tgtEl>
                                          <p:spTgt spid="9"/>
                                        </p:tgtEl>
                                      </p:cBhvr>
                                    </p:animEffect>
                                  </p:childTnLst>
                                </p:cTn>
                              </p:par>
                            </p:childTnLst>
                          </p:cTn>
                        </p:par>
                        <p:par>
                          <p:cTn id="15" fill="hold">
                            <p:stCondLst>
                              <p:cond delay="3750"/>
                            </p:stCondLst>
                            <p:childTnLst>
                              <p:par>
                                <p:cTn id="16" presetID="55" presetClass="entr" presetSubtype="0" fill="hold" grpId="0" nodeType="afterEffect">
                                  <p:stCondLst>
                                    <p:cond delay="250"/>
                                  </p:stCondLst>
                                  <p:childTnLst>
                                    <p:set>
                                      <p:cBhvr>
                                        <p:cTn id="17" dur="1" fill="hold">
                                          <p:stCondLst>
                                            <p:cond delay="0"/>
                                          </p:stCondLst>
                                        </p:cTn>
                                        <p:tgtEl>
                                          <p:spTgt spid="16"/>
                                        </p:tgtEl>
                                        <p:attrNameLst>
                                          <p:attrName>style.visibility</p:attrName>
                                        </p:attrNameLst>
                                      </p:cBhvr>
                                      <p:to>
                                        <p:strVal val="visible"/>
                                      </p:to>
                                    </p:set>
                                    <p:anim calcmode="lin" valueType="num">
                                      <p:cBhvr>
                                        <p:cTn id="18" dur="750" fill="hold"/>
                                        <p:tgtEl>
                                          <p:spTgt spid="16"/>
                                        </p:tgtEl>
                                        <p:attrNameLst>
                                          <p:attrName>ppt_w</p:attrName>
                                        </p:attrNameLst>
                                      </p:cBhvr>
                                      <p:tavLst>
                                        <p:tav tm="0">
                                          <p:val>
                                            <p:strVal val="#ppt_w*0.70"/>
                                          </p:val>
                                        </p:tav>
                                        <p:tav tm="100000">
                                          <p:val>
                                            <p:strVal val="#ppt_w"/>
                                          </p:val>
                                        </p:tav>
                                      </p:tavLst>
                                    </p:anim>
                                    <p:anim calcmode="lin" valueType="num">
                                      <p:cBhvr>
                                        <p:cTn id="19" dur="750" fill="hold"/>
                                        <p:tgtEl>
                                          <p:spTgt spid="16"/>
                                        </p:tgtEl>
                                        <p:attrNameLst>
                                          <p:attrName>ppt_h</p:attrName>
                                        </p:attrNameLst>
                                      </p:cBhvr>
                                      <p:tavLst>
                                        <p:tav tm="0">
                                          <p:val>
                                            <p:strVal val="#ppt_h"/>
                                          </p:val>
                                        </p:tav>
                                        <p:tav tm="100000">
                                          <p:val>
                                            <p:strVal val="#ppt_h"/>
                                          </p:val>
                                        </p:tav>
                                      </p:tavLst>
                                    </p:anim>
                                    <p:animEffect transition="in" filter="fade">
                                      <p:cBhvr>
                                        <p:cTn id="20" dur="750"/>
                                        <p:tgtEl>
                                          <p:spTgt spid="16"/>
                                        </p:tgtEl>
                                      </p:cBhvr>
                                    </p:animEffect>
                                  </p:childTnLst>
                                </p:cTn>
                              </p:par>
                            </p:childTnLst>
                          </p:cTn>
                        </p:par>
                        <p:par>
                          <p:cTn id="21" fill="hold">
                            <p:stCondLst>
                              <p:cond delay="4750"/>
                            </p:stCondLst>
                            <p:childTnLst>
                              <p:par>
                                <p:cTn id="22" presetID="9" presetClass="entr" presetSubtype="0" fill="hold" nodeType="afterEffect">
                                  <p:stCondLst>
                                    <p:cond delay="25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750"/>
                                        <p:tgtEl>
                                          <p:spTgt spid="7"/>
                                        </p:tgtEl>
                                      </p:cBhvr>
                                    </p:animEffect>
                                  </p:childTnLst>
                                </p:cTn>
                              </p:par>
                            </p:childTnLst>
                          </p:cTn>
                        </p:par>
                        <p:par>
                          <p:cTn id="25" fill="hold">
                            <p:stCondLst>
                              <p:cond delay="5750"/>
                            </p:stCondLst>
                            <p:childTnLst>
                              <p:par>
                                <p:cTn id="26" presetID="9" presetClass="entr" presetSubtype="0" fill="hold" nodeType="afterEffect">
                                  <p:stCondLst>
                                    <p:cond delay="250"/>
                                  </p:stCondLst>
                                  <p:childTnLst>
                                    <p:set>
                                      <p:cBhvr>
                                        <p:cTn id="27" dur="1" fill="hold">
                                          <p:stCondLst>
                                            <p:cond delay="0"/>
                                          </p:stCondLst>
                                        </p:cTn>
                                        <p:tgtEl>
                                          <p:spTgt spid="15"/>
                                        </p:tgtEl>
                                        <p:attrNameLst>
                                          <p:attrName>style.visibility</p:attrName>
                                        </p:attrNameLst>
                                      </p:cBhvr>
                                      <p:to>
                                        <p:strVal val="visible"/>
                                      </p:to>
                                    </p:set>
                                    <p:animEffect transition="in" filter="dissolve">
                                      <p:cBhvr>
                                        <p:cTn id="28" dur="750"/>
                                        <p:tgtEl>
                                          <p:spTgt spid="15"/>
                                        </p:tgtEl>
                                      </p:cBhvr>
                                    </p:animEffect>
                                  </p:childTnLst>
                                </p:cTn>
                              </p:par>
                            </p:childTnLst>
                          </p:cTn>
                        </p:par>
                        <p:par>
                          <p:cTn id="29" fill="hold">
                            <p:stCondLst>
                              <p:cond delay="6750"/>
                            </p:stCondLst>
                            <p:childTnLst>
                              <p:par>
                                <p:cTn id="30" presetID="9" presetClass="entr" presetSubtype="0" fill="hold" nodeType="afterEffect">
                                  <p:stCondLst>
                                    <p:cond delay="25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750"/>
                                        <p:tgtEl>
                                          <p:spTgt spid="13"/>
                                        </p:tgtEl>
                                      </p:cBhvr>
                                    </p:animEffect>
                                  </p:childTnLst>
                                </p:cTn>
                              </p:par>
                            </p:childTnLst>
                          </p:cTn>
                        </p:par>
                        <p:par>
                          <p:cTn id="33" fill="hold">
                            <p:stCondLst>
                              <p:cond delay="7750"/>
                            </p:stCondLst>
                            <p:childTnLst>
                              <p:par>
                                <p:cTn id="34" presetID="55" presetClass="entr" presetSubtype="0" fill="hold" grpId="0" nodeType="afterEffect">
                                  <p:stCondLst>
                                    <p:cond delay="250"/>
                                  </p:stCondLst>
                                  <p:childTnLst>
                                    <p:set>
                                      <p:cBhvr>
                                        <p:cTn id="35" dur="1" fill="hold">
                                          <p:stCondLst>
                                            <p:cond delay="0"/>
                                          </p:stCondLst>
                                        </p:cTn>
                                        <p:tgtEl>
                                          <p:spTgt spid="19"/>
                                        </p:tgtEl>
                                        <p:attrNameLst>
                                          <p:attrName>style.visibility</p:attrName>
                                        </p:attrNameLst>
                                      </p:cBhvr>
                                      <p:to>
                                        <p:strVal val="visible"/>
                                      </p:to>
                                    </p:set>
                                    <p:anim calcmode="lin" valueType="num">
                                      <p:cBhvr>
                                        <p:cTn id="36" dur="750" fill="hold"/>
                                        <p:tgtEl>
                                          <p:spTgt spid="19"/>
                                        </p:tgtEl>
                                        <p:attrNameLst>
                                          <p:attrName>ppt_w</p:attrName>
                                        </p:attrNameLst>
                                      </p:cBhvr>
                                      <p:tavLst>
                                        <p:tav tm="0">
                                          <p:val>
                                            <p:strVal val="#ppt_w*0.70"/>
                                          </p:val>
                                        </p:tav>
                                        <p:tav tm="100000">
                                          <p:val>
                                            <p:strVal val="#ppt_w"/>
                                          </p:val>
                                        </p:tav>
                                      </p:tavLst>
                                    </p:anim>
                                    <p:anim calcmode="lin" valueType="num">
                                      <p:cBhvr>
                                        <p:cTn id="37" dur="750" fill="hold"/>
                                        <p:tgtEl>
                                          <p:spTgt spid="19"/>
                                        </p:tgtEl>
                                        <p:attrNameLst>
                                          <p:attrName>ppt_h</p:attrName>
                                        </p:attrNameLst>
                                      </p:cBhvr>
                                      <p:tavLst>
                                        <p:tav tm="0">
                                          <p:val>
                                            <p:strVal val="#ppt_h"/>
                                          </p:val>
                                        </p:tav>
                                        <p:tav tm="100000">
                                          <p:val>
                                            <p:strVal val="#ppt_h"/>
                                          </p:val>
                                        </p:tav>
                                      </p:tavLst>
                                    </p:anim>
                                    <p:animEffect transition="in" filter="fade">
                                      <p:cBhvr>
                                        <p:cTn id="38"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Adjective Fire Danger Rating</a:t>
            </a:r>
          </a:p>
        </p:txBody>
      </p:sp>
      <p:sp>
        <p:nvSpPr>
          <p:cNvPr id="3" name="Text Placeholder 2"/>
          <p:cNvSpPr>
            <a:spLocks noGrp="1"/>
          </p:cNvSpPr>
          <p:nvPr>
            <p:ph type="body" sz="quarter" idx="10"/>
          </p:nvPr>
        </p:nvSpPr>
        <p:spPr>
          <a:xfrm>
            <a:off x="1125415" y="1411553"/>
            <a:ext cx="10558585" cy="2831544"/>
          </a:xfrm>
          <a:prstGeom prst="rect">
            <a:avLst/>
          </a:prstGeom>
        </p:spPr>
        <p:txBody>
          <a:bodyPr/>
          <a:lstStyle/>
          <a:p>
            <a:r>
              <a:rPr lang="en-US" dirty="0">
                <a:effectLst>
                  <a:outerShdw blurRad="38100" dist="38100" dir="2700000" algn="tl">
                    <a:srgbClr val="000000">
                      <a:alpha val="43137"/>
                    </a:srgbClr>
                  </a:outerShdw>
                </a:effectLst>
              </a:rPr>
              <a:t>Adjective Fire Danger Rating Examples</a:t>
            </a:r>
          </a:p>
          <a:p>
            <a:pPr lvl="1"/>
            <a:r>
              <a:rPr lang="en-US" dirty="0">
                <a:effectLst>
                  <a:outerShdw blurRad="38100" dist="38100" dir="2700000" algn="tl">
                    <a:srgbClr val="000000">
                      <a:alpha val="43137"/>
                    </a:srgbClr>
                  </a:outerShdw>
                </a:effectLst>
              </a:rPr>
              <a:t>How often should Smokey’s arm change?</a:t>
            </a:r>
          </a:p>
          <a:p>
            <a:pPr lvl="1"/>
            <a:r>
              <a:rPr lang="en-US" dirty="0">
                <a:effectLst>
                  <a:outerShdw blurRad="38100" dist="38100" dir="2700000" algn="tl">
                    <a:srgbClr val="000000">
                      <a:alpha val="43137"/>
                    </a:srgbClr>
                  </a:outerShdw>
                </a:effectLst>
              </a:rPr>
              <a:t>When should public service announcements start?</a:t>
            </a:r>
          </a:p>
          <a:p>
            <a:pPr lvl="1"/>
            <a:r>
              <a:rPr lang="en-US" dirty="0">
                <a:effectLst>
                  <a:outerShdw blurRad="38100" dist="38100" dir="2700000" algn="tl">
                    <a:srgbClr val="000000">
                      <a:alpha val="43137"/>
                    </a:srgbClr>
                  </a:outerShdw>
                </a:effectLst>
              </a:rPr>
              <a:t>What other decision tools should be tied to this?</a:t>
            </a:r>
          </a:p>
        </p:txBody>
      </p:sp>
    </p:spTree>
    <p:extLst>
      <p:ext uri="{BB962C8B-B14F-4D97-AF65-F5344CB8AC3E}">
        <p14:creationId xmlns:p14="http://schemas.microsoft.com/office/powerpoint/2010/main" val="148670195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Restrictions</a:t>
            </a:r>
          </a:p>
        </p:txBody>
      </p:sp>
      <p:sp>
        <p:nvSpPr>
          <p:cNvPr id="3" name="Text Placeholder 2"/>
          <p:cNvSpPr>
            <a:spLocks noGrp="1"/>
          </p:cNvSpPr>
          <p:nvPr>
            <p:ph type="body" sz="quarter" idx="10"/>
          </p:nvPr>
        </p:nvSpPr>
        <p:spPr>
          <a:xfrm>
            <a:off x="1949302" y="1411553"/>
            <a:ext cx="9734698" cy="3354765"/>
          </a:xfrm>
          <a:prstGeom prst="rect">
            <a:avLst/>
          </a:prstGeom>
        </p:spPr>
        <p:txBody>
          <a:bodyPr/>
          <a:lstStyle/>
          <a:p>
            <a:r>
              <a:rPr lang="en-US" dirty="0">
                <a:effectLst>
                  <a:outerShdw blurRad="38100" dist="38100" dir="2700000" algn="tl">
                    <a:srgbClr val="000000">
                      <a:alpha val="43137"/>
                    </a:srgbClr>
                  </a:outerShdw>
                </a:effectLst>
              </a:rPr>
              <a:t>Fire Restriction Examples</a:t>
            </a:r>
          </a:p>
          <a:p>
            <a:pPr lvl="1"/>
            <a:r>
              <a:rPr lang="en-US" dirty="0">
                <a:effectLst>
                  <a:outerShdw blurRad="38100" dist="38100" dir="2700000" algn="tl">
                    <a:srgbClr val="000000">
                      <a:alpha val="43137"/>
                    </a:srgbClr>
                  </a:outerShdw>
                </a:effectLst>
              </a:rPr>
              <a:t>When should local/state agencies stop issuing burn permits?</a:t>
            </a:r>
          </a:p>
          <a:p>
            <a:pPr lvl="1"/>
            <a:r>
              <a:rPr lang="en-US" dirty="0">
                <a:effectLst>
                  <a:outerShdw blurRad="38100" dist="38100" dir="2700000" algn="tl">
                    <a:srgbClr val="000000">
                      <a:alpha val="43137"/>
                    </a:srgbClr>
                  </a:outerShdw>
                </a:effectLst>
              </a:rPr>
              <a:t>When should the Forest close access?</a:t>
            </a:r>
          </a:p>
          <a:p>
            <a:pPr lvl="1"/>
            <a:r>
              <a:rPr lang="en-US" dirty="0">
                <a:effectLst>
                  <a:outerShdw blurRad="38100" dist="38100" dir="2700000" algn="tl">
                    <a:srgbClr val="000000">
                      <a:alpha val="43137"/>
                    </a:srgbClr>
                  </a:outerShdw>
                </a:effectLst>
              </a:rPr>
              <a:t>When is firewood cutting allowed?</a:t>
            </a:r>
          </a:p>
        </p:txBody>
      </p:sp>
    </p:spTree>
    <p:extLst>
      <p:ext uri="{BB962C8B-B14F-4D97-AF65-F5344CB8AC3E}">
        <p14:creationId xmlns:p14="http://schemas.microsoft.com/office/powerpoint/2010/main" val="44931944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Debiasing Tools and Methods</a:t>
            </a:r>
          </a:p>
        </p:txBody>
      </p:sp>
      <p:sp>
        <p:nvSpPr>
          <p:cNvPr id="3" name="Text Placeholder 2"/>
          <p:cNvSpPr>
            <a:spLocks noGrp="1"/>
          </p:cNvSpPr>
          <p:nvPr>
            <p:ph type="body" sz="quarter" idx="10"/>
          </p:nvPr>
        </p:nvSpPr>
        <p:spPr>
          <a:xfrm>
            <a:off x="1985554" y="1411553"/>
            <a:ext cx="10019212" cy="5786199"/>
          </a:xfrm>
          <a:prstGeom prst="rect">
            <a:avLst/>
          </a:prstGeom>
        </p:spPr>
        <p:txBody>
          <a:bodyPr/>
          <a:lstStyle/>
          <a:p>
            <a:pPr marL="457200" indent="-457200"/>
            <a:r>
              <a:rPr lang="en-US" dirty="0"/>
              <a:t>Education =&gt; Recognition</a:t>
            </a:r>
          </a:p>
          <a:p>
            <a:pPr marL="457200" indent="-457200"/>
            <a:r>
              <a:rPr lang="en-US" dirty="0">
                <a:effectLst>
                  <a:outerShdw blurRad="38100" dist="38100" dir="2700000" algn="tl">
                    <a:srgbClr val="000000">
                      <a:alpha val="43137"/>
                    </a:srgbClr>
                  </a:outerShdw>
                </a:effectLst>
              </a:rPr>
              <a:t>Embrace diverse input from those with expertise</a:t>
            </a:r>
          </a:p>
          <a:p>
            <a:pPr marL="457200" indent="-457200"/>
            <a:r>
              <a:rPr lang="en-US" dirty="0"/>
              <a:t>Decision-support Tools (models)</a:t>
            </a:r>
          </a:p>
          <a:p>
            <a:pPr marL="457200" indent="-457200"/>
            <a:r>
              <a:rPr lang="en-US" dirty="0"/>
              <a:t>Actions based upon predetermined criteria (Decision points)</a:t>
            </a:r>
            <a:endParaRPr lang="en-US" dirty="0">
              <a:effectLst>
                <a:outerShdw blurRad="38100" dist="38100" dir="2700000" algn="tl">
                  <a:srgbClr val="000000">
                    <a:alpha val="43137"/>
                  </a:srgbClr>
                </a:outerShdw>
              </a:effectLst>
            </a:endParaRPr>
          </a:p>
          <a:p>
            <a:endParaRPr lang="en-US" dirty="0">
              <a:effectLst>
                <a:outerShdw blurRad="38100" dist="38100" dir="2700000" algn="tl">
                  <a:srgbClr val="000000">
                    <a:alpha val="43137"/>
                  </a:srgbClr>
                </a:outerShdw>
              </a:effectLst>
            </a:endParaRPr>
          </a:p>
          <a:p>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8742421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Summary</a:t>
            </a:r>
          </a:p>
        </p:txBody>
      </p:sp>
      <p:sp>
        <p:nvSpPr>
          <p:cNvPr id="5" name="Content Placeholder 4">
            <a:extLst>
              <a:ext uri="{FF2B5EF4-FFF2-40B4-BE49-F238E27FC236}">
                <a16:creationId xmlns:a16="http://schemas.microsoft.com/office/drawing/2014/main" id="{17249866-183F-49CB-8A89-6A57E4B91D14}"/>
              </a:ext>
            </a:extLst>
          </p:cNvPr>
          <p:cNvSpPr>
            <a:spLocks noGrp="1"/>
          </p:cNvSpPr>
          <p:nvPr>
            <p:ph idx="1"/>
          </p:nvPr>
        </p:nvSpPr>
        <p:spPr/>
        <p:txBody>
          <a:bodyPr/>
          <a:lstStyle/>
          <a:p>
            <a:pPr marL="571500" lvl="0" indent="-571500">
              <a:lnSpc>
                <a:spcPct val="100000"/>
              </a:lnSpc>
              <a:buFont typeface="Arial" panose="020B0604020202020204" pitchFamily="34" charset="0"/>
              <a:buChar char="•"/>
            </a:pPr>
            <a:r>
              <a:rPr lang="en-US" dirty="0">
                <a:solidFill>
                  <a:srgbClr val="FFFFFF"/>
                </a:solidFill>
              </a:rPr>
              <a:t>Rational &amp; informed decisions are hampered by cognitive psychology.</a:t>
            </a:r>
          </a:p>
          <a:p>
            <a:pPr marL="571500" lvl="0" indent="-571500">
              <a:lnSpc>
                <a:spcPct val="100000"/>
              </a:lnSpc>
              <a:buFont typeface="Arial" panose="020B0604020202020204" pitchFamily="34" charset="0"/>
              <a:buChar char="•"/>
            </a:pPr>
            <a:r>
              <a:rPr lang="en-US" dirty="0">
                <a:solidFill>
                  <a:srgbClr val="FFFFFF"/>
                </a:solidFill>
              </a:rPr>
              <a:t>Extreme fire danger conditions are predictable with </a:t>
            </a:r>
            <a:r>
              <a:rPr lang="en-US">
                <a:solidFill>
                  <a:srgbClr val="FFFFFF"/>
                </a:solidFill>
              </a:rPr>
              <a:t>NFDRS.</a:t>
            </a:r>
          </a:p>
          <a:p>
            <a:pPr marL="571500" lvl="0" indent="-571500">
              <a:lnSpc>
                <a:spcPct val="100000"/>
              </a:lnSpc>
              <a:buFont typeface="Arial" panose="020B0604020202020204" pitchFamily="34" charset="0"/>
              <a:buChar char="•"/>
            </a:pPr>
            <a:r>
              <a:rPr lang="en-US">
                <a:solidFill>
                  <a:srgbClr val="FFFFFF"/>
                </a:solidFill>
              </a:rPr>
              <a:t>When </a:t>
            </a:r>
            <a:r>
              <a:rPr lang="en-US" dirty="0">
                <a:solidFill>
                  <a:srgbClr val="FFFFFF"/>
                </a:solidFill>
              </a:rPr>
              <a:t>used appropriately, NFDRS management tools will increase the odds for the “right” decision</a:t>
            </a:r>
          </a:p>
        </p:txBody>
      </p:sp>
    </p:spTree>
    <p:extLst>
      <p:ext uri="{BB962C8B-B14F-4D97-AF65-F5344CB8AC3E}">
        <p14:creationId xmlns:p14="http://schemas.microsoft.com/office/powerpoint/2010/main" val="363411469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E79626-15EE-45B4-9E4A-A1D10914AC4A}"/>
              </a:ext>
            </a:extLst>
          </p:cNvPr>
          <p:cNvSpPr>
            <a:spLocks noGrp="1"/>
          </p:cNvSpPr>
          <p:nvPr>
            <p:ph type="title"/>
          </p:nvPr>
        </p:nvSpPr>
        <p:spPr/>
        <p:txBody>
          <a:bodyPr/>
          <a:lstStyle/>
          <a:p>
            <a:r>
              <a:rPr lang="en-US" dirty="0"/>
              <a:t>Review Objectives</a:t>
            </a:r>
          </a:p>
        </p:txBody>
      </p:sp>
      <p:sp>
        <p:nvSpPr>
          <p:cNvPr id="6" name="Text Placeholder 8">
            <a:extLst>
              <a:ext uri="{FF2B5EF4-FFF2-40B4-BE49-F238E27FC236}">
                <a16:creationId xmlns:a16="http://schemas.microsoft.com/office/drawing/2014/main" id="{FF49E796-C938-4654-86E9-16AF21D42F35}"/>
              </a:ext>
            </a:extLst>
          </p:cNvPr>
          <p:cNvSpPr>
            <a:spLocks noGrp="1"/>
          </p:cNvSpPr>
          <p:nvPr>
            <p:ph type="body" sz="quarter" idx="10"/>
          </p:nvPr>
        </p:nvSpPr>
        <p:spPr>
          <a:xfrm>
            <a:off x="1879046" y="1411553"/>
            <a:ext cx="9804954" cy="4832092"/>
          </a:xfrm>
        </p:spPr>
        <p:txBody>
          <a:bodyPr>
            <a:spAutoFit/>
          </a:bodyPr>
          <a:lstStyle/>
          <a:p>
            <a:pPr lvl="0"/>
            <a:r>
              <a:rPr lang="en-US" sz="3600" dirty="0"/>
              <a:t>Understand basic principles of decision-making and risk.</a:t>
            </a:r>
          </a:p>
          <a:p>
            <a:pPr lvl="0"/>
            <a:r>
              <a:rPr lang="en-US" sz="3600" dirty="0"/>
              <a:t>Provide examples of how the fire danger Management Tools can optimize the potential outcome of a decision by minimizing the associated risk.</a:t>
            </a:r>
          </a:p>
          <a:p>
            <a:pPr lvl="0"/>
            <a:r>
              <a:rPr lang="en-US" sz="3600" dirty="0"/>
              <a:t>Describe how the fire danger management tools support risk management.</a:t>
            </a:r>
          </a:p>
        </p:txBody>
      </p:sp>
    </p:spTree>
    <p:extLst>
      <p:ext uri="{BB962C8B-B14F-4D97-AF65-F5344CB8AC3E}">
        <p14:creationId xmlns:p14="http://schemas.microsoft.com/office/powerpoint/2010/main" val="4240629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69C76D-56AE-434E-8916-018026A74212}"/>
              </a:ext>
            </a:extLst>
          </p:cNvPr>
          <p:cNvSpPr>
            <a:spLocks noGrp="1"/>
          </p:cNvSpPr>
          <p:nvPr>
            <p:ph type="title"/>
          </p:nvPr>
        </p:nvSpPr>
        <p:spPr/>
        <p:txBody>
          <a:bodyPr>
            <a:normAutofit fontScale="90000"/>
          </a:bodyPr>
          <a:lstStyle/>
          <a:p>
            <a:r>
              <a:rPr lang="en-US" dirty="0"/>
              <a:t>Questions?</a:t>
            </a:r>
          </a:p>
        </p:txBody>
      </p:sp>
      <p:pic>
        <p:nvPicPr>
          <p:cNvPr id="3" name="Picture 2" descr="A close up of a device&#10;&#10;Description automatically generated">
            <a:extLst>
              <a:ext uri="{FF2B5EF4-FFF2-40B4-BE49-F238E27FC236}">
                <a16:creationId xmlns:a16="http://schemas.microsoft.com/office/drawing/2014/main" id="{34525040-FDB5-492F-B254-4EC4FA2D8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6290" y="645795"/>
            <a:ext cx="5566410" cy="5566410"/>
          </a:xfrm>
          <a:prstGeom prst="rect">
            <a:avLst/>
          </a:prstGeom>
        </p:spPr>
      </p:pic>
    </p:spTree>
    <p:extLst>
      <p:ext uri="{BB962C8B-B14F-4D97-AF65-F5344CB8AC3E}">
        <p14:creationId xmlns:p14="http://schemas.microsoft.com/office/powerpoint/2010/main" val="254843667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NFDRS as a Decision-support Tool</a:t>
            </a:r>
          </a:p>
        </p:txBody>
      </p:sp>
      <p:pic>
        <p:nvPicPr>
          <p:cNvPr id="7" name="Picture 6" descr="A picture containing object&#10;&#10;Description automatically generated">
            <a:extLst>
              <a:ext uri="{FF2B5EF4-FFF2-40B4-BE49-F238E27FC236}">
                <a16:creationId xmlns:a16="http://schemas.microsoft.com/office/drawing/2014/main" id="{A67ABA9D-12B4-48D9-B40E-280A997E5C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4719" y="1546497"/>
            <a:ext cx="8209279" cy="44203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675200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Recalling Lessons Learned about Fire Danger</a:t>
            </a:r>
          </a:p>
        </p:txBody>
      </p:sp>
      <p:sp>
        <p:nvSpPr>
          <p:cNvPr id="5" name="Text Placeholder 4">
            <a:extLst>
              <a:ext uri="{FF2B5EF4-FFF2-40B4-BE49-F238E27FC236}">
                <a16:creationId xmlns:a16="http://schemas.microsoft.com/office/drawing/2014/main" id="{53E9BB75-19F7-47F8-B0E0-27DC8543C2A9}"/>
              </a:ext>
            </a:extLst>
          </p:cNvPr>
          <p:cNvSpPr>
            <a:spLocks noGrp="1"/>
          </p:cNvSpPr>
          <p:nvPr>
            <p:ph type="body" idx="1"/>
          </p:nvPr>
        </p:nvSpPr>
        <p:spPr>
          <a:xfrm>
            <a:off x="1020230" y="1335877"/>
            <a:ext cx="10151540" cy="767150"/>
          </a:xfrm>
        </p:spPr>
        <p:txBody>
          <a:bodyPr>
            <a:noAutofit/>
          </a:bodyPr>
          <a:lstStyle/>
          <a:p>
            <a:r>
              <a:rPr lang="en-US" sz="4000" dirty="0"/>
              <a:t>What have we experienced?</a:t>
            </a:r>
          </a:p>
          <a:p>
            <a:endParaRPr lang="en-US" sz="4000" dirty="0"/>
          </a:p>
        </p:txBody>
      </p:sp>
      <p:sp>
        <p:nvSpPr>
          <p:cNvPr id="3" name="Content Placeholder 2"/>
          <p:cNvSpPr>
            <a:spLocks noGrp="1"/>
          </p:cNvSpPr>
          <p:nvPr>
            <p:ph sz="half" idx="2"/>
          </p:nvPr>
        </p:nvSpPr>
        <p:spPr>
          <a:xfrm>
            <a:off x="1600199" y="3365556"/>
            <a:ext cx="4394199" cy="2331858"/>
          </a:xfrm>
        </p:spPr>
        <p:txBody>
          <a:bodyPr/>
          <a:lstStyle/>
          <a:p>
            <a:pPr marL="571500" indent="-571500">
              <a:buClr>
                <a:srgbClr val="FF0000"/>
              </a:buClr>
              <a:buFont typeface="Wingdings" panose="05000000000000000000" pitchFamily="2" charset="2"/>
              <a:buChar char="ü"/>
            </a:pPr>
            <a:r>
              <a:rPr lang="en-US" sz="3600" dirty="0"/>
              <a:t>Mann Gulch</a:t>
            </a:r>
          </a:p>
          <a:p>
            <a:pPr marL="571500" indent="-571500">
              <a:buClr>
                <a:srgbClr val="FF0000"/>
              </a:buClr>
              <a:buFont typeface="Wingdings" panose="05000000000000000000" pitchFamily="2" charset="2"/>
              <a:buChar char="ü"/>
            </a:pPr>
            <a:r>
              <a:rPr lang="en-US" sz="3600" dirty="0"/>
              <a:t>South Canyon</a:t>
            </a:r>
          </a:p>
          <a:p>
            <a:pPr marL="571500" indent="-571500">
              <a:buClr>
                <a:srgbClr val="FF0000"/>
              </a:buClr>
              <a:buFont typeface="Wingdings" panose="05000000000000000000" pitchFamily="2" charset="2"/>
              <a:buChar char="ü"/>
            </a:pPr>
            <a:r>
              <a:rPr lang="en-US" sz="3600" dirty="0"/>
              <a:t>Thirty-Mile</a:t>
            </a:r>
          </a:p>
        </p:txBody>
      </p:sp>
      <p:sp>
        <p:nvSpPr>
          <p:cNvPr id="6" name="Text Placeholder 5">
            <a:extLst>
              <a:ext uri="{FF2B5EF4-FFF2-40B4-BE49-F238E27FC236}">
                <a16:creationId xmlns:a16="http://schemas.microsoft.com/office/drawing/2014/main" id="{DFCAA211-0C2A-45F9-9CF8-B8EEB41AAFB8}"/>
              </a:ext>
            </a:extLst>
          </p:cNvPr>
          <p:cNvSpPr>
            <a:spLocks noGrp="1"/>
          </p:cNvSpPr>
          <p:nvPr>
            <p:ph type="body" sz="quarter" idx="3"/>
          </p:nvPr>
        </p:nvSpPr>
        <p:spPr>
          <a:xfrm>
            <a:off x="1020230" y="2158929"/>
            <a:ext cx="9945792" cy="1270070"/>
          </a:xfrm>
        </p:spPr>
        <p:txBody>
          <a:bodyPr>
            <a:noAutofit/>
          </a:bodyPr>
          <a:lstStyle/>
          <a:p>
            <a:r>
              <a:rPr lang="en-US" sz="4000" dirty="0"/>
              <a:t>What have we learned from these tragedy fires:</a:t>
            </a:r>
          </a:p>
          <a:p>
            <a:endParaRPr lang="en-US" sz="4000" dirty="0"/>
          </a:p>
        </p:txBody>
      </p:sp>
      <p:sp>
        <p:nvSpPr>
          <p:cNvPr id="7" name="Content Placeholder 6">
            <a:extLst>
              <a:ext uri="{FF2B5EF4-FFF2-40B4-BE49-F238E27FC236}">
                <a16:creationId xmlns:a16="http://schemas.microsoft.com/office/drawing/2014/main" id="{6E37074A-5D32-48AE-B3BE-542B282CF905}"/>
              </a:ext>
            </a:extLst>
          </p:cNvPr>
          <p:cNvSpPr>
            <a:spLocks noGrp="1"/>
          </p:cNvSpPr>
          <p:nvPr>
            <p:ph sz="quarter" idx="4"/>
          </p:nvPr>
        </p:nvSpPr>
        <p:spPr>
          <a:xfrm>
            <a:off x="6675120" y="3428999"/>
            <a:ext cx="4496650" cy="2181809"/>
          </a:xfrm>
        </p:spPr>
        <p:txBody>
          <a:bodyPr/>
          <a:lstStyle/>
          <a:p>
            <a:pPr marL="571500" indent="-571500">
              <a:buClr>
                <a:srgbClr val="FF0000"/>
              </a:buClr>
              <a:buFont typeface="Wingdings" panose="05000000000000000000" pitchFamily="2" charset="2"/>
              <a:buChar char="ü"/>
            </a:pPr>
            <a:r>
              <a:rPr lang="en-US" sz="3600" dirty="0"/>
              <a:t>Cramer</a:t>
            </a:r>
          </a:p>
          <a:p>
            <a:pPr marL="571500" indent="-571500">
              <a:buClr>
                <a:srgbClr val="FF0000"/>
              </a:buClr>
              <a:buFont typeface="Wingdings" panose="05000000000000000000" pitchFamily="2" charset="2"/>
              <a:buChar char="ü"/>
            </a:pPr>
            <a:r>
              <a:rPr lang="en-US" sz="3600" dirty="0"/>
              <a:t>Yarnell</a:t>
            </a:r>
          </a:p>
        </p:txBody>
      </p:sp>
    </p:spTree>
    <p:extLst>
      <p:ext uri="{BB962C8B-B14F-4D97-AF65-F5344CB8AC3E}">
        <p14:creationId xmlns:p14="http://schemas.microsoft.com/office/powerpoint/2010/main" val="788428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10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2500"/>
                            </p:stCondLst>
                            <p:childTnLst>
                              <p:par>
                                <p:cTn id="13" presetID="22" presetClass="entr" presetSubtype="8" fill="hold" grpId="0" nodeType="afterEffect">
                                  <p:stCondLst>
                                    <p:cond delay="50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par>
                          <p:cTn id="16" fill="hold">
                            <p:stCondLst>
                              <p:cond delay="3500"/>
                            </p:stCondLst>
                            <p:childTnLst>
                              <p:par>
                                <p:cTn id="17" presetID="22" presetClass="entr" presetSubtype="8" fill="hold" grpId="0" nodeType="afterEffect">
                                  <p:stCondLst>
                                    <p:cond delay="50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par>
                          <p:cTn id="20" fill="hold">
                            <p:stCondLst>
                              <p:cond delay="4500"/>
                            </p:stCondLst>
                            <p:childTnLst>
                              <p:par>
                                <p:cTn id="21" presetID="22" presetClass="entr" presetSubtype="8" fill="hold" grpId="0" nodeType="afterEffect">
                                  <p:stCondLst>
                                    <p:cond delay="50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left)">
                                      <p:cBhvr>
                                        <p:cTn id="23" dur="500"/>
                                        <p:tgtEl>
                                          <p:spTgt spid="3">
                                            <p:txEl>
                                              <p:pRg st="2" end="2"/>
                                            </p:txEl>
                                          </p:spTgt>
                                        </p:tgtEl>
                                      </p:cBhvr>
                                    </p:animEffect>
                                  </p:childTnLst>
                                </p:cTn>
                              </p:par>
                            </p:childTnLst>
                          </p:cTn>
                        </p:par>
                        <p:par>
                          <p:cTn id="24" fill="hold">
                            <p:stCondLst>
                              <p:cond delay="5500"/>
                            </p:stCondLst>
                            <p:childTnLst>
                              <p:par>
                                <p:cTn id="25" presetID="22" presetClass="entr" presetSubtype="8" fill="hold" grpId="0" nodeType="afterEffect">
                                  <p:stCondLst>
                                    <p:cond delay="50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par>
                          <p:cTn id="28" fill="hold">
                            <p:stCondLst>
                              <p:cond delay="6500"/>
                            </p:stCondLst>
                            <p:childTnLst>
                              <p:par>
                                <p:cTn id="29" presetID="22" presetClass="entr" presetSubtype="8" fill="hold" grpId="0" nodeType="afterEffect">
                                  <p:stCondLst>
                                    <p:cond delay="50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wipe(left)">
                                      <p:cBhvr>
                                        <p:cTn id="31"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build="p" bldLvl="3" advAuto="0"/>
      <p:bldP spid="6" grpId="0" build="p"/>
      <p:bldP spid="7" grpId="0" build="p" bldLvl="3"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72734" y="147015"/>
            <a:ext cx="5072721" cy="6521158"/>
          </a:xfrm>
          <a:prstGeom prst="rect">
            <a:avLst/>
          </a:prstGeom>
          <a:blipFill dpi="0" rotWithShape="1">
            <a:blip r:embed="rId3"/>
            <a:srcRect/>
            <a:tile tx="0" ty="0" sx="100000" sy="100000" flip="none" algn="tl"/>
          </a:blipFill>
          <a:effectLst>
            <a:outerShdw blurRad="76200" dist="76200" dir="2700000" algn="tl"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3"/>
          <p:cNvSpPr>
            <a:spLocks noGrp="1" noChangeArrowheads="1"/>
          </p:cNvSpPr>
          <p:nvPr>
            <p:ph type="body" sz="quarter" idx="10"/>
          </p:nvPr>
        </p:nvSpPr>
        <p:spPr>
          <a:prstGeom prst="rect">
            <a:avLst/>
          </a:prstGeom>
        </p:spPr>
        <p:txBody>
          <a:bodyPr>
            <a:spAutoFit/>
          </a:bodyPr>
          <a:lstStyle/>
          <a:p>
            <a:pPr marL="233363" indent="-233363">
              <a:spcBef>
                <a:spcPts val="1200"/>
              </a:spcBef>
              <a:spcAft>
                <a:spcPts val="1200"/>
              </a:spcAft>
            </a:pPr>
            <a:r>
              <a:rPr lang="en-US" sz="3200" dirty="0"/>
              <a:t>High Temp (97° F)</a:t>
            </a:r>
          </a:p>
          <a:p>
            <a:pPr marL="233363" indent="-233363">
              <a:spcBef>
                <a:spcPts val="1200"/>
              </a:spcBef>
              <a:spcAft>
                <a:spcPts val="1200"/>
              </a:spcAft>
            </a:pPr>
            <a:r>
              <a:rPr lang="en-US" sz="3200" dirty="0"/>
              <a:t>20 – 30 mph winds with gusts to 40 mph</a:t>
            </a:r>
          </a:p>
          <a:p>
            <a:pPr marL="233363" indent="-233363">
              <a:spcBef>
                <a:spcPts val="1200"/>
              </a:spcBef>
              <a:spcAft>
                <a:spcPts val="1200"/>
              </a:spcAft>
            </a:pPr>
            <a:r>
              <a:rPr lang="en-US" sz="3200" dirty="0"/>
              <a:t>Fine dead fuel moisture at 3-4%</a:t>
            </a:r>
          </a:p>
        </p:txBody>
      </p:sp>
      <p:sp>
        <p:nvSpPr>
          <p:cNvPr id="2" name="Title 1">
            <a:extLst>
              <a:ext uri="{FF2B5EF4-FFF2-40B4-BE49-F238E27FC236}">
                <a16:creationId xmlns:a16="http://schemas.microsoft.com/office/drawing/2014/main" id="{0675E07D-7D51-4221-86B5-7C882AB0DE43}"/>
              </a:ext>
            </a:extLst>
          </p:cNvPr>
          <p:cNvSpPr>
            <a:spLocks noGrp="1"/>
          </p:cNvSpPr>
          <p:nvPr>
            <p:ph type="title"/>
          </p:nvPr>
        </p:nvSpPr>
        <p:spPr/>
        <p:txBody>
          <a:bodyPr/>
          <a:lstStyle/>
          <a:p>
            <a:pPr algn="l"/>
            <a:r>
              <a:rPr lang="en-US" dirty="0"/>
              <a:t>Conditions on </a:t>
            </a:r>
            <a:br>
              <a:rPr lang="en-US" dirty="0"/>
            </a:br>
            <a:r>
              <a:rPr lang="en-US" dirty="0"/>
              <a:t>August 5, 1949</a:t>
            </a:r>
            <a:br>
              <a:rPr lang="en-US" dirty="0"/>
            </a:br>
            <a:endParaRPr lang="en-US" dirty="0"/>
          </a:p>
        </p:txBody>
      </p:sp>
      <p:sp>
        <p:nvSpPr>
          <p:cNvPr id="7" name="TextBox 6"/>
          <p:cNvSpPr txBox="1"/>
          <p:nvPr/>
        </p:nvSpPr>
        <p:spPr>
          <a:xfrm>
            <a:off x="1672734" y="147015"/>
            <a:ext cx="5072720" cy="1569660"/>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Calibri" pitchFamily="34" charset="0"/>
              </a:rPr>
              <a:t>Montana</a:t>
            </a:r>
          </a:p>
          <a:p>
            <a:pPr algn="ctr"/>
            <a:r>
              <a:rPr lang="en-US" sz="3200" b="1" i="1" dirty="0">
                <a:solidFill>
                  <a:schemeClr val="bg1"/>
                </a:solidFill>
                <a:effectLst>
                  <a:outerShdw blurRad="38100" dist="38100" dir="2700000" algn="tl">
                    <a:srgbClr val="000000">
                      <a:alpha val="43137"/>
                    </a:srgbClr>
                  </a:outerShdw>
                </a:effectLst>
              </a:rPr>
              <a:t>Helena National Forest</a:t>
            </a:r>
          </a:p>
          <a:p>
            <a:pPr algn="ctr"/>
            <a:r>
              <a:rPr lang="en-US" sz="2400" b="1" i="1" dirty="0">
                <a:solidFill>
                  <a:schemeClr val="bg1"/>
                </a:solidFill>
                <a:effectLst>
                  <a:outerShdw blurRad="38100" dist="38100" dir="2700000" algn="tl">
                    <a:srgbClr val="000000">
                      <a:alpha val="43137"/>
                    </a:srgbClr>
                  </a:outerShdw>
                </a:effectLst>
              </a:rPr>
              <a:t>Gates of the Mountains Wilderness</a:t>
            </a:r>
          </a:p>
        </p:txBody>
      </p:sp>
      <p:pic>
        <p:nvPicPr>
          <p:cNvPr id="8" name="Picture 7" descr="Mann_Gulch.gif"/>
          <p:cNvPicPr>
            <a:picLocks noChangeAspect="1"/>
          </p:cNvPicPr>
          <p:nvPr/>
        </p:nvPicPr>
        <p:blipFill>
          <a:blip r:embed="rId4" cstate="print"/>
          <a:stretch>
            <a:fillRect/>
          </a:stretch>
        </p:blipFill>
        <p:spPr>
          <a:xfrm>
            <a:off x="1396286" y="1511121"/>
            <a:ext cx="5473215" cy="4095304"/>
          </a:xfrm>
          <a:prstGeom prst="rect">
            <a:avLst/>
          </a:prstGeom>
          <a:ln>
            <a:noFill/>
          </a:ln>
          <a:effectLst>
            <a:outerShdw blurRad="127000" dist="38100" dir="2700000" algn="tl" rotWithShape="0">
              <a:schemeClr val="tx1">
                <a:alpha val="80000"/>
              </a:schemeClr>
            </a:outerShdw>
          </a:effectLst>
        </p:spPr>
      </p:pic>
      <p:sp>
        <p:nvSpPr>
          <p:cNvPr id="6" name="Freeform 5"/>
          <p:cNvSpPr/>
          <p:nvPr/>
        </p:nvSpPr>
        <p:spPr>
          <a:xfrm>
            <a:off x="3440502" y="1772014"/>
            <a:ext cx="2608521" cy="1736651"/>
          </a:xfrm>
          <a:custGeom>
            <a:avLst/>
            <a:gdLst>
              <a:gd name="connsiteX0" fmla="*/ 1244010 w 1802219"/>
              <a:gd name="connsiteY0" fmla="*/ 0 h 2711302"/>
              <a:gd name="connsiteX1" fmla="*/ 1594884 w 1802219"/>
              <a:gd name="connsiteY1" fmla="*/ 1467293 h 2711302"/>
              <a:gd name="connsiteX2" fmla="*/ 0 w 1802219"/>
              <a:gd name="connsiteY2" fmla="*/ 2711302 h 2711302"/>
              <a:gd name="connsiteX3" fmla="*/ 0 w 1802219"/>
              <a:gd name="connsiteY3" fmla="*/ 2711302 h 2711302"/>
            </a:gdLst>
            <a:ahLst/>
            <a:cxnLst>
              <a:cxn ang="0">
                <a:pos x="connsiteX0" y="connsiteY0"/>
              </a:cxn>
              <a:cxn ang="0">
                <a:pos x="connsiteX1" y="connsiteY1"/>
              </a:cxn>
              <a:cxn ang="0">
                <a:pos x="connsiteX2" y="connsiteY2"/>
              </a:cxn>
              <a:cxn ang="0">
                <a:pos x="connsiteX3" y="connsiteY3"/>
              </a:cxn>
            </a:cxnLst>
            <a:rect l="l" t="t" r="r" b="b"/>
            <a:pathLst>
              <a:path w="1802219" h="2711302">
                <a:moveTo>
                  <a:pt x="1244010" y="0"/>
                </a:moveTo>
                <a:cubicBezTo>
                  <a:pt x="1523114" y="507704"/>
                  <a:pt x="1802219" y="1015409"/>
                  <a:pt x="1594884" y="1467293"/>
                </a:cubicBezTo>
                <a:cubicBezTo>
                  <a:pt x="1387549" y="1919177"/>
                  <a:pt x="0" y="2711302"/>
                  <a:pt x="0" y="2711302"/>
                </a:cubicBezTo>
                <a:lnTo>
                  <a:pt x="0" y="2711302"/>
                </a:lnTo>
              </a:path>
            </a:pathLst>
          </a:custGeom>
          <a:ln w="50800">
            <a:solidFill>
              <a:srgbClr val="FF0000"/>
            </a:solidFill>
            <a:tailEnd type="stealt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ppt_w/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 calcmode="lin" valueType="num">
                                      <p:cBhvr>
                                        <p:cTn id="9" dur="1000" fill="hold"/>
                                        <p:tgtEl>
                                          <p:spTgt spid="9"/>
                                        </p:tgtEl>
                                        <p:attrNameLst>
                                          <p:attrName>ppt_w</p:attrName>
                                        </p:attrNameLst>
                                      </p:cBhvr>
                                      <p:tavLst>
                                        <p:tav tm="0">
                                          <p:val>
                                            <p:fltVal val="0"/>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childTnLst>
                                </p:cTn>
                              </p:par>
                            </p:childTnLst>
                          </p:cTn>
                        </p:par>
                        <p:par>
                          <p:cTn id="11" fill="hold">
                            <p:stCondLst>
                              <p:cond delay="1500"/>
                            </p:stCondLst>
                            <p:childTnLst>
                              <p:par>
                                <p:cTn id="12" presetID="9"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par>
                          <p:cTn id="15" fill="hold">
                            <p:stCondLst>
                              <p:cond delay="2000"/>
                            </p:stCondLst>
                            <p:childTnLst>
                              <p:par>
                                <p:cTn id="16" presetID="9" presetClass="entr" presetSubtype="0" fill="hold" grpId="0"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dissolve">
                                      <p:cBhvr>
                                        <p:cTn id="18" dur="1000"/>
                                        <p:tgtEl>
                                          <p:spTgt spid="7">
                                            <p:txEl>
                                              <p:pRg st="0" end="0"/>
                                            </p:txEl>
                                          </p:spTgt>
                                        </p:tgtEl>
                                      </p:cBhvr>
                                    </p:animEffect>
                                  </p:childTnLst>
                                </p:cTn>
                              </p:par>
                            </p:childTnLst>
                          </p:cTn>
                        </p:par>
                        <p:par>
                          <p:cTn id="19" fill="hold">
                            <p:stCondLst>
                              <p:cond delay="3000"/>
                            </p:stCondLst>
                            <p:childTnLst>
                              <p:par>
                                <p:cTn id="20" presetID="9" presetClass="entr" presetSubtype="0" fill="hold" grpId="0" nodeType="after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dissolve">
                                      <p:cBhvr>
                                        <p:cTn id="22" dur="1000"/>
                                        <p:tgtEl>
                                          <p:spTgt spid="7">
                                            <p:txEl>
                                              <p:pRg st="1" end="1"/>
                                            </p:txEl>
                                          </p:spTgt>
                                        </p:tgtEl>
                                      </p:cBhvr>
                                    </p:animEffect>
                                  </p:childTnLst>
                                </p:cTn>
                              </p:par>
                            </p:childTnLst>
                          </p:cTn>
                        </p:par>
                        <p:par>
                          <p:cTn id="23" fill="hold">
                            <p:stCondLst>
                              <p:cond delay="4000"/>
                            </p:stCondLst>
                            <p:childTnLst>
                              <p:par>
                                <p:cTn id="24" presetID="9" presetClass="entr" presetSubtype="0" fill="hold" grpId="0" nodeType="after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dissolve">
                                      <p:cBhvr>
                                        <p:cTn id="26" dur="1000"/>
                                        <p:tgtEl>
                                          <p:spTgt spid="7">
                                            <p:txEl>
                                              <p:pRg st="2" end="2"/>
                                            </p:txEl>
                                          </p:spTgt>
                                        </p:tgtEl>
                                      </p:cBhvr>
                                    </p:animEffect>
                                  </p:childTnLst>
                                </p:cTn>
                              </p:par>
                            </p:childTnLst>
                          </p:cTn>
                        </p:par>
                        <p:par>
                          <p:cTn id="27" fill="hold">
                            <p:stCondLst>
                              <p:cond delay="5000"/>
                            </p:stCondLst>
                            <p:childTnLst>
                              <p:par>
                                <p:cTn id="28" presetID="22" presetClass="entr" presetSubtype="1"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up)">
                                      <p:cBhvr>
                                        <p:cTn id="30" dur="1000"/>
                                        <p:tgtEl>
                                          <p:spTgt spid="6"/>
                                        </p:tgtEl>
                                      </p:cBhvr>
                                    </p:animEffect>
                                  </p:childTnLst>
                                </p:cTn>
                              </p:par>
                            </p:childTnLst>
                          </p:cTn>
                        </p:par>
                        <p:par>
                          <p:cTn id="31" fill="hold">
                            <p:stCondLst>
                              <p:cond delay="6000"/>
                            </p:stCondLst>
                            <p:childTnLst>
                              <p:par>
                                <p:cTn id="32" presetID="9" presetClass="entr" presetSubtype="0" fill="hold" grpId="0" nodeType="afterEffect">
                                  <p:stCondLst>
                                    <p:cond delay="1000"/>
                                  </p:stCondLst>
                                  <p:childTnLst>
                                    <p:set>
                                      <p:cBhvr>
                                        <p:cTn id="33" dur="1" fill="hold">
                                          <p:stCondLst>
                                            <p:cond delay="0"/>
                                          </p:stCondLst>
                                        </p:cTn>
                                        <p:tgtEl>
                                          <p:spTgt spid="2"/>
                                        </p:tgtEl>
                                        <p:attrNameLst>
                                          <p:attrName>style.visibility</p:attrName>
                                        </p:attrNameLst>
                                      </p:cBhvr>
                                      <p:to>
                                        <p:strVal val="visible"/>
                                      </p:to>
                                    </p:set>
                                    <p:animEffect transition="in" filter="dissolve">
                                      <p:cBhvr>
                                        <p:cTn id="34" dur="500"/>
                                        <p:tgtEl>
                                          <p:spTgt spid="2"/>
                                        </p:tgtEl>
                                      </p:cBhvr>
                                    </p:animEffect>
                                  </p:childTnLst>
                                </p:cTn>
                              </p:par>
                            </p:childTnLst>
                          </p:cTn>
                        </p:par>
                        <p:par>
                          <p:cTn id="35" fill="hold">
                            <p:stCondLst>
                              <p:cond delay="7500"/>
                            </p:stCondLst>
                            <p:childTnLst>
                              <p:par>
                                <p:cTn id="36" presetID="9" presetClass="entr" presetSubtype="0" fill="hold" grpId="0" nodeType="afterEffect">
                                  <p:stCondLst>
                                    <p:cond delay="250"/>
                                  </p:stCondLst>
                                  <p:childTnLst>
                                    <p:set>
                                      <p:cBhvr>
                                        <p:cTn id="37" dur="1" fill="hold">
                                          <p:stCondLst>
                                            <p:cond delay="0"/>
                                          </p:stCondLst>
                                        </p:cTn>
                                        <p:tgtEl>
                                          <p:spTgt spid="3">
                                            <p:txEl>
                                              <p:pRg st="0" end="0"/>
                                            </p:txEl>
                                          </p:spTgt>
                                        </p:tgtEl>
                                        <p:attrNameLst>
                                          <p:attrName>style.visibility</p:attrName>
                                        </p:attrNameLst>
                                      </p:cBhvr>
                                      <p:to>
                                        <p:strVal val="visible"/>
                                      </p:to>
                                    </p:set>
                                    <p:animEffect transition="in" filter="dissolve">
                                      <p:cBhvr>
                                        <p:cTn id="38" dur="500"/>
                                        <p:tgtEl>
                                          <p:spTgt spid="3">
                                            <p:txEl>
                                              <p:pRg st="0" end="0"/>
                                            </p:txEl>
                                          </p:spTgt>
                                        </p:tgtEl>
                                      </p:cBhvr>
                                    </p:animEffect>
                                  </p:childTnLst>
                                </p:cTn>
                              </p:par>
                            </p:childTnLst>
                          </p:cTn>
                        </p:par>
                        <p:par>
                          <p:cTn id="39" fill="hold">
                            <p:stCondLst>
                              <p:cond delay="8250"/>
                            </p:stCondLst>
                            <p:childTnLst>
                              <p:par>
                                <p:cTn id="40" presetID="9" presetClass="entr" presetSubtype="0" fill="hold" grpId="0" nodeType="afterEffect">
                                  <p:stCondLst>
                                    <p:cond delay="25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dissolve">
                                      <p:cBhvr>
                                        <p:cTn id="42" dur="500"/>
                                        <p:tgtEl>
                                          <p:spTgt spid="3">
                                            <p:txEl>
                                              <p:pRg st="1" end="1"/>
                                            </p:txEl>
                                          </p:spTgt>
                                        </p:tgtEl>
                                      </p:cBhvr>
                                    </p:animEffect>
                                  </p:childTnLst>
                                </p:cTn>
                              </p:par>
                            </p:childTnLst>
                          </p:cTn>
                        </p:par>
                        <p:par>
                          <p:cTn id="43" fill="hold">
                            <p:stCondLst>
                              <p:cond delay="9000"/>
                            </p:stCondLst>
                            <p:childTnLst>
                              <p:par>
                                <p:cTn id="44" presetID="9" presetClass="entr" presetSubtype="0" fill="hold" grpId="0" nodeType="afterEffect">
                                  <p:stCondLst>
                                    <p:cond delay="25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dissolve">
                                      <p:cBhvr>
                                        <p:cTn id="4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uiExpand="1" build="p"/>
      <p:bldP spid="2" grpId="0"/>
      <p:bldP spid="7" grpId="0" build="p" bldLvl="3"/>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cstate="print"/>
          <a:srcRect/>
          <a:stretch>
            <a:fillRect/>
          </a:stretch>
        </p:blipFill>
        <p:spPr bwMode="auto">
          <a:xfrm>
            <a:off x="1643420" y="222604"/>
            <a:ext cx="5072721" cy="6521158"/>
          </a:xfrm>
          <a:prstGeom prst="rect">
            <a:avLst/>
          </a:prstGeom>
          <a:ln>
            <a:solidFill>
              <a:schemeClr val="tx1"/>
            </a:solidFill>
          </a:ln>
          <a:effectLst>
            <a:outerShdw blurRad="292100" dist="139700" dir="2700000" algn="tl" rotWithShape="0">
              <a:srgbClr val="333333">
                <a:alpha val="65000"/>
              </a:srgbClr>
            </a:outerShdw>
          </a:effectLst>
        </p:spPr>
      </p:pic>
      <p:sp>
        <p:nvSpPr>
          <p:cNvPr id="3" name="Rectangle 3"/>
          <p:cNvSpPr>
            <a:spLocks noGrp="1" noChangeArrowheads="1"/>
          </p:cNvSpPr>
          <p:nvPr>
            <p:ph type="body" sz="quarter" idx="10"/>
          </p:nvPr>
        </p:nvSpPr>
        <p:spPr>
          <a:xfrm>
            <a:off x="6890983" y="1583074"/>
            <a:ext cx="5383085" cy="4678204"/>
          </a:xfrm>
          <a:prstGeom prst="rect">
            <a:avLst/>
          </a:prstGeom>
        </p:spPr>
        <p:txBody>
          <a:bodyPr>
            <a:spAutoFit/>
          </a:bodyPr>
          <a:lstStyle/>
          <a:p>
            <a:pPr>
              <a:buClr>
                <a:srgbClr val="FF0000"/>
              </a:buClr>
            </a:pPr>
            <a:r>
              <a:rPr lang="en-US" dirty="0"/>
              <a:t>“. . . intensify efforts in the study of fire behavior. . .“</a:t>
            </a:r>
          </a:p>
          <a:p>
            <a:pPr>
              <a:buClr>
                <a:srgbClr val="FF0000"/>
              </a:buClr>
            </a:pPr>
            <a:r>
              <a:rPr lang="en-US" dirty="0"/>
              <a:t>“. . . furnish more dependable basis for anticipating and predicting blow-ups . . . “</a:t>
            </a:r>
          </a:p>
        </p:txBody>
      </p:sp>
      <p:sp>
        <p:nvSpPr>
          <p:cNvPr id="2" name="Title 1">
            <a:extLst>
              <a:ext uri="{FF2B5EF4-FFF2-40B4-BE49-F238E27FC236}">
                <a16:creationId xmlns:a16="http://schemas.microsoft.com/office/drawing/2014/main" id="{49E3A3C0-14AD-4142-9AC6-8FC5A21BE6DF}"/>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Action Items</a:t>
            </a:r>
          </a:p>
        </p:txBody>
      </p:sp>
      <p:sp>
        <p:nvSpPr>
          <p:cNvPr id="4" name="TextBox 3"/>
          <p:cNvSpPr txBox="1"/>
          <p:nvPr/>
        </p:nvSpPr>
        <p:spPr>
          <a:xfrm rot="20893162">
            <a:off x="2200770" y="2587466"/>
            <a:ext cx="4132863" cy="1323439"/>
          </a:xfrm>
          <a:prstGeom prst="rect">
            <a:avLst/>
          </a:prstGeom>
          <a:solidFill>
            <a:schemeClr val="bg1">
              <a:alpha val="60000"/>
            </a:schemeClr>
          </a:solidFill>
        </p:spPr>
        <p:txBody>
          <a:bodyPr wrap="none" rtlCol="0">
            <a:spAutoFit/>
          </a:bodyPr>
          <a:lstStyle/>
          <a:p>
            <a:r>
              <a:rPr lang="en-US" sz="4000" b="1" dirty="0">
                <a:effectLst>
                  <a:outerShdw blurRad="38100" dist="38100" dir="2700000" algn="tl">
                    <a:srgbClr val="000000">
                      <a:alpha val="43137"/>
                    </a:srgbClr>
                  </a:outerShdw>
                </a:effectLst>
              </a:rPr>
              <a:t>Mann Gulch(1949)</a:t>
            </a:r>
          </a:p>
          <a:p>
            <a:pPr algn="ctr"/>
            <a:r>
              <a:rPr lang="en-US" sz="4000" b="1" dirty="0">
                <a:effectLst>
                  <a:outerShdw blurRad="38100" dist="38100" dir="2700000" algn="tl">
                    <a:srgbClr val="000000">
                      <a:alpha val="43137"/>
                    </a:srgbClr>
                  </a:outerShdw>
                </a:effectLst>
              </a:rPr>
              <a:t>13 Fatalities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withEffect">
                                  <p:stCondLst>
                                    <p:cond delay="500"/>
                                  </p:stCondLst>
                                  <p:childTnLst>
                                    <p:set>
                                      <p:cBhvr>
                                        <p:cTn id="6" dur="1" fill="hold">
                                          <p:stCondLst>
                                            <p:cond delay="0"/>
                                          </p:stCondLst>
                                        </p:cTn>
                                        <p:tgtEl>
                                          <p:spTgt spid="66561"/>
                                        </p:tgtEl>
                                        <p:attrNameLst>
                                          <p:attrName>style.visibility</p:attrName>
                                        </p:attrNameLst>
                                      </p:cBhvr>
                                      <p:to>
                                        <p:strVal val="visible"/>
                                      </p:to>
                                    </p:set>
                                    <p:anim calcmode="lin" valueType="num">
                                      <p:cBhvr>
                                        <p:cTn id="7" dur="1000" fill="hold"/>
                                        <p:tgtEl>
                                          <p:spTgt spid="66561"/>
                                        </p:tgtEl>
                                        <p:attrNameLst>
                                          <p:attrName>ppt_x</p:attrName>
                                        </p:attrNameLst>
                                      </p:cBhvr>
                                      <p:tavLst>
                                        <p:tav tm="0">
                                          <p:val>
                                            <p:strVal val="#ppt_x-#ppt_w/2"/>
                                          </p:val>
                                        </p:tav>
                                        <p:tav tm="100000">
                                          <p:val>
                                            <p:strVal val="#ppt_x"/>
                                          </p:val>
                                        </p:tav>
                                      </p:tavLst>
                                    </p:anim>
                                    <p:anim calcmode="lin" valueType="num">
                                      <p:cBhvr>
                                        <p:cTn id="8" dur="1000" fill="hold"/>
                                        <p:tgtEl>
                                          <p:spTgt spid="66561"/>
                                        </p:tgtEl>
                                        <p:attrNameLst>
                                          <p:attrName>ppt_y</p:attrName>
                                        </p:attrNameLst>
                                      </p:cBhvr>
                                      <p:tavLst>
                                        <p:tav tm="0">
                                          <p:val>
                                            <p:strVal val="#ppt_y"/>
                                          </p:val>
                                        </p:tav>
                                        <p:tav tm="100000">
                                          <p:val>
                                            <p:strVal val="#ppt_y"/>
                                          </p:val>
                                        </p:tav>
                                      </p:tavLst>
                                    </p:anim>
                                    <p:anim calcmode="lin" valueType="num">
                                      <p:cBhvr>
                                        <p:cTn id="9" dur="1000" fill="hold"/>
                                        <p:tgtEl>
                                          <p:spTgt spid="66561"/>
                                        </p:tgtEl>
                                        <p:attrNameLst>
                                          <p:attrName>ppt_w</p:attrName>
                                        </p:attrNameLst>
                                      </p:cBhvr>
                                      <p:tavLst>
                                        <p:tav tm="0">
                                          <p:val>
                                            <p:fltVal val="0"/>
                                          </p:val>
                                        </p:tav>
                                        <p:tav tm="100000">
                                          <p:val>
                                            <p:strVal val="#ppt_w"/>
                                          </p:val>
                                        </p:tav>
                                      </p:tavLst>
                                    </p:anim>
                                    <p:anim calcmode="lin" valueType="num">
                                      <p:cBhvr>
                                        <p:cTn id="10" dur="1000" fill="hold"/>
                                        <p:tgtEl>
                                          <p:spTgt spid="66561"/>
                                        </p:tgtEl>
                                        <p:attrNameLst>
                                          <p:attrName>ppt_h</p:attrName>
                                        </p:attrNameLst>
                                      </p:cBhvr>
                                      <p:tavLst>
                                        <p:tav tm="0">
                                          <p:val>
                                            <p:strVal val="#ppt_h"/>
                                          </p:val>
                                        </p:tav>
                                        <p:tav tm="100000">
                                          <p:val>
                                            <p:strVal val="#ppt_h"/>
                                          </p:val>
                                        </p:tav>
                                      </p:tavLst>
                                    </p:anim>
                                  </p:childTnLst>
                                </p:cTn>
                              </p:par>
                            </p:childTnLst>
                          </p:cTn>
                        </p:par>
                        <p:par>
                          <p:cTn id="11" fill="hold">
                            <p:stCondLst>
                              <p:cond delay="1500"/>
                            </p:stCondLst>
                            <p:childTnLst>
                              <p:par>
                                <p:cTn id="12" presetID="53"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par>
                          <p:cTn id="17" fill="hold">
                            <p:stCondLst>
                              <p:cond delay="2000"/>
                            </p:stCondLst>
                            <p:childTnLst>
                              <p:par>
                                <p:cTn id="18" presetID="9"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par>
                          <p:cTn id="21" fill="hold">
                            <p:stCondLst>
                              <p:cond delay="2500"/>
                            </p:stCondLst>
                            <p:childTnLst>
                              <p:par>
                                <p:cTn id="22" presetID="9" presetClass="entr" presetSubtype="0" fill="hold" grpId="0" nodeType="afterEffect">
                                  <p:stCondLst>
                                    <p:cond delay="25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dissolve">
                                      <p:cBhvr>
                                        <p:cTn id="24" dur="500"/>
                                        <p:tgtEl>
                                          <p:spTgt spid="3">
                                            <p:txEl>
                                              <p:pRg st="0" end="0"/>
                                            </p:txEl>
                                          </p:spTgt>
                                        </p:tgtEl>
                                      </p:cBhvr>
                                    </p:animEffect>
                                  </p:childTnLst>
                                </p:cTn>
                              </p:par>
                            </p:childTnLst>
                          </p:cTn>
                        </p:par>
                        <p:par>
                          <p:cTn id="25" fill="hold">
                            <p:stCondLst>
                              <p:cond delay="3250"/>
                            </p:stCondLst>
                            <p:childTnLst>
                              <p:par>
                                <p:cTn id="26" presetID="9" presetClass="entr" presetSubtype="0" fill="hold" grpId="0" nodeType="afterEffect">
                                  <p:stCondLst>
                                    <p:cond delay="25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dissolve">
                                      <p:cBhvr>
                                        <p:cTn id="2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95500" y="291379"/>
            <a:ext cx="5262500" cy="6377981"/>
          </a:xfrm>
          <a:prstGeom prst="rect">
            <a:avLst/>
          </a:prstGeom>
          <a:blipFill>
            <a:blip r:embed="rId3"/>
            <a:tile tx="0" ty="0" sx="100000" sy="100000" flip="none" algn="tl"/>
          </a:blipFill>
          <a:effectLst>
            <a:outerShdw blurRad="76200" dist="76200" dir="2700000" algn="tl"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3"/>
          <p:cNvSpPr>
            <a:spLocks noGrp="1" noChangeArrowheads="1"/>
          </p:cNvSpPr>
          <p:nvPr>
            <p:ph type="body" sz="quarter" idx="10"/>
          </p:nvPr>
        </p:nvSpPr>
        <p:spPr>
          <a:prstGeom prst="rect">
            <a:avLst/>
          </a:prstGeom>
          <a:effectLst/>
        </p:spPr>
        <p:txBody>
          <a:bodyPr>
            <a:spAutoFit/>
          </a:bodyPr>
          <a:lstStyle/>
          <a:p>
            <a:pPr marL="457200" lvl="1" indent="-457200">
              <a:spcBef>
                <a:spcPts val="1200"/>
              </a:spcBef>
              <a:buBlip>
                <a:blip r:embed="rId4"/>
              </a:buBlip>
              <a:defRPr/>
            </a:pPr>
            <a:r>
              <a:rPr lang="en-US" sz="3000" dirty="0">
                <a:solidFill>
                  <a:srgbClr val="FFFFFF"/>
                </a:solidFill>
                <a:cs typeface="Arabic Typesetting" pitchFamily="66" charset="-78"/>
              </a:rPr>
              <a:t>Severe drought</a:t>
            </a:r>
          </a:p>
          <a:p>
            <a:pPr marL="457200" lvl="1" indent="-457200">
              <a:spcBef>
                <a:spcPts val="1200"/>
              </a:spcBef>
              <a:buBlip>
                <a:blip r:embed="rId4"/>
              </a:buBlip>
              <a:defRPr/>
            </a:pPr>
            <a:r>
              <a:rPr lang="en-US" sz="3000" dirty="0"/>
              <a:t>Precipitation: Less Than 60% Of Normal</a:t>
            </a:r>
          </a:p>
          <a:p>
            <a:pPr marL="457200" lvl="1" indent="-457200">
              <a:spcBef>
                <a:spcPts val="1200"/>
              </a:spcBef>
              <a:buBlip>
                <a:blip r:embed="rId4"/>
              </a:buBlip>
              <a:defRPr/>
            </a:pPr>
            <a:r>
              <a:rPr lang="en-US" sz="3000" dirty="0"/>
              <a:t>Live FM: Less Than 125%</a:t>
            </a:r>
          </a:p>
          <a:p>
            <a:pPr marL="457200" lvl="1" indent="-457200">
              <a:spcBef>
                <a:spcPts val="1200"/>
              </a:spcBef>
              <a:buBlip>
                <a:blip r:embed="rId4"/>
              </a:buBlip>
              <a:defRPr/>
            </a:pPr>
            <a:r>
              <a:rPr lang="en-US" sz="3000" dirty="0"/>
              <a:t>Temperature: Record High</a:t>
            </a:r>
          </a:p>
          <a:p>
            <a:pPr marL="457200" lvl="1" indent="-457200">
              <a:spcBef>
                <a:spcPts val="1200"/>
              </a:spcBef>
              <a:buBlip>
                <a:blip r:embed="rId4"/>
              </a:buBlip>
              <a:defRPr/>
            </a:pPr>
            <a:r>
              <a:rPr lang="en-US" sz="3000" dirty="0"/>
              <a:t>BI: Record High</a:t>
            </a:r>
          </a:p>
        </p:txBody>
      </p:sp>
      <p:sp>
        <p:nvSpPr>
          <p:cNvPr id="2" name="Title 1">
            <a:extLst>
              <a:ext uri="{FF2B5EF4-FFF2-40B4-BE49-F238E27FC236}">
                <a16:creationId xmlns:a16="http://schemas.microsoft.com/office/drawing/2014/main" id="{B2B92EEC-C501-4C89-928F-942EEC0BC755}"/>
              </a:ext>
            </a:extLst>
          </p:cNvPr>
          <p:cNvSpPr>
            <a:spLocks noGrp="1"/>
          </p:cNvSpPr>
          <p:nvPr>
            <p:ph type="title"/>
          </p:nvPr>
        </p:nvSpPr>
        <p:spPr/>
        <p:txBody>
          <a:bodyPr/>
          <a:lstStyle/>
          <a:p>
            <a:r>
              <a:rPr lang="en-US" dirty="0"/>
              <a:t>Conditions on</a:t>
            </a:r>
            <a:br>
              <a:rPr lang="en-US" dirty="0"/>
            </a:br>
            <a:r>
              <a:rPr lang="en-US" dirty="0"/>
              <a:t>July 6, 1994</a:t>
            </a:r>
            <a:br>
              <a:rPr lang="en-US" dirty="0"/>
            </a:br>
            <a:endParaRPr lang="en-US" dirty="0"/>
          </a:p>
        </p:txBody>
      </p:sp>
      <p:sp>
        <p:nvSpPr>
          <p:cNvPr id="7" name="TextBox 6"/>
          <p:cNvSpPr txBox="1"/>
          <p:nvPr/>
        </p:nvSpPr>
        <p:spPr>
          <a:xfrm>
            <a:off x="1703512" y="291380"/>
            <a:ext cx="5040560" cy="1692771"/>
          </a:xfrm>
          <a:prstGeom prst="rect">
            <a:avLst/>
          </a:prstGeom>
          <a:noFill/>
        </p:spPr>
        <p:txBody>
          <a:bodyPr wrap="square" rtlCol="0">
            <a:spAutoFit/>
          </a:bodyPr>
          <a:lstStyle/>
          <a:p>
            <a:pPr algn="ctr"/>
            <a:r>
              <a:rPr lang="en-US" sz="4000" b="1" dirty="0">
                <a:solidFill>
                  <a:prstClr val="black"/>
                </a:solidFill>
                <a:effectLst>
                  <a:outerShdw blurRad="38100" dist="38100" dir="2700000" algn="tl">
                    <a:srgbClr val="000000">
                      <a:alpha val="43137"/>
                    </a:srgbClr>
                  </a:outerShdw>
                </a:effectLst>
              </a:rPr>
              <a:t>Colorado</a:t>
            </a:r>
          </a:p>
          <a:p>
            <a:pPr algn="ctr"/>
            <a:r>
              <a:rPr lang="en-US" sz="3200" i="1" dirty="0">
                <a:solidFill>
                  <a:prstClr val="black"/>
                </a:solidFill>
                <a:effectLst>
                  <a:outerShdw blurRad="38100" dist="38100" dir="2700000" algn="tl">
                    <a:srgbClr val="000000">
                      <a:alpha val="43137"/>
                    </a:srgbClr>
                  </a:outerShdw>
                </a:effectLst>
              </a:rPr>
              <a:t>BLM Grand Junction District</a:t>
            </a:r>
          </a:p>
          <a:p>
            <a:pPr algn="ctr"/>
            <a:r>
              <a:rPr lang="en-US" sz="3200" i="1" dirty="0">
                <a:solidFill>
                  <a:prstClr val="black"/>
                </a:solidFill>
                <a:effectLst>
                  <a:outerShdw blurRad="38100" dist="38100" dir="2700000" algn="tl">
                    <a:srgbClr val="000000">
                      <a:alpha val="43137"/>
                    </a:srgbClr>
                  </a:outerShdw>
                </a:effectLst>
              </a:rPr>
              <a:t>South Canyon</a:t>
            </a:r>
          </a:p>
        </p:txBody>
      </p:sp>
      <p:pic>
        <p:nvPicPr>
          <p:cNvPr id="6" name="Picture 5" descr="SouthCanyon.gif"/>
          <p:cNvPicPr>
            <a:picLocks noChangeAspect="1"/>
          </p:cNvPicPr>
          <p:nvPr/>
        </p:nvPicPr>
        <p:blipFill>
          <a:blip r:embed="rId5" cstate="print"/>
          <a:stretch>
            <a:fillRect/>
          </a:stretch>
        </p:blipFill>
        <p:spPr>
          <a:xfrm>
            <a:off x="1851490" y="2654300"/>
            <a:ext cx="5072720" cy="3795636"/>
          </a:xfrm>
          <a:prstGeom prst="rect">
            <a:avLst/>
          </a:prstGeom>
          <a:ln>
            <a:noFill/>
          </a:ln>
          <a:effectLst>
            <a:outerShdw blurRad="190500" dist="101600" dir="2700000" algn="tl" rotWithShape="0">
              <a:srgbClr val="333333">
                <a:alpha val="65000"/>
              </a:srgbClr>
            </a:outerShdw>
          </a:effectLst>
        </p:spPr>
      </p:pic>
      <p:sp>
        <p:nvSpPr>
          <p:cNvPr id="11" name="Freeform 10"/>
          <p:cNvSpPr/>
          <p:nvPr/>
        </p:nvSpPr>
        <p:spPr>
          <a:xfrm>
            <a:off x="3182145" y="1736813"/>
            <a:ext cx="3117128" cy="2448859"/>
          </a:xfrm>
          <a:custGeom>
            <a:avLst/>
            <a:gdLst>
              <a:gd name="connsiteX0" fmla="*/ 1244010 w 1802219"/>
              <a:gd name="connsiteY0" fmla="*/ 0 h 2711302"/>
              <a:gd name="connsiteX1" fmla="*/ 1594884 w 1802219"/>
              <a:gd name="connsiteY1" fmla="*/ 1467293 h 2711302"/>
              <a:gd name="connsiteX2" fmla="*/ 0 w 1802219"/>
              <a:gd name="connsiteY2" fmla="*/ 2711302 h 2711302"/>
              <a:gd name="connsiteX3" fmla="*/ 0 w 1802219"/>
              <a:gd name="connsiteY3" fmla="*/ 2711302 h 2711302"/>
              <a:gd name="connsiteX0" fmla="*/ 1244010 w 1666839"/>
              <a:gd name="connsiteY0" fmla="*/ 0 h 2711302"/>
              <a:gd name="connsiteX1" fmla="*/ 1594884 w 1666839"/>
              <a:gd name="connsiteY1" fmla="*/ 1467293 h 2711302"/>
              <a:gd name="connsiteX2" fmla="*/ 1034549 w 1666839"/>
              <a:gd name="connsiteY2" fmla="*/ 2003349 h 2711302"/>
              <a:gd name="connsiteX3" fmla="*/ 0 w 1666839"/>
              <a:gd name="connsiteY3" fmla="*/ 2711302 h 2711302"/>
              <a:gd name="connsiteX4" fmla="*/ 0 w 1666839"/>
              <a:gd name="connsiteY4" fmla="*/ 2711302 h 2711302"/>
              <a:gd name="connsiteX0" fmla="*/ 3149151 w 3571980"/>
              <a:gd name="connsiteY0" fmla="*/ 0 h 2711302"/>
              <a:gd name="connsiteX1" fmla="*/ 3500025 w 3571980"/>
              <a:gd name="connsiteY1" fmla="*/ 1467293 h 2711302"/>
              <a:gd name="connsiteX2" fmla="*/ 2939690 w 3571980"/>
              <a:gd name="connsiteY2" fmla="*/ 2003349 h 2711302"/>
              <a:gd name="connsiteX3" fmla="*/ 1905141 w 3571980"/>
              <a:gd name="connsiteY3" fmla="*/ 2711302 h 2711302"/>
              <a:gd name="connsiteX4" fmla="*/ 0 w 3571980"/>
              <a:gd name="connsiteY4" fmla="*/ 2014010 h 2711302"/>
              <a:gd name="connsiteX0" fmla="*/ 3149151 w 3571980"/>
              <a:gd name="connsiteY0" fmla="*/ 0 h 2035721"/>
              <a:gd name="connsiteX1" fmla="*/ 3500025 w 3571980"/>
              <a:gd name="connsiteY1" fmla="*/ 1467293 h 2035721"/>
              <a:gd name="connsiteX2" fmla="*/ 2939690 w 3571980"/>
              <a:gd name="connsiteY2" fmla="*/ 2003349 h 2035721"/>
              <a:gd name="connsiteX3" fmla="*/ 1316789 w 3571980"/>
              <a:gd name="connsiteY3" fmla="*/ 1467677 h 2035721"/>
              <a:gd name="connsiteX4" fmla="*/ 0 w 3571980"/>
              <a:gd name="connsiteY4" fmla="*/ 2014010 h 2035721"/>
              <a:gd name="connsiteX0" fmla="*/ 3149151 w 3571980"/>
              <a:gd name="connsiteY0" fmla="*/ 0 h 2046352"/>
              <a:gd name="connsiteX1" fmla="*/ 3500025 w 3571980"/>
              <a:gd name="connsiteY1" fmla="*/ 1467293 h 2046352"/>
              <a:gd name="connsiteX2" fmla="*/ 2939690 w 3571980"/>
              <a:gd name="connsiteY2" fmla="*/ 2003349 h 2046352"/>
              <a:gd name="connsiteX3" fmla="*/ 1316789 w 3571980"/>
              <a:gd name="connsiteY3" fmla="*/ 1467677 h 2046352"/>
              <a:gd name="connsiteX4" fmla="*/ 0 w 3571980"/>
              <a:gd name="connsiteY4" fmla="*/ 2014010 h 2046352"/>
              <a:gd name="connsiteX0" fmla="*/ 3149151 w 3541575"/>
              <a:gd name="connsiteY0" fmla="*/ 0 h 2014010"/>
              <a:gd name="connsiteX1" fmla="*/ 3500025 w 3541575"/>
              <a:gd name="connsiteY1" fmla="*/ 1467293 h 2014010"/>
              <a:gd name="connsiteX2" fmla="*/ 2351338 w 3541575"/>
              <a:gd name="connsiteY2" fmla="*/ 1032890 h 2014010"/>
              <a:gd name="connsiteX3" fmla="*/ 1316789 w 3541575"/>
              <a:gd name="connsiteY3" fmla="*/ 1467677 h 2014010"/>
              <a:gd name="connsiteX4" fmla="*/ 0 w 3541575"/>
              <a:gd name="connsiteY4" fmla="*/ 2014010 h 2014010"/>
              <a:gd name="connsiteX0" fmla="*/ 3149151 w 3279982"/>
              <a:gd name="connsiteY0" fmla="*/ 0 h 2014010"/>
              <a:gd name="connsiteX1" fmla="*/ 3061095 w 3279982"/>
              <a:gd name="connsiteY1" fmla="*/ 676549 h 2014010"/>
              <a:gd name="connsiteX2" fmla="*/ 2351338 w 3279982"/>
              <a:gd name="connsiteY2" fmla="*/ 1032890 h 2014010"/>
              <a:gd name="connsiteX3" fmla="*/ 1316789 w 3279982"/>
              <a:gd name="connsiteY3" fmla="*/ 1467677 h 2014010"/>
              <a:gd name="connsiteX4" fmla="*/ 0 w 3279982"/>
              <a:gd name="connsiteY4" fmla="*/ 2014010 h 2014010"/>
              <a:gd name="connsiteX0" fmla="*/ 3149151 w 3271089"/>
              <a:gd name="connsiteY0" fmla="*/ 0 h 2014010"/>
              <a:gd name="connsiteX1" fmla="*/ 3061095 w 3271089"/>
              <a:gd name="connsiteY1" fmla="*/ 676549 h 2014010"/>
              <a:gd name="connsiteX2" fmla="*/ 2594150 w 3271089"/>
              <a:gd name="connsiteY2" fmla="*/ 1219793 h 2014010"/>
              <a:gd name="connsiteX3" fmla="*/ 1316789 w 3271089"/>
              <a:gd name="connsiteY3" fmla="*/ 1467677 h 2014010"/>
              <a:gd name="connsiteX4" fmla="*/ 0 w 3271089"/>
              <a:gd name="connsiteY4" fmla="*/ 2014010 h 2014010"/>
              <a:gd name="connsiteX0" fmla="*/ 3149151 w 3271089"/>
              <a:gd name="connsiteY0" fmla="*/ 0 h 2014010"/>
              <a:gd name="connsiteX1" fmla="*/ 3061095 w 3271089"/>
              <a:gd name="connsiteY1" fmla="*/ 676549 h 2014010"/>
              <a:gd name="connsiteX2" fmla="*/ 2594150 w 3271089"/>
              <a:gd name="connsiteY2" fmla="*/ 1219793 h 2014010"/>
              <a:gd name="connsiteX3" fmla="*/ 1484890 w 3271089"/>
              <a:gd name="connsiteY3" fmla="*/ 1676146 h 2014010"/>
              <a:gd name="connsiteX4" fmla="*/ 0 w 3271089"/>
              <a:gd name="connsiteY4" fmla="*/ 2014010 h 2014010"/>
              <a:gd name="connsiteX0" fmla="*/ 3149151 w 3271089"/>
              <a:gd name="connsiteY0" fmla="*/ 0 h 2014010"/>
              <a:gd name="connsiteX1" fmla="*/ 3061095 w 3271089"/>
              <a:gd name="connsiteY1" fmla="*/ 676549 h 2014010"/>
              <a:gd name="connsiteX2" fmla="*/ 2594150 w 3271089"/>
              <a:gd name="connsiteY2" fmla="*/ 1219793 h 2014010"/>
              <a:gd name="connsiteX3" fmla="*/ 1484890 w 3271089"/>
              <a:gd name="connsiteY3" fmla="*/ 1676146 h 2014010"/>
              <a:gd name="connsiteX4" fmla="*/ 0 w 3271089"/>
              <a:gd name="connsiteY4" fmla="*/ 2014010 h 2014010"/>
              <a:gd name="connsiteX0" fmla="*/ 3149151 w 3342756"/>
              <a:gd name="connsiteY0" fmla="*/ 0 h 2014010"/>
              <a:gd name="connsiteX1" fmla="*/ 3257213 w 3342756"/>
              <a:gd name="connsiteY1" fmla="*/ 511211 h 2014010"/>
              <a:gd name="connsiteX2" fmla="*/ 2594150 w 3342756"/>
              <a:gd name="connsiteY2" fmla="*/ 1219793 h 2014010"/>
              <a:gd name="connsiteX3" fmla="*/ 1484890 w 3342756"/>
              <a:gd name="connsiteY3" fmla="*/ 1676146 h 2014010"/>
              <a:gd name="connsiteX4" fmla="*/ 0 w 3342756"/>
              <a:gd name="connsiteY4" fmla="*/ 2014010 h 2014010"/>
              <a:gd name="connsiteX0" fmla="*/ 3149151 w 3381994"/>
              <a:gd name="connsiteY0" fmla="*/ 0 h 2014010"/>
              <a:gd name="connsiteX1" fmla="*/ 3322585 w 3381994"/>
              <a:gd name="connsiteY1" fmla="*/ 726869 h 2014010"/>
              <a:gd name="connsiteX2" fmla="*/ 2594150 w 3381994"/>
              <a:gd name="connsiteY2" fmla="*/ 1219793 h 2014010"/>
              <a:gd name="connsiteX3" fmla="*/ 1484890 w 3381994"/>
              <a:gd name="connsiteY3" fmla="*/ 1676146 h 2014010"/>
              <a:gd name="connsiteX4" fmla="*/ 0 w 3381994"/>
              <a:gd name="connsiteY4" fmla="*/ 2014010 h 2014010"/>
              <a:gd name="connsiteX0" fmla="*/ 3149151 w 3402472"/>
              <a:gd name="connsiteY0" fmla="*/ 0 h 2014010"/>
              <a:gd name="connsiteX1" fmla="*/ 3322585 w 3402472"/>
              <a:gd name="connsiteY1" fmla="*/ 726869 h 2014010"/>
              <a:gd name="connsiteX2" fmla="*/ 2594150 w 3402472"/>
              <a:gd name="connsiteY2" fmla="*/ 1219793 h 2014010"/>
              <a:gd name="connsiteX3" fmla="*/ 1484890 w 3402472"/>
              <a:gd name="connsiteY3" fmla="*/ 1676146 h 2014010"/>
              <a:gd name="connsiteX4" fmla="*/ 0 w 3402472"/>
              <a:gd name="connsiteY4" fmla="*/ 2014010 h 2014010"/>
              <a:gd name="connsiteX0" fmla="*/ 3149151 w 3402472"/>
              <a:gd name="connsiteY0" fmla="*/ 0 h 2014010"/>
              <a:gd name="connsiteX1" fmla="*/ 3322585 w 3402472"/>
              <a:gd name="connsiteY1" fmla="*/ 726869 h 2014010"/>
              <a:gd name="connsiteX2" fmla="*/ 2594150 w 3402472"/>
              <a:gd name="connsiteY2" fmla="*/ 1219793 h 2014010"/>
              <a:gd name="connsiteX3" fmla="*/ 1484890 w 3402472"/>
              <a:gd name="connsiteY3" fmla="*/ 1676146 h 2014010"/>
              <a:gd name="connsiteX4" fmla="*/ 0 w 3402472"/>
              <a:gd name="connsiteY4" fmla="*/ 2014010 h 2014010"/>
              <a:gd name="connsiteX0" fmla="*/ 3149151 w 3402472"/>
              <a:gd name="connsiteY0" fmla="*/ 0 h 2014010"/>
              <a:gd name="connsiteX1" fmla="*/ 3322585 w 3402472"/>
              <a:gd name="connsiteY1" fmla="*/ 726869 h 2014010"/>
              <a:gd name="connsiteX2" fmla="*/ 2594150 w 3402472"/>
              <a:gd name="connsiteY2" fmla="*/ 1219793 h 2014010"/>
              <a:gd name="connsiteX3" fmla="*/ 1484890 w 3402472"/>
              <a:gd name="connsiteY3" fmla="*/ 1676146 h 2014010"/>
              <a:gd name="connsiteX4" fmla="*/ 0 w 3402472"/>
              <a:gd name="connsiteY4" fmla="*/ 2014010 h 2014010"/>
              <a:gd name="connsiteX0" fmla="*/ 3149151 w 3381314"/>
              <a:gd name="connsiteY0" fmla="*/ 0 h 2014010"/>
              <a:gd name="connsiteX1" fmla="*/ 3322585 w 3381314"/>
              <a:gd name="connsiteY1" fmla="*/ 726869 h 2014010"/>
              <a:gd name="connsiteX2" fmla="*/ 2603489 w 3381314"/>
              <a:gd name="connsiteY2" fmla="*/ 1255736 h 2014010"/>
              <a:gd name="connsiteX3" fmla="*/ 1484890 w 3381314"/>
              <a:gd name="connsiteY3" fmla="*/ 1676146 h 2014010"/>
              <a:gd name="connsiteX4" fmla="*/ 0 w 3381314"/>
              <a:gd name="connsiteY4" fmla="*/ 2014010 h 2014010"/>
              <a:gd name="connsiteX0" fmla="*/ 3149151 w 3381314"/>
              <a:gd name="connsiteY0" fmla="*/ 0 h 2014010"/>
              <a:gd name="connsiteX1" fmla="*/ 3322585 w 3381314"/>
              <a:gd name="connsiteY1" fmla="*/ 726869 h 2014010"/>
              <a:gd name="connsiteX2" fmla="*/ 2603489 w 3381314"/>
              <a:gd name="connsiteY2" fmla="*/ 1255736 h 2014010"/>
              <a:gd name="connsiteX3" fmla="*/ 1484890 w 3381314"/>
              <a:gd name="connsiteY3" fmla="*/ 1676146 h 2014010"/>
              <a:gd name="connsiteX4" fmla="*/ 0 w 3381314"/>
              <a:gd name="connsiteY4" fmla="*/ 2014010 h 2014010"/>
              <a:gd name="connsiteX0" fmla="*/ 3149151 w 3378596"/>
              <a:gd name="connsiteY0" fmla="*/ 0 h 2014010"/>
              <a:gd name="connsiteX1" fmla="*/ 3322585 w 3378596"/>
              <a:gd name="connsiteY1" fmla="*/ 726869 h 2014010"/>
              <a:gd name="connsiteX2" fmla="*/ 2640845 w 3378596"/>
              <a:gd name="connsiteY2" fmla="*/ 1284491 h 2014010"/>
              <a:gd name="connsiteX3" fmla="*/ 1484890 w 3378596"/>
              <a:gd name="connsiteY3" fmla="*/ 1676146 h 2014010"/>
              <a:gd name="connsiteX4" fmla="*/ 0 w 3378596"/>
              <a:gd name="connsiteY4" fmla="*/ 2014010 h 2014010"/>
              <a:gd name="connsiteX0" fmla="*/ 3149151 w 3378596"/>
              <a:gd name="connsiteY0" fmla="*/ 0 h 2014010"/>
              <a:gd name="connsiteX1" fmla="*/ 3322585 w 3378596"/>
              <a:gd name="connsiteY1" fmla="*/ 726869 h 2014010"/>
              <a:gd name="connsiteX2" fmla="*/ 2640845 w 3378596"/>
              <a:gd name="connsiteY2" fmla="*/ 1284491 h 2014010"/>
              <a:gd name="connsiteX3" fmla="*/ 1484890 w 3378596"/>
              <a:gd name="connsiteY3" fmla="*/ 1676146 h 2014010"/>
              <a:gd name="connsiteX4" fmla="*/ 0 w 3378596"/>
              <a:gd name="connsiteY4" fmla="*/ 2014010 h 2014010"/>
              <a:gd name="connsiteX0" fmla="*/ 3149151 w 3426509"/>
              <a:gd name="connsiteY0" fmla="*/ 0 h 2014010"/>
              <a:gd name="connsiteX1" fmla="*/ 3387958 w 3426509"/>
              <a:gd name="connsiteY1" fmla="*/ 597474 h 2014010"/>
              <a:gd name="connsiteX2" fmla="*/ 2640845 w 3426509"/>
              <a:gd name="connsiteY2" fmla="*/ 1284491 h 2014010"/>
              <a:gd name="connsiteX3" fmla="*/ 1484890 w 3426509"/>
              <a:gd name="connsiteY3" fmla="*/ 1676146 h 2014010"/>
              <a:gd name="connsiteX4" fmla="*/ 0 w 3426509"/>
              <a:gd name="connsiteY4" fmla="*/ 2014010 h 2014010"/>
              <a:gd name="connsiteX0" fmla="*/ 3149151 w 3422411"/>
              <a:gd name="connsiteY0" fmla="*/ 0 h 2014010"/>
              <a:gd name="connsiteX1" fmla="*/ 3387958 w 3422411"/>
              <a:gd name="connsiteY1" fmla="*/ 597474 h 2014010"/>
              <a:gd name="connsiteX2" fmla="*/ 2640845 w 3422411"/>
              <a:gd name="connsiteY2" fmla="*/ 1284491 h 2014010"/>
              <a:gd name="connsiteX3" fmla="*/ 1484890 w 3422411"/>
              <a:gd name="connsiteY3" fmla="*/ 1676146 h 2014010"/>
              <a:gd name="connsiteX4" fmla="*/ 0 w 3422411"/>
              <a:gd name="connsiteY4" fmla="*/ 2014010 h 2014010"/>
              <a:gd name="connsiteX0" fmla="*/ 3149151 w 3406108"/>
              <a:gd name="connsiteY0" fmla="*/ 0 h 2014010"/>
              <a:gd name="connsiteX1" fmla="*/ 3387958 w 3406108"/>
              <a:gd name="connsiteY1" fmla="*/ 597474 h 2014010"/>
              <a:gd name="connsiteX2" fmla="*/ 2640845 w 3406108"/>
              <a:gd name="connsiteY2" fmla="*/ 1284491 h 2014010"/>
              <a:gd name="connsiteX3" fmla="*/ 1484890 w 3406108"/>
              <a:gd name="connsiteY3" fmla="*/ 1676146 h 2014010"/>
              <a:gd name="connsiteX4" fmla="*/ 0 w 3406108"/>
              <a:gd name="connsiteY4" fmla="*/ 2014010 h 2014010"/>
              <a:gd name="connsiteX0" fmla="*/ 3149151 w 3390251"/>
              <a:gd name="connsiteY0" fmla="*/ 0 h 2014010"/>
              <a:gd name="connsiteX1" fmla="*/ 3387958 w 3390251"/>
              <a:gd name="connsiteY1" fmla="*/ 597474 h 2014010"/>
              <a:gd name="connsiteX2" fmla="*/ 2640845 w 3390251"/>
              <a:gd name="connsiteY2" fmla="*/ 1284491 h 2014010"/>
              <a:gd name="connsiteX3" fmla="*/ 1484890 w 3390251"/>
              <a:gd name="connsiteY3" fmla="*/ 1676146 h 2014010"/>
              <a:gd name="connsiteX4" fmla="*/ 0 w 3390251"/>
              <a:gd name="connsiteY4" fmla="*/ 2014010 h 2014010"/>
              <a:gd name="connsiteX0" fmla="*/ 3149151 w 3390251"/>
              <a:gd name="connsiteY0" fmla="*/ 0 h 2014010"/>
              <a:gd name="connsiteX1" fmla="*/ 3387958 w 3390251"/>
              <a:gd name="connsiteY1" fmla="*/ 597474 h 2014010"/>
              <a:gd name="connsiteX2" fmla="*/ 2640845 w 3390251"/>
              <a:gd name="connsiteY2" fmla="*/ 1284491 h 2014010"/>
              <a:gd name="connsiteX3" fmla="*/ 1484890 w 3390251"/>
              <a:gd name="connsiteY3" fmla="*/ 1676146 h 2014010"/>
              <a:gd name="connsiteX4" fmla="*/ 0 w 3390251"/>
              <a:gd name="connsiteY4" fmla="*/ 2014010 h 2014010"/>
              <a:gd name="connsiteX0" fmla="*/ 3149151 w 3390251"/>
              <a:gd name="connsiteY0" fmla="*/ 0 h 2014010"/>
              <a:gd name="connsiteX1" fmla="*/ 3387958 w 3390251"/>
              <a:gd name="connsiteY1" fmla="*/ 597474 h 2014010"/>
              <a:gd name="connsiteX2" fmla="*/ 2640845 w 3390251"/>
              <a:gd name="connsiteY2" fmla="*/ 1284491 h 2014010"/>
              <a:gd name="connsiteX3" fmla="*/ 1484890 w 3390251"/>
              <a:gd name="connsiteY3" fmla="*/ 1676146 h 2014010"/>
              <a:gd name="connsiteX4" fmla="*/ 0 w 3390251"/>
              <a:gd name="connsiteY4" fmla="*/ 2014010 h 2014010"/>
              <a:gd name="connsiteX0" fmla="*/ 3149151 w 3390251"/>
              <a:gd name="connsiteY0" fmla="*/ 0 h 2014010"/>
              <a:gd name="connsiteX1" fmla="*/ 3387958 w 3390251"/>
              <a:gd name="connsiteY1" fmla="*/ 597474 h 2014010"/>
              <a:gd name="connsiteX2" fmla="*/ 2640845 w 3390251"/>
              <a:gd name="connsiteY2" fmla="*/ 1284491 h 2014010"/>
              <a:gd name="connsiteX3" fmla="*/ 1484890 w 3390251"/>
              <a:gd name="connsiteY3" fmla="*/ 1676146 h 2014010"/>
              <a:gd name="connsiteX4" fmla="*/ 0 w 3390251"/>
              <a:gd name="connsiteY4" fmla="*/ 2014010 h 2014010"/>
              <a:gd name="connsiteX0" fmla="*/ 3149151 w 3426511"/>
              <a:gd name="connsiteY0" fmla="*/ 0 h 2014010"/>
              <a:gd name="connsiteX1" fmla="*/ 3387958 w 3426511"/>
              <a:gd name="connsiteY1" fmla="*/ 597474 h 2014010"/>
              <a:gd name="connsiteX2" fmla="*/ 2640845 w 3426511"/>
              <a:gd name="connsiteY2" fmla="*/ 1284491 h 2014010"/>
              <a:gd name="connsiteX3" fmla="*/ 1484890 w 3426511"/>
              <a:gd name="connsiteY3" fmla="*/ 1676146 h 2014010"/>
              <a:gd name="connsiteX4" fmla="*/ 0 w 3426511"/>
              <a:gd name="connsiteY4" fmla="*/ 2014010 h 2014010"/>
              <a:gd name="connsiteX0" fmla="*/ 3149151 w 3511704"/>
              <a:gd name="connsiteY0" fmla="*/ 0 h 2014010"/>
              <a:gd name="connsiteX1" fmla="*/ 3387958 w 3511704"/>
              <a:gd name="connsiteY1" fmla="*/ 597474 h 2014010"/>
              <a:gd name="connsiteX2" fmla="*/ 1484890 w 3511704"/>
              <a:gd name="connsiteY2" fmla="*/ 1676146 h 2014010"/>
              <a:gd name="connsiteX3" fmla="*/ 0 w 3511704"/>
              <a:gd name="connsiteY3" fmla="*/ 2014010 h 2014010"/>
              <a:gd name="connsiteX0" fmla="*/ 3149151 w 3149151"/>
              <a:gd name="connsiteY0" fmla="*/ 0 h 2014010"/>
              <a:gd name="connsiteX1" fmla="*/ 1484890 w 3149151"/>
              <a:gd name="connsiteY1" fmla="*/ 1676146 h 2014010"/>
              <a:gd name="connsiteX2" fmla="*/ 0 w 3149151"/>
              <a:gd name="connsiteY2" fmla="*/ 2014010 h 2014010"/>
              <a:gd name="connsiteX0" fmla="*/ 3149151 w 3149151"/>
              <a:gd name="connsiteY0" fmla="*/ 0 h 2014010"/>
              <a:gd name="connsiteX1" fmla="*/ 2510420 w 3149151"/>
              <a:gd name="connsiteY1" fmla="*/ 1150457 h 2014010"/>
              <a:gd name="connsiteX2" fmla="*/ 0 w 3149151"/>
              <a:gd name="connsiteY2" fmla="*/ 2014010 h 2014010"/>
              <a:gd name="connsiteX0" fmla="*/ 3149151 w 3149151"/>
              <a:gd name="connsiteY0" fmla="*/ 0 h 2014010"/>
              <a:gd name="connsiteX1" fmla="*/ 2510420 w 3149151"/>
              <a:gd name="connsiteY1" fmla="*/ 1150457 h 2014010"/>
              <a:gd name="connsiteX2" fmla="*/ 0 w 3149151"/>
              <a:gd name="connsiteY2" fmla="*/ 2014010 h 2014010"/>
              <a:gd name="connsiteX0" fmla="*/ 3149151 w 3149151"/>
              <a:gd name="connsiteY0" fmla="*/ 0 h 2014010"/>
              <a:gd name="connsiteX1" fmla="*/ 2510420 w 3149151"/>
              <a:gd name="connsiteY1" fmla="*/ 1150457 h 2014010"/>
              <a:gd name="connsiteX2" fmla="*/ 0 w 3149151"/>
              <a:gd name="connsiteY2" fmla="*/ 2014010 h 2014010"/>
              <a:gd name="connsiteX0" fmla="*/ 3149151 w 3149151"/>
              <a:gd name="connsiteY0" fmla="*/ 0 h 2014010"/>
              <a:gd name="connsiteX1" fmla="*/ 2510420 w 3149151"/>
              <a:gd name="connsiteY1" fmla="*/ 1150457 h 2014010"/>
              <a:gd name="connsiteX2" fmla="*/ 0 w 3149151"/>
              <a:gd name="connsiteY2" fmla="*/ 2014010 h 2014010"/>
              <a:gd name="connsiteX0" fmla="*/ 3149151 w 3149151"/>
              <a:gd name="connsiteY0" fmla="*/ 0 h 2014010"/>
              <a:gd name="connsiteX1" fmla="*/ 2784607 w 3149151"/>
              <a:gd name="connsiteY1" fmla="*/ 608644 h 2014010"/>
              <a:gd name="connsiteX2" fmla="*/ 2510420 w 3149151"/>
              <a:gd name="connsiteY2" fmla="*/ 1150457 h 2014010"/>
              <a:gd name="connsiteX3" fmla="*/ 0 w 3149151"/>
              <a:gd name="connsiteY3" fmla="*/ 2014010 h 2014010"/>
              <a:gd name="connsiteX0" fmla="*/ 3149151 w 3149151"/>
              <a:gd name="connsiteY0" fmla="*/ 0 h 2014010"/>
              <a:gd name="connsiteX1" fmla="*/ 2784607 w 3149151"/>
              <a:gd name="connsiteY1" fmla="*/ 608644 h 2014010"/>
              <a:gd name="connsiteX2" fmla="*/ 215797 w 3149151"/>
              <a:gd name="connsiteY2" fmla="*/ 829203 h 2014010"/>
              <a:gd name="connsiteX3" fmla="*/ 0 w 3149151"/>
              <a:gd name="connsiteY3" fmla="*/ 2014010 h 2014010"/>
              <a:gd name="connsiteX0" fmla="*/ 3149151 w 3149151"/>
              <a:gd name="connsiteY0" fmla="*/ 0 h 2014010"/>
              <a:gd name="connsiteX1" fmla="*/ 2784607 w 3149151"/>
              <a:gd name="connsiteY1" fmla="*/ 608644 h 2014010"/>
              <a:gd name="connsiteX2" fmla="*/ 215797 w 3149151"/>
              <a:gd name="connsiteY2" fmla="*/ 829203 h 2014010"/>
              <a:gd name="connsiteX3" fmla="*/ 0 w 3149151"/>
              <a:gd name="connsiteY3" fmla="*/ 2014010 h 2014010"/>
              <a:gd name="connsiteX0" fmla="*/ 3149151 w 3149151"/>
              <a:gd name="connsiteY0" fmla="*/ 0 h 2014010"/>
              <a:gd name="connsiteX1" fmla="*/ 2784607 w 3149151"/>
              <a:gd name="connsiteY1" fmla="*/ 608644 h 2014010"/>
              <a:gd name="connsiteX2" fmla="*/ 215797 w 3149151"/>
              <a:gd name="connsiteY2" fmla="*/ 829203 h 2014010"/>
              <a:gd name="connsiteX3" fmla="*/ 0 w 3149151"/>
              <a:gd name="connsiteY3" fmla="*/ 2014010 h 2014010"/>
              <a:gd name="connsiteX0" fmla="*/ 3149151 w 3163368"/>
              <a:gd name="connsiteY0" fmla="*/ 0 h 2014010"/>
              <a:gd name="connsiteX1" fmla="*/ 2784607 w 3163368"/>
              <a:gd name="connsiteY1" fmla="*/ 608644 h 2014010"/>
              <a:gd name="connsiteX2" fmla="*/ 215797 w 3163368"/>
              <a:gd name="connsiteY2" fmla="*/ 829203 h 2014010"/>
              <a:gd name="connsiteX3" fmla="*/ 0 w 3163368"/>
              <a:gd name="connsiteY3" fmla="*/ 2014010 h 2014010"/>
              <a:gd name="connsiteX0" fmla="*/ 3149151 w 3163369"/>
              <a:gd name="connsiteY0" fmla="*/ 0 h 2014010"/>
              <a:gd name="connsiteX1" fmla="*/ 2784607 w 3163369"/>
              <a:gd name="connsiteY1" fmla="*/ 608644 h 2014010"/>
              <a:gd name="connsiteX2" fmla="*/ 215797 w 3163369"/>
              <a:gd name="connsiteY2" fmla="*/ 829203 h 2014010"/>
              <a:gd name="connsiteX3" fmla="*/ 0 w 3163369"/>
              <a:gd name="connsiteY3" fmla="*/ 2014010 h 2014010"/>
              <a:gd name="connsiteX0" fmla="*/ 4341330 w 4355548"/>
              <a:gd name="connsiteY0" fmla="*/ 0 h 2014010"/>
              <a:gd name="connsiteX1" fmla="*/ 3976786 w 4355548"/>
              <a:gd name="connsiteY1" fmla="*/ 608644 h 2014010"/>
              <a:gd name="connsiteX2" fmla="*/ 1407976 w 4355548"/>
              <a:gd name="connsiteY2" fmla="*/ 829203 h 2014010"/>
              <a:gd name="connsiteX3" fmla="*/ 0 w 4355548"/>
              <a:gd name="connsiteY3" fmla="*/ 2014010 h 2014010"/>
              <a:gd name="connsiteX0" fmla="*/ 4341330 w 4355548"/>
              <a:gd name="connsiteY0" fmla="*/ 0 h 2014010"/>
              <a:gd name="connsiteX1" fmla="*/ 3976786 w 4355548"/>
              <a:gd name="connsiteY1" fmla="*/ 608644 h 2014010"/>
              <a:gd name="connsiteX2" fmla="*/ 1407976 w 4355548"/>
              <a:gd name="connsiteY2" fmla="*/ 1055542 h 2014010"/>
              <a:gd name="connsiteX3" fmla="*/ 0 w 4355548"/>
              <a:gd name="connsiteY3" fmla="*/ 2014010 h 2014010"/>
              <a:gd name="connsiteX0" fmla="*/ 4341330 w 4355548"/>
              <a:gd name="connsiteY0" fmla="*/ 0 h 2014010"/>
              <a:gd name="connsiteX1" fmla="*/ 3976786 w 4355548"/>
              <a:gd name="connsiteY1" fmla="*/ 608644 h 2014010"/>
              <a:gd name="connsiteX2" fmla="*/ 1407976 w 4355548"/>
              <a:gd name="connsiteY2" fmla="*/ 1055542 h 2014010"/>
              <a:gd name="connsiteX3" fmla="*/ 0 w 4355548"/>
              <a:gd name="connsiteY3" fmla="*/ 2014010 h 2014010"/>
              <a:gd name="connsiteX0" fmla="*/ 4341330 w 4501048"/>
              <a:gd name="connsiteY0" fmla="*/ 0 h 2014010"/>
              <a:gd name="connsiteX1" fmla="*/ 3976786 w 4501048"/>
              <a:gd name="connsiteY1" fmla="*/ 608644 h 2014010"/>
              <a:gd name="connsiteX2" fmla="*/ 1407976 w 4501048"/>
              <a:gd name="connsiteY2" fmla="*/ 1055542 h 2014010"/>
              <a:gd name="connsiteX3" fmla="*/ 0 w 4501048"/>
              <a:gd name="connsiteY3" fmla="*/ 2014010 h 2014010"/>
            </a:gdLst>
            <a:ahLst/>
            <a:cxnLst>
              <a:cxn ang="0">
                <a:pos x="connsiteX0" y="connsiteY0"/>
              </a:cxn>
              <a:cxn ang="0">
                <a:pos x="connsiteX1" y="connsiteY1"/>
              </a:cxn>
              <a:cxn ang="0">
                <a:pos x="connsiteX2" y="connsiteY2"/>
              </a:cxn>
              <a:cxn ang="0">
                <a:pos x="connsiteX3" y="connsiteY3"/>
              </a:cxn>
            </a:cxnLst>
            <a:rect l="l" t="t" r="r" b="b"/>
            <a:pathLst>
              <a:path w="4501048" h="2014010">
                <a:moveTo>
                  <a:pt x="4341330" y="0"/>
                </a:moveTo>
                <a:cubicBezTo>
                  <a:pt x="4280573" y="101441"/>
                  <a:pt x="4929303" y="562926"/>
                  <a:pt x="3976786" y="608644"/>
                </a:cubicBezTo>
                <a:cubicBezTo>
                  <a:pt x="1447518" y="267396"/>
                  <a:pt x="897824" y="558469"/>
                  <a:pt x="1407976" y="1055542"/>
                </a:cubicBezTo>
                <a:cubicBezTo>
                  <a:pt x="2327387" y="1788769"/>
                  <a:pt x="836807" y="1726159"/>
                  <a:pt x="0" y="2014010"/>
                </a:cubicBezTo>
              </a:path>
            </a:pathLst>
          </a:custGeom>
          <a:ln w="50800">
            <a:solidFill>
              <a:srgbClr val="FF0000"/>
            </a:solidFill>
            <a:tailEnd type="stealth"/>
          </a:ln>
          <a:effectLst>
            <a:outerShdw blurRad="76200" dist="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191182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ppt_w/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 calcmode="lin" valueType="num">
                                      <p:cBhvr>
                                        <p:cTn id="9" dur="1000" fill="hold"/>
                                        <p:tgtEl>
                                          <p:spTgt spid="8"/>
                                        </p:tgtEl>
                                        <p:attrNameLst>
                                          <p:attrName>ppt_w</p:attrName>
                                        </p:attrNameLst>
                                      </p:cBhvr>
                                      <p:tavLst>
                                        <p:tav tm="0">
                                          <p:val>
                                            <p:fltVal val="0"/>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childTnLst>
                                </p:cTn>
                              </p:par>
                            </p:childTnLst>
                          </p:cTn>
                        </p:par>
                        <p:par>
                          <p:cTn id="11" fill="hold">
                            <p:stCondLst>
                              <p:cond delay="1500"/>
                            </p:stCondLst>
                            <p:childTnLst>
                              <p:par>
                                <p:cTn id="12" presetID="9"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1000"/>
                                        <p:tgtEl>
                                          <p:spTgt spid="6"/>
                                        </p:tgtEl>
                                      </p:cBhvr>
                                    </p:animEffect>
                                  </p:childTnLst>
                                </p:cTn>
                              </p:par>
                            </p:childTnLst>
                          </p:cTn>
                        </p:par>
                        <p:par>
                          <p:cTn id="15" fill="hold">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dissolve">
                                      <p:cBhvr>
                                        <p:cTn id="18" dur="1000"/>
                                        <p:tgtEl>
                                          <p:spTgt spid="7">
                                            <p:txEl>
                                              <p:pRg st="0" end="0"/>
                                            </p:txEl>
                                          </p:spTgt>
                                        </p:tgtEl>
                                      </p:cBhvr>
                                    </p:animEffect>
                                  </p:childTnLst>
                                </p:cTn>
                              </p:par>
                            </p:childTnLst>
                          </p:cTn>
                        </p:par>
                        <p:par>
                          <p:cTn id="19" fill="hold">
                            <p:stCondLst>
                              <p:cond delay="3500"/>
                            </p:stCondLst>
                            <p:childTnLst>
                              <p:par>
                                <p:cTn id="20" presetID="9" presetClass="entr" presetSubtype="0" fill="hold" grpId="0" nodeType="after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dissolve">
                                      <p:cBhvr>
                                        <p:cTn id="22" dur="1000"/>
                                        <p:tgtEl>
                                          <p:spTgt spid="7">
                                            <p:txEl>
                                              <p:pRg st="1" end="1"/>
                                            </p:txEl>
                                          </p:spTgt>
                                        </p:tgtEl>
                                      </p:cBhvr>
                                    </p:animEffect>
                                  </p:childTnLst>
                                </p:cTn>
                              </p:par>
                            </p:childTnLst>
                          </p:cTn>
                        </p:par>
                        <p:par>
                          <p:cTn id="23" fill="hold">
                            <p:stCondLst>
                              <p:cond delay="4500"/>
                            </p:stCondLst>
                            <p:childTnLst>
                              <p:par>
                                <p:cTn id="24" presetID="9" presetClass="entr" presetSubtype="0" fill="hold" grpId="0" nodeType="after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dissolve">
                                      <p:cBhvr>
                                        <p:cTn id="26" dur="1000"/>
                                        <p:tgtEl>
                                          <p:spTgt spid="7">
                                            <p:txEl>
                                              <p:pRg st="2" end="2"/>
                                            </p:txEl>
                                          </p:spTgt>
                                        </p:tgtEl>
                                      </p:cBhvr>
                                    </p:animEffect>
                                  </p:childTnLst>
                                </p:cTn>
                              </p:par>
                            </p:childTnLst>
                          </p:cTn>
                        </p:par>
                        <p:par>
                          <p:cTn id="27" fill="hold">
                            <p:stCondLst>
                              <p:cond delay="5500"/>
                            </p:stCondLst>
                            <p:childTnLst>
                              <p:par>
                                <p:cTn id="28" presetID="22" presetClass="entr" presetSubtype="1"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1000"/>
                                        <p:tgtEl>
                                          <p:spTgt spid="11"/>
                                        </p:tgtEl>
                                      </p:cBhvr>
                                    </p:animEffect>
                                  </p:childTnLst>
                                </p:cTn>
                              </p:par>
                            </p:childTnLst>
                          </p:cTn>
                        </p:par>
                        <p:par>
                          <p:cTn id="31" fill="hold">
                            <p:stCondLst>
                              <p:cond delay="6500"/>
                            </p:stCondLst>
                            <p:childTnLst>
                              <p:par>
                                <p:cTn id="32" presetID="9" presetClass="entr" presetSubtype="0" fill="hold" grpId="0" nodeType="afterEffect">
                                  <p:stCondLst>
                                    <p:cond delay="1000"/>
                                  </p:stCondLst>
                                  <p:childTnLst>
                                    <p:set>
                                      <p:cBhvr>
                                        <p:cTn id="33" dur="1" fill="hold">
                                          <p:stCondLst>
                                            <p:cond delay="0"/>
                                          </p:stCondLst>
                                        </p:cTn>
                                        <p:tgtEl>
                                          <p:spTgt spid="2"/>
                                        </p:tgtEl>
                                        <p:attrNameLst>
                                          <p:attrName>style.visibility</p:attrName>
                                        </p:attrNameLst>
                                      </p:cBhvr>
                                      <p:to>
                                        <p:strVal val="visible"/>
                                      </p:to>
                                    </p:set>
                                    <p:animEffect transition="in" filter="dissolve">
                                      <p:cBhvr>
                                        <p:cTn id="34" dur="500"/>
                                        <p:tgtEl>
                                          <p:spTgt spid="2"/>
                                        </p:tgtEl>
                                      </p:cBhvr>
                                    </p:animEffect>
                                  </p:childTnLst>
                                </p:cTn>
                              </p:par>
                            </p:childTnLst>
                          </p:cTn>
                        </p:par>
                        <p:par>
                          <p:cTn id="35" fill="hold">
                            <p:stCondLst>
                              <p:cond delay="8000"/>
                            </p:stCondLst>
                            <p:childTnLst>
                              <p:par>
                                <p:cTn id="36" presetID="9" presetClass="entr" presetSubtype="0" fill="hold" grpId="0" nodeType="afterEffect">
                                  <p:stCondLst>
                                    <p:cond delay="250"/>
                                  </p:stCondLst>
                                  <p:childTnLst>
                                    <p:set>
                                      <p:cBhvr>
                                        <p:cTn id="37" dur="1" fill="hold">
                                          <p:stCondLst>
                                            <p:cond delay="0"/>
                                          </p:stCondLst>
                                        </p:cTn>
                                        <p:tgtEl>
                                          <p:spTgt spid="3">
                                            <p:txEl>
                                              <p:pRg st="0" end="0"/>
                                            </p:txEl>
                                          </p:spTgt>
                                        </p:tgtEl>
                                        <p:attrNameLst>
                                          <p:attrName>style.visibility</p:attrName>
                                        </p:attrNameLst>
                                      </p:cBhvr>
                                      <p:to>
                                        <p:strVal val="visible"/>
                                      </p:to>
                                    </p:set>
                                    <p:animEffect transition="in" filter="dissolve">
                                      <p:cBhvr>
                                        <p:cTn id="38" dur="500"/>
                                        <p:tgtEl>
                                          <p:spTgt spid="3">
                                            <p:txEl>
                                              <p:pRg st="0" end="0"/>
                                            </p:txEl>
                                          </p:spTgt>
                                        </p:tgtEl>
                                      </p:cBhvr>
                                    </p:animEffect>
                                  </p:childTnLst>
                                </p:cTn>
                              </p:par>
                            </p:childTnLst>
                          </p:cTn>
                        </p:par>
                        <p:par>
                          <p:cTn id="39" fill="hold">
                            <p:stCondLst>
                              <p:cond delay="8750"/>
                            </p:stCondLst>
                            <p:childTnLst>
                              <p:par>
                                <p:cTn id="40" presetID="9" presetClass="entr" presetSubtype="0" fill="hold" grpId="0" nodeType="afterEffect">
                                  <p:stCondLst>
                                    <p:cond delay="25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dissolve">
                                      <p:cBhvr>
                                        <p:cTn id="42" dur="500"/>
                                        <p:tgtEl>
                                          <p:spTgt spid="3">
                                            <p:txEl>
                                              <p:pRg st="1" end="1"/>
                                            </p:txEl>
                                          </p:spTgt>
                                        </p:tgtEl>
                                      </p:cBhvr>
                                    </p:animEffect>
                                  </p:childTnLst>
                                </p:cTn>
                              </p:par>
                            </p:childTnLst>
                          </p:cTn>
                        </p:par>
                        <p:par>
                          <p:cTn id="43" fill="hold">
                            <p:stCondLst>
                              <p:cond delay="9500"/>
                            </p:stCondLst>
                            <p:childTnLst>
                              <p:par>
                                <p:cTn id="44" presetID="9" presetClass="entr" presetSubtype="0" fill="hold" grpId="0" nodeType="afterEffect">
                                  <p:stCondLst>
                                    <p:cond delay="25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dissolve">
                                      <p:cBhvr>
                                        <p:cTn id="46" dur="500"/>
                                        <p:tgtEl>
                                          <p:spTgt spid="3">
                                            <p:txEl>
                                              <p:pRg st="2" end="2"/>
                                            </p:txEl>
                                          </p:spTgt>
                                        </p:tgtEl>
                                      </p:cBhvr>
                                    </p:animEffect>
                                  </p:childTnLst>
                                </p:cTn>
                              </p:par>
                            </p:childTnLst>
                          </p:cTn>
                        </p:par>
                        <p:par>
                          <p:cTn id="47" fill="hold">
                            <p:stCondLst>
                              <p:cond delay="10250"/>
                            </p:stCondLst>
                            <p:childTnLst>
                              <p:par>
                                <p:cTn id="48" presetID="9" presetClass="entr" presetSubtype="0" fill="hold" grpId="0" nodeType="afterEffect">
                                  <p:stCondLst>
                                    <p:cond delay="250"/>
                                  </p:stCondLst>
                                  <p:childTnLst>
                                    <p:set>
                                      <p:cBhvr>
                                        <p:cTn id="49" dur="1" fill="hold">
                                          <p:stCondLst>
                                            <p:cond delay="0"/>
                                          </p:stCondLst>
                                        </p:cTn>
                                        <p:tgtEl>
                                          <p:spTgt spid="3">
                                            <p:txEl>
                                              <p:pRg st="3" end="3"/>
                                            </p:txEl>
                                          </p:spTgt>
                                        </p:tgtEl>
                                        <p:attrNameLst>
                                          <p:attrName>style.visibility</p:attrName>
                                        </p:attrNameLst>
                                      </p:cBhvr>
                                      <p:to>
                                        <p:strVal val="visible"/>
                                      </p:to>
                                    </p:set>
                                    <p:animEffect transition="in" filter="dissolve">
                                      <p:cBhvr>
                                        <p:cTn id="50" dur="500"/>
                                        <p:tgtEl>
                                          <p:spTgt spid="3">
                                            <p:txEl>
                                              <p:pRg st="3" end="3"/>
                                            </p:txEl>
                                          </p:spTgt>
                                        </p:tgtEl>
                                      </p:cBhvr>
                                    </p:animEffect>
                                  </p:childTnLst>
                                </p:cTn>
                              </p:par>
                            </p:childTnLst>
                          </p:cTn>
                        </p:par>
                        <p:par>
                          <p:cTn id="51" fill="hold">
                            <p:stCondLst>
                              <p:cond delay="11000"/>
                            </p:stCondLst>
                            <p:childTnLst>
                              <p:par>
                                <p:cTn id="52" presetID="9" presetClass="entr" presetSubtype="0" fill="hold" grpId="0" nodeType="afterEffect">
                                  <p:stCondLst>
                                    <p:cond delay="250"/>
                                  </p:stCondLst>
                                  <p:childTnLst>
                                    <p:set>
                                      <p:cBhvr>
                                        <p:cTn id="53" dur="1" fill="hold">
                                          <p:stCondLst>
                                            <p:cond delay="0"/>
                                          </p:stCondLst>
                                        </p:cTn>
                                        <p:tgtEl>
                                          <p:spTgt spid="3">
                                            <p:txEl>
                                              <p:pRg st="4" end="4"/>
                                            </p:txEl>
                                          </p:spTgt>
                                        </p:tgtEl>
                                        <p:attrNameLst>
                                          <p:attrName>style.visibility</p:attrName>
                                        </p:attrNameLst>
                                      </p:cBhvr>
                                      <p:to>
                                        <p:strVal val="visible"/>
                                      </p:to>
                                    </p:set>
                                    <p:animEffect transition="in" filter="dissolve">
                                      <p:cBhvr>
                                        <p:cTn id="5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uiExpand="1" build="p" bldLvl="3"/>
      <p:bldP spid="2" grpId="0"/>
      <p:bldP spid="7" grpId="0" build="p" bldLvl="2"/>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cstate="print"/>
          <a:stretch>
            <a:fillRect/>
          </a:stretch>
        </p:blipFill>
        <p:spPr bwMode="auto">
          <a:xfrm>
            <a:off x="1634424" y="220273"/>
            <a:ext cx="5088361" cy="6522412"/>
          </a:xfrm>
          <a:prstGeom prst="rect">
            <a:avLst/>
          </a:prstGeom>
          <a:ln>
            <a:noFill/>
          </a:ln>
          <a:effectLst>
            <a:outerShdw blurRad="292100" dist="139700" dir="2700000" algn="tl" rotWithShape="0">
              <a:srgbClr val="333333">
                <a:alpha val="65000"/>
              </a:srgbClr>
            </a:outerShdw>
          </a:effectLst>
        </p:spPr>
      </p:pic>
      <p:sp>
        <p:nvSpPr>
          <p:cNvPr id="3" name="Rectangle 3"/>
          <p:cNvSpPr>
            <a:spLocks noGrp="1" noChangeArrowheads="1"/>
          </p:cNvSpPr>
          <p:nvPr>
            <p:ph type="body" sz="quarter" idx="10"/>
          </p:nvPr>
        </p:nvSpPr>
        <p:spPr>
          <a:prstGeom prst="rect">
            <a:avLst/>
          </a:prstGeom>
          <a:effectLst/>
        </p:spPr>
        <p:txBody>
          <a:bodyPr>
            <a:noAutofit/>
          </a:bodyPr>
          <a:lstStyle/>
          <a:p>
            <a:pPr>
              <a:buClr>
                <a:srgbClr val="FF0000"/>
              </a:buClr>
            </a:pPr>
            <a:r>
              <a:rPr lang="en-US" sz="3200" dirty="0"/>
              <a:t>Improve fire danger  prediction</a:t>
            </a:r>
          </a:p>
          <a:p>
            <a:pPr>
              <a:buClr>
                <a:srgbClr val="FF0000"/>
              </a:buClr>
            </a:pPr>
            <a:r>
              <a:rPr lang="en-US" sz="3200" dirty="0"/>
              <a:t>Make fire danger understandable and easier to use</a:t>
            </a:r>
          </a:p>
          <a:p>
            <a:pPr>
              <a:buClr>
                <a:srgbClr val="FF0000"/>
              </a:buClr>
            </a:pPr>
            <a:r>
              <a:rPr lang="en-US" sz="3200" dirty="0"/>
              <a:t>Train people how to use these systems and interpret the results</a:t>
            </a:r>
          </a:p>
        </p:txBody>
      </p:sp>
      <p:sp>
        <p:nvSpPr>
          <p:cNvPr id="2" name="Title 1">
            <a:extLst>
              <a:ext uri="{FF2B5EF4-FFF2-40B4-BE49-F238E27FC236}">
                <a16:creationId xmlns:a16="http://schemas.microsoft.com/office/drawing/2014/main" id="{BD590A03-634D-4FAB-B253-8EBA52DF6E75}"/>
              </a:ext>
            </a:extLst>
          </p:cNvPr>
          <p:cNvSpPr>
            <a:spLocks noGrp="1"/>
          </p:cNvSpPr>
          <p:nvPr>
            <p:ph type="title"/>
          </p:nvPr>
        </p:nvSpPr>
        <p:spPr/>
        <p:txBody>
          <a:bodyPr/>
          <a:lstStyle/>
          <a:p>
            <a:r>
              <a:rPr lang="en-US" dirty="0"/>
              <a:t>Action Items</a:t>
            </a:r>
          </a:p>
        </p:txBody>
      </p:sp>
      <p:sp>
        <p:nvSpPr>
          <p:cNvPr id="4" name="TextBox 3"/>
          <p:cNvSpPr txBox="1"/>
          <p:nvPr/>
        </p:nvSpPr>
        <p:spPr>
          <a:xfrm rot="20893162">
            <a:off x="2094771" y="1428131"/>
            <a:ext cx="4602157" cy="1323439"/>
          </a:xfrm>
          <a:prstGeom prst="rect">
            <a:avLst/>
          </a:prstGeom>
          <a:solidFill>
            <a:schemeClr val="bg1">
              <a:alpha val="65000"/>
            </a:schemeClr>
          </a:solidFill>
        </p:spPr>
        <p:txBody>
          <a:bodyPr wrap="none" rtlCol="0">
            <a:spAutoFit/>
          </a:bodyPr>
          <a:lstStyle/>
          <a:p>
            <a:r>
              <a:rPr lang="en-US" sz="4000" b="1" dirty="0">
                <a:solidFill>
                  <a:srgbClr val="FFFF00"/>
                </a:solidFill>
                <a:effectLst>
                  <a:outerShdw blurRad="38100" dist="38100" dir="2700000" algn="tl">
                    <a:srgbClr val="000000">
                      <a:alpha val="43137"/>
                    </a:srgbClr>
                  </a:outerShdw>
                </a:effectLst>
              </a:rPr>
              <a:t>South Canyon (1994)</a:t>
            </a:r>
          </a:p>
          <a:p>
            <a:pPr algn="ctr"/>
            <a:r>
              <a:rPr lang="en-US" sz="4000" b="1" dirty="0">
                <a:solidFill>
                  <a:srgbClr val="FFFF00"/>
                </a:solidFill>
                <a:effectLst>
                  <a:outerShdw blurRad="38100" dist="38100" dir="2700000" algn="tl">
                    <a:srgbClr val="000000">
                      <a:alpha val="43137"/>
                    </a:srgbClr>
                  </a:outerShdw>
                </a:effectLst>
              </a:rPr>
              <a:t>14 Fatalities</a:t>
            </a:r>
          </a:p>
        </p:txBody>
      </p:sp>
    </p:spTree>
    <p:extLst>
      <p:ext uri="{BB962C8B-B14F-4D97-AF65-F5344CB8AC3E}">
        <p14:creationId xmlns:p14="http://schemas.microsoft.com/office/powerpoint/2010/main" val="46268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withEffect">
                                  <p:stCondLst>
                                    <p:cond delay="50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1000" fill="hold"/>
                                        <p:tgtEl>
                                          <p:spTgt spid="95234"/>
                                        </p:tgtEl>
                                        <p:attrNameLst>
                                          <p:attrName>ppt_x</p:attrName>
                                        </p:attrNameLst>
                                      </p:cBhvr>
                                      <p:tavLst>
                                        <p:tav tm="0">
                                          <p:val>
                                            <p:strVal val="#ppt_x-#ppt_w/2"/>
                                          </p:val>
                                        </p:tav>
                                        <p:tav tm="100000">
                                          <p:val>
                                            <p:strVal val="#ppt_x"/>
                                          </p:val>
                                        </p:tav>
                                      </p:tavLst>
                                    </p:anim>
                                    <p:anim calcmode="lin" valueType="num">
                                      <p:cBhvr>
                                        <p:cTn id="8" dur="1000" fill="hold"/>
                                        <p:tgtEl>
                                          <p:spTgt spid="95234"/>
                                        </p:tgtEl>
                                        <p:attrNameLst>
                                          <p:attrName>ppt_y</p:attrName>
                                        </p:attrNameLst>
                                      </p:cBhvr>
                                      <p:tavLst>
                                        <p:tav tm="0">
                                          <p:val>
                                            <p:strVal val="#ppt_y"/>
                                          </p:val>
                                        </p:tav>
                                        <p:tav tm="100000">
                                          <p:val>
                                            <p:strVal val="#ppt_y"/>
                                          </p:val>
                                        </p:tav>
                                      </p:tavLst>
                                    </p:anim>
                                    <p:anim calcmode="lin" valueType="num">
                                      <p:cBhvr>
                                        <p:cTn id="9" dur="1000" fill="hold"/>
                                        <p:tgtEl>
                                          <p:spTgt spid="95234"/>
                                        </p:tgtEl>
                                        <p:attrNameLst>
                                          <p:attrName>ppt_w</p:attrName>
                                        </p:attrNameLst>
                                      </p:cBhvr>
                                      <p:tavLst>
                                        <p:tav tm="0">
                                          <p:val>
                                            <p:fltVal val="0"/>
                                          </p:val>
                                        </p:tav>
                                        <p:tav tm="100000">
                                          <p:val>
                                            <p:strVal val="#ppt_w"/>
                                          </p:val>
                                        </p:tav>
                                      </p:tavLst>
                                    </p:anim>
                                    <p:anim calcmode="lin" valueType="num">
                                      <p:cBhvr>
                                        <p:cTn id="10" dur="1000" fill="hold"/>
                                        <p:tgtEl>
                                          <p:spTgt spid="95234"/>
                                        </p:tgtEl>
                                        <p:attrNameLst>
                                          <p:attrName>ppt_h</p:attrName>
                                        </p:attrNameLst>
                                      </p:cBhvr>
                                      <p:tavLst>
                                        <p:tav tm="0">
                                          <p:val>
                                            <p:strVal val="#ppt_h"/>
                                          </p:val>
                                        </p:tav>
                                        <p:tav tm="100000">
                                          <p:val>
                                            <p:strVal val="#ppt_h"/>
                                          </p:val>
                                        </p:tav>
                                      </p:tavLst>
                                    </p:anim>
                                  </p:childTnLst>
                                </p:cTn>
                              </p:par>
                            </p:childTnLst>
                          </p:cTn>
                        </p:par>
                        <p:par>
                          <p:cTn id="11" fill="hold">
                            <p:stCondLst>
                              <p:cond delay="1500"/>
                            </p:stCondLst>
                            <p:childTnLst>
                              <p:par>
                                <p:cTn id="12" presetID="53"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2000" fill="hold"/>
                                        <p:tgtEl>
                                          <p:spTgt spid="4"/>
                                        </p:tgtEl>
                                        <p:attrNameLst>
                                          <p:attrName>ppt_w</p:attrName>
                                        </p:attrNameLst>
                                      </p:cBhvr>
                                      <p:tavLst>
                                        <p:tav tm="0">
                                          <p:val>
                                            <p:fltVal val="0"/>
                                          </p:val>
                                        </p:tav>
                                        <p:tav tm="100000">
                                          <p:val>
                                            <p:strVal val="#ppt_w"/>
                                          </p:val>
                                        </p:tav>
                                      </p:tavLst>
                                    </p:anim>
                                    <p:anim calcmode="lin" valueType="num">
                                      <p:cBhvr>
                                        <p:cTn id="15" dur="2000" fill="hold"/>
                                        <p:tgtEl>
                                          <p:spTgt spid="4"/>
                                        </p:tgtEl>
                                        <p:attrNameLst>
                                          <p:attrName>ppt_h</p:attrName>
                                        </p:attrNameLst>
                                      </p:cBhvr>
                                      <p:tavLst>
                                        <p:tav tm="0">
                                          <p:val>
                                            <p:fltVal val="0"/>
                                          </p:val>
                                        </p:tav>
                                        <p:tav tm="100000">
                                          <p:val>
                                            <p:strVal val="#ppt_h"/>
                                          </p:val>
                                        </p:tav>
                                      </p:tavLst>
                                    </p:anim>
                                    <p:animEffect transition="in" filter="fade">
                                      <p:cBhvr>
                                        <p:cTn id="16" dur="2000"/>
                                        <p:tgtEl>
                                          <p:spTgt spid="4"/>
                                        </p:tgtEl>
                                      </p:cBhvr>
                                    </p:animEffect>
                                  </p:childTnLst>
                                </p:cTn>
                              </p:par>
                            </p:childTnLst>
                          </p:cTn>
                        </p:par>
                        <p:par>
                          <p:cTn id="17" fill="hold">
                            <p:stCondLst>
                              <p:cond delay="3500"/>
                            </p:stCondLst>
                            <p:childTnLst>
                              <p:par>
                                <p:cTn id="18" presetID="9" presetClass="entr" presetSubtype="0" fill="hold" grpId="0" nodeType="afterEffect">
                                  <p:stCondLst>
                                    <p:cond delay="100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par>
                          <p:cTn id="21" fill="hold">
                            <p:stCondLst>
                              <p:cond delay="5000"/>
                            </p:stCondLst>
                            <p:childTnLst>
                              <p:par>
                                <p:cTn id="22" presetID="9" presetClass="entr" presetSubtype="0" fill="hold" grpId="0"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dissolve">
                                      <p:cBhvr>
                                        <p:cTn id="24" dur="500"/>
                                        <p:tgtEl>
                                          <p:spTgt spid="3">
                                            <p:txEl>
                                              <p:pRg st="0" end="0"/>
                                            </p:txEl>
                                          </p:spTgt>
                                        </p:tgtEl>
                                      </p:cBhvr>
                                    </p:animEffect>
                                  </p:childTnLst>
                                </p:cTn>
                              </p:par>
                            </p:childTnLst>
                          </p:cTn>
                        </p:par>
                        <p:par>
                          <p:cTn id="25" fill="hold">
                            <p:stCondLst>
                              <p:cond delay="5500"/>
                            </p:stCondLst>
                            <p:childTnLst>
                              <p:par>
                                <p:cTn id="26" presetID="9" presetClass="entr" presetSubtype="0" fill="hold" grpId="0"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dissolve">
                                      <p:cBhvr>
                                        <p:cTn id="28" dur="500"/>
                                        <p:tgtEl>
                                          <p:spTgt spid="3">
                                            <p:txEl>
                                              <p:pRg st="1" end="1"/>
                                            </p:txEl>
                                          </p:spTgt>
                                        </p:tgtEl>
                                      </p:cBhvr>
                                    </p:animEffect>
                                  </p:childTnLst>
                                </p:cTn>
                              </p:par>
                            </p:childTnLst>
                          </p:cTn>
                        </p:par>
                        <p:par>
                          <p:cTn id="29" fill="hold">
                            <p:stCondLst>
                              <p:cond delay="6000"/>
                            </p:stCondLst>
                            <p:childTnLst>
                              <p:par>
                                <p:cTn id="30" presetID="9" presetClass="entr" presetSubtype="0" fill="hold" grpId="0" nodeType="after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dissolve">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P spid="4" grpId="0" animBg="1"/>
    </p:bldLst>
  </p:timing>
</p:sld>
</file>

<file path=ppt/theme/theme1.xml><?xml version="1.0" encoding="utf-8"?>
<a:theme xmlns:a="http://schemas.openxmlformats.org/drawingml/2006/main" name="2_NFDRS_Workshop">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extLst>
    <a:ext uri="{05A4C25C-085E-4340-85A3-A5531E510DB2}">
      <thm15:themeFamily xmlns:thm15="http://schemas.microsoft.com/office/thememl/2012/main" name="NFDRS_Workshop" id="{C41841BB-7800-434E-9148-2037B7D0EFA0}" vid="{ED438FA1-7DD4-46F3-AEB1-46FDB57541AE}"/>
    </a:ext>
  </a:extLst>
</a:theme>
</file>

<file path=ppt/theme/theme2.xml><?xml version="1.0" encoding="utf-8"?>
<a:theme xmlns:a="http://schemas.openxmlformats.org/drawingml/2006/main" name="Custom Design">
  <a:themeElements>
    <a:clrScheme name="Custom 17">
      <a:dk1>
        <a:srgbClr val="262140"/>
      </a:dk1>
      <a:lt1>
        <a:srgbClr val="FFFFFF"/>
      </a:lt1>
      <a:dk2>
        <a:srgbClr val="3A3363"/>
      </a:dk2>
      <a:lt2>
        <a:srgbClr val="FFFFFF"/>
      </a:lt2>
      <a:accent1>
        <a:srgbClr val="F3D569"/>
      </a:accent1>
      <a:accent2>
        <a:srgbClr val="7DC6F3"/>
      </a:accent2>
      <a:accent3>
        <a:srgbClr val="F3D569"/>
      </a:accent3>
      <a:accent4>
        <a:srgbClr val="2F4B83"/>
      </a:accent4>
      <a:accent5>
        <a:srgbClr val="473D6C"/>
      </a:accent5>
      <a:accent6>
        <a:srgbClr val="3F3F75"/>
      </a:accent6>
      <a:hlink>
        <a:srgbClr val="ECBE18"/>
      </a:hlink>
      <a:folHlink>
        <a:srgbClr val="ECBE18"/>
      </a:folHlink>
    </a:clrScheme>
    <a:fontScheme name="Custom 23">
      <a:majorFont>
        <a:latin typeface="Century Gothic"/>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04001531- Timeline (blue horizontal chevrons, widescreen) - NEW.potx" id="{E1DE8709-4731-4236-A1E7-57568B34F9B9}" vid="{60A34618-20EB-457A-9A3E-9A2A9014059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9F74EB868CF94EB76E98A5E669B981" ma:contentTypeVersion="13" ma:contentTypeDescription="Create a new document." ma:contentTypeScope="" ma:versionID="23861438543ee925cba13564991bec66">
  <xsd:schema xmlns:xsd="http://www.w3.org/2001/XMLSchema" xmlns:xs="http://www.w3.org/2001/XMLSchema" xmlns:p="http://schemas.microsoft.com/office/2006/metadata/properties" xmlns:ns3="8ee2df01-c1a4-4557-9883-37c0c41c6129" xmlns:ns4="537790e9-bccf-431f-9215-b56749a672ef" targetNamespace="http://schemas.microsoft.com/office/2006/metadata/properties" ma:root="true" ma:fieldsID="fb4df7a92e4560b350b54a3d98b72388" ns3:_="" ns4:_="">
    <xsd:import namespace="8ee2df01-c1a4-4557-9883-37c0c41c6129"/>
    <xsd:import namespace="537790e9-bccf-431f-9215-b56749a672e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4:SharedWithUsers" minOccurs="0"/>
                <xsd:element ref="ns4:SharedWithDetails" minOccurs="0"/>
                <xsd:element ref="ns4:SharingHintHash"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2df01-c1a4-4557-9883-37c0c41c61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7790e9-bccf-431f-9215-b56749a672e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7411866-46C1-4F11-BCA4-E0F81A535CA4}">
  <ds:schemaRefs>
    <ds:schemaRef ds:uri="http://schemas.microsoft.com/sharepoint/v3/contenttype/forms"/>
  </ds:schemaRefs>
</ds:datastoreItem>
</file>

<file path=customXml/itemProps2.xml><?xml version="1.0" encoding="utf-8"?>
<ds:datastoreItem xmlns:ds="http://schemas.openxmlformats.org/officeDocument/2006/customXml" ds:itemID="{30F763FC-A717-4C42-9CAA-0D22165D6E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2df01-c1a4-4557-9883-37c0c41c6129"/>
    <ds:schemaRef ds:uri="537790e9-bccf-431f-9215-b56749a672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454D10-B355-46A3-A3CB-40ADDF6A8D23}">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http://purl.org/dc/dcmitype/"/>
    <ds:schemaRef ds:uri="537790e9-bccf-431f-9215-b56749a672ef"/>
    <ds:schemaRef ds:uri="8ee2df01-c1a4-4557-9883-37c0c41c6129"/>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NFDRS_Workshop</Template>
  <TotalTime>22689</TotalTime>
  <Words>7988</Words>
  <Application>Microsoft Office PowerPoint</Application>
  <PresentationFormat>Widescreen</PresentationFormat>
  <Paragraphs>817</Paragraphs>
  <Slides>35</Slides>
  <Notes>35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Arial</vt:lpstr>
      <vt:lpstr>Calibri</vt:lpstr>
      <vt:lpstr>Century Gothic</vt:lpstr>
      <vt:lpstr>Microsoft Sans Serif</vt:lpstr>
      <vt:lpstr>Segoe</vt:lpstr>
      <vt:lpstr>Trebuchet MS</vt:lpstr>
      <vt:lpstr>Wingdings</vt:lpstr>
      <vt:lpstr>2_NFDRS_Workshop</vt:lpstr>
      <vt:lpstr>Custom Design</vt:lpstr>
      <vt:lpstr>Using Fire Danger Products to Manage Readiness, Risk, and Response Decisions</vt:lpstr>
      <vt:lpstr>Objectives</vt:lpstr>
      <vt:lpstr>Managing the Land </vt:lpstr>
      <vt:lpstr>NFDRS as a Decision-support Tool</vt:lpstr>
      <vt:lpstr>Recalling Lessons Learned about Fire Danger</vt:lpstr>
      <vt:lpstr>Conditions on  August 5, 1949 </vt:lpstr>
      <vt:lpstr>Action Items</vt:lpstr>
      <vt:lpstr>Conditions on July 6, 1994 </vt:lpstr>
      <vt:lpstr>Action Items</vt:lpstr>
      <vt:lpstr>Conditions on July 10, 2001 </vt:lpstr>
      <vt:lpstr>Action Items</vt:lpstr>
      <vt:lpstr>Conditions on July 22, 2003</vt:lpstr>
      <vt:lpstr>Action Items</vt:lpstr>
      <vt:lpstr>Conditions on June 30, 2013</vt:lpstr>
      <vt:lpstr>Action Items</vt:lpstr>
      <vt:lpstr>Decisions:  Conscious or Subconscious?</vt:lpstr>
      <vt:lpstr>Unconscious Decisions</vt:lpstr>
      <vt:lpstr>Decision-Making Cycle </vt:lpstr>
      <vt:lpstr>Organizational Decision Bias</vt:lpstr>
      <vt:lpstr>DECISION-MAKERS? </vt:lpstr>
      <vt:lpstr>.</vt:lpstr>
      <vt:lpstr>.</vt:lpstr>
      <vt:lpstr>We are Irrational Decision-Makers</vt:lpstr>
      <vt:lpstr>Fire Danger Management Tools</vt:lpstr>
      <vt:lpstr>Fire Management Decisions &amp; Risk</vt:lpstr>
      <vt:lpstr>Fire Danger Management Tools</vt:lpstr>
      <vt:lpstr>Staffing Levels</vt:lpstr>
      <vt:lpstr>Response Levels</vt:lpstr>
      <vt:lpstr>Preparedness Levels</vt:lpstr>
      <vt:lpstr>Adjective Fire Danger Rating</vt:lpstr>
      <vt:lpstr>Fire Restrictions</vt:lpstr>
      <vt:lpstr>Debiasing Tools and Methods</vt:lpstr>
      <vt:lpstr>Summary</vt:lpstr>
      <vt:lpstr>Review Objectives</vt:lpstr>
      <vt:lpstr>Questions?</vt:lpstr>
    </vt:vector>
  </TitlesOfParts>
  <Manager>jkline@jkwfc.net</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2 - Using Fire Danger Products to Manage Readiness, Risk, and Response Decisions</dc:title>
  <dc:subject>Fire Danger Operating Plan</dc:subject>
  <dc:creator>jkline@jkwfc.net</dc:creator>
  <cp:keywords>NFDRS2016</cp:keywords>
  <cp:lastModifiedBy>Rhonda N</cp:lastModifiedBy>
  <cp:revision>372</cp:revision>
  <dcterms:created xsi:type="dcterms:W3CDTF">2015-10-06T19:42:33Z</dcterms:created>
  <dcterms:modified xsi:type="dcterms:W3CDTF">2020-04-17T15:08:30Z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0x010100879F74EB868CF94EB76E98A5E669B981</vt:lpwstr>
  </property>
</Properties>
</file>