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49" r:id="rId2"/>
    <p:sldMasterId id="2147483761" r:id="rId3"/>
    <p:sldMasterId id="2147483773" r:id="rId4"/>
  </p:sldMasterIdLst>
  <p:notesMasterIdLst>
    <p:notesMasterId r:id="rId33"/>
  </p:notesMasterIdLst>
  <p:sldIdLst>
    <p:sldId id="256" r:id="rId5"/>
    <p:sldId id="258" r:id="rId6"/>
    <p:sldId id="304" r:id="rId7"/>
    <p:sldId id="257" r:id="rId8"/>
    <p:sldId id="324" r:id="rId9"/>
    <p:sldId id="332" r:id="rId10"/>
    <p:sldId id="356" r:id="rId11"/>
    <p:sldId id="354" r:id="rId12"/>
    <p:sldId id="325" r:id="rId13"/>
    <p:sldId id="296" r:id="rId14"/>
    <p:sldId id="328" r:id="rId15"/>
    <p:sldId id="326" r:id="rId16"/>
    <p:sldId id="281" r:id="rId17"/>
    <p:sldId id="317" r:id="rId18"/>
    <p:sldId id="318" r:id="rId19"/>
    <p:sldId id="319" r:id="rId20"/>
    <p:sldId id="320" r:id="rId21"/>
    <p:sldId id="260" r:id="rId22"/>
    <p:sldId id="261" r:id="rId23"/>
    <p:sldId id="263" r:id="rId24"/>
    <p:sldId id="321" r:id="rId25"/>
    <p:sldId id="322" r:id="rId26"/>
    <p:sldId id="323" r:id="rId27"/>
    <p:sldId id="333" r:id="rId28"/>
    <p:sldId id="283" r:id="rId29"/>
    <p:sldId id="264" r:id="rId30"/>
    <p:sldId id="306" r:id="rId31"/>
    <p:sldId id="267" r:id="rId32"/>
  </p:sldIdLst>
  <p:sldSz cx="12192000" cy="6858000"/>
  <p:notesSz cx="6858000" cy="303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to Lesson" id="{915AF623-BEFC-4020-A3A8-F7E142A54175}">
          <p14:sldIdLst>
            <p14:sldId id="256"/>
          </p14:sldIdLst>
        </p14:section>
        <p14:section name="Lesson Objectives" id="{29FA009F-328B-4915-A5E0-952EA147E7A6}">
          <p14:sldIdLst>
            <p14:sldId id="258"/>
            <p14:sldId id="304"/>
          </p14:sldIdLst>
        </p14:section>
        <p14:section name="Introduction &amp; Expectations" id="{578C7781-3878-4E6D-B8CF-4193F09E37BE}">
          <p14:sldIdLst>
            <p14:sldId id="257"/>
            <p14:sldId id="324"/>
            <p14:sldId id="332"/>
          </p14:sldIdLst>
        </p14:section>
        <p14:section name="NFDRS2016 Overview" id="{0143AB10-8193-4833-A443-EA58F168D013}">
          <p14:sldIdLst>
            <p14:sldId id="356"/>
            <p14:sldId id="354"/>
            <p14:sldId id="325"/>
            <p14:sldId id="296"/>
            <p14:sldId id="328"/>
            <p14:sldId id="326"/>
          </p14:sldIdLst>
        </p14:section>
        <p14:section name="Policy &amp; Guidance" id="{51D8D490-42A7-4BA0-ADBE-C37E3586A4A7}">
          <p14:sldIdLst>
            <p14:sldId id="281"/>
          </p14:sldIdLst>
        </p14:section>
        <p14:section name="Roadmap" id="{EF932907-B9B6-4F0A-9018-2FA500515DDC}">
          <p14:sldIdLst>
            <p14:sldId id="317"/>
            <p14:sldId id="318"/>
            <p14:sldId id="319"/>
            <p14:sldId id="320"/>
            <p14:sldId id="260"/>
            <p14:sldId id="261"/>
            <p14:sldId id="263"/>
            <p14:sldId id="321"/>
            <p14:sldId id="322"/>
            <p14:sldId id="323"/>
            <p14:sldId id="333"/>
            <p14:sldId id="283"/>
          </p14:sldIdLst>
        </p14:section>
        <p14:section name="Review Objectives" id="{26C94C80-54B3-47EB-98EA-31472A10E0B2}">
          <p14:sldIdLst>
            <p14:sldId id="264"/>
            <p14:sldId id="306"/>
          </p14:sldIdLst>
        </p14:section>
        <p14:section name="Questions" id="{ADE4A366-77A1-4A06-97E6-5B9167E1EAF4}">
          <p14:sldIdLst>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Kline" initials="JK" lastIdx="0" clrIdx="0">
    <p:extLst>
      <p:ext uri="{19B8F6BF-5375-455C-9EA6-DF929625EA0E}">
        <p15:presenceInfo xmlns:p15="http://schemas.microsoft.com/office/powerpoint/2012/main" userId="S-1-5-21-2660442060-35601113-1809202799-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6D8"/>
    <a:srgbClr val="D6BBEB"/>
    <a:srgbClr val="FFA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A5FD49-206A-4EB1-80AD-4714E87A0216}" v="10" dt="2019-09-10T14:32:48.226"/>
    <p1510:client id="{E35792B4-D75E-43B0-B26E-462F4FB13562}" v="8" dt="2019-09-10T14:31:42.5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55" autoAdjust="0"/>
    <p:restoredTop sz="68594" autoAdjust="0"/>
  </p:normalViewPr>
  <p:slideViewPr>
    <p:cSldViewPr snapToGrid="0">
      <p:cViewPr varScale="1">
        <p:scale>
          <a:sx n="94" d="100"/>
          <a:sy n="94" d="100"/>
        </p:scale>
        <p:origin x="771" y="55"/>
      </p:cViewPr>
      <p:guideLst/>
    </p:cSldViewPr>
  </p:slideViewPr>
  <p:outlineViewPr>
    <p:cViewPr>
      <p:scale>
        <a:sx n="33" d="100"/>
        <a:sy n="33" d="100"/>
      </p:scale>
      <p:origin x="0" y="-107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3AFBB3EC-5A56-4D34-8374-03CA8BE7B646}" type="datetimeFigureOut">
              <a:rPr lang="en-US" smtClean="0"/>
              <a:t>4/16/2020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D7063D-96C6-401D-A175-5B29A3EA17DD}" type="slidenum">
              <a:rPr lang="en-US" smtClean="0"/>
              <a:t>‹#›</a:t>
            </a:fld>
            <a:endParaRPr lang="en-US"/>
          </a:p>
        </p:txBody>
      </p:sp>
    </p:spTree>
    <p:extLst>
      <p:ext uri="{BB962C8B-B14F-4D97-AF65-F5344CB8AC3E}">
        <p14:creationId xmlns:p14="http://schemas.microsoft.com/office/powerpoint/2010/main" val="2675687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sz="1200" b="1">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1</a:t>
            </a:fld>
            <a:endParaRPr lang="en-US" sz="1200" b="1">
              <a:effectLst>
                <a:outerShdw blurRad="38100" dist="38100" dir="2700000" algn="tl">
                  <a:srgbClr val="000000">
                    <a:alpha val="43137"/>
                  </a:srgbClr>
                </a:outerShdw>
              </a:effectLst>
            </a:endParaRPr>
          </a:p>
          <a:p>
            <a:pPr algn="just"/>
            <a:r>
              <a:rPr lang="en-US" b="1"/>
              <a:t>Lesson #1:  </a:t>
            </a:r>
            <a:r>
              <a:rPr lang="en-US" b="0"/>
              <a:t>Intent, Policy, and Guidance for Fire Danger Rating and Implementing NFDRS2016</a:t>
            </a:r>
          </a:p>
          <a:p>
            <a:pPr algn="just"/>
            <a:endParaRPr lang="en-US" b="0"/>
          </a:p>
          <a:p>
            <a:r>
              <a:rPr lang="en-US" b="1"/>
              <a:t>Lesson Time:  </a:t>
            </a:r>
            <a:r>
              <a:rPr lang="en-US"/>
              <a:t>60 minutes (followed by a 15-minute break)</a:t>
            </a:r>
          </a:p>
          <a:p>
            <a:endParaRPr lang="en-US"/>
          </a:p>
          <a:p>
            <a:r>
              <a:rPr lang="en-US" b="1"/>
              <a:t>Facilitator Notes:  </a:t>
            </a:r>
          </a:p>
          <a:p>
            <a:pPr marL="628650" lvl="1" indent="-171450">
              <a:buFont typeface="Arial" panose="020B0604020202020204" pitchFamily="34" charset="0"/>
              <a:buChar char="•"/>
            </a:pPr>
            <a:r>
              <a:rPr lang="en-US" b="0"/>
              <a:t>Don’t forget to fill in the “Workshop Dates” and “Workshop Location” on the bottom right of this title slide.</a:t>
            </a:r>
          </a:p>
          <a:p>
            <a:pPr marL="628650" lvl="1" indent="-171450">
              <a:buFont typeface="Arial" panose="020B0604020202020204" pitchFamily="34" charset="0"/>
              <a:buChar char="•"/>
            </a:pPr>
            <a:r>
              <a:rPr lang="en-US" b="0"/>
              <a:t>This opening presentation is intended to provide the participant an overview of the next few days.  </a:t>
            </a:r>
          </a:p>
          <a:p>
            <a:pPr marL="628650" lvl="1" indent="-171450">
              <a:buFont typeface="Arial" panose="020B0604020202020204" pitchFamily="34" charset="0"/>
              <a:buChar char="•"/>
            </a:pPr>
            <a:r>
              <a:rPr lang="en-US" b="0"/>
              <a:t>DO NOT get “into the weeds” with the topics in this lesson (or you’ll never finish on time).</a:t>
            </a:r>
          </a:p>
          <a:p>
            <a:pPr marL="628650" lvl="1" indent="-171450">
              <a:buFont typeface="Arial" panose="020B0604020202020204" pitchFamily="34" charset="0"/>
              <a:buChar char="•"/>
            </a:pPr>
            <a:endParaRPr lang="en-US" b="0"/>
          </a:p>
          <a:p>
            <a:endParaRPr lang="en-US" b="0"/>
          </a:p>
          <a:p>
            <a:endParaRPr lang="en-US" b="0"/>
          </a:p>
          <a:p>
            <a:endParaRPr lang="en-US" b="0"/>
          </a:p>
          <a:p>
            <a:endParaRPr lang="en-US"/>
          </a:p>
          <a:p>
            <a:endParaRPr lang="en-US"/>
          </a:p>
        </p:txBody>
      </p:sp>
      <p:sp>
        <p:nvSpPr>
          <p:cNvPr id="4" name="Slide Number Placeholder 3"/>
          <p:cNvSpPr>
            <a:spLocks noGrp="1"/>
          </p:cNvSpPr>
          <p:nvPr>
            <p:ph type="sldNum" sz="quarter" idx="10"/>
          </p:nvPr>
        </p:nvSpPr>
        <p:spPr/>
        <p:txBody>
          <a:bodyPr/>
          <a:lstStyle/>
          <a:p>
            <a:fld id="{ACD7063D-96C6-401D-A175-5B29A3EA17DD}" type="slidenum">
              <a:rPr lang="en-US" smtClean="0"/>
              <a:t>1</a:t>
            </a:fld>
            <a:endParaRPr lang="en-US"/>
          </a:p>
        </p:txBody>
      </p:sp>
    </p:spTree>
    <p:extLst>
      <p:ext uri="{BB962C8B-B14F-4D97-AF65-F5344CB8AC3E}">
        <p14:creationId xmlns:p14="http://schemas.microsoft.com/office/powerpoint/2010/main" val="4196902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BIA Endorsement --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7063D-96C6-401D-A175-5B29A3E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615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US F&amp;WS Endorsement --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7063D-96C6-401D-A175-5B29A3E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913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BLM Endorsement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7063D-96C6-401D-A175-5B29A3E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499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92500" lnSpcReduction="20000"/>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none" kern="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kern="1200" dirty="0">
                <a:solidFill>
                  <a:schemeClr val="tx1"/>
                </a:solidFill>
              </a:rPr>
              <a:t>Animated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u="sng" dirty="0">
                <a:effectLst/>
              </a:rPr>
              <a:t>Interagency Standards for Fire and Fire Aviation Operations (Chapter</a:t>
            </a:r>
            <a:r>
              <a:rPr lang="en-US" b="0" u="sng" baseline="0" dirty="0">
                <a:effectLst/>
              </a:rPr>
              <a:t> 10 – Preparedness)</a:t>
            </a:r>
          </a:p>
          <a:p>
            <a:endParaRPr lang="en-US" b="0" u="sng" baseline="0" dirty="0">
              <a:effectLst/>
            </a:endParaRPr>
          </a:p>
          <a:p>
            <a:r>
              <a:rPr lang="en-US" b="0" u="none" baseline="0" dirty="0">
                <a:effectLst/>
              </a:rPr>
              <a:t>This language refers to the FDOP as the focal point for preparedness planning.  In addition, the FDOP will include several other plans that have been coordinated to result in actions based on fire danger levels. </a:t>
            </a:r>
          </a:p>
          <a:p>
            <a:endParaRPr lang="en-US" b="0" u="sng" baseline="0" dirty="0">
              <a:effectLst/>
            </a:endParaRPr>
          </a:p>
          <a:p>
            <a:r>
              <a:rPr lang="en-US" b="0" u="sng" baseline="0" dirty="0">
                <a:effectLst/>
              </a:rPr>
              <a:t>Other background information:</a:t>
            </a:r>
            <a:endParaRPr lang="en-US" b="0" u="sng" dirty="0">
              <a:effectLst/>
            </a:endParaRPr>
          </a:p>
          <a:p>
            <a:endParaRPr lang="en-US" dirty="0"/>
          </a:p>
          <a:p>
            <a:r>
              <a:rPr lang="en-US" sz="1200" strike="noStrike" kern="1200" baseline="0" dirty="0">
                <a:solidFill>
                  <a:schemeClr val="tx1"/>
                </a:solidFill>
              </a:rPr>
              <a:t>For the </a:t>
            </a:r>
            <a:r>
              <a:rPr lang="en-US" sz="1200" b="1" strike="noStrike" kern="1200" baseline="0" dirty="0">
                <a:solidFill>
                  <a:schemeClr val="tx1"/>
                </a:solidFill>
              </a:rPr>
              <a:t>USDI - Bureau of Land Management </a:t>
            </a:r>
            <a:r>
              <a:rPr lang="en-US" sz="1200" strike="noStrike" kern="1200" baseline="0" dirty="0">
                <a:solidFill>
                  <a:schemeClr val="tx1"/>
                </a:solidFill>
              </a:rPr>
              <a:t>the Red Book is supplemental policy. . . Except for Fire Danger Preparedness Planning.  </a:t>
            </a:r>
          </a:p>
          <a:p>
            <a:r>
              <a:rPr lang="en-US" sz="1200" strike="noStrike" kern="1200" baseline="0" dirty="0">
                <a:solidFill>
                  <a:schemeClr val="tx1"/>
                </a:solidFill>
              </a:rPr>
              <a:t>BLM </a:t>
            </a:r>
            <a:r>
              <a:rPr lang="en-US" sz="1200" strike="noStrike" baseline="0" dirty="0">
                <a:effectLst/>
                <a:latin typeface="Arial" panose="020B0604020202020204" pitchFamily="34" charset="0"/>
                <a:ea typeface="Calibri" panose="020F0502020204030204" pitchFamily="34" charset="0"/>
              </a:rPr>
              <a:t>IM </a:t>
            </a:r>
            <a:r>
              <a:rPr lang="en-US" sz="1200" dirty="0">
                <a:effectLst/>
                <a:latin typeface="Arial" panose="020B0604020202020204" pitchFamily="34" charset="0"/>
                <a:ea typeface="Calibri" panose="020F0502020204030204" pitchFamily="34" charset="0"/>
              </a:rPr>
              <a:t>FA-IM-2019-004 replaces Red Book language pertaining to the FDOP for the BLM.</a:t>
            </a:r>
            <a:endParaRPr lang="en-US" sz="1200" strike="dblStrike" kern="1200" baseline="0" dirty="0">
              <a:solidFill>
                <a:schemeClr val="tx1"/>
              </a:solidFill>
            </a:endParaRPr>
          </a:p>
          <a:p>
            <a:r>
              <a:rPr lang="en-US" sz="1200" kern="1200" dirty="0">
                <a:solidFill>
                  <a:schemeClr val="tx1"/>
                </a:solidFill>
              </a:rPr>
              <a:t> </a:t>
            </a:r>
          </a:p>
          <a:p>
            <a:r>
              <a:rPr lang="en-US" sz="1200" kern="1200" dirty="0">
                <a:solidFill>
                  <a:schemeClr val="tx1"/>
                </a:solidFill>
              </a:rPr>
              <a:t>For the </a:t>
            </a:r>
            <a:r>
              <a:rPr lang="en-US" sz="1200" b="1" kern="1200" dirty="0">
                <a:solidFill>
                  <a:schemeClr val="tx1"/>
                </a:solidFill>
              </a:rPr>
              <a:t>USDA Forest Service </a:t>
            </a:r>
            <a:r>
              <a:rPr lang="en-US" sz="1200" kern="1200" dirty="0">
                <a:solidFill>
                  <a:schemeClr val="tx1"/>
                </a:solidFill>
              </a:rPr>
              <a:t>the Red Book is referenced in </a:t>
            </a:r>
            <a:r>
              <a:rPr lang="en-US" sz="1200" i="1" kern="1200" dirty="0">
                <a:solidFill>
                  <a:schemeClr val="tx1"/>
                </a:solidFill>
              </a:rPr>
              <a:t>Forest Service Manual 5108</a:t>
            </a:r>
            <a:r>
              <a:rPr lang="en-US" sz="1200" kern="1200" dirty="0">
                <a:solidFill>
                  <a:schemeClr val="tx1"/>
                </a:solidFill>
              </a:rPr>
              <a:t>.</a:t>
            </a:r>
          </a:p>
          <a:p>
            <a:r>
              <a:rPr lang="en-US" sz="1200" kern="1200" dirty="0">
                <a:solidFill>
                  <a:schemeClr val="tx1"/>
                </a:solidFill>
              </a:rPr>
              <a:t> </a:t>
            </a:r>
          </a:p>
          <a:p>
            <a:r>
              <a:rPr lang="en-US" sz="1200" kern="1200" dirty="0">
                <a:solidFill>
                  <a:schemeClr val="tx1"/>
                </a:solidFill>
              </a:rPr>
              <a:t>For the </a:t>
            </a:r>
            <a:r>
              <a:rPr lang="en-US" sz="1200" b="1" kern="1200" dirty="0">
                <a:solidFill>
                  <a:schemeClr val="tx1"/>
                </a:solidFill>
              </a:rPr>
              <a:t>USDI - Fish and Wildlife Service </a:t>
            </a:r>
            <a:r>
              <a:rPr lang="en-US" sz="1200" kern="1200" dirty="0">
                <a:solidFill>
                  <a:schemeClr val="tx1"/>
                </a:solidFill>
              </a:rPr>
              <a:t>the Red Book is supplemental policy.</a:t>
            </a:r>
          </a:p>
          <a:p>
            <a:r>
              <a:rPr lang="en-US" sz="1200" kern="1200" dirty="0">
                <a:solidFill>
                  <a:schemeClr val="tx1"/>
                </a:solidFill>
              </a:rPr>
              <a:t> </a:t>
            </a:r>
          </a:p>
          <a:p>
            <a:r>
              <a:rPr lang="en-US" sz="1200" kern="1200" dirty="0">
                <a:solidFill>
                  <a:schemeClr val="tx1"/>
                </a:solidFill>
              </a:rPr>
              <a:t>For the </a:t>
            </a:r>
            <a:r>
              <a:rPr lang="en-US" sz="1200" b="1" kern="1200" dirty="0">
                <a:solidFill>
                  <a:schemeClr val="tx1"/>
                </a:solidFill>
              </a:rPr>
              <a:t>USDI - National Park Service </a:t>
            </a:r>
            <a:r>
              <a:rPr lang="en-US" sz="1200" kern="1200" dirty="0">
                <a:solidFill>
                  <a:schemeClr val="tx1"/>
                </a:solidFill>
              </a:rPr>
              <a:t>the Red Book is supplemental policy, in addition to </a:t>
            </a:r>
            <a:r>
              <a:rPr lang="en-US" sz="1200" i="1" kern="1200" dirty="0">
                <a:solidFill>
                  <a:schemeClr val="tx1"/>
                </a:solidFill>
              </a:rPr>
              <a:t>Reference Manual 18</a:t>
            </a:r>
            <a:r>
              <a:rPr lang="en-US" sz="1200" kern="1200" dirty="0">
                <a:solidFill>
                  <a:schemeClr val="tx1"/>
                </a:solidFill>
              </a:rPr>
              <a:t>.</a:t>
            </a:r>
          </a:p>
          <a:p>
            <a:endParaRPr lang="en-US" sz="1200" kern="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For the </a:t>
            </a:r>
            <a:r>
              <a:rPr kumimoji="0" lang="en-US" sz="1200" b="1" i="0" u="none" strike="noStrike" kern="1200" cap="none" spc="0" normalizeH="0" baseline="0" noProof="0" dirty="0">
                <a:ln>
                  <a:noFill/>
                </a:ln>
                <a:solidFill>
                  <a:prstClr val="black"/>
                </a:solidFill>
                <a:effectLst/>
                <a:uLnTx/>
                <a:uFillTx/>
                <a:latin typeface="+mn-lt"/>
                <a:ea typeface="+mn-ea"/>
                <a:cs typeface="+mn-cs"/>
              </a:rPr>
              <a:t>USDI – Bureau of Indian Affairs </a:t>
            </a:r>
            <a:r>
              <a:rPr kumimoji="0" lang="en-US" sz="1200" b="0" i="0" u="none" strike="noStrike" kern="1200" cap="none" spc="0" normalizeH="0" baseline="0" noProof="0" dirty="0">
                <a:ln>
                  <a:noFill/>
                </a:ln>
                <a:solidFill>
                  <a:prstClr val="black"/>
                </a:solidFill>
                <a:effectLst/>
                <a:uLnTx/>
                <a:uFillTx/>
                <a:latin typeface="+mn-lt"/>
                <a:ea typeface="+mn-ea"/>
                <a:cs typeface="+mn-cs"/>
              </a:rPr>
              <a:t>the Red Book is supplemental policy.</a:t>
            </a:r>
          </a:p>
          <a:p>
            <a:endParaRPr lang="en-US" dirty="0"/>
          </a:p>
        </p:txBody>
      </p:sp>
      <p:sp>
        <p:nvSpPr>
          <p:cNvPr id="4" name="Slide Number Placeholder 3"/>
          <p:cNvSpPr>
            <a:spLocks noGrp="1"/>
          </p:cNvSpPr>
          <p:nvPr>
            <p:ph type="sldNum" sz="quarter" idx="10"/>
          </p:nvPr>
        </p:nvSpPr>
        <p:spPr/>
        <p:txBody>
          <a:bodyPr/>
          <a:lstStyle/>
          <a:p>
            <a:fld id="{E062F065-027C-48E4-B67E-0377184D498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971900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lang="en-US"/>
          </a:p>
          <a:p>
            <a:r>
              <a:rPr lang="en-US"/>
              <a:t>*</a:t>
            </a:r>
            <a:r>
              <a:rPr lang="en-US" b="1"/>
              <a:t>Note: the next 10 slides are animated.  </a:t>
            </a:r>
            <a:r>
              <a:rPr lang="en-US"/>
              <a:t>With the exception of this slide, Click to advance to the next slide.  </a:t>
            </a:r>
          </a:p>
          <a:p>
            <a:endParaRPr lang="en-US"/>
          </a:p>
          <a:p>
            <a:endParaRPr lang="en-US"/>
          </a:p>
          <a:p>
            <a:endParaRPr lang="en-US"/>
          </a:p>
          <a:p>
            <a:r>
              <a:rPr lang="en-US"/>
              <a:t>The next 10 slides take the participant on a journey which previews the major elements of the NFDRS2016 Rollout Workshop.  The journey follows a “Road Map” to the destination – the Fire Danger Operating Plan.`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FF5DB-E2A9-4ED0-9301-502CB1D08C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6474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Workshop Structure &amp; Process</a:t>
            </a:r>
            <a:r>
              <a:rPr kumimoji="0" lang="en-US" sz="1200" b="0" i="0" u="none" strike="noStrike" kern="1200" cap="none" spc="0" normalizeH="0" baseline="0" noProof="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Science &amp; Technology Update:</a:t>
            </a:r>
          </a:p>
          <a:p>
            <a:endParaRPr lang="en-US"/>
          </a:p>
          <a:p>
            <a:r>
              <a:rPr lang="en-US" i="1"/>
              <a:t>Click to advance to the next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FF5DB-E2A9-4ED0-9301-502CB1D08C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3319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mn-lt"/>
                <a:ea typeface="+mn-ea"/>
                <a:cs typeface="+mn-cs"/>
              </a:rPr>
              <a:t>Ball rolls to mid-screen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Agency Policy &amp; Guidance</a:t>
            </a:r>
            <a:r>
              <a:rPr kumimoji="0" lang="en-US" sz="1200" b="0" i="0" u="none" strike="noStrike" kern="1200" cap="none" spc="0" normalizeH="0" baseline="0" noProof="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mn-lt"/>
                <a:ea typeface="+mn-ea"/>
                <a:cs typeface="+mn-cs"/>
              </a:rPr>
              <a:t>Multiple agency policy documents fall onto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mn-lt"/>
                <a:ea typeface="+mn-ea"/>
                <a:cs typeface="+mn-cs"/>
              </a:rPr>
              <a:t>Ball rolls off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sng" strike="noStrike" kern="1200" cap="none" spc="0" normalizeH="0" baseline="0" noProof="0">
                <a:ln>
                  <a:noFill/>
                </a:ln>
                <a:solidFill>
                  <a:prstClr val="black"/>
                </a:solidFill>
                <a:effectLst/>
                <a:uLnTx/>
                <a:uFillTx/>
                <a:latin typeface="+mn-lt"/>
                <a:ea typeface="+mn-ea"/>
                <a:cs typeface="+mn-cs"/>
              </a:rPr>
              <a:t>Click</a:t>
            </a:r>
            <a:r>
              <a:rPr kumimoji="0" lang="en-US" sz="1200" b="0" i="1" u="none" strike="noStrike" kern="1200" cap="none" spc="0" normalizeH="0" baseline="0" noProof="0">
                <a:ln>
                  <a:noFill/>
                </a:ln>
                <a:solidFill>
                  <a:prstClr val="black"/>
                </a:solidFill>
                <a:effectLst/>
                <a:uLnTx/>
                <a:uFillTx/>
                <a:latin typeface="+mn-lt"/>
                <a:ea typeface="+mn-ea"/>
                <a:cs typeface="+mn-cs"/>
              </a:rPr>
              <a:t> =&gt; Transition to Next Slide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FF5DB-E2A9-4ED0-9301-502CB1D08C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1226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17</a:t>
            </a:fld>
            <a:endParaRPr lang="en-US"/>
          </a:p>
        </p:txBody>
      </p:sp>
    </p:spTree>
    <p:extLst>
      <p:ext uri="{BB962C8B-B14F-4D97-AF65-F5344CB8AC3E}">
        <p14:creationId xmlns:p14="http://schemas.microsoft.com/office/powerpoint/2010/main" val="3025390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18</a:t>
            </a:fld>
            <a:endParaRPr lang="en-US"/>
          </a:p>
        </p:txBody>
      </p:sp>
    </p:spTree>
    <p:extLst>
      <p:ext uri="{BB962C8B-B14F-4D97-AF65-F5344CB8AC3E}">
        <p14:creationId xmlns:p14="http://schemas.microsoft.com/office/powerpoint/2010/main" val="251118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FF5DB-E2A9-4ED0-9301-502CB1D08C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0892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r>
              <a:rPr lang="en-US" b="1"/>
              <a:t>Lesson Objectives:</a:t>
            </a:r>
          </a:p>
          <a:p>
            <a:pPr marL="742950" marR="0" lvl="0" indent="-742950" algn="l" defTabSz="914363" rtl="0" eaLnBrk="1" fontAlgn="auto" latinLnBrk="0" hangingPunct="1">
              <a:lnSpc>
                <a:spcPct val="100000"/>
              </a:lnSpc>
              <a:spcBef>
                <a:spcPts val="600"/>
              </a:spcBef>
              <a:spcAft>
                <a:spcPts val="1200"/>
              </a:spcAft>
              <a:buClrTx/>
              <a:buSzTx/>
              <a:buFont typeface="+mj-lt"/>
              <a:buAutoNum type="arabicPeriod"/>
              <a:tabLst/>
              <a:defRPr/>
            </a:pPr>
            <a:r>
              <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Outline the expectations for workshop participants, instructors and coaches.</a:t>
            </a:r>
          </a:p>
          <a:p>
            <a:pPr marL="1485900" marR="0" lvl="2" indent="-571500" algn="l" defTabSz="914363" rtl="0" eaLnBrk="1" fontAlgn="auto" latinLnBrk="0" hangingPunct="1">
              <a:lnSpc>
                <a:spcPct val="100000"/>
              </a:lnSpc>
              <a:spcBef>
                <a:spcPts val="600"/>
              </a:spcBef>
              <a:spcAft>
                <a:spcPts val="1200"/>
              </a:spcAft>
              <a:buClrTx/>
              <a:buSzTx/>
              <a:buFont typeface="Wingdings" panose="05000000000000000000" pitchFamily="2" charset="2"/>
              <a:buChar char="Ø"/>
              <a:tabLst/>
              <a:defRPr/>
            </a:pPr>
            <a:r>
              <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As instructors, facilitators, and coaches, we have some expectations for this workshop.  Not only will we disclose our expectations, but we want to hear yours as well.</a:t>
            </a:r>
          </a:p>
          <a:p>
            <a:pPr marL="742950" marR="0" lvl="0" indent="-742950" algn="l" defTabSz="914363" rtl="0" eaLnBrk="1" fontAlgn="auto" latinLnBrk="0" hangingPunct="1">
              <a:lnSpc>
                <a:spcPct val="100000"/>
              </a:lnSpc>
              <a:spcBef>
                <a:spcPts val="600"/>
              </a:spcBef>
              <a:spcAft>
                <a:spcPts val="1200"/>
              </a:spcAft>
              <a:buClrTx/>
              <a:buSzTx/>
              <a:buFont typeface="+mj-lt"/>
              <a:buAutoNum type="arabicPeriod"/>
              <a:tabLst/>
              <a:defRPr/>
            </a:pPr>
            <a:r>
              <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Provide an overview of the NFDRS 2016 Rollout</a:t>
            </a:r>
          </a:p>
          <a:p>
            <a:pPr marL="1485900" marR="0" lvl="2" indent="-571500" algn="l" defTabSz="914363" rtl="0" eaLnBrk="1" fontAlgn="auto" latinLnBrk="0" hangingPunct="1">
              <a:lnSpc>
                <a:spcPct val="100000"/>
              </a:lnSpc>
              <a:spcBef>
                <a:spcPts val="600"/>
              </a:spcBef>
              <a:spcAft>
                <a:spcPts val="1200"/>
              </a:spcAft>
              <a:buClrTx/>
              <a:buSzTx/>
              <a:buFont typeface="Wingdings" panose="05000000000000000000" pitchFamily="2" charset="2"/>
              <a:buChar char="Ø"/>
              <a:tabLst/>
              <a:defRPr/>
            </a:pPr>
            <a:r>
              <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We’ll mention briefly how this workshop is part of a much larger plan to disseminate information for implementation of the NFDRS2016 my 2020.</a:t>
            </a:r>
          </a:p>
          <a:p>
            <a:pPr marL="0" indent="0">
              <a:buFont typeface="+mj-lt"/>
              <a:buNone/>
            </a:pPr>
            <a:endParaRPr lang="en-US"/>
          </a:p>
          <a:p>
            <a:pPr marL="0" indent="0">
              <a:buFont typeface="+mj-lt"/>
              <a:buNone/>
            </a:pPr>
            <a:r>
              <a:rPr lang="en-US" i="1"/>
              <a:t>Objectives 3 &amp; 4 are continued on the next slide.</a:t>
            </a:r>
          </a:p>
        </p:txBody>
      </p:sp>
      <p:sp>
        <p:nvSpPr>
          <p:cNvPr id="4" name="Slide Number Placeholder 3"/>
          <p:cNvSpPr>
            <a:spLocks noGrp="1"/>
          </p:cNvSpPr>
          <p:nvPr>
            <p:ph type="sldNum" sz="quarter" idx="10"/>
          </p:nvPr>
        </p:nvSpPr>
        <p:spPr/>
        <p:txBody>
          <a:bodyPr/>
          <a:lstStyle/>
          <a:p>
            <a:fld id="{ACD7063D-96C6-401D-A175-5B29A3EA17DD}" type="slidenum">
              <a:rPr lang="en-US" smtClean="0"/>
              <a:t>2</a:t>
            </a:fld>
            <a:endParaRPr lang="en-US"/>
          </a:p>
        </p:txBody>
      </p:sp>
    </p:spTree>
    <p:extLst>
      <p:ext uri="{BB962C8B-B14F-4D97-AF65-F5344CB8AC3E}">
        <p14:creationId xmlns:p14="http://schemas.microsoft.com/office/powerpoint/2010/main" val="153413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20</a:t>
            </a:fld>
            <a:endParaRPr lang="en-US"/>
          </a:p>
        </p:txBody>
      </p:sp>
    </p:spTree>
    <p:extLst>
      <p:ext uri="{BB962C8B-B14F-4D97-AF65-F5344CB8AC3E}">
        <p14:creationId xmlns:p14="http://schemas.microsoft.com/office/powerpoint/2010/main" val="682632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ACD7063D-96C6-401D-A175-5B29A3EA17DD}" type="slidenum">
              <a:rPr lang="en-US" smtClean="0"/>
              <a:t>21</a:t>
            </a:fld>
            <a:endParaRPr lang="en-US"/>
          </a:p>
        </p:txBody>
      </p:sp>
    </p:spTree>
    <p:extLst>
      <p:ext uri="{BB962C8B-B14F-4D97-AF65-F5344CB8AC3E}">
        <p14:creationId xmlns:p14="http://schemas.microsoft.com/office/powerpoint/2010/main" val="3048958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FF5DB-E2A9-4ED0-9301-502CB1D08C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6025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mn-lt"/>
              <a:ea typeface="+mn-ea"/>
              <a:cs typeface="+mn-cs"/>
            </a:endParaRPr>
          </a:p>
          <a:p>
            <a:r>
              <a:rPr lang="en-US"/>
              <a:t>So . . . What does the “desired end-state” look like?</a:t>
            </a:r>
          </a:p>
          <a:p>
            <a:endParaRPr lang="en-US"/>
          </a:p>
          <a:p>
            <a:r>
              <a:rPr lang="en-US"/>
              <a:t>** Next Slide **</a:t>
            </a:r>
          </a:p>
        </p:txBody>
      </p:sp>
      <p:sp>
        <p:nvSpPr>
          <p:cNvPr id="4" name="Slide Number Placeholder 3"/>
          <p:cNvSpPr>
            <a:spLocks noGrp="1"/>
          </p:cNvSpPr>
          <p:nvPr>
            <p:ph type="sldNum" sz="quarter" idx="5"/>
          </p:nvPr>
        </p:nvSpPr>
        <p:spPr/>
        <p:txBody>
          <a:bodyPr/>
          <a:lstStyle/>
          <a:p>
            <a:fld id="{ACD7063D-96C6-401D-A175-5B29A3EA17DD}" type="slidenum">
              <a:rPr lang="en-US" smtClean="0"/>
              <a:t>23</a:t>
            </a:fld>
            <a:endParaRPr lang="en-US"/>
          </a:p>
        </p:txBody>
      </p:sp>
    </p:spTree>
    <p:extLst>
      <p:ext uri="{BB962C8B-B14F-4D97-AF65-F5344CB8AC3E}">
        <p14:creationId xmlns:p14="http://schemas.microsoft.com/office/powerpoint/2010/main" val="1646359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spcBef>
                <a:spcPts val="1200"/>
              </a:spcBef>
              <a:spcAft>
                <a:spcPts val="1200"/>
              </a:spcAft>
              <a:buFont typeface="+mj-lt"/>
              <a:buNone/>
            </a:pPr>
            <a:r>
              <a:rPr lang="en-US" sz="1200" b="1" cap="all" dirty="0">
                <a:effectLst/>
                <a:latin typeface="Arial" panose="020B0604020202020204" pitchFamily="34" charset="0"/>
              </a:rPr>
              <a:t>Interagency Fire Danger Operating Plan (FDOP) Template</a:t>
            </a:r>
          </a:p>
          <a:p>
            <a:pPr marL="0" marR="0" lvl="0" indent="0">
              <a:spcBef>
                <a:spcPts val="1200"/>
              </a:spcBef>
              <a:spcAft>
                <a:spcPts val="1200"/>
              </a:spcAft>
              <a:buFont typeface="+mj-lt"/>
              <a:buNone/>
            </a:pPr>
            <a:endParaRPr lang="en-US" sz="1200" b="1" cap="all" dirty="0">
              <a:effectLst/>
              <a:latin typeface="Arial" panose="020B0604020202020204" pitchFamily="34" charset="0"/>
            </a:endParaRPr>
          </a:p>
          <a:p>
            <a:pPr marL="457200" marR="0" lvl="1" indent="0">
              <a:spcBef>
                <a:spcPts val="600"/>
              </a:spcBef>
              <a:spcAft>
                <a:spcPts val="1200"/>
              </a:spcAft>
              <a:buSzPts val="1100"/>
              <a:buFont typeface="Arial" panose="020B0604020202020204" pitchFamily="34" charset="0"/>
              <a:buNone/>
            </a:pPr>
            <a:r>
              <a:rPr lang="en-US" sz="1200" b="1" dirty="0">
                <a:effectLst/>
                <a:latin typeface="Arial" panose="020B0604020202020204" pitchFamily="34" charset="0"/>
                <a:cs typeface="Times New Roman" panose="02020603050405020304" pitchFamily="18" charset="0"/>
              </a:rPr>
              <a:t>Desired End-State:  </a:t>
            </a:r>
            <a:r>
              <a:rPr lang="en-US" sz="1200" b="0" dirty="0">
                <a:effectLst/>
                <a:latin typeface="Arial" panose="020B0604020202020204" pitchFamily="34" charset="0"/>
                <a:cs typeface="Times New Roman" panose="02020603050405020304" pitchFamily="18" charset="0"/>
              </a:rPr>
              <a:t>The expectation at the end of the workshop is that each group has developed the following:</a:t>
            </a:r>
          </a:p>
          <a:p>
            <a:pPr marL="742950" marR="0" lvl="1" indent="-285750">
              <a:spcBef>
                <a:spcPts val="600"/>
              </a:spcBef>
              <a:spcAft>
                <a:spcPts val="1200"/>
              </a:spcAft>
              <a:buSzPts val="1100"/>
              <a:buFont typeface="Arial" panose="020B0604020202020204" pitchFamily="34" charset="0"/>
              <a:buAutoNum type="alphaUcPeriod"/>
            </a:pPr>
            <a:endParaRPr lang="en-US" sz="1200" b="0" dirty="0">
              <a:effectLst/>
              <a:latin typeface="Arial" panose="020B0604020202020204" pitchFamily="34" charset="0"/>
              <a:cs typeface="Times New Roman" panose="02020603050405020304" pitchFamily="18" charset="0"/>
            </a:endParaRPr>
          </a:p>
          <a:p>
            <a:pPr marL="1143000" marR="0" lvl="2" indent="-228600">
              <a:spcBef>
                <a:spcPts val="600"/>
              </a:spcBef>
              <a:spcAft>
                <a:spcPts val="1200"/>
              </a:spcAft>
              <a:buSzPts val="1100"/>
              <a:buFont typeface="Arial" panose="020B0604020202020204" pitchFamily="34" charset="0"/>
              <a:buAutoNum type="arabicPeriod"/>
            </a:pPr>
            <a:r>
              <a:rPr lang="en-US" sz="1200" b="1" dirty="0">
                <a:effectLst/>
                <a:latin typeface="Arial" panose="020B0604020202020204" pitchFamily="34" charset="0"/>
                <a:cs typeface="Times New Roman" panose="02020603050405020304" pitchFamily="18" charset="0"/>
              </a:rPr>
              <a:t>Fire Danger Operating Plan (FDOP) – an interagency FDOP which describes, for each Fire Danger Rating Area (FDRA), an analysis of historical fire occurrence and weather observations with rationale to support decision points determined from either climatological breakpoints or fire business thresholds.  Minimally, each group will determine the following fire danger levels (reference </a:t>
            </a:r>
            <a:r>
              <a:rPr lang="en-US" sz="1200" b="1" i="1" dirty="0">
                <a:effectLst/>
                <a:latin typeface="Arial" panose="020B0604020202020204" pitchFamily="34" charset="0"/>
                <a:cs typeface="Times New Roman" panose="02020603050405020304" pitchFamily="18" charset="0"/>
              </a:rPr>
              <a:t>Lesson 3</a:t>
            </a:r>
            <a:r>
              <a:rPr lang="en-US" sz="1200" b="1" dirty="0">
                <a:effectLst/>
                <a:latin typeface="Arial" panose="020B0604020202020204" pitchFamily="34" charset="0"/>
                <a:cs typeface="Times New Roman" panose="02020603050405020304" pitchFamily="18" charset="0"/>
              </a:rPr>
              <a:t> and </a:t>
            </a:r>
            <a:r>
              <a:rPr lang="en-US" sz="1200" b="1" i="1" dirty="0">
                <a:effectLst/>
                <a:latin typeface="Arial" panose="020B0604020202020204" pitchFamily="34" charset="0"/>
                <a:cs typeface="Times New Roman" panose="02020603050405020304" pitchFamily="18" charset="0"/>
              </a:rPr>
              <a:t>FDOP Template</a:t>
            </a:r>
            <a:r>
              <a:rPr lang="en-US" sz="1200" b="1" dirty="0">
                <a:effectLst/>
                <a:latin typeface="Arial" panose="020B0604020202020204" pitchFamily="34" charset="0"/>
                <a:cs typeface="Times New Roman" panose="02020603050405020304" pitchFamily="18" charset="0"/>
              </a:rPr>
              <a:t>): </a:t>
            </a:r>
          </a:p>
          <a:p>
            <a:pPr marL="1143000" marR="0" lvl="2" indent="-228600">
              <a:spcBef>
                <a:spcPts val="600"/>
              </a:spcBef>
              <a:spcAft>
                <a:spcPts val="1200"/>
              </a:spcAft>
              <a:buSzPts val="1100"/>
              <a:buFont typeface="Arial" panose="020B0604020202020204" pitchFamily="34" charset="0"/>
              <a:buAutoNum type="arabicPeriod"/>
            </a:pPr>
            <a:endParaRPr lang="en-US" sz="1200" b="1" dirty="0">
              <a:effectLst/>
              <a:latin typeface="Arial" panose="020B0604020202020204" pitchFamily="34" charset="0"/>
              <a:cs typeface="Times New Roman" panose="02020603050405020304" pitchFamily="18" charset="0"/>
            </a:endParaRPr>
          </a:p>
          <a:p>
            <a:pPr marL="1600200" marR="0" lvl="3" indent="-228600">
              <a:spcBef>
                <a:spcPts val="600"/>
              </a:spcBef>
              <a:spcAft>
                <a:spcPts val="1200"/>
              </a:spcAft>
              <a:buSzPts val="1100"/>
              <a:buFont typeface="Arial" panose="020B0604020202020204" pitchFamily="34" charset="0"/>
              <a:buAutoNum type="alphaLcPeriod"/>
            </a:pPr>
            <a:r>
              <a:rPr lang="en-US" sz="1200" b="1" dirty="0">
                <a:effectLst/>
                <a:latin typeface="Arial" panose="020B0604020202020204" pitchFamily="34" charset="0"/>
                <a:cs typeface="Times New Roman" panose="02020603050405020304" pitchFamily="18" charset="0"/>
              </a:rPr>
              <a:t>Preparedness Levels (5)</a:t>
            </a:r>
          </a:p>
          <a:p>
            <a:pPr marL="1600200" marR="0" lvl="3" indent="-228600">
              <a:spcBef>
                <a:spcPts val="600"/>
              </a:spcBef>
              <a:spcAft>
                <a:spcPts val="1200"/>
              </a:spcAft>
              <a:buSzPts val="1100"/>
              <a:buFont typeface="Arial" panose="020B0604020202020204" pitchFamily="34" charset="0"/>
              <a:buAutoNum type="alphaLcPeriod"/>
            </a:pPr>
            <a:r>
              <a:rPr lang="en-US" sz="1200" b="1" dirty="0">
                <a:effectLst/>
                <a:latin typeface="Arial" panose="020B0604020202020204" pitchFamily="34" charset="0"/>
                <a:cs typeface="Times New Roman" panose="02020603050405020304" pitchFamily="18" charset="0"/>
              </a:rPr>
              <a:t>Staffing Levels (5)</a:t>
            </a:r>
          </a:p>
          <a:p>
            <a:pPr marL="1600200" marR="0" lvl="3" indent="-228600">
              <a:spcBef>
                <a:spcPts val="600"/>
              </a:spcBef>
              <a:spcAft>
                <a:spcPts val="1200"/>
              </a:spcAft>
              <a:buSzPts val="1100"/>
              <a:buFont typeface="Arial" panose="020B0604020202020204" pitchFamily="34" charset="0"/>
              <a:buAutoNum type="alphaLcPeriod"/>
            </a:pPr>
            <a:r>
              <a:rPr lang="en-US" sz="1200" b="1" dirty="0">
                <a:effectLst/>
                <a:latin typeface="Arial" panose="020B0604020202020204" pitchFamily="34" charset="0"/>
                <a:cs typeface="Times New Roman" panose="02020603050405020304" pitchFamily="18" charset="0"/>
              </a:rPr>
              <a:t>Response Levels (3-5) </a:t>
            </a:r>
          </a:p>
          <a:p>
            <a:pPr marL="1600200" marR="0" lvl="3" indent="-228600">
              <a:spcBef>
                <a:spcPts val="600"/>
              </a:spcBef>
              <a:spcAft>
                <a:spcPts val="1200"/>
              </a:spcAft>
              <a:buSzPts val="1100"/>
              <a:buFont typeface="Arial" panose="020B0604020202020204" pitchFamily="34" charset="0"/>
              <a:buAutoNum type="alphaLcPeriod"/>
            </a:pPr>
            <a:r>
              <a:rPr lang="en-US" sz="1200" b="1" dirty="0">
                <a:effectLst/>
                <a:latin typeface="Arial" panose="020B0604020202020204" pitchFamily="34" charset="0"/>
                <a:cs typeface="Times New Roman" panose="02020603050405020304" pitchFamily="18" charset="0"/>
              </a:rPr>
              <a:t>Adjective Fire Danger Rating Levels (5)</a:t>
            </a:r>
          </a:p>
          <a:p>
            <a:pPr marL="1600200" marR="0" lvl="3" indent="-228600">
              <a:spcBef>
                <a:spcPts val="600"/>
              </a:spcBef>
              <a:spcAft>
                <a:spcPts val="1200"/>
              </a:spcAft>
              <a:buSzPts val="1100"/>
              <a:buFont typeface="Arial" panose="020B0604020202020204" pitchFamily="34" charset="0"/>
              <a:buAutoNum type="alphaLcPeriod"/>
            </a:pPr>
            <a:endParaRPr lang="en-US" sz="1200" b="1" dirty="0">
              <a:effectLst/>
              <a:latin typeface="Arial" panose="020B0604020202020204" pitchFamily="34" charset="0"/>
              <a:cs typeface="Times New Roman" panose="02020603050405020304" pitchFamily="18" charset="0"/>
            </a:endParaRPr>
          </a:p>
          <a:p>
            <a:pPr marL="1143000" marR="0" lvl="2" indent="-228600">
              <a:spcBef>
                <a:spcPts val="600"/>
              </a:spcBef>
              <a:spcAft>
                <a:spcPts val="1200"/>
              </a:spcAft>
              <a:buSzPts val="1100"/>
              <a:buFont typeface="Arial" panose="020B0604020202020204" pitchFamily="34" charset="0"/>
              <a:buAutoNum type="arabicPeriod"/>
            </a:pPr>
            <a:r>
              <a:rPr lang="en-US" sz="1200" b="1" dirty="0">
                <a:effectLst/>
                <a:latin typeface="Arial" panose="020B0604020202020204" pitchFamily="34" charset="0"/>
                <a:cs typeface="Times New Roman" panose="02020603050405020304" pitchFamily="18" charset="0"/>
              </a:rPr>
              <a:t>Appendices – Minimally, the following plans will be incorporated as action plans tiered from the FDOP (</a:t>
            </a:r>
            <a:r>
              <a:rPr lang="en-US" sz="1200" b="1" i="1" dirty="0">
                <a:effectLst/>
                <a:latin typeface="Arial" panose="020B0604020202020204" pitchFamily="34" charset="0"/>
                <a:cs typeface="Times New Roman" panose="02020603050405020304" pitchFamily="18" charset="0"/>
              </a:rPr>
              <a:t>Lesson 3</a:t>
            </a:r>
            <a:r>
              <a:rPr lang="en-US" sz="1200" b="1" dirty="0">
                <a:effectLst/>
                <a:latin typeface="Arial" panose="020B0604020202020204" pitchFamily="34" charset="0"/>
                <a:cs typeface="Times New Roman" panose="02020603050405020304" pitchFamily="18" charset="0"/>
              </a:rPr>
              <a:t> and </a:t>
            </a:r>
            <a:r>
              <a:rPr lang="en-US" sz="1200" b="1" i="1" dirty="0">
                <a:effectLst/>
                <a:latin typeface="Arial" panose="020B0604020202020204" pitchFamily="34" charset="0"/>
                <a:cs typeface="Times New Roman" panose="02020603050405020304" pitchFamily="18" charset="0"/>
              </a:rPr>
              <a:t>FDOP Template</a:t>
            </a:r>
            <a:r>
              <a:rPr lang="en-US" sz="1200" b="1" dirty="0">
                <a:effectLst/>
                <a:latin typeface="Arial" panose="020B0604020202020204" pitchFamily="34" charset="0"/>
                <a:cs typeface="Times New Roman" panose="02020603050405020304" pitchFamily="18" charset="0"/>
              </a:rPr>
              <a:t>):</a:t>
            </a:r>
          </a:p>
          <a:p>
            <a:pPr marL="1143000" marR="0" lvl="2" indent="-228600">
              <a:spcBef>
                <a:spcPts val="600"/>
              </a:spcBef>
              <a:spcAft>
                <a:spcPts val="1200"/>
              </a:spcAft>
              <a:buSzPts val="1100"/>
              <a:buFont typeface="Arial" panose="020B0604020202020204" pitchFamily="34" charset="0"/>
              <a:buAutoNum type="arabicPeriod"/>
            </a:pPr>
            <a:endParaRPr lang="en-US" sz="1200" b="1" dirty="0">
              <a:effectLst/>
              <a:latin typeface="Arial" panose="020B0604020202020204" pitchFamily="34" charset="0"/>
              <a:cs typeface="Times New Roman" panose="02020603050405020304" pitchFamily="18" charset="0"/>
            </a:endParaRPr>
          </a:p>
          <a:p>
            <a:pPr marL="1600200" marR="0" lvl="3" indent="-228600">
              <a:spcBef>
                <a:spcPts val="600"/>
              </a:spcBef>
              <a:spcAft>
                <a:spcPts val="1200"/>
              </a:spcAft>
              <a:buSzPts val="1100"/>
              <a:buFont typeface="Arial" panose="020B0604020202020204" pitchFamily="34" charset="0"/>
              <a:buAutoNum type="alphaLcPeriod"/>
            </a:pPr>
            <a:r>
              <a:rPr lang="en-US" sz="1200" b="1" dirty="0">
                <a:effectLst/>
                <a:latin typeface="Arial" panose="020B0604020202020204" pitchFamily="34" charset="0"/>
                <a:cs typeface="Times New Roman" panose="02020603050405020304" pitchFamily="18" charset="0"/>
              </a:rPr>
              <a:t>Preparedness Plan</a:t>
            </a:r>
          </a:p>
          <a:p>
            <a:pPr marL="1600200" marR="0" lvl="3" indent="-228600">
              <a:spcBef>
                <a:spcPts val="600"/>
              </a:spcBef>
              <a:spcAft>
                <a:spcPts val="1200"/>
              </a:spcAft>
              <a:buSzPts val="1100"/>
              <a:buFont typeface="Arial" panose="020B0604020202020204" pitchFamily="34" charset="0"/>
              <a:buAutoNum type="alphaLcPeriod"/>
            </a:pPr>
            <a:r>
              <a:rPr lang="en-US" sz="1200" b="1" dirty="0">
                <a:effectLst/>
                <a:latin typeface="Arial" panose="020B0604020202020204" pitchFamily="34" charset="0"/>
                <a:cs typeface="Times New Roman" panose="02020603050405020304" pitchFamily="18" charset="0"/>
              </a:rPr>
              <a:t>Staffing Plan</a:t>
            </a:r>
          </a:p>
          <a:p>
            <a:pPr marL="1600200" marR="0" lvl="3" indent="-228600">
              <a:spcBef>
                <a:spcPts val="600"/>
              </a:spcBef>
              <a:spcAft>
                <a:spcPts val="1200"/>
              </a:spcAft>
              <a:buSzPts val="1100"/>
              <a:buFont typeface="Arial" panose="020B0604020202020204" pitchFamily="34" charset="0"/>
              <a:buAutoNum type="alphaLcPeriod"/>
            </a:pPr>
            <a:r>
              <a:rPr lang="en-US" sz="1200" b="1" dirty="0">
                <a:effectLst/>
                <a:latin typeface="Arial" panose="020B0604020202020204" pitchFamily="34" charset="0"/>
                <a:cs typeface="Times New Roman" panose="02020603050405020304" pitchFamily="18" charset="0"/>
              </a:rPr>
              <a:t>Response Plan</a:t>
            </a:r>
          </a:p>
          <a:p>
            <a:pPr marL="1600200" marR="0" lvl="3" indent="-228600">
              <a:spcBef>
                <a:spcPts val="600"/>
              </a:spcBef>
              <a:spcAft>
                <a:spcPts val="1200"/>
              </a:spcAft>
              <a:buSzPts val="1100"/>
              <a:buFont typeface="Arial" panose="020B0604020202020204" pitchFamily="34" charset="0"/>
              <a:buAutoNum type="alphaLcPeriod"/>
            </a:pPr>
            <a:r>
              <a:rPr lang="en-US" sz="1200" b="1" dirty="0">
                <a:effectLst/>
                <a:latin typeface="Arial" panose="020B0604020202020204" pitchFamily="34" charset="0"/>
                <a:cs typeface="Times New Roman" panose="02020603050405020304" pitchFamily="18" charset="0"/>
              </a:rPr>
              <a:t>Prevention Plan  (Optional) </a:t>
            </a:r>
            <a:r>
              <a:rPr lang="en-US" sz="1200" b="0" dirty="0">
                <a:effectLst/>
                <a:latin typeface="Arial" panose="020B0604020202020204" pitchFamily="34" charset="0"/>
                <a:cs typeface="Times New Roman" panose="02020603050405020304" pitchFamily="18" charset="0"/>
              </a:rPr>
              <a:t>Using Adjective Fire Danger Rating Levels determined in the FDOP, include (at a minimum) those sections that pertain to fire danger-based decisions affecting the public, such as changing fire danger signs.  Refer to each agency-specific guidance/policy regarding the incorporation of other fire danger-related decisions, such as restrictions and closures.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24</a:t>
            </a:fld>
            <a:endParaRPr lang="en-US"/>
          </a:p>
        </p:txBody>
      </p:sp>
    </p:spTree>
    <p:extLst>
      <p:ext uri="{BB962C8B-B14F-4D97-AF65-F5344CB8AC3E}">
        <p14:creationId xmlns:p14="http://schemas.microsoft.com/office/powerpoint/2010/main" val="3958115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Everyone should have access to an electronic copy of the Fire Danger Operating Plan Template.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More will be discussed about the Fire Danger Operating Plan template and the desired end state of this workshop as we progress.</a:t>
            </a:r>
          </a:p>
        </p:txBody>
      </p:sp>
      <p:sp>
        <p:nvSpPr>
          <p:cNvPr id="4" name="Slide Number Placeholder 3"/>
          <p:cNvSpPr>
            <a:spLocks noGrp="1"/>
          </p:cNvSpPr>
          <p:nvPr>
            <p:ph type="sldNum" sz="quarter" idx="5"/>
          </p:nvPr>
        </p:nvSpPr>
        <p:spPr/>
        <p:txBody>
          <a:bodyPr/>
          <a:lstStyle/>
          <a:p>
            <a:fld id="{ACD7063D-96C6-401D-A175-5B29A3EA17DD}" type="slidenum">
              <a:rPr lang="en-US" smtClean="0"/>
              <a:t>25</a:t>
            </a:fld>
            <a:endParaRPr lang="en-US"/>
          </a:p>
        </p:txBody>
      </p:sp>
    </p:spTree>
    <p:extLst>
      <p:ext uri="{BB962C8B-B14F-4D97-AF65-F5344CB8AC3E}">
        <p14:creationId xmlns:p14="http://schemas.microsoft.com/office/powerpoint/2010/main" val="1968247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lang="en-US"/>
          </a:p>
          <a:p>
            <a:endParaRPr lang="en-US"/>
          </a:p>
          <a:p>
            <a:r>
              <a:rPr lang="en-US"/>
              <a:t>Review Lesson Objectives: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Outline the expectations for workshop participants, instructors and coaches.</a:t>
            </a:r>
          </a:p>
          <a:p>
            <a:pPr marL="685800" lvl="1" indent="-228600">
              <a:buFont typeface="+mj-lt"/>
              <a:buAutoNum type="arabicPeriod"/>
            </a:pPr>
            <a:r>
              <a:rPr lang="en-US"/>
              <a:t>Provide an overview of the NFDRS 2016 Rollout</a:t>
            </a:r>
          </a:p>
          <a:p>
            <a:pPr marL="228600" indent="-228600">
              <a:buFont typeface="+mj-lt"/>
              <a:buAutoNum type="arabicPeriod"/>
            </a:pPr>
            <a:endParaRPr lang="en-US"/>
          </a:p>
        </p:txBody>
      </p:sp>
      <p:sp>
        <p:nvSpPr>
          <p:cNvPr id="4" name="Slide Number Placeholder 3"/>
          <p:cNvSpPr>
            <a:spLocks noGrp="1"/>
          </p:cNvSpPr>
          <p:nvPr>
            <p:ph type="sldNum" sz="quarter" idx="10"/>
          </p:nvPr>
        </p:nvSpPr>
        <p:spPr/>
        <p:txBody>
          <a:bodyPr/>
          <a:lstStyle/>
          <a:p>
            <a:fld id="{ACD7063D-96C6-401D-A175-5B29A3EA17DD}" type="slidenum">
              <a:rPr lang="en-US" smtClean="0"/>
              <a:t>26</a:t>
            </a:fld>
            <a:endParaRPr lang="en-US"/>
          </a:p>
        </p:txBody>
      </p:sp>
    </p:spTree>
    <p:extLst>
      <p:ext uri="{BB962C8B-B14F-4D97-AF65-F5344CB8AC3E}">
        <p14:creationId xmlns:p14="http://schemas.microsoft.com/office/powerpoint/2010/main" val="3170427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lang="en-US"/>
          </a:p>
          <a:p>
            <a:r>
              <a:rPr lang="en-US"/>
              <a:t>Review Lesson Objectives:</a:t>
            </a:r>
          </a:p>
          <a:p>
            <a:pPr marL="1200132" marR="0" lvl="1" indent="-742932" algn="l" defTabSz="914340" rtl="0" eaLnBrk="1" fontAlgn="auto" latinLnBrk="0" hangingPunct="1">
              <a:lnSpc>
                <a:spcPct val="100000"/>
              </a:lnSpc>
              <a:spcBef>
                <a:spcPts val="600"/>
              </a:spcBef>
              <a:spcAft>
                <a:spcPts val="600"/>
              </a:spcAft>
              <a:buClrTx/>
              <a:buSzTx/>
              <a:buFont typeface="+mj-lt"/>
              <a:buAutoNum type="arabicPeriod" startAt="3"/>
              <a:tabLst/>
              <a:defRPr/>
            </a:pPr>
            <a:r>
              <a:rPr kumimoji="0" lang="en-US" sz="4000" b="0" i="0" u="none" strike="noStrike" kern="1200" cap="none" spc="0" normalizeH="0" baseline="0" noProof="0">
                <a:ln>
                  <a:noFill/>
                </a:ln>
                <a:solidFill>
                  <a:srgbClr val="FFFFFF"/>
                </a:solidFill>
                <a:effectLst/>
                <a:uLnTx/>
                <a:uFillTx/>
                <a:latin typeface="+mn-lt"/>
                <a:ea typeface="+mn-ea"/>
                <a:cs typeface="+mn-cs"/>
              </a:rPr>
              <a:t>Identify sources for specific agency guidance related to fire danger planning and associated weather station networks.</a:t>
            </a:r>
            <a:endPar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endParaRPr>
          </a:p>
          <a:p>
            <a:pPr marL="1200132" marR="0" lvl="1" indent="-742932" algn="l" defTabSz="914340" rtl="0" eaLnBrk="1" fontAlgn="auto" latinLnBrk="0" hangingPunct="1">
              <a:lnSpc>
                <a:spcPct val="100000"/>
              </a:lnSpc>
              <a:spcBef>
                <a:spcPts val="600"/>
              </a:spcBef>
              <a:spcAft>
                <a:spcPts val="600"/>
              </a:spcAft>
              <a:buClrTx/>
              <a:buSzTx/>
              <a:buFont typeface="+mj-lt"/>
              <a:buAutoNum type="arabicPeriod" startAt="3"/>
              <a:tabLst/>
              <a:defRPr/>
            </a:pPr>
            <a:r>
              <a:rPr kumimoji="0" lang="en-US" sz="4000" b="0" i="0" u="none" strike="noStrike" kern="1200" cap="none" spc="0" normalizeH="0" baseline="0" noProof="0">
                <a:ln>
                  <a:noFill/>
                </a:ln>
                <a:solidFill>
                  <a:srgbClr val="FFFFFF"/>
                </a:solidFill>
                <a:effectLst/>
                <a:uLnTx/>
                <a:uFillTx/>
                <a:latin typeface="+mn-lt"/>
                <a:ea typeface="+mn-ea"/>
                <a:cs typeface="+mn-cs"/>
              </a:rPr>
              <a:t>Introduce the interagency Fire Danger Operating Plan template.</a:t>
            </a:r>
          </a:p>
          <a:p>
            <a:pPr marL="228600" indent="-228600">
              <a:buFont typeface="+mj-lt"/>
              <a:buAutoNum type="arabicPeriod"/>
            </a:pPr>
            <a:endParaRPr lang="en-US"/>
          </a:p>
        </p:txBody>
      </p:sp>
      <p:sp>
        <p:nvSpPr>
          <p:cNvPr id="4" name="Slide Number Placeholder 3"/>
          <p:cNvSpPr>
            <a:spLocks noGrp="1"/>
          </p:cNvSpPr>
          <p:nvPr>
            <p:ph type="sldNum" sz="quarter" idx="10"/>
          </p:nvPr>
        </p:nvSpPr>
        <p:spPr/>
        <p:txBody>
          <a:bodyPr/>
          <a:lstStyle/>
          <a:p>
            <a:fld id="{ACD7063D-96C6-401D-A175-5B29A3EA17DD}" type="slidenum">
              <a:rPr lang="en-US" smtClean="0"/>
              <a:t>27</a:t>
            </a:fld>
            <a:endParaRPr lang="en-US"/>
          </a:p>
        </p:txBody>
      </p:sp>
    </p:spTree>
    <p:extLst>
      <p:ext uri="{BB962C8B-B14F-4D97-AF65-F5344CB8AC3E}">
        <p14:creationId xmlns:p14="http://schemas.microsoft.com/office/powerpoint/2010/main" val="3877758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Questions?</a:t>
            </a:r>
          </a:p>
        </p:txBody>
      </p:sp>
      <p:sp>
        <p:nvSpPr>
          <p:cNvPr id="4" name="Slide Number Placeholder 3"/>
          <p:cNvSpPr>
            <a:spLocks noGrp="1"/>
          </p:cNvSpPr>
          <p:nvPr>
            <p:ph type="sldNum" sz="quarter" idx="10"/>
          </p:nvPr>
        </p:nvSpPr>
        <p:spPr/>
        <p:txBody>
          <a:bodyPr/>
          <a:lstStyle/>
          <a:p>
            <a:fld id="{ACD7063D-96C6-401D-A175-5B29A3EA17DD}" type="slidenum">
              <a:rPr lang="en-US" smtClean="0"/>
              <a:t>28</a:t>
            </a:fld>
            <a:endParaRPr lang="en-US"/>
          </a:p>
        </p:txBody>
      </p:sp>
    </p:spTree>
    <p:extLst>
      <p:ext uri="{BB962C8B-B14F-4D97-AF65-F5344CB8AC3E}">
        <p14:creationId xmlns:p14="http://schemas.microsoft.com/office/powerpoint/2010/main" val="3034417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endParaRPr lang="en-US"/>
          </a:p>
          <a:p>
            <a:r>
              <a:rPr lang="en-US"/>
              <a:t>Lesson Objectives (cont’d):</a:t>
            </a:r>
          </a:p>
          <a:p>
            <a:pPr marL="742950" marR="0" lvl="0" indent="-742950" algn="l" defTabSz="914363" rtl="0" eaLnBrk="1" fontAlgn="auto" latinLnBrk="0" hangingPunct="1">
              <a:lnSpc>
                <a:spcPct val="90000"/>
              </a:lnSpc>
              <a:spcBef>
                <a:spcPts val="600"/>
              </a:spcBef>
              <a:spcAft>
                <a:spcPts val="1200"/>
              </a:spcAft>
              <a:buClrTx/>
              <a:buSzTx/>
              <a:buFont typeface="+mj-lt"/>
              <a:buAutoNum type="arabicPeriod" startAt="3"/>
              <a:tabLst/>
              <a:defRPr/>
            </a:pPr>
            <a:r>
              <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Identify sources for specific agency guidance related to fire danger planning and associated weather station networks.  </a:t>
            </a:r>
          </a:p>
          <a:p>
            <a:pPr marL="1657350" marR="0" lvl="2" indent="-742950" algn="l" defTabSz="914363" rtl="0" eaLnBrk="1" fontAlgn="auto" latinLnBrk="0" hangingPunct="1">
              <a:lnSpc>
                <a:spcPct val="90000"/>
              </a:lnSpc>
              <a:spcBef>
                <a:spcPts val="600"/>
              </a:spcBef>
              <a:spcAft>
                <a:spcPts val="1200"/>
              </a:spcAft>
              <a:buClrTx/>
              <a:buSzTx/>
              <a:buFont typeface="Wingdings" panose="05000000000000000000" pitchFamily="2" charset="2"/>
              <a:buChar char="Ø"/>
              <a:tabLst/>
              <a:defRPr/>
            </a:pPr>
            <a:r>
              <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Nearly every agency with wildland fire management responsibilities has some kind of guidance or policy as it relates to preparedness planning using the National Fire Danger Rating System.  We’ll identify those specific agency sources, or the lack thereof. </a:t>
            </a:r>
          </a:p>
          <a:p>
            <a:pPr marL="742950" marR="0" lvl="0" indent="-742950" algn="l" defTabSz="914363" rtl="0" eaLnBrk="1" fontAlgn="auto" latinLnBrk="0" hangingPunct="1">
              <a:lnSpc>
                <a:spcPct val="90000"/>
              </a:lnSpc>
              <a:spcBef>
                <a:spcPts val="600"/>
              </a:spcBef>
              <a:spcAft>
                <a:spcPts val="1200"/>
              </a:spcAft>
              <a:buClrTx/>
              <a:buSzTx/>
              <a:buFont typeface="+mj-lt"/>
              <a:buAutoNum type="arabicPeriod" startAt="3"/>
              <a:tabLst/>
              <a:defRPr/>
            </a:pPr>
            <a:r>
              <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Introduce the interagency Fire Danger Operating Plan Template.</a:t>
            </a:r>
          </a:p>
          <a:p>
            <a:pPr marL="1657350" marR="0" lvl="2" indent="-742950" algn="l" defTabSz="914363" rtl="0" eaLnBrk="1" fontAlgn="auto" latinLnBrk="0" hangingPunct="1">
              <a:lnSpc>
                <a:spcPct val="90000"/>
              </a:lnSpc>
              <a:spcBef>
                <a:spcPts val="600"/>
              </a:spcBef>
              <a:spcAft>
                <a:spcPts val="1200"/>
              </a:spcAft>
              <a:buClrTx/>
              <a:buSzTx/>
              <a:buFont typeface="Wingdings" panose="05000000000000000000" pitchFamily="2" charset="2"/>
              <a:buChar char="Ø"/>
              <a:tabLst/>
              <a:defRPr/>
            </a:pPr>
            <a:r>
              <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In order for landscape-scale preparedness planning to be effective, all affected parties must be engaged to the extent commensurate with their respective fire management workload.  A Fire Danger Operating Plan template will be introduced to facilitate the interagency</a:t>
            </a:r>
          </a:p>
          <a:p>
            <a:pPr marL="1143000" lvl="2" indent="-228600">
              <a:buFont typeface="Wingdings" panose="05000000000000000000" pitchFamily="2" charset="2"/>
              <a:buChar char="Ø"/>
            </a:pPr>
            <a:endParaRPr lang="en-US"/>
          </a:p>
        </p:txBody>
      </p:sp>
      <p:sp>
        <p:nvSpPr>
          <p:cNvPr id="4" name="Slide Number Placeholder 3"/>
          <p:cNvSpPr>
            <a:spLocks noGrp="1"/>
          </p:cNvSpPr>
          <p:nvPr>
            <p:ph type="sldNum" sz="quarter" idx="10"/>
          </p:nvPr>
        </p:nvSpPr>
        <p:spPr/>
        <p:txBody>
          <a:bodyPr/>
          <a:lstStyle/>
          <a:p>
            <a:fld id="{ACD7063D-96C6-401D-A175-5B29A3EA17DD}" type="slidenum">
              <a:rPr lang="en-US" smtClean="0"/>
              <a:t>3</a:t>
            </a:fld>
            <a:endParaRPr lang="en-US"/>
          </a:p>
        </p:txBody>
      </p:sp>
    </p:spTree>
    <p:extLst>
      <p:ext uri="{BB962C8B-B14F-4D97-AF65-F5344CB8AC3E}">
        <p14:creationId xmlns:p14="http://schemas.microsoft.com/office/powerpoint/2010/main" val="3722861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endParaRPr>
          </a:p>
          <a:p>
            <a:endParaRPr lang="en-US" dirty="0"/>
          </a:p>
          <a:p>
            <a:r>
              <a:rPr lang="en-US" b="1" dirty="0"/>
              <a:t>ANIMATED SLIDE  </a:t>
            </a:r>
          </a:p>
          <a:p>
            <a:r>
              <a:rPr lang="en-US" b="1" dirty="0"/>
              <a:t>	Allow Day1 through Day5 boxes to animate across the screen . . . Then for each day, Click to animate the Lesson &amp; Task pins</a:t>
            </a:r>
          </a:p>
          <a:p>
            <a:endParaRPr lang="en-US" dirty="0"/>
          </a:p>
          <a:p>
            <a:pPr marL="0" marR="0" lvl="0" indent="0">
              <a:spcBef>
                <a:spcPts val="1200"/>
              </a:spcBef>
              <a:spcAft>
                <a:spcPts val="1200"/>
              </a:spcAft>
              <a:buFont typeface="+mj-lt"/>
              <a:buNone/>
            </a:pPr>
            <a:r>
              <a:rPr lang="en-US" sz="1200" b="1" cap="all" dirty="0">
                <a:effectLst/>
                <a:latin typeface="Arial" panose="020B0604020202020204" pitchFamily="34" charset="0"/>
              </a:rPr>
              <a:t>Rollout Workshop Structure &amp; Process</a:t>
            </a:r>
          </a:p>
          <a:p>
            <a:pPr marL="0" marR="0" lvl="0" indent="0">
              <a:spcBef>
                <a:spcPts val="1200"/>
              </a:spcBef>
              <a:spcAft>
                <a:spcPts val="1200"/>
              </a:spcAft>
              <a:buFont typeface="+mj-lt"/>
              <a:buNone/>
            </a:pPr>
            <a:endParaRPr lang="en-US" sz="1200" b="1" cap="all" dirty="0">
              <a:effectLst/>
              <a:latin typeface="Arial" panose="020B0604020202020204" pitchFamily="34" charset="0"/>
            </a:endParaRPr>
          </a:p>
          <a:p>
            <a:pPr marL="457200" marR="0">
              <a:spcBef>
                <a:spcPts val="600"/>
              </a:spcBef>
              <a:spcAft>
                <a:spcPts val="600"/>
              </a:spcAft>
            </a:pPr>
            <a:r>
              <a:rPr lang="en-US" sz="1200" dirty="0">
                <a:effectLst/>
                <a:latin typeface="Arial" panose="020B0604020202020204" pitchFamily="34" charset="0"/>
                <a:ea typeface="Calibri" panose="020F0502020204030204" pitchFamily="34" charset="0"/>
              </a:rPr>
              <a:t>This workshop is intended to be a series of 16 short presentations (or </a:t>
            </a:r>
            <a:r>
              <a:rPr lang="en-US" sz="1200" i="1" dirty="0">
                <a:effectLst/>
                <a:latin typeface="Arial" panose="020B0604020202020204" pitchFamily="34" charset="0"/>
                <a:ea typeface="Calibri" panose="020F0502020204030204" pitchFamily="34" charset="0"/>
              </a:rPr>
              <a:t>Lessons</a:t>
            </a:r>
            <a:r>
              <a:rPr lang="en-US" sz="1200" dirty="0">
                <a:effectLst/>
                <a:latin typeface="Arial" panose="020B0604020202020204" pitchFamily="34" charset="0"/>
                <a:ea typeface="Calibri" panose="020F0502020204030204" pitchFamily="34" charset="0"/>
              </a:rPr>
              <a:t>) which address general topics that precede 7 group exercises (which we will call </a:t>
            </a:r>
            <a:r>
              <a:rPr lang="en-US" sz="1200" i="1" dirty="0">
                <a:effectLst/>
                <a:latin typeface="Arial" panose="020B0604020202020204" pitchFamily="34" charset="0"/>
                <a:ea typeface="Calibri" panose="020F0502020204030204" pitchFamily="34" charset="0"/>
              </a:rPr>
              <a:t>Tasks</a:t>
            </a:r>
            <a:r>
              <a:rPr lang="en-US" sz="1200" dirty="0">
                <a:effectLst/>
                <a:latin typeface="Arial" panose="020B0604020202020204" pitchFamily="34" charset="0"/>
                <a:ea typeface="Calibri" panose="020F0502020204030204" pitchFamily="34" charset="0"/>
              </a:rPr>
              <a:t>).</a:t>
            </a:r>
          </a:p>
          <a:p>
            <a:pPr marL="457200" marR="0">
              <a:spcBef>
                <a:spcPts val="600"/>
              </a:spcBef>
              <a:spcAft>
                <a:spcPts val="600"/>
              </a:spcAft>
            </a:pPr>
            <a:r>
              <a:rPr lang="en-US" sz="1200" dirty="0">
                <a:effectLst/>
                <a:latin typeface="Arial" panose="020B0604020202020204" pitchFamily="34" charset="0"/>
                <a:ea typeface="Calibri" panose="020F0502020204030204" pitchFamily="34" charset="0"/>
              </a:rPr>
              <a:t> </a:t>
            </a:r>
          </a:p>
          <a:p>
            <a:pPr marL="457200" marR="0">
              <a:spcBef>
                <a:spcPts val="600"/>
              </a:spcBef>
              <a:spcAft>
                <a:spcPts val="600"/>
              </a:spcAft>
            </a:pPr>
            <a:r>
              <a:rPr lang="en-US" sz="1200" dirty="0">
                <a:effectLst/>
                <a:latin typeface="Arial" panose="020B0604020202020204" pitchFamily="34" charset="0"/>
                <a:ea typeface="Calibri" panose="020F0502020204030204" pitchFamily="34" charset="0"/>
              </a:rPr>
              <a:t>The information gleaned from the lessons is intended to provide broad, but consistent, guidance to interagency units as they complete the next task in the development of their Fire Danger Operating Plan.  Each of the seven tasks build upon each other sequentially. </a:t>
            </a:r>
          </a:p>
          <a:p>
            <a:pPr marL="457200" marR="0" lvl="1" indent="0">
              <a:spcBef>
                <a:spcPts val="600"/>
              </a:spcBef>
              <a:spcAft>
                <a:spcPts val="1200"/>
              </a:spcAft>
              <a:buSzPts val="1100"/>
              <a:buFont typeface="Arial" panose="020B0604020202020204" pitchFamily="34" charset="0"/>
              <a:buNone/>
            </a:pPr>
            <a:endParaRPr lang="en-US" sz="1200" b="1" dirty="0">
              <a:effectLst/>
              <a:latin typeface="Arial" panose="020B0604020202020204" pitchFamily="34" charset="0"/>
              <a:cs typeface="Times New Roman" panose="02020603050405020304" pitchFamily="18" charset="0"/>
            </a:endParaRPr>
          </a:p>
          <a:p>
            <a:pPr marL="742950" marR="0" lvl="1" indent="-285750">
              <a:spcBef>
                <a:spcPts val="600"/>
              </a:spcBef>
              <a:spcAft>
                <a:spcPts val="1200"/>
              </a:spcAft>
              <a:buSzPts val="1100"/>
              <a:buFont typeface="Arial" panose="020B0604020202020204" pitchFamily="34" charset="0"/>
              <a:buAutoNum type="alphaUcPeriod"/>
            </a:pPr>
            <a:r>
              <a:rPr lang="en-US" sz="1200" b="1" dirty="0">
                <a:effectLst/>
                <a:latin typeface="Arial" panose="020B0604020202020204" pitchFamily="34" charset="0"/>
                <a:cs typeface="Times New Roman" panose="02020603050405020304" pitchFamily="18" charset="0"/>
              </a:rPr>
              <a:t>Lessons:  </a:t>
            </a:r>
            <a:r>
              <a:rPr lang="en-US" sz="1200" b="0" dirty="0">
                <a:effectLst/>
                <a:latin typeface="Arial" panose="020B0604020202020204" pitchFamily="34" charset="0"/>
                <a:cs typeface="Times New Roman" panose="02020603050405020304" pitchFamily="18" charset="0"/>
              </a:rPr>
              <a:t>The lessons are intended to be short facilitative discussions which provide essential information and collaborative dialog for all workshop participants.  </a:t>
            </a:r>
          </a:p>
          <a:p>
            <a:pPr marL="742950" marR="0" lvl="1" indent="-285750">
              <a:spcBef>
                <a:spcPts val="600"/>
              </a:spcBef>
              <a:spcAft>
                <a:spcPts val="1200"/>
              </a:spcAft>
              <a:buSzPts val="1100"/>
              <a:buFont typeface="Arial" panose="020B0604020202020204" pitchFamily="34" charset="0"/>
              <a:buAutoNum type="alphaUcPeriod"/>
            </a:pPr>
            <a:endParaRPr lang="en-US" sz="1200" b="1" dirty="0">
              <a:effectLst/>
              <a:latin typeface="Arial" panose="020B0604020202020204" pitchFamily="34" charset="0"/>
              <a:cs typeface="Times New Roman" panose="02020603050405020304" pitchFamily="18" charset="0"/>
            </a:endParaRPr>
          </a:p>
          <a:p>
            <a:pPr marL="1143000" marR="0" lvl="2" indent="-228600">
              <a:spcBef>
                <a:spcPts val="600"/>
              </a:spcBef>
              <a:spcAft>
                <a:spcPts val="1200"/>
              </a:spcAft>
              <a:buSzPts val="1100"/>
              <a:buFont typeface="Arial" panose="020B0604020202020204" pitchFamily="34" charset="0"/>
              <a:buChar char="•"/>
            </a:pPr>
            <a:r>
              <a:rPr lang="en-US" sz="1200" b="1" dirty="0">
                <a:effectLst/>
                <a:latin typeface="Arial" panose="020B0604020202020204" pitchFamily="34" charset="0"/>
                <a:cs typeface="Times New Roman" panose="02020603050405020304" pitchFamily="18" charset="0"/>
              </a:rPr>
              <a:t>Case Studies – </a:t>
            </a:r>
            <a:r>
              <a:rPr lang="en-US" sz="1200" b="0" dirty="0">
                <a:effectLst/>
                <a:latin typeface="Arial" panose="020B0604020202020204" pitchFamily="34" charset="0"/>
                <a:cs typeface="Times New Roman" panose="02020603050405020304" pitchFamily="18" charset="0"/>
              </a:rPr>
              <a:t>Three examples of fire danger applications compare past/current NFDRS with NFDRS2016.  Lessons 5, 13, and 16 are intended to be decisional and analytical case studies which challenge participants to move to higher orders of learning by prompting them to ask “how” the issues are related to one another and “why” things happen the way they do. </a:t>
            </a:r>
          </a:p>
          <a:p>
            <a:pPr marL="1143000" marR="0" lvl="2" indent="-228600">
              <a:spcBef>
                <a:spcPts val="600"/>
              </a:spcBef>
              <a:spcAft>
                <a:spcPts val="1200"/>
              </a:spcAft>
              <a:buSzPts val="1100"/>
              <a:buFont typeface="Arial" panose="020B0604020202020204" pitchFamily="34" charset="0"/>
              <a:buAutoNum type="arabicPeriod"/>
            </a:pPr>
            <a:endParaRPr lang="en-US" sz="1200" b="1" dirty="0">
              <a:effectLst/>
              <a:latin typeface="Arial" panose="020B0604020202020204" pitchFamily="34" charset="0"/>
              <a:cs typeface="Times New Roman" panose="02020603050405020304" pitchFamily="18" charset="0"/>
            </a:endParaRPr>
          </a:p>
          <a:p>
            <a:pPr marL="742950" marR="0" lvl="1" indent="-285750">
              <a:spcBef>
                <a:spcPts val="600"/>
              </a:spcBef>
              <a:spcAft>
                <a:spcPts val="1200"/>
              </a:spcAft>
              <a:buSzPts val="1100"/>
              <a:buFont typeface="Arial" panose="020B0604020202020204" pitchFamily="34" charset="0"/>
              <a:buAutoNum type="alphaUcPeriod"/>
            </a:pPr>
            <a:r>
              <a:rPr lang="en-US" sz="1200" b="1" dirty="0">
                <a:effectLst/>
                <a:latin typeface="Arial" panose="020B0604020202020204" pitchFamily="34" charset="0"/>
                <a:cs typeface="Times New Roman" panose="02020603050405020304" pitchFamily="18" charset="0"/>
              </a:rPr>
              <a:t>Tasks: </a:t>
            </a:r>
            <a:r>
              <a:rPr lang="en-US" sz="1200" b="0" dirty="0">
                <a:effectLst/>
                <a:latin typeface="Arial" panose="020B0604020202020204" pitchFamily="34" charset="0"/>
                <a:cs typeface="Times New Roman" panose="02020603050405020304" pitchFamily="18" charset="0"/>
              </a:rPr>
              <a:t>The information gleaned from the lessons is intended to provide broad, but consistent, guidance to interagency units as they complete the next task in the development of their Fire Danger Operating Plan.  Each of the seven tasks build upon each other sequentially to reach the desired end-state (as defined at the end of this lesson).</a:t>
            </a:r>
          </a:p>
          <a:p>
            <a:pPr marL="742950" marR="0" lvl="1" indent="-285750">
              <a:spcBef>
                <a:spcPts val="600"/>
              </a:spcBef>
              <a:spcAft>
                <a:spcPts val="1200"/>
              </a:spcAft>
              <a:buSzPts val="1100"/>
              <a:buFont typeface="Arial" panose="020B0604020202020204" pitchFamily="34" charset="0"/>
              <a:buAutoNum type="alphaUcPeriod"/>
            </a:pPr>
            <a:endParaRPr lang="en-US" sz="1200" b="1" dirty="0">
              <a:effectLst/>
              <a:latin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4</a:t>
            </a:fld>
            <a:endParaRPr lang="en-US"/>
          </a:p>
        </p:txBody>
      </p:sp>
    </p:spTree>
    <p:extLst>
      <p:ext uri="{BB962C8B-B14F-4D97-AF65-F5344CB8AC3E}">
        <p14:creationId xmlns:p14="http://schemas.microsoft.com/office/powerpoint/2010/main" val="2821799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r>
              <a:rPr lang="en-US"/>
              <a:t>Roles of the Instructors &amp; Coaches</a:t>
            </a:r>
          </a:p>
          <a:p>
            <a:endParaRPr lang="en-US"/>
          </a:p>
          <a:p>
            <a:r>
              <a:rPr lang="en-US"/>
              <a:t>Key Points:</a:t>
            </a:r>
          </a:p>
          <a:p>
            <a:pPr marL="628650" lvl="1" indent="-171450">
              <a:buFont typeface="Arial" panose="020B0604020202020204" pitchFamily="34" charset="0"/>
              <a:buChar char="•"/>
            </a:pPr>
            <a:r>
              <a:rPr lang="en-US"/>
              <a:t>Instructors will be delivering the big picture material to deliver a consistent message to all groups within the Geographic Area.  The intent is to leave the detailed discussions for the breakout sessions (where the coaches will become the facilitative instructors).  Otherwise, instructors will likely go over their allotted lesson time because they will get “side-tracked” by “chasing rabbits”.</a:t>
            </a:r>
          </a:p>
          <a:p>
            <a:pPr marL="628650" lvl="1" indent="-171450">
              <a:buFont typeface="Arial" panose="020B0604020202020204" pitchFamily="34" charset="0"/>
              <a:buChar char="•"/>
            </a:pPr>
            <a:endParaRPr lang="en-US"/>
          </a:p>
          <a:p>
            <a:pPr marL="628650" lvl="1" indent="-171450">
              <a:buFont typeface="Arial" panose="020B0604020202020204" pitchFamily="34" charset="0"/>
              <a:buChar char="•"/>
            </a:pPr>
            <a:r>
              <a:rPr lang="en-US"/>
              <a:t>The workshop is intended to be driven by the coaches in small group breakouts.  Coaches will be the primary “go-to” person for detailed questions and discussion regarding the specifics of the respective FDOP.  Mentor, coach, motivate, and facilitate.</a:t>
            </a:r>
          </a:p>
          <a:p>
            <a:pPr marL="628650" lvl="1" indent="-171450">
              <a:buFont typeface="Arial" panose="020B0604020202020204" pitchFamily="34" charset="0"/>
              <a:buChar char="•"/>
            </a:pPr>
            <a:endParaRPr lang="en-US"/>
          </a:p>
          <a:p>
            <a:pPr marL="628650" lvl="1" indent="-171450">
              <a:buFont typeface="Arial" panose="020B0604020202020204" pitchFamily="34" charset="0"/>
              <a:buChar char="•"/>
            </a:pPr>
            <a:r>
              <a:rPr lang="en-US"/>
              <a:t>The goal is to spend more time in the smaller groups (where the work is getting done); less time listening to an instructor.  </a:t>
            </a:r>
          </a:p>
        </p:txBody>
      </p:sp>
      <p:sp>
        <p:nvSpPr>
          <p:cNvPr id="4" name="Slide Number Placeholder 3"/>
          <p:cNvSpPr>
            <a:spLocks noGrp="1"/>
          </p:cNvSpPr>
          <p:nvPr>
            <p:ph type="sldNum" sz="quarter" idx="5"/>
          </p:nvPr>
        </p:nvSpPr>
        <p:spPr/>
        <p:txBody>
          <a:bodyPr/>
          <a:lstStyle/>
          <a:p>
            <a:fld id="{ACD7063D-96C6-401D-A175-5B29A3EA17DD}" type="slidenum">
              <a:rPr lang="en-US" smtClean="0"/>
              <a:t>5</a:t>
            </a:fld>
            <a:endParaRPr lang="en-US"/>
          </a:p>
        </p:txBody>
      </p:sp>
    </p:spTree>
    <p:extLst>
      <p:ext uri="{BB962C8B-B14F-4D97-AF65-F5344CB8AC3E}">
        <p14:creationId xmlns:p14="http://schemas.microsoft.com/office/powerpoint/2010/main" val="1832004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endParaRPr>
          </a:p>
          <a:p>
            <a:r>
              <a:rPr lang="en-US" dirty="0"/>
              <a:t>Roles of the Participants</a:t>
            </a:r>
          </a:p>
          <a:p>
            <a:endParaRPr lang="en-US" dirty="0"/>
          </a:p>
          <a:p>
            <a:r>
              <a:rPr lang="en-US" dirty="0"/>
              <a:t>Key Points:</a:t>
            </a:r>
          </a:p>
          <a:p>
            <a:pPr marL="628650" lvl="1" indent="-171450">
              <a:buFont typeface="Arial" panose="020B0604020202020204" pitchFamily="34" charset="0"/>
              <a:buChar char="•"/>
            </a:pPr>
            <a:r>
              <a:rPr lang="en-US" dirty="0"/>
              <a:t>Participants are expected to participate and fully engage as a team member with their respective group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Participants should be respectful of other participants, instructors, and coaches. </a:t>
            </a:r>
          </a:p>
          <a:p>
            <a:pPr marL="628650" lvl="1" indent="-171450">
              <a:buFont typeface="Arial" panose="020B0604020202020204" pitchFamily="34" charset="0"/>
              <a:buChar char="•"/>
            </a:pPr>
            <a:r>
              <a:rPr lang="en-US" dirty="0"/>
              <a:t>Participants should address questions, comments, and concerns with their respective coach(es)</a:t>
            </a:r>
          </a:p>
          <a:p>
            <a:pPr marL="628650" lvl="1" indent="-171450">
              <a:buFont typeface="Arial" panose="020B0604020202020204" pitchFamily="34" charset="0"/>
              <a:buChar char="•"/>
            </a:pPr>
            <a:r>
              <a:rPr lang="en-US" dirty="0"/>
              <a:t>Become aware disclose your cognitive biases; keep an open mind; be receptive to new concepts and procedures</a:t>
            </a:r>
          </a:p>
          <a:p>
            <a:pPr marL="628650" lvl="1" indent="-171450">
              <a:buFont typeface="Arial" panose="020B0604020202020204" pitchFamily="34" charset="0"/>
              <a:buChar char="•"/>
            </a:pPr>
            <a:r>
              <a:rPr lang="en-US" sz="1200" b="1" i="0" kern="1200" dirty="0">
                <a:solidFill>
                  <a:schemeClr val="tx1"/>
                </a:solidFill>
                <a:effectLst/>
                <a:latin typeface="+mn-lt"/>
                <a:ea typeface="+mn-ea"/>
                <a:cs typeface="+mn-cs"/>
              </a:rPr>
              <a:t>Emphasize . . . Participants should not be working on laptop computers or mobile devices while a facilitator is making a presentation.  Lids to laptops should be closed; mobile devices should be turned off or set to silent mode.</a:t>
            </a:r>
            <a:endParaRPr lang="en-US" dirty="0"/>
          </a:p>
          <a:p>
            <a:pPr marL="457200" lvl="1" indent="0">
              <a:buFont typeface="Arial" panose="020B0604020202020204" pitchFamily="34" charset="0"/>
              <a:buNone/>
            </a:pPr>
            <a:r>
              <a:rPr lang="en-US" dirty="0"/>
              <a:t>	</a:t>
            </a:r>
          </a:p>
        </p:txBody>
      </p:sp>
      <p:sp>
        <p:nvSpPr>
          <p:cNvPr id="4" name="Slide Number Placeholder 3"/>
          <p:cNvSpPr>
            <a:spLocks noGrp="1"/>
          </p:cNvSpPr>
          <p:nvPr>
            <p:ph type="sldNum" sz="quarter" idx="5"/>
          </p:nvPr>
        </p:nvSpPr>
        <p:spPr/>
        <p:txBody>
          <a:bodyPr/>
          <a:lstStyle/>
          <a:p>
            <a:fld id="{ACD7063D-96C6-401D-A175-5B29A3EA17DD}" type="slidenum">
              <a:rPr lang="en-US" smtClean="0"/>
              <a:t>6</a:t>
            </a:fld>
            <a:endParaRPr lang="en-US"/>
          </a:p>
        </p:txBody>
      </p:sp>
    </p:spTree>
    <p:extLst>
      <p:ext uri="{BB962C8B-B14F-4D97-AF65-F5344CB8AC3E}">
        <p14:creationId xmlns:p14="http://schemas.microsoft.com/office/powerpoint/2010/main" val="140263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spcBef>
                <a:spcPts val="600"/>
              </a:spcBef>
              <a:spcAft>
                <a:spcPts val="1200"/>
              </a:spcAft>
              <a:buSzPts val="1100"/>
              <a:buFont typeface="Arial" panose="020B0604020202020204" pitchFamily="34" charset="0"/>
              <a:buNone/>
            </a:pPr>
            <a:r>
              <a:rPr lang="en-US" sz="1200" b="1" dirty="0">
                <a:effectLst/>
                <a:latin typeface="Arial" panose="020B0604020202020204" pitchFamily="34" charset="0"/>
                <a:cs typeface="Times New Roman" panose="02020603050405020304" pitchFamily="18" charset="0"/>
              </a:rPr>
              <a:t>NWCG Memorandum (19-002)</a:t>
            </a:r>
          </a:p>
          <a:p>
            <a:pPr marL="0" marR="0" lvl="0" indent="0">
              <a:spcBef>
                <a:spcPts val="600"/>
              </a:spcBef>
              <a:spcAft>
                <a:spcPts val="1200"/>
              </a:spcAft>
              <a:buSzPts val="1100"/>
              <a:buFont typeface="Arial" panose="020B0604020202020204" pitchFamily="34" charset="0"/>
              <a:buNone/>
            </a:pPr>
            <a:endParaRPr lang="en-US" sz="1200" b="1" dirty="0">
              <a:effectLst/>
              <a:latin typeface="Arial" panose="020B0604020202020204" pitchFamily="34" charset="0"/>
              <a:cs typeface="Times New Roman" panose="02020603050405020304" pitchFamily="18" charset="0"/>
            </a:endParaRPr>
          </a:p>
          <a:p>
            <a:pPr marL="1143000" marR="0" lvl="2" indent="-228600">
              <a:spcBef>
                <a:spcPts val="600"/>
              </a:spcBef>
              <a:spcAft>
                <a:spcPts val="1200"/>
              </a:spcAft>
              <a:buSzPts val="1100"/>
              <a:buFont typeface="Arial" panose="020B0604020202020204" pitchFamily="34" charset="0"/>
              <a:buAutoNum type="arabicPeriod"/>
            </a:pPr>
            <a:r>
              <a:rPr lang="en-US" sz="1200" b="1" dirty="0">
                <a:effectLst/>
                <a:latin typeface="Arial" panose="020B0604020202020204" pitchFamily="34" charset="0"/>
                <a:cs typeface="Times New Roman" panose="02020603050405020304" pitchFamily="18" charset="0"/>
              </a:rPr>
              <a:t>Capacity issues, compounded by the prolonged federal government shutdown, created challenges in conducting the Geographic Area NFDRS 2016 Rollout workshops by May of 2019. </a:t>
            </a:r>
          </a:p>
          <a:p>
            <a:pPr marL="1600200" marR="0" lvl="3" indent="-228600">
              <a:spcBef>
                <a:spcPts val="600"/>
              </a:spcBef>
              <a:spcAft>
                <a:spcPts val="1200"/>
              </a:spcAft>
              <a:buSzPts val="1100"/>
              <a:buFont typeface="Arial" panose="020B0604020202020204" pitchFamily="34" charset="0"/>
              <a:buAutoNum type="arabicPeriod"/>
            </a:pPr>
            <a:endParaRPr lang="en-US" sz="1200" b="1" dirty="0">
              <a:effectLst/>
              <a:latin typeface="Arial" panose="020B0604020202020204" pitchFamily="34" charset="0"/>
              <a:cs typeface="Times New Roman" panose="02020603050405020304" pitchFamily="18" charset="0"/>
            </a:endParaRPr>
          </a:p>
          <a:p>
            <a:pPr marL="1143000" marR="0" lvl="2" indent="-228600">
              <a:spcBef>
                <a:spcPts val="600"/>
              </a:spcBef>
              <a:spcAft>
                <a:spcPts val="1200"/>
              </a:spcAft>
              <a:buSzPts val="1100"/>
              <a:buFont typeface="Arial" panose="020B0604020202020204" pitchFamily="34" charset="0"/>
              <a:buAutoNum type="arabicPeriod"/>
            </a:pPr>
            <a:r>
              <a:rPr lang="en-US" sz="1200" b="1" dirty="0">
                <a:effectLst/>
                <a:latin typeface="Arial" panose="020B0604020202020204" pitchFamily="34" charset="0"/>
                <a:cs typeface="Times New Roman" panose="02020603050405020304" pitchFamily="18" charset="0"/>
              </a:rPr>
              <a:t>Geographic areas needed additional time to complete the necessary workshops. </a:t>
            </a:r>
          </a:p>
          <a:p>
            <a:pPr marL="1143000" marR="0" lvl="2" indent="-228600">
              <a:spcBef>
                <a:spcPts val="600"/>
              </a:spcBef>
              <a:spcAft>
                <a:spcPts val="1200"/>
              </a:spcAft>
              <a:buSzPts val="1100"/>
              <a:buFont typeface="Arial" panose="020B0604020202020204" pitchFamily="34" charset="0"/>
              <a:buAutoNum type="arabicPeriod"/>
            </a:pPr>
            <a:endParaRPr lang="en-US" sz="1200" b="1" dirty="0">
              <a:effectLst/>
              <a:latin typeface="Arial" panose="020B0604020202020204" pitchFamily="34" charset="0"/>
              <a:cs typeface="Times New Roman" panose="02020603050405020304" pitchFamily="18" charset="0"/>
            </a:endParaRPr>
          </a:p>
          <a:p>
            <a:pPr marL="1143000" marR="0" lvl="2" indent="-228600">
              <a:spcBef>
                <a:spcPts val="600"/>
              </a:spcBef>
              <a:spcAft>
                <a:spcPts val="1200"/>
              </a:spcAft>
              <a:buSzPts val="1100"/>
              <a:buFont typeface="Arial" panose="020B0604020202020204" pitchFamily="34" charset="0"/>
              <a:buAutoNum type="arabicPeriod"/>
            </a:pPr>
            <a:r>
              <a:rPr lang="en-US" sz="1200" b="1" dirty="0">
                <a:effectLst/>
                <a:latin typeface="Arial" panose="020B0604020202020204" pitchFamily="34" charset="0"/>
                <a:cs typeface="Times New Roman" panose="02020603050405020304" pitchFamily="18" charset="0"/>
              </a:rPr>
              <a:t>Additional time was needed to evaluate NFDRS2016 outputs and finalize decision thresholds. </a:t>
            </a:r>
          </a:p>
          <a:p>
            <a:pPr marL="1600200" marR="0" lvl="3" indent="-228600">
              <a:spcBef>
                <a:spcPts val="600"/>
              </a:spcBef>
              <a:spcAft>
                <a:spcPts val="1200"/>
              </a:spcAft>
              <a:buSzPts val="1100"/>
              <a:buFont typeface="Arial" panose="020B0604020202020204" pitchFamily="34" charset="0"/>
              <a:buAutoNum type="alphaLcPeriod"/>
            </a:pPr>
            <a:endParaRPr lang="en-US" sz="1200" b="1" dirty="0">
              <a:effectLst/>
              <a:latin typeface="Arial" panose="020B0604020202020204" pitchFamily="34" charset="0"/>
              <a:cs typeface="Times New Roman" panose="02020603050405020304" pitchFamily="18" charset="0"/>
            </a:endParaRPr>
          </a:p>
          <a:p>
            <a:pPr marL="1143000" marR="0" lvl="2" indent="-228600">
              <a:spcBef>
                <a:spcPts val="600"/>
              </a:spcBef>
              <a:spcAft>
                <a:spcPts val="1200"/>
              </a:spcAft>
              <a:buSzPts val="1100"/>
              <a:buFont typeface="Arial" panose="020B0604020202020204" pitchFamily="34" charset="0"/>
              <a:buAutoNum type="arabicPeriod"/>
            </a:pPr>
            <a:r>
              <a:rPr lang="en-US" sz="1200" b="1" dirty="0">
                <a:effectLst/>
                <a:latin typeface="Arial" panose="020B0604020202020204" pitchFamily="34" charset="0"/>
                <a:cs typeface="Times New Roman" panose="02020603050405020304" pitchFamily="18" charset="0"/>
              </a:rPr>
              <a:t>The IM established a NEW deadline of January 2021 for complete transition to NFDRS2016.</a:t>
            </a:r>
          </a:p>
          <a:p>
            <a:endParaRPr lang="en-US" dirty="0"/>
          </a:p>
          <a:p>
            <a:r>
              <a:rPr lang="en-US" dirty="0"/>
              <a:t>This is the updated timeline:</a:t>
            </a:r>
          </a:p>
          <a:p>
            <a:r>
              <a:rPr lang="en-US" b="1" dirty="0"/>
              <a:t>January 2019 to March 2020:</a:t>
            </a:r>
          </a:p>
          <a:p>
            <a:pPr lvl="1"/>
            <a:r>
              <a:rPr lang="en-US" dirty="0"/>
              <a:t>Geographic Area Leadership groups conduct NFDRS 2016 workshops for local units.</a:t>
            </a:r>
          </a:p>
          <a:p>
            <a:r>
              <a:rPr lang="en-US" b="1" dirty="0"/>
              <a:t>March 2020 to December 2020:</a:t>
            </a:r>
          </a:p>
          <a:p>
            <a:pPr lvl="1"/>
            <a:r>
              <a:rPr lang="en-US" dirty="0"/>
              <a:t>Local units will evaluate NFDRS 2016 outputs and finalize new fire management decision thresholds based on the new model.</a:t>
            </a:r>
          </a:p>
          <a:p>
            <a:r>
              <a:rPr lang="en-US" b="1" dirty="0"/>
              <a:t>January 2021</a:t>
            </a:r>
          </a:p>
          <a:p>
            <a:pPr lvl="1"/>
            <a:r>
              <a:rPr lang="en-US" dirty="0"/>
              <a:t>All units will be fully transitioned to NFDRS 2016</a:t>
            </a:r>
          </a:p>
          <a:p>
            <a:r>
              <a:rPr lang="en-US" b="1" dirty="0"/>
              <a:t>January 2022:</a:t>
            </a:r>
          </a:p>
          <a:p>
            <a:pPr lvl="1"/>
            <a:r>
              <a:rPr lang="en-US" dirty="0"/>
              <a:t>NFDRS 78/88 versions will be decommissioned.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7063D-96C6-401D-A175-5B29A3E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23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lang="en-US" b="1" u="sng" dirty="0"/>
              <a:t>NWCG’s NFDRS2016 Rollout Plan Timeline</a:t>
            </a:r>
          </a:p>
          <a:p>
            <a:endParaRPr lang="en-US" dirty="0"/>
          </a:p>
          <a:p>
            <a:r>
              <a:rPr lang="en-US" sz="1200" b="1" i="0" u="none" strike="noStrike" baseline="0" dirty="0">
                <a:solidFill>
                  <a:srgbClr val="000000"/>
                </a:solidFill>
                <a:latin typeface="Tw Cen MT" panose="020B0602020104020603" pitchFamily="34" charset="0"/>
              </a:rPr>
              <a:t>January 2018 - December 2018: </a:t>
            </a:r>
            <a:endParaRPr lang="en-US" sz="1200" b="0" i="0" u="none" strike="noStrike" baseline="0" dirty="0">
              <a:solidFill>
                <a:srgbClr val="000000"/>
              </a:solidFill>
              <a:latin typeface="Tw Cen MT" panose="020B0602020104020603" pitchFamily="34" charset="0"/>
            </a:endParaRPr>
          </a:p>
          <a:p>
            <a:pPr marL="628650" lvl="1" indent="-171450">
              <a:buFont typeface="Arial" panose="020B0604020202020204" pitchFamily="34" charset="0"/>
              <a:buChar char="•"/>
            </a:pPr>
            <a:r>
              <a:rPr lang="en-US" sz="1200" b="0" i="0" u="none" strike="noStrike" baseline="0" dirty="0">
                <a:solidFill>
                  <a:srgbClr val="000000"/>
                </a:solidFill>
                <a:latin typeface="Tw Cen MT" panose="020B0602020104020603" pitchFamily="34" charset="0"/>
              </a:rPr>
              <a:t>GA leadership groups will be formed.</a:t>
            </a:r>
          </a:p>
          <a:p>
            <a:pPr marL="628650" lvl="1" indent="-171450">
              <a:buFont typeface="Arial" panose="020B0604020202020204" pitchFamily="34" charset="0"/>
              <a:buChar char="•"/>
            </a:pPr>
            <a:r>
              <a:rPr lang="en-US" sz="1200" b="0" i="0" u="none" strike="noStrike" baseline="0" dirty="0">
                <a:solidFill>
                  <a:srgbClr val="000000"/>
                </a:solidFill>
                <a:latin typeface="Tw Cen MT" panose="020B0602020104020603" pitchFamily="34" charset="0"/>
              </a:rPr>
              <a:t>April 2018, GA leadership groups will attend a NFDRS2016 workshop at NAFRI to prepare for GA rollout workshops.</a:t>
            </a:r>
          </a:p>
          <a:p>
            <a:pPr marL="628650" lvl="1" indent="-171450">
              <a:buFont typeface="Arial" panose="020B0604020202020204" pitchFamily="34" charset="0"/>
              <a:buChar char="•"/>
            </a:pPr>
            <a:r>
              <a:rPr lang="en-US" sz="1200" b="0" i="0" u="none" strike="noStrike" baseline="0" dirty="0">
                <a:solidFill>
                  <a:srgbClr val="000000"/>
                </a:solidFill>
                <a:latin typeface="Tw Cen MT" panose="020B0602020104020603" pitchFamily="34" charset="0"/>
              </a:rPr>
              <a:t>April 2018, NFDRS2016 will be widely available for use. WIMS and FireFamilyPlus updates will be complete.</a:t>
            </a:r>
          </a:p>
          <a:p>
            <a:pPr marL="628650" lvl="1" indent="-171450">
              <a:buFont typeface="Arial" panose="020B0604020202020204" pitchFamily="34" charset="0"/>
              <a:buChar char="•"/>
            </a:pPr>
            <a:r>
              <a:rPr lang="en-US" sz="1200" b="0" i="0" u="none" strike="noStrike" baseline="0" dirty="0">
                <a:solidFill>
                  <a:srgbClr val="000000"/>
                </a:solidFill>
                <a:latin typeface="Tw Cen MT" panose="020B0602020104020603" pitchFamily="34" charset="0"/>
              </a:rPr>
              <a:t>Four online and/or instructor-led NFDRS2016 lessons will be available for previous S-491students (Fire Danger Subcommittee recommends all previous S-491 students take these lessons).</a:t>
            </a:r>
          </a:p>
          <a:p>
            <a:endParaRPr lang="en-US" sz="1200" b="0" i="0" u="none" strike="noStrike" baseline="0" dirty="0">
              <a:solidFill>
                <a:srgbClr val="000000"/>
              </a:solidFill>
              <a:latin typeface="Tw Cen MT" panose="020B0602020104020603" pitchFamily="34" charset="0"/>
            </a:endParaRPr>
          </a:p>
          <a:p>
            <a:r>
              <a:rPr lang="en-US" sz="1200" b="1" i="0" u="none" strike="noStrike" baseline="0" dirty="0">
                <a:solidFill>
                  <a:srgbClr val="000000"/>
                </a:solidFill>
                <a:latin typeface="Tw Cen MT" panose="020B0602020104020603" pitchFamily="34" charset="0"/>
              </a:rPr>
              <a:t>September 2018– May 2019: </a:t>
            </a:r>
            <a:endParaRPr lang="en-US" sz="1200" b="0" i="0" u="none" strike="noStrike" baseline="0" dirty="0">
              <a:solidFill>
                <a:srgbClr val="000000"/>
              </a:solidFill>
              <a:latin typeface="Tw Cen MT" panose="020B0602020104020603" pitchFamily="34" charset="0"/>
            </a:endParaRPr>
          </a:p>
          <a:p>
            <a:pPr marL="628650" lvl="1" indent="-171450">
              <a:buFont typeface="Arial" panose="020B0604020202020204" pitchFamily="34" charset="0"/>
              <a:buChar char="•"/>
            </a:pPr>
            <a:r>
              <a:rPr lang="en-US" sz="1200" b="0" i="0" u="none" strike="noStrike" baseline="0" dirty="0">
                <a:solidFill>
                  <a:srgbClr val="000000"/>
                </a:solidFill>
                <a:latin typeface="Tw Cen MT" panose="020B0602020104020603" pitchFamily="34" charset="0"/>
              </a:rPr>
              <a:t>GA leadership groups will conduct NFDRS2016 workshops geared toward field level practitioners.</a:t>
            </a:r>
          </a:p>
          <a:p>
            <a:pPr marL="628650" lvl="1" indent="-171450">
              <a:buFont typeface="Arial" panose="020B0604020202020204" pitchFamily="34" charset="0"/>
              <a:buChar char="•"/>
            </a:pPr>
            <a:r>
              <a:rPr lang="en-US" sz="1200" b="0" i="0" u="none" strike="noStrike" baseline="0" dirty="0">
                <a:solidFill>
                  <a:srgbClr val="000000"/>
                </a:solidFill>
                <a:latin typeface="Tw Cen MT" panose="020B0602020104020603" pitchFamily="34" charset="0"/>
              </a:rPr>
              <a:t>The Alpha version of the updated S-491 course will include instruction of the NFDRS2016 model.</a:t>
            </a:r>
          </a:p>
          <a:p>
            <a:endParaRPr lang="en-US" sz="1200" b="0" i="0" u="none" strike="noStrike" baseline="0" dirty="0">
              <a:solidFill>
                <a:srgbClr val="000000"/>
              </a:solidFill>
              <a:latin typeface="Tw Cen MT" panose="020B0602020104020603" pitchFamily="34" charset="0"/>
            </a:endParaRPr>
          </a:p>
          <a:p>
            <a:r>
              <a:rPr lang="en-US" sz="1200" b="1" i="0" u="none" strike="noStrike" baseline="0" dirty="0">
                <a:solidFill>
                  <a:srgbClr val="000000"/>
                </a:solidFill>
                <a:latin typeface="Tw Cen MT" panose="020B0602020104020603" pitchFamily="34" charset="0"/>
              </a:rPr>
              <a:t>June 2020 – December 2020: </a:t>
            </a:r>
            <a:endParaRPr lang="en-US" sz="1200" b="0" i="0" u="none" strike="noStrike" baseline="0" dirty="0">
              <a:solidFill>
                <a:srgbClr val="000000"/>
              </a:solidFill>
              <a:latin typeface="Tw Cen MT" panose="020B0602020104020603" pitchFamily="34" charset="0"/>
            </a:endParaRPr>
          </a:p>
          <a:p>
            <a:pPr marL="628650" lvl="1" indent="-171450">
              <a:buFont typeface="Arial" panose="020B0604020202020204" pitchFamily="34" charset="0"/>
              <a:buChar char="•"/>
            </a:pPr>
            <a:r>
              <a:rPr lang="en-US" sz="1200" b="0" i="0" u="none" strike="noStrike" baseline="0" dirty="0">
                <a:solidFill>
                  <a:srgbClr val="000000"/>
                </a:solidFill>
                <a:latin typeface="Tw Cen MT" panose="020B0602020104020603" pitchFamily="34" charset="0"/>
              </a:rPr>
              <a:t>Local units will evaluate NFDRS2016 outputs and finalize new decision thresholds based on the new model.</a:t>
            </a:r>
          </a:p>
          <a:p>
            <a:endParaRPr lang="en-US" sz="1200" b="0" i="0" u="none" strike="noStrike" baseline="0" dirty="0">
              <a:solidFill>
                <a:srgbClr val="000000"/>
              </a:solidFill>
              <a:latin typeface="Tw Cen MT" panose="020B0602020104020603" pitchFamily="34" charset="0"/>
            </a:endParaRPr>
          </a:p>
          <a:p>
            <a:r>
              <a:rPr lang="en-US" sz="1200" b="1" i="0" u="none" strike="noStrike" baseline="0" dirty="0">
                <a:solidFill>
                  <a:srgbClr val="000000"/>
                </a:solidFill>
                <a:latin typeface="Tw Cen MT" panose="020B0602020104020603" pitchFamily="34" charset="0"/>
              </a:rPr>
              <a:t>May 2020: </a:t>
            </a:r>
            <a:endParaRPr lang="en-US" sz="1200" b="0" i="0" u="none" strike="noStrike" baseline="0" dirty="0">
              <a:solidFill>
                <a:srgbClr val="000000"/>
              </a:solidFill>
              <a:latin typeface="Tw Cen MT" panose="020B0602020104020603" pitchFamily="34" charset="0"/>
            </a:endParaRPr>
          </a:p>
          <a:p>
            <a:pPr marL="628650" lvl="1" indent="-171450">
              <a:buFont typeface="Arial" panose="020B0604020202020204" pitchFamily="34" charset="0"/>
              <a:buChar char="•"/>
            </a:pPr>
            <a:r>
              <a:rPr lang="en-US" sz="1200" b="0" i="0" u="none" strike="noStrike" baseline="0" dirty="0">
                <a:solidFill>
                  <a:srgbClr val="000000"/>
                </a:solidFill>
                <a:latin typeface="Tw Cen MT" panose="020B0602020104020603" pitchFamily="34" charset="0"/>
              </a:rPr>
              <a:t>May 1st 2020 is the deadline for complete transition to the NFDRS2016 system.</a:t>
            </a:r>
          </a:p>
          <a:p>
            <a:r>
              <a:rPr lang="en-US" b="1" dirty="0"/>
              <a:t> </a:t>
            </a:r>
          </a:p>
          <a:p>
            <a:pPr algn="l"/>
            <a:r>
              <a:rPr lang="en-US" sz="1200" b="0" i="0" u="none" strike="noStrike" baseline="0" dirty="0">
                <a:latin typeface="+mn-lt"/>
              </a:rPr>
              <a:t>After the NFDRS2016 rollout workshop is completed, local units will have a working draft of a Fire Danger Operating Plan. It is expected that local units will evaluate their updated fire danger‐based decisions to gain familiarization with the new NFDRS2016 model components, outputs and implementing the best practices for interagency, fire danger-based decisions. In order to gain a better understanding of the effects of the new model, local units are encouraged to evaluate several common elements which will be posted with the webinar material on the NFDRS2016 rollout website.</a:t>
            </a:r>
            <a:endParaRPr lang="en-US" sz="1200" dirty="0">
              <a:latin typeface="+mn-lt"/>
            </a:endParaRPr>
          </a:p>
        </p:txBody>
      </p:sp>
      <p:sp>
        <p:nvSpPr>
          <p:cNvPr id="4" name="Slide Number Placeholder 3"/>
          <p:cNvSpPr>
            <a:spLocks noGrp="1"/>
          </p:cNvSpPr>
          <p:nvPr>
            <p:ph type="sldNum" sz="quarter" idx="5"/>
          </p:nvPr>
        </p:nvSpPr>
        <p:spPr/>
        <p:txBody>
          <a:bodyPr/>
          <a:lstStyle/>
          <a:p>
            <a:fld id="{ACD7063D-96C6-401D-A175-5B29A3EA17DD}" type="slidenum">
              <a:rPr lang="en-US" smtClean="0"/>
              <a:t>8</a:t>
            </a:fld>
            <a:endParaRPr lang="en-US"/>
          </a:p>
        </p:txBody>
      </p:sp>
    </p:spTree>
    <p:extLst>
      <p:ext uri="{BB962C8B-B14F-4D97-AF65-F5344CB8AC3E}">
        <p14:creationId xmlns:p14="http://schemas.microsoft.com/office/powerpoint/2010/main" val="22031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600"/>
              </a:spcBef>
              <a:spcAft>
                <a:spcPts val="1200"/>
              </a:spcAft>
              <a:buClrTx/>
              <a:buSzPts val="1100"/>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U.S. Forest Service Rollout Plan</a:t>
            </a:r>
          </a:p>
          <a:p>
            <a:pPr marL="0" marR="0" lvl="0" indent="0" algn="l" defTabSz="914400" rtl="0" eaLnBrk="1" fontAlgn="auto" latinLnBrk="0" hangingPunct="1">
              <a:lnSpc>
                <a:spcPct val="100000"/>
              </a:lnSpc>
              <a:spcBef>
                <a:spcPts val="600"/>
              </a:spcBef>
              <a:spcAft>
                <a:spcPts val="1200"/>
              </a:spcAft>
              <a:buClrTx/>
              <a:buSzPts val="1100"/>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1200"/>
              </a:spcAft>
              <a:buClrTx/>
              <a:buSzPts val="1100"/>
              <a:buFont typeface="Arial" panose="020B0604020202020204" pitchFamily="34" charset="0"/>
              <a:buNone/>
              <a:tabLst/>
              <a:defRPr/>
            </a:pPr>
            <a:r>
              <a:rPr lang="en-US" sz="1200" b="0" dirty="0">
                <a:effectLst/>
                <a:latin typeface="Arial" panose="020B0604020202020204" pitchFamily="34" charset="0"/>
              </a:rPr>
              <a:t>In December 2017, the Forest Service Fire Director issued guidance and direction to Regional Fire Directors regarding the initial implementation (or “rollout”) plan in preparation for the transition to NFDRS2016. </a:t>
            </a:r>
          </a:p>
          <a:p>
            <a:pPr marL="0" marR="0" lvl="0" indent="0" algn="l" defTabSz="914400" rtl="0" eaLnBrk="1" fontAlgn="auto" latinLnBrk="0" hangingPunct="1">
              <a:lnSpc>
                <a:spcPct val="100000"/>
              </a:lnSpc>
              <a:spcBef>
                <a:spcPts val="600"/>
              </a:spcBef>
              <a:spcAft>
                <a:spcPts val="1200"/>
              </a:spcAft>
              <a:buClrTx/>
              <a:buSzPts val="1100"/>
              <a:buFont typeface="Arial" panose="020B0604020202020204" pitchFamily="34" charset="0"/>
              <a:buNone/>
              <a:tabLst/>
              <a:defRPr/>
            </a:pPr>
            <a:endParaRPr lang="en-US" sz="1200" b="0" dirty="0">
              <a:effectLst/>
              <a:latin typeface="Arial" panose="020B0604020202020204" pitchFamily="34" charset="0"/>
            </a:endParaRPr>
          </a:p>
          <a:p>
            <a:pPr marL="0" marR="0" lvl="0" indent="0" algn="l" defTabSz="914400" rtl="0" eaLnBrk="1" fontAlgn="auto" latinLnBrk="0" hangingPunct="1">
              <a:lnSpc>
                <a:spcPct val="100000"/>
              </a:lnSpc>
              <a:spcBef>
                <a:spcPts val="600"/>
              </a:spcBef>
              <a:spcAft>
                <a:spcPts val="1200"/>
              </a:spcAft>
              <a:buClrTx/>
              <a:buSzPts val="1100"/>
              <a:buFont typeface="Arial" panose="020B0604020202020204" pitchFamily="34" charset="0"/>
              <a:buNone/>
              <a:tabLst/>
              <a:defRPr/>
            </a:pPr>
            <a:r>
              <a:rPr lang="en-US" sz="1200" b="0" dirty="0">
                <a:effectLst/>
                <a:latin typeface="Arial" panose="020B0604020202020204" pitchFamily="34" charset="0"/>
                <a:ea typeface="Calibri" panose="020F0502020204030204" pitchFamily="34" charset="0"/>
              </a:rPr>
              <a:t>In December, three documents were issued by the Forest Service:</a:t>
            </a:r>
          </a:p>
          <a:p>
            <a:pPr marL="0" marR="0" lvl="0" indent="0" algn="l" defTabSz="914400" rtl="0" eaLnBrk="1" fontAlgn="auto" latinLnBrk="0" hangingPunct="1">
              <a:lnSpc>
                <a:spcPct val="100000"/>
              </a:lnSpc>
              <a:spcBef>
                <a:spcPts val="600"/>
              </a:spcBef>
              <a:spcAft>
                <a:spcPts val="1200"/>
              </a:spcAft>
              <a:buClrTx/>
              <a:buSzPts val="1100"/>
              <a:buFont typeface="Arial" panose="020B0604020202020204" pitchFamily="34" charset="0"/>
              <a:buNone/>
              <a:tabLst/>
              <a:defRPr/>
            </a:pPr>
            <a:endParaRPr lang="en-US" sz="1200" b="0" dirty="0">
              <a:effectLst/>
              <a:latin typeface="Arial" panose="020B0604020202020204" pitchFamily="34" charset="0"/>
              <a:ea typeface="Calibri" panose="020F0502020204030204" pitchFamily="34" charset="0"/>
            </a:endParaRPr>
          </a:p>
          <a:p>
            <a:pPr marL="1143000" marR="0" lvl="2" indent="-228600">
              <a:spcBef>
                <a:spcPts val="600"/>
              </a:spcBef>
              <a:spcAft>
                <a:spcPts val="1200"/>
              </a:spcAft>
              <a:buSzPts val="1100"/>
              <a:buFont typeface="Arial" panose="020B0604020202020204" pitchFamily="34" charset="0"/>
              <a:buAutoNum type="arabicPeriod"/>
            </a:pPr>
            <a:r>
              <a:rPr lang="en-US" sz="1200" b="0" dirty="0">
                <a:effectLst/>
                <a:latin typeface="Arial" panose="020B0604020202020204" pitchFamily="34" charset="0"/>
                <a:cs typeface="Times New Roman" panose="02020603050405020304" pitchFamily="18" charset="0"/>
              </a:rPr>
              <a:t>Letter from the Forest Service Fire Director </a:t>
            </a:r>
            <a:r>
              <a:rPr lang="en-US" sz="1200" b="1" i="1" u="sng" dirty="0">
                <a:effectLst/>
                <a:latin typeface="Arial" panose="020B0604020202020204" pitchFamily="34" charset="0"/>
                <a:cs typeface="Times New Roman" panose="02020603050405020304" pitchFamily="18" charset="0"/>
              </a:rPr>
              <a:t>(KEY POINTS):</a:t>
            </a:r>
          </a:p>
          <a:p>
            <a:pPr marL="1600200" marR="0" lvl="3" indent="-228600">
              <a:spcBef>
                <a:spcPts val="600"/>
              </a:spcBef>
              <a:spcAft>
                <a:spcPts val="1200"/>
              </a:spcAft>
              <a:buSzPts val="1100"/>
              <a:buFont typeface="Arial" panose="020B0604020202020204" pitchFamily="34" charset="0"/>
              <a:buAutoNum type="alphaLcPeriod"/>
            </a:pPr>
            <a:r>
              <a:rPr lang="en-US" sz="1200" b="0" dirty="0">
                <a:effectLst/>
                <a:latin typeface="Arial" panose="020B0604020202020204" pitchFamily="34" charset="0"/>
                <a:cs typeface="Times New Roman" panose="02020603050405020304" pitchFamily="18" charset="0"/>
              </a:rPr>
              <a:t>The National Fire Danger Rating System is the agency's standard (Forest Service Manual 5120) for fire danger-based decisions.</a:t>
            </a:r>
          </a:p>
          <a:p>
            <a:pPr marL="1600200" marR="0" lvl="3" indent="-228600">
              <a:spcBef>
                <a:spcPts val="600"/>
              </a:spcBef>
              <a:spcAft>
                <a:spcPts val="1200"/>
              </a:spcAft>
              <a:buSzPts val="1100"/>
              <a:buFont typeface="Arial" panose="020B0604020202020204" pitchFamily="34" charset="0"/>
              <a:buAutoNum type="alphaLcPeriod"/>
            </a:pPr>
            <a:r>
              <a:rPr lang="en-US" sz="1200" b="0" dirty="0">
                <a:effectLst/>
                <a:latin typeface="Arial" panose="020B0604020202020204" pitchFamily="34" charset="0"/>
                <a:cs typeface="Times New Roman" panose="02020603050405020304" pitchFamily="18" charset="0"/>
              </a:rPr>
              <a:t>The Forest Service NFDRS2016 Rollout Plan (attached to the letter) seeks to accomplish two goals: </a:t>
            </a:r>
          </a:p>
          <a:p>
            <a:pPr marL="2057400" marR="0" lvl="4" indent="-228600">
              <a:spcBef>
                <a:spcPts val="600"/>
              </a:spcBef>
              <a:spcAft>
                <a:spcPts val="1200"/>
              </a:spcAft>
              <a:buSzPts val="1100"/>
              <a:buFont typeface="Arial" panose="020B0604020202020204" pitchFamily="34" charset="0"/>
              <a:buAutoNum type="arabicParenBoth"/>
            </a:pPr>
            <a:r>
              <a:rPr lang="en-US" sz="1200" b="0" dirty="0">
                <a:effectLst/>
                <a:latin typeface="Arial" panose="020B0604020202020204" pitchFamily="34" charset="0"/>
                <a:cs typeface="Times New Roman" panose="02020603050405020304" pitchFamily="18" charset="0"/>
              </a:rPr>
              <a:t>updating users on the new science, and </a:t>
            </a:r>
          </a:p>
          <a:p>
            <a:pPr marL="2057400" marR="0" lvl="4" indent="-228600">
              <a:spcBef>
                <a:spcPts val="600"/>
              </a:spcBef>
              <a:spcAft>
                <a:spcPts val="1200"/>
              </a:spcAft>
              <a:buSzPts val="1100"/>
              <a:buFont typeface="Arial" panose="020B0604020202020204" pitchFamily="34" charset="0"/>
              <a:buAutoNum type="arabicParenBoth"/>
            </a:pPr>
            <a:r>
              <a:rPr lang="en-US" sz="1200" b="0" dirty="0">
                <a:effectLst/>
                <a:latin typeface="Arial" panose="020B0604020202020204" pitchFamily="34" charset="0"/>
                <a:cs typeface="Times New Roman" panose="02020603050405020304" pitchFamily="18" charset="0"/>
              </a:rPr>
              <a:t>improve the use of the NFDRS through standardized interagency applications of the system.</a:t>
            </a:r>
          </a:p>
          <a:p>
            <a:pPr marL="2057400" marR="0" lvl="4" indent="-228600">
              <a:spcBef>
                <a:spcPts val="600"/>
              </a:spcBef>
              <a:spcAft>
                <a:spcPts val="1200"/>
              </a:spcAft>
              <a:buSzPts val="1100"/>
              <a:buFont typeface="Arial" panose="020B0604020202020204" pitchFamily="34" charset="0"/>
              <a:buAutoNum type="arabicParenBoth"/>
            </a:pPr>
            <a:endParaRPr lang="en-US" sz="1200" b="0" dirty="0">
              <a:effectLst/>
              <a:latin typeface="Arial" panose="020B0604020202020204" pitchFamily="34" charset="0"/>
              <a:cs typeface="Times New Roman" panose="02020603050405020304" pitchFamily="18" charset="0"/>
            </a:endParaRPr>
          </a:p>
          <a:p>
            <a:pPr marL="1143000" marR="0" lvl="2" indent="-228600" algn="l" defTabSz="914400" rtl="0" eaLnBrk="1" fontAlgn="auto" latinLnBrk="0" hangingPunct="1">
              <a:lnSpc>
                <a:spcPct val="100000"/>
              </a:lnSpc>
              <a:spcBef>
                <a:spcPts val="600"/>
              </a:spcBef>
              <a:spcAft>
                <a:spcPts val="1200"/>
              </a:spcAft>
              <a:buClrTx/>
              <a:buSzPts val="1100"/>
              <a:buFont typeface="Arial" panose="020B0604020202020204" pitchFamily="34" charset="0"/>
              <a:buAutoNum type="arabicPeriod"/>
              <a:tabLst/>
              <a:defRPr/>
            </a:pPr>
            <a:r>
              <a:rPr lang="en-US" sz="1200" b="0" dirty="0">
                <a:effectLst/>
                <a:latin typeface="Arial" panose="020B0604020202020204" pitchFamily="34" charset="0"/>
                <a:cs typeface="Times New Roman" panose="02020603050405020304" pitchFamily="18" charset="0"/>
              </a:rPr>
              <a:t>NFDRS2016 Initial Rollout Plan </a:t>
            </a:r>
            <a:r>
              <a:rPr kumimoji="0" lang="en-US" sz="1200" b="1" i="1" u="sng"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(KEY POINTS):</a:t>
            </a:r>
            <a:endParaRPr lang="en-US" sz="1200" b="0" dirty="0">
              <a:effectLst/>
              <a:latin typeface="Arial" panose="020B0604020202020204" pitchFamily="34" charset="0"/>
              <a:cs typeface="Times New Roman" panose="02020603050405020304" pitchFamily="18" charset="0"/>
            </a:endParaRPr>
          </a:p>
          <a:p>
            <a:pPr marL="1600200" marR="0" lvl="3" indent="-228600">
              <a:spcBef>
                <a:spcPts val="600"/>
              </a:spcBef>
              <a:spcAft>
                <a:spcPts val="1200"/>
              </a:spcAft>
              <a:buSzPts val="1100"/>
              <a:buFont typeface="Arial" panose="020B0604020202020204" pitchFamily="34" charset="0"/>
              <a:buAutoNum type="alphaLcPeriod"/>
            </a:pPr>
            <a:r>
              <a:rPr lang="en-US" sz="1200" b="0" dirty="0">
                <a:effectLst/>
                <a:latin typeface="Arial" panose="020B0604020202020204" pitchFamily="34" charset="0"/>
                <a:cs typeface="Times New Roman" panose="02020603050405020304" pitchFamily="18" charset="0"/>
              </a:rPr>
              <a:t>Provided a detailed initial plan for the phased rollout of the NFDRS 2016 model and applications</a:t>
            </a:r>
          </a:p>
          <a:p>
            <a:pPr marL="1600200" marR="0" lvl="3" indent="-228600">
              <a:spcBef>
                <a:spcPts val="600"/>
              </a:spcBef>
              <a:spcAft>
                <a:spcPts val="1200"/>
              </a:spcAft>
              <a:buSzPts val="1100"/>
              <a:buFont typeface="Arial" panose="020B0604020202020204" pitchFamily="34" charset="0"/>
              <a:buAutoNum type="alphaLcPeriod"/>
            </a:pPr>
            <a:r>
              <a:rPr lang="en-US" sz="1200" b="0" dirty="0">
                <a:effectLst/>
                <a:latin typeface="Arial" panose="020B0604020202020204" pitchFamily="34" charset="0"/>
                <a:cs typeface="Times New Roman" panose="02020603050405020304" pitchFamily="18" charset="0"/>
              </a:rPr>
              <a:t>Outlined roles for the Fire Danger Sub-Committee, GA Leadership Groups, and General Users</a:t>
            </a:r>
          </a:p>
          <a:p>
            <a:pPr marL="1600200" marR="0" lvl="3" indent="-228600">
              <a:spcBef>
                <a:spcPts val="600"/>
              </a:spcBef>
              <a:spcAft>
                <a:spcPts val="1200"/>
              </a:spcAft>
              <a:buSzPts val="1100"/>
              <a:buFont typeface="Arial" panose="020B0604020202020204" pitchFamily="34" charset="0"/>
              <a:buAutoNum type="alphaLcPeriod"/>
            </a:pPr>
            <a:r>
              <a:rPr lang="en-US" sz="1200" b="0" dirty="0">
                <a:effectLst/>
                <a:latin typeface="Arial" panose="020B0604020202020204" pitchFamily="34" charset="0"/>
                <a:cs typeface="Times New Roman" panose="02020603050405020304" pitchFamily="18" charset="0"/>
              </a:rPr>
              <a:t>Included objectives and critical needs to achieve expected outcomes.</a:t>
            </a:r>
          </a:p>
          <a:p>
            <a:pPr marL="1600200" marR="0" lvl="3" indent="-228600">
              <a:spcBef>
                <a:spcPts val="600"/>
              </a:spcBef>
              <a:spcAft>
                <a:spcPts val="1200"/>
              </a:spcAft>
              <a:buSzPts val="1100"/>
              <a:buFont typeface="Arial" panose="020B0604020202020204" pitchFamily="34" charset="0"/>
              <a:buAutoNum type="alphaLcPeriod"/>
            </a:pPr>
            <a:endParaRPr lang="en-US" sz="1200" b="0" dirty="0">
              <a:effectLst/>
              <a:latin typeface="Arial" panose="020B0604020202020204" pitchFamily="34" charset="0"/>
              <a:cs typeface="Times New Roman" panose="02020603050405020304" pitchFamily="18" charset="0"/>
            </a:endParaRPr>
          </a:p>
          <a:p>
            <a:pPr marL="1143000" marR="0" lvl="2" indent="-228600" algn="l" defTabSz="914400" rtl="0" eaLnBrk="1" fontAlgn="auto" latinLnBrk="0" hangingPunct="1">
              <a:lnSpc>
                <a:spcPct val="100000"/>
              </a:lnSpc>
              <a:spcBef>
                <a:spcPts val="600"/>
              </a:spcBef>
              <a:spcAft>
                <a:spcPts val="1200"/>
              </a:spcAft>
              <a:buClrTx/>
              <a:buSzPts val="1100"/>
              <a:buFont typeface="Arial" panose="020B0604020202020204" pitchFamily="34" charset="0"/>
              <a:buAutoNum type="arabicPeriod"/>
              <a:tabLst/>
              <a:defRPr/>
            </a:pPr>
            <a:r>
              <a:rPr lang="en-US" sz="1200" b="0" dirty="0">
                <a:effectLst/>
                <a:latin typeface="Arial" panose="020B0604020202020204" pitchFamily="34" charset="0"/>
                <a:cs typeface="Times New Roman" panose="02020603050405020304" pitchFamily="18" charset="0"/>
              </a:rPr>
              <a:t>Briefing Paper to State and Private Forestry </a:t>
            </a:r>
            <a:r>
              <a:rPr kumimoji="0" lang="en-US" sz="1200" b="1" i="1" u="sng"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(KEY POINTS):</a:t>
            </a:r>
            <a:endParaRPr lang="en-US" sz="1200" b="0" dirty="0">
              <a:effectLst/>
              <a:latin typeface="Arial" panose="020B0604020202020204" pitchFamily="34" charset="0"/>
              <a:cs typeface="Times New Roman" panose="02020603050405020304" pitchFamily="18" charset="0"/>
            </a:endParaRPr>
          </a:p>
          <a:p>
            <a:pPr marL="1600200" marR="0" lvl="3" indent="-228600">
              <a:spcBef>
                <a:spcPts val="600"/>
              </a:spcBef>
              <a:spcAft>
                <a:spcPts val="1200"/>
              </a:spcAft>
              <a:buSzPts val="1100"/>
              <a:buFont typeface="Arial" panose="020B0604020202020204" pitchFamily="34" charset="0"/>
              <a:buAutoNum type="alphaLcPeriod"/>
            </a:pPr>
            <a:r>
              <a:rPr lang="en-US" sz="1200" b="0" dirty="0">
                <a:effectLst/>
                <a:latin typeface="Arial" panose="020B0604020202020204" pitchFamily="34" charset="0"/>
                <a:cs typeface="Times New Roman" panose="02020603050405020304" pitchFamily="18" charset="0"/>
              </a:rPr>
              <a:t>Summarized the previous key points and timeline</a:t>
            </a:r>
          </a:p>
          <a:p>
            <a:pPr marL="1600200" marR="0" lvl="3" indent="-228600">
              <a:spcBef>
                <a:spcPts val="600"/>
              </a:spcBef>
              <a:spcAft>
                <a:spcPts val="1200"/>
              </a:spcAft>
              <a:buSzPts val="1100"/>
              <a:buFont typeface="Arial" panose="020B0604020202020204" pitchFamily="34" charset="0"/>
              <a:buAutoNum type="alphaLcPeriod"/>
            </a:pPr>
            <a:r>
              <a:rPr lang="en-US" sz="1200" b="0" dirty="0">
                <a:effectLst/>
                <a:latin typeface="Arial" panose="020B0604020202020204" pitchFamily="34" charset="0"/>
                <a:cs typeface="Times New Roman" panose="02020603050405020304" pitchFamily="18" charset="0"/>
              </a:rPr>
              <a:t>Recommended that the USFS lead the overall effort, “collaborating closely with interagency partners”</a:t>
            </a:r>
          </a:p>
          <a:p>
            <a:pPr marL="60312" lvl="0" indent="0">
              <a:buFont typeface="Arial" panose="020B0604020202020204" pitchFamily="34" charset="0"/>
              <a:buNone/>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Point out to participants that these documents are posted under the NWCG Fire Danger Subcommittee Home Page:  https://www.nwcg.gov/committees/fire-danger-subcommittee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7063D-96C6-401D-A175-5B29A3E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5697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gif"/><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gif"/><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gif"/><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gif"/><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gif"/><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gif"/><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99" y="451257"/>
            <a:ext cx="11176000" cy="757130"/>
          </a:xfrm>
          <a:prstGeom prst="rect">
            <a:avLst/>
          </a:prstGeom>
        </p:spPr>
        <p:txBody>
          <a:bodyPr>
            <a:spAutoFit/>
          </a:bodyPr>
          <a:lstStyle>
            <a:lvl1pPr>
              <a:defRPr/>
            </a:lvl1pPr>
          </a:lstStyle>
          <a:p>
            <a:r>
              <a:rPr lang="en-US"/>
              <a:t>Click to edit title</a:t>
            </a:r>
          </a:p>
        </p:txBody>
      </p:sp>
      <p:sp>
        <p:nvSpPr>
          <p:cNvPr id="3" name="Content Placeholder 2"/>
          <p:cNvSpPr>
            <a:spLocks noGrp="1"/>
          </p:cNvSpPr>
          <p:nvPr>
            <p:ph idx="1" hasCustomPrompt="1"/>
          </p:nvPr>
        </p:nvSpPr>
        <p:spPr>
          <a:xfrm>
            <a:off x="1336430" y="1666281"/>
            <a:ext cx="10347569" cy="646331"/>
          </a:xfrm>
          <a:prstGeom prst="rect">
            <a:avLst/>
          </a:prstGeom>
          <a:effectLst/>
        </p:spPr>
        <p:txBody>
          <a:bodyPr>
            <a:spAutoFit/>
          </a:bodyPr>
          <a:lstStyle>
            <a:lvl1pPr>
              <a:lnSpc>
                <a:spcPct val="90000"/>
              </a:lnSpc>
              <a:defRPr/>
            </a:lvl1pPr>
            <a:lvl2pPr>
              <a:lnSpc>
                <a:spcPct val="90000"/>
              </a:lnSpc>
              <a:defRPr/>
            </a:lvl2pPr>
            <a:lvl3pPr>
              <a:lnSpc>
                <a:spcPct val="90000"/>
              </a:lnSpc>
              <a:buSzPct val="80000"/>
              <a:defRPr/>
            </a:lvl3pPr>
            <a:lvl4pPr>
              <a:lnSpc>
                <a:spcPct val="90000"/>
              </a:lnSpc>
              <a:buSzPct val="80000"/>
              <a:defRPr/>
            </a:lvl4pPr>
            <a:lvl5pPr>
              <a:lnSpc>
                <a:spcPct val="90000"/>
              </a:lnSpc>
              <a:buSzPct val="80000"/>
              <a:defRPr/>
            </a:lvl5pPr>
          </a:lstStyle>
          <a:p>
            <a:pPr lvl="0"/>
            <a:r>
              <a:rPr lang="en-US"/>
              <a:t>Click to select object</a:t>
            </a:r>
          </a:p>
        </p:txBody>
      </p:sp>
      <p:grpSp>
        <p:nvGrpSpPr>
          <p:cNvPr id="5" name="Group 4" descr="Logo" title="NFDRS 2016 Rollout Workshop">
            <a:extLst>
              <a:ext uri="{FF2B5EF4-FFF2-40B4-BE49-F238E27FC236}">
                <a16:creationId xmlns:a16="http://schemas.microsoft.com/office/drawing/2014/main" id="{6A5EF276-741C-49B5-BFEB-9248E3A7FBC0}"/>
              </a:ext>
            </a:extLst>
          </p:cNvPr>
          <p:cNvGrpSpPr/>
          <p:nvPr userDrawn="1"/>
        </p:nvGrpSpPr>
        <p:grpSpPr>
          <a:xfrm>
            <a:off x="71821" y="5301822"/>
            <a:ext cx="1916403" cy="1480996"/>
            <a:chOff x="-8862" y="5171834"/>
            <a:chExt cx="1916402" cy="1480996"/>
          </a:xfrm>
          <a:effectLst>
            <a:outerShdw blurRad="50800" dist="50800" dir="5400000" algn="t" rotWithShape="0">
              <a:prstClr val="black">
                <a:alpha val="40000"/>
              </a:prstClr>
            </a:outerShdw>
          </a:effectLst>
        </p:grpSpPr>
        <p:pic>
          <p:nvPicPr>
            <p:cNvPr id="6" name="Picture 5" descr="A close up of a sign&#10;&#10;Description generated with high confidence">
              <a:extLst>
                <a:ext uri="{FF2B5EF4-FFF2-40B4-BE49-F238E27FC236}">
                  <a16:creationId xmlns:a16="http://schemas.microsoft.com/office/drawing/2014/main" id="{0F185B5C-4FB8-436C-9B4A-29B8D7B68F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777" y="5171834"/>
              <a:ext cx="1659587" cy="1480996"/>
            </a:xfrm>
            <a:prstGeom prst="rect">
              <a:avLst/>
            </a:prstGeom>
          </p:spPr>
        </p:pic>
        <p:pic>
          <p:nvPicPr>
            <p:cNvPr id="7" name="Picture 6">
              <a:extLst>
                <a:ext uri="{FF2B5EF4-FFF2-40B4-BE49-F238E27FC236}">
                  <a16:creationId xmlns:a16="http://schemas.microsoft.com/office/drawing/2014/main" id="{2711EEB7-433F-47EB-B08B-97534A857F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5480821"/>
              <a:ext cx="787333" cy="945746"/>
            </a:xfrm>
            <a:prstGeom prst="rect">
              <a:avLst/>
            </a:prstGeom>
          </p:spPr>
        </p:pic>
        <p:pic>
          <p:nvPicPr>
            <p:cNvPr id="8" name="Picture 7">
              <a:extLst>
                <a:ext uri="{FF2B5EF4-FFF2-40B4-BE49-F238E27FC236}">
                  <a16:creationId xmlns:a16="http://schemas.microsoft.com/office/drawing/2014/main" id="{B21C6FB8-001E-420F-8EC2-E958FFDC979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62" y="5993588"/>
              <a:ext cx="1916402" cy="659242"/>
            </a:xfrm>
            <a:prstGeom prst="rect">
              <a:avLst/>
            </a:prstGeom>
            <a:scene3d>
              <a:camera prst="orthographicFront"/>
              <a:lightRig rig="balanced" dir="t"/>
            </a:scene3d>
            <a:sp3d extrusionH="203200">
              <a:bevelT w="107950" h="114300" prst="coolSlant"/>
              <a:bevelB w="165100" prst="coolSlant"/>
            </a:sp3d>
          </p:spPr>
        </p:pic>
      </p:grpSp>
    </p:spTree>
    <p:extLst>
      <p:ext uri="{BB962C8B-B14F-4D97-AF65-F5344CB8AC3E}">
        <p14:creationId xmlns:p14="http://schemas.microsoft.com/office/powerpoint/2010/main" val="83647076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Layered Content">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a:t>Click to edit</a:t>
            </a:r>
          </a:p>
        </p:txBody>
      </p:sp>
      <p:sp>
        <p:nvSpPr>
          <p:cNvPr id="6" name="Text Placeholder 5"/>
          <p:cNvSpPr>
            <a:spLocks noGrp="1"/>
          </p:cNvSpPr>
          <p:nvPr>
            <p:ph type="body" sz="quarter" idx="10" hasCustomPrompt="1"/>
          </p:nvPr>
        </p:nvSpPr>
        <p:spPr>
          <a:xfrm>
            <a:off x="1125415" y="1411553"/>
            <a:ext cx="10558585" cy="3354765"/>
          </a:xfrm>
          <a:prstGeom prst="rect">
            <a:avLst/>
          </a:prstGeom>
          <a:effectLst/>
        </p:spPr>
        <p:txBody>
          <a:bodyPr wrap="square">
            <a:spAutoFit/>
          </a:bodyPr>
          <a:lstStyle>
            <a:lvl1pPr>
              <a:lnSpc>
                <a:spcPct val="100000"/>
              </a:lnSpc>
              <a:spcBef>
                <a:spcPts val="600"/>
              </a:spcBef>
              <a:spcAft>
                <a:spcPts val="600"/>
              </a:spcAft>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grpSp>
        <p:nvGrpSpPr>
          <p:cNvPr id="31" name="Group 30">
            <a:extLst>
              <a:ext uri="{FF2B5EF4-FFF2-40B4-BE49-F238E27FC236}">
                <a16:creationId xmlns:a16="http://schemas.microsoft.com/office/drawing/2014/main" id="{77285671-4945-4A4A-AC94-8C7FC9788B62}"/>
              </a:ext>
            </a:extLst>
          </p:cNvPr>
          <p:cNvGrpSpPr>
            <a:grpSpLocks noChangeAspect="1"/>
          </p:cNvGrpSpPr>
          <p:nvPr userDrawn="1"/>
        </p:nvGrpSpPr>
        <p:grpSpPr>
          <a:xfrm>
            <a:off x="121783" y="4918943"/>
            <a:ext cx="2263329" cy="1808768"/>
            <a:chOff x="121783" y="4918943"/>
            <a:chExt cx="2263329" cy="1808768"/>
          </a:xfrm>
        </p:grpSpPr>
        <p:pic>
          <p:nvPicPr>
            <p:cNvPr id="32" name="Picture 31" descr="A close up of a sign&#10;&#10;Description generated with high confidence">
              <a:extLst>
                <a:ext uri="{FF2B5EF4-FFF2-40B4-BE49-F238E27FC236}">
                  <a16:creationId xmlns:a16="http://schemas.microsoft.com/office/drawing/2014/main" id="{0ECE74E0-3633-45FE-8284-F2134D732C24}"/>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33" name="Group 32">
              <a:extLst>
                <a:ext uri="{FF2B5EF4-FFF2-40B4-BE49-F238E27FC236}">
                  <a16:creationId xmlns:a16="http://schemas.microsoft.com/office/drawing/2014/main" id="{B5E63A6E-0ADC-4613-9554-44899AB8A7CB}"/>
                </a:ext>
              </a:extLst>
            </p:cNvPr>
            <p:cNvGrpSpPr/>
            <p:nvPr userDrawn="1"/>
          </p:nvGrpSpPr>
          <p:grpSpPr>
            <a:xfrm>
              <a:off x="625657" y="5008148"/>
              <a:ext cx="1261706" cy="1384731"/>
              <a:chOff x="218435" y="2852807"/>
              <a:chExt cx="1408496" cy="1656226"/>
            </a:xfrm>
          </p:grpSpPr>
          <p:sp>
            <p:nvSpPr>
              <p:cNvPr id="37" name="TextBox 36">
                <a:extLst>
                  <a:ext uri="{FF2B5EF4-FFF2-40B4-BE49-F238E27FC236}">
                    <a16:creationId xmlns:a16="http://schemas.microsoft.com/office/drawing/2014/main" id="{E48D16D8-C5F1-48FC-A91A-54E5E1EB51BA}"/>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Topography</a:t>
                </a:r>
              </a:p>
            </p:txBody>
          </p:sp>
          <p:sp>
            <p:nvSpPr>
              <p:cNvPr id="38" name="TextBox 37">
                <a:extLst>
                  <a:ext uri="{FF2B5EF4-FFF2-40B4-BE49-F238E27FC236}">
                    <a16:creationId xmlns:a16="http://schemas.microsoft.com/office/drawing/2014/main" id="{FA7D6AB8-D58A-4C8E-A065-A00DFB530E12}"/>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Vegetation</a:t>
                </a:r>
              </a:p>
            </p:txBody>
          </p:sp>
          <p:sp>
            <p:nvSpPr>
              <p:cNvPr id="39" name="TextBox 38">
                <a:extLst>
                  <a:ext uri="{FF2B5EF4-FFF2-40B4-BE49-F238E27FC236}">
                    <a16:creationId xmlns:a16="http://schemas.microsoft.com/office/drawing/2014/main" id="{08011E03-B986-4631-8BC4-2E67D368A865}"/>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Climate</a:t>
                </a:r>
              </a:p>
            </p:txBody>
          </p:sp>
        </p:grpSp>
        <p:pic>
          <p:nvPicPr>
            <p:cNvPr id="34" name="Picture 33">
              <a:extLst>
                <a:ext uri="{FF2B5EF4-FFF2-40B4-BE49-F238E27FC236}">
                  <a16:creationId xmlns:a16="http://schemas.microsoft.com/office/drawing/2014/main" id="{AB805983-AA08-46D5-B4D9-DC4CCCE89A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3767D425-F3BF-4886-B225-F89B325C5E0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36" name="Picture 35">
              <a:extLst>
                <a:ext uri="{FF2B5EF4-FFF2-40B4-BE49-F238E27FC236}">
                  <a16:creationId xmlns:a16="http://schemas.microsoft.com/office/drawing/2014/main" id="{9F41F132-273F-4C34-9E25-A222C143645F}"/>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74785322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99" y="451253"/>
            <a:ext cx="11176000" cy="664797"/>
          </a:xfrm>
          <a:prstGeom prst="rect">
            <a:avLst/>
          </a:prstGeom>
        </p:spPr>
        <p:txBody>
          <a:bodyPr/>
          <a:lstStyle>
            <a:lvl1pPr>
              <a:defRPr/>
            </a:lvl1pPr>
          </a:lstStyle>
          <a:p>
            <a:r>
              <a:rPr lang="en-US"/>
              <a:t>Click to edit title</a:t>
            </a:r>
          </a:p>
        </p:txBody>
      </p:sp>
      <p:sp>
        <p:nvSpPr>
          <p:cNvPr id="3" name="Content Placeholder 2"/>
          <p:cNvSpPr>
            <a:spLocks noGrp="1"/>
          </p:cNvSpPr>
          <p:nvPr>
            <p:ph idx="1" hasCustomPrompt="1"/>
          </p:nvPr>
        </p:nvSpPr>
        <p:spPr>
          <a:xfrm>
            <a:off x="1336431" y="1660805"/>
            <a:ext cx="10347569" cy="3795450"/>
          </a:xfrm>
          <a:prstGeom prst="rect">
            <a:avLst/>
          </a:prstGeom>
          <a:effectLst/>
        </p:spPr>
        <p:txBody>
          <a:bodyPr>
            <a:noAutofit/>
          </a:bodyPr>
          <a:lstStyle>
            <a:lvl1pPr>
              <a:lnSpc>
                <a:spcPct val="90000"/>
              </a:lnSpc>
              <a:defRPr/>
            </a:lvl1pPr>
            <a:lvl2pPr>
              <a:lnSpc>
                <a:spcPct val="90000"/>
              </a:lnSpc>
              <a:defRPr/>
            </a:lvl2pPr>
            <a:lvl3pPr>
              <a:lnSpc>
                <a:spcPct val="90000"/>
              </a:lnSpc>
              <a:buSzPct val="80000"/>
              <a:defRPr/>
            </a:lvl3pPr>
            <a:lvl4pPr>
              <a:lnSpc>
                <a:spcPct val="90000"/>
              </a:lnSpc>
              <a:buSzPct val="80000"/>
              <a:defRPr/>
            </a:lvl4pPr>
            <a:lvl5pPr>
              <a:lnSpc>
                <a:spcPct val="90000"/>
              </a:lnSpc>
              <a:buSzPct val="80000"/>
              <a:defRPr/>
            </a:lvl5pPr>
          </a:lstStyle>
          <a:p>
            <a:pPr lvl="0"/>
            <a:r>
              <a:rPr lang="en-US"/>
              <a:t>Click to select object</a:t>
            </a:r>
          </a:p>
        </p:txBody>
      </p:sp>
      <p:grpSp>
        <p:nvGrpSpPr>
          <p:cNvPr id="13" name="Group 12">
            <a:extLst>
              <a:ext uri="{FF2B5EF4-FFF2-40B4-BE49-F238E27FC236}">
                <a16:creationId xmlns:a16="http://schemas.microsoft.com/office/drawing/2014/main" id="{5226238C-115F-4A62-BC57-4537125D6452}"/>
              </a:ext>
            </a:extLst>
          </p:cNvPr>
          <p:cNvGrpSpPr>
            <a:grpSpLocks noChangeAspect="1"/>
          </p:cNvGrpSpPr>
          <p:nvPr userDrawn="1"/>
        </p:nvGrpSpPr>
        <p:grpSpPr>
          <a:xfrm>
            <a:off x="121783" y="4918943"/>
            <a:ext cx="2263329" cy="1808768"/>
            <a:chOff x="121783" y="4918943"/>
            <a:chExt cx="2263329" cy="1808768"/>
          </a:xfrm>
        </p:grpSpPr>
        <p:pic>
          <p:nvPicPr>
            <p:cNvPr id="14" name="Picture 13" descr="A close up of a sign&#10;&#10;Description generated with high confidence">
              <a:extLst>
                <a:ext uri="{FF2B5EF4-FFF2-40B4-BE49-F238E27FC236}">
                  <a16:creationId xmlns:a16="http://schemas.microsoft.com/office/drawing/2014/main" id="{79A33663-E9CF-40AA-8671-58A6C0983B90}"/>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15" name="Group 14">
              <a:extLst>
                <a:ext uri="{FF2B5EF4-FFF2-40B4-BE49-F238E27FC236}">
                  <a16:creationId xmlns:a16="http://schemas.microsoft.com/office/drawing/2014/main" id="{2F955497-B96F-4F06-9679-02259F815E34}"/>
                </a:ext>
              </a:extLst>
            </p:cNvPr>
            <p:cNvGrpSpPr/>
            <p:nvPr userDrawn="1"/>
          </p:nvGrpSpPr>
          <p:grpSpPr>
            <a:xfrm>
              <a:off x="625657" y="5008148"/>
              <a:ext cx="1261706" cy="1384731"/>
              <a:chOff x="218435" y="2852807"/>
              <a:chExt cx="1408496" cy="1656226"/>
            </a:xfrm>
          </p:grpSpPr>
          <p:sp>
            <p:nvSpPr>
              <p:cNvPr id="28" name="TextBox 27">
                <a:extLst>
                  <a:ext uri="{FF2B5EF4-FFF2-40B4-BE49-F238E27FC236}">
                    <a16:creationId xmlns:a16="http://schemas.microsoft.com/office/drawing/2014/main" id="{93EAE4A6-729D-47D6-915B-C9BD17013F97}"/>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Topography</a:t>
                </a:r>
              </a:p>
            </p:txBody>
          </p:sp>
          <p:sp>
            <p:nvSpPr>
              <p:cNvPr id="29" name="TextBox 28">
                <a:extLst>
                  <a:ext uri="{FF2B5EF4-FFF2-40B4-BE49-F238E27FC236}">
                    <a16:creationId xmlns:a16="http://schemas.microsoft.com/office/drawing/2014/main" id="{29458D22-ADB9-41A6-8DF1-49FB321A6A58}"/>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Vegetation</a:t>
                </a:r>
              </a:p>
            </p:txBody>
          </p:sp>
          <p:sp>
            <p:nvSpPr>
              <p:cNvPr id="30" name="TextBox 29">
                <a:extLst>
                  <a:ext uri="{FF2B5EF4-FFF2-40B4-BE49-F238E27FC236}">
                    <a16:creationId xmlns:a16="http://schemas.microsoft.com/office/drawing/2014/main" id="{6D6059B3-4928-433C-BD21-7197C34277EE}"/>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Climate</a:t>
                </a:r>
              </a:p>
            </p:txBody>
          </p:sp>
        </p:grpSp>
        <p:pic>
          <p:nvPicPr>
            <p:cNvPr id="16" name="Picture 15">
              <a:extLst>
                <a:ext uri="{FF2B5EF4-FFF2-40B4-BE49-F238E27FC236}">
                  <a16:creationId xmlns:a16="http://schemas.microsoft.com/office/drawing/2014/main" id="{E63F855F-3FFD-4568-B717-DFDF117D50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1C9B79E4-9475-4A8C-8C20-C9894135F59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7F08746E-1E12-4E1C-9373-7BBA088E0AA1}"/>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57364622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6726" y="303449"/>
            <a:ext cx="11176000" cy="664797"/>
          </a:xfrm>
          <a:prstGeom prst="rect">
            <a:avLst/>
          </a:prstGeom>
        </p:spPr>
        <p:txBody>
          <a:bodyPr/>
          <a:lstStyle>
            <a:lvl1pPr>
              <a:defRPr/>
            </a:lvl1pPr>
          </a:lstStyle>
          <a:p>
            <a:r>
              <a:rPr lang="en-US"/>
              <a:t>Click to edit title</a:t>
            </a:r>
          </a:p>
        </p:txBody>
      </p:sp>
      <p:sp>
        <p:nvSpPr>
          <p:cNvPr id="3" name="Text Placeholder 2"/>
          <p:cNvSpPr>
            <a:spLocks noGrp="1"/>
          </p:cNvSpPr>
          <p:nvPr>
            <p:ph type="body" idx="1" hasCustomPrompt="1"/>
          </p:nvPr>
        </p:nvSpPr>
        <p:spPr>
          <a:xfrm>
            <a:off x="506726" y="1469956"/>
            <a:ext cx="5486400" cy="704917"/>
          </a:xfrm>
          <a:prstGeom prst="rect">
            <a:avLst/>
          </a:prstGeom>
        </p:spPr>
        <p:txBody>
          <a:bodyPr anchor="t" anchorCtr="0">
            <a:normAutofit/>
          </a:bodyPr>
          <a:lstStyle>
            <a:lvl1pPr marL="0" indent="0">
              <a:lnSpc>
                <a:spcPct val="90000"/>
              </a:lnSpc>
              <a:spcBef>
                <a:spcPts val="0"/>
              </a:spcBef>
              <a:buNone/>
              <a:defRPr sz="2400" b="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a:t>
            </a:r>
          </a:p>
        </p:txBody>
      </p:sp>
      <p:sp>
        <p:nvSpPr>
          <p:cNvPr id="4" name="Content Placeholder 3"/>
          <p:cNvSpPr>
            <a:spLocks noGrp="1"/>
          </p:cNvSpPr>
          <p:nvPr>
            <p:ph sz="half" idx="2" hasCustomPrompt="1"/>
          </p:nvPr>
        </p:nvSpPr>
        <p:spPr>
          <a:xfrm>
            <a:off x="507999" y="2174875"/>
            <a:ext cx="5486400" cy="3522540"/>
          </a:xfrm>
          <a:prstGeom prst="rect">
            <a:avLst/>
          </a:prstGeom>
        </p:spPr>
        <p:txBody>
          <a:bodyPr>
            <a:noAutofit/>
          </a:bodyPr>
          <a:lstStyle>
            <a:lvl1pPr marL="281770" indent="-281770">
              <a:defRPr sz="22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select object</a:t>
            </a:r>
          </a:p>
          <a:p>
            <a:pPr lvl="0"/>
            <a:endParaRPr lang="en-US"/>
          </a:p>
          <a:p>
            <a:pPr lvl="0"/>
            <a:endParaRPr lang="en-US"/>
          </a:p>
        </p:txBody>
      </p:sp>
      <p:sp>
        <p:nvSpPr>
          <p:cNvPr id="5" name="Text Placeholder 4"/>
          <p:cNvSpPr>
            <a:spLocks noGrp="1"/>
          </p:cNvSpPr>
          <p:nvPr>
            <p:ph type="body" sz="quarter" idx="3" hasCustomPrompt="1"/>
          </p:nvPr>
        </p:nvSpPr>
        <p:spPr>
          <a:xfrm>
            <a:off x="6193368" y="1469957"/>
            <a:ext cx="5489359" cy="704918"/>
          </a:xfrm>
          <a:prstGeom prst="rect">
            <a:avLst/>
          </a:prstGeom>
        </p:spPr>
        <p:txBody>
          <a:bodyPr anchor="t" anchorCtr="0">
            <a:normAutofit/>
          </a:bodyPr>
          <a:lstStyle>
            <a:lvl1pPr marL="0" indent="0">
              <a:lnSpc>
                <a:spcPct val="90000"/>
              </a:lnSpc>
              <a:spcBef>
                <a:spcPts val="0"/>
              </a:spcBef>
              <a:buNone/>
              <a:defRPr sz="2400" b="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a:t>
            </a:r>
          </a:p>
        </p:txBody>
      </p:sp>
      <p:sp>
        <p:nvSpPr>
          <p:cNvPr id="6" name="Content Placeholder 5"/>
          <p:cNvSpPr>
            <a:spLocks noGrp="1"/>
          </p:cNvSpPr>
          <p:nvPr>
            <p:ph sz="quarter" idx="4" hasCustomPrompt="1"/>
          </p:nvPr>
        </p:nvSpPr>
        <p:spPr>
          <a:xfrm>
            <a:off x="6193368" y="2174875"/>
            <a:ext cx="5490632" cy="3435934"/>
          </a:xfrm>
          <a:prstGeom prst="rect">
            <a:avLst/>
          </a:prstGeom>
        </p:spPr>
        <p:txBody>
          <a:bodyPr>
            <a:noAutofit/>
          </a:bodyPr>
          <a:lstStyle>
            <a:lvl1pPr marL="296321" indent="-296321">
              <a:defRPr sz="22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select object</a:t>
            </a:r>
          </a:p>
          <a:p>
            <a:pPr lvl="0"/>
            <a:endParaRPr lang="en-US"/>
          </a:p>
          <a:p>
            <a:pPr lvl="0"/>
            <a:endParaRPr lang="en-US"/>
          </a:p>
        </p:txBody>
      </p:sp>
    </p:spTree>
    <p:extLst>
      <p:ext uri="{BB962C8B-B14F-4D97-AF65-F5344CB8AC3E}">
        <p14:creationId xmlns:p14="http://schemas.microsoft.com/office/powerpoint/2010/main" val="321925000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a:t>Click to edit</a:t>
            </a:r>
          </a:p>
        </p:txBody>
      </p:sp>
      <p:grpSp>
        <p:nvGrpSpPr>
          <p:cNvPr id="12" name="Group 11">
            <a:extLst>
              <a:ext uri="{FF2B5EF4-FFF2-40B4-BE49-F238E27FC236}">
                <a16:creationId xmlns:a16="http://schemas.microsoft.com/office/drawing/2014/main" id="{7B96CAFC-FEC6-4EBF-9D8C-DBEF28DC254C}"/>
              </a:ext>
            </a:extLst>
          </p:cNvPr>
          <p:cNvGrpSpPr>
            <a:grpSpLocks noChangeAspect="1"/>
          </p:cNvGrpSpPr>
          <p:nvPr userDrawn="1"/>
        </p:nvGrpSpPr>
        <p:grpSpPr>
          <a:xfrm>
            <a:off x="121783" y="4918943"/>
            <a:ext cx="2263329" cy="1808768"/>
            <a:chOff x="121783" y="4918943"/>
            <a:chExt cx="2263329" cy="1808768"/>
          </a:xfrm>
        </p:grpSpPr>
        <p:pic>
          <p:nvPicPr>
            <p:cNvPr id="13" name="Picture 12" descr="A close up of a sign&#10;&#10;Description generated with high confidence">
              <a:extLst>
                <a:ext uri="{FF2B5EF4-FFF2-40B4-BE49-F238E27FC236}">
                  <a16:creationId xmlns:a16="http://schemas.microsoft.com/office/drawing/2014/main" id="{8BC19C56-9C3A-4FD0-BCFC-ED3CEE2AD8EC}"/>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3BA862B9-14FF-4A57-839C-CA0E789B46DA}"/>
                </a:ext>
              </a:extLst>
            </p:cNvPr>
            <p:cNvGrpSpPr/>
            <p:nvPr userDrawn="1"/>
          </p:nvGrpSpPr>
          <p:grpSpPr>
            <a:xfrm>
              <a:off x="625657" y="5008148"/>
              <a:ext cx="1261706" cy="1384731"/>
              <a:chOff x="218435" y="2852807"/>
              <a:chExt cx="1408496" cy="1656226"/>
            </a:xfrm>
          </p:grpSpPr>
          <p:sp>
            <p:nvSpPr>
              <p:cNvPr id="27" name="TextBox 26">
                <a:extLst>
                  <a:ext uri="{FF2B5EF4-FFF2-40B4-BE49-F238E27FC236}">
                    <a16:creationId xmlns:a16="http://schemas.microsoft.com/office/drawing/2014/main" id="{6709CA22-E9E1-478D-9979-765B4A9B90A8}"/>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Topography</a:t>
                </a:r>
              </a:p>
            </p:txBody>
          </p:sp>
          <p:sp>
            <p:nvSpPr>
              <p:cNvPr id="28" name="TextBox 27">
                <a:extLst>
                  <a:ext uri="{FF2B5EF4-FFF2-40B4-BE49-F238E27FC236}">
                    <a16:creationId xmlns:a16="http://schemas.microsoft.com/office/drawing/2014/main" id="{2860A7D2-8F54-49F7-9F0C-F91E0B2EB127}"/>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Vegetation</a:t>
                </a:r>
              </a:p>
            </p:txBody>
          </p:sp>
          <p:sp>
            <p:nvSpPr>
              <p:cNvPr id="29" name="TextBox 28">
                <a:extLst>
                  <a:ext uri="{FF2B5EF4-FFF2-40B4-BE49-F238E27FC236}">
                    <a16:creationId xmlns:a16="http://schemas.microsoft.com/office/drawing/2014/main" id="{55B5661D-D093-4764-B076-555C2B422A64}"/>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Climate</a:t>
                </a:r>
              </a:p>
            </p:txBody>
          </p:sp>
        </p:grpSp>
        <p:pic>
          <p:nvPicPr>
            <p:cNvPr id="15" name="Picture 14">
              <a:extLst>
                <a:ext uri="{FF2B5EF4-FFF2-40B4-BE49-F238E27FC236}">
                  <a16:creationId xmlns:a16="http://schemas.microsoft.com/office/drawing/2014/main" id="{42A774BF-09CD-4DBC-A9CD-8CD8116C1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433B535E-0D23-4256-9539-BC99DDAB6B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3270ADB4-6ADB-45EF-8265-0D67B5E6C80D}"/>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98754133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a:t>Click to edit</a:t>
            </a:r>
          </a:p>
        </p:txBody>
      </p:sp>
    </p:spTree>
    <p:extLst>
      <p:ext uri="{BB962C8B-B14F-4D97-AF65-F5344CB8AC3E}">
        <p14:creationId xmlns:p14="http://schemas.microsoft.com/office/powerpoint/2010/main" val="82717199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7"/>
            <a:ext cx="11176000" cy="757130"/>
          </a:xfrm>
          <a:prstGeom prst="rect">
            <a:avLst/>
          </a:prstGeom>
        </p:spPr>
        <p:txBody>
          <a:bodyPr>
            <a:spAutoFit/>
          </a:bodyPr>
          <a:lstStyle/>
          <a:p>
            <a:r>
              <a:rPr lang="en-US"/>
              <a:t>Click to edit</a:t>
            </a:r>
          </a:p>
        </p:txBody>
      </p:sp>
    </p:spTree>
    <p:extLst>
      <p:ext uri="{BB962C8B-B14F-4D97-AF65-F5344CB8AC3E}">
        <p14:creationId xmlns:p14="http://schemas.microsoft.com/office/powerpoint/2010/main" val="274667100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58275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3CB19-43D5-4BDF-BFC4-9F0FD2AFF565}"/>
              </a:ext>
            </a:extLst>
          </p:cNvPr>
          <p:cNvSpPr>
            <a:spLocks noGrp="1"/>
          </p:cNvSpPr>
          <p:nvPr>
            <p:ph type="ctrTitle" hasCustomPrompt="1"/>
          </p:nvPr>
        </p:nvSpPr>
        <p:spPr>
          <a:xfrm>
            <a:off x="2359631" y="71304"/>
            <a:ext cx="7472740" cy="602377"/>
          </a:xfrm>
        </p:spPr>
        <p:txBody>
          <a:bodyPr anchor="b">
            <a:noAutofit/>
          </a:bodyPr>
          <a:lstStyle>
            <a:lvl1pPr algn="l">
              <a:defRPr sz="3600" b="1">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515B1859-BF60-436C-AE47-CDCA33B6F549}"/>
              </a:ext>
            </a:extLst>
          </p:cNvPr>
          <p:cNvSpPr>
            <a:spLocks noGrp="1"/>
          </p:cNvSpPr>
          <p:nvPr>
            <p:ph type="dt" sz="half" idx="10"/>
          </p:nvPr>
        </p:nvSpPr>
        <p:spPr>
          <a:xfrm>
            <a:off x="838200" y="6446001"/>
            <a:ext cx="2743200" cy="365125"/>
          </a:xfrm>
        </p:spPr>
        <p:txBody>
          <a:bodyPr/>
          <a:lstStyle/>
          <a:p>
            <a:fld id="{1C72D579-680B-4C5C-B357-2E0F08617743}" type="datetimeFigureOut">
              <a:rPr lang="en-US" smtClean="0"/>
              <a:t>4/16/2020</a:t>
            </a:fld>
            <a:endParaRPr lang="en-US"/>
          </a:p>
        </p:txBody>
      </p:sp>
      <p:sp>
        <p:nvSpPr>
          <p:cNvPr id="5" name="Footer Placeholder 4">
            <a:extLst>
              <a:ext uri="{FF2B5EF4-FFF2-40B4-BE49-F238E27FC236}">
                <a16:creationId xmlns:a16="http://schemas.microsoft.com/office/drawing/2014/main" id="{75020DB4-3D79-4FC2-BEFF-27B0663686CF}"/>
              </a:ext>
            </a:extLst>
          </p:cNvPr>
          <p:cNvSpPr>
            <a:spLocks noGrp="1"/>
          </p:cNvSpPr>
          <p:nvPr>
            <p:ph type="ftr" sz="quarter" idx="11"/>
          </p:nvPr>
        </p:nvSpPr>
        <p:spPr>
          <a:xfrm>
            <a:off x="4038600" y="6446002"/>
            <a:ext cx="4114800" cy="365125"/>
          </a:xfrm>
        </p:spPr>
        <p:txBody>
          <a:bodyPr/>
          <a:lstStyle/>
          <a:p>
            <a:endParaRPr lang="en-US"/>
          </a:p>
        </p:txBody>
      </p:sp>
      <p:sp>
        <p:nvSpPr>
          <p:cNvPr id="6" name="Slide Number Placeholder 5">
            <a:extLst>
              <a:ext uri="{FF2B5EF4-FFF2-40B4-BE49-F238E27FC236}">
                <a16:creationId xmlns:a16="http://schemas.microsoft.com/office/drawing/2014/main" id="{59D4AE51-E9C8-4F5C-AB0C-CD40ED24BCA8}"/>
              </a:ext>
            </a:extLst>
          </p:cNvPr>
          <p:cNvSpPr>
            <a:spLocks noGrp="1"/>
          </p:cNvSpPr>
          <p:nvPr>
            <p:ph type="sldNum" sz="quarter" idx="12"/>
          </p:nvPr>
        </p:nvSpPr>
        <p:spPr>
          <a:xfrm>
            <a:off x="8610600" y="6446000"/>
            <a:ext cx="2743200" cy="365125"/>
          </a:xfrm>
        </p:spPr>
        <p:txBody>
          <a:bodyPr/>
          <a:lstStyle/>
          <a:p>
            <a:fld id="{073EEA1D-F294-4872-A789-B0B343E9D0B7}" type="slidenum">
              <a:rPr lang="en-US" smtClean="0"/>
              <a:t>‹#›</a:t>
            </a:fld>
            <a:endParaRPr lang="en-US"/>
          </a:p>
        </p:txBody>
      </p:sp>
      <p:sp>
        <p:nvSpPr>
          <p:cNvPr id="7" name="Rectangle: Rounded Corners 6">
            <a:extLst>
              <a:ext uri="{FF2B5EF4-FFF2-40B4-BE49-F238E27FC236}">
                <a16:creationId xmlns:a16="http://schemas.microsoft.com/office/drawing/2014/main" id="{4CB4665C-96C9-4826-9680-96D3C10F7589}"/>
              </a:ext>
            </a:extLst>
          </p:cNvPr>
          <p:cNvSpPr/>
          <p:nvPr userDrawn="1"/>
        </p:nvSpPr>
        <p:spPr>
          <a:xfrm>
            <a:off x="0" y="763325"/>
            <a:ext cx="12192000" cy="5621572"/>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71337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42F3C44-4DDA-49BE-B36F-301E205E10CA}"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D0880-4D08-478C-855F-B98694B529E2}" type="slidenum">
              <a:rPr lang="en-US" smtClean="0"/>
              <a:t>‹#›</a:t>
            </a:fld>
            <a:endParaRPr lang="en-US"/>
          </a:p>
        </p:txBody>
      </p:sp>
    </p:spTree>
    <p:extLst>
      <p:ext uri="{BB962C8B-B14F-4D97-AF65-F5344CB8AC3E}">
        <p14:creationId xmlns:p14="http://schemas.microsoft.com/office/powerpoint/2010/main" val="2003466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2F3C44-4DDA-49BE-B36F-301E205E10CA}"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D0880-4D08-478C-855F-B98694B529E2}" type="slidenum">
              <a:rPr lang="en-US" smtClean="0"/>
              <a:t>‹#›</a:t>
            </a:fld>
            <a:endParaRPr lang="en-US"/>
          </a:p>
        </p:txBody>
      </p:sp>
    </p:spTree>
    <p:extLst>
      <p:ext uri="{BB962C8B-B14F-4D97-AF65-F5344CB8AC3E}">
        <p14:creationId xmlns:p14="http://schemas.microsoft.com/office/powerpoint/2010/main" val="3364267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ubtitle 5" title="Lesson">
            <a:extLst>
              <a:ext uri="{FF2B5EF4-FFF2-40B4-BE49-F238E27FC236}">
                <a16:creationId xmlns:a16="http://schemas.microsoft.com/office/drawing/2014/main" id="{81DB4324-A4D9-4A51-8831-ACA4A78141C2}"/>
              </a:ext>
            </a:extLst>
          </p:cNvPr>
          <p:cNvSpPr>
            <a:spLocks noGrp="1"/>
          </p:cNvSpPr>
          <p:nvPr userDrawn="1">
            <p:ph type="subTitle" idx="1" hasCustomPrompt="1"/>
          </p:nvPr>
        </p:nvSpPr>
        <p:spPr>
          <a:xfrm>
            <a:off x="508000" y="1848627"/>
            <a:ext cx="11176000" cy="677108"/>
          </a:xfrm>
          <a:prstGeom prst="rect">
            <a:avLst/>
          </a:prstGeom>
        </p:spPr>
        <p:txBody>
          <a:bodyPr/>
          <a:lstStyle>
            <a:lvl1pPr algn="ctr">
              <a:defRPr b="0">
                <a:effectLst>
                  <a:outerShdw blurRad="38100" dist="38100" dir="2700000" algn="tl">
                    <a:srgbClr val="000000">
                      <a:alpha val="43137"/>
                    </a:srgbClr>
                  </a:outerShdw>
                </a:effectLst>
              </a:defRPr>
            </a:lvl1pPr>
          </a:lstStyle>
          <a:p>
            <a:r>
              <a:rPr lang="en-US" sz="4400"/>
              <a:t>Click to edit lesson number</a:t>
            </a:r>
          </a:p>
        </p:txBody>
      </p:sp>
      <p:sp>
        <p:nvSpPr>
          <p:cNvPr id="16" name="Subtitle 5" title="Lesson">
            <a:extLst>
              <a:ext uri="{FF2B5EF4-FFF2-40B4-BE49-F238E27FC236}">
                <a16:creationId xmlns:a16="http://schemas.microsoft.com/office/drawing/2014/main" id="{1D0962D7-3DB5-4B61-8B48-A41F0BA16829}"/>
              </a:ext>
            </a:extLst>
          </p:cNvPr>
          <p:cNvSpPr txBox="1">
            <a:spLocks noChangeAspect="1"/>
          </p:cNvSpPr>
          <p:nvPr userDrawn="1"/>
        </p:nvSpPr>
        <p:spPr>
          <a:xfrm>
            <a:off x="6096000" y="4868046"/>
            <a:ext cx="5897737" cy="369332"/>
          </a:xfrm>
          <a:prstGeom prst="rect">
            <a:avLst/>
          </a:prstGeom>
          <a:effectLst>
            <a:outerShdw blurRad="50800" dist="38100" dir="2700000" algn="tl" rotWithShape="0">
              <a:prstClr val="black">
                <a:alpha val="40000"/>
              </a:prstClr>
            </a:outerShdw>
          </a:effectLst>
        </p:spPr>
        <p:txBody>
          <a:bodyPr wrap="square">
            <a:spAutoFit/>
          </a:bodyPr>
          <a:lstStyle>
            <a:lvl1pPr marL="0" indent="0" algn="ctr"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b="0">
                <a:effectLst>
                  <a:outerShdw blurRad="38100" dist="38100" dir="2700000" algn="tl">
                    <a:srgbClr val="000000">
                      <a:alpha val="43137"/>
                    </a:srgbClr>
                  </a:outerShdw>
                </a:effectLst>
              </a:rPr>
              <a:t>NFDRS 2016 Rollout Workshop</a:t>
            </a:r>
          </a:p>
        </p:txBody>
      </p:sp>
      <p:sp>
        <p:nvSpPr>
          <p:cNvPr id="3" name="Text Placeholder 2">
            <a:extLst>
              <a:ext uri="{FF2B5EF4-FFF2-40B4-BE49-F238E27FC236}">
                <a16:creationId xmlns:a16="http://schemas.microsoft.com/office/drawing/2014/main" id="{D9D6B924-46E5-460B-9F7B-2C4FEF6CBF39}"/>
              </a:ext>
            </a:extLst>
          </p:cNvPr>
          <p:cNvSpPr>
            <a:spLocks noGrp="1"/>
          </p:cNvSpPr>
          <p:nvPr userDrawn="1">
            <p:ph type="body" sz="quarter" idx="10" hasCustomPrompt="1"/>
          </p:nvPr>
        </p:nvSpPr>
        <p:spPr>
          <a:xfrm>
            <a:off x="6096000" y="5278476"/>
            <a:ext cx="5897737" cy="387350"/>
          </a:xfrm>
          <a:prstGeom prst="rect">
            <a:avLst/>
          </a:prstGeom>
        </p:spPr>
        <p:txBody>
          <a:bodyPr/>
          <a:lstStyle>
            <a:lvl1pPr marL="0" marR="0" indent="0" algn="r" defTabSz="914400" rtl="0" eaLnBrk="1" fontAlgn="auto" latinLnBrk="0" hangingPunct="1">
              <a:lnSpc>
                <a:spcPct val="100000"/>
              </a:lnSpc>
              <a:spcBef>
                <a:spcPts val="0"/>
              </a:spcBef>
              <a:spcAft>
                <a:spcPts val="0"/>
              </a:spcAft>
              <a:buClrTx/>
              <a:buSzTx/>
              <a:buFontTx/>
              <a:buNone/>
              <a:tabLst/>
              <a:defRPr sz="1800" u="none" baseline="0">
                <a:effectLst>
                  <a:outerShdw blurRad="50800" dist="38100" dir="2700000" algn="tl" rotWithShape="0">
                    <a:prstClr val="black">
                      <a:alpha val="40000"/>
                    </a:prst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mn-lt"/>
                <a:ea typeface="+mn-ea"/>
                <a:cs typeface="+mn-cs"/>
              </a:rPr>
              <a:t>Click Here =&gt; </a:t>
            </a:r>
            <a:r>
              <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to Edit Workshop Dates</a:t>
            </a:r>
          </a:p>
          <a:p>
            <a:pPr lvl="0"/>
            <a:endParaRPr lang="en-US"/>
          </a:p>
        </p:txBody>
      </p:sp>
      <p:sp>
        <p:nvSpPr>
          <p:cNvPr id="7" name="Text Placeholder 6">
            <a:extLst>
              <a:ext uri="{FF2B5EF4-FFF2-40B4-BE49-F238E27FC236}">
                <a16:creationId xmlns:a16="http://schemas.microsoft.com/office/drawing/2014/main" id="{C0DA6AAF-2F8C-4A9D-B36C-658EF3CF886B}"/>
              </a:ext>
            </a:extLst>
          </p:cNvPr>
          <p:cNvSpPr>
            <a:spLocks noGrp="1" noChangeAspect="1"/>
          </p:cNvSpPr>
          <p:nvPr userDrawn="1">
            <p:ph type="body" sz="quarter" idx="11" hasCustomPrompt="1"/>
          </p:nvPr>
        </p:nvSpPr>
        <p:spPr>
          <a:xfrm>
            <a:off x="6096000" y="5706924"/>
            <a:ext cx="5897737" cy="369332"/>
          </a:xfrm>
          <a:prstGeom prst="rect">
            <a:avLst/>
          </a:prstGeom>
        </p:spPr>
        <p:txBody>
          <a:bodyPr wrap="square">
            <a:spAutoFit/>
          </a:bodyPr>
          <a:lstStyle>
            <a:lvl1pPr marL="0" marR="0" indent="0" algn="r" defTabSz="914400" rtl="0" eaLnBrk="1" fontAlgn="auto" latinLnBrk="0" hangingPunct="1">
              <a:lnSpc>
                <a:spcPct val="100000"/>
              </a:lnSpc>
              <a:spcBef>
                <a:spcPts val="0"/>
              </a:spcBef>
              <a:spcAft>
                <a:spcPts val="0"/>
              </a:spcAft>
              <a:buClrTx/>
              <a:buSzTx/>
              <a:buFontTx/>
              <a:buNone/>
              <a:tabLst/>
              <a:defRPr sz="1800">
                <a:effectLst>
                  <a:outerShdw blurRad="50800" dist="38100" dir="2700000" algn="tl" rotWithShape="0">
                    <a:prstClr val="black">
                      <a:alpha val="40000"/>
                    </a:prst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mn-lt"/>
                <a:ea typeface="+mn-ea"/>
                <a:cs typeface="+mn-cs"/>
              </a:rPr>
              <a:t>Click Here =&gt; </a:t>
            </a:r>
            <a:r>
              <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to Edit Workshop Location</a:t>
            </a:r>
          </a:p>
        </p:txBody>
      </p:sp>
      <p:sp>
        <p:nvSpPr>
          <p:cNvPr id="6" name="Title 5">
            <a:extLst>
              <a:ext uri="{FF2B5EF4-FFF2-40B4-BE49-F238E27FC236}">
                <a16:creationId xmlns:a16="http://schemas.microsoft.com/office/drawing/2014/main" id="{E19AB339-E7D8-4038-8DC9-C2A2F73C979D}"/>
              </a:ext>
            </a:extLst>
          </p:cNvPr>
          <p:cNvSpPr>
            <a:spLocks noGrp="1"/>
          </p:cNvSpPr>
          <p:nvPr userDrawn="1">
            <p:ph type="title" hasCustomPrompt="1"/>
          </p:nvPr>
        </p:nvSpPr>
        <p:spPr>
          <a:xfrm>
            <a:off x="508000" y="449345"/>
            <a:ext cx="11176000" cy="664797"/>
          </a:xfrm>
          <a:prstGeom prst="rect">
            <a:avLst/>
          </a:prstGeom>
        </p:spPr>
        <p:txBody>
          <a:bodyPr/>
          <a:lstStyle>
            <a:lvl1pPr>
              <a:defRPr/>
            </a:lvl1pPr>
          </a:lstStyle>
          <a:p>
            <a:r>
              <a:rPr lang="en-US"/>
              <a:t>Click to edit lesson title</a:t>
            </a:r>
          </a:p>
        </p:txBody>
      </p:sp>
      <p:sp>
        <p:nvSpPr>
          <p:cNvPr id="15" name="Text Placeholder 14">
            <a:extLst>
              <a:ext uri="{FF2B5EF4-FFF2-40B4-BE49-F238E27FC236}">
                <a16:creationId xmlns:a16="http://schemas.microsoft.com/office/drawing/2014/main" id="{21DC891F-F2D1-4296-8842-314B92BEE84F}"/>
              </a:ext>
            </a:extLst>
          </p:cNvPr>
          <p:cNvSpPr>
            <a:spLocks noGrp="1"/>
          </p:cNvSpPr>
          <p:nvPr userDrawn="1">
            <p:ph type="body" sz="quarter" idx="12" hasCustomPrompt="1"/>
          </p:nvPr>
        </p:nvSpPr>
        <p:spPr>
          <a:xfrm>
            <a:off x="2645295" y="2749661"/>
            <a:ext cx="6901409" cy="1200329"/>
          </a:xfrm>
          <a:prstGeom prst="rect">
            <a:avLst/>
          </a:prstGeom>
        </p:spPr>
        <p:txBody>
          <a:bodyPr>
            <a:spAutoFit/>
          </a:bodyPr>
          <a:lstStyle>
            <a:lvl1pPr algn="ctr">
              <a:defRPr sz="3600" i="1"/>
            </a:lvl1pPr>
          </a:lstStyle>
          <a:p>
            <a:pPr lvl="0"/>
            <a:r>
              <a:rPr lang="en-US"/>
              <a:t>Click to edit Geographic Area Workshop Title</a:t>
            </a:r>
          </a:p>
        </p:txBody>
      </p:sp>
      <p:grpSp>
        <p:nvGrpSpPr>
          <p:cNvPr id="2" name="Group 1">
            <a:extLst>
              <a:ext uri="{FF2B5EF4-FFF2-40B4-BE49-F238E27FC236}">
                <a16:creationId xmlns:a16="http://schemas.microsoft.com/office/drawing/2014/main" id="{2023D507-1F50-4C14-A1A9-5CA559302F40}"/>
              </a:ext>
            </a:extLst>
          </p:cNvPr>
          <p:cNvGrpSpPr/>
          <p:nvPr userDrawn="1"/>
        </p:nvGrpSpPr>
        <p:grpSpPr>
          <a:xfrm>
            <a:off x="124920" y="4114362"/>
            <a:ext cx="3250782" cy="2583222"/>
            <a:chOff x="124920" y="4114362"/>
            <a:chExt cx="3250782" cy="2583222"/>
          </a:xfrm>
        </p:grpSpPr>
        <p:pic>
          <p:nvPicPr>
            <p:cNvPr id="27" name="Picture 26" descr="A close up of a sign&#10;&#10;Description generated with high confidence">
              <a:extLst>
                <a:ext uri="{FF2B5EF4-FFF2-40B4-BE49-F238E27FC236}">
                  <a16:creationId xmlns:a16="http://schemas.microsoft.com/office/drawing/2014/main" id="{A134F4AA-31C2-41A8-9122-CD01486AC7BE}"/>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342737" y="4114362"/>
              <a:ext cx="2815148" cy="2540124"/>
            </a:xfrm>
            <a:prstGeom prst="rect">
              <a:avLst/>
            </a:prstGeom>
            <a:ln>
              <a:noFill/>
            </a:ln>
            <a:effectLst>
              <a:outerShdw blurRad="292100" dist="139700" dir="2700000" algn="tl" rotWithShape="0">
                <a:srgbClr val="333333">
                  <a:alpha val="65000"/>
                </a:srgbClr>
              </a:outerShdw>
            </a:effectLst>
          </p:spPr>
        </p:pic>
        <p:grpSp>
          <p:nvGrpSpPr>
            <p:cNvPr id="26" name="Group 25">
              <a:extLst>
                <a:ext uri="{FF2B5EF4-FFF2-40B4-BE49-F238E27FC236}">
                  <a16:creationId xmlns:a16="http://schemas.microsoft.com/office/drawing/2014/main" id="{236AF74B-E698-47C9-A57B-E1091661167B}"/>
                </a:ext>
              </a:extLst>
            </p:cNvPr>
            <p:cNvGrpSpPr/>
            <p:nvPr userDrawn="1"/>
          </p:nvGrpSpPr>
          <p:grpSpPr>
            <a:xfrm>
              <a:off x="844227" y="4278890"/>
              <a:ext cx="1812168" cy="2051297"/>
              <a:chOff x="215017" y="2883125"/>
              <a:chExt cx="1408496" cy="1708215"/>
            </a:xfrm>
          </p:grpSpPr>
          <p:sp>
            <p:nvSpPr>
              <p:cNvPr id="29" name="TextBox 28">
                <a:extLst>
                  <a:ext uri="{FF2B5EF4-FFF2-40B4-BE49-F238E27FC236}">
                    <a16:creationId xmlns:a16="http://schemas.microsoft.com/office/drawing/2014/main" id="{A68DCA80-D6B6-4E99-A727-FB128844E2DD}"/>
                  </a:ext>
                </a:extLst>
              </p:cNvPr>
              <p:cNvSpPr txBox="1"/>
              <p:nvPr userDrawn="1"/>
            </p:nvSpPr>
            <p:spPr>
              <a:xfrm rot="18264686">
                <a:off x="-252404" y="3517840"/>
                <a:ext cx="1608629" cy="369332"/>
              </a:xfrm>
              <a:prstGeom prst="rect">
                <a:avLst/>
              </a:prstGeom>
              <a:noFill/>
            </p:spPr>
            <p:txBody>
              <a:bodyPr wrap="square" rtlCol="0">
                <a:spAutoFit/>
              </a:bodyPr>
              <a:lstStyle/>
              <a:p>
                <a:pPr algn="ctr"/>
                <a:r>
                  <a:rPr lang="en-US">
                    <a:solidFill>
                      <a:schemeClr val="tx1"/>
                    </a:solidFill>
                    <a:effectLst>
                      <a:outerShdw blurRad="38100" dist="38100" dir="2700000" algn="tl">
                        <a:srgbClr val="000000">
                          <a:alpha val="43137"/>
                        </a:srgbClr>
                      </a:outerShdw>
                    </a:effectLst>
                  </a:rPr>
                  <a:t>Topography</a:t>
                </a:r>
              </a:p>
            </p:txBody>
          </p:sp>
          <p:sp>
            <p:nvSpPr>
              <p:cNvPr id="30" name="TextBox 29">
                <a:extLst>
                  <a:ext uri="{FF2B5EF4-FFF2-40B4-BE49-F238E27FC236}">
                    <a16:creationId xmlns:a16="http://schemas.microsoft.com/office/drawing/2014/main" id="{EAAAFDF9-4878-42C5-B11A-27716A6CE29D}"/>
                  </a:ext>
                </a:extLst>
              </p:cNvPr>
              <p:cNvSpPr txBox="1"/>
              <p:nvPr userDrawn="1"/>
            </p:nvSpPr>
            <p:spPr>
              <a:xfrm rot="3350953">
                <a:off x="486502" y="3518955"/>
                <a:ext cx="1616374" cy="344714"/>
              </a:xfrm>
              <a:prstGeom prst="rect">
                <a:avLst/>
              </a:prstGeom>
              <a:noFill/>
            </p:spPr>
            <p:txBody>
              <a:bodyPr wrap="square" rtlCol="0">
                <a:spAutoFit/>
              </a:bodyPr>
              <a:lstStyle/>
              <a:p>
                <a:pPr algn="ctr"/>
                <a:r>
                  <a:rPr lang="en-US">
                    <a:solidFill>
                      <a:schemeClr val="tx1"/>
                    </a:solidFill>
                    <a:effectLst>
                      <a:outerShdw blurRad="38100" dist="38100" dir="2700000" algn="tl">
                        <a:srgbClr val="000000">
                          <a:alpha val="43137"/>
                        </a:srgbClr>
                      </a:outerShdw>
                    </a:effectLst>
                  </a:rPr>
                  <a:t>Vegetation</a:t>
                </a:r>
              </a:p>
            </p:txBody>
          </p:sp>
          <p:sp>
            <p:nvSpPr>
              <p:cNvPr id="31" name="TextBox 30">
                <a:extLst>
                  <a:ext uri="{FF2B5EF4-FFF2-40B4-BE49-F238E27FC236}">
                    <a16:creationId xmlns:a16="http://schemas.microsoft.com/office/drawing/2014/main" id="{3850BF17-4E88-4C04-853A-B78741740686}"/>
                  </a:ext>
                </a:extLst>
              </p:cNvPr>
              <p:cNvSpPr txBox="1"/>
              <p:nvPr userDrawn="1"/>
            </p:nvSpPr>
            <p:spPr>
              <a:xfrm>
                <a:off x="215017" y="4195633"/>
                <a:ext cx="1408496" cy="395707"/>
              </a:xfrm>
              <a:prstGeom prst="rect">
                <a:avLst/>
              </a:prstGeom>
              <a:noFill/>
            </p:spPr>
            <p:txBody>
              <a:bodyPr wrap="square" rtlCol="0">
                <a:spAutoFit/>
              </a:bodyPr>
              <a:lstStyle/>
              <a:p>
                <a:pPr algn="ctr"/>
                <a:r>
                  <a:rPr lang="en-US">
                    <a:solidFill>
                      <a:schemeClr val="tx1"/>
                    </a:solidFill>
                    <a:effectLst>
                      <a:outerShdw blurRad="38100" dist="38100" dir="2700000" algn="tl">
                        <a:srgbClr val="000000">
                          <a:alpha val="43137"/>
                        </a:srgbClr>
                      </a:outerShdw>
                    </a:effectLst>
                  </a:rPr>
                  <a:t>Climate</a:t>
                </a:r>
              </a:p>
            </p:txBody>
          </p:sp>
        </p:grpSp>
        <p:pic>
          <p:nvPicPr>
            <p:cNvPr id="28" name="Picture 27">
              <a:extLst>
                <a:ext uri="{FF2B5EF4-FFF2-40B4-BE49-F238E27FC236}">
                  <a16:creationId xmlns:a16="http://schemas.microsoft.com/office/drawing/2014/main" id="{96BF4C56-2B84-4FB4-AE59-6C513190C0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436" y="4439152"/>
              <a:ext cx="1423100" cy="1890544"/>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3272F0B1-AA57-40AB-A328-AED79E867BB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8757" y="4705963"/>
              <a:ext cx="1288653" cy="1356921"/>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D4AA0E1C-2507-4642-8C3D-7341E8D6C07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4920" y="5428183"/>
              <a:ext cx="3250782" cy="126940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87360184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2" name="Title 1" title="Objectives"/>
          <p:cNvSpPr>
            <a:spLocks noGrp="1"/>
          </p:cNvSpPr>
          <p:nvPr>
            <p:ph type="title" hasCustomPrompt="1"/>
          </p:nvPr>
        </p:nvSpPr>
        <p:spPr>
          <a:xfrm>
            <a:off x="914400" y="388730"/>
            <a:ext cx="10769600" cy="812800"/>
          </a:xfrm>
          <a:prstGeom prst="rect">
            <a:avLst/>
          </a:prstGeom>
        </p:spPr>
        <p:txBody>
          <a:bodyPr/>
          <a:lstStyle>
            <a:lvl1pPr>
              <a:defRPr/>
            </a:lvl1pPr>
          </a:lstStyle>
          <a:p>
            <a:r>
              <a:rPr lang="en-US"/>
              <a:t>Objectives</a:t>
            </a:r>
          </a:p>
        </p:txBody>
      </p:sp>
      <p:sp>
        <p:nvSpPr>
          <p:cNvPr id="10" name="Text Placeholder 5">
            <a:extLst>
              <a:ext uri="{FF2B5EF4-FFF2-40B4-BE49-F238E27FC236}">
                <a16:creationId xmlns:a16="http://schemas.microsoft.com/office/drawing/2014/main" id="{3814B304-1E9E-446A-B407-127480A86E98}"/>
              </a:ext>
            </a:extLst>
          </p:cNvPr>
          <p:cNvSpPr>
            <a:spLocks noGrp="1"/>
          </p:cNvSpPr>
          <p:nvPr>
            <p:ph type="body" sz="quarter" idx="10" hasCustomPrompt="1"/>
          </p:nvPr>
        </p:nvSpPr>
        <p:spPr>
          <a:xfrm>
            <a:off x="1879046" y="1411553"/>
            <a:ext cx="9804954" cy="707886"/>
          </a:xfrm>
          <a:prstGeom prst="rect">
            <a:avLst/>
          </a:prstGeom>
          <a:effectLst/>
        </p:spPr>
        <p:txBody>
          <a:bodyPr>
            <a:spAutoFit/>
          </a:bodyPr>
          <a:lstStyle>
            <a:lvl1pPr marL="742950" indent="-742950">
              <a:lnSpc>
                <a:spcPct val="100000"/>
              </a:lnSpc>
              <a:spcBef>
                <a:spcPts val="600"/>
              </a:spcBef>
              <a:spcAft>
                <a:spcPts val="600"/>
              </a:spcAft>
              <a:buFont typeface="+mj-lt"/>
              <a:buAutoNum type="arabicPeriod"/>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a:t>Click to edit</a:t>
            </a:r>
          </a:p>
        </p:txBody>
      </p:sp>
      <p:grpSp>
        <p:nvGrpSpPr>
          <p:cNvPr id="3" name="Group 2">
            <a:extLst>
              <a:ext uri="{FF2B5EF4-FFF2-40B4-BE49-F238E27FC236}">
                <a16:creationId xmlns:a16="http://schemas.microsoft.com/office/drawing/2014/main" id="{27154A1A-AAC1-437B-91ED-92A6BD4BC269}"/>
              </a:ext>
            </a:extLst>
          </p:cNvPr>
          <p:cNvGrpSpPr>
            <a:grpSpLocks noChangeAspect="1"/>
          </p:cNvGrpSpPr>
          <p:nvPr userDrawn="1"/>
        </p:nvGrpSpPr>
        <p:grpSpPr>
          <a:xfrm>
            <a:off x="121783" y="4918943"/>
            <a:ext cx="2263329" cy="1808768"/>
            <a:chOff x="121783" y="4918943"/>
            <a:chExt cx="2263329" cy="1808768"/>
          </a:xfrm>
        </p:grpSpPr>
        <p:pic>
          <p:nvPicPr>
            <p:cNvPr id="32" name="Picture 31" descr="A close up of a sign&#10;&#10;Description generated with high confidence">
              <a:extLst>
                <a:ext uri="{FF2B5EF4-FFF2-40B4-BE49-F238E27FC236}">
                  <a16:creationId xmlns:a16="http://schemas.microsoft.com/office/drawing/2014/main" id="{9C169E21-43BB-49CB-810F-EA4EB06969C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33" name="Group 32">
              <a:extLst>
                <a:ext uri="{FF2B5EF4-FFF2-40B4-BE49-F238E27FC236}">
                  <a16:creationId xmlns:a16="http://schemas.microsoft.com/office/drawing/2014/main" id="{4ECB7CFD-5301-4036-B449-886446CA7E6F}"/>
                </a:ext>
              </a:extLst>
            </p:cNvPr>
            <p:cNvGrpSpPr/>
            <p:nvPr userDrawn="1"/>
          </p:nvGrpSpPr>
          <p:grpSpPr>
            <a:xfrm>
              <a:off x="625657" y="5008148"/>
              <a:ext cx="1261706" cy="1384731"/>
              <a:chOff x="218435" y="2852807"/>
              <a:chExt cx="1408496" cy="1656226"/>
            </a:xfrm>
          </p:grpSpPr>
          <p:sp>
            <p:nvSpPr>
              <p:cNvPr id="36" name="TextBox 35">
                <a:extLst>
                  <a:ext uri="{FF2B5EF4-FFF2-40B4-BE49-F238E27FC236}">
                    <a16:creationId xmlns:a16="http://schemas.microsoft.com/office/drawing/2014/main" id="{1DADE73E-2B36-416D-8E34-4D4A0181446A}"/>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Topography</a:t>
                </a:r>
              </a:p>
            </p:txBody>
          </p:sp>
          <p:sp>
            <p:nvSpPr>
              <p:cNvPr id="37" name="TextBox 36">
                <a:extLst>
                  <a:ext uri="{FF2B5EF4-FFF2-40B4-BE49-F238E27FC236}">
                    <a16:creationId xmlns:a16="http://schemas.microsoft.com/office/drawing/2014/main" id="{4CE7D4F6-F7F2-4ADB-92EF-0E4077F6D890}"/>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Vegetation</a:t>
                </a:r>
              </a:p>
            </p:txBody>
          </p:sp>
          <p:sp>
            <p:nvSpPr>
              <p:cNvPr id="38" name="TextBox 37">
                <a:extLst>
                  <a:ext uri="{FF2B5EF4-FFF2-40B4-BE49-F238E27FC236}">
                    <a16:creationId xmlns:a16="http://schemas.microsoft.com/office/drawing/2014/main" id="{4BBAF1CE-F197-496F-82AF-06EA17DF4D72}"/>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Climate</a:t>
                </a:r>
              </a:p>
            </p:txBody>
          </p:sp>
        </p:grpSp>
        <p:pic>
          <p:nvPicPr>
            <p:cNvPr id="34" name="Picture 33">
              <a:extLst>
                <a:ext uri="{FF2B5EF4-FFF2-40B4-BE49-F238E27FC236}">
                  <a16:creationId xmlns:a16="http://schemas.microsoft.com/office/drawing/2014/main" id="{86BD05CA-0755-4E9C-8F40-C24F083CA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FEFA3E3F-9909-482C-B142-EB2531D53AE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1A56EA75-C5CD-4A4B-8D33-EE49ACC5BA99}"/>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47681242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view Objectives">
    <p:spTree>
      <p:nvGrpSpPr>
        <p:cNvPr id="1" name=""/>
        <p:cNvGrpSpPr/>
        <p:nvPr/>
      </p:nvGrpSpPr>
      <p:grpSpPr>
        <a:xfrm>
          <a:off x="0" y="0"/>
          <a:ext cx="0" cy="0"/>
          <a:chOff x="0" y="0"/>
          <a:chExt cx="0" cy="0"/>
        </a:xfrm>
      </p:grpSpPr>
      <p:sp>
        <p:nvSpPr>
          <p:cNvPr id="2" name="Title 1" title="Objectives"/>
          <p:cNvSpPr>
            <a:spLocks noGrp="1"/>
          </p:cNvSpPr>
          <p:nvPr>
            <p:ph type="title" hasCustomPrompt="1"/>
          </p:nvPr>
        </p:nvSpPr>
        <p:spPr>
          <a:xfrm>
            <a:off x="914400" y="388730"/>
            <a:ext cx="10769600" cy="664797"/>
          </a:xfrm>
          <a:prstGeom prst="rect">
            <a:avLst/>
          </a:prstGeom>
        </p:spPr>
        <p:txBody>
          <a:bodyPr/>
          <a:lstStyle>
            <a:lvl1pPr>
              <a:defRPr/>
            </a:lvl1pPr>
          </a:lstStyle>
          <a:p>
            <a:r>
              <a:rPr lang="en-US"/>
              <a:t>Review Objectives</a:t>
            </a:r>
          </a:p>
        </p:txBody>
      </p:sp>
      <p:sp>
        <p:nvSpPr>
          <p:cNvPr id="9" name="Text Placeholder 5">
            <a:extLst>
              <a:ext uri="{FF2B5EF4-FFF2-40B4-BE49-F238E27FC236}">
                <a16:creationId xmlns:a16="http://schemas.microsoft.com/office/drawing/2014/main" id="{8742711D-0A43-4334-8B69-9117C21B95B0}"/>
              </a:ext>
            </a:extLst>
          </p:cNvPr>
          <p:cNvSpPr>
            <a:spLocks noGrp="1"/>
          </p:cNvSpPr>
          <p:nvPr>
            <p:ph type="body" sz="quarter" idx="10" hasCustomPrompt="1"/>
          </p:nvPr>
        </p:nvSpPr>
        <p:spPr>
          <a:xfrm>
            <a:off x="1879046" y="1411553"/>
            <a:ext cx="9804954" cy="707886"/>
          </a:xfrm>
          <a:prstGeom prst="rect">
            <a:avLst/>
          </a:prstGeom>
          <a:effectLst/>
        </p:spPr>
        <p:txBody>
          <a:bodyPr>
            <a:spAutoFit/>
          </a:bodyPr>
          <a:lstStyle>
            <a:lvl1pPr marL="742950" indent="-742950">
              <a:lnSpc>
                <a:spcPct val="100000"/>
              </a:lnSpc>
              <a:spcBef>
                <a:spcPts val="600"/>
              </a:spcBef>
              <a:spcAft>
                <a:spcPts val="600"/>
              </a:spcAft>
              <a:buFont typeface="+mj-lt"/>
              <a:buAutoNum type="arabicPeriod"/>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a:t>Click to edit</a:t>
            </a:r>
          </a:p>
        </p:txBody>
      </p:sp>
      <p:grpSp>
        <p:nvGrpSpPr>
          <p:cNvPr id="22" name="Group 21">
            <a:extLst>
              <a:ext uri="{FF2B5EF4-FFF2-40B4-BE49-F238E27FC236}">
                <a16:creationId xmlns:a16="http://schemas.microsoft.com/office/drawing/2014/main" id="{E8BBDB62-AF09-4F78-BB7B-FE055179146C}"/>
              </a:ext>
            </a:extLst>
          </p:cNvPr>
          <p:cNvGrpSpPr>
            <a:grpSpLocks noChangeAspect="1"/>
          </p:cNvGrpSpPr>
          <p:nvPr userDrawn="1"/>
        </p:nvGrpSpPr>
        <p:grpSpPr>
          <a:xfrm>
            <a:off x="121783" y="4918943"/>
            <a:ext cx="2263329" cy="1808768"/>
            <a:chOff x="121783" y="4918943"/>
            <a:chExt cx="2263329" cy="1808768"/>
          </a:xfrm>
        </p:grpSpPr>
        <p:pic>
          <p:nvPicPr>
            <p:cNvPr id="23" name="Picture 22" descr="A close up of a sign&#10;&#10;Description generated with high confidence">
              <a:extLst>
                <a:ext uri="{FF2B5EF4-FFF2-40B4-BE49-F238E27FC236}">
                  <a16:creationId xmlns:a16="http://schemas.microsoft.com/office/drawing/2014/main" id="{DF19782D-7B9C-4249-A16C-E38C3439DF3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24" name="Group 23">
              <a:extLst>
                <a:ext uri="{FF2B5EF4-FFF2-40B4-BE49-F238E27FC236}">
                  <a16:creationId xmlns:a16="http://schemas.microsoft.com/office/drawing/2014/main" id="{FAB9E3B8-B1E6-4BDE-BBF1-8AA34F6E2C04}"/>
                </a:ext>
              </a:extLst>
            </p:cNvPr>
            <p:cNvGrpSpPr/>
            <p:nvPr userDrawn="1"/>
          </p:nvGrpSpPr>
          <p:grpSpPr>
            <a:xfrm>
              <a:off x="625657" y="5008148"/>
              <a:ext cx="1261706" cy="1384731"/>
              <a:chOff x="218435" y="2852807"/>
              <a:chExt cx="1408496" cy="1656226"/>
            </a:xfrm>
          </p:grpSpPr>
          <p:sp>
            <p:nvSpPr>
              <p:cNvPr id="28" name="TextBox 27">
                <a:extLst>
                  <a:ext uri="{FF2B5EF4-FFF2-40B4-BE49-F238E27FC236}">
                    <a16:creationId xmlns:a16="http://schemas.microsoft.com/office/drawing/2014/main" id="{3F966C69-E57B-4D34-864F-301162A29834}"/>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Topography</a:t>
                </a:r>
              </a:p>
            </p:txBody>
          </p:sp>
          <p:sp>
            <p:nvSpPr>
              <p:cNvPr id="29" name="TextBox 28">
                <a:extLst>
                  <a:ext uri="{FF2B5EF4-FFF2-40B4-BE49-F238E27FC236}">
                    <a16:creationId xmlns:a16="http://schemas.microsoft.com/office/drawing/2014/main" id="{B3ACE391-3714-4C15-8A6A-428169964A31}"/>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Vegetation</a:t>
                </a:r>
              </a:p>
            </p:txBody>
          </p:sp>
          <p:sp>
            <p:nvSpPr>
              <p:cNvPr id="39" name="TextBox 38">
                <a:extLst>
                  <a:ext uri="{FF2B5EF4-FFF2-40B4-BE49-F238E27FC236}">
                    <a16:creationId xmlns:a16="http://schemas.microsoft.com/office/drawing/2014/main" id="{93153BB8-6CF4-4C0D-BBCA-EBFAD551FD3B}"/>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Climate</a:t>
                </a:r>
              </a:p>
            </p:txBody>
          </p:sp>
        </p:grpSp>
        <p:pic>
          <p:nvPicPr>
            <p:cNvPr id="25" name="Picture 24">
              <a:extLst>
                <a:ext uri="{FF2B5EF4-FFF2-40B4-BE49-F238E27FC236}">
                  <a16:creationId xmlns:a16="http://schemas.microsoft.com/office/drawing/2014/main" id="{C50D255F-A046-458A-AD6F-01F90C6160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4839E126-2961-49B5-A709-88B51105E7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7488A74B-1C73-416A-84C1-13E5FECEF33E}"/>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52508385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1.jpeg"/><Relationship Id="rId4" Type="http://schemas.openxmlformats.org/officeDocument/2006/relationships/slideLayout" Target="../slideLayouts/slideLayout10.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sp>
        <p:nvSpPr>
          <p:cNvPr id="4" name="TextBox 3"/>
          <p:cNvSpPr txBox="1"/>
          <p:nvPr/>
        </p:nvSpPr>
        <p:spPr>
          <a:xfrm>
            <a:off x="10657420" y="6507483"/>
            <a:ext cx="1487488" cy="307777"/>
          </a:xfrm>
          <a:prstGeom prst="rect">
            <a:avLst/>
          </a:prstGeom>
          <a:noFill/>
        </p:spPr>
        <p:txBody>
          <a:bodyPr wrap="square" rtlCol="0">
            <a:spAutoFit/>
          </a:bodyPr>
          <a:lstStyle/>
          <a:p>
            <a:r>
              <a:rPr lang="en-US" sz="1400">
                <a:effectLst>
                  <a:outerShdw blurRad="38100" dist="38100" dir="2700000" algn="tl">
                    <a:srgbClr val="000000">
                      <a:alpha val="43137"/>
                    </a:srgbClr>
                  </a:outerShdw>
                </a:effectLst>
              </a:rPr>
              <a:t>Slide # </a:t>
            </a:r>
            <a:fld id="{209B3D60-080B-4D34-9398-1DC43AD41F33}" type="slidenum">
              <a:rPr lang="en-US" sz="1400" smtClean="0">
                <a:effectLst>
                  <a:outerShdw blurRad="38100" dist="38100" dir="2700000" algn="tl">
                    <a:srgbClr val="000000">
                      <a:alpha val="43137"/>
                    </a:srgbClr>
                  </a:outerShdw>
                </a:effectLst>
              </a:rPr>
              <a:t>‹#›</a:t>
            </a:fld>
            <a:endParaRPr lang="en-US" sz="140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8309894"/>
      </p:ext>
    </p:extLst>
  </p:cSld>
  <p:clrMap bg1="dk1" tx1="lt1" bg2="dk2" tx2="lt2" accent1="accent1" accent2="accent2" accent3="accent3" accent4="accent4" accent5="accent5" accent6="accent6" hlink="hlink" folHlink="folHlink"/>
  <p:sldLayoutIdLst>
    <p:sldLayoutId id="2147483676" r:id="rId1"/>
    <p:sldLayoutId id="2147483730" r:id="rId2"/>
    <p:sldLayoutId id="2147483680" r:id="rId3"/>
  </p:sldLayoutIdLst>
  <p:transition>
    <p:fade/>
  </p:transition>
  <p:txStyles>
    <p:titleStyle>
      <a:lvl1pPr algn="l" defTabSz="914340" rtl="0" eaLnBrk="1" latinLnBrk="0" hangingPunct="1">
        <a:lnSpc>
          <a:spcPct val="90000"/>
        </a:lnSpc>
        <a:spcBef>
          <a:spcPct val="0"/>
        </a:spcBef>
        <a:buNone/>
        <a:defRPr lang="en-US" sz="4800" b="0" kern="1200" cap="none" spc="-151"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40"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12" indent="0" algn="l" defTabSz="914340"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377" indent="0" algn="l" defTabSz="914340"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57" indent="0" algn="l" defTabSz="914340"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23" indent="0" algn="l" defTabSz="914340"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36"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8"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0" rtl="0" eaLnBrk="1" latinLnBrk="0" hangingPunct="1">
        <a:defRPr sz="1800" kern="1200">
          <a:solidFill>
            <a:schemeClr val="tx1"/>
          </a:solidFill>
          <a:latin typeface="+mn-lt"/>
          <a:ea typeface="+mn-ea"/>
          <a:cs typeface="+mn-cs"/>
        </a:defRPr>
      </a:lvl1pPr>
      <a:lvl2pPr marL="457171" algn="l" defTabSz="914340" rtl="0" eaLnBrk="1" latinLnBrk="0" hangingPunct="1">
        <a:defRPr sz="1800" kern="1200">
          <a:solidFill>
            <a:schemeClr val="tx1"/>
          </a:solidFill>
          <a:latin typeface="+mn-lt"/>
          <a:ea typeface="+mn-ea"/>
          <a:cs typeface="+mn-cs"/>
        </a:defRPr>
      </a:lvl2pPr>
      <a:lvl3pPr marL="914340" algn="l" defTabSz="914340" rtl="0" eaLnBrk="1" latinLnBrk="0" hangingPunct="1">
        <a:defRPr sz="1800" kern="1200">
          <a:solidFill>
            <a:schemeClr val="tx1"/>
          </a:solidFill>
          <a:latin typeface="+mn-lt"/>
          <a:ea typeface="+mn-ea"/>
          <a:cs typeface="+mn-cs"/>
        </a:defRPr>
      </a:lvl3pPr>
      <a:lvl4pPr marL="1371511" algn="l" defTabSz="914340" rtl="0" eaLnBrk="1" latinLnBrk="0" hangingPunct="1">
        <a:defRPr sz="1800" kern="1200">
          <a:solidFill>
            <a:schemeClr val="tx1"/>
          </a:solidFill>
          <a:latin typeface="+mn-lt"/>
          <a:ea typeface="+mn-ea"/>
          <a:cs typeface="+mn-cs"/>
        </a:defRPr>
      </a:lvl4pPr>
      <a:lvl5pPr marL="1828681" algn="l" defTabSz="914340" rtl="0" eaLnBrk="1" latinLnBrk="0" hangingPunct="1">
        <a:defRPr sz="1800" kern="1200">
          <a:solidFill>
            <a:schemeClr val="tx1"/>
          </a:solidFill>
          <a:latin typeface="+mn-lt"/>
          <a:ea typeface="+mn-ea"/>
          <a:cs typeface="+mn-cs"/>
        </a:defRPr>
      </a:lvl5pPr>
      <a:lvl6pPr marL="2285852" algn="l" defTabSz="914340" rtl="0" eaLnBrk="1" latinLnBrk="0" hangingPunct="1">
        <a:defRPr sz="1800" kern="1200">
          <a:solidFill>
            <a:schemeClr val="tx1"/>
          </a:solidFill>
          <a:latin typeface="+mn-lt"/>
          <a:ea typeface="+mn-ea"/>
          <a:cs typeface="+mn-cs"/>
        </a:defRPr>
      </a:lvl6pPr>
      <a:lvl7pPr marL="2743022" algn="l" defTabSz="914340" rtl="0" eaLnBrk="1" latinLnBrk="0" hangingPunct="1">
        <a:defRPr sz="1800" kern="1200">
          <a:solidFill>
            <a:schemeClr val="tx1"/>
          </a:solidFill>
          <a:latin typeface="+mn-lt"/>
          <a:ea typeface="+mn-ea"/>
          <a:cs typeface="+mn-cs"/>
        </a:defRPr>
      </a:lvl7pPr>
      <a:lvl8pPr marL="3200192" algn="l" defTabSz="914340" rtl="0" eaLnBrk="1" latinLnBrk="0" hangingPunct="1">
        <a:defRPr sz="1800" kern="1200">
          <a:solidFill>
            <a:schemeClr val="tx1"/>
          </a:solidFill>
          <a:latin typeface="+mn-lt"/>
          <a:ea typeface="+mn-ea"/>
          <a:cs typeface="+mn-cs"/>
        </a:defRPr>
      </a:lvl8pPr>
      <a:lvl9pPr marL="3657363" algn="l" defTabSz="91434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9BE005-C64D-4CAF-B906-EF572A200BA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3273B4-951E-489C-9DB9-6251A83CED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5EFA79-9173-4288-9018-90CDED0E1C7A}"/>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2D579-680B-4C5C-B357-2E0F08617743}" type="datetimeFigureOut">
              <a:rPr lang="en-US" smtClean="0"/>
              <a:t>4/16/2020</a:t>
            </a:fld>
            <a:endParaRPr lang="en-US"/>
          </a:p>
        </p:txBody>
      </p:sp>
      <p:sp>
        <p:nvSpPr>
          <p:cNvPr id="5" name="Footer Placeholder 4">
            <a:extLst>
              <a:ext uri="{FF2B5EF4-FFF2-40B4-BE49-F238E27FC236}">
                <a16:creationId xmlns:a16="http://schemas.microsoft.com/office/drawing/2014/main" id="{C30F6851-2A1F-46A1-8921-C564140577ED}"/>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B69840-E138-4A11-9AFA-D6C81316B09F}"/>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3EEA1D-F294-4872-A789-B0B343E9D0B7}" type="slidenum">
              <a:rPr lang="en-US" smtClean="0"/>
              <a:t>‹#›</a:t>
            </a:fld>
            <a:endParaRPr lang="en-US"/>
          </a:p>
        </p:txBody>
      </p:sp>
    </p:spTree>
    <p:extLst>
      <p:ext uri="{BB962C8B-B14F-4D97-AF65-F5344CB8AC3E}">
        <p14:creationId xmlns:p14="http://schemas.microsoft.com/office/powerpoint/2010/main" val="3314644516"/>
      </p:ext>
    </p:extLst>
  </p:cSld>
  <p:clrMap bg1="lt1" tx1="dk1" bg2="lt2" tx2="dk2" accent1="accent1" accent2="accent2" accent3="accent3" accent4="accent4" accent5="accent5" accent6="accent6" hlink="hlink" folHlink="folHlink"/>
  <p:sldLayoutIdLst>
    <p:sldLayoutId id="2147483750"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42F3C44-4DDA-49BE-B36F-301E205E10CA}" type="datetimeFigureOut">
              <a:rPr lang="en-US" smtClean="0"/>
              <a:t>4/16/2020</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607D0880-4D08-478C-855F-B98694B529E2}" type="slidenum">
              <a:rPr lang="en-US" smtClean="0"/>
              <a:t>‹#›</a:t>
            </a:fld>
            <a:endParaRPr lang="en-US"/>
          </a:p>
        </p:txBody>
      </p:sp>
      <p:sp>
        <p:nvSpPr>
          <p:cNvPr id="7" name="Rectangle 6"/>
          <p:cNvSpPr/>
          <p:nvPr userDrawn="1"/>
        </p:nvSpPr>
        <p:spPr>
          <a:xfrm>
            <a:off x="0" y="-8467"/>
            <a:ext cx="12192000" cy="6858000"/>
          </a:xfrm>
          <a:prstGeom prst="rect">
            <a:avLst/>
          </a:prstGeom>
          <a:blipFill dpi="0" rotWithShape="1">
            <a:blip r:embed="rId4">
              <a:alphaModFix amt="6000"/>
              <a:duotone>
                <a:schemeClr val="bg2">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29718124"/>
      </p:ext>
    </p:extLst>
  </p:cSld>
  <p:clrMap bg1="lt1" tx1="dk1" bg2="lt2" tx2="dk2" accent1="accent1" accent2="accent2" accent3="accent3" accent4="accent4" accent5="accent5" accent6="accent6" hlink="hlink" folHlink="folHlink"/>
  <p:sldLayoutIdLst>
    <p:sldLayoutId id="2147483762" r:id="rId1"/>
    <p:sldLayoutId id="2147483763" r:id="rId2"/>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l="-1000" r="-1000"/>
          </a:stretch>
        </a:blipFill>
        <a:effectLst/>
      </p:bgPr>
    </p:bg>
    <p:spTree>
      <p:nvGrpSpPr>
        <p:cNvPr id="1" name=""/>
        <p:cNvGrpSpPr/>
        <p:nvPr/>
      </p:nvGrpSpPr>
      <p:grpSpPr>
        <a:xfrm>
          <a:off x="0" y="0"/>
          <a:ext cx="0" cy="0"/>
          <a:chOff x="0" y="0"/>
          <a:chExt cx="0" cy="0"/>
        </a:xfrm>
      </p:grpSpPr>
      <p:sp>
        <p:nvSpPr>
          <p:cNvPr id="4" name="TextBox 3"/>
          <p:cNvSpPr txBox="1"/>
          <p:nvPr/>
        </p:nvSpPr>
        <p:spPr>
          <a:xfrm>
            <a:off x="10704513" y="6499633"/>
            <a:ext cx="1487488" cy="307777"/>
          </a:xfrm>
          <a:prstGeom prst="rect">
            <a:avLst/>
          </a:prstGeom>
          <a:noFill/>
        </p:spPr>
        <p:txBody>
          <a:bodyPr wrap="square" rtlCol="0">
            <a:spAutoFit/>
          </a:bodyPr>
          <a:lstStyle/>
          <a:p>
            <a:r>
              <a:rPr lang="en-US" sz="1400"/>
              <a:t>Slide # </a:t>
            </a:r>
            <a:fld id="{209B3D60-080B-4D34-9398-1DC43AD41F33}" type="slidenum">
              <a:rPr lang="en-US" sz="1400" smtClean="0"/>
              <a:t>‹#›</a:t>
            </a:fld>
            <a:endParaRPr lang="en-US" sz="1400"/>
          </a:p>
        </p:txBody>
      </p:sp>
    </p:spTree>
    <p:extLst>
      <p:ext uri="{BB962C8B-B14F-4D97-AF65-F5344CB8AC3E}">
        <p14:creationId xmlns:p14="http://schemas.microsoft.com/office/powerpoint/2010/main" val="4150889230"/>
      </p:ext>
    </p:extLst>
  </p:cSld>
  <p:clrMap bg1="dk1" tx1="lt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82" r:id="rId5"/>
    <p:sldLayoutId id="2147483785" r:id="rId6"/>
    <p:sldLayoutId id="2147483786" r:id="rId7"/>
    <p:sldLayoutId id="2147483787" r:id="rId8"/>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41.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5.xml"/><Relationship Id="rId7" Type="http://schemas.openxmlformats.org/officeDocument/2006/relationships/image" Target="../media/image2.gif"/><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17.xml"/><Relationship Id="rId9" Type="http://schemas.openxmlformats.org/officeDocument/2006/relationships/image" Target="../media/image50.gif"/></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gif"/><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4.gif"/><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gif"/><Relationship Id="rId4" Type="http://schemas.openxmlformats.org/officeDocument/2006/relationships/image" Target="../media/image52.gif"/><Relationship Id="rId9" Type="http://schemas.openxmlformats.org/officeDocument/2006/relationships/image" Target="../media/image57.gif"/></Relationships>
</file>

<file path=ppt/slides/_rels/slide1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71.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12"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emf"/><Relationship Id="rId11" Type="http://schemas.openxmlformats.org/officeDocument/2006/relationships/image" Target="../media/image22.emf"/><Relationship Id="rId5" Type="http://schemas.openxmlformats.org/officeDocument/2006/relationships/image" Target="../media/image16.emf"/><Relationship Id="rId10" Type="http://schemas.openxmlformats.org/officeDocument/2006/relationships/image" Target="../media/image21.emf"/><Relationship Id="rId4" Type="http://schemas.openxmlformats.org/officeDocument/2006/relationships/image" Target="../media/image15.emf"/><Relationship Id="rId9"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ubtitle 29">
            <a:extLst>
              <a:ext uri="{FF2B5EF4-FFF2-40B4-BE49-F238E27FC236}">
                <a16:creationId xmlns:a16="http://schemas.microsoft.com/office/drawing/2014/main" id="{340181BC-E0B5-4912-BB66-C0C54C3CB5B6}"/>
              </a:ext>
            </a:extLst>
          </p:cNvPr>
          <p:cNvSpPr>
            <a:spLocks noGrp="1"/>
          </p:cNvSpPr>
          <p:nvPr>
            <p:ph type="subTitle" idx="1"/>
          </p:nvPr>
        </p:nvSpPr>
        <p:spPr/>
        <p:txBody>
          <a:bodyPr/>
          <a:lstStyle/>
          <a:p>
            <a:r>
              <a:rPr lang="en-US"/>
              <a:t>Lesson #1</a:t>
            </a:r>
          </a:p>
        </p:txBody>
      </p:sp>
      <p:sp>
        <p:nvSpPr>
          <p:cNvPr id="2" name="Text Placeholder 1">
            <a:extLst>
              <a:ext uri="{FF2B5EF4-FFF2-40B4-BE49-F238E27FC236}">
                <a16:creationId xmlns:a16="http://schemas.microsoft.com/office/drawing/2014/main" id="{FC07E86E-D9C5-4237-AB49-C6E4FBF14305}"/>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7CE4B45E-FA8B-4E5C-B007-A6EF9FB6BFAF}"/>
              </a:ext>
            </a:extLst>
          </p:cNvPr>
          <p:cNvSpPr>
            <a:spLocks noGrp="1"/>
          </p:cNvSpPr>
          <p:nvPr>
            <p:ph type="body" sz="quarter" idx="11"/>
          </p:nvPr>
        </p:nvSpPr>
        <p:spPr/>
        <p:txBody>
          <a:bodyPr/>
          <a:lstStyle/>
          <a:p>
            <a:endParaRPr lang="en-US"/>
          </a:p>
        </p:txBody>
      </p:sp>
      <p:sp>
        <p:nvSpPr>
          <p:cNvPr id="5" name="Title 4">
            <a:extLst>
              <a:ext uri="{FF2B5EF4-FFF2-40B4-BE49-F238E27FC236}">
                <a16:creationId xmlns:a16="http://schemas.microsoft.com/office/drawing/2014/main" id="{98C3D02E-2DB4-4A18-8AB7-A42CFFD50E00}"/>
              </a:ext>
            </a:extLst>
          </p:cNvPr>
          <p:cNvSpPr>
            <a:spLocks noGrp="1"/>
          </p:cNvSpPr>
          <p:nvPr>
            <p:ph type="title"/>
          </p:nvPr>
        </p:nvSpPr>
        <p:spPr/>
        <p:txBody>
          <a:bodyPr/>
          <a:lstStyle/>
          <a:p>
            <a:pPr algn="ctr"/>
            <a:r>
              <a:rPr lang="en-US" dirty="0"/>
              <a:t>Intent, Policy, and Guidance for Fire Danger Rating and Implementing NFDRS2016</a:t>
            </a:r>
          </a:p>
        </p:txBody>
      </p:sp>
      <p:sp>
        <p:nvSpPr>
          <p:cNvPr id="4" name="Text Placeholder 3">
            <a:extLst>
              <a:ext uri="{FF2B5EF4-FFF2-40B4-BE49-F238E27FC236}">
                <a16:creationId xmlns:a16="http://schemas.microsoft.com/office/drawing/2014/main" id="{F975315F-5A9F-4E84-80DB-01B77AFCE8B0}"/>
              </a:ext>
            </a:extLst>
          </p:cNvPr>
          <p:cNvSpPr>
            <a:spLocks noGrp="1"/>
          </p:cNvSpPr>
          <p:nvPr>
            <p:ph type="body" sz="quarter" idx="12"/>
          </p:nvPr>
        </p:nvSpPr>
        <p:spPr>
          <a:xfrm>
            <a:off x="2645295" y="2749661"/>
            <a:ext cx="6901409" cy="646331"/>
          </a:xfrm>
        </p:spPr>
        <p:txBody>
          <a:bodyPr anchor="t">
            <a:spAutoFit/>
          </a:bodyPr>
          <a:lstStyle/>
          <a:p>
            <a:endParaRPr lang="en-US"/>
          </a:p>
        </p:txBody>
      </p:sp>
    </p:spTree>
    <p:extLst>
      <p:ext uri="{BB962C8B-B14F-4D97-AF65-F5344CB8AC3E}">
        <p14:creationId xmlns:p14="http://schemas.microsoft.com/office/powerpoint/2010/main" val="28364377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87C91-2913-4640-800B-B356C55EE042}"/>
              </a:ext>
            </a:extLst>
          </p:cNvPr>
          <p:cNvSpPr>
            <a:spLocks noGrp="1"/>
          </p:cNvSpPr>
          <p:nvPr>
            <p:ph type="title"/>
          </p:nvPr>
        </p:nvSpPr>
        <p:spPr>
          <a:xfrm>
            <a:off x="1679787" y="451257"/>
            <a:ext cx="4847478" cy="1421928"/>
          </a:xfrm>
        </p:spPr>
        <p:txBody>
          <a:bodyPr>
            <a:spAutoFit/>
          </a:bodyPr>
          <a:lstStyle/>
          <a:p>
            <a:r>
              <a:rPr lang="en-US"/>
              <a:t>Bureau of Indian Affairs</a:t>
            </a:r>
          </a:p>
        </p:txBody>
      </p:sp>
      <p:pic>
        <p:nvPicPr>
          <p:cNvPr id="4" name="Picture 3">
            <a:extLst>
              <a:ext uri="{FF2B5EF4-FFF2-40B4-BE49-F238E27FC236}">
                <a16:creationId xmlns:a16="http://schemas.microsoft.com/office/drawing/2014/main" id="{E4AAA72A-1473-4108-A245-FE0E553442B3}"/>
              </a:ext>
            </a:extLst>
          </p:cNvPr>
          <p:cNvPicPr>
            <a:picLocks noChangeAspect="1"/>
          </p:cNvPicPr>
          <p:nvPr/>
        </p:nvPicPr>
        <p:blipFill>
          <a:blip r:embed="rId3"/>
          <a:stretch>
            <a:fillRect/>
          </a:stretch>
        </p:blipFill>
        <p:spPr>
          <a:xfrm>
            <a:off x="7007161" y="185584"/>
            <a:ext cx="4801016" cy="6012701"/>
          </a:xfrm>
          <a:prstGeom prst="rect">
            <a:avLst/>
          </a:prstGeom>
          <a:ln>
            <a:noFill/>
          </a:ln>
          <a:effectLst>
            <a:outerShdw blurRad="292100" dist="139700" dir="2700000" algn="tl" rotWithShape="0">
              <a:srgbClr val="333333">
                <a:alpha val="65000"/>
              </a:srgbClr>
            </a:outerShdw>
          </a:effectLst>
        </p:spPr>
      </p:pic>
      <p:pic>
        <p:nvPicPr>
          <p:cNvPr id="2050" name="Picture 2" descr="Indian Affairs">
            <a:extLst>
              <a:ext uri="{FF2B5EF4-FFF2-40B4-BE49-F238E27FC236}">
                <a16:creationId xmlns:a16="http://schemas.microsoft.com/office/drawing/2014/main" id="{F49FD436-C9FB-4F88-947F-9739B44A55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575" y="507255"/>
            <a:ext cx="1073190" cy="10731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FE7968F7-B889-4601-ACD9-A42540885A4B}"/>
              </a:ext>
            </a:extLst>
          </p:cNvPr>
          <p:cNvSpPr txBox="1">
            <a:spLocks/>
          </p:cNvSpPr>
          <p:nvPr/>
        </p:nvSpPr>
        <p:spPr>
          <a:xfrm>
            <a:off x="751171" y="1905506"/>
            <a:ext cx="5776094" cy="3046988"/>
          </a:xfrm>
          <a:prstGeom prst="rect">
            <a:avLst/>
          </a:prstGeom>
          <a:solidFill>
            <a:srgbClr val="0166D8"/>
          </a:solidFill>
          <a:effectLst>
            <a:outerShdw blurRad="152400" dist="152400" dir="2700000" algn="tl" rotWithShape="0">
              <a:prstClr val="black">
                <a:alpha val="50000"/>
              </a:prstClr>
            </a:outerShdw>
          </a:effectLst>
        </p:spPr>
        <p:txBody>
          <a:bodyPr wrap="square">
            <a:spAutoFit/>
          </a:bodyPr>
          <a:lstStyle>
            <a:lvl1pPr marL="0" indent="0" algn="l" defTabSz="914340"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12" indent="0" algn="l" defTabSz="914340"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377" indent="0" algn="l" defTabSz="914340"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57" indent="0" algn="l" defTabSz="914340"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23" indent="0" algn="l" defTabSz="914340"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36"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8"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4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a:ea typeface="+mn-ea"/>
                <a:cs typeface="+mn-cs"/>
              </a:rPr>
              <a:t>“</a:t>
            </a:r>
            <a:r>
              <a:rPr kumimoji="0" lang="en-US" sz="32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a:ea typeface="+mn-ea"/>
                <a:cs typeface="+mn-cs"/>
              </a:rPr>
              <a:t>The desired end-state for Indian Country is to have all Field-level units with a wildland fire program using valid FDOPs and PocketCard(s), generated from the NFDRS2016 update…”  </a:t>
            </a:r>
          </a:p>
        </p:txBody>
      </p:sp>
    </p:spTree>
    <p:extLst>
      <p:ext uri="{BB962C8B-B14F-4D97-AF65-F5344CB8AC3E}">
        <p14:creationId xmlns:p14="http://schemas.microsoft.com/office/powerpoint/2010/main" val="2154797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9"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87C91-2913-4640-800B-B356C55EE042}"/>
              </a:ext>
            </a:extLst>
          </p:cNvPr>
          <p:cNvSpPr>
            <a:spLocks noGrp="1"/>
          </p:cNvSpPr>
          <p:nvPr>
            <p:ph type="title"/>
          </p:nvPr>
        </p:nvSpPr>
        <p:spPr>
          <a:xfrm>
            <a:off x="1523999" y="451257"/>
            <a:ext cx="5074447" cy="1421928"/>
          </a:xfrm>
        </p:spPr>
        <p:txBody>
          <a:bodyPr wrap="square">
            <a:spAutoFit/>
          </a:bodyPr>
          <a:lstStyle/>
          <a:p>
            <a:r>
              <a:rPr lang="en-US" dirty="0"/>
              <a:t>U.S. Fish &amp; Wildlife Service</a:t>
            </a:r>
          </a:p>
        </p:txBody>
      </p:sp>
      <p:sp>
        <p:nvSpPr>
          <p:cNvPr id="6" name="Text Placeholder 2">
            <a:extLst>
              <a:ext uri="{FF2B5EF4-FFF2-40B4-BE49-F238E27FC236}">
                <a16:creationId xmlns:a16="http://schemas.microsoft.com/office/drawing/2014/main" id="{FE7968F7-B889-4601-ACD9-A42540885A4B}"/>
              </a:ext>
            </a:extLst>
          </p:cNvPr>
          <p:cNvSpPr txBox="1">
            <a:spLocks/>
          </p:cNvSpPr>
          <p:nvPr/>
        </p:nvSpPr>
        <p:spPr>
          <a:xfrm>
            <a:off x="822352" y="1800981"/>
            <a:ext cx="5776094" cy="3539430"/>
          </a:xfrm>
          <a:prstGeom prst="rect">
            <a:avLst/>
          </a:prstGeom>
          <a:solidFill>
            <a:srgbClr val="0166D8"/>
          </a:solidFill>
          <a:effectLst>
            <a:outerShdw blurRad="152400" dist="152400" dir="2700000" algn="tl" rotWithShape="0">
              <a:prstClr val="black">
                <a:alpha val="50000"/>
              </a:prstClr>
            </a:outerShdw>
          </a:effectLst>
        </p:spPr>
        <p:txBody>
          <a:bodyPr wrap="square">
            <a:spAutoFit/>
          </a:bodyPr>
          <a:lstStyle>
            <a:lvl1pPr marL="0" indent="0" algn="l" defTabSz="914340"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12" indent="0" algn="l" defTabSz="914340"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377" indent="0" algn="l" defTabSz="914340"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57" indent="0" algn="l" defTabSz="914340"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23" indent="0" algn="l" defTabSz="914340"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36"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8"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4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a:ea typeface="+mn-ea"/>
                <a:cs typeface="+mn-cs"/>
              </a:rPr>
              <a:t>“Regions should work toward an end state in which all field units with a wildland fire program have valid Fire Danger Operating Plans (FDOPs) and Pocket Card(s), generated from the NFDRS2016 by May 2020.”</a:t>
            </a:r>
            <a:r>
              <a:rPr kumimoji="0" lang="en-US" sz="32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a:ea typeface="+mn-ea"/>
                <a:cs typeface="+mn-cs"/>
              </a:rPr>
              <a:t>  </a:t>
            </a:r>
          </a:p>
        </p:txBody>
      </p:sp>
      <p:pic>
        <p:nvPicPr>
          <p:cNvPr id="3" name="Picture 2">
            <a:extLst>
              <a:ext uri="{FF2B5EF4-FFF2-40B4-BE49-F238E27FC236}">
                <a16:creationId xmlns:a16="http://schemas.microsoft.com/office/drawing/2014/main" id="{AB7C797D-8CA0-453B-A19A-A78FC52050A4}"/>
              </a:ext>
            </a:extLst>
          </p:cNvPr>
          <p:cNvPicPr>
            <a:picLocks noChangeAspect="1"/>
          </p:cNvPicPr>
          <p:nvPr/>
        </p:nvPicPr>
        <p:blipFill>
          <a:blip r:embed="rId3"/>
          <a:stretch>
            <a:fillRect/>
          </a:stretch>
        </p:blipFill>
        <p:spPr>
          <a:xfrm>
            <a:off x="7007161" y="185584"/>
            <a:ext cx="4633644" cy="6021365"/>
          </a:xfrm>
          <a:prstGeom prst="rect">
            <a:avLst/>
          </a:prstGeom>
          <a:ln>
            <a:noFill/>
          </a:ln>
          <a:effectLst>
            <a:outerShdw blurRad="292100" dist="139700" dir="2700000" algn="tl" rotWithShape="0">
              <a:srgbClr val="333333">
                <a:alpha val="65000"/>
              </a:srgbClr>
            </a:outerShdw>
          </a:effectLst>
        </p:spPr>
      </p:pic>
      <p:pic>
        <p:nvPicPr>
          <p:cNvPr id="6146" name="Picture 2" descr="https://upload.wikimedia.org/wikipedia/commons/f/fb/US-FWS-logo.png">
            <a:extLst>
              <a:ext uri="{FF2B5EF4-FFF2-40B4-BE49-F238E27FC236}">
                <a16:creationId xmlns:a16="http://schemas.microsoft.com/office/drawing/2014/main" id="{EE96506F-42E4-4AF3-B137-160EB8784E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299" y="429209"/>
            <a:ext cx="1056744" cy="1258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311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9"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3052A3-C899-4A2E-9ED7-3CC87E38B878}"/>
              </a:ext>
            </a:extLst>
          </p:cNvPr>
          <p:cNvPicPr>
            <a:picLocks noChangeAspect="1"/>
          </p:cNvPicPr>
          <p:nvPr/>
        </p:nvPicPr>
        <p:blipFill rotWithShape="1">
          <a:blip r:embed="rId3"/>
          <a:srcRect l="1845" t="-151" r="2305" b="151"/>
          <a:stretch/>
        </p:blipFill>
        <p:spPr>
          <a:xfrm>
            <a:off x="7957400" y="1044132"/>
            <a:ext cx="3971177" cy="517376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4CE87C91-2913-4640-800B-B356C55EE042}"/>
              </a:ext>
            </a:extLst>
          </p:cNvPr>
          <p:cNvSpPr>
            <a:spLocks noGrp="1"/>
          </p:cNvSpPr>
          <p:nvPr>
            <p:ph type="title"/>
          </p:nvPr>
        </p:nvSpPr>
        <p:spPr>
          <a:xfrm>
            <a:off x="1727199" y="451257"/>
            <a:ext cx="5019041" cy="1421928"/>
          </a:xfrm>
        </p:spPr>
        <p:txBody>
          <a:bodyPr wrap="square">
            <a:spAutoFit/>
          </a:bodyPr>
          <a:lstStyle/>
          <a:p>
            <a:r>
              <a:rPr lang="en-US"/>
              <a:t>Bureau of Land Management</a:t>
            </a:r>
          </a:p>
        </p:txBody>
      </p:sp>
      <p:sp>
        <p:nvSpPr>
          <p:cNvPr id="6" name="Text Placeholder 2">
            <a:extLst>
              <a:ext uri="{FF2B5EF4-FFF2-40B4-BE49-F238E27FC236}">
                <a16:creationId xmlns:a16="http://schemas.microsoft.com/office/drawing/2014/main" id="{FE7968F7-B889-4601-ACD9-A42540885A4B}"/>
              </a:ext>
            </a:extLst>
          </p:cNvPr>
          <p:cNvSpPr txBox="1">
            <a:spLocks/>
          </p:cNvSpPr>
          <p:nvPr/>
        </p:nvSpPr>
        <p:spPr>
          <a:xfrm>
            <a:off x="616374" y="1905506"/>
            <a:ext cx="6129866" cy="4524315"/>
          </a:xfrm>
          <a:prstGeom prst="rect">
            <a:avLst/>
          </a:prstGeom>
          <a:solidFill>
            <a:srgbClr val="0166D8"/>
          </a:solidFill>
          <a:effectLst>
            <a:outerShdw blurRad="152400" dist="152400" dir="2700000" algn="tl" rotWithShape="0">
              <a:prstClr val="black">
                <a:alpha val="50000"/>
              </a:prstClr>
            </a:outerShdw>
          </a:effectLst>
        </p:spPr>
        <p:txBody>
          <a:bodyPr wrap="square">
            <a:spAutoFit/>
          </a:bodyPr>
          <a:lstStyle>
            <a:lvl1pPr marL="0" indent="0" algn="l" defTabSz="914340"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12" indent="0" algn="l" defTabSz="914340"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377" indent="0" algn="l" defTabSz="914340"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57" indent="0" algn="l" defTabSz="914340"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23" indent="0" algn="l" defTabSz="914340"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36"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8"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4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a:ea typeface="+mn-ea"/>
                <a:cs typeface="+mn-cs"/>
              </a:rPr>
              <a:t>“ . . . </a:t>
            </a:r>
            <a:r>
              <a:rPr kumimoji="0" lang="en-US" sz="32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a:ea typeface="+mn-ea"/>
                <a:cs typeface="+mn-cs"/>
              </a:rPr>
              <a:t>all offices except Alaska . . . must transition from the use of the 1978 or 1988 fuel models to NFDRS 2016 by May 2020. Additionally, BLM offices are encouraged to attend Geographic Area-hosted NFDRS 2016 training sessions with their partners to better understand changes to the system.”  </a:t>
            </a:r>
          </a:p>
        </p:txBody>
      </p:sp>
      <p:pic>
        <p:nvPicPr>
          <p:cNvPr id="4098" name="Picture 2" descr="Image result for blm official logo">
            <a:extLst>
              <a:ext uri="{FF2B5EF4-FFF2-40B4-BE49-F238E27FC236}">
                <a16:creationId xmlns:a16="http://schemas.microsoft.com/office/drawing/2014/main" id="{E6147E36-2844-431D-99DC-FF866D0470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423" y="514028"/>
            <a:ext cx="1332256" cy="1165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8EEE3B0-7B16-4F78-B3D3-026A2C991838}"/>
              </a:ext>
            </a:extLst>
          </p:cNvPr>
          <p:cNvPicPr>
            <a:picLocks noChangeAspect="1"/>
          </p:cNvPicPr>
          <p:nvPr/>
        </p:nvPicPr>
        <p:blipFill>
          <a:blip r:embed="rId5"/>
          <a:stretch>
            <a:fillRect/>
          </a:stretch>
        </p:blipFill>
        <p:spPr>
          <a:xfrm>
            <a:off x="7437900" y="723491"/>
            <a:ext cx="3971177" cy="515394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ACDD2B2E-4980-42F2-A8AB-5C63CA25E598}"/>
              </a:ext>
            </a:extLst>
          </p:cNvPr>
          <p:cNvPicPr>
            <a:picLocks noChangeAspect="1"/>
          </p:cNvPicPr>
          <p:nvPr/>
        </p:nvPicPr>
        <p:blipFill>
          <a:blip r:embed="rId6"/>
          <a:stretch>
            <a:fillRect/>
          </a:stretch>
        </p:blipFill>
        <p:spPr>
          <a:xfrm>
            <a:off x="6818479" y="315790"/>
            <a:ext cx="3971177" cy="51737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80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par>
                          <p:cTn id="22" fill="hold">
                            <p:stCondLst>
                              <p:cond delay="1500"/>
                            </p:stCondLst>
                            <p:childTnLst>
                              <p:par>
                                <p:cTn id="23" presetID="9" presetClass="entr" presetSubtype="0" fill="hold" grpId="0" nodeType="afterEffect">
                                  <p:stCondLst>
                                    <p:cond delay="100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C:\Users\Jeffr\AppData\Local\Temp\SNAGHTML32c85cc.PNG">
            <a:extLst>
              <a:ext uri="{FF2B5EF4-FFF2-40B4-BE49-F238E27FC236}">
                <a16:creationId xmlns:a16="http://schemas.microsoft.com/office/drawing/2014/main" id="{A12890D6-2C10-49A2-B008-F6FD21B19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227" y="3151142"/>
            <a:ext cx="6164616" cy="3359716"/>
          </a:xfrm>
          <a:prstGeom prst="rect">
            <a:avLst/>
          </a:prstGeom>
          <a:noFill/>
          <a:extLst>
            <a:ext uri="{909E8E84-426E-40DD-AFC4-6F175D3DCCD1}">
              <a14:hiddenFill xmlns:a14="http://schemas.microsoft.com/office/drawing/2010/main">
                <a:solidFill>
                  <a:srgbClr val="FFFFFF"/>
                </a:solidFill>
              </a14:hiddenFill>
            </a:ext>
          </a:extLst>
        </p:spPr>
      </p:pic>
      <p:pic>
        <p:nvPicPr>
          <p:cNvPr id="37890" name="Picture 2" descr="C:\Users\Jeffr\AppData\Local\Temp\SNAGHTML32b289d.PNG">
            <a:extLst>
              <a:ext uri="{FF2B5EF4-FFF2-40B4-BE49-F238E27FC236}">
                <a16:creationId xmlns:a16="http://schemas.microsoft.com/office/drawing/2014/main" id="{29355B5C-C9A3-41F8-8358-D57D65B757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160"/>
          <a:stretch/>
        </p:blipFill>
        <p:spPr bwMode="auto">
          <a:xfrm>
            <a:off x="361941" y="1348800"/>
            <a:ext cx="6135902" cy="19061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44818"/>
            <a:ext cx="12192000" cy="1144929"/>
          </a:xfrm>
        </p:spPr>
        <p:txBody>
          <a:bodyPr wrap="square">
            <a:spAutoFit/>
          </a:bodyPr>
          <a:lstStyle/>
          <a:p>
            <a:pPr algn="ctr"/>
            <a:r>
              <a:rPr lang="en-US" sz="4000"/>
              <a:t>Interagency Standards for Fire and Fire Aviation Operations </a:t>
            </a:r>
            <a:br>
              <a:rPr lang="en-US"/>
            </a:br>
            <a:r>
              <a:rPr lang="en-US" sz="3600"/>
              <a:t>(</a:t>
            </a:r>
            <a:r>
              <a:rPr lang="en-US" sz="3600" i="1"/>
              <a:t>Red Book</a:t>
            </a:r>
            <a:r>
              <a:rPr lang="en-US" sz="3600"/>
              <a:t>, Chapter 10 – Preparedness)</a:t>
            </a:r>
          </a:p>
        </p:txBody>
      </p:sp>
      <p:sp>
        <p:nvSpPr>
          <p:cNvPr id="30" name="Rectangle 29">
            <a:extLst>
              <a:ext uri="{FF2B5EF4-FFF2-40B4-BE49-F238E27FC236}">
                <a16:creationId xmlns:a16="http://schemas.microsoft.com/office/drawing/2014/main" id="{5E739428-51ED-47F5-A983-238AF09FDEC6}"/>
              </a:ext>
            </a:extLst>
          </p:cNvPr>
          <p:cNvSpPr/>
          <p:nvPr/>
        </p:nvSpPr>
        <p:spPr bwMode="auto">
          <a:xfrm>
            <a:off x="7096371" y="1696672"/>
            <a:ext cx="4733685" cy="4524319"/>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defTabSz="914076" fontAlgn="base">
              <a:spcBef>
                <a:spcPct val="0"/>
              </a:spcBef>
              <a:spcAft>
                <a:spcPct val="0"/>
              </a:spcAft>
            </a:pPr>
            <a:r>
              <a:rPr lang="en-US" sz="3000">
                <a:solidFill>
                  <a:srgbClr val="FFFFFF"/>
                </a:solidFill>
                <a:effectLst>
                  <a:outerShdw blurRad="50800" dist="38100" dir="2700000" algn="tl" rotWithShape="0">
                    <a:prstClr val="black">
                      <a:alpha val="40000"/>
                    </a:prstClr>
                  </a:outerShdw>
                </a:effectLst>
                <a:latin typeface="Segoe" pitchFamily="34" charset="0"/>
              </a:rPr>
              <a:t>“At the local level, preparedness planning and the resultant activities begin with a Fire Danger Operating Plan (FDOP), which includes a number of other plans that result in coordinated actions based on the fire situation.”</a:t>
            </a:r>
          </a:p>
        </p:txBody>
      </p:sp>
      <p:cxnSp>
        <p:nvCxnSpPr>
          <p:cNvPr id="10" name="Straight Connector 9">
            <a:extLst>
              <a:ext uri="{FF2B5EF4-FFF2-40B4-BE49-F238E27FC236}">
                <a16:creationId xmlns:a16="http://schemas.microsoft.com/office/drawing/2014/main" id="{183B7694-84E9-435F-B8ED-7F4C5202E517}"/>
              </a:ext>
            </a:extLst>
          </p:cNvPr>
          <p:cNvCxnSpPr>
            <a:cxnSpLocks/>
            <a:endCxn id="3" idx="3"/>
          </p:cNvCxnSpPr>
          <p:nvPr/>
        </p:nvCxnSpPr>
        <p:spPr>
          <a:xfrm flipH="1" flipV="1">
            <a:off x="6497836" y="3921254"/>
            <a:ext cx="601308" cy="2299740"/>
          </a:xfrm>
          <a:prstGeom prst="line">
            <a:avLst/>
          </a:prstGeom>
          <a:ln w="508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2904C4E-E03B-431C-8566-8D6FDD93044E}"/>
              </a:ext>
            </a:extLst>
          </p:cNvPr>
          <p:cNvCxnSpPr>
            <a:cxnSpLocks/>
            <a:endCxn id="3" idx="3"/>
          </p:cNvCxnSpPr>
          <p:nvPr/>
        </p:nvCxnSpPr>
        <p:spPr>
          <a:xfrm flipH="1">
            <a:off x="6497836" y="1696670"/>
            <a:ext cx="598540" cy="2224584"/>
          </a:xfrm>
          <a:prstGeom prst="line">
            <a:avLst/>
          </a:prstGeom>
          <a:ln w="508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63B1288-B636-4E7E-BD86-5C58F6CDE65A}"/>
              </a:ext>
            </a:extLst>
          </p:cNvPr>
          <p:cNvSpPr/>
          <p:nvPr/>
        </p:nvSpPr>
        <p:spPr bwMode="auto">
          <a:xfrm>
            <a:off x="467139" y="3603017"/>
            <a:ext cx="6030697" cy="636473"/>
          </a:xfrm>
          <a:prstGeom prst="rect">
            <a:avLst/>
          </a:prstGeom>
          <a:noFill/>
          <a:ln w="635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spcBef>
                <a:spcPct val="0"/>
              </a:spcBef>
              <a:spcAft>
                <a:spcPct val="0"/>
              </a:spcAft>
            </a:pPr>
            <a:endParaRPr lang="en-US" sz="2300">
              <a:solidFill>
                <a:srgbClr val="FFFFFF"/>
              </a:solidFill>
              <a:effectLst>
                <a:outerShdw blurRad="38100" dist="38100" dir="2700000" algn="tl">
                  <a:srgbClr val="000000">
                    <a:alpha val="43137"/>
                  </a:srgbClr>
                </a:outerShdw>
              </a:effectLst>
              <a:latin typeface="Segoe" pitchFamily="34" charset="0"/>
            </a:endParaRPr>
          </a:p>
        </p:txBody>
      </p:sp>
      <p:sp>
        <p:nvSpPr>
          <p:cNvPr id="6" name="TextBox 5">
            <a:extLst>
              <a:ext uri="{FF2B5EF4-FFF2-40B4-BE49-F238E27FC236}">
                <a16:creationId xmlns:a16="http://schemas.microsoft.com/office/drawing/2014/main" id="{40BA86D9-55AE-4A62-9EC2-2FE9C8FF9304}"/>
              </a:ext>
            </a:extLst>
          </p:cNvPr>
          <p:cNvSpPr txBox="1">
            <a:spLocks noChangeAspect="1"/>
          </p:cNvSpPr>
          <p:nvPr/>
        </p:nvSpPr>
        <p:spPr>
          <a:xfrm>
            <a:off x="7077324" y="1682337"/>
            <a:ext cx="4752735" cy="4538651"/>
          </a:xfrm>
          <a:prstGeom prst="rect">
            <a:avLst/>
          </a:prstGeom>
          <a:noFill/>
          <a:ln w="76200">
            <a:solidFill>
              <a:srgbClr val="C00000"/>
            </a:solidFill>
          </a:ln>
          <a:effectLst>
            <a:outerShdw blurRad="50800" dist="38100" dir="2700000" algn="tl" rotWithShape="0">
              <a:prstClr val="black">
                <a:alpha val="40000"/>
              </a:prstClr>
            </a:outerShdw>
          </a:effectLst>
        </p:spPr>
        <p:txBody>
          <a:bodyPr wrap="square" rtlCol="0">
            <a:noAutofit/>
          </a:bodyPr>
          <a:lstStyle/>
          <a:p>
            <a:endParaRPr lang="en-US" sz="320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426762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500"/>
                                  </p:stCondLst>
                                  <p:childTnLst>
                                    <p:set>
                                      <p:cBhvr>
                                        <p:cTn id="6" dur="1" fill="hold">
                                          <p:stCondLst>
                                            <p:cond delay="0"/>
                                          </p:stCondLst>
                                        </p:cTn>
                                        <p:tgtEl>
                                          <p:spTgt spid="37890"/>
                                        </p:tgtEl>
                                        <p:attrNameLst>
                                          <p:attrName>style.visibility</p:attrName>
                                        </p:attrNameLst>
                                      </p:cBhvr>
                                      <p:to>
                                        <p:strVal val="visible"/>
                                      </p:to>
                                    </p:set>
                                    <p:animEffect transition="in" filter="blinds(horizontal)">
                                      <p:cBhvr>
                                        <p:cTn id="7" dur="1000"/>
                                        <p:tgtEl>
                                          <p:spTgt spid="37890"/>
                                        </p:tgtEl>
                                      </p:cBhvr>
                                    </p:animEffect>
                                  </p:childTnLst>
                                </p:cTn>
                              </p:par>
                            </p:childTnLst>
                          </p:cTn>
                        </p:par>
                        <p:par>
                          <p:cTn id="8" fill="hold">
                            <p:stCondLst>
                              <p:cond delay="1500"/>
                            </p:stCondLst>
                            <p:childTnLst>
                              <p:par>
                                <p:cTn id="9" presetID="3" presetClass="entr" presetSubtype="10" fill="hold" nodeType="afterEffect">
                                  <p:stCondLst>
                                    <p:cond delay="0"/>
                                  </p:stCondLst>
                                  <p:childTnLst>
                                    <p:set>
                                      <p:cBhvr>
                                        <p:cTn id="10" dur="1" fill="hold">
                                          <p:stCondLst>
                                            <p:cond delay="0"/>
                                          </p:stCondLst>
                                        </p:cTn>
                                        <p:tgtEl>
                                          <p:spTgt spid="37892"/>
                                        </p:tgtEl>
                                        <p:attrNameLst>
                                          <p:attrName>style.visibility</p:attrName>
                                        </p:attrNameLst>
                                      </p:cBhvr>
                                      <p:to>
                                        <p:strVal val="visible"/>
                                      </p:to>
                                    </p:set>
                                    <p:animEffect transition="in" filter="blinds(horizontal)">
                                      <p:cBhvr>
                                        <p:cTn id="11" dur="1000"/>
                                        <p:tgtEl>
                                          <p:spTgt spid="37892"/>
                                        </p:tgtEl>
                                      </p:cBhvr>
                                    </p:animEffect>
                                  </p:childTnLst>
                                </p:cTn>
                              </p:par>
                            </p:childTnLst>
                          </p:cTn>
                        </p:par>
                        <p:par>
                          <p:cTn id="12" fill="hold">
                            <p:stCondLst>
                              <p:cond delay="2500"/>
                            </p:stCondLst>
                            <p:childTnLst>
                              <p:par>
                                <p:cTn id="13" presetID="21" presetClass="entr" presetSubtype="2"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2)">
                                      <p:cBhvr>
                                        <p:cTn id="15" dur="2000"/>
                                        <p:tgtEl>
                                          <p:spTgt spid="3"/>
                                        </p:tgtEl>
                                      </p:cBhvr>
                                    </p:animEffect>
                                  </p:childTnLst>
                                </p:cTn>
                              </p:par>
                            </p:childTnLst>
                          </p:cTn>
                        </p:par>
                        <p:par>
                          <p:cTn id="16" fill="hold">
                            <p:stCondLst>
                              <p:cond delay="4500"/>
                            </p:stCondLst>
                            <p:childTnLst>
                              <p:par>
                                <p:cTn id="17" presetID="22" presetClass="entr" presetSubtype="4"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1000"/>
                                        <p:tgtEl>
                                          <p:spTgt spid="17"/>
                                        </p:tgtEl>
                                      </p:cBhvr>
                                    </p:animEffect>
                                  </p:childTnLst>
                                </p:cTn>
                              </p:par>
                              <p:par>
                                <p:cTn id="20" presetID="22"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1000"/>
                                        <p:tgtEl>
                                          <p:spTgt spid="10"/>
                                        </p:tgtEl>
                                      </p:cBhvr>
                                    </p:animEffect>
                                  </p:childTnLst>
                                </p:cTn>
                              </p:par>
                            </p:childTnLst>
                          </p:cTn>
                        </p:par>
                        <p:par>
                          <p:cTn id="23" fill="hold">
                            <p:stCondLst>
                              <p:cond delay="5500"/>
                            </p:stCondLst>
                            <p:childTnLst>
                              <p:par>
                                <p:cTn id="24" presetID="10" presetClass="entr" presetSubtype="0"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2000"/>
                                        <p:tgtEl>
                                          <p:spTgt spid="30"/>
                                        </p:tgtEl>
                                      </p:cBhvr>
                                    </p:animEffect>
                                  </p:childTnLst>
                                </p:cTn>
                              </p:par>
                            </p:childTnLst>
                          </p:cTn>
                        </p:par>
                        <p:par>
                          <p:cTn id="27" fill="hold">
                            <p:stCondLst>
                              <p:cond delay="7500"/>
                            </p:stCondLst>
                            <p:childTnLst>
                              <p:par>
                                <p:cTn id="28" presetID="21" presetClass="entr" presetSubtype="2"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heel(2)">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45990" y="1498601"/>
            <a:ext cx="7948100" cy="853321"/>
          </a:xfrm>
          <a:prstGeom prst="roundRect">
            <a:avLst>
              <a:gd name="adj" fmla="val 50000"/>
            </a:avLst>
          </a:prstGeom>
          <a:solidFill>
            <a:schemeClr val="tx1">
              <a:lumMod val="65000"/>
              <a:lumOff val="35000"/>
              <a:alpha val="51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11" name="Oval 10"/>
          <p:cNvSpPr/>
          <p:nvPr/>
        </p:nvSpPr>
        <p:spPr>
          <a:xfrm>
            <a:off x="-1628330" y="142215"/>
            <a:ext cx="1564679" cy="1564679"/>
          </a:xfrm>
          <a:prstGeom prst="ellipse">
            <a:avLst/>
          </a:prstGeom>
          <a:gradFill flip="none" rotWithShape="1">
            <a:gsLst>
              <a:gs pos="0">
                <a:schemeClr val="accent5">
                  <a:lumMod val="60000"/>
                  <a:lumOff val="40000"/>
                </a:schemeClr>
              </a:gs>
              <a:gs pos="50000">
                <a:schemeClr val="accent5">
                  <a:lumMod val="75000"/>
                </a:schemeClr>
              </a:gs>
              <a:gs pos="100000">
                <a:schemeClr val="accent1">
                  <a:lumMod val="50000"/>
                </a:schemeClr>
              </a:gs>
            </a:gsLst>
            <a:path path="circle">
              <a:fillToRect l="50000" t="50000" r="50000" b="50000"/>
            </a:path>
            <a:tileRect/>
          </a:gra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39" name="Freeform 38"/>
          <p:cNvSpPr/>
          <p:nvPr/>
        </p:nvSpPr>
        <p:spPr>
          <a:xfrm>
            <a:off x="4924397" y="2239839"/>
            <a:ext cx="3010471" cy="4643567"/>
          </a:xfrm>
          <a:custGeom>
            <a:avLst/>
            <a:gdLst>
              <a:gd name="connsiteX0" fmla="*/ 754271 w 2257853"/>
              <a:gd name="connsiteY0" fmla="*/ 9 h 3482675"/>
              <a:gd name="connsiteX1" fmla="*/ 1474531 w 2257853"/>
              <a:gd name="connsiteY1" fmla="*/ 529109 h 3482675"/>
              <a:gd name="connsiteX2" fmla="*/ 2206365 w 2257853"/>
              <a:gd name="connsiteY2" fmla="*/ 3219860 h 3482675"/>
              <a:gd name="connsiteX3" fmla="*/ 2257853 w 2257853"/>
              <a:gd name="connsiteY3" fmla="*/ 3482675 h 3482675"/>
              <a:gd name="connsiteX4" fmla="*/ 713062 w 2257853"/>
              <a:gd name="connsiteY4" fmla="*/ 3482675 h 3482675"/>
              <a:gd name="connsiteX5" fmla="*/ 626050 w 2257853"/>
              <a:gd name="connsiteY5" fmla="*/ 3086819 h 3482675"/>
              <a:gd name="connsiteX6" fmla="*/ 35460 w 2257853"/>
              <a:gd name="connsiteY6" fmla="*/ 980747 h 3482675"/>
              <a:gd name="connsiteX7" fmla="*/ 529156 w 2257853"/>
              <a:gd name="connsiteY7" fmla="*/ 35458 h 3482675"/>
              <a:gd name="connsiteX8" fmla="*/ 754271 w 2257853"/>
              <a:gd name="connsiteY8" fmla="*/ 9 h 348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7853" h="3482675">
                <a:moveTo>
                  <a:pt x="754271" y="9"/>
                </a:moveTo>
                <a:cubicBezTo>
                  <a:pt x="1077137" y="-1591"/>
                  <a:pt x="1376383" y="204822"/>
                  <a:pt x="1474531" y="529109"/>
                </a:cubicBezTo>
                <a:cubicBezTo>
                  <a:pt x="1760113" y="1433041"/>
                  <a:pt x="2008027" y="2270509"/>
                  <a:pt x="2206365" y="3219860"/>
                </a:cubicBezTo>
                <a:lnTo>
                  <a:pt x="2257853" y="3482675"/>
                </a:lnTo>
                <a:lnTo>
                  <a:pt x="713062" y="3482675"/>
                </a:lnTo>
                <a:lnTo>
                  <a:pt x="626050" y="3086819"/>
                </a:lnTo>
                <a:cubicBezTo>
                  <a:pt x="457781" y="2362166"/>
                  <a:pt x="258674" y="1692996"/>
                  <a:pt x="35460" y="980747"/>
                </a:cubicBezTo>
                <a:cubicBezTo>
                  <a:pt x="-90590" y="581625"/>
                  <a:pt x="129998" y="156245"/>
                  <a:pt x="529156" y="35458"/>
                </a:cubicBezTo>
                <a:cubicBezTo>
                  <a:pt x="603998" y="11826"/>
                  <a:pt x="679764" y="379"/>
                  <a:pt x="754271" y="9"/>
                </a:cubicBezTo>
                <a:close/>
              </a:path>
            </a:pathLst>
          </a:custGeom>
          <a:solidFill>
            <a:srgbClr val="8E8E8E"/>
          </a:solidFill>
          <a:ln>
            <a:noFill/>
          </a:ln>
          <a:effectLst>
            <a:glow rad="228600">
              <a:schemeClr val="bg1">
                <a:lumMod val="50000"/>
                <a:alpha val="40000"/>
              </a:schemeClr>
            </a:glow>
            <a:outerShdw blurRad="863600" sx="102000" sy="102000" algn="ctr" rotWithShape="0">
              <a:prstClr val="black">
                <a:alpha val="3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23" name="Freeform 25"/>
          <p:cNvSpPr>
            <a:spLocks/>
          </p:cNvSpPr>
          <p:nvPr/>
        </p:nvSpPr>
        <p:spPr bwMode="auto">
          <a:xfrm>
            <a:off x="5874477" y="3227283"/>
            <a:ext cx="249039" cy="435823"/>
          </a:xfrm>
          <a:custGeom>
            <a:avLst/>
            <a:gdLst>
              <a:gd name="T0" fmla="*/ 34 w 34"/>
              <a:gd name="T1" fmla="*/ 57 h 62"/>
              <a:gd name="T2" fmla="*/ 16 w 34"/>
              <a:gd name="T3" fmla="*/ 0 h 62"/>
              <a:gd name="T4" fmla="*/ 0 w 34"/>
              <a:gd name="T5" fmla="*/ 4 h 62"/>
              <a:gd name="T6" fmla="*/ 18 w 34"/>
              <a:gd name="T7" fmla="*/ 62 h 62"/>
              <a:gd name="T8" fmla="*/ 34 w 34"/>
              <a:gd name="T9" fmla="*/ 57 h 62"/>
            </a:gdLst>
            <a:ahLst/>
            <a:cxnLst>
              <a:cxn ang="0">
                <a:pos x="T0" y="T1"/>
              </a:cxn>
              <a:cxn ang="0">
                <a:pos x="T2" y="T3"/>
              </a:cxn>
              <a:cxn ang="0">
                <a:pos x="T4" y="T5"/>
              </a:cxn>
              <a:cxn ang="0">
                <a:pos x="T6" y="T7"/>
              </a:cxn>
              <a:cxn ang="0">
                <a:pos x="T8" y="T9"/>
              </a:cxn>
            </a:cxnLst>
            <a:rect l="0" t="0" r="r" b="b"/>
            <a:pathLst>
              <a:path w="34" h="62">
                <a:moveTo>
                  <a:pt x="34" y="57"/>
                </a:moveTo>
                <a:cubicBezTo>
                  <a:pt x="28" y="38"/>
                  <a:pt x="22" y="19"/>
                  <a:pt x="16" y="0"/>
                </a:cubicBezTo>
                <a:cubicBezTo>
                  <a:pt x="0" y="4"/>
                  <a:pt x="0" y="4"/>
                  <a:pt x="0" y="4"/>
                </a:cubicBezTo>
                <a:cubicBezTo>
                  <a:pt x="6" y="24"/>
                  <a:pt x="12" y="43"/>
                  <a:pt x="18" y="62"/>
                </a:cubicBezTo>
                <a:lnTo>
                  <a:pt x="34" y="57"/>
                </a:lnTo>
                <a:close/>
              </a:path>
            </a:pathLst>
          </a:custGeom>
          <a:solidFill>
            <a:schemeClr val="bg1">
              <a:lumMod val="65000"/>
            </a:schemeClr>
          </a:solidFill>
          <a:ln>
            <a:noFill/>
          </a:ln>
        </p:spPr>
        <p:txBody>
          <a:bodyPr vert="horz" wrap="square" lIns="121920" tIns="60960" rIns="121920" bIns="60960" numCol="1" anchor="t" anchorCtr="0" compatLnSpc="1">
            <a:prstTxWarp prst="textNoShape">
              <a:avLst/>
            </a:prstTxWarp>
          </a:bodyPr>
          <a:lstStyle/>
          <a:p>
            <a:pPr defTabSz="1219140"/>
            <a:endParaRPr lang="en-US" sz="2400" baseline="-25000">
              <a:solidFill>
                <a:prstClr val="black"/>
              </a:solidFill>
              <a:latin typeface="Calibri"/>
            </a:endParaRPr>
          </a:p>
        </p:txBody>
      </p:sp>
      <p:sp>
        <p:nvSpPr>
          <p:cNvPr id="24" name="Freeform 42"/>
          <p:cNvSpPr>
            <a:spLocks/>
          </p:cNvSpPr>
          <p:nvPr/>
        </p:nvSpPr>
        <p:spPr bwMode="auto">
          <a:xfrm>
            <a:off x="6683850" y="6066324"/>
            <a:ext cx="286399" cy="834285"/>
          </a:xfrm>
          <a:custGeom>
            <a:avLst/>
            <a:gdLst>
              <a:gd name="T0" fmla="*/ 42 w 42"/>
              <a:gd name="T1" fmla="*/ 117 h 120"/>
              <a:gd name="T2" fmla="*/ 16 w 42"/>
              <a:gd name="T3" fmla="*/ 0 h 120"/>
              <a:gd name="T4" fmla="*/ 0 w 42"/>
              <a:gd name="T5" fmla="*/ 3 h 120"/>
              <a:gd name="T6" fmla="*/ 26 w 42"/>
              <a:gd name="T7" fmla="*/ 120 h 120"/>
              <a:gd name="T8" fmla="*/ 42 w 42"/>
              <a:gd name="T9" fmla="*/ 117 h 120"/>
            </a:gdLst>
            <a:ahLst/>
            <a:cxnLst>
              <a:cxn ang="0">
                <a:pos x="T0" y="T1"/>
              </a:cxn>
              <a:cxn ang="0">
                <a:pos x="T2" y="T3"/>
              </a:cxn>
              <a:cxn ang="0">
                <a:pos x="T4" y="T5"/>
              </a:cxn>
              <a:cxn ang="0">
                <a:pos x="T6" y="T7"/>
              </a:cxn>
              <a:cxn ang="0">
                <a:pos x="T8" y="T9"/>
              </a:cxn>
            </a:cxnLst>
            <a:rect l="0" t="0" r="r" b="b"/>
            <a:pathLst>
              <a:path w="42" h="120">
                <a:moveTo>
                  <a:pt x="42" y="117"/>
                </a:moveTo>
                <a:cubicBezTo>
                  <a:pt x="34" y="78"/>
                  <a:pt x="25" y="39"/>
                  <a:pt x="16" y="0"/>
                </a:cubicBezTo>
                <a:cubicBezTo>
                  <a:pt x="0" y="3"/>
                  <a:pt x="0" y="3"/>
                  <a:pt x="0" y="3"/>
                </a:cubicBezTo>
                <a:cubicBezTo>
                  <a:pt x="10" y="42"/>
                  <a:pt x="18" y="81"/>
                  <a:pt x="26" y="120"/>
                </a:cubicBezTo>
                <a:lnTo>
                  <a:pt x="42" y="117"/>
                </a:lnTo>
                <a:close/>
              </a:path>
            </a:pathLst>
          </a:custGeom>
          <a:solidFill>
            <a:schemeClr val="bg1">
              <a:lumMod val="65000"/>
            </a:schemeClr>
          </a:solidFill>
          <a:ln>
            <a:noFill/>
          </a:ln>
        </p:spPr>
        <p:txBody>
          <a:bodyPr vert="horz" wrap="square" lIns="121920" tIns="60960" rIns="121920" bIns="60960" numCol="1" anchor="t" anchorCtr="0" compatLnSpc="1">
            <a:prstTxWarp prst="textNoShape">
              <a:avLst/>
            </a:prstTxWarp>
          </a:bodyPr>
          <a:lstStyle/>
          <a:p>
            <a:pPr defTabSz="1219140"/>
            <a:endParaRPr lang="en-US" sz="2400" baseline="-25000">
              <a:solidFill>
                <a:prstClr val="black"/>
              </a:solidFill>
              <a:latin typeface="Calibri"/>
            </a:endParaRPr>
          </a:p>
        </p:txBody>
      </p:sp>
      <p:sp>
        <p:nvSpPr>
          <p:cNvPr id="29" name="Freeform 47"/>
          <p:cNvSpPr>
            <a:spLocks/>
          </p:cNvSpPr>
          <p:nvPr/>
        </p:nvSpPr>
        <p:spPr bwMode="auto">
          <a:xfrm>
            <a:off x="6248035" y="4435124"/>
            <a:ext cx="336207" cy="834285"/>
          </a:xfrm>
          <a:custGeom>
            <a:avLst/>
            <a:gdLst>
              <a:gd name="T0" fmla="*/ 48 w 48"/>
              <a:gd name="T1" fmla="*/ 116 h 120"/>
              <a:gd name="T2" fmla="*/ 15 w 48"/>
              <a:gd name="T3" fmla="*/ 0 h 120"/>
              <a:gd name="T4" fmla="*/ 0 w 48"/>
              <a:gd name="T5" fmla="*/ 5 h 120"/>
              <a:gd name="T6" fmla="*/ 32 w 48"/>
              <a:gd name="T7" fmla="*/ 120 h 120"/>
              <a:gd name="T8" fmla="*/ 48 w 48"/>
              <a:gd name="T9" fmla="*/ 116 h 120"/>
            </a:gdLst>
            <a:ahLst/>
            <a:cxnLst>
              <a:cxn ang="0">
                <a:pos x="T0" y="T1"/>
              </a:cxn>
              <a:cxn ang="0">
                <a:pos x="T2" y="T3"/>
              </a:cxn>
              <a:cxn ang="0">
                <a:pos x="T4" y="T5"/>
              </a:cxn>
              <a:cxn ang="0">
                <a:pos x="T6" y="T7"/>
              </a:cxn>
              <a:cxn ang="0">
                <a:pos x="T8" y="T9"/>
              </a:cxn>
            </a:cxnLst>
            <a:rect l="0" t="0" r="r" b="b"/>
            <a:pathLst>
              <a:path w="48" h="120">
                <a:moveTo>
                  <a:pt x="48" y="116"/>
                </a:moveTo>
                <a:cubicBezTo>
                  <a:pt x="38" y="79"/>
                  <a:pt x="27" y="41"/>
                  <a:pt x="15" y="0"/>
                </a:cubicBezTo>
                <a:cubicBezTo>
                  <a:pt x="0" y="5"/>
                  <a:pt x="0" y="5"/>
                  <a:pt x="0" y="5"/>
                </a:cubicBezTo>
                <a:cubicBezTo>
                  <a:pt x="12" y="45"/>
                  <a:pt x="22" y="83"/>
                  <a:pt x="32" y="120"/>
                </a:cubicBezTo>
                <a:lnTo>
                  <a:pt x="48" y="116"/>
                </a:lnTo>
                <a:close/>
              </a:path>
            </a:pathLst>
          </a:custGeom>
          <a:solidFill>
            <a:schemeClr val="bg1">
              <a:lumMod val="65000"/>
            </a:schemeClr>
          </a:solidFill>
          <a:ln>
            <a:noFill/>
          </a:ln>
        </p:spPr>
        <p:txBody>
          <a:bodyPr vert="horz" wrap="square" lIns="121920" tIns="60960" rIns="121920" bIns="60960" numCol="1" anchor="t" anchorCtr="0" compatLnSpc="1">
            <a:prstTxWarp prst="textNoShape">
              <a:avLst/>
            </a:prstTxWarp>
          </a:bodyPr>
          <a:lstStyle/>
          <a:p>
            <a:pPr defTabSz="1219140"/>
            <a:endParaRPr lang="en-US" sz="2400" baseline="-25000">
              <a:solidFill>
                <a:prstClr val="black"/>
              </a:solidFill>
              <a:latin typeface="Calibri"/>
            </a:endParaRPr>
          </a:p>
        </p:txBody>
      </p:sp>
      <p:sp>
        <p:nvSpPr>
          <p:cNvPr id="20" name="Oval 19"/>
          <p:cNvSpPr/>
          <p:nvPr/>
        </p:nvSpPr>
        <p:spPr>
          <a:xfrm>
            <a:off x="5134708" y="2421584"/>
            <a:ext cx="1561149" cy="1561149"/>
          </a:xfrm>
          <a:prstGeom prst="ellipse">
            <a:avLst/>
          </a:prstGeom>
          <a:gradFill flip="none" rotWithShape="1">
            <a:gsLst>
              <a:gs pos="0">
                <a:schemeClr val="accent5">
                  <a:lumMod val="60000"/>
                  <a:lumOff val="40000"/>
                </a:schemeClr>
              </a:gs>
              <a:gs pos="50000">
                <a:schemeClr val="accent5">
                  <a:lumMod val="75000"/>
                </a:schemeClr>
              </a:gs>
              <a:gs pos="100000">
                <a:schemeClr val="accent1">
                  <a:lumMod val="50000"/>
                </a:schemeClr>
              </a:gs>
            </a:gsLst>
            <a:path path="circle">
              <a:fillToRect l="50000" t="50000" r="50000" b="50000"/>
            </a:path>
            <a:tileRect/>
          </a:gra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4" name="Rounded Rectangle 3"/>
          <p:cNvSpPr/>
          <p:nvPr/>
        </p:nvSpPr>
        <p:spPr>
          <a:xfrm>
            <a:off x="-1282851" y="213355"/>
            <a:ext cx="13068451" cy="1422400"/>
          </a:xfrm>
          <a:prstGeom prst="roundRect">
            <a:avLst>
              <a:gd name="adj" fmla="val 50000"/>
            </a:avLst>
          </a:prstGeom>
          <a:solidFill>
            <a:schemeClr val="bg1">
              <a:lumMod val="75000"/>
              <a:alpha val="51000"/>
            </a:schemeClr>
          </a:solidFill>
          <a:ln>
            <a:solidFill>
              <a:schemeClr val="accent5">
                <a:lumMod val="50000"/>
              </a:schemeClr>
            </a:solidFill>
          </a:ln>
          <a:effectLst>
            <a:glow rad="63500">
              <a:schemeClr val="accent5">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2" name="Title 1"/>
          <p:cNvSpPr>
            <a:spLocks noGrp="1"/>
          </p:cNvSpPr>
          <p:nvPr>
            <p:ph type="ctrTitle"/>
          </p:nvPr>
        </p:nvSpPr>
        <p:spPr>
          <a:xfrm>
            <a:off x="-63651" y="213355"/>
            <a:ext cx="10972800" cy="1332871"/>
          </a:xfrm>
        </p:spPr>
        <p:txBody>
          <a:bodyPr>
            <a:noAutofit/>
          </a:bodyPr>
          <a:lstStyle/>
          <a:p>
            <a:r>
              <a:rPr lang="en-US" sz="8800" b="1" spc="67">
                <a:ln w="28575">
                  <a:solidFill>
                    <a:schemeClr val="accent5">
                      <a:lumMod val="75000"/>
                    </a:schemeClr>
                  </a:solidFill>
                </a:ln>
                <a:solidFill>
                  <a:schemeClr val="bg1"/>
                </a:solidFill>
                <a:effectLst>
                  <a:innerShdw blurRad="63500" dist="50800" dir="13500000">
                    <a:srgbClr val="000000">
                      <a:alpha val="50000"/>
                    </a:srgbClr>
                  </a:innerShdw>
                </a:effectLst>
              </a:rPr>
              <a:t>Workshop Road Map</a:t>
            </a:r>
          </a:p>
        </p:txBody>
      </p:sp>
      <p:sp>
        <p:nvSpPr>
          <p:cNvPr id="43" name="Freeform 42"/>
          <p:cNvSpPr/>
          <p:nvPr/>
        </p:nvSpPr>
        <p:spPr>
          <a:xfrm>
            <a:off x="4813149" y="2119065"/>
            <a:ext cx="3231776" cy="4738943"/>
          </a:xfrm>
          <a:custGeom>
            <a:avLst/>
            <a:gdLst>
              <a:gd name="connsiteX0" fmla="*/ 840073 w 2423832"/>
              <a:gd name="connsiteY0" fmla="*/ 0 h 3554207"/>
              <a:gd name="connsiteX1" fmla="*/ 1643007 w 2423832"/>
              <a:gd name="connsiteY1" fmla="*/ 588495 h 3554207"/>
              <a:gd name="connsiteX2" fmla="*/ 2371957 w 2423832"/>
              <a:gd name="connsiteY2" fmla="*/ 3288537 h 3554207"/>
              <a:gd name="connsiteX3" fmla="*/ 2423832 w 2423832"/>
              <a:gd name="connsiteY3" fmla="*/ 3554207 h 3554207"/>
              <a:gd name="connsiteX4" fmla="*/ 2252507 w 2423832"/>
              <a:gd name="connsiteY4" fmla="*/ 3554207 h 3554207"/>
              <a:gd name="connsiteX5" fmla="*/ 2207611 w 2423832"/>
              <a:gd name="connsiteY5" fmla="*/ 3324456 h 3554207"/>
              <a:gd name="connsiteX6" fmla="*/ 1480321 w 2423832"/>
              <a:gd name="connsiteY6" fmla="*/ 641039 h 3554207"/>
              <a:gd name="connsiteX7" fmla="*/ 840073 w 2423832"/>
              <a:gd name="connsiteY7" fmla="*/ 168141 h 3554207"/>
              <a:gd name="connsiteX8" fmla="*/ 640651 w 2423832"/>
              <a:gd name="connsiteY8" fmla="*/ 199668 h 3554207"/>
              <a:gd name="connsiteX9" fmla="*/ 247056 w 2423832"/>
              <a:gd name="connsiteY9" fmla="*/ 530696 h 3554207"/>
              <a:gd name="connsiteX10" fmla="*/ 199824 w 2423832"/>
              <a:gd name="connsiteY10" fmla="*/ 1040375 h 3554207"/>
              <a:gd name="connsiteX11" fmla="*/ 791165 w 2423832"/>
              <a:gd name="connsiteY11" fmla="*/ 3152822 h 3554207"/>
              <a:gd name="connsiteX12" fmla="*/ 879435 w 2423832"/>
              <a:gd name="connsiteY12" fmla="*/ 3554207 h 3554207"/>
              <a:gd name="connsiteX13" fmla="*/ 707161 w 2423832"/>
              <a:gd name="connsiteY13" fmla="*/ 3554207 h 3554207"/>
              <a:gd name="connsiteX14" fmla="*/ 627262 w 2423832"/>
              <a:gd name="connsiteY14" fmla="*/ 3191486 h 3554207"/>
              <a:gd name="connsiteX15" fmla="*/ 37138 w 2423832"/>
              <a:gd name="connsiteY15" fmla="*/ 1092919 h 3554207"/>
              <a:gd name="connsiteX16" fmla="*/ 94866 w 2423832"/>
              <a:gd name="connsiteY16" fmla="*/ 451880 h 3554207"/>
              <a:gd name="connsiteX17" fmla="*/ 588172 w 2423832"/>
              <a:gd name="connsiteY17" fmla="*/ 36781 h 3554207"/>
              <a:gd name="connsiteX18" fmla="*/ 840073 w 2423832"/>
              <a:gd name="connsiteY18" fmla="*/ 0 h 355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3832" h="3554207">
                <a:moveTo>
                  <a:pt x="840073" y="0"/>
                </a:moveTo>
                <a:cubicBezTo>
                  <a:pt x="1207428" y="0"/>
                  <a:pt x="1532800" y="236449"/>
                  <a:pt x="1643007" y="588495"/>
                </a:cubicBezTo>
                <a:cubicBezTo>
                  <a:pt x="1926395" y="1494882"/>
                  <a:pt x="2173622" y="2335507"/>
                  <a:pt x="2371957" y="3288537"/>
                </a:cubicBezTo>
                <a:lnTo>
                  <a:pt x="2423832" y="3554207"/>
                </a:lnTo>
                <a:lnTo>
                  <a:pt x="2252507" y="3554207"/>
                </a:lnTo>
                <a:lnTo>
                  <a:pt x="2207611" y="3324456"/>
                </a:lnTo>
                <a:cubicBezTo>
                  <a:pt x="2010198" y="2376967"/>
                  <a:pt x="1763709" y="1541515"/>
                  <a:pt x="1480321" y="641039"/>
                </a:cubicBezTo>
                <a:cubicBezTo>
                  <a:pt x="1391106" y="357301"/>
                  <a:pt x="1133957" y="168141"/>
                  <a:pt x="840073" y="168141"/>
                </a:cubicBezTo>
                <a:cubicBezTo>
                  <a:pt x="771849" y="168141"/>
                  <a:pt x="703626" y="178650"/>
                  <a:pt x="640651" y="199668"/>
                </a:cubicBezTo>
                <a:cubicBezTo>
                  <a:pt x="467469" y="252212"/>
                  <a:pt x="325775" y="367809"/>
                  <a:pt x="247056" y="530696"/>
                </a:cubicBezTo>
                <a:cubicBezTo>
                  <a:pt x="163089" y="688329"/>
                  <a:pt x="147345" y="872234"/>
                  <a:pt x="199824" y="1040375"/>
                </a:cubicBezTo>
                <a:cubicBezTo>
                  <a:pt x="422862" y="1754647"/>
                  <a:pt x="622324" y="2425817"/>
                  <a:pt x="791165" y="3152822"/>
                </a:cubicBezTo>
                <a:lnTo>
                  <a:pt x="879435" y="3554207"/>
                </a:lnTo>
                <a:lnTo>
                  <a:pt x="707161" y="3554207"/>
                </a:lnTo>
                <a:lnTo>
                  <a:pt x="627262" y="3191486"/>
                </a:lnTo>
                <a:cubicBezTo>
                  <a:pt x="459126" y="2469022"/>
                  <a:pt x="260176" y="1802265"/>
                  <a:pt x="37138" y="1092919"/>
                </a:cubicBezTo>
                <a:cubicBezTo>
                  <a:pt x="-25837" y="877488"/>
                  <a:pt x="-10093" y="651548"/>
                  <a:pt x="94866" y="451880"/>
                </a:cubicBezTo>
                <a:cubicBezTo>
                  <a:pt x="199824" y="252212"/>
                  <a:pt x="373006" y="105088"/>
                  <a:pt x="588172" y="36781"/>
                </a:cubicBezTo>
                <a:cubicBezTo>
                  <a:pt x="672139" y="10509"/>
                  <a:pt x="756106" y="0"/>
                  <a:pt x="840073" y="0"/>
                </a:cubicBez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 name="Subtitle 2"/>
          <p:cNvSpPr>
            <a:spLocks noGrp="1"/>
          </p:cNvSpPr>
          <p:nvPr>
            <p:ph type="subTitle" idx="1"/>
          </p:nvPr>
        </p:nvSpPr>
        <p:spPr>
          <a:xfrm>
            <a:off x="0" y="1699530"/>
            <a:ext cx="6970245" cy="652396"/>
          </a:xfrm>
        </p:spPr>
        <p:txBody>
          <a:bodyPr>
            <a:normAutofit fontScale="92500" lnSpcReduction="10000"/>
          </a:bodyPr>
          <a:lstStyle/>
          <a:p>
            <a:r>
              <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rPr>
              <a:t>NFDRS2016 Rollout Workshop</a:t>
            </a:r>
          </a:p>
        </p:txBody>
      </p:sp>
    </p:spTree>
    <p:extLst>
      <p:ext uri="{BB962C8B-B14F-4D97-AF65-F5344CB8AC3E}">
        <p14:creationId xmlns:p14="http://schemas.microsoft.com/office/powerpoint/2010/main" val="84811328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1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0-#ppt_w/2"/>
                                              </p:val>
                                            </p:tav>
                                            <p:tav tm="100000">
                                              <p:val>
                                                <p:strVal val="#ppt_x"/>
                                              </p:val>
                                            </p:tav>
                                          </p:tavLst>
                                        </p:anim>
                                        <p:anim calcmode="lin" valueType="num">
                                          <p:cBhvr additive="base">
                                            <p:cTn id="8" dur="11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34444">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34444">
                                          <p:cBhvr additive="base">
                                            <p:cTn id="11" dur="1400" fill="hold"/>
                                            <p:tgtEl>
                                              <p:spTgt spid="2"/>
                                            </p:tgtEl>
                                            <p:attrNameLst>
                                              <p:attrName>ppt_x</p:attrName>
                                            </p:attrNameLst>
                                          </p:cBhvr>
                                          <p:tavLst>
                                            <p:tav tm="0">
                                              <p:val>
                                                <p:strVal val="0-#ppt_w/2"/>
                                              </p:val>
                                            </p:tav>
                                            <p:tav tm="100000">
                                              <p:val>
                                                <p:strVal val="#ppt_x"/>
                                              </p:val>
                                            </p:tav>
                                          </p:tavLst>
                                        </p:anim>
                                        <p:anim calcmode="lin" valueType="num" p14:bounceEnd="34444">
                                          <p:cBhvr additive="base">
                                            <p:cTn id="12" dur="14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4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par>
                              <p:cTn id="20" fill="hold">
                                <p:stCondLst>
                                  <p:cond delay="1900"/>
                                </p:stCondLst>
                                <p:childTnLst>
                                  <p:par>
                                    <p:cTn id="21" presetID="42" presetClass="path" presetSubtype="0" fill="hold" grpId="0" nodeType="afterEffect">
                                      <p:stCondLst>
                                        <p:cond delay="0"/>
                                      </p:stCondLst>
                                      <p:childTnLst>
                                        <p:animMotion origin="layout" path="M -0.03316 -0.00401 L 0.33333 0.00247 " pathEditMode="relative" rAng="0" ptsTypes="AA">
                                          <p:cBhvr>
                                            <p:cTn id="22" dur="700" fill="hold"/>
                                            <p:tgtEl>
                                              <p:spTgt spid="11"/>
                                            </p:tgtEl>
                                            <p:attrNameLst>
                                              <p:attrName>ppt_x</p:attrName>
                                              <p:attrName>ppt_y</p:attrName>
                                            </p:attrNameLst>
                                          </p:cBhvr>
                                          <p:rCtr x="18316" y="309"/>
                                        </p:animMotion>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2600"/>
                                </p:stCondLst>
                                <p:childTnLst>
                                  <p:par>
                                    <p:cTn id="26" presetID="49" presetClass="path" presetSubtype="0" accel="50000" decel="50000" fill="hold" grpId="0" nodeType="afterEffect">
                                      <p:stCondLst>
                                        <p:cond delay="1000"/>
                                      </p:stCondLst>
                                      <p:childTnLst>
                                        <p:animMotion origin="layout" path="M 3.75E-6 1.85185E-6 L 0.11536 0.71342 " pathEditMode="relative" rAng="0" ptsTypes="AA">
                                          <p:cBhvr>
                                            <p:cTn id="27" dur="3000" fill="hold"/>
                                            <p:tgtEl>
                                              <p:spTgt spid="20"/>
                                            </p:tgtEl>
                                            <p:attrNameLst>
                                              <p:attrName>ppt_x</p:attrName>
                                              <p:attrName>ppt_y</p:attrName>
                                            </p:attrNameLst>
                                          </p:cBhvr>
                                          <p:rCtr x="5768" y="35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1" grpId="1" animBg="1"/>
          <p:bldP spid="20" grpId="0" animBg="1"/>
          <p:bldP spid="4" grpId="0" animBg="1"/>
          <p:bldP spid="2" grpId="0"/>
          <p:bldP spid="3"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1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0-#ppt_w/2"/>
                                              </p:val>
                                            </p:tav>
                                            <p:tav tm="100000">
                                              <p:val>
                                                <p:strVal val="#ppt_x"/>
                                              </p:val>
                                            </p:tav>
                                          </p:tavLst>
                                        </p:anim>
                                        <p:anim calcmode="lin" valueType="num">
                                          <p:cBhvr additive="base">
                                            <p:cTn id="8" dur="11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400" fill="hold"/>
                                            <p:tgtEl>
                                              <p:spTgt spid="2"/>
                                            </p:tgtEl>
                                            <p:attrNameLst>
                                              <p:attrName>ppt_x</p:attrName>
                                            </p:attrNameLst>
                                          </p:cBhvr>
                                          <p:tavLst>
                                            <p:tav tm="0">
                                              <p:val>
                                                <p:strVal val="0-#ppt_w/2"/>
                                              </p:val>
                                            </p:tav>
                                            <p:tav tm="100000">
                                              <p:val>
                                                <p:strVal val="#ppt_x"/>
                                              </p:val>
                                            </p:tav>
                                          </p:tavLst>
                                        </p:anim>
                                        <p:anim calcmode="lin" valueType="num">
                                          <p:cBhvr additive="base">
                                            <p:cTn id="12" dur="14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4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par>
                              <p:cTn id="20" fill="hold">
                                <p:stCondLst>
                                  <p:cond delay="1900"/>
                                </p:stCondLst>
                                <p:childTnLst>
                                  <p:par>
                                    <p:cTn id="21" presetID="42" presetClass="path" presetSubtype="0" fill="hold" grpId="0" nodeType="afterEffect">
                                      <p:stCondLst>
                                        <p:cond delay="0"/>
                                      </p:stCondLst>
                                      <p:childTnLst>
                                        <p:animMotion origin="layout" path="M -0.03316 -0.00401 L 0.33333 0.00247 " pathEditMode="relative" rAng="0" ptsTypes="AA">
                                          <p:cBhvr>
                                            <p:cTn id="22" dur="700" fill="hold"/>
                                            <p:tgtEl>
                                              <p:spTgt spid="11"/>
                                            </p:tgtEl>
                                            <p:attrNameLst>
                                              <p:attrName>ppt_x</p:attrName>
                                              <p:attrName>ppt_y</p:attrName>
                                            </p:attrNameLst>
                                          </p:cBhvr>
                                          <p:rCtr x="18316" y="309"/>
                                        </p:animMotion>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2600"/>
                                </p:stCondLst>
                                <p:childTnLst>
                                  <p:par>
                                    <p:cTn id="26" presetID="49" presetClass="path" presetSubtype="0" accel="50000" decel="50000" fill="hold" grpId="0" nodeType="afterEffect">
                                      <p:stCondLst>
                                        <p:cond delay="1000"/>
                                      </p:stCondLst>
                                      <p:childTnLst>
                                        <p:animMotion origin="layout" path="M 3.75E-6 1.85185E-6 L 0.11536 0.71342 " pathEditMode="relative" rAng="0" ptsTypes="AA">
                                          <p:cBhvr>
                                            <p:cTn id="27" dur="3000" fill="hold"/>
                                            <p:tgtEl>
                                              <p:spTgt spid="20"/>
                                            </p:tgtEl>
                                            <p:attrNameLst>
                                              <p:attrName>ppt_x</p:attrName>
                                              <p:attrName>ppt_y</p:attrName>
                                            </p:attrNameLst>
                                          </p:cBhvr>
                                          <p:rCtr x="5768" y="35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1" grpId="1" animBg="1"/>
          <p:bldP spid="20" grpId="0" animBg="1"/>
          <p:bldP spid="4" grpId="0" animBg="1"/>
          <p:bldP spid="2" grpId="0"/>
          <p:bldP spid="3" grpId="0" build="p"/>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6792394" y="5153030"/>
            <a:ext cx="5495157" cy="1426096"/>
          </a:xfrm>
          <a:prstGeom prst="rect">
            <a:avLst/>
          </a:prstGeom>
          <a:noFill/>
        </p:spPr>
        <p:txBody>
          <a:bodyPr wrap="square" rtlCol="0">
            <a:spAutoFit/>
          </a:bodyPr>
          <a:lstStyle/>
          <a:p>
            <a:pPr defTabSz="1219140"/>
            <a:r>
              <a:rPr lang="en-US" sz="4267" b="1">
                <a:ln w="10160">
                  <a:solidFill>
                    <a:srgbClr val="3898DA"/>
                  </a:solidFill>
                  <a:prstDash val="solid"/>
                </a:ln>
                <a:solidFill>
                  <a:srgbClr val="FFFFFF"/>
                </a:solidFill>
                <a:effectLst>
                  <a:outerShdw blurRad="50800" dist="38100" dir="2700000" algn="tl" rotWithShape="0">
                    <a:prstClr val="black">
                      <a:alpha val="40000"/>
                    </a:prstClr>
                  </a:outerShdw>
                </a:effectLst>
                <a:latin typeface="Calibri"/>
              </a:rPr>
              <a:t>Science &amp; Technology Update </a:t>
            </a:r>
          </a:p>
        </p:txBody>
      </p:sp>
      <p:sp>
        <p:nvSpPr>
          <p:cNvPr id="15" name="Oval 14" hidden="1"/>
          <p:cNvSpPr/>
          <p:nvPr/>
        </p:nvSpPr>
        <p:spPr>
          <a:xfrm>
            <a:off x="5289211" y="2511711"/>
            <a:ext cx="567679" cy="567679"/>
          </a:xfrm>
          <a:prstGeom prst="ellipse">
            <a:avLst/>
          </a:prstGeom>
          <a:gradFill flip="none" rotWithShape="1">
            <a:gsLst>
              <a:gs pos="0">
                <a:schemeClr val="accent5">
                  <a:lumMod val="60000"/>
                  <a:lumOff val="40000"/>
                </a:schemeClr>
              </a:gs>
              <a:gs pos="50000">
                <a:schemeClr val="accent5">
                  <a:lumMod val="75000"/>
                </a:schemeClr>
              </a:gs>
              <a:gs pos="100000">
                <a:schemeClr val="accent1">
                  <a:lumMod val="50000"/>
                </a:schemeClr>
              </a:gs>
            </a:gsLst>
            <a:path path="circle">
              <a:fillToRect l="50000" t="50000" r="50000" b="50000"/>
            </a:path>
            <a:tileRect/>
          </a:gra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grpSp>
        <p:nvGrpSpPr>
          <p:cNvPr id="5" name="Group 4"/>
          <p:cNvGrpSpPr/>
          <p:nvPr/>
        </p:nvGrpSpPr>
        <p:grpSpPr>
          <a:xfrm>
            <a:off x="5147543" y="2394806"/>
            <a:ext cx="1361871" cy="4470060"/>
            <a:chOff x="3860654" y="1796102"/>
            <a:chExt cx="1021403" cy="3352545"/>
          </a:xfrm>
        </p:grpSpPr>
        <p:sp>
          <p:nvSpPr>
            <p:cNvPr id="211" name="Freeform 12"/>
            <p:cNvSpPr>
              <a:spLocks/>
            </p:cNvSpPr>
            <p:nvPr/>
          </p:nvSpPr>
          <p:spPr bwMode="auto">
            <a:xfrm>
              <a:off x="3889292" y="1796102"/>
              <a:ext cx="970492" cy="3347398"/>
            </a:xfrm>
            <a:custGeom>
              <a:avLst/>
              <a:gdLst>
                <a:gd name="T0" fmla="*/ 541 w 541"/>
                <a:gd name="T1" fmla="*/ 1871 h 1871"/>
                <a:gd name="T2" fmla="*/ 302 w 541"/>
                <a:gd name="T3" fmla="*/ 119 h 1871"/>
                <a:gd name="T4" fmla="*/ 119 w 541"/>
                <a:gd name="T5" fmla="*/ 24 h 1871"/>
                <a:gd name="T6" fmla="*/ 24 w 541"/>
                <a:gd name="T7" fmla="*/ 207 h 1871"/>
                <a:gd name="T8" fmla="*/ 249 w 541"/>
                <a:gd name="T9" fmla="*/ 1871 h 1871"/>
                <a:gd name="T10" fmla="*/ 541 w 541"/>
                <a:gd name="T11" fmla="*/ 1871 h 1871"/>
                <a:gd name="T12" fmla="*/ 541 w 541"/>
                <a:gd name="T13" fmla="*/ 1871 h 1871"/>
              </a:gdLst>
              <a:ahLst/>
              <a:cxnLst>
                <a:cxn ang="0">
                  <a:pos x="T0" y="T1"/>
                </a:cxn>
                <a:cxn ang="0">
                  <a:pos x="T2" y="T3"/>
                </a:cxn>
                <a:cxn ang="0">
                  <a:pos x="T4" y="T5"/>
                </a:cxn>
                <a:cxn ang="0">
                  <a:pos x="T6" y="T7"/>
                </a:cxn>
                <a:cxn ang="0">
                  <a:pos x="T8" y="T9"/>
                </a:cxn>
                <a:cxn ang="0">
                  <a:pos x="T10" y="T11"/>
                </a:cxn>
                <a:cxn ang="0">
                  <a:pos x="T12" y="T13"/>
                </a:cxn>
              </a:cxnLst>
              <a:rect l="0" t="0" r="r" b="b"/>
              <a:pathLst>
                <a:path w="541" h="1871">
                  <a:moveTo>
                    <a:pt x="541" y="1871"/>
                  </a:moveTo>
                  <a:cubicBezTo>
                    <a:pt x="541" y="948"/>
                    <a:pt x="446" y="578"/>
                    <a:pt x="302" y="119"/>
                  </a:cubicBezTo>
                  <a:cubicBezTo>
                    <a:pt x="278" y="42"/>
                    <a:pt x="196" y="0"/>
                    <a:pt x="119" y="24"/>
                  </a:cubicBezTo>
                  <a:cubicBezTo>
                    <a:pt x="42" y="48"/>
                    <a:pt x="0" y="130"/>
                    <a:pt x="24" y="207"/>
                  </a:cubicBezTo>
                  <a:cubicBezTo>
                    <a:pt x="160" y="640"/>
                    <a:pt x="249" y="990"/>
                    <a:pt x="249" y="1871"/>
                  </a:cubicBezTo>
                  <a:cubicBezTo>
                    <a:pt x="541" y="1871"/>
                    <a:pt x="541" y="1871"/>
                    <a:pt x="541" y="1871"/>
                  </a:cubicBezTo>
                  <a:cubicBezTo>
                    <a:pt x="541" y="1871"/>
                    <a:pt x="541" y="1871"/>
                    <a:pt x="541" y="1871"/>
                  </a:cubicBezTo>
                  <a:close/>
                </a:path>
              </a:pathLst>
            </a:custGeom>
            <a:solidFill>
              <a:srgbClr val="8E8E8E"/>
            </a:solidFill>
            <a:ln>
              <a:noFill/>
            </a:ln>
            <a:effectLst>
              <a:glow rad="228600">
                <a:schemeClr val="bg1">
                  <a:lumMod val="50000"/>
                  <a:alpha val="40000"/>
                </a:schemeClr>
              </a:glow>
              <a:outerShdw blurRad="863600" sx="102000" sy="102000" algn="ctr" rotWithShape="0">
                <a:prstClr val="black">
                  <a:alpha val="3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220" name="Freeform 64"/>
            <p:cNvSpPr>
              <a:spLocks/>
            </p:cNvSpPr>
            <p:nvPr/>
          </p:nvSpPr>
          <p:spPr bwMode="auto">
            <a:xfrm>
              <a:off x="3860654" y="1802466"/>
              <a:ext cx="1021403" cy="3341034"/>
            </a:xfrm>
            <a:custGeom>
              <a:avLst/>
              <a:gdLst>
                <a:gd name="T0" fmla="*/ 53 w 571"/>
                <a:gd name="T1" fmla="*/ 200 h 1868"/>
                <a:gd name="T2" fmla="*/ 139 w 571"/>
                <a:gd name="T3" fmla="*/ 34 h 1868"/>
                <a:gd name="T4" fmla="*/ 179 w 571"/>
                <a:gd name="T5" fmla="*/ 28 h 1868"/>
                <a:gd name="T6" fmla="*/ 305 w 571"/>
                <a:gd name="T7" fmla="*/ 120 h 1868"/>
                <a:gd name="T8" fmla="*/ 543 w 571"/>
                <a:gd name="T9" fmla="*/ 1868 h 1868"/>
                <a:gd name="T10" fmla="*/ 543 w 571"/>
                <a:gd name="T11" fmla="*/ 1868 h 1868"/>
                <a:gd name="T12" fmla="*/ 571 w 571"/>
                <a:gd name="T13" fmla="*/ 1868 h 1868"/>
                <a:gd name="T14" fmla="*/ 571 w 571"/>
                <a:gd name="T15" fmla="*/ 1868 h 1868"/>
                <a:gd name="T16" fmla="*/ 332 w 571"/>
                <a:gd name="T17" fmla="*/ 112 h 1868"/>
                <a:gd name="T18" fmla="*/ 179 w 571"/>
                <a:gd name="T19" fmla="*/ 0 h 1868"/>
                <a:gd name="T20" fmla="*/ 131 w 571"/>
                <a:gd name="T21" fmla="*/ 7 h 1868"/>
                <a:gd name="T22" fmla="*/ 26 w 571"/>
                <a:gd name="T23" fmla="*/ 208 h 1868"/>
                <a:gd name="T24" fmla="*/ 251 w 571"/>
                <a:gd name="T25" fmla="*/ 1868 h 1868"/>
                <a:gd name="T26" fmla="*/ 279 w 571"/>
                <a:gd name="T27" fmla="*/ 1868 h 1868"/>
                <a:gd name="T28" fmla="*/ 53 w 571"/>
                <a:gd name="T29" fmla="*/ 200 h 1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1" h="1868">
                  <a:moveTo>
                    <a:pt x="53" y="200"/>
                  </a:moveTo>
                  <a:cubicBezTo>
                    <a:pt x="31" y="130"/>
                    <a:pt x="70" y="56"/>
                    <a:pt x="139" y="34"/>
                  </a:cubicBezTo>
                  <a:cubicBezTo>
                    <a:pt x="152" y="30"/>
                    <a:pt x="166" y="28"/>
                    <a:pt x="179" y="28"/>
                  </a:cubicBezTo>
                  <a:cubicBezTo>
                    <a:pt x="237" y="28"/>
                    <a:pt x="288" y="65"/>
                    <a:pt x="305" y="120"/>
                  </a:cubicBezTo>
                  <a:cubicBezTo>
                    <a:pt x="449" y="578"/>
                    <a:pt x="543" y="947"/>
                    <a:pt x="543" y="1868"/>
                  </a:cubicBezTo>
                  <a:cubicBezTo>
                    <a:pt x="543" y="1868"/>
                    <a:pt x="543" y="1868"/>
                    <a:pt x="543" y="1868"/>
                  </a:cubicBezTo>
                  <a:cubicBezTo>
                    <a:pt x="571" y="1868"/>
                    <a:pt x="571" y="1868"/>
                    <a:pt x="571" y="1868"/>
                  </a:cubicBezTo>
                  <a:cubicBezTo>
                    <a:pt x="571" y="1868"/>
                    <a:pt x="571" y="1868"/>
                    <a:pt x="571" y="1868"/>
                  </a:cubicBezTo>
                  <a:cubicBezTo>
                    <a:pt x="571" y="943"/>
                    <a:pt x="476" y="572"/>
                    <a:pt x="332" y="112"/>
                  </a:cubicBezTo>
                  <a:cubicBezTo>
                    <a:pt x="311" y="45"/>
                    <a:pt x="249" y="0"/>
                    <a:pt x="179" y="0"/>
                  </a:cubicBezTo>
                  <a:cubicBezTo>
                    <a:pt x="163" y="0"/>
                    <a:pt x="147" y="2"/>
                    <a:pt x="131" y="7"/>
                  </a:cubicBezTo>
                  <a:cubicBezTo>
                    <a:pt x="47" y="34"/>
                    <a:pt x="0" y="124"/>
                    <a:pt x="26" y="208"/>
                  </a:cubicBezTo>
                  <a:cubicBezTo>
                    <a:pt x="162" y="640"/>
                    <a:pt x="251" y="989"/>
                    <a:pt x="251" y="1868"/>
                  </a:cubicBezTo>
                  <a:cubicBezTo>
                    <a:pt x="279" y="1868"/>
                    <a:pt x="279" y="1868"/>
                    <a:pt x="279" y="1868"/>
                  </a:cubicBezTo>
                  <a:cubicBezTo>
                    <a:pt x="279" y="985"/>
                    <a:pt x="190" y="634"/>
                    <a:pt x="53" y="200"/>
                  </a:cubicBez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92" name="Freeform 14"/>
            <p:cNvSpPr>
              <a:spLocks/>
            </p:cNvSpPr>
            <p:nvPr/>
          </p:nvSpPr>
          <p:spPr bwMode="auto">
            <a:xfrm>
              <a:off x="4162141" y="2079468"/>
              <a:ext cx="63544" cy="108027"/>
            </a:xfrm>
            <a:custGeom>
              <a:avLst/>
              <a:gdLst>
                <a:gd name="T0" fmla="*/ 0 w 34"/>
                <a:gd name="T1" fmla="*/ 4 h 62"/>
                <a:gd name="T2" fmla="*/ 18 w 34"/>
                <a:gd name="T3" fmla="*/ 62 h 62"/>
                <a:gd name="T4" fmla="*/ 34 w 34"/>
                <a:gd name="T5" fmla="*/ 57 h 62"/>
                <a:gd name="T6" fmla="*/ 16 w 34"/>
                <a:gd name="T7" fmla="*/ 0 h 62"/>
                <a:gd name="T8" fmla="*/ 0 w 34"/>
                <a:gd name="T9" fmla="*/ 4 h 62"/>
              </a:gdLst>
              <a:ahLst/>
              <a:cxnLst>
                <a:cxn ang="0">
                  <a:pos x="T0" y="T1"/>
                </a:cxn>
                <a:cxn ang="0">
                  <a:pos x="T2" y="T3"/>
                </a:cxn>
                <a:cxn ang="0">
                  <a:pos x="T4" y="T5"/>
                </a:cxn>
                <a:cxn ang="0">
                  <a:pos x="T6" y="T7"/>
                </a:cxn>
                <a:cxn ang="0">
                  <a:pos x="T8" y="T9"/>
                </a:cxn>
              </a:cxnLst>
              <a:rect l="0" t="0" r="r" b="b"/>
              <a:pathLst>
                <a:path w="34" h="62">
                  <a:moveTo>
                    <a:pt x="0" y="4"/>
                  </a:moveTo>
                  <a:cubicBezTo>
                    <a:pt x="6" y="24"/>
                    <a:pt x="12" y="43"/>
                    <a:pt x="18" y="62"/>
                  </a:cubicBezTo>
                  <a:cubicBezTo>
                    <a:pt x="34" y="57"/>
                    <a:pt x="34" y="57"/>
                    <a:pt x="34" y="57"/>
                  </a:cubicBezTo>
                  <a:cubicBezTo>
                    <a:pt x="28" y="38"/>
                    <a:pt x="22" y="19"/>
                    <a:pt x="16" y="0"/>
                  </a:cubicBezTo>
                  <a:lnTo>
                    <a:pt x="0" y="4"/>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93" name="Rectangle 59"/>
            <p:cNvSpPr>
              <a:spLocks noChangeArrowheads="1"/>
            </p:cNvSpPr>
            <p:nvPr/>
          </p:nvSpPr>
          <p:spPr bwMode="auto">
            <a:xfrm>
              <a:off x="4581533" y="5135938"/>
              <a:ext cx="25418" cy="12709"/>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94" name="Freeform 112"/>
            <p:cNvSpPr>
              <a:spLocks/>
            </p:cNvSpPr>
            <p:nvPr/>
          </p:nvSpPr>
          <p:spPr bwMode="auto">
            <a:xfrm>
              <a:off x="4511632" y="3649006"/>
              <a:ext cx="50835" cy="216050"/>
            </a:xfrm>
            <a:custGeom>
              <a:avLst/>
              <a:gdLst>
                <a:gd name="T0" fmla="*/ 16 w 28"/>
                <a:gd name="T1" fmla="*/ 0 h 121"/>
                <a:gd name="T2" fmla="*/ 0 w 28"/>
                <a:gd name="T3" fmla="*/ 2 h 121"/>
                <a:gd name="T4" fmla="*/ 12 w 28"/>
                <a:gd name="T5" fmla="*/ 121 h 121"/>
                <a:gd name="T6" fmla="*/ 28 w 28"/>
                <a:gd name="T7" fmla="*/ 120 h 121"/>
                <a:gd name="T8" fmla="*/ 16 w 28"/>
                <a:gd name="T9" fmla="*/ 0 h 121"/>
              </a:gdLst>
              <a:ahLst/>
              <a:cxnLst>
                <a:cxn ang="0">
                  <a:pos x="T0" y="T1"/>
                </a:cxn>
                <a:cxn ang="0">
                  <a:pos x="T2" y="T3"/>
                </a:cxn>
                <a:cxn ang="0">
                  <a:pos x="T4" y="T5"/>
                </a:cxn>
                <a:cxn ang="0">
                  <a:pos x="T6" y="T7"/>
                </a:cxn>
                <a:cxn ang="0">
                  <a:pos x="T8" y="T9"/>
                </a:cxn>
              </a:cxnLst>
              <a:rect l="0" t="0" r="r" b="b"/>
              <a:pathLst>
                <a:path w="28" h="121">
                  <a:moveTo>
                    <a:pt x="16" y="0"/>
                  </a:moveTo>
                  <a:cubicBezTo>
                    <a:pt x="0" y="2"/>
                    <a:pt x="0" y="2"/>
                    <a:pt x="0" y="2"/>
                  </a:cubicBezTo>
                  <a:cubicBezTo>
                    <a:pt x="4" y="40"/>
                    <a:pt x="8" y="80"/>
                    <a:pt x="12" y="121"/>
                  </a:cubicBezTo>
                  <a:cubicBezTo>
                    <a:pt x="28" y="120"/>
                    <a:pt x="28" y="120"/>
                    <a:pt x="28" y="120"/>
                  </a:cubicBezTo>
                  <a:cubicBezTo>
                    <a:pt x="24" y="79"/>
                    <a:pt x="20" y="39"/>
                    <a:pt x="16"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95" name="Freeform 113"/>
            <p:cNvSpPr>
              <a:spLocks/>
            </p:cNvSpPr>
            <p:nvPr/>
          </p:nvSpPr>
          <p:spPr bwMode="auto">
            <a:xfrm>
              <a:off x="4454444" y="3223262"/>
              <a:ext cx="57192" cy="216050"/>
            </a:xfrm>
            <a:custGeom>
              <a:avLst/>
              <a:gdLst>
                <a:gd name="T0" fmla="*/ 16 w 34"/>
                <a:gd name="T1" fmla="*/ 0 h 121"/>
                <a:gd name="T2" fmla="*/ 0 w 34"/>
                <a:gd name="T3" fmla="*/ 3 h 121"/>
                <a:gd name="T4" fmla="*/ 19 w 34"/>
                <a:gd name="T5" fmla="*/ 121 h 121"/>
                <a:gd name="T6" fmla="*/ 34 w 34"/>
                <a:gd name="T7" fmla="*/ 119 h 121"/>
                <a:gd name="T8" fmla="*/ 16 w 34"/>
                <a:gd name="T9" fmla="*/ 0 h 121"/>
              </a:gdLst>
              <a:ahLst/>
              <a:cxnLst>
                <a:cxn ang="0">
                  <a:pos x="T0" y="T1"/>
                </a:cxn>
                <a:cxn ang="0">
                  <a:pos x="T2" y="T3"/>
                </a:cxn>
                <a:cxn ang="0">
                  <a:pos x="T4" y="T5"/>
                </a:cxn>
                <a:cxn ang="0">
                  <a:pos x="T6" y="T7"/>
                </a:cxn>
                <a:cxn ang="0">
                  <a:pos x="T8" y="T9"/>
                </a:cxn>
              </a:cxnLst>
              <a:rect l="0" t="0" r="r" b="b"/>
              <a:pathLst>
                <a:path w="34" h="121">
                  <a:moveTo>
                    <a:pt x="16" y="0"/>
                  </a:moveTo>
                  <a:cubicBezTo>
                    <a:pt x="0" y="3"/>
                    <a:pt x="0" y="3"/>
                    <a:pt x="0" y="3"/>
                  </a:cubicBezTo>
                  <a:cubicBezTo>
                    <a:pt x="7" y="41"/>
                    <a:pt x="13" y="81"/>
                    <a:pt x="19" y="121"/>
                  </a:cubicBezTo>
                  <a:cubicBezTo>
                    <a:pt x="34" y="119"/>
                    <a:pt x="34" y="119"/>
                    <a:pt x="34" y="119"/>
                  </a:cubicBezTo>
                  <a:cubicBezTo>
                    <a:pt x="29" y="79"/>
                    <a:pt x="23" y="39"/>
                    <a:pt x="16"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96" name="Freeform 114"/>
            <p:cNvSpPr>
              <a:spLocks/>
            </p:cNvSpPr>
            <p:nvPr/>
          </p:nvSpPr>
          <p:spPr bwMode="auto">
            <a:xfrm>
              <a:off x="4549759" y="4074753"/>
              <a:ext cx="38126" cy="216050"/>
            </a:xfrm>
            <a:custGeom>
              <a:avLst/>
              <a:gdLst>
                <a:gd name="T0" fmla="*/ 16 w 23"/>
                <a:gd name="T1" fmla="*/ 0 h 121"/>
                <a:gd name="T2" fmla="*/ 0 w 23"/>
                <a:gd name="T3" fmla="*/ 1 h 121"/>
                <a:gd name="T4" fmla="*/ 7 w 23"/>
                <a:gd name="T5" fmla="*/ 121 h 121"/>
                <a:gd name="T6" fmla="*/ 23 w 23"/>
                <a:gd name="T7" fmla="*/ 120 h 121"/>
                <a:gd name="T8" fmla="*/ 16 w 23"/>
                <a:gd name="T9" fmla="*/ 0 h 121"/>
              </a:gdLst>
              <a:ahLst/>
              <a:cxnLst>
                <a:cxn ang="0">
                  <a:pos x="T0" y="T1"/>
                </a:cxn>
                <a:cxn ang="0">
                  <a:pos x="T2" y="T3"/>
                </a:cxn>
                <a:cxn ang="0">
                  <a:pos x="T4" y="T5"/>
                </a:cxn>
                <a:cxn ang="0">
                  <a:pos x="T6" y="T7"/>
                </a:cxn>
                <a:cxn ang="0">
                  <a:pos x="T8" y="T9"/>
                </a:cxn>
              </a:cxnLst>
              <a:rect l="0" t="0" r="r" b="b"/>
              <a:pathLst>
                <a:path w="23" h="121">
                  <a:moveTo>
                    <a:pt x="16" y="0"/>
                  </a:moveTo>
                  <a:cubicBezTo>
                    <a:pt x="0" y="1"/>
                    <a:pt x="0" y="1"/>
                    <a:pt x="0" y="1"/>
                  </a:cubicBezTo>
                  <a:cubicBezTo>
                    <a:pt x="3" y="40"/>
                    <a:pt x="5" y="80"/>
                    <a:pt x="7" y="121"/>
                  </a:cubicBezTo>
                  <a:cubicBezTo>
                    <a:pt x="23" y="120"/>
                    <a:pt x="23" y="120"/>
                    <a:pt x="23" y="120"/>
                  </a:cubicBezTo>
                  <a:cubicBezTo>
                    <a:pt x="21" y="79"/>
                    <a:pt x="18" y="39"/>
                    <a:pt x="16"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97" name="Freeform 115"/>
            <p:cNvSpPr>
              <a:spLocks/>
            </p:cNvSpPr>
            <p:nvPr/>
          </p:nvSpPr>
          <p:spPr bwMode="auto">
            <a:xfrm>
              <a:off x="4568824" y="4500497"/>
              <a:ext cx="38126" cy="216050"/>
            </a:xfrm>
            <a:custGeom>
              <a:avLst/>
              <a:gdLst>
                <a:gd name="T0" fmla="*/ 16 w 19"/>
                <a:gd name="T1" fmla="*/ 0 h 120"/>
                <a:gd name="T2" fmla="*/ 0 w 19"/>
                <a:gd name="T3" fmla="*/ 0 h 120"/>
                <a:gd name="T4" fmla="*/ 3 w 19"/>
                <a:gd name="T5" fmla="*/ 120 h 120"/>
                <a:gd name="T6" fmla="*/ 19 w 19"/>
                <a:gd name="T7" fmla="*/ 120 h 120"/>
                <a:gd name="T8" fmla="*/ 16 w 19"/>
                <a:gd name="T9" fmla="*/ 0 h 120"/>
              </a:gdLst>
              <a:ahLst/>
              <a:cxnLst>
                <a:cxn ang="0">
                  <a:pos x="T0" y="T1"/>
                </a:cxn>
                <a:cxn ang="0">
                  <a:pos x="T2" y="T3"/>
                </a:cxn>
                <a:cxn ang="0">
                  <a:pos x="T4" y="T5"/>
                </a:cxn>
                <a:cxn ang="0">
                  <a:pos x="T6" y="T7"/>
                </a:cxn>
                <a:cxn ang="0">
                  <a:pos x="T8" y="T9"/>
                </a:cxn>
              </a:cxnLst>
              <a:rect l="0" t="0" r="r" b="b"/>
              <a:pathLst>
                <a:path w="19" h="120">
                  <a:moveTo>
                    <a:pt x="16" y="0"/>
                  </a:moveTo>
                  <a:cubicBezTo>
                    <a:pt x="0" y="0"/>
                    <a:pt x="0" y="0"/>
                    <a:pt x="0" y="0"/>
                  </a:cubicBezTo>
                  <a:cubicBezTo>
                    <a:pt x="1" y="39"/>
                    <a:pt x="2" y="80"/>
                    <a:pt x="3" y="120"/>
                  </a:cubicBezTo>
                  <a:cubicBezTo>
                    <a:pt x="19" y="120"/>
                    <a:pt x="19" y="120"/>
                    <a:pt x="19" y="120"/>
                  </a:cubicBezTo>
                  <a:cubicBezTo>
                    <a:pt x="18" y="79"/>
                    <a:pt x="17" y="39"/>
                    <a:pt x="16"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98" name="Freeform 116"/>
            <p:cNvSpPr>
              <a:spLocks/>
            </p:cNvSpPr>
            <p:nvPr/>
          </p:nvSpPr>
          <p:spPr bwMode="auto">
            <a:xfrm>
              <a:off x="4581533" y="4932597"/>
              <a:ext cx="25418" cy="203341"/>
            </a:xfrm>
            <a:custGeom>
              <a:avLst/>
              <a:gdLst>
                <a:gd name="T0" fmla="*/ 16 w 16"/>
                <a:gd name="T1" fmla="*/ 0 h 114"/>
                <a:gd name="T2" fmla="*/ 0 w 16"/>
                <a:gd name="T3" fmla="*/ 0 h 114"/>
                <a:gd name="T4" fmla="*/ 0 w 16"/>
                <a:gd name="T5" fmla="*/ 114 h 114"/>
                <a:gd name="T6" fmla="*/ 16 w 16"/>
                <a:gd name="T7" fmla="*/ 114 h 114"/>
                <a:gd name="T8" fmla="*/ 16 w 16"/>
                <a:gd name="T9" fmla="*/ 114 h 114"/>
                <a:gd name="T10" fmla="*/ 16 w 16"/>
                <a:gd name="T11" fmla="*/ 0 h 114"/>
              </a:gdLst>
              <a:ahLst/>
              <a:cxnLst>
                <a:cxn ang="0">
                  <a:pos x="T0" y="T1"/>
                </a:cxn>
                <a:cxn ang="0">
                  <a:pos x="T2" y="T3"/>
                </a:cxn>
                <a:cxn ang="0">
                  <a:pos x="T4" y="T5"/>
                </a:cxn>
                <a:cxn ang="0">
                  <a:pos x="T6" y="T7"/>
                </a:cxn>
                <a:cxn ang="0">
                  <a:pos x="T8" y="T9"/>
                </a:cxn>
                <a:cxn ang="0">
                  <a:pos x="T10" y="T11"/>
                </a:cxn>
              </a:cxnLst>
              <a:rect l="0" t="0" r="r" b="b"/>
              <a:pathLst>
                <a:path w="16" h="114">
                  <a:moveTo>
                    <a:pt x="16" y="0"/>
                  </a:moveTo>
                  <a:cubicBezTo>
                    <a:pt x="0" y="0"/>
                    <a:pt x="0" y="0"/>
                    <a:pt x="0" y="0"/>
                  </a:cubicBezTo>
                  <a:cubicBezTo>
                    <a:pt x="0" y="37"/>
                    <a:pt x="0" y="75"/>
                    <a:pt x="0" y="114"/>
                  </a:cubicBezTo>
                  <a:cubicBezTo>
                    <a:pt x="16" y="114"/>
                    <a:pt x="16" y="114"/>
                    <a:pt x="16" y="114"/>
                  </a:cubicBezTo>
                  <a:cubicBezTo>
                    <a:pt x="16" y="114"/>
                    <a:pt x="16" y="114"/>
                    <a:pt x="16" y="114"/>
                  </a:cubicBezTo>
                  <a:cubicBezTo>
                    <a:pt x="16" y="75"/>
                    <a:pt x="16" y="37"/>
                    <a:pt x="16"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99" name="Freeform 117"/>
            <p:cNvSpPr>
              <a:spLocks/>
            </p:cNvSpPr>
            <p:nvPr/>
          </p:nvSpPr>
          <p:spPr bwMode="auto">
            <a:xfrm>
              <a:off x="4371835" y="2803871"/>
              <a:ext cx="69901" cy="209698"/>
            </a:xfrm>
            <a:custGeom>
              <a:avLst/>
              <a:gdLst>
                <a:gd name="T0" fmla="*/ 0 w 41"/>
                <a:gd name="T1" fmla="*/ 3 h 120"/>
                <a:gd name="T2" fmla="*/ 26 w 41"/>
                <a:gd name="T3" fmla="*/ 120 h 120"/>
                <a:gd name="T4" fmla="*/ 41 w 41"/>
                <a:gd name="T5" fmla="*/ 117 h 120"/>
                <a:gd name="T6" fmla="*/ 16 w 41"/>
                <a:gd name="T7" fmla="*/ 0 h 120"/>
                <a:gd name="T8" fmla="*/ 0 w 41"/>
                <a:gd name="T9" fmla="*/ 3 h 120"/>
              </a:gdLst>
              <a:ahLst/>
              <a:cxnLst>
                <a:cxn ang="0">
                  <a:pos x="T0" y="T1"/>
                </a:cxn>
                <a:cxn ang="0">
                  <a:pos x="T2" y="T3"/>
                </a:cxn>
                <a:cxn ang="0">
                  <a:pos x="T4" y="T5"/>
                </a:cxn>
                <a:cxn ang="0">
                  <a:pos x="T6" y="T7"/>
                </a:cxn>
                <a:cxn ang="0">
                  <a:pos x="T8" y="T9"/>
                </a:cxn>
              </a:cxnLst>
              <a:rect l="0" t="0" r="r" b="b"/>
              <a:pathLst>
                <a:path w="41" h="120">
                  <a:moveTo>
                    <a:pt x="0" y="3"/>
                  </a:moveTo>
                  <a:cubicBezTo>
                    <a:pt x="9" y="42"/>
                    <a:pt x="18" y="82"/>
                    <a:pt x="26" y="120"/>
                  </a:cubicBezTo>
                  <a:cubicBezTo>
                    <a:pt x="41" y="117"/>
                    <a:pt x="41" y="117"/>
                    <a:pt x="41" y="117"/>
                  </a:cubicBezTo>
                  <a:cubicBezTo>
                    <a:pt x="34" y="78"/>
                    <a:pt x="25" y="39"/>
                    <a:pt x="16" y="0"/>
                  </a:cubicBezTo>
                  <a:lnTo>
                    <a:pt x="0" y="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200" name="Freeform 118"/>
            <p:cNvSpPr>
              <a:spLocks/>
            </p:cNvSpPr>
            <p:nvPr/>
          </p:nvSpPr>
          <p:spPr bwMode="auto">
            <a:xfrm>
              <a:off x="4257456" y="2384480"/>
              <a:ext cx="88962" cy="216050"/>
            </a:xfrm>
            <a:custGeom>
              <a:avLst/>
              <a:gdLst>
                <a:gd name="T0" fmla="*/ 0 w 48"/>
                <a:gd name="T1" fmla="*/ 4 h 119"/>
                <a:gd name="T2" fmla="*/ 32 w 48"/>
                <a:gd name="T3" fmla="*/ 119 h 119"/>
                <a:gd name="T4" fmla="*/ 48 w 48"/>
                <a:gd name="T5" fmla="*/ 115 h 119"/>
                <a:gd name="T6" fmla="*/ 15 w 48"/>
                <a:gd name="T7" fmla="*/ 0 h 119"/>
                <a:gd name="T8" fmla="*/ 0 w 48"/>
                <a:gd name="T9" fmla="*/ 4 h 119"/>
              </a:gdLst>
              <a:ahLst/>
              <a:cxnLst>
                <a:cxn ang="0">
                  <a:pos x="T0" y="T1"/>
                </a:cxn>
                <a:cxn ang="0">
                  <a:pos x="T2" y="T3"/>
                </a:cxn>
                <a:cxn ang="0">
                  <a:pos x="T4" y="T5"/>
                </a:cxn>
                <a:cxn ang="0">
                  <a:pos x="T6" y="T7"/>
                </a:cxn>
                <a:cxn ang="0">
                  <a:pos x="T8" y="T9"/>
                </a:cxn>
              </a:cxnLst>
              <a:rect l="0" t="0" r="r" b="b"/>
              <a:pathLst>
                <a:path w="48" h="119">
                  <a:moveTo>
                    <a:pt x="0" y="4"/>
                  </a:moveTo>
                  <a:cubicBezTo>
                    <a:pt x="12" y="45"/>
                    <a:pt x="22" y="83"/>
                    <a:pt x="32" y="119"/>
                  </a:cubicBezTo>
                  <a:cubicBezTo>
                    <a:pt x="48" y="115"/>
                    <a:pt x="48" y="115"/>
                    <a:pt x="48" y="115"/>
                  </a:cubicBezTo>
                  <a:cubicBezTo>
                    <a:pt x="38" y="78"/>
                    <a:pt x="27" y="41"/>
                    <a:pt x="15" y="0"/>
                  </a:cubicBezTo>
                  <a:lnTo>
                    <a:pt x="0" y="4"/>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grpSp>
      <p:sp>
        <p:nvSpPr>
          <p:cNvPr id="201" name="Oval 200"/>
          <p:cNvSpPr/>
          <p:nvPr/>
        </p:nvSpPr>
        <p:spPr>
          <a:xfrm>
            <a:off x="5290927" y="2503678"/>
            <a:ext cx="567679" cy="567679"/>
          </a:xfrm>
          <a:prstGeom prst="ellipse">
            <a:avLst/>
          </a:prstGeom>
          <a:gradFill flip="none" rotWithShape="1">
            <a:gsLst>
              <a:gs pos="0">
                <a:schemeClr val="accent5">
                  <a:lumMod val="60000"/>
                  <a:lumOff val="40000"/>
                </a:schemeClr>
              </a:gs>
              <a:gs pos="50000">
                <a:schemeClr val="accent5">
                  <a:lumMod val="75000"/>
                </a:schemeClr>
              </a:gs>
              <a:gs pos="100000">
                <a:schemeClr val="accent1">
                  <a:lumMod val="50000"/>
                </a:schemeClr>
              </a:gs>
            </a:gsLst>
            <a:path path="circle">
              <a:fillToRect l="50000" t="50000" r="50000" b="50000"/>
            </a:path>
            <a:tileRect/>
          </a:gra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grpSp>
        <p:nvGrpSpPr>
          <p:cNvPr id="353" name="Group 352">
            <a:extLst>
              <a:ext uri="{FF2B5EF4-FFF2-40B4-BE49-F238E27FC236}">
                <a16:creationId xmlns:a16="http://schemas.microsoft.com/office/drawing/2014/main" id="{A50C4764-C882-429E-AC9A-59AE0E157F7D}"/>
              </a:ext>
            </a:extLst>
          </p:cNvPr>
          <p:cNvGrpSpPr/>
          <p:nvPr/>
        </p:nvGrpSpPr>
        <p:grpSpPr>
          <a:xfrm>
            <a:off x="2032435" y="1769790"/>
            <a:ext cx="1157399" cy="3568479"/>
            <a:chOff x="5706719" y="172902"/>
            <a:chExt cx="1761821" cy="5432026"/>
          </a:xfrm>
        </p:grpSpPr>
        <p:grpSp>
          <p:nvGrpSpPr>
            <p:cNvPr id="354" name="light bulb">
              <a:extLst>
                <a:ext uri="{FF2B5EF4-FFF2-40B4-BE49-F238E27FC236}">
                  <a16:creationId xmlns:a16="http://schemas.microsoft.com/office/drawing/2014/main" id="{CC6A0AAC-38FE-41C7-AA5E-542C58CC3ED7}"/>
                </a:ext>
              </a:extLst>
            </p:cNvPr>
            <p:cNvGrpSpPr/>
            <p:nvPr/>
          </p:nvGrpSpPr>
          <p:grpSpPr>
            <a:xfrm>
              <a:off x="5706719" y="172902"/>
              <a:ext cx="1761821" cy="2716013"/>
              <a:chOff x="4876939" y="1771650"/>
              <a:chExt cx="2199606" cy="3390900"/>
            </a:xfrm>
            <a:effectLst>
              <a:outerShdw blurRad="76200" dir="13500000" sy="23000" kx="1200000" algn="br" rotWithShape="0">
                <a:prstClr val="black">
                  <a:alpha val="20000"/>
                </a:prstClr>
              </a:outerShdw>
            </a:effectLst>
          </p:grpSpPr>
          <p:sp>
            <p:nvSpPr>
              <p:cNvPr id="356" name="Freeform 80">
                <a:extLst>
                  <a:ext uri="{FF2B5EF4-FFF2-40B4-BE49-F238E27FC236}">
                    <a16:creationId xmlns:a16="http://schemas.microsoft.com/office/drawing/2014/main" id="{3E786219-58E7-428A-B5D2-CD1098F5E647}"/>
                  </a:ext>
                </a:extLst>
              </p:cNvPr>
              <p:cNvSpPr>
                <a:spLocks/>
              </p:cNvSpPr>
              <p:nvPr/>
            </p:nvSpPr>
            <p:spPr bwMode="auto">
              <a:xfrm>
                <a:off x="5454789" y="4178300"/>
                <a:ext cx="1023938" cy="984250"/>
              </a:xfrm>
              <a:custGeom>
                <a:avLst/>
                <a:gdLst>
                  <a:gd name="T0" fmla="*/ 307 w 307"/>
                  <a:gd name="T1" fmla="*/ 43 h 295"/>
                  <a:gd name="T2" fmla="*/ 307 w 307"/>
                  <a:gd name="T3" fmla="*/ 21 h 295"/>
                  <a:gd name="T4" fmla="*/ 286 w 307"/>
                  <a:gd name="T5" fmla="*/ 0 h 295"/>
                  <a:gd name="T6" fmla="*/ 20 w 307"/>
                  <a:gd name="T7" fmla="*/ 0 h 295"/>
                  <a:gd name="T8" fmla="*/ 0 w 307"/>
                  <a:gd name="T9" fmla="*/ 21 h 295"/>
                  <a:gd name="T10" fmla="*/ 0 w 307"/>
                  <a:gd name="T11" fmla="*/ 43 h 295"/>
                  <a:gd name="T12" fmla="*/ 15 w 307"/>
                  <a:gd name="T13" fmla="*/ 63 h 295"/>
                  <a:gd name="T14" fmla="*/ 0 w 307"/>
                  <a:gd name="T15" fmla="*/ 84 h 295"/>
                  <a:gd name="T16" fmla="*/ 0 w 307"/>
                  <a:gd name="T17" fmla="*/ 106 h 295"/>
                  <a:gd name="T18" fmla="*/ 15 w 307"/>
                  <a:gd name="T19" fmla="*/ 126 h 295"/>
                  <a:gd name="T20" fmla="*/ 0 w 307"/>
                  <a:gd name="T21" fmla="*/ 146 h 295"/>
                  <a:gd name="T22" fmla="*/ 0 w 307"/>
                  <a:gd name="T23" fmla="*/ 169 h 295"/>
                  <a:gd name="T24" fmla="*/ 15 w 307"/>
                  <a:gd name="T25" fmla="*/ 189 h 295"/>
                  <a:gd name="T26" fmla="*/ 0 w 307"/>
                  <a:gd name="T27" fmla="*/ 209 h 295"/>
                  <a:gd name="T28" fmla="*/ 0 w 307"/>
                  <a:gd name="T29" fmla="*/ 232 h 295"/>
                  <a:gd name="T30" fmla="*/ 20 w 307"/>
                  <a:gd name="T31" fmla="*/ 253 h 295"/>
                  <a:gd name="T32" fmla="*/ 48 w 307"/>
                  <a:gd name="T33" fmla="*/ 253 h 295"/>
                  <a:gd name="T34" fmla="*/ 62 w 307"/>
                  <a:gd name="T35" fmla="*/ 279 h 295"/>
                  <a:gd name="T36" fmla="*/ 89 w 307"/>
                  <a:gd name="T37" fmla="*/ 295 h 295"/>
                  <a:gd name="T38" fmla="*/ 217 w 307"/>
                  <a:gd name="T39" fmla="*/ 295 h 295"/>
                  <a:gd name="T40" fmla="*/ 244 w 307"/>
                  <a:gd name="T41" fmla="*/ 279 h 295"/>
                  <a:gd name="T42" fmla="*/ 259 w 307"/>
                  <a:gd name="T43" fmla="*/ 253 h 295"/>
                  <a:gd name="T44" fmla="*/ 286 w 307"/>
                  <a:gd name="T45" fmla="*/ 253 h 295"/>
                  <a:gd name="T46" fmla="*/ 307 w 307"/>
                  <a:gd name="T47" fmla="*/ 232 h 295"/>
                  <a:gd name="T48" fmla="*/ 307 w 307"/>
                  <a:gd name="T49" fmla="*/ 209 h 295"/>
                  <a:gd name="T50" fmla="*/ 291 w 307"/>
                  <a:gd name="T51" fmla="*/ 189 h 295"/>
                  <a:gd name="T52" fmla="*/ 307 w 307"/>
                  <a:gd name="T53" fmla="*/ 169 h 295"/>
                  <a:gd name="T54" fmla="*/ 307 w 307"/>
                  <a:gd name="T55" fmla="*/ 146 h 295"/>
                  <a:gd name="T56" fmla="*/ 291 w 307"/>
                  <a:gd name="T57" fmla="*/ 126 h 295"/>
                  <a:gd name="T58" fmla="*/ 307 w 307"/>
                  <a:gd name="T59" fmla="*/ 106 h 295"/>
                  <a:gd name="T60" fmla="*/ 307 w 307"/>
                  <a:gd name="T61" fmla="*/ 84 h 295"/>
                  <a:gd name="T62" fmla="*/ 291 w 307"/>
                  <a:gd name="T63" fmla="*/ 63 h 295"/>
                  <a:gd name="T64" fmla="*/ 307 w 307"/>
                  <a:gd name="T65" fmla="*/ 4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7" h="295">
                    <a:moveTo>
                      <a:pt x="307" y="43"/>
                    </a:moveTo>
                    <a:cubicBezTo>
                      <a:pt x="307" y="21"/>
                      <a:pt x="307" y="21"/>
                      <a:pt x="307" y="21"/>
                    </a:cubicBezTo>
                    <a:cubicBezTo>
                      <a:pt x="307" y="9"/>
                      <a:pt x="298" y="0"/>
                      <a:pt x="286" y="0"/>
                    </a:cubicBezTo>
                    <a:cubicBezTo>
                      <a:pt x="20" y="0"/>
                      <a:pt x="20" y="0"/>
                      <a:pt x="20" y="0"/>
                    </a:cubicBezTo>
                    <a:cubicBezTo>
                      <a:pt x="9" y="0"/>
                      <a:pt x="0" y="9"/>
                      <a:pt x="0" y="21"/>
                    </a:cubicBezTo>
                    <a:cubicBezTo>
                      <a:pt x="0" y="43"/>
                      <a:pt x="0" y="43"/>
                      <a:pt x="0" y="43"/>
                    </a:cubicBezTo>
                    <a:cubicBezTo>
                      <a:pt x="0" y="53"/>
                      <a:pt x="6" y="61"/>
                      <a:pt x="15" y="63"/>
                    </a:cubicBezTo>
                    <a:cubicBezTo>
                      <a:pt x="6" y="66"/>
                      <a:pt x="0" y="74"/>
                      <a:pt x="0" y="84"/>
                    </a:cubicBezTo>
                    <a:cubicBezTo>
                      <a:pt x="0" y="106"/>
                      <a:pt x="0" y="106"/>
                      <a:pt x="0" y="106"/>
                    </a:cubicBezTo>
                    <a:cubicBezTo>
                      <a:pt x="0" y="116"/>
                      <a:pt x="6" y="124"/>
                      <a:pt x="15" y="126"/>
                    </a:cubicBezTo>
                    <a:cubicBezTo>
                      <a:pt x="6" y="129"/>
                      <a:pt x="0" y="137"/>
                      <a:pt x="0" y="146"/>
                    </a:cubicBezTo>
                    <a:cubicBezTo>
                      <a:pt x="0" y="169"/>
                      <a:pt x="0" y="169"/>
                      <a:pt x="0" y="169"/>
                    </a:cubicBezTo>
                    <a:cubicBezTo>
                      <a:pt x="0" y="179"/>
                      <a:pt x="6" y="187"/>
                      <a:pt x="15" y="189"/>
                    </a:cubicBezTo>
                    <a:cubicBezTo>
                      <a:pt x="6" y="191"/>
                      <a:pt x="0" y="200"/>
                      <a:pt x="0" y="209"/>
                    </a:cubicBezTo>
                    <a:cubicBezTo>
                      <a:pt x="0" y="232"/>
                      <a:pt x="0" y="232"/>
                      <a:pt x="0" y="232"/>
                    </a:cubicBezTo>
                    <a:cubicBezTo>
                      <a:pt x="0" y="243"/>
                      <a:pt x="9" y="253"/>
                      <a:pt x="20" y="253"/>
                    </a:cubicBezTo>
                    <a:cubicBezTo>
                      <a:pt x="48" y="253"/>
                      <a:pt x="48" y="253"/>
                      <a:pt x="48" y="253"/>
                    </a:cubicBezTo>
                    <a:cubicBezTo>
                      <a:pt x="62" y="279"/>
                      <a:pt x="62" y="279"/>
                      <a:pt x="62" y="279"/>
                    </a:cubicBezTo>
                    <a:cubicBezTo>
                      <a:pt x="67" y="288"/>
                      <a:pt x="79" y="295"/>
                      <a:pt x="89" y="295"/>
                    </a:cubicBezTo>
                    <a:cubicBezTo>
                      <a:pt x="217" y="295"/>
                      <a:pt x="217" y="295"/>
                      <a:pt x="217" y="295"/>
                    </a:cubicBezTo>
                    <a:cubicBezTo>
                      <a:pt x="227" y="295"/>
                      <a:pt x="240" y="288"/>
                      <a:pt x="244" y="279"/>
                    </a:cubicBezTo>
                    <a:cubicBezTo>
                      <a:pt x="259" y="253"/>
                      <a:pt x="259" y="253"/>
                      <a:pt x="259" y="253"/>
                    </a:cubicBezTo>
                    <a:cubicBezTo>
                      <a:pt x="286" y="253"/>
                      <a:pt x="286" y="253"/>
                      <a:pt x="286" y="253"/>
                    </a:cubicBezTo>
                    <a:cubicBezTo>
                      <a:pt x="298" y="253"/>
                      <a:pt x="307" y="243"/>
                      <a:pt x="307" y="232"/>
                    </a:cubicBezTo>
                    <a:cubicBezTo>
                      <a:pt x="307" y="209"/>
                      <a:pt x="307" y="209"/>
                      <a:pt x="307" y="209"/>
                    </a:cubicBezTo>
                    <a:cubicBezTo>
                      <a:pt x="307" y="200"/>
                      <a:pt x="300" y="191"/>
                      <a:pt x="291" y="189"/>
                    </a:cubicBezTo>
                    <a:cubicBezTo>
                      <a:pt x="300" y="187"/>
                      <a:pt x="307" y="179"/>
                      <a:pt x="307" y="169"/>
                    </a:cubicBezTo>
                    <a:cubicBezTo>
                      <a:pt x="307" y="146"/>
                      <a:pt x="307" y="146"/>
                      <a:pt x="307" y="146"/>
                    </a:cubicBezTo>
                    <a:cubicBezTo>
                      <a:pt x="307" y="137"/>
                      <a:pt x="300" y="129"/>
                      <a:pt x="291" y="126"/>
                    </a:cubicBezTo>
                    <a:cubicBezTo>
                      <a:pt x="300" y="124"/>
                      <a:pt x="307" y="116"/>
                      <a:pt x="307" y="106"/>
                    </a:cubicBezTo>
                    <a:cubicBezTo>
                      <a:pt x="307" y="84"/>
                      <a:pt x="307" y="84"/>
                      <a:pt x="307" y="84"/>
                    </a:cubicBezTo>
                    <a:cubicBezTo>
                      <a:pt x="307" y="74"/>
                      <a:pt x="300" y="66"/>
                      <a:pt x="291" y="63"/>
                    </a:cubicBezTo>
                    <a:cubicBezTo>
                      <a:pt x="300" y="61"/>
                      <a:pt x="307" y="53"/>
                      <a:pt x="307" y="43"/>
                    </a:cubicBezTo>
                    <a:close/>
                  </a:path>
                </a:pathLst>
              </a:custGeom>
              <a:solidFill>
                <a:schemeClr val="bg1">
                  <a:lumMod val="50000"/>
                </a:schemeClr>
              </a:solidFill>
              <a:ln w="31750">
                <a:solidFill>
                  <a:schemeClr val="accent2">
                    <a:lumMod val="75000"/>
                  </a:schemeClr>
                </a:solidFill>
              </a:ln>
              <a:effec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57" name="Freeform 81">
                <a:extLst>
                  <a:ext uri="{FF2B5EF4-FFF2-40B4-BE49-F238E27FC236}">
                    <a16:creationId xmlns:a16="http://schemas.microsoft.com/office/drawing/2014/main" id="{DB5882CF-19D8-4A02-BDC4-07F5F1EE8AAF}"/>
                  </a:ext>
                </a:extLst>
              </p:cNvPr>
              <p:cNvSpPr>
                <a:spLocks/>
              </p:cNvSpPr>
              <p:nvPr/>
            </p:nvSpPr>
            <p:spPr bwMode="auto">
              <a:xfrm>
                <a:off x="4930914" y="1825625"/>
                <a:ext cx="2071688" cy="2459038"/>
              </a:xfrm>
              <a:custGeom>
                <a:avLst/>
                <a:gdLst>
                  <a:gd name="T0" fmla="*/ 621 w 621"/>
                  <a:gd name="T1" fmla="*/ 310 h 737"/>
                  <a:gd name="T2" fmla="*/ 310 w 621"/>
                  <a:gd name="T3" fmla="*/ 0 h 737"/>
                  <a:gd name="T4" fmla="*/ 0 w 621"/>
                  <a:gd name="T5" fmla="*/ 310 h 737"/>
                  <a:gd name="T6" fmla="*/ 2 w 621"/>
                  <a:gd name="T7" fmla="*/ 333 h 737"/>
                  <a:gd name="T8" fmla="*/ 34 w 621"/>
                  <a:gd name="T9" fmla="*/ 448 h 737"/>
                  <a:gd name="T10" fmla="*/ 144 w 621"/>
                  <a:gd name="T11" fmla="*/ 706 h 737"/>
                  <a:gd name="T12" fmla="*/ 477 w 621"/>
                  <a:gd name="T13" fmla="*/ 706 h 737"/>
                  <a:gd name="T14" fmla="*/ 586 w 621"/>
                  <a:gd name="T15" fmla="*/ 448 h 737"/>
                  <a:gd name="T16" fmla="*/ 619 w 621"/>
                  <a:gd name="T17" fmla="*/ 333 h 737"/>
                  <a:gd name="T18" fmla="*/ 621 w 621"/>
                  <a:gd name="T19" fmla="*/ 310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1" h="737">
                    <a:moveTo>
                      <a:pt x="621" y="310"/>
                    </a:moveTo>
                    <a:cubicBezTo>
                      <a:pt x="621" y="139"/>
                      <a:pt x="482" y="0"/>
                      <a:pt x="310" y="0"/>
                    </a:cubicBezTo>
                    <a:cubicBezTo>
                      <a:pt x="139" y="0"/>
                      <a:pt x="0" y="139"/>
                      <a:pt x="0" y="310"/>
                    </a:cubicBezTo>
                    <a:cubicBezTo>
                      <a:pt x="0" y="318"/>
                      <a:pt x="2" y="333"/>
                      <a:pt x="2" y="333"/>
                    </a:cubicBezTo>
                    <a:cubicBezTo>
                      <a:pt x="7" y="366"/>
                      <a:pt x="21" y="418"/>
                      <a:pt x="34" y="448"/>
                    </a:cubicBezTo>
                    <a:cubicBezTo>
                      <a:pt x="144" y="706"/>
                      <a:pt x="144" y="706"/>
                      <a:pt x="144" y="706"/>
                    </a:cubicBezTo>
                    <a:cubicBezTo>
                      <a:pt x="157" y="737"/>
                      <a:pt x="464" y="737"/>
                      <a:pt x="477" y="706"/>
                    </a:cubicBezTo>
                    <a:cubicBezTo>
                      <a:pt x="586" y="448"/>
                      <a:pt x="586" y="448"/>
                      <a:pt x="586" y="448"/>
                    </a:cubicBezTo>
                    <a:cubicBezTo>
                      <a:pt x="599" y="418"/>
                      <a:pt x="614" y="366"/>
                      <a:pt x="619" y="333"/>
                    </a:cubicBezTo>
                    <a:cubicBezTo>
                      <a:pt x="619" y="333"/>
                      <a:pt x="621" y="318"/>
                      <a:pt x="621" y="310"/>
                    </a:cubicBezTo>
                    <a:close/>
                  </a:path>
                </a:pathLst>
              </a:custGeom>
              <a:gradFill flip="none" rotWithShape="1">
                <a:gsLst>
                  <a:gs pos="21000">
                    <a:schemeClr val="accent2">
                      <a:lumMod val="75000"/>
                    </a:schemeClr>
                  </a:gs>
                  <a:gs pos="69000">
                    <a:schemeClr val="accent2">
                      <a:lumMod val="60000"/>
                      <a:lumOff val="40000"/>
                    </a:schemeClr>
                  </a:gs>
                </a:gsLst>
                <a:path path="circle">
                  <a:fillToRect r="100000" b="100000"/>
                </a:path>
                <a:tileRect l="-100000" t="-100000"/>
              </a:gradFill>
              <a:ln w="106363" cap="rnd">
                <a:noFill/>
                <a:prstDash val="solid"/>
                <a:round/>
                <a:headEnd/>
                <a:tailEnd/>
              </a:ln>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58" name="Freeform 82">
                <a:extLst>
                  <a:ext uri="{FF2B5EF4-FFF2-40B4-BE49-F238E27FC236}">
                    <a16:creationId xmlns:a16="http://schemas.microsoft.com/office/drawing/2014/main" id="{23AF4BEE-22C6-4357-ABFC-C44E3FCE703C}"/>
                  </a:ext>
                </a:extLst>
              </p:cNvPr>
              <p:cNvSpPr>
                <a:spLocks noEditPoints="1"/>
              </p:cNvSpPr>
              <p:nvPr/>
            </p:nvSpPr>
            <p:spPr bwMode="auto">
              <a:xfrm>
                <a:off x="4876939" y="1771650"/>
                <a:ext cx="2178050" cy="2540000"/>
              </a:xfrm>
              <a:custGeom>
                <a:avLst/>
                <a:gdLst>
                  <a:gd name="T0" fmla="*/ 326 w 653"/>
                  <a:gd name="T1" fmla="*/ 761 h 761"/>
                  <a:gd name="T2" fmla="*/ 213 w 653"/>
                  <a:gd name="T3" fmla="*/ 755 h 761"/>
                  <a:gd name="T4" fmla="*/ 145 w 653"/>
                  <a:gd name="T5" fmla="*/ 729 h 761"/>
                  <a:gd name="T6" fmla="*/ 36 w 653"/>
                  <a:gd name="T7" fmla="*/ 470 h 761"/>
                  <a:gd name="T8" fmla="*/ 2 w 653"/>
                  <a:gd name="T9" fmla="*/ 351 h 761"/>
                  <a:gd name="T10" fmla="*/ 0 w 653"/>
                  <a:gd name="T11" fmla="*/ 326 h 761"/>
                  <a:gd name="T12" fmla="*/ 326 w 653"/>
                  <a:gd name="T13" fmla="*/ 0 h 761"/>
                  <a:gd name="T14" fmla="*/ 653 w 653"/>
                  <a:gd name="T15" fmla="*/ 326 h 761"/>
                  <a:gd name="T16" fmla="*/ 650 w 653"/>
                  <a:gd name="T17" fmla="*/ 351 h 761"/>
                  <a:gd name="T18" fmla="*/ 617 w 653"/>
                  <a:gd name="T19" fmla="*/ 470 h 761"/>
                  <a:gd name="T20" fmla="*/ 508 w 653"/>
                  <a:gd name="T21" fmla="*/ 729 h 761"/>
                  <a:gd name="T22" fmla="*/ 439 w 653"/>
                  <a:gd name="T23" fmla="*/ 755 h 761"/>
                  <a:gd name="T24" fmla="*/ 326 w 653"/>
                  <a:gd name="T25" fmla="*/ 761 h 761"/>
                  <a:gd name="T26" fmla="*/ 174 w 653"/>
                  <a:gd name="T27" fmla="*/ 714 h 761"/>
                  <a:gd name="T28" fmla="*/ 326 w 653"/>
                  <a:gd name="T29" fmla="*/ 729 h 761"/>
                  <a:gd name="T30" fmla="*/ 479 w 653"/>
                  <a:gd name="T31" fmla="*/ 714 h 761"/>
                  <a:gd name="T32" fmla="*/ 587 w 653"/>
                  <a:gd name="T33" fmla="*/ 458 h 761"/>
                  <a:gd name="T34" fmla="*/ 619 w 653"/>
                  <a:gd name="T35" fmla="*/ 347 h 761"/>
                  <a:gd name="T36" fmla="*/ 621 w 653"/>
                  <a:gd name="T37" fmla="*/ 326 h 761"/>
                  <a:gd name="T38" fmla="*/ 326 w 653"/>
                  <a:gd name="T39" fmla="*/ 32 h 761"/>
                  <a:gd name="T40" fmla="*/ 32 w 653"/>
                  <a:gd name="T41" fmla="*/ 326 h 761"/>
                  <a:gd name="T42" fmla="*/ 34 w 653"/>
                  <a:gd name="T43" fmla="*/ 347 h 761"/>
                  <a:gd name="T44" fmla="*/ 65 w 653"/>
                  <a:gd name="T45" fmla="*/ 458 h 761"/>
                  <a:gd name="T46" fmla="*/ 174 w 653"/>
                  <a:gd name="T47" fmla="*/ 714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3" h="761">
                    <a:moveTo>
                      <a:pt x="326" y="761"/>
                    </a:moveTo>
                    <a:cubicBezTo>
                      <a:pt x="284" y="761"/>
                      <a:pt x="244" y="759"/>
                      <a:pt x="213" y="755"/>
                    </a:cubicBezTo>
                    <a:cubicBezTo>
                      <a:pt x="163" y="749"/>
                      <a:pt x="150" y="740"/>
                      <a:pt x="145" y="729"/>
                    </a:cubicBezTo>
                    <a:cubicBezTo>
                      <a:pt x="36" y="470"/>
                      <a:pt x="36" y="470"/>
                      <a:pt x="36" y="470"/>
                    </a:cubicBezTo>
                    <a:cubicBezTo>
                      <a:pt x="22" y="439"/>
                      <a:pt x="7" y="385"/>
                      <a:pt x="2" y="351"/>
                    </a:cubicBezTo>
                    <a:cubicBezTo>
                      <a:pt x="2" y="350"/>
                      <a:pt x="0" y="335"/>
                      <a:pt x="0" y="326"/>
                    </a:cubicBezTo>
                    <a:cubicBezTo>
                      <a:pt x="0" y="146"/>
                      <a:pt x="146" y="0"/>
                      <a:pt x="326" y="0"/>
                    </a:cubicBezTo>
                    <a:cubicBezTo>
                      <a:pt x="506" y="0"/>
                      <a:pt x="653" y="146"/>
                      <a:pt x="653" y="326"/>
                    </a:cubicBezTo>
                    <a:cubicBezTo>
                      <a:pt x="653" y="335"/>
                      <a:pt x="651" y="350"/>
                      <a:pt x="650" y="351"/>
                    </a:cubicBezTo>
                    <a:cubicBezTo>
                      <a:pt x="645" y="385"/>
                      <a:pt x="630" y="439"/>
                      <a:pt x="617" y="470"/>
                    </a:cubicBezTo>
                    <a:cubicBezTo>
                      <a:pt x="508" y="729"/>
                      <a:pt x="508" y="729"/>
                      <a:pt x="508" y="729"/>
                    </a:cubicBezTo>
                    <a:cubicBezTo>
                      <a:pt x="503" y="740"/>
                      <a:pt x="489" y="749"/>
                      <a:pt x="439" y="755"/>
                    </a:cubicBezTo>
                    <a:cubicBezTo>
                      <a:pt x="409" y="759"/>
                      <a:pt x="369" y="761"/>
                      <a:pt x="326" y="761"/>
                    </a:cubicBezTo>
                    <a:close/>
                    <a:moveTo>
                      <a:pt x="174" y="714"/>
                    </a:moveTo>
                    <a:cubicBezTo>
                      <a:pt x="185" y="721"/>
                      <a:pt x="237" y="729"/>
                      <a:pt x="326" y="729"/>
                    </a:cubicBezTo>
                    <a:cubicBezTo>
                      <a:pt x="415" y="729"/>
                      <a:pt x="468" y="721"/>
                      <a:pt x="479" y="714"/>
                    </a:cubicBezTo>
                    <a:cubicBezTo>
                      <a:pt x="587" y="458"/>
                      <a:pt x="587" y="458"/>
                      <a:pt x="587" y="458"/>
                    </a:cubicBezTo>
                    <a:cubicBezTo>
                      <a:pt x="600" y="429"/>
                      <a:pt x="614" y="378"/>
                      <a:pt x="619" y="347"/>
                    </a:cubicBezTo>
                    <a:cubicBezTo>
                      <a:pt x="620" y="341"/>
                      <a:pt x="621" y="331"/>
                      <a:pt x="621" y="326"/>
                    </a:cubicBezTo>
                    <a:cubicBezTo>
                      <a:pt x="621" y="164"/>
                      <a:pt x="489" y="32"/>
                      <a:pt x="326" y="32"/>
                    </a:cubicBezTo>
                    <a:cubicBezTo>
                      <a:pt x="164" y="32"/>
                      <a:pt x="32" y="164"/>
                      <a:pt x="32" y="326"/>
                    </a:cubicBezTo>
                    <a:cubicBezTo>
                      <a:pt x="32" y="331"/>
                      <a:pt x="33" y="341"/>
                      <a:pt x="34" y="347"/>
                    </a:cubicBezTo>
                    <a:cubicBezTo>
                      <a:pt x="38" y="378"/>
                      <a:pt x="53" y="429"/>
                      <a:pt x="65" y="458"/>
                    </a:cubicBezTo>
                    <a:lnTo>
                      <a:pt x="174" y="714"/>
                    </a:lnTo>
                    <a:close/>
                  </a:path>
                </a:pathLst>
              </a:custGeom>
              <a:solidFill>
                <a:schemeClr val="accent2">
                  <a:lumMod val="75000"/>
                </a:schemeClr>
              </a:solidFill>
              <a:ln>
                <a:noFill/>
              </a:ln>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grpSp>
            <p:nvGrpSpPr>
              <p:cNvPr id="359" name="Group 358">
                <a:extLst>
                  <a:ext uri="{FF2B5EF4-FFF2-40B4-BE49-F238E27FC236}">
                    <a16:creationId xmlns:a16="http://schemas.microsoft.com/office/drawing/2014/main" id="{5DABE1DD-D478-4F78-BE5C-004284290A00}"/>
                  </a:ext>
                </a:extLst>
              </p:cNvPr>
              <p:cNvGrpSpPr/>
              <p:nvPr/>
            </p:nvGrpSpPr>
            <p:grpSpPr>
              <a:xfrm>
                <a:off x="5103880" y="1888119"/>
                <a:ext cx="1102708" cy="826091"/>
                <a:chOff x="4889719" y="3035242"/>
                <a:chExt cx="930275" cy="696913"/>
              </a:xfrm>
              <a:solidFill>
                <a:schemeClr val="bg1">
                  <a:alpha val="55000"/>
                </a:schemeClr>
              </a:solidFill>
            </p:grpSpPr>
            <p:sp>
              <p:nvSpPr>
                <p:cNvPr id="374" name="Freeform 183">
                  <a:extLst>
                    <a:ext uri="{FF2B5EF4-FFF2-40B4-BE49-F238E27FC236}">
                      <a16:creationId xmlns:a16="http://schemas.microsoft.com/office/drawing/2014/main" id="{C5C2D05C-34F3-40E1-A9F0-94C731237842}"/>
                    </a:ext>
                  </a:extLst>
                </p:cNvPr>
                <p:cNvSpPr>
                  <a:spLocks/>
                </p:cNvSpPr>
                <p:nvPr/>
              </p:nvSpPr>
              <p:spPr bwMode="auto">
                <a:xfrm>
                  <a:off x="4970681" y="3035242"/>
                  <a:ext cx="849313" cy="544513"/>
                </a:xfrm>
                <a:custGeom>
                  <a:avLst/>
                  <a:gdLst>
                    <a:gd name="T0" fmla="*/ 255 w 255"/>
                    <a:gd name="T1" fmla="*/ 42 h 163"/>
                    <a:gd name="T2" fmla="*/ 247 w 255"/>
                    <a:gd name="T3" fmla="*/ 36 h 163"/>
                    <a:gd name="T4" fmla="*/ 247 w 255"/>
                    <a:gd name="T5" fmla="*/ 36 h 163"/>
                    <a:gd name="T6" fmla="*/ 245 w 255"/>
                    <a:gd name="T7" fmla="*/ 35 h 163"/>
                    <a:gd name="T8" fmla="*/ 1 w 255"/>
                    <a:gd name="T9" fmla="*/ 155 h 163"/>
                    <a:gd name="T10" fmla="*/ 5 w 255"/>
                    <a:gd name="T11" fmla="*/ 163 h 163"/>
                    <a:gd name="T12" fmla="*/ 7 w 255"/>
                    <a:gd name="T13" fmla="*/ 163 h 163"/>
                    <a:gd name="T14" fmla="*/ 13 w 255"/>
                    <a:gd name="T15" fmla="*/ 159 h 163"/>
                    <a:gd name="T16" fmla="*/ 138 w 255"/>
                    <a:gd name="T17" fmla="*/ 102 h 163"/>
                    <a:gd name="T18" fmla="*/ 142 w 255"/>
                    <a:gd name="T19" fmla="*/ 103 h 163"/>
                    <a:gd name="T20" fmla="*/ 149 w 255"/>
                    <a:gd name="T21" fmla="*/ 101 h 163"/>
                    <a:gd name="T22" fmla="*/ 249 w 255"/>
                    <a:gd name="T23" fmla="*/ 49 h 163"/>
                    <a:gd name="T24" fmla="*/ 255 w 255"/>
                    <a:gd name="T25" fmla="*/ 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163">
                      <a:moveTo>
                        <a:pt x="255" y="42"/>
                      </a:moveTo>
                      <a:cubicBezTo>
                        <a:pt x="254" y="38"/>
                        <a:pt x="251" y="36"/>
                        <a:pt x="247" y="36"/>
                      </a:cubicBezTo>
                      <a:cubicBezTo>
                        <a:pt x="247" y="36"/>
                        <a:pt x="247" y="36"/>
                        <a:pt x="247" y="36"/>
                      </a:cubicBezTo>
                      <a:cubicBezTo>
                        <a:pt x="247" y="35"/>
                        <a:pt x="246" y="35"/>
                        <a:pt x="245" y="35"/>
                      </a:cubicBezTo>
                      <a:cubicBezTo>
                        <a:pt x="144" y="0"/>
                        <a:pt x="35" y="54"/>
                        <a:pt x="1" y="155"/>
                      </a:cubicBezTo>
                      <a:cubicBezTo>
                        <a:pt x="0" y="158"/>
                        <a:pt x="1" y="162"/>
                        <a:pt x="5" y="163"/>
                      </a:cubicBezTo>
                      <a:cubicBezTo>
                        <a:pt x="6" y="163"/>
                        <a:pt x="6" y="163"/>
                        <a:pt x="7" y="163"/>
                      </a:cubicBezTo>
                      <a:cubicBezTo>
                        <a:pt x="10" y="163"/>
                        <a:pt x="12" y="162"/>
                        <a:pt x="13" y="159"/>
                      </a:cubicBezTo>
                      <a:cubicBezTo>
                        <a:pt x="32" y="109"/>
                        <a:pt x="88" y="83"/>
                        <a:pt x="138" y="102"/>
                      </a:cubicBezTo>
                      <a:cubicBezTo>
                        <a:pt x="142" y="103"/>
                        <a:pt x="142" y="103"/>
                        <a:pt x="142" y="103"/>
                      </a:cubicBezTo>
                      <a:cubicBezTo>
                        <a:pt x="144" y="104"/>
                        <a:pt x="147" y="103"/>
                        <a:pt x="149" y="101"/>
                      </a:cubicBezTo>
                      <a:cubicBezTo>
                        <a:pt x="175" y="72"/>
                        <a:pt x="209" y="54"/>
                        <a:pt x="249" y="49"/>
                      </a:cubicBezTo>
                      <a:cubicBezTo>
                        <a:pt x="253" y="49"/>
                        <a:pt x="255" y="46"/>
                        <a:pt x="255" y="42"/>
                      </a:cubicBezTo>
                      <a:close/>
                    </a:path>
                  </a:pathLst>
                </a:custGeom>
                <a:grpFill/>
                <a:ln>
                  <a:noFill/>
                </a:ln>
                <a:effectLst>
                  <a:softEdge rad="12700"/>
                </a:effec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75" name="Oval 374">
                  <a:extLst>
                    <a:ext uri="{FF2B5EF4-FFF2-40B4-BE49-F238E27FC236}">
                      <a16:creationId xmlns:a16="http://schemas.microsoft.com/office/drawing/2014/main" id="{E32D459A-BEAC-4266-A0C5-B108E4990207}"/>
                    </a:ext>
                  </a:extLst>
                </p:cNvPr>
                <p:cNvSpPr>
                  <a:spLocks noChangeArrowheads="1"/>
                </p:cNvSpPr>
                <p:nvPr/>
              </p:nvSpPr>
              <p:spPr bwMode="auto">
                <a:xfrm>
                  <a:off x="4889719" y="3625792"/>
                  <a:ext cx="103188" cy="106363"/>
                </a:xfrm>
                <a:prstGeom prst="ellipse">
                  <a:avLst/>
                </a:prstGeom>
                <a:grpFill/>
                <a:ln>
                  <a:noFill/>
                </a:ln>
                <a:effectLst>
                  <a:softEdge rad="12700"/>
                </a:effec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grpSp>
          <p:sp>
            <p:nvSpPr>
              <p:cNvPr id="360" name="Freeform 169">
                <a:extLst>
                  <a:ext uri="{FF2B5EF4-FFF2-40B4-BE49-F238E27FC236}">
                    <a16:creationId xmlns:a16="http://schemas.microsoft.com/office/drawing/2014/main" id="{481B2408-5DC2-4C3B-9AD4-A9FDAD9BFCE7}"/>
                  </a:ext>
                </a:extLst>
              </p:cNvPr>
              <p:cNvSpPr>
                <a:spLocks/>
              </p:cNvSpPr>
              <p:nvPr/>
            </p:nvSpPr>
            <p:spPr bwMode="auto">
              <a:xfrm rot="8779517">
                <a:off x="6271432" y="3004105"/>
                <a:ext cx="805113" cy="516176"/>
              </a:xfrm>
              <a:custGeom>
                <a:avLst/>
                <a:gdLst>
                  <a:gd name="T0" fmla="*/ 255 w 255"/>
                  <a:gd name="T1" fmla="*/ 42 h 163"/>
                  <a:gd name="T2" fmla="*/ 247 w 255"/>
                  <a:gd name="T3" fmla="*/ 36 h 163"/>
                  <a:gd name="T4" fmla="*/ 247 w 255"/>
                  <a:gd name="T5" fmla="*/ 36 h 163"/>
                  <a:gd name="T6" fmla="*/ 245 w 255"/>
                  <a:gd name="T7" fmla="*/ 35 h 163"/>
                  <a:gd name="T8" fmla="*/ 1 w 255"/>
                  <a:gd name="T9" fmla="*/ 155 h 163"/>
                  <a:gd name="T10" fmla="*/ 5 w 255"/>
                  <a:gd name="T11" fmla="*/ 163 h 163"/>
                  <a:gd name="T12" fmla="*/ 7 w 255"/>
                  <a:gd name="T13" fmla="*/ 163 h 163"/>
                  <a:gd name="T14" fmla="*/ 13 w 255"/>
                  <a:gd name="T15" fmla="*/ 159 h 163"/>
                  <a:gd name="T16" fmla="*/ 138 w 255"/>
                  <a:gd name="T17" fmla="*/ 102 h 163"/>
                  <a:gd name="T18" fmla="*/ 142 w 255"/>
                  <a:gd name="T19" fmla="*/ 103 h 163"/>
                  <a:gd name="T20" fmla="*/ 149 w 255"/>
                  <a:gd name="T21" fmla="*/ 101 h 163"/>
                  <a:gd name="T22" fmla="*/ 249 w 255"/>
                  <a:gd name="T23" fmla="*/ 49 h 163"/>
                  <a:gd name="T24" fmla="*/ 255 w 255"/>
                  <a:gd name="T25" fmla="*/ 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163">
                    <a:moveTo>
                      <a:pt x="255" y="42"/>
                    </a:moveTo>
                    <a:cubicBezTo>
                      <a:pt x="254" y="38"/>
                      <a:pt x="251" y="36"/>
                      <a:pt x="247" y="36"/>
                    </a:cubicBezTo>
                    <a:cubicBezTo>
                      <a:pt x="247" y="36"/>
                      <a:pt x="247" y="36"/>
                      <a:pt x="247" y="36"/>
                    </a:cubicBezTo>
                    <a:cubicBezTo>
                      <a:pt x="247" y="35"/>
                      <a:pt x="246" y="35"/>
                      <a:pt x="245" y="35"/>
                    </a:cubicBezTo>
                    <a:cubicBezTo>
                      <a:pt x="144" y="0"/>
                      <a:pt x="35" y="54"/>
                      <a:pt x="1" y="155"/>
                    </a:cubicBezTo>
                    <a:cubicBezTo>
                      <a:pt x="0" y="158"/>
                      <a:pt x="1" y="162"/>
                      <a:pt x="5" y="163"/>
                    </a:cubicBezTo>
                    <a:cubicBezTo>
                      <a:pt x="6" y="163"/>
                      <a:pt x="6" y="163"/>
                      <a:pt x="7" y="163"/>
                    </a:cubicBezTo>
                    <a:cubicBezTo>
                      <a:pt x="10" y="163"/>
                      <a:pt x="12" y="162"/>
                      <a:pt x="13" y="159"/>
                    </a:cubicBezTo>
                    <a:cubicBezTo>
                      <a:pt x="32" y="109"/>
                      <a:pt x="88" y="83"/>
                      <a:pt x="138" y="102"/>
                    </a:cubicBezTo>
                    <a:cubicBezTo>
                      <a:pt x="142" y="103"/>
                      <a:pt x="142" y="103"/>
                      <a:pt x="142" y="103"/>
                    </a:cubicBezTo>
                    <a:cubicBezTo>
                      <a:pt x="144" y="104"/>
                      <a:pt x="147" y="103"/>
                      <a:pt x="149" y="101"/>
                    </a:cubicBezTo>
                    <a:cubicBezTo>
                      <a:pt x="175" y="72"/>
                      <a:pt x="209" y="54"/>
                      <a:pt x="249" y="49"/>
                    </a:cubicBezTo>
                    <a:cubicBezTo>
                      <a:pt x="253" y="49"/>
                      <a:pt x="255" y="46"/>
                      <a:pt x="255" y="42"/>
                    </a:cubicBezTo>
                    <a:close/>
                  </a:path>
                </a:pathLst>
              </a:custGeom>
              <a:solidFill>
                <a:schemeClr val="bg1">
                  <a:alpha val="35000"/>
                </a:schemeClr>
              </a:solidFill>
              <a:ln>
                <a:noFill/>
              </a:ln>
              <a:effectLst>
                <a:softEdge rad="12700"/>
              </a:effec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grpSp>
            <p:nvGrpSpPr>
              <p:cNvPr id="361" name="Group 360">
                <a:extLst>
                  <a:ext uri="{FF2B5EF4-FFF2-40B4-BE49-F238E27FC236}">
                    <a16:creationId xmlns:a16="http://schemas.microsoft.com/office/drawing/2014/main" id="{C9ED7BC4-C136-4BB3-877B-3F4DD3A03309}"/>
                  </a:ext>
                </a:extLst>
              </p:cNvPr>
              <p:cNvGrpSpPr/>
              <p:nvPr/>
            </p:nvGrpSpPr>
            <p:grpSpPr>
              <a:xfrm>
                <a:off x="5576233" y="2849214"/>
                <a:ext cx="781050" cy="1462088"/>
                <a:chOff x="8194675" y="363538"/>
                <a:chExt cx="781050" cy="1462088"/>
              </a:xfrm>
              <a:solidFill>
                <a:schemeClr val="tx1">
                  <a:lumMod val="75000"/>
                  <a:lumOff val="25000"/>
                </a:schemeClr>
              </a:solidFill>
            </p:grpSpPr>
            <p:sp>
              <p:nvSpPr>
                <p:cNvPr id="362" name="Freeform 123">
                  <a:extLst>
                    <a:ext uri="{FF2B5EF4-FFF2-40B4-BE49-F238E27FC236}">
                      <a16:creationId xmlns:a16="http://schemas.microsoft.com/office/drawing/2014/main" id="{FCA581E4-8F97-49AB-931A-91A3DF248152}"/>
                    </a:ext>
                  </a:extLst>
                </p:cNvPr>
                <p:cNvSpPr>
                  <a:spLocks noEditPoints="1"/>
                </p:cNvSpPr>
                <p:nvPr/>
              </p:nvSpPr>
              <p:spPr bwMode="auto">
                <a:xfrm>
                  <a:off x="8194675" y="363538"/>
                  <a:ext cx="203200" cy="333375"/>
                </a:xfrm>
                <a:custGeom>
                  <a:avLst/>
                  <a:gdLst>
                    <a:gd name="T0" fmla="*/ 31 w 61"/>
                    <a:gd name="T1" fmla="*/ 100 h 100"/>
                    <a:gd name="T2" fmla="*/ 0 w 61"/>
                    <a:gd name="T3" fmla="*/ 50 h 100"/>
                    <a:gd name="T4" fmla="*/ 31 w 61"/>
                    <a:gd name="T5" fmla="*/ 0 h 100"/>
                    <a:gd name="T6" fmla="*/ 61 w 61"/>
                    <a:gd name="T7" fmla="*/ 50 h 100"/>
                    <a:gd name="T8" fmla="*/ 31 w 61"/>
                    <a:gd name="T9" fmla="*/ 100 h 100"/>
                    <a:gd name="T10" fmla="*/ 31 w 61"/>
                    <a:gd name="T11" fmla="*/ 12 h 100"/>
                    <a:gd name="T12" fmla="*/ 12 w 61"/>
                    <a:gd name="T13" fmla="*/ 50 h 100"/>
                    <a:gd name="T14" fmla="*/ 31 w 61"/>
                    <a:gd name="T15" fmla="*/ 88 h 100"/>
                    <a:gd name="T16" fmla="*/ 49 w 61"/>
                    <a:gd name="T17" fmla="*/ 50 h 100"/>
                    <a:gd name="T18" fmla="*/ 31 w 61"/>
                    <a:gd name="T19"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00">
                      <a:moveTo>
                        <a:pt x="31" y="100"/>
                      </a:moveTo>
                      <a:cubicBezTo>
                        <a:pt x="14" y="100"/>
                        <a:pt x="0" y="78"/>
                        <a:pt x="0" y="50"/>
                      </a:cubicBezTo>
                      <a:cubicBezTo>
                        <a:pt x="0" y="22"/>
                        <a:pt x="14" y="0"/>
                        <a:pt x="31" y="0"/>
                      </a:cubicBezTo>
                      <a:cubicBezTo>
                        <a:pt x="48" y="0"/>
                        <a:pt x="61" y="22"/>
                        <a:pt x="61" y="50"/>
                      </a:cubicBezTo>
                      <a:cubicBezTo>
                        <a:pt x="61" y="78"/>
                        <a:pt x="48" y="100"/>
                        <a:pt x="31" y="100"/>
                      </a:cubicBezTo>
                      <a:close/>
                      <a:moveTo>
                        <a:pt x="31" y="12"/>
                      </a:moveTo>
                      <a:cubicBezTo>
                        <a:pt x="22" y="12"/>
                        <a:pt x="12" y="28"/>
                        <a:pt x="12" y="50"/>
                      </a:cubicBezTo>
                      <a:cubicBezTo>
                        <a:pt x="12" y="72"/>
                        <a:pt x="22" y="88"/>
                        <a:pt x="31" y="88"/>
                      </a:cubicBezTo>
                      <a:cubicBezTo>
                        <a:pt x="39" y="88"/>
                        <a:pt x="49" y="72"/>
                        <a:pt x="49" y="50"/>
                      </a:cubicBezTo>
                      <a:cubicBezTo>
                        <a:pt x="49" y="28"/>
                        <a:pt x="39" y="12"/>
                        <a:pt x="3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63" name="Freeform 124">
                  <a:extLst>
                    <a:ext uri="{FF2B5EF4-FFF2-40B4-BE49-F238E27FC236}">
                      <a16:creationId xmlns:a16="http://schemas.microsoft.com/office/drawing/2014/main" id="{38A77E7F-0657-4BDE-BA5B-4DB13624216D}"/>
                    </a:ext>
                  </a:extLst>
                </p:cNvPr>
                <p:cNvSpPr>
                  <a:spLocks noEditPoints="1"/>
                </p:cNvSpPr>
                <p:nvPr/>
              </p:nvSpPr>
              <p:spPr bwMode="auto">
                <a:xfrm>
                  <a:off x="8312150" y="363538"/>
                  <a:ext cx="203200" cy="333375"/>
                </a:xfrm>
                <a:custGeom>
                  <a:avLst/>
                  <a:gdLst>
                    <a:gd name="T0" fmla="*/ 30 w 61"/>
                    <a:gd name="T1" fmla="*/ 100 h 100"/>
                    <a:gd name="T2" fmla="*/ 0 w 61"/>
                    <a:gd name="T3" fmla="*/ 50 h 100"/>
                    <a:gd name="T4" fmla="*/ 30 w 61"/>
                    <a:gd name="T5" fmla="*/ 0 h 100"/>
                    <a:gd name="T6" fmla="*/ 61 w 61"/>
                    <a:gd name="T7" fmla="*/ 50 h 100"/>
                    <a:gd name="T8" fmla="*/ 30 w 61"/>
                    <a:gd name="T9" fmla="*/ 100 h 100"/>
                    <a:gd name="T10" fmla="*/ 30 w 61"/>
                    <a:gd name="T11" fmla="*/ 12 h 100"/>
                    <a:gd name="T12" fmla="*/ 12 w 61"/>
                    <a:gd name="T13" fmla="*/ 50 h 100"/>
                    <a:gd name="T14" fmla="*/ 30 w 61"/>
                    <a:gd name="T15" fmla="*/ 88 h 100"/>
                    <a:gd name="T16" fmla="*/ 49 w 61"/>
                    <a:gd name="T17" fmla="*/ 50 h 100"/>
                    <a:gd name="T18" fmla="*/ 30 w 61"/>
                    <a:gd name="T19"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00">
                      <a:moveTo>
                        <a:pt x="30" y="100"/>
                      </a:moveTo>
                      <a:cubicBezTo>
                        <a:pt x="13" y="100"/>
                        <a:pt x="0" y="78"/>
                        <a:pt x="0" y="50"/>
                      </a:cubicBezTo>
                      <a:cubicBezTo>
                        <a:pt x="0" y="22"/>
                        <a:pt x="13" y="0"/>
                        <a:pt x="30" y="0"/>
                      </a:cubicBezTo>
                      <a:cubicBezTo>
                        <a:pt x="47" y="0"/>
                        <a:pt x="61" y="22"/>
                        <a:pt x="61" y="50"/>
                      </a:cubicBezTo>
                      <a:cubicBezTo>
                        <a:pt x="61" y="78"/>
                        <a:pt x="47" y="100"/>
                        <a:pt x="30" y="100"/>
                      </a:cubicBezTo>
                      <a:close/>
                      <a:moveTo>
                        <a:pt x="30" y="12"/>
                      </a:moveTo>
                      <a:cubicBezTo>
                        <a:pt x="22" y="12"/>
                        <a:pt x="12" y="28"/>
                        <a:pt x="12" y="50"/>
                      </a:cubicBezTo>
                      <a:cubicBezTo>
                        <a:pt x="12" y="72"/>
                        <a:pt x="22" y="88"/>
                        <a:pt x="30" y="88"/>
                      </a:cubicBezTo>
                      <a:cubicBezTo>
                        <a:pt x="39" y="88"/>
                        <a:pt x="49" y="72"/>
                        <a:pt x="49" y="50"/>
                      </a:cubicBezTo>
                      <a:cubicBezTo>
                        <a:pt x="49" y="28"/>
                        <a:pt x="39"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64" name="Freeform 125">
                  <a:extLst>
                    <a:ext uri="{FF2B5EF4-FFF2-40B4-BE49-F238E27FC236}">
                      <a16:creationId xmlns:a16="http://schemas.microsoft.com/office/drawing/2014/main" id="{B0A20716-3EE2-41C2-A6A6-A79D60A51CE3}"/>
                    </a:ext>
                  </a:extLst>
                </p:cNvPr>
                <p:cNvSpPr>
                  <a:spLocks noEditPoints="1"/>
                </p:cNvSpPr>
                <p:nvPr/>
              </p:nvSpPr>
              <p:spPr bwMode="auto">
                <a:xfrm>
                  <a:off x="8428038" y="363538"/>
                  <a:ext cx="200025" cy="333375"/>
                </a:xfrm>
                <a:custGeom>
                  <a:avLst/>
                  <a:gdLst>
                    <a:gd name="T0" fmla="*/ 30 w 60"/>
                    <a:gd name="T1" fmla="*/ 100 h 100"/>
                    <a:gd name="T2" fmla="*/ 0 w 60"/>
                    <a:gd name="T3" fmla="*/ 50 h 100"/>
                    <a:gd name="T4" fmla="*/ 30 w 60"/>
                    <a:gd name="T5" fmla="*/ 0 h 100"/>
                    <a:gd name="T6" fmla="*/ 60 w 60"/>
                    <a:gd name="T7" fmla="*/ 50 h 100"/>
                    <a:gd name="T8" fmla="*/ 30 w 60"/>
                    <a:gd name="T9" fmla="*/ 100 h 100"/>
                    <a:gd name="T10" fmla="*/ 30 w 60"/>
                    <a:gd name="T11" fmla="*/ 12 h 100"/>
                    <a:gd name="T12" fmla="*/ 12 w 60"/>
                    <a:gd name="T13" fmla="*/ 50 h 100"/>
                    <a:gd name="T14" fmla="*/ 30 w 60"/>
                    <a:gd name="T15" fmla="*/ 88 h 100"/>
                    <a:gd name="T16" fmla="*/ 48 w 60"/>
                    <a:gd name="T17" fmla="*/ 50 h 100"/>
                    <a:gd name="T18" fmla="*/ 30 w 60"/>
                    <a:gd name="T19"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00">
                      <a:moveTo>
                        <a:pt x="30" y="100"/>
                      </a:moveTo>
                      <a:cubicBezTo>
                        <a:pt x="13" y="100"/>
                        <a:pt x="0" y="78"/>
                        <a:pt x="0" y="50"/>
                      </a:cubicBezTo>
                      <a:cubicBezTo>
                        <a:pt x="0" y="22"/>
                        <a:pt x="13" y="0"/>
                        <a:pt x="30" y="0"/>
                      </a:cubicBezTo>
                      <a:cubicBezTo>
                        <a:pt x="47" y="0"/>
                        <a:pt x="60" y="22"/>
                        <a:pt x="60" y="50"/>
                      </a:cubicBezTo>
                      <a:cubicBezTo>
                        <a:pt x="60" y="78"/>
                        <a:pt x="47" y="100"/>
                        <a:pt x="30" y="100"/>
                      </a:cubicBezTo>
                      <a:close/>
                      <a:moveTo>
                        <a:pt x="30" y="12"/>
                      </a:moveTo>
                      <a:cubicBezTo>
                        <a:pt x="21" y="12"/>
                        <a:pt x="12" y="28"/>
                        <a:pt x="12" y="50"/>
                      </a:cubicBezTo>
                      <a:cubicBezTo>
                        <a:pt x="12" y="72"/>
                        <a:pt x="21" y="88"/>
                        <a:pt x="30" y="88"/>
                      </a:cubicBezTo>
                      <a:cubicBezTo>
                        <a:pt x="39" y="88"/>
                        <a:pt x="48" y="72"/>
                        <a:pt x="48" y="50"/>
                      </a:cubicBezTo>
                      <a:cubicBezTo>
                        <a:pt x="48" y="28"/>
                        <a:pt x="39"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65" name="Freeform 126">
                  <a:extLst>
                    <a:ext uri="{FF2B5EF4-FFF2-40B4-BE49-F238E27FC236}">
                      <a16:creationId xmlns:a16="http://schemas.microsoft.com/office/drawing/2014/main" id="{C7B680CF-44FD-4C89-B333-7E9760D0068E}"/>
                    </a:ext>
                  </a:extLst>
                </p:cNvPr>
                <p:cNvSpPr>
                  <a:spLocks noEditPoints="1"/>
                </p:cNvSpPr>
                <p:nvPr/>
              </p:nvSpPr>
              <p:spPr bwMode="auto">
                <a:xfrm>
                  <a:off x="8542338" y="363538"/>
                  <a:ext cx="203200" cy="333375"/>
                </a:xfrm>
                <a:custGeom>
                  <a:avLst/>
                  <a:gdLst>
                    <a:gd name="T0" fmla="*/ 31 w 61"/>
                    <a:gd name="T1" fmla="*/ 100 h 100"/>
                    <a:gd name="T2" fmla="*/ 0 w 61"/>
                    <a:gd name="T3" fmla="*/ 50 h 100"/>
                    <a:gd name="T4" fmla="*/ 31 w 61"/>
                    <a:gd name="T5" fmla="*/ 0 h 100"/>
                    <a:gd name="T6" fmla="*/ 61 w 61"/>
                    <a:gd name="T7" fmla="*/ 50 h 100"/>
                    <a:gd name="T8" fmla="*/ 31 w 61"/>
                    <a:gd name="T9" fmla="*/ 100 h 100"/>
                    <a:gd name="T10" fmla="*/ 31 w 61"/>
                    <a:gd name="T11" fmla="*/ 12 h 100"/>
                    <a:gd name="T12" fmla="*/ 12 w 61"/>
                    <a:gd name="T13" fmla="*/ 50 h 100"/>
                    <a:gd name="T14" fmla="*/ 31 w 61"/>
                    <a:gd name="T15" fmla="*/ 88 h 100"/>
                    <a:gd name="T16" fmla="*/ 49 w 61"/>
                    <a:gd name="T17" fmla="*/ 50 h 100"/>
                    <a:gd name="T18" fmla="*/ 31 w 61"/>
                    <a:gd name="T19"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00">
                      <a:moveTo>
                        <a:pt x="31" y="100"/>
                      </a:moveTo>
                      <a:cubicBezTo>
                        <a:pt x="14" y="100"/>
                        <a:pt x="0" y="78"/>
                        <a:pt x="0" y="50"/>
                      </a:cubicBezTo>
                      <a:cubicBezTo>
                        <a:pt x="0" y="22"/>
                        <a:pt x="14" y="0"/>
                        <a:pt x="31" y="0"/>
                      </a:cubicBezTo>
                      <a:cubicBezTo>
                        <a:pt x="48" y="0"/>
                        <a:pt x="61" y="22"/>
                        <a:pt x="61" y="50"/>
                      </a:cubicBezTo>
                      <a:cubicBezTo>
                        <a:pt x="61" y="78"/>
                        <a:pt x="48" y="100"/>
                        <a:pt x="31" y="100"/>
                      </a:cubicBezTo>
                      <a:close/>
                      <a:moveTo>
                        <a:pt x="31" y="12"/>
                      </a:moveTo>
                      <a:cubicBezTo>
                        <a:pt x="22" y="12"/>
                        <a:pt x="12" y="28"/>
                        <a:pt x="12" y="50"/>
                      </a:cubicBezTo>
                      <a:cubicBezTo>
                        <a:pt x="12" y="72"/>
                        <a:pt x="22" y="88"/>
                        <a:pt x="31" y="88"/>
                      </a:cubicBezTo>
                      <a:cubicBezTo>
                        <a:pt x="39" y="88"/>
                        <a:pt x="49" y="72"/>
                        <a:pt x="49" y="50"/>
                      </a:cubicBezTo>
                      <a:cubicBezTo>
                        <a:pt x="49" y="28"/>
                        <a:pt x="39" y="12"/>
                        <a:pt x="3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66" name="Freeform 127">
                  <a:extLst>
                    <a:ext uri="{FF2B5EF4-FFF2-40B4-BE49-F238E27FC236}">
                      <a16:creationId xmlns:a16="http://schemas.microsoft.com/office/drawing/2014/main" id="{1B51E121-9FAB-410F-88DF-0DE268D20CB8}"/>
                    </a:ext>
                  </a:extLst>
                </p:cNvPr>
                <p:cNvSpPr>
                  <a:spLocks noEditPoints="1"/>
                </p:cNvSpPr>
                <p:nvPr/>
              </p:nvSpPr>
              <p:spPr bwMode="auto">
                <a:xfrm>
                  <a:off x="8658225" y="363538"/>
                  <a:ext cx="200025" cy="333375"/>
                </a:xfrm>
                <a:custGeom>
                  <a:avLst/>
                  <a:gdLst>
                    <a:gd name="T0" fmla="*/ 30 w 60"/>
                    <a:gd name="T1" fmla="*/ 100 h 100"/>
                    <a:gd name="T2" fmla="*/ 0 w 60"/>
                    <a:gd name="T3" fmla="*/ 50 h 100"/>
                    <a:gd name="T4" fmla="*/ 30 w 60"/>
                    <a:gd name="T5" fmla="*/ 0 h 100"/>
                    <a:gd name="T6" fmla="*/ 60 w 60"/>
                    <a:gd name="T7" fmla="*/ 50 h 100"/>
                    <a:gd name="T8" fmla="*/ 30 w 60"/>
                    <a:gd name="T9" fmla="*/ 100 h 100"/>
                    <a:gd name="T10" fmla="*/ 30 w 60"/>
                    <a:gd name="T11" fmla="*/ 12 h 100"/>
                    <a:gd name="T12" fmla="*/ 12 w 60"/>
                    <a:gd name="T13" fmla="*/ 50 h 100"/>
                    <a:gd name="T14" fmla="*/ 30 w 60"/>
                    <a:gd name="T15" fmla="*/ 88 h 100"/>
                    <a:gd name="T16" fmla="*/ 48 w 60"/>
                    <a:gd name="T17" fmla="*/ 50 h 100"/>
                    <a:gd name="T18" fmla="*/ 30 w 60"/>
                    <a:gd name="T19"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00">
                      <a:moveTo>
                        <a:pt x="30" y="100"/>
                      </a:moveTo>
                      <a:cubicBezTo>
                        <a:pt x="13" y="100"/>
                        <a:pt x="0" y="78"/>
                        <a:pt x="0" y="50"/>
                      </a:cubicBezTo>
                      <a:cubicBezTo>
                        <a:pt x="0" y="22"/>
                        <a:pt x="13" y="0"/>
                        <a:pt x="30" y="0"/>
                      </a:cubicBezTo>
                      <a:cubicBezTo>
                        <a:pt x="47" y="0"/>
                        <a:pt x="60" y="22"/>
                        <a:pt x="60" y="50"/>
                      </a:cubicBezTo>
                      <a:cubicBezTo>
                        <a:pt x="60" y="78"/>
                        <a:pt x="47" y="100"/>
                        <a:pt x="30" y="100"/>
                      </a:cubicBezTo>
                      <a:close/>
                      <a:moveTo>
                        <a:pt x="30" y="12"/>
                      </a:moveTo>
                      <a:cubicBezTo>
                        <a:pt x="22" y="12"/>
                        <a:pt x="12" y="28"/>
                        <a:pt x="12" y="50"/>
                      </a:cubicBezTo>
                      <a:cubicBezTo>
                        <a:pt x="12" y="72"/>
                        <a:pt x="22" y="88"/>
                        <a:pt x="30" y="88"/>
                      </a:cubicBezTo>
                      <a:cubicBezTo>
                        <a:pt x="39" y="88"/>
                        <a:pt x="48" y="72"/>
                        <a:pt x="48" y="50"/>
                      </a:cubicBezTo>
                      <a:cubicBezTo>
                        <a:pt x="48" y="28"/>
                        <a:pt x="39"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67" name="Freeform 128">
                  <a:extLst>
                    <a:ext uri="{FF2B5EF4-FFF2-40B4-BE49-F238E27FC236}">
                      <a16:creationId xmlns:a16="http://schemas.microsoft.com/office/drawing/2014/main" id="{2B40DB76-C109-4344-90F9-7EE081318E1E}"/>
                    </a:ext>
                  </a:extLst>
                </p:cNvPr>
                <p:cNvSpPr>
                  <a:spLocks noEditPoints="1"/>
                </p:cNvSpPr>
                <p:nvPr/>
              </p:nvSpPr>
              <p:spPr bwMode="auto">
                <a:xfrm>
                  <a:off x="8775700" y="363538"/>
                  <a:ext cx="200025" cy="333375"/>
                </a:xfrm>
                <a:custGeom>
                  <a:avLst/>
                  <a:gdLst>
                    <a:gd name="T0" fmla="*/ 30 w 60"/>
                    <a:gd name="T1" fmla="*/ 100 h 100"/>
                    <a:gd name="T2" fmla="*/ 0 w 60"/>
                    <a:gd name="T3" fmla="*/ 50 h 100"/>
                    <a:gd name="T4" fmla="*/ 30 w 60"/>
                    <a:gd name="T5" fmla="*/ 0 h 100"/>
                    <a:gd name="T6" fmla="*/ 60 w 60"/>
                    <a:gd name="T7" fmla="*/ 50 h 100"/>
                    <a:gd name="T8" fmla="*/ 30 w 60"/>
                    <a:gd name="T9" fmla="*/ 100 h 100"/>
                    <a:gd name="T10" fmla="*/ 30 w 60"/>
                    <a:gd name="T11" fmla="*/ 12 h 100"/>
                    <a:gd name="T12" fmla="*/ 12 w 60"/>
                    <a:gd name="T13" fmla="*/ 50 h 100"/>
                    <a:gd name="T14" fmla="*/ 30 w 60"/>
                    <a:gd name="T15" fmla="*/ 88 h 100"/>
                    <a:gd name="T16" fmla="*/ 48 w 60"/>
                    <a:gd name="T17" fmla="*/ 50 h 100"/>
                    <a:gd name="T18" fmla="*/ 30 w 60"/>
                    <a:gd name="T19"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00">
                      <a:moveTo>
                        <a:pt x="30" y="100"/>
                      </a:moveTo>
                      <a:cubicBezTo>
                        <a:pt x="13" y="100"/>
                        <a:pt x="0" y="78"/>
                        <a:pt x="0" y="50"/>
                      </a:cubicBezTo>
                      <a:cubicBezTo>
                        <a:pt x="0" y="22"/>
                        <a:pt x="13" y="0"/>
                        <a:pt x="30" y="0"/>
                      </a:cubicBezTo>
                      <a:cubicBezTo>
                        <a:pt x="47" y="0"/>
                        <a:pt x="60" y="22"/>
                        <a:pt x="60" y="50"/>
                      </a:cubicBezTo>
                      <a:cubicBezTo>
                        <a:pt x="60" y="78"/>
                        <a:pt x="47" y="100"/>
                        <a:pt x="30" y="100"/>
                      </a:cubicBezTo>
                      <a:close/>
                      <a:moveTo>
                        <a:pt x="30" y="12"/>
                      </a:moveTo>
                      <a:cubicBezTo>
                        <a:pt x="21" y="12"/>
                        <a:pt x="12" y="28"/>
                        <a:pt x="12" y="50"/>
                      </a:cubicBezTo>
                      <a:cubicBezTo>
                        <a:pt x="12" y="72"/>
                        <a:pt x="21" y="88"/>
                        <a:pt x="30" y="88"/>
                      </a:cubicBezTo>
                      <a:cubicBezTo>
                        <a:pt x="38" y="88"/>
                        <a:pt x="48" y="72"/>
                        <a:pt x="48" y="50"/>
                      </a:cubicBezTo>
                      <a:cubicBezTo>
                        <a:pt x="48" y="28"/>
                        <a:pt x="38"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68" name="Freeform 129">
                  <a:extLst>
                    <a:ext uri="{FF2B5EF4-FFF2-40B4-BE49-F238E27FC236}">
                      <a16:creationId xmlns:a16="http://schemas.microsoft.com/office/drawing/2014/main" id="{111E1C72-E6FA-4CE8-A8BE-46EBDD74A000}"/>
                    </a:ext>
                  </a:extLst>
                </p:cNvPr>
                <p:cNvSpPr>
                  <a:spLocks/>
                </p:cNvSpPr>
                <p:nvPr/>
              </p:nvSpPr>
              <p:spPr bwMode="auto">
                <a:xfrm>
                  <a:off x="8636794" y="1341438"/>
                  <a:ext cx="115888" cy="484188"/>
                </a:xfrm>
                <a:custGeom>
                  <a:avLst/>
                  <a:gdLst>
                    <a:gd name="T0" fmla="*/ 0 w 35"/>
                    <a:gd name="T1" fmla="*/ 10 h 145"/>
                    <a:gd name="T2" fmla="*/ 5 w 35"/>
                    <a:gd name="T3" fmla="*/ 10 h 145"/>
                    <a:gd name="T4" fmla="*/ 23 w 35"/>
                    <a:gd name="T5" fmla="*/ 28 h 145"/>
                    <a:gd name="T6" fmla="*/ 23 w 35"/>
                    <a:gd name="T7" fmla="*/ 145 h 145"/>
                    <a:gd name="T8" fmla="*/ 35 w 35"/>
                    <a:gd name="T9" fmla="*/ 145 h 145"/>
                    <a:gd name="T10" fmla="*/ 35 w 35"/>
                    <a:gd name="T11" fmla="*/ 28 h 145"/>
                    <a:gd name="T12" fmla="*/ 16 w 35"/>
                    <a:gd name="T13" fmla="*/ 0 h 145"/>
                    <a:gd name="T14" fmla="*/ 0 w 35"/>
                    <a:gd name="T15" fmla="*/ 10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145">
                      <a:moveTo>
                        <a:pt x="0" y="10"/>
                      </a:moveTo>
                      <a:cubicBezTo>
                        <a:pt x="5" y="10"/>
                        <a:pt x="5" y="10"/>
                        <a:pt x="5" y="10"/>
                      </a:cubicBezTo>
                      <a:cubicBezTo>
                        <a:pt x="15" y="10"/>
                        <a:pt x="23" y="18"/>
                        <a:pt x="23" y="28"/>
                      </a:cubicBezTo>
                      <a:cubicBezTo>
                        <a:pt x="23" y="145"/>
                        <a:pt x="23" y="145"/>
                        <a:pt x="23" y="145"/>
                      </a:cubicBezTo>
                      <a:cubicBezTo>
                        <a:pt x="35" y="145"/>
                        <a:pt x="35" y="145"/>
                        <a:pt x="35" y="145"/>
                      </a:cubicBezTo>
                      <a:cubicBezTo>
                        <a:pt x="35" y="28"/>
                        <a:pt x="35" y="28"/>
                        <a:pt x="35" y="28"/>
                      </a:cubicBezTo>
                      <a:cubicBezTo>
                        <a:pt x="35" y="15"/>
                        <a:pt x="27" y="5"/>
                        <a:pt x="16" y="0"/>
                      </a:cubicBezTo>
                      <a:cubicBezTo>
                        <a:pt x="13" y="6"/>
                        <a:pt x="6" y="10"/>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69" name="Freeform 130">
                  <a:extLst>
                    <a:ext uri="{FF2B5EF4-FFF2-40B4-BE49-F238E27FC236}">
                      <a16:creationId xmlns:a16="http://schemas.microsoft.com/office/drawing/2014/main" id="{D0819418-6D89-4564-BEBA-6AC105869C54}"/>
                    </a:ext>
                  </a:extLst>
                </p:cNvPr>
                <p:cNvSpPr>
                  <a:spLocks/>
                </p:cNvSpPr>
                <p:nvPr/>
              </p:nvSpPr>
              <p:spPr bwMode="auto">
                <a:xfrm>
                  <a:off x="8418513" y="1341438"/>
                  <a:ext cx="117475" cy="484188"/>
                </a:xfrm>
                <a:custGeom>
                  <a:avLst/>
                  <a:gdLst>
                    <a:gd name="T0" fmla="*/ 12 w 35"/>
                    <a:gd name="T1" fmla="*/ 28 h 145"/>
                    <a:gd name="T2" fmla="*/ 30 w 35"/>
                    <a:gd name="T3" fmla="*/ 10 h 145"/>
                    <a:gd name="T4" fmla="*/ 35 w 35"/>
                    <a:gd name="T5" fmla="*/ 10 h 145"/>
                    <a:gd name="T6" fmla="*/ 19 w 35"/>
                    <a:gd name="T7" fmla="*/ 0 h 145"/>
                    <a:gd name="T8" fmla="*/ 0 w 35"/>
                    <a:gd name="T9" fmla="*/ 28 h 145"/>
                    <a:gd name="T10" fmla="*/ 0 w 35"/>
                    <a:gd name="T11" fmla="*/ 145 h 145"/>
                    <a:gd name="T12" fmla="*/ 12 w 35"/>
                    <a:gd name="T13" fmla="*/ 145 h 145"/>
                    <a:gd name="T14" fmla="*/ 12 w 35"/>
                    <a:gd name="T15" fmla="*/ 28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145">
                      <a:moveTo>
                        <a:pt x="12" y="28"/>
                      </a:moveTo>
                      <a:cubicBezTo>
                        <a:pt x="12" y="18"/>
                        <a:pt x="20" y="10"/>
                        <a:pt x="30" y="10"/>
                      </a:cubicBezTo>
                      <a:cubicBezTo>
                        <a:pt x="35" y="10"/>
                        <a:pt x="35" y="10"/>
                        <a:pt x="35" y="10"/>
                      </a:cubicBezTo>
                      <a:cubicBezTo>
                        <a:pt x="28" y="10"/>
                        <a:pt x="22" y="6"/>
                        <a:pt x="19" y="0"/>
                      </a:cubicBezTo>
                      <a:cubicBezTo>
                        <a:pt x="8" y="5"/>
                        <a:pt x="0" y="15"/>
                        <a:pt x="0" y="28"/>
                      </a:cubicBezTo>
                      <a:cubicBezTo>
                        <a:pt x="0" y="145"/>
                        <a:pt x="0" y="145"/>
                        <a:pt x="0" y="145"/>
                      </a:cubicBezTo>
                      <a:cubicBezTo>
                        <a:pt x="12" y="145"/>
                        <a:pt x="12" y="145"/>
                        <a:pt x="12" y="145"/>
                      </a:cubicBezTo>
                      <a:lnTo>
                        <a:pt x="12"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70" name="Freeform 131">
                  <a:extLst>
                    <a:ext uri="{FF2B5EF4-FFF2-40B4-BE49-F238E27FC236}">
                      <a16:creationId xmlns:a16="http://schemas.microsoft.com/office/drawing/2014/main" id="{5CA4A9C8-B104-4E32-93E8-494DAE6959BA}"/>
                    </a:ext>
                  </a:extLst>
                </p:cNvPr>
                <p:cNvSpPr>
                  <a:spLocks/>
                </p:cNvSpPr>
                <p:nvPr/>
              </p:nvSpPr>
              <p:spPr bwMode="auto">
                <a:xfrm>
                  <a:off x="8212138" y="599281"/>
                  <a:ext cx="323850" cy="744538"/>
                </a:xfrm>
                <a:custGeom>
                  <a:avLst/>
                  <a:gdLst>
                    <a:gd name="T0" fmla="*/ 97 w 97"/>
                    <a:gd name="T1" fmla="*/ 221 h 223"/>
                    <a:gd name="T2" fmla="*/ 91 w 97"/>
                    <a:gd name="T3" fmla="*/ 217 h 223"/>
                    <a:gd name="T4" fmla="*/ 12 w 97"/>
                    <a:gd name="T5" fmla="*/ 5 h 223"/>
                    <a:gd name="T6" fmla="*/ 4 w 97"/>
                    <a:gd name="T7" fmla="*/ 1 h 223"/>
                    <a:gd name="T8" fmla="*/ 1 w 97"/>
                    <a:gd name="T9" fmla="*/ 9 h 223"/>
                    <a:gd name="T10" fmla="*/ 80 w 97"/>
                    <a:gd name="T11" fmla="*/ 221 h 223"/>
                    <a:gd name="T12" fmla="*/ 81 w 97"/>
                    <a:gd name="T13" fmla="*/ 223 h 223"/>
                    <a:gd name="T14" fmla="*/ 92 w 97"/>
                    <a:gd name="T15" fmla="*/ 221 h 223"/>
                    <a:gd name="T16" fmla="*/ 97 w 97"/>
                    <a:gd name="T17" fmla="*/ 22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223">
                      <a:moveTo>
                        <a:pt x="97" y="221"/>
                      </a:moveTo>
                      <a:cubicBezTo>
                        <a:pt x="95" y="221"/>
                        <a:pt x="92" y="219"/>
                        <a:pt x="91" y="217"/>
                      </a:cubicBezTo>
                      <a:cubicBezTo>
                        <a:pt x="12" y="5"/>
                        <a:pt x="12" y="5"/>
                        <a:pt x="12" y="5"/>
                      </a:cubicBezTo>
                      <a:cubicBezTo>
                        <a:pt x="11" y="1"/>
                        <a:pt x="7" y="0"/>
                        <a:pt x="4" y="1"/>
                      </a:cubicBezTo>
                      <a:cubicBezTo>
                        <a:pt x="1" y="2"/>
                        <a:pt x="0" y="6"/>
                        <a:pt x="1" y="9"/>
                      </a:cubicBezTo>
                      <a:cubicBezTo>
                        <a:pt x="80" y="221"/>
                        <a:pt x="80" y="221"/>
                        <a:pt x="80" y="221"/>
                      </a:cubicBezTo>
                      <a:cubicBezTo>
                        <a:pt x="80" y="222"/>
                        <a:pt x="81" y="223"/>
                        <a:pt x="81" y="223"/>
                      </a:cubicBezTo>
                      <a:cubicBezTo>
                        <a:pt x="84" y="222"/>
                        <a:pt x="88" y="221"/>
                        <a:pt x="92" y="221"/>
                      </a:cubicBezTo>
                      <a:lnTo>
                        <a:pt x="97" y="2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71" name="Freeform 132">
                  <a:extLst>
                    <a:ext uri="{FF2B5EF4-FFF2-40B4-BE49-F238E27FC236}">
                      <a16:creationId xmlns:a16="http://schemas.microsoft.com/office/drawing/2014/main" id="{63C56254-687E-4D48-BC81-5FC0D721F2F3}"/>
                    </a:ext>
                  </a:extLst>
                </p:cNvPr>
                <p:cNvSpPr>
                  <a:spLocks/>
                </p:cNvSpPr>
                <p:nvPr/>
              </p:nvSpPr>
              <p:spPr bwMode="auto">
                <a:xfrm>
                  <a:off x="8639175" y="599281"/>
                  <a:ext cx="323850" cy="744538"/>
                </a:xfrm>
                <a:custGeom>
                  <a:avLst/>
                  <a:gdLst>
                    <a:gd name="T0" fmla="*/ 16 w 97"/>
                    <a:gd name="T1" fmla="*/ 223 h 223"/>
                    <a:gd name="T2" fmla="*/ 17 w 97"/>
                    <a:gd name="T3" fmla="*/ 221 h 223"/>
                    <a:gd name="T4" fmla="*/ 96 w 97"/>
                    <a:gd name="T5" fmla="*/ 9 h 223"/>
                    <a:gd name="T6" fmla="*/ 92 w 97"/>
                    <a:gd name="T7" fmla="*/ 1 h 223"/>
                    <a:gd name="T8" fmla="*/ 85 w 97"/>
                    <a:gd name="T9" fmla="*/ 5 h 223"/>
                    <a:gd name="T10" fmla="*/ 5 w 97"/>
                    <a:gd name="T11" fmla="*/ 217 h 223"/>
                    <a:gd name="T12" fmla="*/ 0 w 97"/>
                    <a:gd name="T13" fmla="*/ 221 h 223"/>
                    <a:gd name="T14" fmla="*/ 5 w 97"/>
                    <a:gd name="T15" fmla="*/ 221 h 223"/>
                    <a:gd name="T16" fmla="*/ 16 w 97"/>
                    <a:gd name="T1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223">
                      <a:moveTo>
                        <a:pt x="16" y="223"/>
                      </a:moveTo>
                      <a:cubicBezTo>
                        <a:pt x="16" y="223"/>
                        <a:pt x="16" y="222"/>
                        <a:pt x="17" y="221"/>
                      </a:cubicBezTo>
                      <a:cubicBezTo>
                        <a:pt x="96" y="9"/>
                        <a:pt x="96" y="9"/>
                        <a:pt x="96" y="9"/>
                      </a:cubicBezTo>
                      <a:cubicBezTo>
                        <a:pt x="97" y="6"/>
                        <a:pt x="95" y="2"/>
                        <a:pt x="92" y="1"/>
                      </a:cubicBezTo>
                      <a:cubicBezTo>
                        <a:pt x="89" y="0"/>
                        <a:pt x="86" y="1"/>
                        <a:pt x="85" y="5"/>
                      </a:cubicBezTo>
                      <a:cubicBezTo>
                        <a:pt x="5" y="217"/>
                        <a:pt x="5" y="217"/>
                        <a:pt x="5" y="217"/>
                      </a:cubicBezTo>
                      <a:cubicBezTo>
                        <a:pt x="5" y="219"/>
                        <a:pt x="2" y="221"/>
                        <a:pt x="0" y="221"/>
                      </a:cubicBezTo>
                      <a:cubicBezTo>
                        <a:pt x="5" y="221"/>
                        <a:pt x="5" y="221"/>
                        <a:pt x="5" y="221"/>
                      </a:cubicBezTo>
                      <a:cubicBezTo>
                        <a:pt x="9" y="221"/>
                        <a:pt x="12" y="222"/>
                        <a:pt x="16"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72" name="Freeform 133">
                  <a:extLst>
                    <a:ext uri="{FF2B5EF4-FFF2-40B4-BE49-F238E27FC236}">
                      <a16:creationId xmlns:a16="http://schemas.microsoft.com/office/drawing/2014/main" id="{3A329ED9-0EEA-4F03-834C-AD1F4B1126E8}"/>
                    </a:ext>
                  </a:extLst>
                </p:cNvPr>
                <p:cNvSpPr>
                  <a:spLocks/>
                </p:cNvSpPr>
                <p:nvPr/>
              </p:nvSpPr>
              <p:spPr bwMode="auto">
                <a:xfrm>
                  <a:off x="8482013" y="1335088"/>
                  <a:ext cx="209550" cy="39688"/>
                </a:xfrm>
                <a:custGeom>
                  <a:avLst/>
                  <a:gdLst>
                    <a:gd name="T0" fmla="*/ 16 w 63"/>
                    <a:gd name="T1" fmla="*/ 12 h 12"/>
                    <a:gd name="T2" fmla="*/ 47 w 63"/>
                    <a:gd name="T3" fmla="*/ 12 h 12"/>
                    <a:gd name="T4" fmla="*/ 63 w 63"/>
                    <a:gd name="T5" fmla="*/ 2 h 12"/>
                    <a:gd name="T6" fmla="*/ 52 w 63"/>
                    <a:gd name="T7" fmla="*/ 0 h 12"/>
                    <a:gd name="T8" fmla="*/ 47 w 63"/>
                    <a:gd name="T9" fmla="*/ 0 h 12"/>
                    <a:gd name="T10" fmla="*/ 16 w 63"/>
                    <a:gd name="T11" fmla="*/ 0 h 12"/>
                    <a:gd name="T12" fmla="*/ 11 w 63"/>
                    <a:gd name="T13" fmla="*/ 0 h 12"/>
                    <a:gd name="T14" fmla="*/ 0 w 63"/>
                    <a:gd name="T15" fmla="*/ 2 h 12"/>
                    <a:gd name="T16" fmla="*/ 16 w 63"/>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2">
                      <a:moveTo>
                        <a:pt x="16" y="12"/>
                      </a:moveTo>
                      <a:cubicBezTo>
                        <a:pt x="47" y="12"/>
                        <a:pt x="47" y="12"/>
                        <a:pt x="47" y="12"/>
                      </a:cubicBezTo>
                      <a:cubicBezTo>
                        <a:pt x="53" y="12"/>
                        <a:pt x="60" y="8"/>
                        <a:pt x="63" y="2"/>
                      </a:cubicBezTo>
                      <a:cubicBezTo>
                        <a:pt x="59" y="1"/>
                        <a:pt x="56" y="0"/>
                        <a:pt x="52" y="0"/>
                      </a:cubicBezTo>
                      <a:cubicBezTo>
                        <a:pt x="47" y="0"/>
                        <a:pt x="47" y="0"/>
                        <a:pt x="47" y="0"/>
                      </a:cubicBezTo>
                      <a:cubicBezTo>
                        <a:pt x="16" y="0"/>
                        <a:pt x="16" y="0"/>
                        <a:pt x="16" y="0"/>
                      </a:cubicBezTo>
                      <a:cubicBezTo>
                        <a:pt x="11" y="0"/>
                        <a:pt x="11" y="0"/>
                        <a:pt x="11" y="0"/>
                      </a:cubicBezTo>
                      <a:cubicBezTo>
                        <a:pt x="7" y="0"/>
                        <a:pt x="3" y="1"/>
                        <a:pt x="0" y="2"/>
                      </a:cubicBezTo>
                      <a:cubicBezTo>
                        <a:pt x="3" y="8"/>
                        <a:pt x="9" y="12"/>
                        <a:pt x="1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73" name="Freeform 134">
                  <a:extLst>
                    <a:ext uri="{FF2B5EF4-FFF2-40B4-BE49-F238E27FC236}">
                      <a16:creationId xmlns:a16="http://schemas.microsoft.com/office/drawing/2014/main" id="{70E2D8DB-B1BE-4F17-8B15-9C90773F29BD}"/>
                    </a:ext>
                  </a:extLst>
                </p:cNvPr>
                <p:cNvSpPr>
                  <a:spLocks/>
                </p:cNvSpPr>
                <p:nvPr/>
              </p:nvSpPr>
              <p:spPr bwMode="auto">
                <a:xfrm>
                  <a:off x="8478838" y="1555750"/>
                  <a:ext cx="217488" cy="269875"/>
                </a:xfrm>
                <a:custGeom>
                  <a:avLst/>
                  <a:gdLst>
                    <a:gd name="T0" fmla="*/ 12 w 65"/>
                    <a:gd name="T1" fmla="*/ 20 h 81"/>
                    <a:gd name="T2" fmla="*/ 20 w 65"/>
                    <a:gd name="T3" fmla="*/ 12 h 81"/>
                    <a:gd name="T4" fmla="*/ 45 w 65"/>
                    <a:gd name="T5" fmla="*/ 12 h 81"/>
                    <a:gd name="T6" fmla="*/ 53 w 65"/>
                    <a:gd name="T7" fmla="*/ 20 h 81"/>
                    <a:gd name="T8" fmla="*/ 53 w 65"/>
                    <a:gd name="T9" fmla="*/ 81 h 81"/>
                    <a:gd name="T10" fmla="*/ 65 w 65"/>
                    <a:gd name="T11" fmla="*/ 81 h 81"/>
                    <a:gd name="T12" fmla="*/ 65 w 65"/>
                    <a:gd name="T13" fmla="*/ 20 h 81"/>
                    <a:gd name="T14" fmla="*/ 45 w 65"/>
                    <a:gd name="T15" fmla="*/ 0 h 81"/>
                    <a:gd name="T16" fmla="*/ 20 w 65"/>
                    <a:gd name="T17" fmla="*/ 0 h 81"/>
                    <a:gd name="T18" fmla="*/ 0 w 65"/>
                    <a:gd name="T19" fmla="*/ 20 h 81"/>
                    <a:gd name="T20" fmla="*/ 0 w 65"/>
                    <a:gd name="T21" fmla="*/ 81 h 81"/>
                    <a:gd name="T22" fmla="*/ 12 w 65"/>
                    <a:gd name="T23" fmla="*/ 81 h 81"/>
                    <a:gd name="T24" fmla="*/ 12 w 65"/>
                    <a:gd name="T25" fmla="*/ 2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81">
                      <a:moveTo>
                        <a:pt x="12" y="20"/>
                      </a:moveTo>
                      <a:cubicBezTo>
                        <a:pt x="12" y="15"/>
                        <a:pt x="15" y="12"/>
                        <a:pt x="20" y="12"/>
                      </a:cubicBezTo>
                      <a:cubicBezTo>
                        <a:pt x="45" y="12"/>
                        <a:pt x="45" y="12"/>
                        <a:pt x="45" y="12"/>
                      </a:cubicBezTo>
                      <a:cubicBezTo>
                        <a:pt x="49" y="12"/>
                        <a:pt x="53" y="15"/>
                        <a:pt x="53" y="20"/>
                      </a:cubicBezTo>
                      <a:cubicBezTo>
                        <a:pt x="53" y="81"/>
                        <a:pt x="53" y="81"/>
                        <a:pt x="53" y="81"/>
                      </a:cubicBezTo>
                      <a:cubicBezTo>
                        <a:pt x="65" y="81"/>
                        <a:pt x="65" y="81"/>
                        <a:pt x="65" y="81"/>
                      </a:cubicBezTo>
                      <a:cubicBezTo>
                        <a:pt x="65" y="20"/>
                        <a:pt x="65" y="20"/>
                        <a:pt x="65" y="20"/>
                      </a:cubicBezTo>
                      <a:cubicBezTo>
                        <a:pt x="65" y="9"/>
                        <a:pt x="56" y="0"/>
                        <a:pt x="45" y="0"/>
                      </a:cubicBezTo>
                      <a:cubicBezTo>
                        <a:pt x="20" y="0"/>
                        <a:pt x="20" y="0"/>
                        <a:pt x="20" y="0"/>
                      </a:cubicBezTo>
                      <a:cubicBezTo>
                        <a:pt x="9" y="0"/>
                        <a:pt x="0" y="9"/>
                        <a:pt x="0" y="20"/>
                      </a:cubicBezTo>
                      <a:cubicBezTo>
                        <a:pt x="0" y="81"/>
                        <a:pt x="0" y="81"/>
                        <a:pt x="0" y="81"/>
                      </a:cubicBezTo>
                      <a:cubicBezTo>
                        <a:pt x="12" y="81"/>
                        <a:pt x="12" y="81"/>
                        <a:pt x="12" y="81"/>
                      </a:cubicBezTo>
                      <a:lnTo>
                        <a:pt x="1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grpSp>
        </p:grpSp>
        <p:sp>
          <p:nvSpPr>
            <p:cNvPr id="355" name="Rectangle 354">
              <a:extLst>
                <a:ext uri="{FF2B5EF4-FFF2-40B4-BE49-F238E27FC236}">
                  <a16:creationId xmlns:a16="http://schemas.microsoft.com/office/drawing/2014/main" id="{5CE60F9D-FE9F-40EE-A86E-48D9CFE27DA6}"/>
                </a:ext>
              </a:extLst>
            </p:cNvPr>
            <p:cNvSpPr/>
            <p:nvPr/>
          </p:nvSpPr>
          <p:spPr>
            <a:xfrm>
              <a:off x="5816652" y="2888915"/>
              <a:ext cx="1498548" cy="271601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grpSp>
      <p:grpSp>
        <p:nvGrpSpPr>
          <p:cNvPr id="413" name="Group 412">
            <a:extLst>
              <a:ext uri="{FF2B5EF4-FFF2-40B4-BE49-F238E27FC236}">
                <a16:creationId xmlns:a16="http://schemas.microsoft.com/office/drawing/2014/main" id="{5AC8DDAC-2509-411B-A370-6D242771DF39}"/>
              </a:ext>
            </a:extLst>
          </p:cNvPr>
          <p:cNvGrpSpPr>
            <a:grpSpLocks noChangeAspect="1"/>
          </p:cNvGrpSpPr>
          <p:nvPr/>
        </p:nvGrpSpPr>
        <p:grpSpPr>
          <a:xfrm>
            <a:off x="2255221" y="2051698"/>
            <a:ext cx="672545" cy="1057345"/>
            <a:chOff x="8423655" y="2901298"/>
            <a:chExt cx="968703" cy="1593225"/>
          </a:xfrm>
        </p:grpSpPr>
        <p:pic>
          <p:nvPicPr>
            <p:cNvPr id="414" name="Picture 413" descr="A drawing of a flag&#10;&#10;Description generated with very high confidence">
              <a:extLst>
                <a:ext uri="{FF2B5EF4-FFF2-40B4-BE49-F238E27FC236}">
                  <a16:creationId xmlns:a16="http://schemas.microsoft.com/office/drawing/2014/main" id="{68FD44EC-0E10-433C-BB3E-42868BC606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3655" y="2901298"/>
              <a:ext cx="968703" cy="582975"/>
            </a:xfrm>
            <a:prstGeom prst="rect">
              <a:avLst/>
            </a:prstGeom>
            <a:ln>
              <a:noFill/>
            </a:ln>
            <a:effectLst>
              <a:outerShdw blurRad="292100" dist="139700" dir="2700000" algn="tl" rotWithShape="0">
                <a:srgbClr val="333333">
                  <a:alpha val="65000"/>
                </a:srgbClr>
              </a:outerShdw>
            </a:effectLst>
          </p:spPr>
        </p:pic>
        <p:sp>
          <p:nvSpPr>
            <p:cNvPr id="415" name="Freeform 123">
              <a:extLst>
                <a:ext uri="{FF2B5EF4-FFF2-40B4-BE49-F238E27FC236}">
                  <a16:creationId xmlns:a16="http://schemas.microsoft.com/office/drawing/2014/main" id="{66A39BC1-AA25-4F5C-A70E-6759C028A365}"/>
                </a:ext>
              </a:extLst>
            </p:cNvPr>
            <p:cNvSpPr>
              <a:spLocks noEditPoints="1"/>
            </p:cNvSpPr>
            <p:nvPr/>
          </p:nvSpPr>
          <p:spPr bwMode="auto">
            <a:xfrm>
              <a:off x="8622225" y="3323433"/>
              <a:ext cx="162757" cy="267024"/>
            </a:xfrm>
            <a:custGeom>
              <a:avLst/>
              <a:gdLst>
                <a:gd name="T0" fmla="*/ 31 w 61"/>
                <a:gd name="T1" fmla="*/ 100 h 100"/>
                <a:gd name="T2" fmla="*/ 0 w 61"/>
                <a:gd name="T3" fmla="*/ 50 h 100"/>
                <a:gd name="T4" fmla="*/ 31 w 61"/>
                <a:gd name="T5" fmla="*/ 0 h 100"/>
                <a:gd name="T6" fmla="*/ 61 w 61"/>
                <a:gd name="T7" fmla="*/ 50 h 100"/>
                <a:gd name="T8" fmla="*/ 31 w 61"/>
                <a:gd name="T9" fmla="*/ 100 h 100"/>
                <a:gd name="T10" fmla="*/ 31 w 61"/>
                <a:gd name="T11" fmla="*/ 12 h 100"/>
                <a:gd name="T12" fmla="*/ 12 w 61"/>
                <a:gd name="T13" fmla="*/ 50 h 100"/>
                <a:gd name="T14" fmla="*/ 31 w 61"/>
                <a:gd name="T15" fmla="*/ 88 h 100"/>
                <a:gd name="T16" fmla="*/ 49 w 61"/>
                <a:gd name="T17" fmla="*/ 50 h 100"/>
                <a:gd name="T18" fmla="*/ 31 w 61"/>
                <a:gd name="T19"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00">
                  <a:moveTo>
                    <a:pt x="31" y="100"/>
                  </a:moveTo>
                  <a:cubicBezTo>
                    <a:pt x="14" y="100"/>
                    <a:pt x="0" y="78"/>
                    <a:pt x="0" y="50"/>
                  </a:cubicBezTo>
                  <a:cubicBezTo>
                    <a:pt x="0" y="22"/>
                    <a:pt x="14" y="0"/>
                    <a:pt x="31" y="0"/>
                  </a:cubicBezTo>
                  <a:cubicBezTo>
                    <a:pt x="48" y="0"/>
                    <a:pt x="61" y="22"/>
                    <a:pt x="61" y="50"/>
                  </a:cubicBezTo>
                  <a:cubicBezTo>
                    <a:pt x="61" y="78"/>
                    <a:pt x="48" y="100"/>
                    <a:pt x="31" y="100"/>
                  </a:cubicBezTo>
                  <a:close/>
                  <a:moveTo>
                    <a:pt x="31" y="12"/>
                  </a:moveTo>
                  <a:cubicBezTo>
                    <a:pt x="22" y="12"/>
                    <a:pt x="12" y="28"/>
                    <a:pt x="12" y="50"/>
                  </a:cubicBezTo>
                  <a:cubicBezTo>
                    <a:pt x="12" y="72"/>
                    <a:pt x="22" y="88"/>
                    <a:pt x="31" y="88"/>
                  </a:cubicBezTo>
                  <a:cubicBezTo>
                    <a:pt x="39" y="88"/>
                    <a:pt x="49" y="72"/>
                    <a:pt x="49" y="50"/>
                  </a:cubicBezTo>
                  <a:cubicBezTo>
                    <a:pt x="49" y="28"/>
                    <a:pt x="39" y="12"/>
                    <a:pt x="31" y="12"/>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16" name="Freeform 124">
              <a:extLst>
                <a:ext uri="{FF2B5EF4-FFF2-40B4-BE49-F238E27FC236}">
                  <a16:creationId xmlns:a16="http://schemas.microsoft.com/office/drawing/2014/main" id="{5FE383FD-6513-4FE2-84A8-BB55C5AC202D}"/>
                </a:ext>
              </a:extLst>
            </p:cNvPr>
            <p:cNvSpPr>
              <a:spLocks noEditPoints="1"/>
            </p:cNvSpPr>
            <p:nvPr/>
          </p:nvSpPr>
          <p:spPr bwMode="auto">
            <a:xfrm>
              <a:off x="8716319" y="3323433"/>
              <a:ext cx="162757" cy="267024"/>
            </a:xfrm>
            <a:custGeom>
              <a:avLst/>
              <a:gdLst>
                <a:gd name="T0" fmla="*/ 30 w 61"/>
                <a:gd name="T1" fmla="*/ 100 h 100"/>
                <a:gd name="T2" fmla="*/ 0 w 61"/>
                <a:gd name="T3" fmla="*/ 50 h 100"/>
                <a:gd name="T4" fmla="*/ 30 w 61"/>
                <a:gd name="T5" fmla="*/ 0 h 100"/>
                <a:gd name="T6" fmla="*/ 61 w 61"/>
                <a:gd name="T7" fmla="*/ 50 h 100"/>
                <a:gd name="T8" fmla="*/ 30 w 61"/>
                <a:gd name="T9" fmla="*/ 100 h 100"/>
                <a:gd name="T10" fmla="*/ 30 w 61"/>
                <a:gd name="T11" fmla="*/ 12 h 100"/>
                <a:gd name="T12" fmla="*/ 12 w 61"/>
                <a:gd name="T13" fmla="*/ 50 h 100"/>
                <a:gd name="T14" fmla="*/ 30 w 61"/>
                <a:gd name="T15" fmla="*/ 88 h 100"/>
                <a:gd name="T16" fmla="*/ 49 w 61"/>
                <a:gd name="T17" fmla="*/ 50 h 100"/>
                <a:gd name="T18" fmla="*/ 30 w 61"/>
                <a:gd name="T19"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00">
                  <a:moveTo>
                    <a:pt x="30" y="100"/>
                  </a:moveTo>
                  <a:cubicBezTo>
                    <a:pt x="13" y="100"/>
                    <a:pt x="0" y="78"/>
                    <a:pt x="0" y="50"/>
                  </a:cubicBezTo>
                  <a:cubicBezTo>
                    <a:pt x="0" y="22"/>
                    <a:pt x="13" y="0"/>
                    <a:pt x="30" y="0"/>
                  </a:cubicBezTo>
                  <a:cubicBezTo>
                    <a:pt x="47" y="0"/>
                    <a:pt x="61" y="22"/>
                    <a:pt x="61" y="50"/>
                  </a:cubicBezTo>
                  <a:cubicBezTo>
                    <a:pt x="61" y="78"/>
                    <a:pt x="47" y="100"/>
                    <a:pt x="30" y="100"/>
                  </a:cubicBezTo>
                  <a:close/>
                  <a:moveTo>
                    <a:pt x="30" y="12"/>
                  </a:moveTo>
                  <a:cubicBezTo>
                    <a:pt x="22" y="12"/>
                    <a:pt x="12" y="28"/>
                    <a:pt x="12" y="50"/>
                  </a:cubicBezTo>
                  <a:cubicBezTo>
                    <a:pt x="12" y="72"/>
                    <a:pt x="22" y="88"/>
                    <a:pt x="30" y="88"/>
                  </a:cubicBezTo>
                  <a:cubicBezTo>
                    <a:pt x="39" y="88"/>
                    <a:pt x="49" y="72"/>
                    <a:pt x="49" y="50"/>
                  </a:cubicBezTo>
                  <a:cubicBezTo>
                    <a:pt x="49" y="28"/>
                    <a:pt x="39" y="12"/>
                    <a:pt x="30" y="12"/>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17" name="Freeform 125">
              <a:extLst>
                <a:ext uri="{FF2B5EF4-FFF2-40B4-BE49-F238E27FC236}">
                  <a16:creationId xmlns:a16="http://schemas.microsoft.com/office/drawing/2014/main" id="{7EA2243E-6E93-4DF5-B145-1DD1507411A0}"/>
                </a:ext>
              </a:extLst>
            </p:cNvPr>
            <p:cNvSpPr>
              <a:spLocks noEditPoints="1"/>
            </p:cNvSpPr>
            <p:nvPr/>
          </p:nvSpPr>
          <p:spPr bwMode="auto">
            <a:xfrm>
              <a:off x="8809142" y="3323433"/>
              <a:ext cx="160214" cy="267024"/>
            </a:xfrm>
            <a:custGeom>
              <a:avLst/>
              <a:gdLst>
                <a:gd name="T0" fmla="*/ 30 w 60"/>
                <a:gd name="T1" fmla="*/ 100 h 100"/>
                <a:gd name="T2" fmla="*/ 0 w 60"/>
                <a:gd name="T3" fmla="*/ 50 h 100"/>
                <a:gd name="T4" fmla="*/ 30 w 60"/>
                <a:gd name="T5" fmla="*/ 0 h 100"/>
                <a:gd name="T6" fmla="*/ 60 w 60"/>
                <a:gd name="T7" fmla="*/ 50 h 100"/>
                <a:gd name="T8" fmla="*/ 30 w 60"/>
                <a:gd name="T9" fmla="*/ 100 h 100"/>
                <a:gd name="T10" fmla="*/ 30 w 60"/>
                <a:gd name="T11" fmla="*/ 12 h 100"/>
                <a:gd name="T12" fmla="*/ 12 w 60"/>
                <a:gd name="T13" fmla="*/ 50 h 100"/>
                <a:gd name="T14" fmla="*/ 30 w 60"/>
                <a:gd name="T15" fmla="*/ 88 h 100"/>
                <a:gd name="T16" fmla="*/ 48 w 60"/>
                <a:gd name="T17" fmla="*/ 50 h 100"/>
                <a:gd name="T18" fmla="*/ 30 w 60"/>
                <a:gd name="T19"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00">
                  <a:moveTo>
                    <a:pt x="30" y="100"/>
                  </a:moveTo>
                  <a:cubicBezTo>
                    <a:pt x="13" y="100"/>
                    <a:pt x="0" y="78"/>
                    <a:pt x="0" y="50"/>
                  </a:cubicBezTo>
                  <a:cubicBezTo>
                    <a:pt x="0" y="22"/>
                    <a:pt x="13" y="0"/>
                    <a:pt x="30" y="0"/>
                  </a:cubicBezTo>
                  <a:cubicBezTo>
                    <a:pt x="47" y="0"/>
                    <a:pt x="60" y="22"/>
                    <a:pt x="60" y="50"/>
                  </a:cubicBezTo>
                  <a:cubicBezTo>
                    <a:pt x="60" y="78"/>
                    <a:pt x="47" y="100"/>
                    <a:pt x="30" y="100"/>
                  </a:cubicBezTo>
                  <a:close/>
                  <a:moveTo>
                    <a:pt x="30" y="12"/>
                  </a:moveTo>
                  <a:cubicBezTo>
                    <a:pt x="21" y="12"/>
                    <a:pt x="12" y="28"/>
                    <a:pt x="12" y="50"/>
                  </a:cubicBezTo>
                  <a:cubicBezTo>
                    <a:pt x="12" y="72"/>
                    <a:pt x="21" y="88"/>
                    <a:pt x="30" y="88"/>
                  </a:cubicBezTo>
                  <a:cubicBezTo>
                    <a:pt x="39" y="88"/>
                    <a:pt x="48" y="72"/>
                    <a:pt x="48" y="50"/>
                  </a:cubicBezTo>
                  <a:cubicBezTo>
                    <a:pt x="48" y="28"/>
                    <a:pt x="39" y="12"/>
                    <a:pt x="30" y="12"/>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18" name="Freeform 126">
              <a:extLst>
                <a:ext uri="{FF2B5EF4-FFF2-40B4-BE49-F238E27FC236}">
                  <a16:creationId xmlns:a16="http://schemas.microsoft.com/office/drawing/2014/main" id="{3A98A135-1652-4CF2-97CE-782B0D725FC5}"/>
                </a:ext>
              </a:extLst>
            </p:cNvPr>
            <p:cNvSpPr>
              <a:spLocks noEditPoints="1"/>
            </p:cNvSpPr>
            <p:nvPr/>
          </p:nvSpPr>
          <p:spPr bwMode="auto">
            <a:xfrm>
              <a:off x="8900693" y="3323433"/>
              <a:ext cx="162757" cy="267024"/>
            </a:xfrm>
            <a:custGeom>
              <a:avLst/>
              <a:gdLst>
                <a:gd name="T0" fmla="*/ 31 w 61"/>
                <a:gd name="T1" fmla="*/ 100 h 100"/>
                <a:gd name="T2" fmla="*/ 0 w 61"/>
                <a:gd name="T3" fmla="*/ 50 h 100"/>
                <a:gd name="T4" fmla="*/ 31 w 61"/>
                <a:gd name="T5" fmla="*/ 0 h 100"/>
                <a:gd name="T6" fmla="*/ 61 w 61"/>
                <a:gd name="T7" fmla="*/ 50 h 100"/>
                <a:gd name="T8" fmla="*/ 31 w 61"/>
                <a:gd name="T9" fmla="*/ 100 h 100"/>
                <a:gd name="T10" fmla="*/ 31 w 61"/>
                <a:gd name="T11" fmla="*/ 12 h 100"/>
                <a:gd name="T12" fmla="*/ 12 w 61"/>
                <a:gd name="T13" fmla="*/ 50 h 100"/>
                <a:gd name="T14" fmla="*/ 31 w 61"/>
                <a:gd name="T15" fmla="*/ 88 h 100"/>
                <a:gd name="T16" fmla="*/ 49 w 61"/>
                <a:gd name="T17" fmla="*/ 50 h 100"/>
                <a:gd name="T18" fmla="*/ 31 w 61"/>
                <a:gd name="T19"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00">
                  <a:moveTo>
                    <a:pt x="31" y="100"/>
                  </a:moveTo>
                  <a:cubicBezTo>
                    <a:pt x="14" y="100"/>
                    <a:pt x="0" y="78"/>
                    <a:pt x="0" y="50"/>
                  </a:cubicBezTo>
                  <a:cubicBezTo>
                    <a:pt x="0" y="22"/>
                    <a:pt x="14" y="0"/>
                    <a:pt x="31" y="0"/>
                  </a:cubicBezTo>
                  <a:cubicBezTo>
                    <a:pt x="48" y="0"/>
                    <a:pt x="61" y="22"/>
                    <a:pt x="61" y="50"/>
                  </a:cubicBezTo>
                  <a:cubicBezTo>
                    <a:pt x="61" y="78"/>
                    <a:pt x="48" y="100"/>
                    <a:pt x="31" y="100"/>
                  </a:cubicBezTo>
                  <a:close/>
                  <a:moveTo>
                    <a:pt x="31" y="12"/>
                  </a:moveTo>
                  <a:cubicBezTo>
                    <a:pt x="22" y="12"/>
                    <a:pt x="12" y="28"/>
                    <a:pt x="12" y="50"/>
                  </a:cubicBezTo>
                  <a:cubicBezTo>
                    <a:pt x="12" y="72"/>
                    <a:pt x="22" y="88"/>
                    <a:pt x="31" y="88"/>
                  </a:cubicBezTo>
                  <a:cubicBezTo>
                    <a:pt x="39" y="88"/>
                    <a:pt x="49" y="72"/>
                    <a:pt x="49" y="50"/>
                  </a:cubicBezTo>
                  <a:cubicBezTo>
                    <a:pt x="49" y="28"/>
                    <a:pt x="39" y="12"/>
                    <a:pt x="31" y="12"/>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19" name="Freeform 127">
              <a:extLst>
                <a:ext uri="{FF2B5EF4-FFF2-40B4-BE49-F238E27FC236}">
                  <a16:creationId xmlns:a16="http://schemas.microsoft.com/office/drawing/2014/main" id="{BCC032F6-1A6E-4674-9AA7-A5A2ACC852D7}"/>
                </a:ext>
              </a:extLst>
            </p:cNvPr>
            <p:cNvSpPr>
              <a:spLocks noEditPoints="1"/>
            </p:cNvSpPr>
            <p:nvPr/>
          </p:nvSpPr>
          <p:spPr bwMode="auto">
            <a:xfrm>
              <a:off x="8993515" y="3323433"/>
              <a:ext cx="160214" cy="267024"/>
            </a:xfrm>
            <a:custGeom>
              <a:avLst/>
              <a:gdLst>
                <a:gd name="T0" fmla="*/ 30 w 60"/>
                <a:gd name="T1" fmla="*/ 100 h 100"/>
                <a:gd name="T2" fmla="*/ 0 w 60"/>
                <a:gd name="T3" fmla="*/ 50 h 100"/>
                <a:gd name="T4" fmla="*/ 30 w 60"/>
                <a:gd name="T5" fmla="*/ 0 h 100"/>
                <a:gd name="T6" fmla="*/ 60 w 60"/>
                <a:gd name="T7" fmla="*/ 50 h 100"/>
                <a:gd name="T8" fmla="*/ 30 w 60"/>
                <a:gd name="T9" fmla="*/ 100 h 100"/>
                <a:gd name="T10" fmla="*/ 30 w 60"/>
                <a:gd name="T11" fmla="*/ 12 h 100"/>
                <a:gd name="T12" fmla="*/ 12 w 60"/>
                <a:gd name="T13" fmla="*/ 50 h 100"/>
                <a:gd name="T14" fmla="*/ 30 w 60"/>
                <a:gd name="T15" fmla="*/ 88 h 100"/>
                <a:gd name="T16" fmla="*/ 48 w 60"/>
                <a:gd name="T17" fmla="*/ 50 h 100"/>
                <a:gd name="T18" fmla="*/ 30 w 60"/>
                <a:gd name="T19"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00">
                  <a:moveTo>
                    <a:pt x="30" y="100"/>
                  </a:moveTo>
                  <a:cubicBezTo>
                    <a:pt x="13" y="100"/>
                    <a:pt x="0" y="78"/>
                    <a:pt x="0" y="50"/>
                  </a:cubicBezTo>
                  <a:cubicBezTo>
                    <a:pt x="0" y="22"/>
                    <a:pt x="13" y="0"/>
                    <a:pt x="30" y="0"/>
                  </a:cubicBezTo>
                  <a:cubicBezTo>
                    <a:pt x="47" y="0"/>
                    <a:pt x="60" y="22"/>
                    <a:pt x="60" y="50"/>
                  </a:cubicBezTo>
                  <a:cubicBezTo>
                    <a:pt x="60" y="78"/>
                    <a:pt x="47" y="100"/>
                    <a:pt x="30" y="100"/>
                  </a:cubicBezTo>
                  <a:close/>
                  <a:moveTo>
                    <a:pt x="30" y="12"/>
                  </a:moveTo>
                  <a:cubicBezTo>
                    <a:pt x="22" y="12"/>
                    <a:pt x="12" y="28"/>
                    <a:pt x="12" y="50"/>
                  </a:cubicBezTo>
                  <a:cubicBezTo>
                    <a:pt x="12" y="72"/>
                    <a:pt x="22" y="88"/>
                    <a:pt x="30" y="88"/>
                  </a:cubicBezTo>
                  <a:cubicBezTo>
                    <a:pt x="39" y="88"/>
                    <a:pt x="48" y="72"/>
                    <a:pt x="48" y="50"/>
                  </a:cubicBezTo>
                  <a:cubicBezTo>
                    <a:pt x="48" y="28"/>
                    <a:pt x="39" y="12"/>
                    <a:pt x="30" y="12"/>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20" name="Freeform 128">
              <a:extLst>
                <a:ext uri="{FF2B5EF4-FFF2-40B4-BE49-F238E27FC236}">
                  <a16:creationId xmlns:a16="http://schemas.microsoft.com/office/drawing/2014/main" id="{2C2AA1DE-B9DF-4780-BA4C-7A2DF1F6FC24}"/>
                </a:ext>
              </a:extLst>
            </p:cNvPr>
            <p:cNvSpPr>
              <a:spLocks noEditPoints="1"/>
            </p:cNvSpPr>
            <p:nvPr/>
          </p:nvSpPr>
          <p:spPr bwMode="auto">
            <a:xfrm>
              <a:off x="9087610" y="3323433"/>
              <a:ext cx="160214" cy="267024"/>
            </a:xfrm>
            <a:custGeom>
              <a:avLst/>
              <a:gdLst>
                <a:gd name="T0" fmla="*/ 30 w 60"/>
                <a:gd name="T1" fmla="*/ 100 h 100"/>
                <a:gd name="T2" fmla="*/ 0 w 60"/>
                <a:gd name="T3" fmla="*/ 50 h 100"/>
                <a:gd name="T4" fmla="*/ 30 w 60"/>
                <a:gd name="T5" fmla="*/ 0 h 100"/>
                <a:gd name="T6" fmla="*/ 60 w 60"/>
                <a:gd name="T7" fmla="*/ 50 h 100"/>
                <a:gd name="T8" fmla="*/ 30 w 60"/>
                <a:gd name="T9" fmla="*/ 100 h 100"/>
                <a:gd name="T10" fmla="*/ 30 w 60"/>
                <a:gd name="T11" fmla="*/ 12 h 100"/>
                <a:gd name="T12" fmla="*/ 12 w 60"/>
                <a:gd name="T13" fmla="*/ 50 h 100"/>
                <a:gd name="T14" fmla="*/ 30 w 60"/>
                <a:gd name="T15" fmla="*/ 88 h 100"/>
                <a:gd name="T16" fmla="*/ 48 w 60"/>
                <a:gd name="T17" fmla="*/ 50 h 100"/>
                <a:gd name="T18" fmla="*/ 30 w 60"/>
                <a:gd name="T19"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00">
                  <a:moveTo>
                    <a:pt x="30" y="100"/>
                  </a:moveTo>
                  <a:cubicBezTo>
                    <a:pt x="13" y="100"/>
                    <a:pt x="0" y="78"/>
                    <a:pt x="0" y="50"/>
                  </a:cubicBezTo>
                  <a:cubicBezTo>
                    <a:pt x="0" y="22"/>
                    <a:pt x="13" y="0"/>
                    <a:pt x="30" y="0"/>
                  </a:cubicBezTo>
                  <a:cubicBezTo>
                    <a:pt x="47" y="0"/>
                    <a:pt x="60" y="22"/>
                    <a:pt x="60" y="50"/>
                  </a:cubicBezTo>
                  <a:cubicBezTo>
                    <a:pt x="60" y="78"/>
                    <a:pt x="47" y="100"/>
                    <a:pt x="30" y="100"/>
                  </a:cubicBezTo>
                  <a:close/>
                  <a:moveTo>
                    <a:pt x="30" y="12"/>
                  </a:moveTo>
                  <a:cubicBezTo>
                    <a:pt x="21" y="12"/>
                    <a:pt x="12" y="28"/>
                    <a:pt x="12" y="50"/>
                  </a:cubicBezTo>
                  <a:cubicBezTo>
                    <a:pt x="12" y="72"/>
                    <a:pt x="21" y="88"/>
                    <a:pt x="30" y="88"/>
                  </a:cubicBezTo>
                  <a:cubicBezTo>
                    <a:pt x="38" y="88"/>
                    <a:pt x="48" y="72"/>
                    <a:pt x="48" y="50"/>
                  </a:cubicBezTo>
                  <a:cubicBezTo>
                    <a:pt x="48" y="28"/>
                    <a:pt x="38" y="12"/>
                    <a:pt x="30" y="12"/>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21" name="Freeform 129">
              <a:extLst>
                <a:ext uri="{FF2B5EF4-FFF2-40B4-BE49-F238E27FC236}">
                  <a16:creationId xmlns:a16="http://schemas.microsoft.com/office/drawing/2014/main" id="{6EDE2A94-6D70-4162-B212-72738D3CDC69}"/>
                </a:ext>
              </a:extLst>
            </p:cNvPr>
            <p:cNvSpPr>
              <a:spLocks/>
            </p:cNvSpPr>
            <p:nvPr/>
          </p:nvSpPr>
          <p:spPr bwMode="auto">
            <a:xfrm>
              <a:off x="8976350" y="4106702"/>
              <a:ext cx="92823" cy="387821"/>
            </a:xfrm>
            <a:custGeom>
              <a:avLst/>
              <a:gdLst>
                <a:gd name="T0" fmla="*/ 0 w 35"/>
                <a:gd name="T1" fmla="*/ 10 h 145"/>
                <a:gd name="T2" fmla="*/ 5 w 35"/>
                <a:gd name="T3" fmla="*/ 10 h 145"/>
                <a:gd name="T4" fmla="*/ 23 w 35"/>
                <a:gd name="T5" fmla="*/ 28 h 145"/>
                <a:gd name="T6" fmla="*/ 23 w 35"/>
                <a:gd name="T7" fmla="*/ 145 h 145"/>
                <a:gd name="T8" fmla="*/ 35 w 35"/>
                <a:gd name="T9" fmla="*/ 145 h 145"/>
                <a:gd name="T10" fmla="*/ 35 w 35"/>
                <a:gd name="T11" fmla="*/ 28 h 145"/>
                <a:gd name="T12" fmla="*/ 16 w 35"/>
                <a:gd name="T13" fmla="*/ 0 h 145"/>
                <a:gd name="T14" fmla="*/ 0 w 35"/>
                <a:gd name="T15" fmla="*/ 10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145">
                  <a:moveTo>
                    <a:pt x="0" y="10"/>
                  </a:moveTo>
                  <a:cubicBezTo>
                    <a:pt x="5" y="10"/>
                    <a:pt x="5" y="10"/>
                    <a:pt x="5" y="10"/>
                  </a:cubicBezTo>
                  <a:cubicBezTo>
                    <a:pt x="15" y="10"/>
                    <a:pt x="23" y="18"/>
                    <a:pt x="23" y="28"/>
                  </a:cubicBezTo>
                  <a:cubicBezTo>
                    <a:pt x="23" y="145"/>
                    <a:pt x="23" y="145"/>
                    <a:pt x="23" y="145"/>
                  </a:cubicBezTo>
                  <a:cubicBezTo>
                    <a:pt x="35" y="145"/>
                    <a:pt x="35" y="145"/>
                    <a:pt x="35" y="145"/>
                  </a:cubicBezTo>
                  <a:cubicBezTo>
                    <a:pt x="35" y="28"/>
                    <a:pt x="35" y="28"/>
                    <a:pt x="35" y="28"/>
                  </a:cubicBezTo>
                  <a:cubicBezTo>
                    <a:pt x="35" y="15"/>
                    <a:pt x="27" y="5"/>
                    <a:pt x="16" y="0"/>
                  </a:cubicBezTo>
                  <a:cubicBezTo>
                    <a:pt x="13" y="6"/>
                    <a:pt x="6" y="10"/>
                    <a:pt x="0" y="10"/>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22" name="Freeform 130">
              <a:extLst>
                <a:ext uri="{FF2B5EF4-FFF2-40B4-BE49-F238E27FC236}">
                  <a16:creationId xmlns:a16="http://schemas.microsoft.com/office/drawing/2014/main" id="{B0F12FD6-BCEA-4D87-B2FC-159B9C6AAFE3}"/>
                </a:ext>
              </a:extLst>
            </p:cNvPr>
            <p:cNvSpPr>
              <a:spLocks/>
            </p:cNvSpPr>
            <p:nvPr/>
          </p:nvSpPr>
          <p:spPr bwMode="auto">
            <a:xfrm>
              <a:off x="8801513" y="4106702"/>
              <a:ext cx="94094" cy="387821"/>
            </a:xfrm>
            <a:custGeom>
              <a:avLst/>
              <a:gdLst>
                <a:gd name="T0" fmla="*/ 12 w 35"/>
                <a:gd name="T1" fmla="*/ 28 h 145"/>
                <a:gd name="T2" fmla="*/ 30 w 35"/>
                <a:gd name="T3" fmla="*/ 10 h 145"/>
                <a:gd name="T4" fmla="*/ 35 w 35"/>
                <a:gd name="T5" fmla="*/ 10 h 145"/>
                <a:gd name="T6" fmla="*/ 19 w 35"/>
                <a:gd name="T7" fmla="*/ 0 h 145"/>
                <a:gd name="T8" fmla="*/ 0 w 35"/>
                <a:gd name="T9" fmla="*/ 28 h 145"/>
                <a:gd name="T10" fmla="*/ 0 w 35"/>
                <a:gd name="T11" fmla="*/ 145 h 145"/>
                <a:gd name="T12" fmla="*/ 12 w 35"/>
                <a:gd name="T13" fmla="*/ 145 h 145"/>
                <a:gd name="T14" fmla="*/ 12 w 35"/>
                <a:gd name="T15" fmla="*/ 28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145">
                  <a:moveTo>
                    <a:pt x="12" y="28"/>
                  </a:moveTo>
                  <a:cubicBezTo>
                    <a:pt x="12" y="18"/>
                    <a:pt x="20" y="10"/>
                    <a:pt x="30" y="10"/>
                  </a:cubicBezTo>
                  <a:cubicBezTo>
                    <a:pt x="35" y="10"/>
                    <a:pt x="35" y="10"/>
                    <a:pt x="35" y="10"/>
                  </a:cubicBezTo>
                  <a:cubicBezTo>
                    <a:pt x="28" y="10"/>
                    <a:pt x="22" y="6"/>
                    <a:pt x="19" y="0"/>
                  </a:cubicBezTo>
                  <a:cubicBezTo>
                    <a:pt x="8" y="5"/>
                    <a:pt x="0" y="15"/>
                    <a:pt x="0" y="28"/>
                  </a:cubicBezTo>
                  <a:cubicBezTo>
                    <a:pt x="0" y="145"/>
                    <a:pt x="0" y="145"/>
                    <a:pt x="0" y="145"/>
                  </a:cubicBezTo>
                  <a:cubicBezTo>
                    <a:pt x="12" y="145"/>
                    <a:pt x="12" y="145"/>
                    <a:pt x="12" y="145"/>
                  </a:cubicBezTo>
                  <a:lnTo>
                    <a:pt x="12" y="28"/>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23" name="Freeform 131">
              <a:extLst>
                <a:ext uri="{FF2B5EF4-FFF2-40B4-BE49-F238E27FC236}">
                  <a16:creationId xmlns:a16="http://schemas.microsoft.com/office/drawing/2014/main" id="{426DDFD0-3C8A-41CE-8E17-E8E70E6B1719}"/>
                </a:ext>
              </a:extLst>
            </p:cNvPr>
            <p:cNvSpPr>
              <a:spLocks/>
            </p:cNvSpPr>
            <p:nvPr/>
          </p:nvSpPr>
          <p:spPr bwMode="auto">
            <a:xfrm>
              <a:off x="8636212" y="3512256"/>
              <a:ext cx="259395" cy="596353"/>
            </a:xfrm>
            <a:custGeom>
              <a:avLst/>
              <a:gdLst>
                <a:gd name="T0" fmla="*/ 97 w 97"/>
                <a:gd name="T1" fmla="*/ 221 h 223"/>
                <a:gd name="T2" fmla="*/ 91 w 97"/>
                <a:gd name="T3" fmla="*/ 217 h 223"/>
                <a:gd name="T4" fmla="*/ 12 w 97"/>
                <a:gd name="T5" fmla="*/ 5 h 223"/>
                <a:gd name="T6" fmla="*/ 4 w 97"/>
                <a:gd name="T7" fmla="*/ 1 h 223"/>
                <a:gd name="T8" fmla="*/ 1 w 97"/>
                <a:gd name="T9" fmla="*/ 9 h 223"/>
                <a:gd name="T10" fmla="*/ 80 w 97"/>
                <a:gd name="T11" fmla="*/ 221 h 223"/>
                <a:gd name="T12" fmla="*/ 81 w 97"/>
                <a:gd name="T13" fmla="*/ 223 h 223"/>
                <a:gd name="T14" fmla="*/ 92 w 97"/>
                <a:gd name="T15" fmla="*/ 221 h 223"/>
                <a:gd name="T16" fmla="*/ 97 w 97"/>
                <a:gd name="T17" fmla="*/ 22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223">
                  <a:moveTo>
                    <a:pt x="97" y="221"/>
                  </a:moveTo>
                  <a:cubicBezTo>
                    <a:pt x="95" y="221"/>
                    <a:pt x="92" y="219"/>
                    <a:pt x="91" y="217"/>
                  </a:cubicBezTo>
                  <a:cubicBezTo>
                    <a:pt x="12" y="5"/>
                    <a:pt x="12" y="5"/>
                    <a:pt x="12" y="5"/>
                  </a:cubicBezTo>
                  <a:cubicBezTo>
                    <a:pt x="11" y="1"/>
                    <a:pt x="7" y="0"/>
                    <a:pt x="4" y="1"/>
                  </a:cubicBezTo>
                  <a:cubicBezTo>
                    <a:pt x="1" y="2"/>
                    <a:pt x="0" y="6"/>
                    <a:pt x="1" y="9"/>
                  </a:cubicBezTo>
                  <a:cubicBezTo>
                    <a:pt x="80" y="221"/>
                    <a:pt x="80" y="221"/>
                    <a:pt x="80" y="221"/>
                  </a:cubicBezTo>
                  <a:cubicBezTo>
                    <a:pt x="80" y="222"/>
                    <a:pt x="81" y="223"/>
                    <a:pt x="81" y="223"/>
                  </a:cubicBezTo>
                  <a:cubicBezTo>
                    <a:pt x="84" y="222"/>
                    <a:pt x="88" y="221"/>
                    <a:pt x="92" y="221"/>
                  </a:cubicBezTo>
                  <a:lnTo>
                    <a:pt x="97" y="221"/>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24" name="Freeform 132">
              <a:extLst>
                <a:ext uri="{FF2B5EF4-FFF2-40B4-BE49-F238E27FC236}">
                  <a16:creationId xmlns:a16="http://schemas.microsoft.com/office/drawing/2014/main" id="{130ECD03-EA7F-4D04-BA9A-6B9B864E79DA}"/>
                </a:ext>
              </a:extLst>
            </p:cNvPr>
            <p:cNvSpPr>
              <a:spLocks/>
            </p:cNvSpPr>
            <p:nvPr/>
          </p:nvSpPr>
          <p:spPr bwMode="auto">
            <a:xfrm>
              <a:off x="8978257" y="3512256"/>
              <a:ext cx="259395" cy="596353"/>
            </a:xfrm>
            <a:custGeom>
              <a:avLst/>
              <a:gdLst>
                <a:gd name="T0" fmla="*/ 16 w 97"/>
                <a:gd name="T1" fmla="*/ 223 h 223"/>
                <a:gd name="T2" fmla="*/ 17 w 97"/>
                <a:gd name="T3" fmla="*/ 221 h 223"/>
                <a:gd name="T4" fmla="*/ 96 w 97"/>
                <a:gd name="T5" fmla="*/ 9 h 223"/>
                <a:gd name="T6" fmla="*/ 92 w 97"/>
                <a:gd name="T7" fmla="*/ 1 h 223"/>
                <a:gd name="T8" fmla="*/ 85 w 97"/>
                <a:gd name="T9" fmla="*/ 5 h 223"/>
                <a:gd name="T10" fmla="*/ 5 w 97"/>
                <a:gd name="T11" fmla="*/ 217 h 223"/>
                <a:gd name="T12" fmla="*/ 0 w 97"/>
                <a:gd name="T13" fmla="*/ 221 h 223"/>
                <a:gd name="T14" fmla="*/ 5 w 97"/>
                <a:gd name="T15" fmla="*/ 221 h 223"/>
                <a:gd name="T16" fmla="*/ 16 w 97"/>
                <a:gd name="T1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223">
                  <a:moveTo>
                    <a:pt x="16" y="223"/>
                  </a:moveTo>
                  <a:cubicBezTo>
                    <a:pt x="16" y="223"/>
                    <a:pt x="16" y="222"/>
                    <a:pt x="17" y="221"/>
                  </a:cubicBezTo>
                  <a:cubicBezTo>
                    <a:pt x="96" y="9"/>
                    <a:pt x="96" y="9"/>
                    <a:pt x="96" y="9"/>
                  </a:cubicBezTo>
                  <a:cubicBezTo>
                    <a:pt x="97" y="6"/>
                    <a:pt x="95" y="2"/>
                    <a:pt x="92" y="1"/>
                  </a:cubicBezTo>
                  <a:cubicBezTo>
                    <a:pt x="89" y="0"/>
                    <a:pt x="86" y="1"/>
                    <a:pt x="85" y="5"/>
                  </a:cubicBezTo>
                  <a:cubicBezTo>
                    <a:pt x="5" y="217"/>
                    <a:pt x="5" y="217"/>
                    <a:pt x="5" y="217"/>
                  </a:cubicBezTo>
                  <a:cubicBezTo>
                    <a:pt x="5" y="219"/>
                    <a:pt x="2" y="221"/>
                    <a:pt x="0" y="221"/>
                  </a:cubicBezTo>
                  <a:cubicBezTo>
                    <a:pt x="5" y="221"/>
                    <a:pt x="5" y="221"/>
                    <a:pt x="5" y="221"/>
                  </a:cubicBezTo>
                  <a:cubicBezTo>
                    <a:pt x="9" y="221"/>
                    <a:pt x="12" y="222"/>
                    <a:pt x="16" y="223"/>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25" name="Freeform 133">
              <a:extLst>
                <a:ext uri="{FF2B5EF4-FFF2-40B4-BE49-F238E27FC236}">
                  <a16:creationId xmlns:a16="http://schemas.microsoft.com/office/drawing/2014/main" id="{7D1EABDA-2941-4352-872F-AE28000721C8}"/>
                </a:ext>
              </a:extLst>
            </p:cNvPr>
            <p:cNvSpPr>
              <a:spLocks/>
            </p:cNvSpPr>
            <p:nvPr/>
          </p:nvSpPr>
          <p:spPr bwMode="auto">
            <a:xfrm>
              <a:off x="8852375" y="4101616"/>
              <a:ext cx="167844" cy="31789"/>
            </a:xfrm>
            <a:custGeom>
              <a:avLst/>
              <a:gdLst>
                <a:gd name="T0" fmla="*/ 16 w 63"/>
                <a:gd name="T1" fmla="*/ 12 h 12"/>
                <a:gd name="T2" fmla="*/ 47 w 63"/>
                <a:gd name="T3" fmla="*/ 12 h 12"/>
                <a:gd name="T4" fmla="*/ 63 w 63"/>
                <a:gd name="T5" fmla="*/ 2 h 12"/>
                <a:gd name="T6" fmla="*/ 52 w 63"/>
                <a:gd name="T7" fmla="*/ 0 h 12"/>
                <a:gd name="T8" fmla="*/ 47 w 63"/>
                <a:gd name="T9" fmla="*/ 0 h 12"/>
                <a:gd name="T10" fmla="*/ 16 w 63"/>
                <a:gd name="T11" fmla="*/ 0 h 12"/>
                <a:gd name="T12" fmla="*/ 11 w 63"/>
                <a:gd name="T13" fmla="*/ 0 h 12"/>
                <a:gd name="T14" fmla="*/ 0 w 63"/>
                <a:gd name="T15" fmla="*/ 2 h 12"/>
                <a:gd name="T16" fmla="*/ 16 w 63"/>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2">
                  <a:moveTo>
                    <a:pt x="16" y="12"/>
                  </a:moveTo>
                  <a:cubicBezTo>
                    <a:pt x="47" y="12"/>
                    <a:pt x="47" y="12"/>
                    <a:pt x="47" y="12"/>
                  </a:cubicBezTo>
                  <a:cubicBezTo>
                    <a:pt x="53" y="12"/>
                    <a:pt x="60" y="8"/>
                    <a:pt x="63" y="2"/>
                  </a:cubicBezTo>
                  <a:cubicBezTo>
                    <a:pt x="59" y="1"/>
                    <a:pt x="56" y="0"/>
                    <a:pt x="52" y="0"/>
                  </a:cubicBezTo>
                  <a:cubicBezTo>
                    <a:pt x="47" y="0"/>
                    <a:pt x="47" y="0"/>
                    <a:pt x="47" y="0"/>
                  </a:cubicBezTo>
                  <a:cubicBezTo>
                    <a:pt x="16" y="0"/>
                    <a:pt x="16" y="0"/>
                    <a:pt x="16" y="0"/>
                  </a:cubicBezTo>
                  <a:cubicBezTo>
                    <a:pt x="11" y="0"/>
                    <a:pt x="11" y="0"/>
                    <a:pt x="11" y="0"/>
                  </a:cubicBezTo>
                  <a:cubicBezTo>
                    <a:pt x="7" y="0"/>
                    <a:pt x="3" y="1"/>
                    <a:pt x="0" y="2"/>
                  </a:cubicBezTo>
                  <a:cubicBezTo>
                    <a:pt x="3" y="8"/>
                    <a:pt x="9" y="12"/>
                    <a:pt x="16" y="12"/>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26" name="Freeform 134">
              <a:extLst>
                <a:ext uri="{FF2B5EF4-FFF2-40B4-BE49-F238E27FC236}">
                  <a16:creationId xmlns:a16="http://schemas.microsoft.com/office/drawing/2014/main" id="{9643606A-3851-43EB-9E70-180B82CEA6DD}"/>
                </a:ext>
              </a:extLst>
            </p:cNvPr>
            <p:cNvSpPr>
              <a:spLocks/>
            </p:cNvSpPr>
            <p:nvPr/>
          </p:nvSpPr>
          <p:spPr bwMode="auto">
            <a:xfrm>
              <a:off x="8849832" y="4278360"/>
              <a:ext cx="174202" cy="216162"/>
            </a:xfrm>
            <a:custGeom>
              <a:avLst/>
              <a:gdLst>
                <a:gd name="T0" fmla="*/ 12 w 65"/>
                <a:gd name="T1" fmla="*/ 20 h 81"/>
                <a:gd name="T2" fmla="*/ 20 w 65"/>
                <a:gd name="T3" fmla="*/ 12 h 81"/>
                <a:gd name="T4" fmla="*/ 45 w 65"/>
                <a:gd name="T5" fmla="*/ 12 h 81"/>
                <a:gd name="T6" fmla="*/ 53 w 65"/>
                <a:gd name="T7" fmla="*/ 20 h 81"/>
                <a:gd name="T8" fmla="*/ 53 w 65"/>
                <a:gd name="T9" fmla="*/ 81 h 81"/>
                <a:gd name="T10" fmla="*/ 65 w 65"/>
                <a:gd name="T11" fmla="*/ 81 h 81"/>
                <a:gd name="T12" fmla="*/ 65 w 65"/>
                <a:gd name="T13" fmla="*/ 20 h 81"/>
                <a:gd name="T14" fmla="*/ 45 w 65"/>
                <a:gd name="T15" fmla="*/ 0 h 81"/>
                <a:gd name="T16" fmla="*/ 20 w 65"/>
                <a:gd name="T17" fmla="*/ 0 h 81"/>
                <a:gd name="T18" fmla="*/ 0 w 65"/>
                <a:gd name="T19" fmla="*/ 20 h 81"/>
                <a:gd name="T20" fmla="*/ 0 w 65"/>
                <a:gd name="T21" fmla="*/ 81 h 81"/>
                <a:gd name="T22" fmla="*/ 12 w 65"/>
                <a:gd name="T23" fmla="*/ 81 h 81"/>
                <a:gd name="T24" fmla="*/ 12 w 65"/>
                <a:gd name="T25" fmla="*/ 2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81">
                  <a:moveTo>
                    <a:pt x="12" y="20"/>
                  </a:moveTo>
                  <a:cubicBezTo>
                    <a:pt x="12" y="15"/>
                    <a:pt x="15" y="12"/>
                    <a:pt x="20" y="12"/>
                  </a:cubicBezTo>
                  <a:cubicBezTo>
                    <a:pt x="45" y="12"/>
                    <a:pt x="45" y="12"/>
                    <a:pt x="45" y="12"/>
                  </a:cubicBezTo>
                  <a:cubicBezTo>
                    <a:pt x="49" y="12"/>
                    <a:pt x="53" y="15"/>
                    <a:pt x="53" y="20"/>
                  </a:cubicBezTo>
                  <a:cubicBezTo>
                    <a:pt x="53" y="81"/>
                    <a:pt x="53" y="81"/>
                    <a:pt x="53" y="81"/>
                  </a:cubicBezTo>
                  <a:cubicBezTo>
                    <a:pt x="65" y="81"/>
                    <a:pt x="65" y="81"/>
                    <a:pt x="65" y="81"/>
                  </a:cubicBezTo>
                  <a:cubicBezTo>
                    <a:pt x="65" y="20"/>
                    <a:pt x="65" y="20"/>
                    <a:pt x="65" y="20"/>
                  </a:cubicBezTo>
                  <a:cubicBezTo>
                    <a:pt x="65" y="9"/>
                    <a:pt x="56" y="0"/>
                    <a:pt x="45" y="0"/>
                  </a:cubicBezTo>
                  <a:cubicBezTo>
                    <a:pt x="20" y="0"/>
                    <a:pt x="20" y="0"/>
                    <a:pt x="20" y="0"/>
                  </a:cubicBezTo>
                  <a:cubicBezTo>
                    <a:pt x="9" y="0"/>
                    <a:pt x="0" y="9"/>
                    <a:pt x="0" y="20"/>
                  </a:cubicBezTo>
                  <a:cubicBezTo>
                    <a:pt x="0" y="81"/>
                    <a:pt x="0" y="81"/>
                    <a:pt x="0" y="81"/>
                  </a:cubicBezTo>
                  <a:cubicBezTo>
                    <a:pt x="12" y="81"/>
                    <a:pt x="12" y="81"/>
                    <a:pt x="12" y="81"/>
                  </a:cubicBezTo>
                  <a:lnTo>
                    <a:pt x="12" y="20"/>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grpSp>
      <p:pic>
        <p:nvPicPr>
          <p:cNvPr id="427" name="Picture 426">
            <a:extLst>
              <a:ext uri="{FF2B5EF4-FFF2-40B4-BE49-F238E27FC236}">
                <a16:creationId xmlns:a16="http://schemas.microsoft.com/office/drawing/2014/main" id="{ECC250B5-3268-4787-9378-441AB73A6650}"/>
              </a:ext>
            </a:extLst>
          </p:cNvPr>
          <p:cNvPicPr>
            <a:picLocks noChangeAspect="1"/>
          </p:cNvPicPr>
          <p:nvPr/>
        </p:nvPicPr>
        <p:blipFill>
          <a:blip r:embed="rId4"/>
          <a:stretch>
            <a:fillRect/>
          </a:stretch>
        </p:blipFill>
        <p:spPr>
          <a:xfrm>
            <a:off x="6399095" y="132573"/>
            <a:ext cx="5600549" cy="2938784"/>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A283CC02-EC34-434A-B905-21B3FB24F6FA}"/>
              </a:ext>
            </a:extLst>
          </p:cNvPr>
          <p:cNvSpPr/>
          <p:nvPr/>
        </p:nvSpPr>
        <p:spPr>
          <a:xfrm>
            <a:off x="693418" y="2896471"/>
            <a:ext cx="3399329" cy="769441"/>
          </a:xfrm>
          <a:prstGeom prst="rect">
            <a:avLst/>
          </a:prstGeom>
        </p:spPr>
        <p:txBody>
          <a:bodyPr wrap="none">
            <a:spAutoFit/>
          </a:bodyPr>
          <a:lstStyle/>
          <a:p>
            <a:r>
              <a:rPr lang="en-US" sz="4400" i="1">
                <a:ln w="0"/>
                <a:gradFill>
                  <a:gsLst>
                    <a:gs pos="21000">
                      <a:srgbClr val="53575C"/>
                    </a:gs>
                    <a:gs pos="88000">
                      <a:srgbClr val="C5C7CA"/>
                    </a:gs>
                  </a:gsLst>
                  <a:lin ang="5400000"/>
                </a:gradFill>
              </a:rPr>
              <a:t>NFDRS    2016</a:t>
            </a:r>
            <a:endParaRPr lang="en-US">
              <a:ln w="0"/>
              <a:gradFill>
                <a:gsLst>
                  <a:gs pos="21000">
                    <a:srgbClr val="53575C"/>
                  </a:gs>
                  <a:gs pos="88000">
                    <a:srgbClr val="C5C7CA"/>
                  </a:gs>
                </a:gsLst>
                <a:lin ang="5400000"/>
              </a:gradFill>
            </a:endParaRPr>
          </a:p>
        </p:txBody>
      </p:sp>
      <p:sp>
        <p:nvSpPr>
          <p:cNvPr id="2" name="Title 1">
            <a:extLst>
              <a:ext uri="{FF2B5EF4-FFF2-40B4-BE49-F238E27FC236}">
                <a16:creationId xmlns:a16="http://schemas.microsoft.com/office/drawing/2014/main" id="{27DC8A16-17FD-44C9-AE82-B19FFA2C513C}"/>
              </a:ext>
            </a:extLst>
          </p:cNvPr>
          <p:cNvSpPr>
            <a:spLocks noGrp="1"/>
          </p:cNvSpPr>
          <p:nvPr>
            <p:ph type="title"/>
          </p:nvPr>
        </p:nvSpPr>
        <p:spPr>
          <a:xfrm>
            <a:off x="257475" y="229192"/>
            <a:ext cx="5569699" cy="1143000"/>
          </a:xfrm>
        </p:spPr>
        <p:txBody>
          <a:bodyPr>
            <a:normAutofit fontScale="90000"/>
          </a:bodyPr>
          <a:lstStyle/>
          <a:p>
            <a:pPr algn="l"/>
            <a:r>
              <a:rPr lang="en-US" sz="4900" b="1" dirty="0">
                <a:ln w="10160">
                  <a:solidFill>
                    <a:srgbClr val="3898DA"/>
                  </a:solidFill>
                  <a:prstDash val="solid"/>
                </a:ln>
                <a:solidFill>
                  <a:srgbClr val="FFFFFF"/>
                </a:solidFill>
                <a:effectLst>
                  <a:outerShdw blurRad="50800" dist="38100" dir="2700000" algn="tl" rotWithShape="0">
                    <a:prstClr val="black">
                      <a:alpha val="40000"/>
                    </a:prstClr>
                  </a:outerShdw>
                </a:effectLst>
              </a:rPr>
              <a:t>Workshop Structure &amp; Process</a:t>
            </a:r>
            <a:endParaRPr lang="en-US" dirty="0"/>
          </a:p>
        </p:txBody>
      </p:sp>
    </p:spTree>
    <p:extLst>
      <p:ext uri="{BB962C8B-B14F-4D97-AF65-F5344CB8AC3E}">
        <p14:creationId xmlns:p14="http://schemas.microsoft.com/office/powerpoint/2010/main" val="16216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dissolve">
                                      <p:cBhvr>
                                        <p:cTn id="7" dur="1000"/>
                                        <p:tgtEl>
                                          <p:spTgt spid="427"/>
                                        </p:tgtEl>
                                      </p:cBhvr>
                                    </p:animEffect>
                                  </p:childTnLst>
                                </p:cTn>
                              </p:par>
                            </p:childTnLst>
                          </p:cTn>
                        </p:par>
                      </p:childTnLst>
                    </p:cTn>
                  </p:par>
                  <p:par>
                    <p:cTn id="8" fill="hold">
                      <p:stCondLst>
                        <p:cond delay="indefinite"/>
                      </p:stCondLst>
                      <p:childTnLst>
                        <p:par>
                          <p:cTn id="9" fill="hold">
                            <p:stCondLst>
                              <p:cond delay="0"/>
                            </p:stCondLst>
                            <p:childTnLst>
                              <p:par>
                                <p:cTn id="10" presetID="50" presetClass="path" presetSubtype="0" accel="22000" fill="hold" grpId="0" nodeType="clickEffect">
                                  <p:stCondLst>
                                    <p:cond delay="0"/>
                                  </p:stCondLst>
                                  <p:childTnLst>
                                    <p:animMotion origin="layout" path="M -3.61111E-6 3.95062E-6 C -3.61111E-6 0.0003 0.0198 0.1108 0.02882 0.19259 C 0.0349 0.24506 0.0382 0.30555 0.04236 0.40586 C 0.04601 0.49722 0.04445 0.46975 0.04549 0.63888 " pathEditMode="relative" rAng="0" ptsTypes="AAAA">
                                      <p:cBhvr>
                                        <p:cTn id="11" dur="3000" fill="hold"/>
                                        <p:tgtEl>
                                          <p:spTgt spid="15"/>
                                        </p:tgtEl>
                                        <p:attrNameLst>
                                          <p:attrName>ppt_x</p:attrName>
                                          <p:attrName>ppt_y</p:attrName>
                                        </p:attrNameLst>
                                      </p:cBhvr>
                                      <p:rCtr x="2274" y="31944"/>
                                    </p:animMotion>
                                  </p:childTnLst>
                                </p:cTn>
                              </p:par>
                            </p:childTnLst>
                          </p:cTn>
                        </p:par>
                        <p:par>
                          <p:cTn id="12" fill="hold">
                            <p:stCondLst>
                              <p:cond delay="3000"/>
                            </p:stCondLst>
                            <p:childTnLst>
                              <p:par>
                                <p:cTn id="13" presetID="50" presetClass="path" presetSubtype="0" accel="22000" fill="hold" grpId="0" nodeType="afterEffect">
                                  <p:stCondLst>
                                    <p:cond delay="0"/>
                                  </p:stCondLst>
                                  <p:childTnLst>
                                    <p:animMotion origin="layout" path="M -1.66667E-6 -1.48148E-6 C 0.0092 0.05 0.02274 0.13858 0.02986 0.20617 C 0.03646 0.27654 0.04028 0.34012 0.04236 0.41451 C 0.04549 0.4892 0.04445 0.46975 0.04549 0.63951 " pathEditMode="relative" rAng="0" ptsTypes="AAAA">
                                      <p:cBhvr>
                                        <p:cTn id="14" dur="3800" fill="hold"/>
                                        <p:tgtEl>
                                          <p:spTgt spid="201"/>
                                        </p:tgtEl>
                                        <p:attrNameLst>
                                          <p:attrName>ppt_x</p:attrName>
                                          <p:attrName>ppt_y</p:attrName>
                                        </p:attrNameLst>
                                      </p:cBhvr>
                                      <p:rCtr x="2274" y="31975"/>
                                    </p:animMotion>
                                  </p:childTnLst>
                                </p:cTn>
                              </p:par>
                              <p:par>
                                <p:cTn id="15" presetID="10" presetClass="entr" presetSubtype="0" fill="hold" grpId="0" nodeType="withEffect">
                                  <p:stCondLst>
                                    <p:cond delay="1400"/>
                                  </p:stCondLst>
                                  <p:childTnLst>
                                    <p:set>
                                      <p:cBhvr>
                                        <p:cTn id="16" dur="1" fill="hold">
                                          <p:stCondLst>
                                            <p:cond delay="0"/>
                                          </p:stCondLst>
                                        </p:cTn>
                                        <p:tgtEl>
                                          <p:spTgt spid="116"/>
                                        </p:tgtEl>
                                        <p:attrNameLst>
                                          <p:attrName>style.visibility</p:attrName>
                                        </p:attrNameLst>
                                      </p:cBhvr>
                                      <p:to>
                                        <p:strVal val="visible"/>
                                      </p:to>
                                    </p:set>
                                    <p:animEffect transition="in" filter="fade">
                                      <p:cBhvr>
                                        <p:cTn id="17" dur="1350"/>
                                        <p:tgtEl>
                                          <p:spTgt spid="116"/>
                                        </p:tgtEl>
                                      </p:cBhvr>
                                    </p:animEffect>
                                  </p:childTnLst>
                                </p:cTn>
                              </p:par>
                              <p:par>
                                <p:cTn id="18" presetID="9" presetClass="entr" presetSubtype="0" fill="hold" nodeType="withEffect">
                                  <p:stCondLst>
                                    <p:cond delay="2000"/>
                                  </p:stCondLst>
                                  <p:childTnLst>
                                    <p:set>
                                      <p:cBhvr>
                                        <p:cTn id="19" dur="1" fill="hold">
                                          <p:stCondLst>
                                            <p:cond delay="0"/>
                                          </p:stCondLst>
                                        </p:cTn>
                                        <p:tgtEl>
                                          <p:spTgt spid="353"/>
                                        </p:tgtEl>
                                        <p:attrNameLst>
                                          <p:attrName>style.visibility</p:attrName>
                                        </p:attrNameLst>
                                      </p:cBhvr>
                                      <p:to>
                                        <p:strVal val="visible"/>
                                      </p:to>
                                    </p:set>
                                    <p:animEffect transition="in" filter="dissolve">
                                      <p:cBhvr>
                                        <p:cTn id="20" dur="250"/>
                                        <p:tgtEl>
                                          <p:spTgt spid="353"/>
                                        </p:tgtEl>
                                      </p:cBhvr>
                                    </p:animEffect>
                                  </p:childTnLst>
                                </p:cTn>
                              </p:par>
                              <p:par>
                                <p:cTn id="21" presetID="45" presetClass="entr" presetSubtype="0" fill="hold" nodeType="withEffect">
                                  <p:stCondLst>
                                    <p:cond delay="2000"/>
                                  </p:stCondLst>
                                  <p:childTnLst>
                                    <p:set>
                                      <p:cBhvr>
                                        <p:cTn id="22" dur="1" fill="hold">
                                          <p:stCondLst>
                                            <p:cond delay="0"/>
                                          </p:stCondLst>
                                        </p:cTn>
                                        <p:tgtEl>
                                          <p:spTgt spid="413"/>
                                        </p:tgtEl>
                                        <p:attrNameLst>
                                          <p:attrName>style.visibility</p:attrName>
                                        </p:attrNameLst>
                                      </p:cBhvr>
                                      <p:to>
                                        <p:strVal val="visible"/>
                                      </p:to>
                                    </p:set>
                                    <p:animEffect transition="in" filter="fade">
                                      <p:cBhvr>
                                        <p:cTn id="23" dur="1000"/>
                                        <p:tgtEl>
                                          <p:spTgt spid="413"/>
                                        </p:tgtEl>
                                      </p:cBhvr>
                                    </p:animEffect>
                                    <p:anim calcmode="lin" valueType="num">
                                      <p:cBhvr>
                                        <p:cTn id="24" dur="1000" fill="hold"/>
                                        <p:tgtEl>
                                          <p:spTgt spid="413"/>
                                        </p:tgtEl>
                                        <p:attrNameLst>
                                          <p:attrName>ppt_w</p:attrName>
                                        </p:attrNameLst>
                                      </p:cBhvr>
                                      <p:tavLst>
                                        <p:tav tm="0" fmla="#ppt_w*sin(2.5*pi*$)">
                                          <p:val>
                                            <p:fltVal val="0"/>
                                          </p:val>
                                        </p:tav>
                                        <p:tav tm="100000">
                                          <p:val>
                                            <p:fltVal val="1"/>
                                          </p:val>
                                        </p:tav>
                                      </p:tavLst>
                                    </p:anim>
                                    <p:anim calcmode="lin" valueType="num">
                                      <p:cBhvr>
                                        <p:cTn id="25" dur="1000" fill="hold"/>
                                        <p:tgtEl>
                                          <p:spTgt spid="413"/>
                                        </p:tgtEl>
                                        <p:attrNameLst>
                                          <p:attrName>ppt_h</p:attrName>
                                        </p:attrNameLst>
                                      </p:cBhvr>
                                      <p:tavLst>
                                        <p:tav tm="0">
                                          <p:val>
                                            <p:strVal val="#ppt_h"/>
                                          </p:val>
                                        </p:tav>
                                        <p:tav tm="100000">
                                          <p:val>
                                            <p:strVal val="#ppt_h"/>
                                          </p:val>
                                        </p:tav>
                                      </p:tavLst>
                                    </p:anim>
                                  </p:childTnLst>
                                </p:cTn>
                              </p:par>
                              <p:par>
                                <p:cTn id="26" presetID="16" presetClass="entr" presetSubtype="21" fill="hold" grpId="0" nodeType="withEffect">
                                  <p:stCondLst>
                                    <p:cond delay="200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5" grpId="0" animBg="1"/>
      <p:bldP spid="201"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340FFB-151C-4A36-8DC7-448B184967AC}"/>
              </a:ext>
            </a:extLst>
          </p:cNvPr>
          <p:cNvPicPr>
            <a:picLocks noChangeAspect="1"/>
          </p:cNvPicPr>
          <p:nvPr/>
        </p:nvPicPr>
        <p:blipFill>
          <a:blip r:embed="rId3"/>
          <a:stretch>
            <a:fillRect/>
          </a:stretch>
        </p:blipFill>
        <p:spPr>
          <a:xfrm rot="768146">
            <a:off x="6472090" y="370665"/>
            <a:ext cx="2849454" cy="3700743"/>
          </a:xfrm>
          <a:prstGeom prst="rect">
            <a:avLst/>
          </a:prstGeom>
          <a:ln>
            <a:noFill/>
          </a:ln>
          <a:effectLst>
            <a:outerShdw blurRad="292100" dist="139700" dir="2700000" algn="tl" rotWithShape="0">
              <a:srgbClr val="333333">
                <a:alpha val="65000"/>
              </a:srgbClr>
            </a:outerShdw>
          </a:effectLst>
        </p:spPr>
      </p:pic>
      <p:sp>
        <p:nvSpPr>
          <p:cNvPr id="16" name="Freeform 43"/>
          <p:cNvSpPr>
            <a:spLocks/>
          </p:cNvSpPr>
          <p:nvPr/>
        </p:nvSpPr>
        <p:spPr bwMode="auto">
          <a:xfrm>
            <a:off x="7625294" y="6862763"/>
            <a:ext cx="144036" cy="0"/>
          </a:xfrm>
          <a:custGeom>
            <a:avLst/>
            <a:gdLst>
              <a:gd name="T0" fmla="*/ 30 w 61"/>
              <a:gd name="T1" fmla="*/ 0 w 61"/>
              <a:gd name="T2" fmla="*/ 61 w 61"/>
              <a:gd name="T3" fmla="*/ 30 w 61"/>
            </a:gdLst>
            <a:ahLst/>
            <a:cxnLst>
              <a:cxn ang="0">
                <a:pos x="T0" y="0"/>
              </a:cxn>
              <a:cxn ang="0">
                <a:pos x="T1" y="0"/>
              </a:cxn>
              <a:cxn ang="0">
                <a:pos x="T2" y="0"/>
              </a:cxn>
              <a:cxn ang="0">
                <a:pos x="T3" y="0"/>
              </a:cxn>
            </a:cxnLst>
            <a:rect l="0" t="0" r="r" b="b"/>
            <a:pathLst>
              <a:path w="61">
                <a:moveTo>
                  <a:pt x="30" y="0"/>
                </a:moveTo>
                <a:cubicBezTo>
                  <a:pt x="20" y="0"/>
                  <a:pt x="10" y="0"/>
                  <a:pt x="0" y="0"/>
                </a:cubicBezTo>
                <a:cubicBezTo>
                  <a:pt x="61" y="0"/>
                  <a:pt x="61" y="0"/>
                  <a:pt x="61" y="0"/>
                </a:cubicBezTo>
                <a:cubicBezTo>
                  <a:pt x="51" y="0"/>
                  <a:pt x="41" y="0"/>
                  <a:pt x="30" y="0"/>
                </a:cubicBezTo>
                <a:close/>
              </a:path>
            </a:pathLst>
          </a:custGeom>
          <a:solidFill>
            <a:srgbClr val="EEC7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grpSp>
        <p:nvGrpSpPr>
          <p:cNvPr id="2" name="Group 1"/>
          <p:cNvGrpSpPr/>
          <p:nvPr/>
        </p:nvGrpSpPr>
        <p:grpSpPr>
          <a:xfrm>
            <a:off x="-8721" y="-8442"/>
            <a:ext cx="6519969" cy="3867940"/>
            <a:chOff x="-6541" y="-6332"/>
            <a:chExt cx="4889977" cy="2900955"/>
          </a:xfrm>
        </p:grpSpPr>
        <p:sp>
          <p:nvSpPr>
            <p:cNvPr id="45" name="Freeform 10"/>
            <p:cNvSpPr>
              <a:spLocks/>
            </p:cNvSpPr>
            <p:nvPr/>
          </p:nvSpPr>
          <p:spPr bwMode="auto">
            <a:xfrm>
              <a:off x="-2382" y="-6332"/>
              <a:ext cx="4860371" cy="2894593"/>
            </a:xfrm>
            <a:custGeom>
              <a:avLst/>
              <a:gdLst>
                <a:gd name="T0" fmla="*/ 525 w 2719"/>
                <a:gd name="T1" fmla="*/ 1597 h 1618"/>
                <a:gd name="T2" fmla="*/ 1514 w 2719"/>
                <a:gd name="T3" fmla="*/ 1579 h 1618"/>
                <a:gd name="T4" fmla="*/ 1951 w 2719"/>
                <a:gd name="T5" fmla="*/ 1472 h 1618"/>
                <a:gd name="T6" fmla="*/ 2322 w 2719"/>
                <a:gd name="T7" fmla="*/ 1236 h 1618"/>
                <a:gd name="T8" fmla="*/ 2718 w 2719"/>
                <a:gd name="T9" fmla="*/ 0 h 1618"/>
                <a:gd name="T10" fmla="*/ 2426 w 2719"/>
                <a:gd name="T11" fmla="*/ 0 h 1618"/>
                <a:gd name="T12" fmla="*/ 2426 w 2719"/>
                <a:gd name="T13" fmla="*/ 0 h 1618"/>
                <a:gd name="T14" fmla="*/ 2118 w 2719"/>
                <a:gd name="T15" fmla="*/ 1027 h 1618"/>
                <a:gd name="T16" fmla="*/ 1477 w 2719"/>
                <a:gd name="T17" fmla="*/ 1289 h 1618"/>
                <a:gd name="T18" fmla="*/ 534 w 2719"/>
                <a:gd name="T19" fmla="*/ 1305 h 1618"/>
                <a:gd name="T20" fmla="*/ 12 w 2719"/>
                <a:gd name="T21" fmla="*/ 1294 h 1618"/>
                <a:gd name="T22" fmla="*/ 0 w 2719"/>
                <a:gd name="T23" fmla="*/ 1294 h 1618"/>
                <a:gd name="T24" fmla="*/ 0 w 2719"/>
                <a:gd name="T25" fmla="*/ 1586 h 1618"/>
                <a:gd name="T26" fmla="*/ 12 w 2719"/>
                <a:gd name="T27" fmla="*/ 1586 h 1618"/>
                <a:gd name="T28" fmla="*/ 525 w 2719"/>
                <a:gd name="T29" fmla="*/ 1597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9" h="1618">
                  <a:moveTo>
                    <a:pt x="525" y="1597"/>
                  </a:moveTo>
                  <a:cubicBezTo>
                    <a:pt x="879" y="1608"/>
                    <a:pt x="1213" y="1618"/>
                    <a:pt x="1514" y="1579"/>
                  </a:cubicBezTo>
                  <a:cubicBezTo>
                    <a:pt x="1681" y="1557"/>
                    <a:pt x="1824" y="1522"/>
                    <a:pt x="1951" y="1472"/>
                  </a:cubicBezTo>
                  <a:cubicBezTo>
                    <a:pt x="2095" y="1415"/>
                    <a:pt x="2220" y="1335"/>
                    <a:pt x="2322" y="1236"/>
                  </a:cubicBezTo>
                  <a:cubicBezTo>
                    <a:pt x="2589" y="977"/>
                    <a:pt x="2719" y="573"/>
                    <a:pt x="2718" y="0"/>
                  </a:cubicBezTo>
                  <a:cubicBezTo>
                    <a:pt x="2426" y="0"/>
                    <a:pt x="2426" y="0"/>
                    <a:pt x="2426" y="0"/>
                  </a:cubicBezTo>
                  <a:cubicBezTo>
                    <a:pt x="2426" y="0"/>
                    <a:pt x="2426" y="0"/>
                    <a:pt x="2426" y="0"/>
                  </a:cubicBezTo>
                  <a:cubicBezTo>
                    <a:pt x="2427" y="490"/>
                    <a:pt x="2326" y="826"/>
                    <a:pt x="2118" y="1027"/>
                  </a:cubicBezTo>
                  <a:cubicBezTo>
                    <a:pt x="1972" y="1168"/>
                    <a:pt x="1769" y="1252"/>
                    <a:pt x="1477" y="1289"/>
                  </a:cubicBezTo>
                  <a:cubicBezTo>
                    <a:pt x="1198" y="1325"/>
                    <a:pt x="876" y="1315"/>
                    <a:pt x="534" y="1305"/>
                  </a:cubicBezTo>
                  <a:cubicBezTo>
                    <a:pt x="364" y="1299"/>
                    <a:pt x="189" y="1294"/>
                    <a:pt x="12" y="1294"/>
                  </a:cubicBezTo>
                  <a:cubicBezTo>
                    <a:pt x="8" y="1294"/>
                    <a:pt x="4" y="1294"/>
                    <a:pt x="0" y="1294"/>
                  </a:cubicBezTo>
                  <a:cubicBezTo>
                    <a:pt x="0" y="1586"/>
                    <a:pt x="0" y="1586"/>
                    <a:pt x="0" y="1586"/>
                  </a:cubicBezTo>
                  <a:cubicBezTo>
                    <a:pt x="4" y="1586"/>
                    <a:pt x="8" y="1586"/>
                    <a:pt x="12" y="1586"/>
                  </a:cubicBezTo>
                  <a:cubicBezTo>
                    <a:pt x="184" y="1586"/>
                    <a:pt x="357" y="1591"/>
                    <a:pt x="525" y="1597"/>
                  </a:cubicBezTo>
                  <a:close/>
                </a:path>
              </a:pathLst>
            </a:custGeom>
            <a:solidFill>
              <a:srgbClr val="8E8E8E"/>
            </a:solidFill>
            <a:ln>
              <a:noFill/>
            </a:ln>
            <a:effectLst>
              <a:glow rad="228600">
                <a:schemeClr val="bg1">
                  <a:lumMod val="50000"/>
                  <a:alpha val="40000"/>
                </a:schemeClr>
              </a:glow>
              <a:outerShdw blurRad="863600" sx="102000" sy="102000" algn="ctr" rotWithShape="0">
                <a:prstClr val="black">
                  <a:alpha val="3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3" name="Freeform 60"/>
            <p:cNvSpPr>
              <a:spLocks/>
            </p:cNvSpPr>
            <p:nvPr/>
          </p:nvSpPr>
          <p:spPr bwMode="auto">
            <a:xfrm>
              <a:off x="-2382" y="-6332"/>
              <a:ext cx="4885818" cy="2900955"/>
            </a:xfrm>
            <a:custGeom>
              <a:avLst/>
              <a:gdLst>
                <a:gd name="T0" fmla="*/ 2312 w 2733"/>
                <a:gd name="T1" fmla="*/ 1226 h 1621"/>
                <a:gd name="T2" fmla="*/ 1945 w 2733"/>
                <a:gd name="T3" fmla="*/ 1459 h 1621"/>
                <a:gd name="T4" fmla="*/ 1512 w 2733"/>
                <a:gd name="T5" fmla="*/ 1565 h 1621"/>
                <a:gd name="T6" fmla="*/ 1002 w 2733"/>
                <a:gd name="T7" fmla="*/ 1593 h 1621"/>
                <a:gd name="T8" fmla="*/ 525 w 2733"/>
                <a:gd name="T9" fmla="*/ 1583 h 1621"/>
                <a:gd name="T10" fmla="*/ 12 w 2733"/>
                <a:gd name="T11" fmla="*/ 1572 h 1621"/>
                <a:gd name="T12" fmla="*/ 0 w 2733"/>
                <a:gd name="T13" fmla="*/ 1572 h 1621"/>
                <a:gd name="T14" fmla="*/ 0 w 2733"/>
                <a:gd name="T15" fmla="*/ 1600 h 1621"/>
                <a:gd name="T16" fmla="*/ 12 w 2733"/>
                <a:gd name="T17" fmla="*/ 1600 h 1621"/>
                <a:gd name="T18" fmla="*/ 524 w 2733"/>
                <a:gd name="T19" fmla="*/ 1611 h 1621"/>
                <a:gd name="T20" fmla="*/ 1002 w 2733"/>
                <a:gd name="T21" fmla="*/ 1621 h 1621"/>
                <a:gd name="T22" fmla="*/ 1516 w 2733"/>
                <a:gd name="T23" fmla="*/ 1593 h 1621"/>
                <a:gd name="T24" fmla="*/ 1956 w 2733"/>
                <a:gd name="T25" fmla="*/ 1485 h 1621"/>
                <a:gd name="T26" fmla="*/ 2331 w 2733"/>
                <a:gd name="T27" fmla="*/ 1246 h 1621"/>
                <a:gd name="T28" fmla="*/ 2732 w 2733"/>
                <a:gd name="T29" fmla="*/ 0 h 1621"/>
                <a:gd name="T30" fmla="*/ 2704 w 2733"/>
                <a:gd name="T31" fmla="*/ 0 h 1621"/>
                <a:gd name="T32" fmla="*/ 2312 w 2733"/>
                <a:gd name="T33" fmla="*/ 1226 h 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33" h="1621">
                  <a:moveTo>
                    <a:pt x="2312" y="1226"/>
                  </a:moveTo>
                  <a:cubicBezTo>
                    <a:pt x="2211" y="1324"/>
                    <a:pt x="2088" y="1402"/>
                    <a:pt x="1945" y="1459"/>
                  </a:cubicBezTo>
                  <a:cubicBezTo>
                    <a:pt x="1820" y="1509"/>
                    <a:pt x="1678" y="1544"/>
                    <a:pt x="1512" y="1565"/>
                  </a:cubicBezTo>
                  <a:cubicBezTo>
                    <a:pt x="1367" y="1584"/>
                    <a:pt x="1205" y="1593"/>
                    <a:pt x="1002" y="1593"/>
                  </a:cubicBezTo>
                  <a:cubicBezTo>
                    <a:pt x="848" y="1593"/>
                    <a:pt x="691" y="1588"/>
                    <a:pt x="525" y="1583"/>
                  </a:cubicBezTo>
                  <a:cubicBezTo>
                    <a:pt x="358" y="1577"/>
                    <a:pt x="184" y="1572"/>
                    <a:pt x="12" y="1572"/>
                  </a:cubicBezTo>
                  <a:cubicBezTo>
                    <a:pt x="8" y="1572"/>
                    <a:pt x="4" y="1572"/>
                    <a:pt x="0" y="1572"/>
                  </a:cubicBezTo>
                  <a:cubicBezTo>
                    <a:pt x="0" y="1600"/>
                    <a:pt x="0" y="1600"/>
                    <a:pt x="0" y="1600"/>
                  </a:cubicBezTo>
                  <a:cubicBezTo>
                    <a:pt x="4" y="1600"/>
                    <a:pt x="8" y="1600"/>
                    <a:pt x="12" y="1600"/>
                  </a:cubicBezTo>
                  <a:cubicBezTo>
                    <a:pt x="184" y="1600"/>
                    <a:pt x="357" y="1605"/>
                    <a:pt x="524" y="1611"/>
                  </a:cubicBezTo>
                  <a:cubicBezTo>
                    <a:pt x="691" y="1616"/>
                    <a:pt x="848" y="1621"/>
                    <a:pt x="1002" y="1621"/>
                  </a:cubicBezTo>
                  <a:cubicBezTo>
                    <a:pt x="1206" y="1621"/>
                    <a:pt x="1369" y="1612"/>
                    <a:pt x="1516" y="1593"/>
                  </a:cubicBezTo>
                  <a:cubicBezTo>
                    <a:pt x="1684" y="1571"/>
                    <a:pt x="1828" y="1536"/>
                    <a:pt x="1956" y="1485"/>
                  </a:cubicBezTo>
                  <a:cubicBezTo>
                    <a:pt x="2102" y="1427"/>
                    <a:pt x="2228" y="1347"/>
                    <a:pt x="2331" y="1246"/>
                  </a:cubicBezTo>
                  <a:cubicBezTo>
                    <a:pt x="2601" y="985"/>
                    <a:pt x="2733" y="577"/>
                    <a:pt x="2732" y="0"/>
                  </a:cubicBezTo>
                  <a:cubicBezTo>
                    <a:pt x="2704" y="0"/>
                    <a:pt x="2704" y="0"/>
                    <a:pt x="2704" y="0"/>
                  </a:cubicBezTo>
                  <a:cubicBezTo>
                    <a:pt x="2705" y="569"/>
                    <a:pt x="2576" y="970"/>
                    <a:pt x="2312" y="1226"/>
                  </a:cubicBez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4" name="Freeform 61"/>
            <p:cNvSpPr>
              <a:spLocks/>
            </p:cNvSpPr>
            <p:nvPr/>
          </p:nvSpPr>
          <p:spPr bwMode="auto">
            <a:xfrm>
              <a:off x="-2382" y="-6332"/>
              <a:ext cx="4364156" cy="2376112"/>
            </a:xfrm>
            <a:custGeom>
              <a:avLst/>
              <a:gdLst>
                <a:gd name="T0" fmla="*/ 533 w 2441"/>
                <a:gd name="T1" fmla="*/ 1319 h 1329"/>
                <a:gd name="T2" fmla="*/ 1002 w 2441"/>
                <a:gd name="T3" fmla="*/ 1329 h 1329"/>
                <a:gd name="T4" fmla="*/ 1478 w 2441"/>
                <a:gd name="T5" fmla="*/ 1303 h 1329"/>
                <a:gd name="T6" fmla="*/ 2128 w 2441"/>
                <a:gd name="T7" fmla="*/ 1037 h 1329"/>
                <a:gd name="T8" fmla="*/ 2440 w 2441"/>
                <a:gd name="T9" fmla="*/ 0 h 1329"/>
                <a:gd name="T10" fmla="*/ 2440 w 2441"/>
                <a:gd name="T11" fmla="*/ 0 h 1329"/>
                <a:gd name="T12" fmla="*/ 2412 w 2441"/>
                <a:gd name="T13" fmla="*/ 0 h 1329"/>
                <a:gd name="T14" fmla="*/ 2412 w 2441"/>
                <a:gd name="T15" fmla="*/ 0 h 1329"/>
                <a:gd name="T16" fmla="*/ 2109 w 2441"/>
                <a:gd name="T17" fmla="*/ 1017 h 1329"/>
                <a:gd name="T18" fmla="*/ 1475 w 2441"/>
                <a:gd name="T19" fmla="*/ 1276 h 1329"/>
                <a:gd name="T20" fmla="*/ 1002 w 2441"/>
                <a:gd name="T21" fmla="*/ 1301 h 1329"/>
                <a:gd name="T22" fmla="*/ 534 w 2441"/>
                <a:gd name="T23" fmla="*/ 1291 h 1329"/>
                <a:gd name="T24" fmla="*/ 12 w 2441"/>
                <a:gd name="T25" fmla="*/ 1280 h 1329"/>
                <a:gd name="T26" fmla="*/ 0 w 2441"/>
                <a:gd name="T27" fmla="*/ 1280 h 1329"/>
                <a:gd name="T28" fmla="*/ 0 w 2441"/>
                <a:gd name="T29" fmla="*/ 1308 h 1329"/>
                <a:gd name="T30" fmla="*/ 12 w 2441"/>
                <a:gd name="T31" fmla="*/ 1308 h 1329"/>
                <a:gd name="T32" fmla="*/ 533 w 2441"/>
                <a:gd name="T33" fmla="*/ 1319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1" h="1329">
                  <a:moveTo>
                    <a:pt x="533" y="1319"/>
                  </a:moveTo>
                  <a:cubicBezTo>
                    <a:pt x="697" y="1324"/>
                    <a:pt x="851" y="1329"/>
                    <a:pt x="1002" y="1329"/>
                  </a:cubicBezTo>
                  <a:cubicBezTo>
                    <a:pt x="1193" y="1329"/>
                    <a:pt x="1345" y="1321"/>
                    <a:pt x="1478" y="1303"/>
                  </a:cubicBezTo>
                  <a:cubicBezTo>
                    <a:pt x="1773" y="1265"/>
                    <a:pt x="1980" y="1180"/>
                    <a:pt x="2128" y="1037"/>
                  </a:cubicBezTo>
                  <a:cubicBezTo>
                    <a:pt x="2338" y="833"/>
                    <a:pt x="2441" y="494"/>
                    <a:pt x="2440" y="0"/>
                  </a:cubicBezTo>
                  <a:cubicBezTo>
                    <a:pt x="2440" y="0"/>
                    <a:pt x="2440" y="0"/>
                    <a:pt x="2440" y="0"/>
                  </a:cubicBezTo>
                  <a:cubicBezTo>
                    <a:pt x="2412" y="0"/>
                    <a:pt x="2412" y="0"/>
                    <a:pt x="2412" y="0"/>
                  </a:cubicBezTo>
                  <a:cubicBezTo>
                    <a:pt x="2412" y="0"/>
                    <a:pt x="2412" y="0"/>
                    <a:pt x="2412" y="0"/>
                  </a:cubicBezTo>
                  <a:cubicBezTo>
                    <a:pt x="2413" y="486"/>
                    <a:pt x="2313" y="818"/>
                    <a:pt x="2109" y="1017"/>
                  </a:cubicBezTo>
                  <a:cubicBezTo>
                    <a:pt x="1965" y="1156"/>
                    <a:pt x="1764" y="1238"/>
                    <a:pt x="1475" y="1276"/>
                  </a:cubicBezTo>
                  <a:cubicBezTo>
                    <a:pt x="1343" y="1293"/>
                    <a:pt x="1192" y="1301"/>
                    <a:pt x="1002" y="1301"/>
                  </a:cubicBezTo>
                  <a:cubicBezTo>
                    <a:pt x="852" y="1301"/>
                    <a:pt x="698" y="1296"/>
                    <a:pt x="534" y="1291"/>
                  </a:cubicBezTo>
                  <a:cubicBezTo>
                    <a:pt x="365" y="1285"/>
                    <a:pt x="189" y="1280"/>
                    <a:pt x="12" y="1280"/>
                  </a:cubicBezTo>
                  <a:cubicBezTo>
                    <a:pt x="8" y="1280"/>
                    <a:pt x="4" y="1280"/>
                    <a:pt x="0" y="1280"/>
                  </a:cubicBezTo>
                  <a:cubicBezTo>
                    <a:pt x="0" y="1308"/>
                    <a:pt x="0" y="1308"/>
                    <a:pt x="0" y="1308"/>
                  </a:cubicBezTo>
                  <a:cubicBezTo>
                    <a:pt x="4" y="1308"/>
                    <a:pt x="8" y="1308"/>
                    <a:pt x="12" y="1308"/>
                  </a:cubicBezTo>
                  <a:cubicBezTo>
                    <a:pt x="189" y="1308"/>
                    <a:pt x="364" y="1313"/>
                    <a:pt x="533" y="1319"/>
                  </a:cubicBez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0" name="Freeform 51"/>
            <p:cNvSpPr>
              <a:spLocks/>
            </p:cNvSpPr>
            <p:nvPr/>
          </p:nvSpPr>
          <p:spPr bwMode="auto">
            <a:xfrm>
              <a:off x="4507509" y="642165"/>
              <a:ext cx="57222" cy="216166"/>
            </a:xfrm>
            <a:custGeom>
              <a:avLst/>
              <a:gdLst>
                <a:gd name="T0" fmla="*/ 0 w 34"/>
                <a:gd name="T1" fmla="*/ 118 h 121"/>
                <a:gd name="T2" fmla="*/ 16 w 34"/>
                <a:gd name="T3" fmla="*/ 121 h 121"/>
                <a:gd name="T4" fmla="*/ 34 w 34"/>
                <a:gd name="T5" fmla="*/ 2 h 121"/>
                <a:gd name="T6" fmla="*/ 18 w 34"/>
                <a:gd name="T7" fmla="*/ 0 h 121"/>
                <a:gd name="T8" fmla="*/ 0 w 34"/>
                <a:gd name="T9" fmla="*/ 118 h 121"/>
              </a:gdLst>
              <a:ahLst/>
              <a:cxnLst>
                <a:cxn ang="0">
                  <a:pos x="T0" y="T1"/>
                </a:cxn>
                <a:cxn ang="0">
                  <a:pos x="T2" y="T3"/>
                </a:cxn>
                <a:cxn ang="0">
                  <a:pos x="T4" y="T5"/>
                </a:cxn>
                <a:cxn ang="0">
                  <a:pos x="T6" y="T7"/>
                </a:cxn>
                <a:cxn ang="0">
                  <a:pos x="T8" y="T9"/>
                </a:cxn>
              </a:cxnLst>
              <a:rect l="0" t="0" r="r" b="b"/>
              <a:pathLst>
                <a:path w="34" h="121">
                  <a:moveTo>
                    <a:pt x="0" y="118"/>
                  </a:moveTo>
                  <a:cubicBezTo>
                    <a:pt x="16" y="121"/>
                    <a:pt x="16" y="121"/>
                    <a:pt x="16" y="121"/>
                  </a:cubicBezTo>
                  <a:cubicBezTo>
                    <a:pt x="23" y="83"/>
                    <a:pt x="29" y="43"/>
                    <a:pt x="34" y="2"/>
                  </a:cubicBezTo>
                  <a:cubicBezTo>
                    <a:pt x="18" y="0"/>
                    <a:pt x="18" y="0"/>
                    <a:pt x="18" y="0"/>
                  </a:cubicBezTo>
                  <a:cubicBezTo>
                    <a:pt x="13" y="41"/>
                    <a:pt x="7" y="80"/>
                    <a:pt x="0" y="118"/>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1" name="Freeform 52"/>
            <p:cNvSpPr>
              <a:spLocks/>
            </p:cNvSpPr>
            <p:nvPr/>
          </p:nvSpPr>
          <p:spPr bwMode="auto">
            <a:xfrm>
              <a:off x="4558372" y="216194"/>
              <a:ext cx="44507" cy="216166"/>
            </a:xfrm>
            <a:custGeom>
              <a:avLst/>
              <a:gdLst>
                <a:gd name="T0" fmla="*/ 0 w 23"/>
                <a:gd name="T1" fmla="*/ 119 h 121"/>
                <a:gd name="T2" fmla="*/ 16 w 23"/>
                <a:gd name="T3" fmla="*/ 121 h 121"/>
                <a:gd name="T4" fmla="*/ 23 w 23"/>
                <a:gd name="T5" fmla="*/ 1 h 121"/>
                <a:gd name="T6" fmla="*/ 7 w 23"/>
                <a:gd name="T7" fmla="*/ 0 h 121"/>
                <a:gd name="T8" fmla="*/ 0 w 23"/>
                <a:gd name="T9" fmla="*/ 119 h 121"/>
              </a:gdLst>
              <a:ahLst/>
              <a:cxnLst>
                <a:cxn ang="0">
                  <a:pos x="T0" y="T1"/>
                </a:cxn>
                <a:cxn ang="0">
                  <a:pos x="T2" y="T3"/>
                </a:cxn>
                <a:cxn ang="0">
                  <a:pos x="T4" y="T5"/>
                </a:cxn>
                <a:cxn ang="0">
                  <a:pos x="T6" y="T7"/>
                </a:cxn>
                <a:cxn ang="0">
                  <a:pos x="T8" y="T9"/>
                </a:cxn>
              </a:cxnLst>
              <a:rect l="0" t="0" r="r" b="b"/>
              <a:pathLst>
                <a:path w="23" h="121">
                  <a:moveTo>
                    <a:pt x="0" y="119"/>
                  </a:moveTo>
                  <a:cubicBezTo>
                    <a:pt x="16" y="121"/>
                    <a:pt x="16" y="121"/>
                    <a:pt x="16" y="121"/>
                  </a:cubicBezTo>
                  <a:cubicBezTo>
                    <a:pt x="19" y="82"/>
                    <a:pt x="22" y="42"/>
                    <a:pt x="23" y="1"/>
                  </a:cubicBezTo>
                  <a:cubicBezTo>
                    <a:pt x="7" y="0"/>
                    <a:pt x="7" y="0"/>
                    <a:pt x="7" y="0"/>
                  </a:cubicBezTo>
                  <a:cubicBezTo>
                    <a:pt x="6" y="41"/>
                    <a:pt x="3" y="81"/>
                    <a:pt x="0" y="119"/>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2" name="Freeform 53"/>
            <p:cNvSpPr>
              <a:spLocks/>
            </p:cNvSpPr>
            <p:nvPr/>
          </p:nvSpPr>
          <p:spPr bwMode="auto">
            <a:xfrm>
              <a:off x="-6541" y="2555870"/>
              <a:ext cx="63578" cy="25431"/>
            </a:xfrm>
            <a:custGeom>
              <a:avLst/>
              <a:gdLst>
                <a:gd name="T0" fmla="*/ 12 w 35"/>
                <a:gd name="T1" fmla="*/ 16 h 16"/>
                <a:gd name="T2" fmla="*/ 35 w 35"/>
                <a:gd name="T3" fmla="*/ 16 h 16"/>
                <a:gd name="T4" fmla="*/ 35 w 35"/>
                <a:gd name="T5" fmla="*/ 0 h 16"/>
                <a:gd name="T6" fmla="*/ 12 w 35"/>
                <a:gd name="T7" fmla="*/ 0 h 16"/>
                <a:gd name="T8" fmla="*/ 0 w 35"/>
                <a:gd name="T9" fmla="*/ 0 h 16"/>
                <a:gd name="T10" fmla="*/ 0 w 35"/>
                <a:gd name="T11" fmla="*/ 16 h 16"/>
                <a:gd name="T12" fmla="*/ 12 w 35"/>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35" h="16">
                  <a:moveTo>
                    <a:pt x="12" y="16"/>
                  </a:moveTo>
                  <a:cubicBezTo>
                    <a:pt x="19" y="16"/>
                    <a:pt x="27" y="16"/>
                    <a:pt x="35" y="16"/>
                  </a:cubicBezTo>
                  <a:cubicBezTo>
                    <a:pt x="35" y="0"/>
                    <a:pt x="35" y="0"/>
                    <a:pt x="35" y="0"/>
                  </a:cubicBezTo>
                  <a:cubicBezTo>
                    <a:pt x="27" y="0"/>
                    <a:pt x="20" y="0"/>
                    <a:pt x="12" y="0"/>
                  </a:cubicBezTo>
                  <a:cubicBezTo>
                    <a:pt x="8" y="0"/>
                    <a:pt x="4" y="0"/>
                    <a:pt x="0" y="0"/>
                  </a:cubicBezTo>
                  <a:cubicBezTo>
                    <a:pt x="0" y="16"/>
                    <a:pt x="0" y="16"/>
                    <a:pt x="0" y="16"/>
                  </a:cubicBezTo>
                  <a:cubicBezTo>
                    <a:pt x="4" y="16"/>
                    <a:pt x="8" y="16"/>
                    <a:pt x="12" y="16"/>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3" name="Freeform 54"/>
            <p:cNvSpPr>
              <a:spLocks/>
            </p:cNvSpPr>
            <p:nvPr/>
          </p:nvSpPr>
          <p:spPr bwMode="auto">
            <a:xfrm>
              <a:off x="699179" y="2568586"/>
              <a:ext cx="209810" cy="31791"/>
            </a:xfrm>
            <a:custGeom>
              <a:avLst/>
              <a:gdLst>
                <a:gd name="T0" fmla="*/ 0 w 120"/>
                <a:gd name="T1" fmla="*/ 16 h 19"/>
                <a:gd name="T2" fmla="*/ 120 w 120"/>
                <a:gd name="T3" fmla="*/ 19 h 19"/>
                <a:gd name="T4" fmla="*/ 120 w 120"/>
                <a:gd name="T5" fmla="*/ 3 h 19"/>
                <a:gd name="T6" fmla="*/ 0 w 120"/>
                <a:gd name="T7" fmla="*/ 0 h 19"/>
                <a:gd name="T8" fmla="*/ 0 w 120"/>
                <a:gd name="T9" fmla="*/ 16 h 19"/>
              </a:gdLst>
              <a:ahLst/>
              <a:cxnLst>
                <a:cxn ang="0">
                  <a:pos x="T0" y="T1"/>
                </a:cxn>
                <a:cxn ang="0">
                  <a:pos x="T2" y="T3"/>
                </a:cxn>
                <a:cxn ang="0">
                  <a:pos x="T4" y="T5"/>
                </a:cxn>
                <a:cxn ang="0">
                  <a:pos x="T6" y="T7"/>
                </a:cxn>
                <a:cxn ang="0">
                  <a:pos x="T8" y="T9"/>
                </a:cxn>
              </a:cxnLst>
              <a:rect l="0" t="0" r="r" b="b"/>
              <a:pathLst>
                <a:path w="120" h="19">
                  <a:moveTo>
                    <a:pt x="0" y="16"/>
                  </a:moveTo>
                  <a:cubicBezTo>
                    <a:pt x="40" y="17"/>
                    <a:pt x="80" y="18"/>
                    <a:pt x="120" y="19"/>
                  </a:cubicBezTo>
                  <a:cubicBezTo>
                    <a:pt x="120" y="3"/>
                    <a:pt x="120" y="3"/>
                    <a:pt x="120" y="3"/>
                  </a:cubicBezTo>
                  <a:cubicBezTo>
                    <a:pt x="81" y="2"/>
                    <a:pt x="41" y="1"/>
                    <a:pt x="0" y="0"/>
                  </a:cubicBezTo>
                  <a:lnTo>
                    <a:pt x="0" y="16"/>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4" name="Freeform 55"/>
            <p:cNvSpPr>
              <a:spLocks/>
            </p:cNvSpPr>
            <p:nvPr/>
          </p:nvSpPr>
          <p:spPr bwMode="auto">
            <a:xfrm>
              <a:off x="1983458" y="2587657"/>
              <a:ext cx="216166" cy="31791"/>
            </a:xfrm>
            <a:custGeom>
              <a:avLst/>
              <a:gdLst>
                <a:gd name="T0" fmla="*/ 0 w 121"/>
                <a:gd name="T1" fmla="*/ 4 h 20"/>
                <a:gd name="T2" fmla="*/ 1 w 121"/>
                <a:gd name="T3" fmla="*/ 20 h 20"/>
                <a:gd name="T4" fmla="*/ 121 w 121"/>
                <a:gd name="T5" fmla="*/ 16 h 20"/>
                <a:gd name="T6" fmla="*/ 120 w 121"/>
                <a:gd name="T7" fmla="*/ 0 h 20"/>
                <a:gd name="T8" fmla="*/ 0 w 121"/>
                <a:gd name="T9" fmla="*/ 4 h 20"/>
              </a:gdLst>
              <a:ahLst/>
              <a:cxnLst>
                <a:cxn ang="0">
                  <a:pos x="T0" y="T1"/>
                </a:cxn>
                <a:cxn ang="0">
                  <a:pos x="T2" y="T3"/>
                </a:cxn>
                <a:cxn ang="0">
                  <a:pos x="T4" y="T5"/>
                </a:cxn>
                <a:cxn ang="0">
                  <a:pos x="T6" y="T7"/>
                </a:cxn>
                <a:cxn ang="0">
                  <a:pos x="T8" y="T9"/>
                </a:cxn>
              </a:cxnLst>
              <a:rect l="0" t="0" r="r" b="b"/>
              <a:pathLst>
                <a:path w="121" h="20">
                  <a:moveTo>
                    <a:pt x="0" y="4"/>
                  </a:moveTo>
                  <a:cubicBezTo>
                    <a:pt x="1" y="20"/>
                    <a:pt x="1" y="20"/>
                    <a:pt x="1" y="20"/>
                  </a:cubicBezTo>
                  <a:cubicBezTo>
                    <a:pt x="42" y="19"/>
                    <a:pt x="83" y="18"/>
                    <a:pt x="121" y="16"/>
                  </a:cubicBezTo>
                  <a:cubicBezTo>
                    <a:pt x="120" y="0"/>
                    <a:pt x="120" y="0"/>
                    <a:pt x="120" y="0"/>
                  </a:cubicBezTo>
                  <a:cubicBezTo>
                    <a:pt x="82" y="2"/>
                    <a:pt x="42" y="3"/>
                    <a:pt x="0" y="4"/>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5" name="Freeform 56"/>
            <p:cNvSpPr>
              <a:spLocks/>
            </p:cNvSpPr>
            <p:nvPr/>
          </p:nvSpPr>
          <p:spPr bwMode="auto">
            <a:xfrm>
              <a:off x="1551126" y="2587657"/>
              <a:ext cx="216166" cy="31791"/>
            </a:xfrm>
            <a:custGeom>
              <a:avLst/>
              <a:gdLst>
                <a:gd name="T0" fmla="*/ 0 w 121"/>
                <a:gd name="T1" fmla="*/ 16 h 17"/>
                <a:gd name="T2" fmla="*/ 121 w 121"/>
                <a:gd name="T3" fmla="*/ 17 h 17"/>
                <a:gd name="T4" fmla="*/ 121 w 121"/>
                <a:gd name="T5" fmla="*/ 1 h 17"/>
                <a:gd name="T6" fmla="*/ 1 w 121"/>
                <a:gd name="T7" fmla="*/ 0 h 17"/>
                <a:gd name="T8" fmla="*/ 0 w 121"/>
                <a:gd name="T9" fmla="*/ 16 h 17"/>
              </a:gdLst>
              <a:ahLst/>
              <a:cxnLst>
                <a:cxn ang="0">
                  <a:pos x="T0" y="T1"/>
                </a:cxn>
                <a:cxn ang="0">
                  <a:pos x="T2" y="T3"/>
                </a:cxn>
                <a:cxn ang="0">
                  <a:pos x="T4" y="T5"/>
                </a:cxn>
                <a:cxn ang="0">
                  <a:pos x="T6" y="T7"/>
                </a:cxn>
                <a:cxn ang="0">
                  <a:pos x="T8" y="T9"/>
                </a:cxn>
              </a:cxnLst>
              <a:rect l="0" t="0" r="r" b="b"/>
              <a:pathLst>
                <a:path w="121" h="17">
                  <a:moveTo>
                    <a:pt x="0" y="16"/>
                  </a:moveTo>
                  <a:cubicBezTo>
                    <a:pt x="43" y="17"/>
                    <a:pt x="82" y="17"/>
                    <a:pt x="121" y="17"/>
                  </a:cubicBezTo>
                  <a:cubicBezTo>
                    <a:pt x="121" y="1"/>
                    <a:pt x="121" y="1"/>
                    <a:pt x="121" y="1"/>
                  </a:cubicBezTo>
                  <a:cubicBezTo>
                    <a:pt x="83" y="1"/>
                    <a:pt x="43" y="1"/>
                    <a:pt x="1" y="0"/>
                  </a:cubicBezTo>
                  <a:lnTo>
                    <a:pt x="0" y="16"/>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6" name="Freeform 57"/>
            <p:cNvSpPr>
              <a:spLocks/>
            </p:cNvSpPr>
            <p:nvPr/>
          </p:nvSpPr>
          <p:spPr bwMode="auto">
            <a:xfrm>
              <a:off x="1125150" y="2581302"/>
              <a:ext cx="216166" cy="31791"/>
            </a:xfrm>
            <a:custGeom>
              <a:avLst/>
              <a:gdLst>
                <a:gd name="T0" fmla="*/ 0 w 120"/>
                <a:gd name="T1" fmla="*/ 16 h 20"/>
                <a:gd name="T2" fmla="*/ 120 w 120"/>
                <a:gd name="T3" fmla="*/ 20 h 20"/>
                <a:gd name="T4" fmla="*/ 120 w 120"/>
                <a:gd name="T5" fmla="*/ 4 h 20"/>
                <a:gd name="T6" fmla="*/ 0 w 120"/>
                <a:gd name="T7" fmla="*/ 0 h 20"/>
                <a:gd name="T8" fmla="*/ 0 w 120"/>
                <a:gd name="T9" fmla="*/ 16 h 20"/>
              </a:gdLst>
              <a:ahLst/>
              <a:cxnLst>
                <a:cxn ang="0">
                  <a:pos x="T0" y="T1"/>
                </a:cxn>
                <a:cxn ang="0">
                  <a:pos x="T2" y="T3"/>
                </a:cxn>
                <a:cxn ang="0">
                  <a:pos x="T4" y="T5"/>
                </a:cxn>
                <a:cxn ang="0">
                  <a:pos x="T6" y="T7"/>
                </a:cxn>
                <a:cxn ang="0">
                  <a:pos x="T8" y="T9"/>
                </a:cxn>
              </a:cxnLst>
              <a:rect l="0" t="0" r="r" b="b"/>
              <a:pathLst>
                <a:path w="120" h="20">
                  <a:moveTo>
                    <a:pt x="0" y="16"/>
                  </a:moveTo>
                  <a:cubicBezTo>
                    <a:pt x="46" y="18"/>
                    <a:pt x="84" y="19"/>
                    <a:pt x="120" y="20"/>
                  </a:cubicBezTo>
                  <a:cubicBezTo>
                    <a:pt x="120" y="4"/>
                    <a:pt x="120" y="4"/>
                    <a:pt x="120" y="4"/>
                  </a:cubicBezTo>
                  <a:cubicBezTo>
                    <a:pt x="84" y="3"/>
                    <a:pt x="46" y="2"/>
                    <a:pt x="0" y="0"/>
                  </a:cubicBezTo>
                  <a:lnTo>
                    <a:pt x="0" y="16"/>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7" name="Freeform 58"/>
            <p:cNvSpPr>
              <a:spLocks/>
            </p:cNvSpPr>
            <p:nvPr/>
          </p:nvSpPr>
          <p:spPr bwMode="auto">
            <a:xfrm>
              <a:off x="266847" y="2555870"/>
              <a:ext cx="216166" cy="31791"/>
            </a:xfrm>
            <a:custGeom>
              <a:avLst/>
              <a:gdLst>
                <a:gd name="T0" fmla="*/ 0 w 121"/>
                <a:gd name="T1" fmla="*/ 16 h 18"/>
                <a:gd name="T2" fmla="*/ 120 w 121"/>
                <a:gd name="T3" fmla="*/ 18 h 18"/>
                <a:gd name="T4" fmla="*/ 121 w 121"/>
                <a:gd name="T5" fmla="*/ 2 h 18"/>
                <a:gd name="T6" fmla="*/ 1 w 121"/>
                <a:gd name="T7" fmla="*/ 0 h 18"/>
                <a:gd name="T8" fmla="*/ 0 w 121"/>
                <a:gd name="T9" fmla="*/ 16 h 18"/>
              </a:gdLst>
              <a:ahLst/>
              <a:cxnLst>
                <a:cxn ang="0">
                  <a:pos x="T0" y="T1"/>
                </a:cxn>
                <a:cxn ang="0">
                  <a:pos x="T2" y="T3"/>
                </a:cxn>
                <a:cxn ang="0">
                  <a:pos x="T4" y="T5"/>
                </a:cxn>
                <a:cxn ang="0">
                  <a:pos x="T6" y="T7"/>
                </a:cxn>
                <a:cxn ang="0">
                  <a:pos x="T8" y="T9"/>
                </a:cxn>
              </a:cxnLst>
              <a:rect l="0" t="0" r="r" b="b"/>
              <a:pathLst>
                <a:path w="121" h="18">
                  <a:moveTo>
                    <a:pt x="0" y="16"/>
                  </a:moveTo>
                  <a:cubicBezTo>
                    <a:pt x="38" y="16"/>
                    <a:pt x="77" y="17"/>
                    <a:pt x="120" y="18"/>
                  </a:cubicBezTo>
                  <a:cubicBezTo>
                    <a:pt x="121" y="2"/>
                    <a:pt x="121" y="2"/>
                    <a:pt x="121" y="2"/>
                  </a:cubicBezTo>
                  <a:cubicBezTo>
                    <a:pt x="78" y="1"/>
                    <a:pt x="38" y="0"/>
                    <a:pt x="1" y="0"/>
                  </a:cubicBezTo>
                  <a:lnTo>
                    <a:pt x="0" y="16"/>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8" name="Freeform 60"/>
            <p:cNvSpPr>
              <a:spLocks/>
            </p:cNvSpPr>
            <p:nvPr/>
          </p:nvSpPr>
          <p:spPr bwMode="auto">
            <a:xfrm>
              <a:off x="3248661" y="2339705"/>
              <a:ext cx="209810" cy="108085"/>
            </a:xfrm>
            <a:custGeom>
              <a:avLst/>
              <a:gdLst>
                <a:gd name="T0" fmla="*/ 0 w 118"/>
                <a:gd name="T1" fmla="*/ 43 h 58"/>
                <a:gd name="T2" fmla="*/ 5 w 118"/>
                <a:gd name="T3" fmla="*/ 58 h 58"/>
                <a:gd name="T4" fmla="*/ 118 w 118"/>
                <a:gd name="T5" fmla="*/ 15 h 58"/>
                <a:gd name="T6" fmla="*/ 111 w 118"/>
                <a:gd name="T7" fmla="*/ 0 h 58"/>
                <a:gd name="T8" fmla="*/ 0 w 118"/>
                <a:gd name="T9" fmla="*/ 43 h 58"/>
              </a:gdLst>
              <a:ahLst/>
              <a:cxnLst>
                <a:cxn ang="0">
                  <a:pos x="T0" y="T1"/>
                </a:cxn>
                <a:cxn ang="0">
                  <a:pos x="T2" y="T3"/>
                </a:cxn>
                <a:cxn ang="0">
                  <a:pos x="T4" y="T5"/>
                </a:cxn>
                <a:cxn ang="0">
                  <a:pos x="T6" y="T7"/>
                </a:cxn>
                <a:cxn ang="0">
                  <a:pos x="T8" y="T9"/>
                </a:cxn>
              </a:cxnLst>
              <a:rect l="0" t="0" r="r" b="b"/>
              <a:pathLst>
                <a:path w="118" h="58">
                  <a:moveTo>
                    <a:pt x="0" y="43"/>
                  </a:moveTo>
                  <a:cubicBezTo>
                    <a:pt x="5" y="58"/>
                    <a:pt x="5" y="58"/>
                    <a:pt x="5" y="58"/>
                  </a:cubicBezTo>
                  <a:cubicBezTo>
                    <a:pt x="44" y="45"/>
                    <a:pt x="82" y="31"/>
                    <a:pt x="118" y="15"/>
                  </a:cubicBezTo>
                  <a:cubicBezTo>
                    <a:pt x="111" y="0"/>
                    <a:pt x="111" y="0"/>
                    <a:pt x="111" y="0"/>
                  </a:cubicBezTo>
                  <a:cubicBezTo>
                    <a:pt x="76" y="16"/>
                    <a:pt x="39" y="30"/>
                    <a:pt x="0" y="43"/>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9" name="Freeform 61"/>
            <p:cNvSpPr>
              <a:spLocks/>
            </p:cNvSpPr>
            <p:nvPr/>
          </p:nvSpPr>
          <p:spPr bwMode="auto">
            <a:xfrm>
              <a:off x="2409430" y="2549511"/>
              <a:ext cx="216166" cy="50863"/>
            </a:xfrm>
            <a:custGeom>
              <a:avLst/>
              <a:gdLst>
                <a:gd name="T0" fmla="*/ 0 w 121"/>
                <a:gd name="T1" fmla="*/ 12 h 28"/>
                <a:gd name="T2" fmla="*/ 2 w 121"/>
                <a:gd name="T3" fmla="*/ 28 h 28"/>
                <a:gd name="T4" fmla="*/ 121 w 121"/>
                <a:gd name="T5" fmla="*/ 16 h 28"/>
                <a:gd name="T6" fmla="*/ 119 w 121"/>
                <a:gd name="T7" fmla="*/ 0 h 28"/>
                <a:gd name="T8" fmla="*/ 0 w 121"/>
                <a:gd name="T9" fmla="*/ 12 h 28"/>
              </a:gdLst>
              <a:ahLst/>
              <a:cxnLst>
                <a:cxn ang="0">
                  <a:pos x="T0" y="T1"/>
                </a:cxn>
                <a:cxn ang="0">
                  <a:pos x="T2" y="T3"/>
                </a:cxn>
                <a:cxn ang="0">
                  <a:pos x="T4" y="T5"/>
                </a:cxn>
                <a:cxn ang="0">
                  <a:pos x="T6" y="T7"/>
                </a:cxn>
                <a:cxn ang="0">
                  <a:pos x="T8" y="T9"/>
                </a:cxn>
              </a:cxnLst>
              <a:rect l="0" t="0" r="r" b="b"/>
              <a:pathLst>
                <a:path w="121" h="28">
                  <a:moveTo>
                    <a:pt x="0" y="12"/>
                  </a:moveTo>
                  <a:cubicBezTo>
                    <a:pt x="2" y="28"/>
                    <a:pt x="2" y="28"/>
                    <a:pt x="2" y="28"/>
                  </a:cubicBezTo>
                  <a:cubicBezTo>
                    <a:pt x="43" y="25"/>
                    <a:pt x="83" y="21"/>
                    <a:pt x="121" y="16"/>
                  </a:cubicBezTo>
                  <a:cubicBezTo>
                    <a:pt x="119" y="0"/>
                    <a:pt x="119" y="0"/>
                    <a:pt x="119" y="0"/>
                  </a:cubicBezTo>
                  <a:cubicBezTo>
                    <a:pt x="82" y="5"/>
                    <a:pt x="42" y="9"/>
                    <a:pt x="0" y="12"/>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0" name="Freeform 62"/>
            <p:cNvSpPr>
              <a:spLocks/>
            </p:cNvSpPr>
            <p:nvPr/>
          </p:nvSpPr>
          <p:spPr bwMode="auto">
            <a:xfrm>
              <a:off x="3636490" y="2129895"/>
              <a:ext cx="190735" cy="139872"/>
            </a:xfrm>
            <a:custGeom>
              <a:avLst/>
              <a:gdLst>
                <a:gd name="T0" fmla="*/ 0 w 108"/>
                <a:gd name="T1" fmla="*/ 66 h 80"/>
                <a:gd name="T2" fmla="*/ 8 w 108"/>
                <a:gd name="T3" fmla="*/ 80 h 80"/>
                <a:gd name="T4" fmla="*/ 108 w 108"/>
                <a:gd name="T5" fmla="*/ 13 h 80"/>
                <a:gd name="T6" fmla="*/ 98 w 108"/>
                <a:gd name="T7" fmla="*/ 0 h 80"/>
                <a:gd name="T8" fmla="*/ 0 w 108"/>
                <a:gd name="T9" fmla="*/ 66 h 80"/>
              </a:gdLst>
              <a:ahLst/>
              <a:cxnLst>
                <a:cxn ang="0">
                  <a:pos x="T0" y="T1"/>
                </a:cxn>
                <a:cxn ang="0">
                  <a:pos x="T2" y="T3"/>
                </a:cxn>
                <a:cxn ang="0">
                  <a:pos x="T4" y="T5"/>
                </a:cxn>
                <a:cxn ang="0">
                  <a:pos x="T6" y="T7"/>
                </a:cxn>
                <a:cxn ang="0">
                  <a:pos x="T8" y="T9"/>
                </a:cxn>
              </a:cxnLst>
              <a:rect l="0" t="0" r="r" b="b"/>
              <a:pathLst>
                <a:path w="108" h="80">
                  <a:moveTo>
                    <a:pt x="0" y="66"/>
                  </a:moveTo>
                  <a:cubicBezTo>
                    <a:pt x="8" y="80"/>
                    <a:pt x="8" y="80"/>
                    <a:pt x="8" y="80"/>
                  </a:cubicBezTo>
                  <a:cubicBezTo>
                    <a:pt x="43" y="60"/>
                    <a:pt x="77" y="37"/>
                    <a:pt x="108" y="13"/>
                  </a:cubicBezTo>
                  <a:cubicBezTo>
                    <a:pt x="98" y="0"/>
                    <a:pt x="98" y="0"/>
                    <a:pt x="98" y="0"/>
                  </a:cubicBezTo>
                  <a:cubicBezTo>
                    <a:pt x="68" y="24"/>
                    <a:pt x="35" y="46"/>
                    <a:pt x="0" y="66"/>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1" name="Freeform 63"/>
            <p:cNvSpPr>
              <a:spLocks/>
            </p:cNvSpPr>
            <p:nvPr/>
          </p:nvSpPr>
          <p:spPr bwMode="auto">
            <a:xfrm>
              <a:off x="4227765" y="1462326"/>
              <a:ext cx="120801" cy="203450"/>
            </a:xfrm>
            <a:custGeom>
              <a:avLst/>
              <a:gdLst>
                <a:gd name="T0" fmla="*/ 0 w 69"/>
                <a:gd name="T1" fmla="*/ 106 h 114"/>
                <a:gd name="T2" fmla="*/ 14 w 69"/>
                <a:gd name="T3" fmla="*/ 114 h 114"/>
                <a:gd name="T4" fmla="*/ 69 w 69"/>
                <a:gd name="T5" fmla="*/ 7 h 114"/>
                <a:gd name="T6" fmla="*/ 54 w 69"/>
                <a:gd name="T7" fmla="*/ 0 h 114"/>
                <a:gd name="T8" fmla="*/ 0 w 69"/>
                <a:gd name="T9" fmla="*/ 106 h 114"/>
              </a:gdLst>
              <a:ahLst/>
              <a:cxnLst>
                <a:cxn ang="0">
                  <a:pos x="T0" y="T1"/>
                </a:cxn>
                <a:cxn ang="0">
                  <a:pos x="T2" y="T3"/>
                </a:cxn>
                <a:cxn ang="0">
                  <a:pos x="T4" y="T5"/>
                </a:cxn>
                <a:cxn ang="0">
                  <a:pos x="T6" y="T7"/>
                </a:cxn>
                <a:cxn ang="0">
                  <a:pos x="T8" y="T9"/>
                </a:cxn>
              </a:cxnLst>
              <a:rect l="0" t="0" r="r" b="b"/>
              <a:pathLst>
                <a:path w="69" h="114">
                  <a:moveTo>
                    <a:pt x="0" y="106"/>
                  </a:moveTo>
                  <a:cubicBezTo>
                    <a:pt x="14" y="114"/>
                    <a:pt x="14" y="114"/>
                    <a:pt x="14" y="114"/>
                  </a:cubicBezTo>
                  <a:cubicBezTo>
                    <a:pt x="34" y="80"/>
                    <a:pt x="52" y="44"/>
                    <a:pt x="69" y="7"/>
                  </a:cubicBezTo>
                  <a:cubicBezTo>
                    <a:pt x="54" y="0"/>
                    <a:pt x="54" y="0"/>
                    <a:pt x="54" y="0"/>
                  </a:cubicBezTo>
                  <a:cubicBezTo>
                    <a:pt x="38" y="37"/>
                    <a:pt x="19" y="73"/>
                    <a:pt x="0" y="106"/>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2" name="Freeform 64"/>
            <p:cNvSpPr>
              <a:spLocks/>
            </p:cNvSpPr>
            <p:nvPr/>
          </p:nvSpPr>
          <p:spPr bwMode="auto">
            <a:xfrm>
              <a:off x="3967097" y="1831079"/>
              <a:ext cx="165303" cy="178019"/>
            </a:xfrm>
            <a:custGeom>
              <a:avLst/>
              <a:gdLst>
                <a:gd name="T0" fmla="*/ 0 w 91"/>
                <a:gd name="T1" fmla="*/ 89 h 100"/>
                <a:gd name="T2" fmla="*/ 12 w 91"/>
                <a:gd name="T3" fmla="*/ 100 h 100"/>
                <a:gd name="T4" fmla="*/ 91 w 91"/>
                <a:gd name="T5" fmla="*/ 9 h 100"/>
                <a:gd name="T6" fmla="*/ 78 w 91"/>
                <a:gd name="T7" fmla="*/ 0 h 100"/>
                <a:gd name="T8" fmla="*/ 0 w 91"/>
                <a:gd name="T9" fmla="*/ 89 h 100"/>
              </a:gdLst>
              <a:ahLst/>
              <a:cxnLst>
                <a:cxn ang="0">
                  <a:pos x="T0" y="T1"/>
                </a:cxn>
                <a:cxn ang="0">
                  <a:pos x="T2" y="T3"/>
                </a:cxn>
                <a:cxn ang="0">
                  <a:pos x="T4" y="T5"/>
                </a:cxn>
                <a:cxn ang="0">
                  <a:pos x="T6" y="T7"/>
                </a:cxn>
                <a:cxn ang="0">
                  <a:pos x="T8" y="T9"/>
                </a:cxn>
              </a:cxnLst>
              <a:rect l="0" t="0" r="r" b="b"/>
              <a:pathLst>
                <a:path w="91" h="100">
                  <a:moveTo>
                    <a:pt x="0" y="89"/>
                  </a:moveTo>
                  <a:cubicBezTo>
                    <a:pt x="12" y="100"/>
                    <a:pt x="12" y="100"/>
                    <a:pt x="12" y="100"/>
                  </a:cubicBezTo>
                  <a:cubicBezTo>
                    <a:pt x="40" y="72"/>
                    <a:pt x="66" y="42"/>
                    <a:pt x="91" y="9"/>
                  </a:cubicBezTo>
                  <a:cubicBezTo>
                    <a:pt x="78" y="0"/>
                    <a:pt x="78" y="0"/>
                    <a:pt x="78" y="0"/>
                  </a:cubicBezTo>
                  <a:cubicBezTo>
                    <a:pt x="54" y="31"/>
                    <a:pt x="28" y="61"/>
                    <a:pt x="0" y="89"/>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3" name="Freeform 65"/>
            <p:cNvSpPr>
              <a:spLocks/>
            </p:cNvSpPr>
            <p:nvPr/>
          </p:nvSpPr>
          <p:spPr bwMode="auto">
            <a:xfrm>
              <a:off x="4399428" y="1061781"/>
              <a:ext cx="89009" cy="209810"/>
            </a:xfrm>
            <a:custGeom>
              <a:avLst/>
              <a:gdLst>
                <a:gd name="T0" fmla="*/ 0 w 50"/>
                <a:gd name="T1" fmla="*/ 114 h 119"/>
                <a:gd name="T2" fmla="*/ 16 w 50"/>
                <a:gd name="T3" fmla="*/ 119 h 119"/>
                <a:gd name="T4" fmla="*/ 50 w 50"/>
                <a:gd name="T5" fmla="*/ 3 h 119"/>
                <a:gd name="T6" fmla="*/ 34 w 50"/>
                <a:gd name="T7" fmla="*/ 0 h 119"/>
                <a:gd name="T8" fmla="*/ 0 w 50"/>
                <a:gd name="T9" fmla="*/ 114 h 119"/>
              </a:gdLst>
              <a:ahLst/>
              <a:cxnLst>
                <a:cxn ang="0">
                  <a:pos x="T0" y="T1"/>
                </a:cxn>
                <a:cxn ang="0">
                  <a:pos x="T2" y="T3"/>
                </a:cxn>
                <a:cxn ang="0">
                  <a:pos x="T4" y="T5"/>
                </a:cxn>
                <a:cxn ang="0">
                  <a:pos x="T6" y="T7"/>
                </a:cxn>
                <a:cxn ang="0">
                  <a:pos x="T8" y="T9"/>
                </a:cxn>
              </a:cxnLst>
              <a:rect l="0" t="0" r="r" b="b"/>
              <a:pathLst>
                <a:path w="50" h="119">
                  <a:moveTo>
                    <a:pt x="0" y="114"/>
                  </a:moveTo>
                  <a:cubicBezTo>
                    <a:pt x="16" y="119"/>
                    <a:pt x="16" y="119"/>
                    <a:pt x="16" y="119"/>
                  </a:cubicBezTo>
                  <a:cubicBezTo>
                    <a:pt x="28" y="82"/>
                    <a:pt x="39" y="43"/>
                    <a:pt x="50" y="3"/>
                  </a:cubicBezTo>
                  <a:cubicBezTo>
                    <a:pt x="34" y="0"/>
                    <a:pt x="34" y="0"/>
                    <a:pt x="34" y="0"/>
                  </a:cubicBezTo>
                  <a:cubicBezTo>
                    <a:pt x="24" y="39"/>
                    <a:pt x="13" y="77"/>
                    <a:pt x="0" y="114"/>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4" name="Freeform 66"/>
            <p:cNvSpPr>
              <a:spLocks/>
            </p:cNvSpPr>
            <p:nvPr/>
          </p:nvSpPr>
          <p:spPr bwMode="auto">
            <a:xfrm>
              <a:off x="2835405" y="2479577"/>
              <a:ext cx="216166" cy="69938"/>
            </a:xfrm>
            <a:custGeom>
              <a:avLst/>
              <a:gdLst>
                <a:gd name="T0" fmla="*/ 0 w 120"/>
                <a:gd name="T1" fmla="*/ 24 h 40"/>
                <a:gd name="T2" fmla="*/ 2 w 120"/>
                <a:gd name="T3" fmla="*/ 40 h 40"/>
                <a:gd name="T4" fmla="*/ 120 w 120"/>
                <a:gd name="T5" fmla="*/ 15 h 40"/>
                <a:gd name="T6" fmla="*/ 116 w 120"/>
                <a:gd name="T7" fmla="*/ 0 h 40"/>
                <a:gd name="T8" fmla="*/ 0 w 120"/>
                <a:gd name="T9" fmla="*/ 24 h 40"/>
              </a:gdLst>
              <a:ahLst/>
              <a:cxnLst>
                <a:cxn ang="0">
                  <a:pos x="T0" y="T1"/>
                </a:cxn>
                <a:cxn ang="0">
                  <a:pos x="T2" y="T3"/>
                </a:cxn>
                <a:cxn ang="0">
                  <a:pos x="T4" y="T5"/>
                </a:cxn>
                <a:cxn ang="0">
                  <a:pos x="T6" y="T7"/>
                </a:cxn>
                <a:cxn ang="0">
                  <a:pos x="T8" y="T9"/>
                </a:cxn>
              </a:cxnLst>
              <a:rect l="0" t="0" r="r" b="b"/>
              <a:pathLst>
                <a:path w="120" h="40">
                  <a:moveTo>
                    <a:pt x="0" y="24"/>
                  </a:moveTo>
                  <a:cubicBezTo>
                    <a:pt x="2" y="40"/>
                    <a:pt x="2" y="40"/>
                    <a:pt x="2" y="40"/>
                  </a:cubicBezTo>
                  <a:cubicBezTo>
                    <a:pt x="43" y="32"/>
                    <a:pt x="83" y="24"/>
                    <a:pt x="120" y="15"/>
                  </a:cubicBezTo>
                  <a:cubicBezTo>
                    <a:pt x="116" y="0"/>
                    <a:pt x="116" y="0"/>
                    <a:pt x="116" y="0"/>
                  </a:cubicBezTo>
                  <a:cubicBezTo>
                    <a:pt x="79" y="9"/>
                    <a:pt x="40" y="17"/>
                    <a:pt x="0" y="24"/>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grpSp>
      <p:sp>
        <p:nvSpPr>
          <p:cNvPr id="36" name="Oval 35"/>
          <p:cNvSpPr/>
          <p:nvPr/>
        </p:nvSpPr>
        <p:spPr>
          <a:xfrm>
            <a:off x="4646297" y="2681138"/>
            <a:ext cx="567679" cy="567679"/>
          </a:xfrm>
          <a:prstGeom prst="ellipse">
            <a:avLst/>
          </a:prstGeom>
          <a:gradFill flip="none" rotWithShape="1">
            <a:gsLst>
              <a:gs pos="0">
                <a:schemeClr val="accent5">
                  <a:lumMod val="60000"/>
                  <a:lumOff val="40000"/>
                </a:schemeClr>
              </a:gs>
              <a:gs pos="50000">
                <a:schemeClr val="accent5">
                  <a:lumMod val="75000"/>
                </a:schemeClr>
              </a:gs>
              <a:gs pos="100000">
                <a:schemeClr val="accent1">
                  <a:lumMod val="50000"/>
                </a:schemeClr>
              </a:gs>
            </a:gsLst>
            <a:path path="circle">
              <a:fillToRect l="50000" t="50000" r="50000" b="50000"/>
            </a:path>
            <a:tileRect/>
          </a:gra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33" name="Oval 32"/>
          <p:cNvSpPr/>
          <p:nvPr/>
        </p:nvSpPr>
        <p:spPr>
          <a:xfrm>
            <a:off x="5838198" y="-8289"/>
            <a:ext cx="567679" cy="567679"/>
          </a:xfrm>
          <a:prstGeom prst="ellipse">
            <a:avLst/>
          </a:prstGeom>
          <a:gradFill flip="none" rotWithShape="1">
            <a:gsLst>
              <a:gs pos="0">
                <a:schemeClr val="accent5">
                  <a:lumMod val="60000"/>
                  <a:lumOff val="40000"/>
                </a:schemeClr>
              </a:gs>
              <a:gs pos="50000">
                <a:schemeClr val="accent5">
                  <a:lumMod val="75000"/>
                </a:schemeClr>
              </a:gs>
              <a:gs pos="100000">
                <a:schemeClr val="accent1">
                  <a:lumMod val="50000"/>
                </a:schemeClr>
              </a:gs>
            </a:gsLst>
            <a:path path="circle">
              <a:fillToRect l="50000" t="50000" r="50000" b="50000"/>
            </a:path>
            <a:tileRect/>
          </a:gra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pic>
        <p:nvPicPr>
          <p:cNvPr id="57" name="Picture 56">
            <a:extLst>
              <a:ext uri="{FF2B5EF4-FFF2-40B4-BE49-F238E27FC236}">
                <a16:creationId xmlns:a16="http://schemas.microsoft.com/office/drawing/2014/main" id="{9CF37E59-D3EC-418C-B51B-B3D961AAC887}"/>
              </a:ext>
            </a:extLst>
          </p:cNvPr>
          <p:cNvPicPr>
            <a:picLocks noChangeAspect="1"/>
          </p:cNvPicPr>
          <p:nvPr/>
        </p:nvPicPr>
        <p:blipFill>
          <a:blip r:embed="rId4"/>
          <a:stretch>
            <a:fillRect/>
          </a:stretch>
        </p:blipFill>
        <p:spPr>
          <a:xfrm rot="21321767">
            <a:off x="9412443" y="275730"/>
            <a:ext cx="2537271" cy="3384085"/>
          </a:xfrm>
          <a:prstGeom prst="rect">
            <a:avLst/>
          </a:prstGeom>
          <a:ln>
            <a:noFill/>
          </a:ln>
          <a:effectLst>
            <a:outerShdw blurRad="292100" dist="139700" dir="2700000" algn="tl" rotWithShape="0">
              <a:srgbClr val="333333">
                <a:alpha val="65000"/>
              </a:srgbClr>
            </a:outerShdw>
          </a:effectLst>
        </p:spPr>
      </p:pic>
      <p:grpSp>
        <p:nvGrpSpPr>
          <p:cNvPr id="54" name="Group 53">
            <a:extLst>
              <a:ext uri="{FF2B5EF4-FFF2-40B4-BE49-F238E27FC236}">
                <a16:creationId xmlns:a16="http://schemas.microsoft.com/office/drawing/2014/main" id="{EB1CC1C3-7279-49FD-AF82-3399AAA1A9D8}"/>
              </a:ext>
            </a:extLst>
          </p:cNvPr>
          <p:cNvGrpSpPr>
            <a:grpSpLocks noChangeAspect="1"/>
          </p:cNvGrpSpPr>
          <p:nvPr/>
        </p:nvGrpSpPr>
        <p:grpSpPr>
          <a:xfrm>
            <a:off x="6276078" y="1644525"/>
            <a:ext cx="3118864" cy="3202624"/>
            <a:chOff x="397318" y="2535858"/>
            <a:chExt cx="3617417" cy="3714566"/>
          </a:xfrm>
        </p:grpSpPr>
        <p:pic>
          <p:nvPicPr>
            <p:cNvPr id="55" name="Picture 54">
              <a:extLst>
                <a:ext uri="{FF2B5EF4-FFF2-40B4-BE49-F238E27FC236}">
                  <a16:creationId xmlns:a16="http://schemas.microsoft.com/office/drawing/2014/main" id="{E47EAF48-6FB2-4411-BD93-CC06C544D1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86537">
              <a:off x="397318" y="2633007"/>
              <a:ext cx="3617417" cy="3617417"/>
            </a:xfrm>
            <a:prstGeom prst="rect">
              <a:avLst/>
            </a:prstGeom>
            <a:ln>
              <a:noFill/>
            </a:ln>
            <a:effectLst>
              <a:outerShdw blurRad="292100" dist="139700" dir="2700000" algn="tl" rotWithShape="0">
                <a:srgbClr val="333333">
                  <a:alpha val="65000"/>
                </a:srgbClr>
              </a:outerShdw>
            </a:effectLst>
          </p:spPr>
        </p:pic>
        <p:pic>
          <p:nvPicPr>
            <p:cNvPr id="56" name="Picture 55" descr="A close up of a logo&#10;&#10;Description generated with very high confidence">
              <a:extLst>
                <a:ext uri="{FF2B5EF4-FFF2-40B4-BE49-F238E27FC236}">
                  <a16:creationId xmlns:a16="http://schemas.microsoft.com/office/drawing/2014/main" id="{20B7FD26-D091-4AE4-A692-9FB3BB9C4A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22998">
              <a:off x="1218061" y="2535858"/>
              <a:ext cx="2584299" cy="3656479"/>
            </a:xfrm>
            <a:prstGeom prst="rect">
              <a:avLst/>
            </a:prstGeom>
            <a:ln>
              <a:noFill/>
            </a:ln>
            <a:effectLst>
              <a:outerShdw blurRad="292100" dist="139700" dir="2700000" algn="tl" rotWithShape="0">
                <a:srgbClr val="333333">
                  <a:alpha val="65000"/>
                </a:srgbClr>
              </a:outerShdw>
            </a:effectLst>
          </p:spPr>
        </p:pic>
      </p:grpSp>
      <p:pic>
        <p:nvPicPr>
          <p:cNvPr id="5" name="Picture 4">
            <a:extLst>
              <a:ext uri="{FF2B5EF4-FFF2-40B4-BE49-F238E27FC236}">
                <a16:creationId xmlns:a16="http://schemas.microsoft.com/office/drawing/2014/main" id="{9EBB6A28-710B-41AC-B2DA-EF332B342C30}"/>
              </a:ext>
            </a:extLst>
          </p:cNvPr>
          <p:cNvPicPr>
            <a:picLocks noChangeAspect="1"/>
          </p:cNvPicPr>
          <p:nvPr/>
        </p:nvPicPr>
        <p:blipFill>
          <a:blip r:embed="rId7"/>
          <a:stretch>
            <a:fillRect/>
          </a:stretch>
        </p:blipFill>
        <p:spPr>
          <a:xfrm rot="228556">
            <a:off x="9034888" y="1548429"/>
            <a:ext cx="2693337" cy="350380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B4A5167C-CA42-44E8-860E-AC6A62F9F128}"/>
              </a:ext>
            </a:extLst>
          </p:cNvPr>
          <p:cNvPicPr>
            <a:picLocks noChangeAspect="1"/>
          </p:cNvPicPr>
          <p:nvPr/>
        </p:nvPicPr>
        <p:blipFill>
          <a:blip r:embed="rId8"/>
          <a:stretch>
            <a:fillRect/>
          </a:stretch>
        </p:blipFill>
        <p:spPr>
          <a:xfrm rot="21378457">
            <a:off x="7960186" y="2442847"/>
            <a:ext cx="3208157" cy="419199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43AAACC-F764-457D-8FAD-84DA40360921}"/>
              </a:ext>
            </a:extLst>
          </p:cNvPr>
          <p:cNvPicPr>
            <a:picLocks noChangeAspect="1"/>
          </p:cNvPicPr>
          <p:nvPr/>
        </p:nvPicPr>
        <p:blipFill>
          <a:blip r:embed="rId9"/>
          <a:stretch>
            <a:fillRect/>
          </a:stretch>
        </p:blipFill>
        <p:spPr>
          <a:xfrm rot="1107120">
            <a:off x="5636573" y="2605722"/>
            <a:ext cx="2833509" cy="3727806"/>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1CBDCCDF-5491-49E6-91E5-3EB2C48F25D5}"/>
              </a:ext>
            </a:extLst>
          </p:cNvPr>
          <p:cNvSpPr>
            <a:spLocks noGrp="1"/>
          </p:cNvSpPr>
          <p:nvPr>
            <p:ph type="ctrTitle"/>
          </p:nvPr>
        </p:nvSpPr>
        <p:spPr>
          <a:xfrm>
            <a:off x="448681" y="704874"/>
            <a:ext cx="4481128" cy="1470025"/>
          </a:xfrm>
        </p:spPr>
        <p:txBody>
          <a:bodyPr>
            <a:normAutofit/>
          </a:bodyPr>
          <a:lstStyle/>
          <a:p>
            <a:r>
              <a:rPr lang="en-US" sz="4400" b="1" dirty="0">
                <a:ln w="10160">
                  <a:solidFill>
                    <a:srgbClr val="3898DA"/>
                  </a:solidFill>
                  <a:prstDash val="solid"/>
                </a:ln>
                <a:solidFill>
                  <a:srgbClr val="FFFFFF"/>
                </a:solidFill>
                <a:effectLst>
                  <a:outerShdw blurRad="50800" dist="38100" dir="2700000" algn="tl" rotWithShape="0">
                    <a:prstClr val="black">
                      <a:alpha val="40000"/>
                    </a:prstClr>
                  </a:outerShdw>
                </a:effectLst>
              </a:rPr>
              <a:t>Agency Policy &amp; Guidance</a:t>
            </a:r>
            <a:endParaRPr lang="en-US" sz="4400" dirty="0"/>
          </a:p>
        </p:txBody>
      </p:sp>
    </p:spTree>
    <p:extLst>
      <p:ext uri="{BB962C8B-B14F-4D97-AF65-F5344CB8AC3E}">
        <p14:creationId xmlns:p14="http://schemas.microsoft.com/office/powerpoint/2010/main" val="969802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decel="31000" fill="hold" grpId="0" nodeType="withEffect">
                                  <p:stCondLst>
                                    <p:cond delay="0"/>
                                  </p:stCondLst>
                                  <p:childTnLst>
                                    <p:animMotion origin="layout" path="M 0.00034 0.00185 C 0.00034 0.00216 0.00052 0.11389 -0.01945 0.22192 C -0.03959 0.30864 -0.05348 0.33611 -0.09792 0.39229 " pathEditMode="relative" rAng="0" ptsTypes="AAA">
                                      <p:cBhvr>
                                        <p:cTn id="6" dur="2500" fill="hold"/>
                                        <p:tgtEl>
                                          <p:spTgt spid="33"/>
                                        </p:tgtEl>
                                        <p:attrNameLst>
                                          <p:attrName>ppt_x</p:attrName>
                                          <p:attrName>ppt_y</p:attrName>
                                        </p:attrNameLst>
                                      </p:cBhvr>
                                      <p:rCtr x="-4913" y="19506"/>
                                    </p:animMotion>
                                  </p:childTnLst>
                                </p:cTn>
                              </p:par>
                            </p:childTnLst>
                          </p:cTn>
                        </p:par>
                        <p:par>
                          <p:cTn id="7" fill="hold">
                            <p:stCondLst>
                              <p:cond delay="2500"/>
                            </p:stCondLst>
                            <p:childTnLst>
                              <p:par>
                                <p:cTn id="8" presetID="23" presetClass="entr" presetSubtype="16"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childTnLst>
                          </p:cTn>
                        </p:par>
                        <p:par>
                          <p:cTn id="12" fill="hold">
                            <p:stCondLst>
                              <p:cond delay="3000"/>
                            </p:stCondLst>
                            <p:childTnLst>
                              <p:par>
                                <p:cTn id="13" presetID="23" presetClass="entr" presetSubtype="16" fill="hold" nodeType="after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p:cTn id="15" dur="500" fill="hold"/>
                                        <p:tgtEl>
                                          <p:spTgt spid="57"/>
                                        </p:tgtEl>
                                        <p:attrNameLst>
                                          <p:attrName>ppt_w</p:attrName>
                                        </p:attrNameLst>
                                      </p:cBhvr>
                                      <p:tavLst>
                                        <p:tav tm="0">
                                          <p:val>
                                            <p:fltVal val="0"/>
                                          </p:val>
                                        </p:tav>
                                        <p:tav tm="100000">
                                          <p:val>
                                            <p:strVal val="#ppt_w"/>
                                          </p:val>
                                        </p:tav>
                                      </p:tavLst>
                                    </p:anim>
                                    <p:anim calcmode="lin" valueType="num">
                                      <p:cBhvr>
                                        <p:cTn id="16" dur="500" fill="hold"/>
                                        <p:tgtEl>
                                          <p:spTgt spid="57"/>
                                        </p:tgtEl>
                                        <p:attrNameLst>
                                          <p:attrName>ppt_h</p:attrName>
                                        </p:attrNameLst>
                                      </p:cBhvr>
                                      <p:tavLst>
                                        <p:tav tm="0">
                                          <p:val>
                                            <p:fltVal val="0"/>
                                          </p:val>
                                        </p:tav>
                                        <p:tav tm="100000">
                                          <p:val>
                                            <p:strVal val="#ppt_h"/>
                                          </p:val>
                                        </p:tav>
                                      </p:tavLst>
                                    </p:anim>
                                  </p:childTnLst>
                                </p:cTn>
                              </p:par>
                            </p:childTnLst>
                          </p:cTn>
                        </p:par>
                        <p:par>
                          <p:cTn id="17" fill="hold">
                            <p:stCondLst>
                              <p:cond delay="3500"/>
                            </p:stCondLst>
                            <p:childTnLst>
                              <p:par>
                                <p:cTn id="18" presetID="23" presetClass="entr" presetSubtype="16"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500" fill="hold"/>
                                        <p:tgtEl>
                                          <p:spTgt spid="54"/>
                                        </p:tgtEl>
                                        <p:attrNameLst>
                                          <p:attrName>ppt_w</p:attrName>
                                        </p:attrNameLst>
                                      </p:cBhvr>
                                      <p:tavLst>
                                        <p:tav tm="0">
                                          <p:val>
                                            <p:fltVal val="0"/>
                                          </p:val>
                                        </p:tav>
                                        <p:tav tm="100000">
                                          <p:val>
                                            <p:strVal val="#ppt_w"/>
                                          </p:val>
                                        </p:tav>
                                      </p:tavLst>
                                    </p:anim>
                                    <p:anim calcmode="lin" valueType="num">
                                      <p:cBhvr>
                                        <p:cTn id="21" dur="500" fill="hold"/>
                                        <p:tgtEl>
                                          <p:spTgt spid="54"/>
                                        </p:tgtEl>
                                        <p:attrNameLst>
                                          <p:attrName>ppt_h</p:attrName>
                                        </p:attrNameLst>
                                      </p:cBhvr>
                                      <p:tavLst>
                                        <p:tav tm="0">
                                          <p:val>
                                            <p:fltVal val="0"/>
                                          </p:val>
                                        </p:tav>
                                        <p:tav tm="100000">
                                          <p:val>
                                            <p:strVal val="#ppt_h"/>
                                          </p:val>
                                        </p:tav>
                                      </p:tavLst>
                                    </p:anim>
                                  </p:childTnLst>
                                </p:cTn>
                              </p:par>
                            </p:childTnLst>
                          </p:cTn>
                        </p:par>
                        <p:par>
                          <p:cTn id="22" fill="hold">
                            <p:stCondLst>
                              <p:cond delay="4000"/>
                            </p:stCondLst>
                            <p:childTnLst>
                              <p:par>
                                <p:cTn id="23" presetID="2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childTnLst>
                                </p:cTn>
                              </p:par>
                            </p:childTnLst>
                          </p:cTn>
                        </p:par>
                        <p:par>
                          <p:cTn id="27" fill="hold">
                            <p:stCondLst>
                              <p:cond delay="4500"/>
                            </p:stCondLst>
                            <p:childTnLst>
                              <p:par>
                                <p:cTn id="28" presetID="23" presetClass="entr" presetSubtype="16"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childTnLst>
                                </p:cTn>
                              </p:par>
                            </p:childTnLst>
                          </p:cTn>
                        </p:par>
                        <p:par>
                          <p:cTn id="32" fill="hold">
                            <p:stCondLst>
                              <p:cond delay="5000"/>
                            </p:stCondLst>
                            <p:childTnLst>
                              <p:par>
                                <p:cTn id="33" presetID="23" presetClass="entr" presetSubtype="16"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childTnLst>
                                </p:cTn>
                              </p:par>
                              <p:par>
                                <p:cTn id="37" presetID="1" presetClass="entr" presetSubtype="0" fill="hold" grpId="1"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33"/>
                                        </p:tgtEl>
                                        <p:attrNameLst>
                                          <p:attrName>style.visibility</p:attrName>
                                        </p:attrNameLst>
                                      </p:cBhvr>
                                      <p:to>
                                        <p:strVal val="hidden"/>
                                      </p:to>
                                    </p:set>
                                  </p:childTnLst>
                                </p:cTn>
                              </p:par>
                              <p:par>
                                <p:cTn id="41" presetID="50" presetClass="path" presetSubtype="0" accel="21000" fill="hold" grpId="0" nodeType="withEffect">
                                  <p:stCondLst>
                                    <p:cond delay="0"/>
                                  </p:stCondLst>
                                  <p:childTnLst>
                                    <p:animMotion origin="layout" path="M -0.00017 2.59259E-6 C -0.00017 0.00031 -0.0434 0.04506 -0.09653 0.06173 C -0.14965 0.07839 -0.22378 0.07345 -0.29878 0.07099 C -0.35851 0.06882 -0.39375 0.06882 -0.43142 0.06358 " pathEditMode="relative" rAng="0" ptsTypes="AAAA">
                                      <p:cBhvr>
                                        <p:cTn id="42" dur="2900" fill="hold"/>
                                        <p:tgtEl>
                                          <p:spTgt spid="36"/>
                                        </p:tgtEl>
                                        <p:attrNameLst>
                                          <p:attrName>ppt_x</p:attrName>
                                          <p:attrName>ppt_y</p:attrName>
                                        </p:attrNameLst>
                                      </p:cBhvr>
                                      <p:rCtr x="-21563" y="36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3" grpId="0" animBg="1"/>
      <p:bldP spid="3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FDRA">
            <a:hlinkClick r:id="" action="ppaction://media"/>
            <a:extLst>
              <a:ext uri="{FF2B5EF4-FFF2-40B4-BE49-F238E27FC236}">
                <a16:creationId xmlns:a16="http://schemas.microsoft.com/office/drawing/2014/main" id="{A3516E57-2CA6-4182-A4E3-C4BB39C70EE6}"/>
              </a:ext>
            </a:extLst>
          </p:cNvPr>
          <p:cNvPicPr>
            <a:picLocks noChangeAspect="1"/>
          </p:cNvPicPr>
          <p:nvPr>
            <a:videoFile r:link="rId1"/>
            <p:extLst>
              <p:ext uri="{DAA4B4D4-6D71-4841-9C94-3DE7FCFB9230}">
                <p14:media xmlns:p14="http://schemas.microsoft.com/office/powerpoint/2010/main" r:embed="rId2">
                  <p14:trim st="47821" end="15.3"/>
                  <p14:fade in="500" out="500"/>
                </p14:media>
              </p:ext>
            </p:extLst>
          </p:nvPr>
        </p:nvPicPr>
        <p:blipFill rotWithShape="1">
          <a:blip r:embed="rId5"/>
          <a:srcRect l="17099" t="16264" r="13877"/>
          <a:stretch>
            <a:fillRect/>
          </a:stretch>
        </p:blipFill>
        <p:spPr>
          <a:xfrm rot="434877">
            <a:off x="1601263" y="4023818"/>
            <a:ext cx="2503223" cy="1518550"/>
          </a:xfrm>
          <a:prstGeom prst="rect">
            <a:avLst/>
          </a:prstGeom>
          <a:ln>
            <a:noFill/>
          </a:ln>
          <a:effectLst>
            <a:outerShdw blurRad="190500" algn="tl" rotWithShape="0">
              <a:srgbClr val="000000">
                <a:alpha val="70000"/>
              </a:srgbClr>
            </a:outerShdw>
          </a:effectLst>
          <a:scene3d>
            <a:camera prst="perspectiveHeroicExtremeLeftFacing">
              <a:rot lat="20405666" lon="1800000" rev="21211488"/>
            </a:camera>
            <a:lightRig rig="threePt" dir="t"/>
          </a:scene3d>
        </p:spPr>
      </p:pic>
      <p:pic>
        <p:nvPicPr>
          <p:cNvPr id="1028" name="Picture 4">
            <a:extLst>
              <a:ext uri="{FF2B5EF4-FFF2-40B4-BE49-F238E27FC236}">
                <a16:creationId xmlns:a16="http://schemas.microsoft.com/office/drawing/2014/main" id="{F005B6D3-F58F-408F-B0FF-838A971106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670" y="3911881"/>
            <a:ext cx="4628672" cy="260362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087006" y="1494041"/>
            <a:ext cx="8104996" cy="5377699"/>
            <a:chOff x="3065252" y="1120531"/>
            <a:chExt cx="6078747" cy="4033274"/>
          </a:xfrm>
        </p:grpSpPr>
        <p:sp>
          <p:nvSpPr>
            <p:cNvPr id="399" name="Freeform 11"/>
            <p:cNvSpPr>
              <a:spLocks/>
            </p:cNvSpPr>
            <p:nvPr/>
          </p:nvSpPr>
          <p:spPr bwMode="auto">
            <a:xfrm>
              <a:off x="3116931" y="1145998"/>
              <a:ext cx="6027068" cy="4007807"/>
            </a:xfrm>
            <a:custGeom>
              <a:avLst/>
              <a:gdLst>
                <a:gd name="T0" fmla="*/ 979 w 3393"/>
                <a:gd name="T1" fmla="*/ 2235 h 2239"/>
                <a:gd name="T2" fmla="*/ 819 w 3393"/>
                <a:gd name="T3" fmla="*/ 1541 h 2239"/>
                <a:gd name="T4" fmla="*/ 515 w 3393"/>
                <a:gd name="T5" fmla="*/ 1058 h 2239"/>
                <a:gd name="T6" fmla="*/ 344 w 3393"/>
                <a:gd name="T7" fmla="*/ 518 h 2239"/>
                <a:gd name="T8" fmla="*/ 713 w 3393"/>
                <a:gd name="T9" fmla="*/ 296 h 2239"/>
                <a:gd name="T10" fmla="*/ 1346 w 3393"/>
                <a:gd name="T11" fmla="*/ 489 h 2239"/>
                <a:gd name="T12" fmla="*/ 3393 w 3393"/>
                <a:gd name="T13" fmla="*/ 941 h 2239"/>
                <a:gd name="T14" fmla="*/ 3393 w 3393"/>
                <a:gd name="T15" fmla="*/ 649 h 2239"/>
                <a:gd name="T16" fmla="*/ 1454 w 3393"/>
                <a:gd name="T17" fmla="*/ 218 h 2239"/>
                <a:gd name="T18" fmla="*/ 723 w 3393"/>
                <a:gd name="T19" fmla="*/ 4 h 2239"/>
                <a:gd name="T20" fmla="*/ 385 w 3393"/>
                <a:gd name="T21" fmla="*/ 81 h 2239"/>
                <a:gd name="T22" fmla="*/ 103 w 3393"/>
                <a:gd name="T23" fmla="*/ 353 h 2239"/>
                <a:gd name="T24" fmla="*/ 9 w 3393"/>
                <a:gd name="T25" fmla="*/ 596 h 2239"/>
                <a:gd name="T26" fmla="*/ 39 w 3393"/>
                <a:gd name="T27" fmla="*/ 831 h 2239"/>
                <a:gd name="T28" fmla="*/ 279 w 3393"/>
                <a:gd name="T29" fmla="*/ 1230 h 2239"/>
                <a:gd name="T30" fmla="*/ 687 w 3393"/>
                <a:gd name="T31" fmla="*/ 2235 h 2239"/>
                <a:gd name="T32" fmla="*/ 687 w 3393"/>
                <a:gd name="T33" fmla="*/ 2239 h 2239"/>
                <a:gd name="T34" fmla="*/ 979 w 3393"/>
                <a:gd name="T35" fmla="*/ 2239 h 2239"/>
                <a:gd name="T36" fmla="*/ 979 w 3393"/>
                <a:gd name="T37" fmla="*/ 2235 h 2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93" h="2239">
                  <a:moveTo>
                    <a:pt x="979" y="2235"/>
                  </a:moveTo>
                  <a:cubicBezTo>
                    <a:pt x="978" y="1992"/>
                    <a:pt x="926" y="1765"/>
                    <a:pt x="819" y="1541"/>
                  </a:cubicBezTo>
                  <a:cubicBezTo>
                    <a:pt x="729" y="1351"/>
                    <a:pt x="615" y="1195"/>
                    <a:pt x="515" y="1058"/>
                  </a:cubicBezTo>
                  <a:cubicBezTo>
                    <a:pt x="309" y="775"/>
                    <a:pt x="245" y="663"/>
                    <a:pt x="344" y="518"/>
                  </a:cubicBezTo>
                  <a:cubicBezTo>
                    <a:pt x="481" y="317"/>
                    <a:pt x="603" y="292"/>
                    <a:pt x="713" y="296"/>
                  </a:cubicBezTo>
                  <a:cubicBezTo>
                    <a:pt x="877" y="302"/>
                    <a:pt x="1084" y="384"/>
                    <a:pt x="1346" y="489"/>
                  </a:cubicBezTo>
                  <a:cubicBezTo>
                    <a:pt x="1821" y="679"/>
                    <a:pt x="2471" y="939"/>
                    <a:pt x="3393" y="941"/>
                  </a:cubicBezTo>
                  <a:cubicBezTo>
                    <a:pt x="3393" y="649"/>
                    <a:pt x="3393" y="649"/>
                    <a:pt x="3393" y="649"/>
                  </a:cubicBezTo>
                  <a:cubicBezTo>
                    <a:pt x="2527" y="647"/>
                    <a:pt x="1907" y="399"/>
                    <a:pt x="1454" y="218"/>
                  </a:cubicBezTo>
                  <a:cubicBezTo>
                    <a:pt x="1166" y="103"/>
                    <a:pt x="938" y="12"/>
                    <a:pt x="723" y="4"/>
                  </a:cubicBezTo>
                  <a:cubicBezTo>
                    <a:pt x="597" y="0"/>
                    <a:pt x="486" y="25"/>
                    <a:pt x="385" y="81"/>
                  </a:cubicBezTo>
                  <a:cubicBezTo>
                    <a:pt x="281" y="139"/>
                    <a:pt x="189" y="228"/>
                    <a:pt x="103" y="353"/>
                  </a:cubicBezTo>
                  <a:cubicBezTo>
                    <a:pt x="50" y="431"/>
                    <a:pt x="18" y="513"/>
                    <a:pt x="9" y="596"/>
                  </a:cubicBezTo>
                  <a:cubicBezTo>
                    <a:pt x="0" y="672"/>
                    <a:pt x="10" y="750"/>
                    <a:pt x="39" y="831"/>
                  </a:cubicBezTo>
                  <a:cubicBezTo>
                    <a:pt x="86" y="965"/>
                    <a:pt x="180" y="1094"/>
                    <a:pt x="279" y="1230"/>
                  </a:cubicBezTo>
                  <a:cubicBezTo>
                    <a:pt x="470" y="1491"/>
                    <a:pt x="686" y="1787"/>
                    <a:pt x="687" y="2235"/>
                  </a:cubicBezTo>
                  <a:cubicBezTo>
                    <a:pt x="687" y="2237"/>
                    <a:pt x="687" y="2238"/>
                    <a:pt x="687" y="2239"/>
                  </a:cubicBezTo>
                  <a:cubicBezTo>
                    <a:pt x="979" y="2239"/>
                    <a:pt x="979" y="2239"/>
                    <a:pt x="979" y="2239"/>
                  </a:cubicBezTo>
                  <a:cubicBezTo>
                    <a:pt x="979" y="2238"/>
                    <a:pt x="979" y="2236"/>
                    <a:pt x="979" y="2235"/>
                  </a:cubicBezTo>
                  <a:close/>
                </a:path>
              </a:pathLst>
            </a:custGeom>
            <a:solidFill>
              <a:srgbClr val="8E8E8E"/>
            </a:solidFill>
            <a:ln>
              <a:noFill/>
            </a:ln>
            <a:effectLst>
              <a:glow rad="228600">
                <a:schemeClr val="bg1">
                  <a:lumMod val="50000"/>
                  <a:alpha val="40000"/>
                </a:schemeClr>
              </a:glow>
              <a:outerShdw blurRad="863600" sx="102000" sy="102000" algn="ctr" rotWithShape="0">
                <a:prstClr val="black">
                  <a:alpha val="3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23" name="Freeform 62"/>
            <p:cNvSpPr>
              <a:spLocks/>
            </p:cNvSpPr>
            <p:nvPr/>
          </p:nvSpPr>
          <p:spPr bwMode="auto">
            <a:xfrm>
              <a:off x="3557264" y="1648963"/>
              <a:ext cx="5586733" cy="3504842"/>
            </a:xfrm>
            <a:custGeom>
              <a:avLst/>
              <a:gdLst>
                <a:gd name="T0" fmla="*/ 570 w 3131"/>
                <a:gd name="T1" fmla="*/ 1253 h 1957"/>
                <a:gd name="T2" fmla="*/ 264 w 3131"/>
                <a:gd name="T3" fmla="*/ 768 h 1957"/>
                <a:gd name="T4" fmla="*/ 94 w 3131"/>
                <a:gd name="T5" fmla="*/ 244 h 1957"/>
                <a:gd name="T6" fmla="*/ 431 w 3131"/>
                <a:gd name="T7" fmla="*/ 28 h 1957"/>
                <a:gd name="T8" fmla="*/ 451 w 3131"/>
                <a:gd name="T9" fmla="*/ 28 h 1957"/>
                <a:gd name="T10" fmla="*/ 1079 w 3131"/>
                <a:gd name="T11" fmla="*/ 220 h 1957"/>
                <a:gd name="T12" fmla="*/ 3131 w 3131"/>
                <a:gd name="T13" fmla="*/ 673 h 1957"/>
                <a:gd name="T14" fmla="*/ 3131 w 3131"/>
                <a:gd name="T15" fmla="*/ 645 h 1957"/>
                <a:gd name="T16" fmla="*/ 1089 w 3131"/>
                <a:gd name="T17" fmla="*/ 194 h 1957"/>
                <a:gd name="T18" fmla="*/ 452 w 3131"/>
                <a:gd name="T19" fmla="*/ 0 h 1957"/>
                <a:gd name="T20" fmla="*/ 431 w 3131"/>
                <a:gd name="T21" fmla="*/ 0 h 1957"/>
                <a:gd name="T22" fmla="*/ 71 w 3131"/>
                <a:gd name="T23" fmla="*/ 228 h 1957"/>
                <a:gd name="T24" fmla="*/ 40 w 3131"/>
                <a:gd name="T25" fmla="*/ 459 h 1957"/>
                <a:gd name="T26" fmla="*/ 242 w 3131"/>
                <a:gd name="T27" fmla="*/ 784 h 1957"/>
                <a:gd name="T28" fmla="*/ 545 w 3131"/>
                <a:gd name="T29" fmla="*/ 1265 h 1957"/>
                <a:gd name="T30" fmla="*/ 703 w 3131"/>
                <a:gd name="T31" fmla="*/ 1953 h 1957"/>
                <a:gd name="T32" fmla="*/ 703 w 3131"/>
                <a:gd name="T33" fmla="*/ 1957 h 1957"/>
                <a:gd name="T34" fmla="*/ 731 w 3131"/>
                <a:gd name="T35" fmla="*/ 1957 h 1957"/>
                <a:gd name="T36" fmla="*/ 731 w 3131"/>
                <a:gd name="T37" fmla="*/ 1953 h 1957"/>
                <a:gd name="T38" fmla="*/ 570 w 3131"/>
                <a:gd name="T39" fmla="*/ 1253 h 1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31" h="1957">
                  <a:moveTo>
                    <a:pt x="570" y="1253"/>
                  </a:moveTo>
                  <a:cubicBezTo>
                    <a:pt x="479" y="1062"/>
                    <a:pt x="365" y="905"/>
                    <a:pt x="264" y="768"/>
                  </a:cubicBezTo>
                  <a:cubicBezTo>
                    <a:pt x="62" y="491"/>
                    <a:pt x="0" y="381"/>
                    <a:pt x="94" y="244"/>
                  </a:cubicBezTo>
                  <a:cubicBezTo>
                    <a:pt x="223" y="53"/>
                    <a:pt x="337" y="28"/>
                    <a:pt x="431" y="28"/>
                  </a:cubicBezTo>
                  <a:cubicBezTo>
                    <a:pt x="438" y="28"/>
                    <a:pt x="444" y="28"/>
                    <a:pt x="451" y="28"/>
                  </a:cubicBezTo>
                  <a:cubicBezTo>
                    <a:pt x="612" y="34"/>
                    <a:pt x="818" y="116"/>
                    <a:pt x="1079" y="220"/>
                  </a:cubicBezTo>
                  <a:cubicBezTo>
                    <a:pt x="1555" y="411"/>
                    <a:pt x="2206" y="671"/>
                    <a:pt x="3131" y="673"/>
                  </a:cubicBezTo>
                  <a:cubicBezTo>
                    <a:pt x="3131" y="645"/>
                    <a:pt x="3131" y="645"/>
                    <a:pt x="3131" y="645"/>
                  </a:cubicBezTo>
                  <a:cubicBezTo>
                    <a:pt x="2211" y="643"/>
                    <a:pt x="1563" y="384"/>
                    <a:pt x="1089" y="194"/>
                  </a:cubicBezTo>
                  <a:cubicBezTo>
                    <a:pt x="826" y="89"/>
                    <a:pt x="617" y="6"/>
                    <a:pt x="452" y="0"/>
                  </a:cubicBezTo>
                  <a:cubicBezTo>
                    <a:pt x="445" y="0"/>
                    <a:pt x="438" y="0"/>
                    <a:pt x="431" y="0"/>
                  </a:cubicBezTo>
                  <a:cubicBezTo>
                    <a:pt x="330" y="0"/>
                    <a:pt x="208" y="27"/>
                    <a:pt x="71" y="228"/>
                  </a:cubicBezTo>
                  <a:cubicBezTo>
                    <a:pt x="18" y="305"/>
                    <a:pt x="9" y="374"/>
                    <a:pt x="40" y="459"/>
                  </a:cubicBezTo>
                  <a:cubicBezTo>
                    <a:pt x="69" y="539"/>
                    <a:pt x="133" y="635"/>
                    <a:pt x="242" y="784"/>
                  </a:cubicBezTo>
                  <a:cubicBezTo>
                    <a:pt x="342" y="921"/>
                    <a:pt x="455" y="1076"/>
                    <a:pt x="545" y="1265"/>
                  </a:cubicBezTo>
                  <a:cubicBezTo>
                    <a:pt x="651" y="1487"/>
                    <a:pt x="702" y="1712"/>
                    <a:pt x="703" y="1953"/>
                  </a:cubicBezTo>
                  <a:cubicBezTo>
                    <a:pt x="703" y="1954"/>
                    <a:pt x="703" y="1956"/>
                    <a:pt x="703" y="1957"/>
                  </a:cubicBezTo>
                  <a:cubicBezTo>
                    <a:pt x="731" y="1957"/>
                    <a:pt x="731" y="1957"/>
                    <a:pt x="731" y="1957"/>
                  </a:cubicBezTo>
                  <a:cubicBezTo>
                    <a:pt x="731" y="1956"/>
                    <a:pt x="731" y="1954"/>
                    <a:pt x="731" y="1953"/>
                  </a:cubicBezTo>
                  <a:cubicBezTo>
                    <a:pt x="730" y="1708"/>
                    <a:pt x="678" y="1479"/>
                    <a:pt x="570" y="1253"/>
                  </a:cubicBez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24" name="Freeform 63"/>
            <p:cNvSpPr>
              <a:spLocks/>
            </p:cNvSpPr>
            <p:nvPr/>
          </p:nvSpPr>
          <p:spPr bwMode="auto">
            <a:xfrm>
              <a:off x="3065252" y="1120531"/>
              <a:ext cx="6078747" cy="4033274"/>
            </a:xfrm>
            <a:custGeom>
              <a:avLst/>
              <a:gdLst>
                <a:gd name="T0" fmla="*/ 715 w 3407"/>
                <a:gd name="T1" fmla="*/ 2249 h 2253"/>
                <a:gd name="T2" fmla="*/ 305 w 3407"/>
                <a:gd name="T3" fmla="*/ 1236 h 2253"/>
                <a:gd name="T4" fmla="*/ 66 w 3407"/>
                <a:gd name="T5" fmla="*/ 841 h 2253"/>
                <a:gd name="T6" fmla="*/ 37 w 3407"/>
                <a:gd name="T7" fmla="*/ 611 h 2253"/>
                <a:gd name="T8" fmla="*/ 129 w 3407"/>
                <a:gd name="T9" fmla="*/ 375 h 2253"/>
                <a:gd name="T10" fmla="*/ 406 w 3407"/>
                <a:gd name="T11" fmla="*/ 108 h 2253"/>
                <a:gd name="T12" fmla="*/ 737 w 3407"/>
                <a:gd name="T13" fmla="*/ 32 h 2253"/>
                <a:gd name="T14" fmla="*/ 1463 w 3407"/>
                <a:gd name="T15" fmla="*/ 245 h 2253"/>
                <a:gd name="T16" fmla="*/ 3407 w 3407"/>
                <a:gd name="T17" fmla="*/ 677 h 2253"/>
                <a:gd name="T18" fmla="*/ 3407 w 3407"/>
                <a:gd name="T19" fmla="*/ 649 h 2253"/>
                <a:gd name="T20" fmla="*/ 1473 w 3407"/>
                <a:gd name="T21" fmla="*/ 219 h 2253"/>
                <a:gd name="T22" fmla="*/ 738 w 3407"/>
                <a:gd name="T23" fmla="*/ 4 h 2253"/>
                <a:gd name="T24" fmla="*/ 392 w 3407"/>
                <a:gd name="T25" fmla="*/ 83 h 2253"/>
                <a:gd name="T26" fmla="*/ 105 w 3407"/>
                <a:gd name="T27" fmla="*/ 359 h 2253"/>
                <a:gd name="T28" fmla="*/ 9 w 3407"/>
                <a:gd name="T29" fmla="*/ 608 h 2253"/>
                <a:gd name="T30" fmla="*/ 39 w 3407"/>
                <a:gd name="T31" fmla="*/ 850 h 2253"/>
                <a:gd name="T32" fmla="*/ 282 w 3407"/>
                <a:gd name="T33" fmla="*/ 1252 h 2253"/>
                <a:gd name="T34" fmla="*/ 687 w 3407"/>
                <a:gd name="T35" fmla="*/ 2249 h 2253"/>
                <a:gd name="T36" fmla="*/ 687 w 3407"/>
                <a:gd name="T37" fmla="*/ 2253 h 2253"/>
                <a:gd name="T38" fmla="*/ 715 w 3407"/>
                <a:gd name="T39" fmla="*/ 2253 h 2253"/>
                <a:gd name="T40" fmla="*/ 715 w 3407"/>
                <a:gd name="T41" fmla="*/ 2249 h 2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7" h="2253">
                  <a:moveTo>
                    <a:pt x="715" y="2249"/>
                  </a:moveTo>
                  <a:cubicBezTo>
                    <a:pt x="714" y="1796"/>
                    <a:pt x="496" y="1498"/>
                    <a:pt x="305" y="1236"/>
                  </a:cubicBezTo>
                  <a:cubicBezTo>
                    <a:pt x="206" y="1100"/>
                    <a:pt x="113" y="973"/>
                    <a:pt x="66" y="841"/>
                  </a:cubicBezTo>
                  <a:cubicBezTo>
                    <a:pt x="38" y="761"/>
                    <a:pt x="28" y="686"/>
                    <a:pt x="37" y="611"/>
                  </a:cubicBezTo>
                  <a:cubicBezTo>
                    <a:pt x="46" y="531"/>
                    <a:pt x="77" y="451"/>
                    <a:pt x="129" y="375"/>
                  </a:cubicBezTo>
                  <a:cubicBezTo>
                    <a:pt x="213" y="252"/>
                    <a:pt x="303" y="164"/>
                    <a:pt x="406" y="108"/>
                  </a:cubicBezTo>
                  <a:cubicBezTo>
                    <a:pt x="505" y="53"/>
                    <a:pt x="613" y="28"/>
                    <a:pt x="737" y="32"/>
                  </a:cubicBezTo>
                  <a:cubicBezTo>
                    <a:pt x="949" y="40"/>
                    <a:pt x="1176" y="130"/>
                    <a:pt x="1463" y="245"/>
                  </a:cubicBezTo>
                  <a:cubicBezTo>
                    <a:pt x="1917" y="427"/>
                    <a:pt x="2538" y="675"/>
                    <a:pt x="3407" y="677"/>
                  </a:cubicBezTo>
                  <a:cubicBezTo>
                    <a:pt x="3407" y="649"/>
                    <a:pt x="3407" y="649"/>
                    <a:pt x="3407" y="649"/>
                  </a:cubicBezTo>
                  <a:cubicBezTo>
                    <a:pt x="2543" y="647"/>
                    <a:pt x="1925" y="400"/>
                    <a:pt x="1473" y="219"/>
                  </a:cubicBezTo>
                  <a:cubicBezTo>
                    <a:pt x="1183" y="103"/>
                    <a:pt x="954" y="12"/>
                    <a:pt x="738" y="4"/>
                  </a:cubicBezTo>
                  <a:cubicBezTo>
                    <a:pt x="609" y="0"/>
                    <a:pt x="496" y="26"/>
                    <a:pt x="392" y="83"/>
                  </a:cubicBezTo>
                  <a:cubicBezTo>
                    <a:pt x="286" y="142"/>
                    <a:pt x="192" y="232"/>
                    <a:pt x="105" y="359"/>
                  </a:cubicBezTo>
                  <a:cubicBezTo>
                    <a:pt x="51" y="439"/>
                    <a:pt x="18" y="523"/>
                    <a:pt x="9" y="608"/>
                  </a:cubicBezTo>
                  <a:cubicBezTo>
                    <a:pt x="0" y="687"/>
                    <a:pt x="10" y="766"/>
                    <a:pt x="39" y="850"/>
                  </a:cubicBezTo>
                  <a:cubicBezTo>
                    <a:pt x="87" y="986"/>
                    <a:pt x="182" y="1115"/>
                    <a:pt x="282" y="1252"/>
                  </a:cubicBezTo>
                  <a:cubicBezTo>
                    <a:pt x="471" y="1511"/>
                    <a:pt x="686" y="1805"/>
                    <a:pt x="687" y="2249"/>
                  </a:cubicBezTo>
                  <a:cubicBezTo>
                    <a:pt x="687" y="2251"/>
                    <a:pt x="687" y="2252"/>
                    <a:pt x="687" y="2253"/>
                  </a:cubicBezTo>
                  <a:cubicBezTo>
                    <a:pt x="715" y="2253"/>
                    <a:pt x="715" y="2253"/>
                    <a:pt x="715" y="2253"/>
                  </a:cubicBezTo>
                  <a:cubicBezTo>
                    <a:pt x="715" y="2252"/>
                    <a:pt x="715" y="2251"/>
                    <a:pt x="715" y="2249"/>
                  </a:cubicBez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97" name="Rectangle 16"/>
            <p:cNvSpPr>
              <a:spLocks noChangeArrowheads="1"/>
            </p:cNvSpPr>
            <p:nvPr/>
          </p:nvSpPr>
          <p:spPr bwMode="auto">
            <a:xfrm>
              <a:off x="4551762" y="5137141"/>
              <a:ext cx="25427" cy="6359"/>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98" name="Freeform 89"/>
            <p:cNvSpPr>
              <a:spLocks/>
            </p:cNvSpPr>
            <p:nvPr/>
          </p:nvSpPr>
          <p:spPr bwMode="auto">
            <a:xfrm>
              <a:off x="8556574" y="2524480"/>
              <a:ext cx="216133" cy="38141"/>
            </a:xfrm>
            <a:custGeom>
              <a:avLst/>
              <a:gdLst>
                <a:gd name="T0" fmla="*/ 0 w 120"/>
                <a:gd name="T1" fmla="*/ 16 h 23"/>
                <a:gd name="T2" fmla="*/ 120 w 120"/>
                <a:gd name="T3" fmla="*/ 23 h 23"/>
                <a:gd name="T4" fmla="*/ 120 w 120"/>
                <a:gd name="T5" fmla="*/ 7 h 23"/>
                <a:gd name="T6" fmla="*/ 1 w 120"/>
                <a:gd name="T7" fmla="*/ 0 h 23"/>
                <a:gd name="T8" fmla="*/ 0 w 120"/>
                <a:gd name="T9" fmla="*/ 16 h 23"/>
              </a:gdLst>
              <a:ahLst/>
              <a:cxnLst>
                <a:cxn ang="0">
                  <a:pos x="T0" y="T1"/>
                </a:cxn>
                <a:cxn ang="0">
                  <a:pos x="T2" y="T3"/>
                </a:cxn>
                <a:cxn ang="0">
                  <a:pos x="T4" y="T5"/>
                </a:cxn>
                <a:cxn ang="0">
                  <a:pos x="T6" y="T7"/>
                </a:cxn>
                <a:cxn ang="0">
                  <a:pos x="T8" y="T9"/>
                </a:cxn>
              </a:cxnLst>
              <a:rect l="0" t="0" r="r" b="b"/>
              <a:pathLst>
                <a:path w="120" h="23">
                  <a:moveTo>
                    <a:pt x="0" y="16"/>
                  </a:moveTo>
                  <a:cubicBezTo>
                    <a:pt x="39" y="19"/>
                    <a:pt x="80" y="21"/>
                    <a:pt x="120" y="23"/>
                  </a:cubicBezTo>
                  <a:cubicBezTo>
                    <a:pt x="120" y="7"/>
                    <a:pt x="120" y="7"/>
                    <a:pt x="120" y="7"/>
                  </a:cubicBezTo>
                  <a:cubicBezTo>
                    <a:pt x="81" y="5"/>
                    <a:pt x="40" y="3"/>
                    <a:pt x="1" y="0"/>
                  </a:cubicBezTo>
                  <a:lnTo>
                    <a:pt x="0" y="16"/>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25" name="Freeform 90"/>
            <p:cNvSpPr>
              <a:spLocks/>
            </p:cNvSpPr>
            <p:nvPr/>
          </p:nvSpPr>
          <p:spPr bwMode="auto">
            <a:xfrm>
              <a:off x="8130668" y="2479980"/>
              <a:ext cx="216133" cy="50855"/>
            </a:xfrm>
            <a:custGeom>
              <a:avLst/>
              <a:gdLst>
                <a:gd name="T0" fmla="*/ 0 w 121"/>
                <a:gd name="T1" fmla="*/ 16 h 29"/>
                <a:gd name="T2" fmla="*/ 119 w 121"/>
                <a:gd name="T3" fmla="*/ 29 h 29"/>
                <a:gd name="T4" fmla="*/ 121 w 121"/>
                <a:gd name="T5" fmla="*/ 13 h 29"/>
                <a:gd name="T6" fmla="*/ 2 w 121"/>
                <a:gd name="T7" fmla="*/ 0 h 29"/>
                <a:gd name="T8" fmla="*/ 0 w 121"/>
                <a:gd name="T9" fmla="*/ 16 h 29"/>
              </a:gdLst>
              <a:ahLst/>
              <a:cxnLst>
                <a:cxn ang="0">
                  <a:pos x="T0" y="T1"/>
                </a:cxn>
                <a:cxn ang="0">
                  <a:pos x="T2" y="T3"/>
                </a:cxn>
                <a:cxn ang="0">
                  <a:pos x="T4" y="T5"/>
                </a:cxn>
                <a:cxn ang="0">
                  <a:pos x="T6" y="T7"/>
                </a:cxn>
                <a:cxn ang="0">
                  <a:pos x="T8" y="T9"/>
                </a:cxn>
              </a:cxnLst>
              <a:rect l="0" t="0" r="r" b="b"/>
              <a:pathLst>
                <a:path w="121" h="29">
                  <a:moveTo>
                    <a:pt x="0" y="16"/>
                  </a:moveTo>
                  <a:cubicBezTo>
                    <a:pt x="39" y="21"/>
                    <a:pt x="79" y="25"/>
                    <a:pt x="119" y="29"/>
                  </a:cubicBezTo>
                  <a:cubicBezTo>
                    <a:pt x="121" y="13"/>
                    <a:pt x="121" y="13"/>
                    <a:pt x="121" y="13"/>
                  </a:cubicBezTo>
                  <a:cubicBezTo>
                    <a:pt x="81" y="9"/>
                    <a:pt x="41" y="5"/>
                    <a:pt x="2" y="0"/>
                  </a:cubicBezTo>
                  <a:lnTo>
                    <a:pt x="0" y="16"/>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26" name="Freeform 91"/>
            <p:cNvSpPr>
              <a:spLocks/>
            </p:cNvSpPr>
            <p:nvPr/>
          </p:nvSpPr>
          <p:spPr bwMode="auto">
            <a:xfrm>
              <a:off x="7291564" y="2327416"/>
              <a:ext cx="209778" cy="76282"/>
            </a:xfrm>
            <a:custGeom>
              <a:avLst/>
              <a:gdLst>
                <a:gd name="T0" fmla="*/ 0 w 120"/>
                <a:gd name="T1" fmla="*/ 15 h 42"/>
                <a:gd name="T2" fmla="*/ 117 w 120"/>
                <a:gd name="T3" fmla="*/ 42 h 42"/>
                <a:gd name="T4" fmla="*/ 120 w 120"/>
                <a:gd name="T5" fmla="*/ 26 h 42"/>
                <a:gd name="T6" fmla="*/ 3 w 120"/>
                <a:gd name="T7" fmla="*/ 0 h 42"/>
                <a:gd name="T8" fmla="*/ 0 w 120"/>
                <a:gd name="T9" fmla="*/ 15 h 42"/>
              </a:gdLst>
              <a:ahLst/>
              <a:cxnLst>
                <a:cxn ang="0">
                  <a:pos x="T0" y="T1"/>
                </a:cxn>
                <a:cxn ang="0">
                  <a:pos x="T2" y="T3"/>
                </a:cxn>
                <a:cxn ang="0">
                  <a:pos x="T4" y="T5"/>
                </a:cxn>
                <a:cxn ang="0">
                  <a:pos x="T6" y="T7"/>
                </a:cxn>
                <a:cxn ang="0">
                  <a:pos x="T8" y="T9"/>
                </a:cxn>
              </a:cxnLst>
              <a:rect l="0" t="0" r="r" b="b"/>
              <a:pathLst>
                <a:path w="120" h="42">
                  <a:moveTo>
                    <a:pt x="0" y="15"/>
                  </a:moveTo>
                  <a:cubicBezTo>
                    <a:pt x="38" y="25"/>
                    <a:pt x="78" y="34"/>
                    <a:pt x="117" y="42"/>
                  </a:cubicBezTo>
                  <a:cubicBezTo>
                    <a:pt x="120" y="26"/>
                    <a:pt x="120" y="26"/>
                    <a:pt x="120" y="26"/>
                  </a:cubicBezTo>
                  <a:cubicBezTo>
                    <a:pt x="81" y="18"/>
                    <a:pt x="42" y="9"/>
                    <a:pt x="3" y="0"/>
                  </a:cubicBezTo>
                  <a:lnTo>
                    <a:pt x="0" y="15"/>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27" name="Freeform 92"/>
            <p:cNvSpPr>
              <a:spLocks/>
            </p:cNvSpPr>
            <p:nvPr/>
          </p:nvSpPr>
          <p:spPr bwMode="auto">
            <a:xfrm>
              <a:off x="4443698" y="1399317"/>
              <a:ext cx="216133" cy="63568"/>
            </a:xfrm>
            <a:custGeom>
              <a:avLst/>
              <a:gdLst>
                <a:gd name="T0" fmla="*/ 0 w 121"/>
                <a:gd name="T1" fmla="*/ 16 h 36"/>
                <a:gd name="T2" fmla="*/ 117 w 121"/>
                <a:gd name="T3" fmla="*/ 36 h 36"/>
                <a:gd name="T4" fmla="*/ 121 w 121"/>
                <a:gd name="T5" fmla="*/ 20 h 36"/>
                <a:gd name="T6" fmla="*/ 1 w 121"/>
                <a:gd name="T7" fmla="*/ 0 h 36"/>
                <a:gd name="T8" fmla="*/ 0 w 121"/>
                <a:gd name="T9" fmla="*/ 16 h 36"/>
              </a:gdLst>
              <a:ahLst/>
              <a:cxnLst>
                <a:cxn ang="0">
                  <a:pos x="T0" y="T1"/>
                </a:cxn>
                <a:cxn ang="0">
                  <a:pos x="T2" y="T3"/>
                </a:cxn>
                <a:cxn ang="0">
                  <a:pos x="T4" y="T5"/>
                </a:cxn>
                <a:cxn ang="0">
                  <a:pos x="T6" y="T7"/>
                </a:cxn>
                <a:cxn ang="0">
                  <a:pos x="T8" y="T9"/>
                </a:cxn>
              </a:cxnLst>
              <a:rect l="0" t="0" r="r" b="b"/>
              <a:pathLst>
                <a:path w="121" h="36">
                  <a:moveTo>
                    <a:pt x="0" y="16"/>
                  </a:moveTo>
                  <a:cubicBezTo>
                    <a:pt x="37" y="20"/>
                    <a:pt x="75" y="26"/>
                    <a:pt x="117" y="36"/>
                  </a:cubicBezTo>
                  <a:cubicBezTo>
                    <a:pt x="121" y="20"/>
                    <a:pt x="121" y="20"/>
                    <a:pt x="121" y="20"/>
                  </a:cubicBezTo>
                  <a:cubicBezTo>
                    <a:pt x="78" y="10"/>
                    <a:pt x="39" y="4"/>
                    <a:pt x="1" y="0"/>
                  </a:cubicBezTo>
                  <a:lnTo>
                    <a:pt x="0" y="16"/>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28" name="Freeform 93"/>
            <p:cNvSpPr>
              <a:spLocks/>
            </p:cNvSpPr>
            <p:nvPr/>
          </p:nvSpPr>
          <p:spPr bwMode="auto">
            <a:xfrm>
              <a:off x="5263729" y="1634522"/>
              <a:ext cx="209778" cy="101710"/>
            </a:xfrm>
            <a:custGeom>
              <a:avLst/>
              <a:gdLst>
                <a:gd name="T0" fmla="*/ 0 w 117"/>
                <a:gd name="T1" fmla="*/ 15 h 59"/>
                <a:gd name="T2" fmla="*/ 111 w 117"/>
                <a:gd name="T3" fmla="*/ 59 h 59"/>
                <a:gd name="T4" fmla="*/ 117 w 117"/>
                <a:gd name="T5" fmla="*/ 44 h 59"/>
                <a:gd name="T6" fmla="*/ 5 w 117"/>
                <a:gd name="T7" fmla="*/ 0 h 59"/>
                <a:gd name="T8" fmla="*/ 0 w 117"/>
                <a:gd name="T9" fmla="*/ 15 h 59"/>
              </a:gdLst>
              <a:ahLst/>
              <a:cxnLst>
                <a:cxn ang="0">
                  <a:pos x="T0" y="T1"/>
                </a:cxn>
                <a:cxn ang="0">
                  <a:pos x="T2" y="T3"/>
                </a:cxn>
                <a:cxn ang="0">
                  <a:pos x="T4" y="T5"/>
                </a:cxn>
                <a:cxn ang="0">
                  <a:pos x="T6" y="T7"/>
                </a:cxn>
                <a:cxn ang="0">
                  <a:pos x="T8" y="T9"/>
                </a:cxn>
              </a:cxnLst>
              <a:rect l="0" t="0" r="r" b="b"/>
              <a:pathLst>
                <a:path w="117" h="59">
                  <a:moveTo>
                    <a:pt x="0" y="15"/>
                  </a:moveTo>
                  <a:cubicBezTo>
                    <a:pt x="31" y="27"/>
                    <a:pt x="66" y="41"/>
                    <a:pt x="111" y="59"/>
                  </a:cubicBezTo>
                  <a:cubicBezTo>
                    <a:pt x="117" y="44"/>
                    <a:pt x="117" y="44"/>
                    <a:pt x="117" y="44"/>
                  </a:cubicBezTo>
                  <a:cubicBezTo>
                    <a:pt x="72" y="26"/>
                    <a:pt x="37" y="12"/>
                    <a:pt x="5" y="0"/>
                  </a:cubicBezTo>
                  <a:lnTo>
                    <a:pt x="0" y="15"/>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29" name="Freeform 94"/>
            <p:cNvSpPr>
              <a:spLocks/>
            </p:cNvSpPr>
            <p:nvPr/>
          </p:nvSpPr>
          <p:spPr bwMode="auto">
            <a:xfrm>
              <a:off x="4856891" y="1488312"/>
              <a:ext cx="216133" cy="95355"/>
            </a:xfrm>
            <a:custGeom>
              <a:avLst/>
              <a:gdLst>
                <a:gd name="T0" fmla="*/ 0 w 119"/>
                <a:gd name="T1" fmla="*/ 15 h 53"/>
                <a:gd name="T2" fmla="*/ 114 w 119"/>
                <a:gd name="T3" fmla="*/ 53 h 53"/>
                <a:gd name="T4" fmla="*/ 119 w 119"/>
                <a:gd name="T5" fmla="*/ 38 h 53"/>
                <a:gd name="T6" fmla="*/ 5 w 119"/>
                <a:gd name="T7" fmla="*/ 0 h 53"/>
                <a:gd name="T8" fmla="*/ 0 w 119"/>
                <a:gd name="T9" fmla="*/ 15 h 53"/>
              </a:gdLst>
              <a:ahLst/>
              <a:cxnLst>
                <a:cxn ang="0">
                  <a:pos x="T0" y="T1"/>
                </a:cxn>
                <a:cxn ang="0">
                  <a:pos x="T2" y="T3"/>
                </a:cxn>
                <a:cxn ang="0">
                  <a:pos x="T4" y="T5"/>
                </a:cxn>
                <a:cxn ang="0">
                  <a:pos x="T6" y="T7"/>
                </a:cxn>
                <a:cxn ang="0">
                  <a:pos x="T8" y="T9"/>
                </a:cxn>
              </a:cxnLst>
              <a:rect l="0" t="0" r="r" b="b"/>
              <a:pathLst>
                <a:path w="119" h="53">
                  <a:moveTo>
                    <a:pt x="0" y="15"/>
                  </a:moveTo>
                  <a:cubicBezTo>
                    <a:pt x="35" y="26"/>
                    <a:pt x="72" y="38"/>
                    <a:pt x="114" y="53"/>
                  </a:cubicBezTo>
                  <a:cubicBezTo>
                    <a:pt x="119" y="38"/>
                    <a:pt x="119" y="38"/>
                    <a:pt x="119" y="38"/>
                  </a:cubicBezTo>
                  <a:cubicBezTo>
                    <a:pt x="77" y="23"/>
                    <a:pt x="40" y="11"/>
                    <a:pt x="5" y="0"/>
                  </a:cubicBezTo>
                  <a:lnTo>
                    <a:pt x="0" y="15"/>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30" name="Freeform 95"/>
            <p:cNvSpPr>
              <a:spLocks/>
            </p:cNvSpPr>
            <p:nvPr/>
          </p:nvSpPr>
          <p:spPr bwMode="auto">
            <a:xfrm>
              <a:off x="4469125" y="4495102"/>
              <a:ext cx="76282" cy="216133"/>
            </a:xfrm>
            <a:custGeom>
              <a:avLst/>
              <a:gdLst>
                <a:gd name="T0" fmla="*/ 0 w 40"/>
                <a:gd name="T1" fmla="*/ 4 h 121"/>
                <a:gd name="T2" fmla="*/ 24 w 40"/>
                <a:gd name="T3" fmla="*/ 121 h 121"/>
                <a:gd name="T4" fmla="*/ 40 w 40"/>
                <a:gd name="T5" fmla="*/ 118 h 121"/>
                <a:gd name="T6" fmla="*/ 15 w 40"/>
                <a:gd name="T7" fmla="*/ 0 h 121"/>
                <a:gd name="T8" fmla="*/ 0 w 40"/>
                <a:gd name="T9" fmla="*/ 4 h 121"/>
              </a:gdLst>
              <a:ahLst/>
              <a:cxnLst>
                <a:cxn ang="0">
                  <a:pos x="T0" y="T1"/>
                </a:cxn>
                <a:cxn ang="0">
                  <a:pos x="T2" y="T3"/>
                </a:cxn>
                <a:cxn ang="0">
                  <a:pos x="T4" y="T5"/>
                </a:cxn>
                <a:cxn ang="0">
                  <a:pos x="T6" y="T7"/>
                </a:cxn>
                <a:cxn ang="0">
                  <a:pos x="T8" y="T9"/>
                </a:cxn>
              </a:cxnLst>
              <a:rect l="0" t="0" r="r" b="b"/>
              <a:pathLst>
                <a:path w="40" h="121">
                  <a:moveTo>
                    <a:pt x="0" y="4"/>
                  </a:moveTo>
                  <a:cubicBezTo>
                    <a:pt x="10" y="42"/>
                    <a:pt x="18" y="82"/>
                    <a:pt x="24" y="121"/>
                  </a:cubicBezTo>
                  <a:cubicBezTo>
                    <a:pt x="40" y="118"/>
                    <a:pt x="40" y="118"/>
                    <a:pt x="40" y="118"/>
                  </a:cubicBezTo>
                  <a:cubicBezTo>
                    <a:pt x="34" y="79"/>
                    <a:pt x="25" y="39"/>
                    <a:pt x="15" y="0"/>
                  </a:cubicBezTo>
                  <a:lnTo>
                    <a:pt x="0" y="4"/>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31" name="Freeform 96"/>
            <p:cNvSpPr>
              <a:spLocks/>
            </p:cNvSpPr>
            <p:nvPr/>
          </p:nvSpPr>
          <p:spPr bwMode="auto">
            <a:xfrm>
              <a:off x="5657853" y="1787086"/>
              <a:ext cx="209778" cy="108068"/>
            </a:xfrm>
            <a:custGeom>
              <a:avLst/>
              <a:gdLst>
                <a:gd name="T0" fmla="*/ 0 w 117"/>
                <a:gd name="T1" fmla="*/ 15 h 59"/>
                <a:gd name="T2" fmla="*/ 111 w 117"/>
                <a:gd name="T3" fmla="*/ 59 h 59"/>
                <a:gd name="T4" fmla="*/ 117 w 117"/>
                <a:gd name="T5" fmla="*/ 44 h 59"/>
                <a:gd name="T6" fmla="*/ 6 w 117"/>
                <a:gd name="T7" fmla="*/ 0 h 59"/>
                <a:gd name="T8" fmla="*/ 0 w 117"/>
                <a:gd name="T9" fmla="*/ 15 h 59"/>
              </a:gdLst>
              <a:ahLst/>
              <a:cxnLst>
                <a:cxn ang="0">
                  <a:pos x="T0" y="T1"/>
                </a:cxn>
                <a:cxn ang="0">
                  <a:pos x="T2" y="T3"/>
                </a:cxn>
                <a:cxn ang="0">
                  <a:pos x="T4" y="T5"/>
                </a:cxn>
                <a:cxn ang="0">
                  <a:pos x="T6" y="T7"/>
                </a:cxn>
                <a:cxn ang="0">
                  <a:pos x="T8" y="T9"/>
                </a:cxn>
              </a:cxnLst>
              <a:rect l="0" t="0" r="r" b="b"/>
              <a:pathLst>
                <a:path w="117" h="59">
                  <a:moveTo>
                    <a:pt x="0" y="15"/>
                  </a:moveTo>
                  <a:cubicBezTo>
                    <a:pt x="30" y="27"/>
                    <a:pt x="70" y="43"/>
                    <a:pt x="111" y="59"/>
                  </a:cubicBezTo>
                  <a:cubicBezTo>
                    <a:pt x="117" y="44"/>
                    <a:pt x="117" y="44"/>
                    <a:pt x="117" y="44"/>
                  </a:cubicBezTo>
                  <a:cubicBezTo>
                    <a:pt x="76" y="28"/>
                    <a:pt x="36" y="12"/>
                    <a:pt x="6" y="0"/>
                  </a:cubicBezTo>
                  <a:lnTo>
                    <a:pt x="0" y="15"/>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32" name="Freeform 97"/>
            <p:cNvSpPr>
              <a:spLocks/>
            </p:cNvSpPr>
            <p:nvPr/>
          </p:nvSpPr>
          <p:spPr bwMode="auto">
            <a:xfrm>
              <a:off x="6465174" y="2092215"/>
              <a:ext cx="209778" cy="88996"/>
            </a:xfrm>
            <a:custGeom>
              <a:avLst/>
              <a:gdLst>
                <a:gd name="T0" fmla="*/ 0 w 119"/>
                <a:gd name="T1" fmla="*/ 15 h 52"/>
                <a:gd name="T2" fmla="*/ 114 w 119"/>
                <a:gd name="T3" fmla="*/ 52 h 52"/>
                <a:gd name="T4" fmla="*/ 119 w 119"/>
                <a:gd name="T5" fmla="*/ 37 h 52"/>
                <a:gd name="T6" fmla="*/ 5 w 119"/>
                <a:gd name="T7" fmla="*/ 0 h 52"/>
                <a:gd name="T8" fmla="*/ 0 w 119"/>
                <a:gd name="T9" fmla="*/ 15 h 52"/>
              </a:gdLst>
              <a:ahLst/>
              <a:cxnLst>
                <a:cxn ang="0">
                  <a:pos x="T0" y="T1"/>
                </a:cxn>
                <a:cxn ang="0">
                  <a:pos x="T2" y="T3"/>
                </a:cxn>
                <a:cxn ang="0">
                  <a:pos x="T4" y="T5"/>
                </a:cxn>
                <a:cxn ang="0">
                  <a:pos x="T6" y="T7"/>
                </a:cxn>
                <a:cxn ang="0">
                  <a:pos x="T8" y="T9"/>
                </a:cxn>
              </a:cxnLst>
              <a:rect l="0" t="0" r="r" b="b"/>
              <a:pathLst>
                <a:path w="119" h="52">
                  <a:moveTo>
                    <a:pt x="0" y="15"/>
                  </a:moveTo>
                  <a:cubicBezTo>
                    <a:pt x="39" y="28"/>
                    <a:pt x="77" y="41"/>
                    <a:pt x="114" y="52"/>
                  </a:cubicBezTo>
                  <a:cubicBezTo>
                    <a:pt x="119" y="37"/>
                    <a:pt x="119" y="37"/>
                    <a:pt x="119" y="37"/>
                  </a:cubicBezTo>
                  <a:cubicBezTo>
                    <a:pt x="82" y="25"/>
                    <a:pt x="44" y="13"/>
                    <a:pt x="5" y="0"/>
                  </a:cubicBezTo>
                  <a:lnTo>
                    <a:pt x="0" y="15"/>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33" name="Freeform 98"/>
            <p:cNvSpPr>
              <a:spLocks/>
            </p:cNvSpPr>
            <p:nvPr/>
          </p:nvSpPr>
          <p:spPr bwMode="auto">
            <a:xfrm>
              <a:off x="6872013" y="2219351"/>
              <a:ext cx="216133" cy="82641"/>
            </a:xfrm>
            <a:custGeom>
              <a:avLst/>
              <a:gdLst>
                <a:gd name="T0" fmla="*/ 0 w 120"/>
                <a:gd name="T1" fmla="*/ 15 h 47"/>
                <a:gd name="T2" fmla="*/ 116 w 120"/>
                <a:gd name="T3" fmla="*/ 47 h 47"/>
                <a:gd name="T4" fmla="*/ 120 w 120"/>
                <a:gd name="T5" fmla="*/ 32 h 47"/>
                <a:gd name="T6" fmla="*/ 5 w 120"/>
                <a:gd name="T7" fmla="*/ 0 h 47"/>
                <a:gd name="T8" fmla="*/ 0 w 120"/>
                <a:gd name="T9" fmla="*/ 15 h 47"/>
              </a:gdLst>
              <a:ahLst/>
              <a:cxnLst>
                <a:cxn ang="0">
                  <a:pos x="T0" y="T1"/>
                </a:cxn>
                <a:cxn ang="0">
                  <a:pos x="T2" y="T3"/>
                </a:cxn>
                <a:cxn ang="0">
                  <a:pos x="T4" y="T5"/>
                </a:cxn>
                <a:cxn ang="0">
                  <a:pos x="T6" y="T7"/>
                </a:cxn>
                <a:cxn ang="0">
                  <a:pos x="T8" y="T9"/>
                </a:cxn>
              </a:cxnLst>
              <a:rect l="0" t="0" r="r" b="b"/>
              <a:pathLst>
                <a:path w="120" h="47">
                  <a:moveTo>
                    <a:pt x="0" y="15"/>
                  </a:moveTo>
                  <a:cubicBezTo>
                    <a:pt x="39" y="26"/>
                    <a:pt x="78" y="37"/>
                    <a:pt x="116" y="47"/>
                  </a:cubicBezTo>
                  <a:cubicBezTo>
                    <a:pt x="120" y="32"/>
                    <a:pt x="120" y="32"/>
                    <a:pt x="120" y="32"/>
                  </a:cubicBezTo>
                  <a:cubicBezTo>
                    <a:pt x="82" y="22"/>
                    <a:pt x="43" y="11"/>
                    <a:pt x="5" y="0"/>
                  </a:cubicBezTo>
                  <a:lnTo>
                    <a:pt x="0" y="15"/>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34" name="Freeform 99"/>
            <p:cNvSpPr>
              <a:spLocks/>
            </p:cNvSpPr>
            <p:nvPr/>
          </p:nvSpPr>
          <p:spPr bwMode="auto">
            <a:xfrm>
              <a:off x="4335630" y="4088264"/>
              <a:ext cx="101710" cy="209778"/>
            </a:xfrm>
            <a:custGeom>
              <a:avLst/>
              <a:gdLst>
                <a:gd name="T0" fmla="*/ 0 w 59"/>
                <a:gd name="T1" fmla="*/ 6 h 117"/>
                <a:gd name="T2" fmla="*/ 44 w 59"/>
                <a:gd name="T3" fmla="*/ 117 h 117"/>
                <a:gd name="T4" fmla="*/ 59 w 59"/>
                <a:gd name="T5" fmla="*/ 112 h 117"/>
                <a:gd name="T6" fmla="*/ 15 w 59"/>
                <a:gd name="T7" fmla="*/ 0 h 117"/>
                <a:gd name="T8" fmla="*/ 0 w 59"/>
                <a:gd name="T9" fmla="*/ 6 h 117"/>
              </a:gdLst>
              <a:ahLst/>
              <a:cxnLst>
                <a:cxn ang="0">
                  <a:pos x="T0" y="T1"/>
                </a:cxn>
                <a:cxn ang="0">
                  <a:pos x="T2" y="T3"/>
                </a:cxn>
                <a:cxn ang="0">
                  <a:pos x="T4" y="T5"/>
                </a:cxn>
                <a:cxn ang="0">
                  <a:pos x="T6" y="T7"/>
                </a:cxn>
                <a:cxn ang="0">
                  <a:pos x="T8" y="T9"/>
                </a:cxn>
              </a:cxnLst>
              <a:rect l="0" t="0" r="r" b="b"/>
              <a:pathLst>
                <a:path w="59" h="117">
                  <a:moveTo>
                    <a:pt x="0" y="6"/>
                  </a:moveTo>
                  <a:cubicBezTo>
                    <a:pt x="16" y="43"/>
                    <a:pt x="31" y="80"/>
                    <a:pt x="44" y="117"/>
                  </a:cubicBezTo>
                  <a:cubicBezTo>
                    <a:pt x="59" y="112"/>
                    <a:pt x="59" y="112"/>
                    <a:pt x="59" y="112"/>
                  </a:cubicBezTo>
                  <a:cubicBezTo>
                    <a:pt x="46" y="74"/>
                    <a:pt x="31" y="37"/>
                    <a:pt x="15" y="0"/>
                  </a:cubicBezTo>
                  <a:lnTo>
                    <a:pt x="0" y="6"/>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35" name="Freeform 100"/>
            <p:cNvSpPr>
              <a:spLocks/>
            </p:cNvSpPr>
            <p:nvPr/>
          </p:nvSpPr>
          <p:spPr bwMode="auto">
            <a:xfrm>
              <a:off x="6058336" y="1946005"/>
              <a:ext cx="209778" cy="101710"/>
            </a:xfrm>
            <a:custGeom>
              <a:avLst/>
              <a:gdLst>
                <a:gd name="T0" fmla="*/ 0 w 118"/>
                <a:gd name="T1" fmla="*/ 15 h 56"/>
                <a:gd name="T2" fmla="*/ 113 w 118"/>
                <a:gd name="T3" fmla="*/ 56 h 56"/>
                <a:gd name="T4" fmla="*/ 118 w 118"/>
                <a:gd name="T5" fmla="*/ 41 h 56"/>
                <a:gd name="T6" fmla="*/ 6 w 118"/>
                <a:gd name="T7" fmla="*/ 0 h 56"/>
                <a:gd name="T8" fmla="*/ 0 w 118"/>
                <a:gd name="T9" fmla="*/ 15 h 56"/>
              </a:gdLst>
              <a:ahLst/>
              <a:cxnLst>
                <a:cxn ang="0">
                  <a:pos x="T0" y="T1"/>
                </a:cxn>
                <a:cxn ang="0">
                  <a:pos x="T2" y="T3"/>
                </a:cxn>
                <a:cxn ang="0">
                  <a:pos x="T4" y="T5"/>
                </a:cxn>
                <a:cxn ang="0">
                  <a:pos x="T6" y="T7"/>
                </a:cxn>
                <a:cxn ang="0">
                  <a:pos x="T8" y="T9"/>
                </a:cxn>
              </a:cxnLst>
              <a:rect l="0" t="0" r="r" b="b"/>
              <a:pathLst>
                <a:path w="118" h="56">
                  <a:moveTo>
                    <a:pt x="0" y="15"/>
                  </a:moveTo>
                  <a:cubicBezTo>
                    <a:pt x="39" y="30"/>
                    <a:pt x="76" y="43"/>
                    <a:pt x="113" y="56"/>
                  </a:cubicBezTo>
                  <a:cubicBezTo>
                    <a:pt x="118" y="41"/>
                    <a:pt x="118" y="41"/>
                    <a:pt x="118" y="41"/>
                  </a:cubicBezTo>
                  <a:cubicBezTo>
                    <a:pt x="82" y="28"/>
                    <a:pt x="45" y="15"/>
                    <a:pt x="6" y="0"/>
                  </a:cubicBezTo>
                  <a:lnTo>
                    <a:pt x="0" y="15"/>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36" name="Freeform 101"/>
            <p:cNvSpPr>
              <a:spLocks/>
            </p:cNvSpPr>
            <p:nvPr/>
          </p:nvSpPr>
          <p:spPr bwMode="auto">
            <a:xfrm>
              <a:off x="3649090" y="3001241"/>
              <a:ext cx="146209" cy="190705"/>
            </a:xfrm>
            <a:custGeom>
              <a:avLst/>
              <a:gdLst>
                <a:gd name="T0" fmla="*/ 13 w 83"/>
                <a:gd name="T1" fmla="*/ 0 h 107"/>
                <a:gd name="T2" fmla="*/ 0 w 83"/>
                <a:gd name="T3" fmla="*/ 9 h 107"/>
                <a:gd name="T4" fmla="*/ 69 w 83"/>
                <a:gd name="T5" fmla="*/ 106 h 107"/>
                <a:gd name="T6" fmla="*/ 70 w 83"/>
                <a:gd name="T7" fmla="*/ 107 h 107"/>
                <a:gd name="T8" fmla="*/ 83 w 83"/>
                <a:gd name="T9" fmla="*/ 97 h 107"/>
                <a:gd name="T10" fmla="*/ 82 w 83"/>
                <a:gd name="T11" fmla="*/ 97 h 107"/>
                <a:gd name="T12" fmla="*/ 13 w 83"/>
                <a:gd name="T13" fmla="*/ 0 h 107"/>
              </a:gdLst>
              <a:ahLst/>
              <a:cxnLst>
                <a:cxn ang="0">
                  <a:pos x="T0" y="T1"/>
                </a:cxn>
                <a:cxn ang="0">
                  <a:pos x="T2" y="T3"/>
                </a:cxn>
                <a:cxn ang="0">
                  <a:pos x="T4" y="T5"/>
                </a:cxn>
                <a:cxn ang="0">
                  <a:pos x="T6" y="T7"/>
                </a:cxn>
                <a:cxn ang="0">
                  <a:pos x="T8" y="T9"/>
                </a:cxn>
                <a:cxn ang="0">
                  <a:pos x="T10" y="T11"/>
                </a:cxn>
                <a:cxn ang="0">
                  <a:pos x="T12" y="T13"/>
                </a:cxn>
              </a:cxnLst>
              <a:rect l="0" t="0" r="r" b="b"/>
              <a:pathLst>
                <a:path w="83" h="107">
                  <a:moveTo>
                    <a:pt x="13" y="0"/>
                  </a:moveTo>
                  <a:cubicBezTo>
                    <a:pt x="0" y="9"/>
                    <a:pt x="0" y="9"/>
                    <a:pt x="0" y="9"/>
                  </a:cubicBezTo>
                  <a:cubicBezTo>
                    <a:pt x="22" y="41"/>
                    <a:pt x="45" y="73"/>
                    <a:pt x="69" y="106"/>
                  </a:cubicBezTo>
                  <a:cubicBezTo>
                    <a:pt x="70" y="107"/>
                    <a:pt x="70" y="107"/>
                    <a:pt x="70" y="107"/>
                  </a:cubicBezTo>
                  <a:cubicBezTo>
                    <a:pt x="83" y="97"/>
                    <a:pt x="83" y="97"/>
                    <a:pt x="83" y="97"/>
                  </a:cubicBezTo>
                  <a:cubicBezTo>
                    <a:pt x="82" y="97"/>
                    <a:pt x="82" y="97"/>
                    <a:pt x="82" y="97"/>
                  </a:cubicBezTo>
                  <a:cubicBezTo>
                    <a:pt x="58" y="63"/>
                    <a:pt x="35" y="32"/>
                    <a:pt x="13"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37" name="Freeform 102"/>
            <p:cNvSpPr>
              <a:spLocks/>
            </p:cNvSpPr>
            <p:nvPr/>
          </p:nvSpPr>
          <p:spPr bwMode="auto">
            <a:xfrm>
              <a:off x="4539049" y="4921008"/>
              <a:ext cx="38141" cy="216133"/>
            </a:xfrm>
            <a:custGeom>
              <a:avLst/>
              <a:gdLst>
                <a:gd name="T0" fmla="*/ 16 w 21"/>
                <a:gd name="T1" fmla="*/ 0 h 120"/>
                <a:gd name="T2" fmla="*/ 0 w 21"/>
                <a:gd name="T3" fmla="*/ 2 h 120"/>
                <a:gd name="T4" fmla="*/ 5 w 21"/>
                <a:gd name="T5" fmla="*/ 120 h 120"/>
                <a:gd name="T6" fmla="*/ 21 w 21"/>
                <a:gd name="T7" fmla="*/ 120 h 120"/>
                <a:gd name="T8" fmla="*/ 21 w 21"/>
                <a:gd name="T9" fmla="*/ 120 h 120"/>
                <a:gd name="T10" fmla="*/ 16 w 21"/>
                <a:gd name="T11" fmla="*/ 0 h 120"/>
              </a:gdLst>
              <a:ahLst/>
              <a:cxnLst>
                <a:cxn ang="0">
                  <a:pos x="T0" y="T1"/>
                </a:cxn>
                <a:cxn ang="0">
                  <a:pos x="T2" y="T3"/>
                </a:cxn>
                <a:cxn ang="0">
                  <a:pos x="T4" y="T5"/>
                </a:cxn>
                <a:cxn ang="0">
                  <a:pos x="T6" y="T7"/>
                </a:cxn>
                <a:cxn ang="0">
                  <a:pos x="T8" y="T9"/>
                </a:cxn>
                <a:cxn ang="0">
                  <a:pos x="T10" y="T11"/>
                </a:cxn>
              </a:cxnLst>
              <a:rect l="0" t="0" r="r" b="b"/>
              <a:pathLst>
                <a:path w="21" h="120">
                  <a:moveTo>
                    <a:pt x="16" y="0"/>
                  </a:moveTo>
                  <a:cubicBezTo>
                    <a:pt x="0" y="2"/>
                    <a:pt x="0" y="2"/>
                    <a:pt x="0" y="2"/>
                  </a:cubicBezTo>
                  <a:cubicBezTo>
                    <a:pt x="3" y="41"/>
                    <a:pt x="5" y="80"/>
                    <a:pt x="5" y="120"/>
                  </a:cubicBezTo>
                  <a:cubicBezTo>
                    <a:pt x="21" y="120"/>
                    <a:pt x="21" y="120"/>
                    <a:pt x="21" y="120"/>
                  </a:cubicBezTo>
                  <a:cubicBezTo>
                    <a:pt x="21" y="120"/>
                    <a:pt x="21" y="120"/>
                    <a:pt x="21" y="120"/>
                  </a:cubicBezTo>
                  <a:cubicBezTo>
                    <a:pt x="21" y="80"/>
                    <a:pt x="19" y="40"/>
                    <a:pt x="16"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38" name="Freeform 103"/>
            <p:cNvSpPr>
              <a:spLocks/>
            </p:cNvSpPr>
            <p:nvPr/>
          </p:nvSpPr>
          <p:spPr bwMode="auto">
            <a:xfrm>
              <a:off x="3331248" y="2232065"/>
              <a:ext cx="44500" cy="216133"/>
            </a:xfrm>
            <a:custGeom>
              <a:avLst/>
              <a:gdLst>
                <a:gd name="T0" fmla="*/ 18 w 25"/>
                <a:gd name="T1" fmla="*/ 2 h 121"/>
                <a:gd name="T2" fmla="*/ 2 w 25"/>
                <a:gd name="T3" fmla="*/ 0 h 121"/>
                <a:gd name="T4" fmla="*/ 0 w 25"/>
                <a:gd name="T5" fmla="*/ 38 h 121"/>
                <a:gd name="T6" fmla="*/ 9 w 25"/>
                <a:gd name="T7" fmla="*/ 121 h 121"/>
                <a:gd name="T8" fmla="*/ 25 w 25"/>
                <a:gd name="T9" fmla="*/ 118 h 121"/>
                <a:gd name="T10" fmla="*/ 16 w 25"/>
                <a:gd name="T11" fmla="*/ 38 h 121"/>
                <a:gd name="T12" fmla="*/ 18 w 25"/>
                <a:gd name="T13" fmla="*/ 2 h 121"/>
              </a:gdLst>
              <a:ahLst/>
              <a:cxnLst>
                <a:cxn ang="0">
                  <a:pos x="T0" y="T1"/>
                </a:cxn>
                <a:cxn ang="0">
                  <a:pos x="T2" y="T3"/>
                </a:cxn>
                <a:cxn ang="0">
                  <a:pos x="T4" y="T5"/>
                </a:cxn>
                <a:cxn ang="0">
                  <a:pos x="T6" y="T7"/>
                </a:cxn>
                <a:cxn ang="0">
                  <a:pos x="T8" y="T9"/>
                </a:cxn>
                <a:cxn ang="0">
                  <a:pos x="T10" y="T11"/>
                </a:cxn>
                <a:cxn ang="0">
                  <a:pos x="T12" y="T13"/>
                </a:cxn>
              </a:cxnLst>
              <a:rect l="0" t="0" r="r" b="b"/>
              <a:pathLst>
                <a:path w="25" h="121">
                  <a:moveTo>
                    <a:pt x="18" y="2"/>
                  </a:moveTo>
                  <a:cubicBezTo>
                    <a:pt x="2" y="0"/>
                    <a:pt x="2" y="0"/>
                    <a:pt x="2" y="0"/>
                  </a:cubicBezTo>
                  <a:cubicBezTo>
                    <a:pt x="0" y="12"/>
                    <a:pt x="0" y="25"/>
                    <a:pt x="0" y="38"/>
                  </a:cubicBezTo>
                  <a:cubicBezTo>
                    <a:pt x="0" y="65"/>
                    <a:pt x="3" y="93"/>
                    <a:pt x="9" y="121"/>
                  </a:cubicBezTo>
                  <a:cubicBezTo>
                    <a:pt x="25" y="118"/>
                    <a:pt x="25" y="118"/>
                    <a:pt x="25" y="118"/>
                  </a:cubicBezTo>
                  <a:cubicBezTo>
                    <a:pt x="19" y="91"/>
                    <a:pt x="16" y="64"/>
                    <a:pt x="16" y="38"/>
                  </a:cubicBezTo>
                  <a:cubicBezTo>
                    <a:pt x="16" y="26"/>
                    <a:pt x="16" y="14"/>
                    <a:pt x="18" y="2"/>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39" name="Freeform 104"/>
            <p:cNvSpPr>
              <a:spLocks/>
            </p:cNvSpPr>
            <p:nvPr/>
          </p:nvSpPr>
          <p:spPr bwMode="auto">
            <a:xfrm>
              <a:off x="4017787" y="1392962"/>
              <a:ext cx="216133" cy="76282"/>
            </a:xfrm>
            <a:custGeom>
              <a:avLst/>
              <a:gdLst>
                <a:gd name="T0" fmla="*/ 121 w 121"/>
                <a:gd name="T1" fmla="*/ 16 h 40"/>
                <a:gd name="T2" fmla="*/ 119 w 121"/>
                <a:gd name="T3" fmla="*/ 0 h 40"/>
                <a:gd name="T4" fmla="*/ 0 w 121"/>
                <a:gd name="T5" fmla="*/ 25 h 40"/>
                <a:gd name="T6" fmla="*/ 6 w 121"/>
                <a:gd name="T7" fmla="*/ 40 h 40"/>
                <a:gd name="T8" fmla="*/ 121 w 121"/>
                <a:gd name="T9" fmla="*/ 16 h 40"/>
              </a:gdLst>
              <a:ahLst/>
              <a:cxnLst>
                <a:cxn ang="0">
                  <a:pos x="T0" y="T1"/>
                </a:cxn>
                <a:cxn ang="0">
                  <a:pos x="T2" y="T3"/>
                </a:cxn>
                <a:cxn ang="0">
                  <a:pos x="T4" y="T5"/>
                </a:cxn>
                <a:cxn ang="0">
                  <a:pos x="T6" y="T7"/>
                </a:cxn>
                <a:cxn ang="0">
                  <a:pos x="T8" y="T9"/>
                </a:cxn>
              </a:cxnLst>
              <a:rect l="0" t="0" r="r" b="b"/>
              <a:pathLst>
                <a:path w="121" h="40">
                  <a:moveTo>
                    <a:pt x="121" y="16"/>
                  </a:moveTo>
                  <a:cubicBezTo>
                    <a:pt x="119" y="0"/>
                    <a:pt x="119" y="0"/>
                    <a:pt x="119" y="0"/>
                  </a:cubicBezTo>
                  <a:cubicBezTo>
                    <a:pt x="78" y="4"/>
                    <a:pt x="38" y="12"/>
                    <a:pt x="0" y="25"/>
                  </a:cubicBezTo>
                  <a:cubicBezTo>
                    <a:pt x="6" y="40"/>
                    <a:pt x="6" y="40"/>
                    <a:pt x="6" y="40"/>
                  </a:cubicBezTo>
                  <a:cubicBezTo>
                    <a:pt x="42" y="28"/>
                    <a:pt x="81" y="20"/>
                    <a:pt x="121" y="16"/>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40" name="Freeform 105"/>
            <p:cNvSpPr>
              <a:spLocks/>
            </p:cNvSpPr>
            <p:nvPr/>
          </p:nvSpPr>
          <p:spPr bwMode="auto">
            <a:xfrm>
              <a:off x="8988840" y="2543549"/>
              <a:ext cx="152564" cy="31786"/>
            </a:xfrm>
            <a:custGeom>
              <a:avLst/>
              <a:gdLst>
                <a:gd name="T0" fmla="*/ 0 w 85"/>
                <a:gd name="T1" fmla="*/ 16 h 17"/>
                <a:gd name="T2" fmla="*/ 85 w 85"/>
                <a:gd name="T3" fmla="*/ 17 h 17"/>
                <a:gd name="T4" fmla="*/ 85 w 85"/>
                <a:gd name="T5" fmla="*/ 1 h 17"/>
                <a:gd name="T6" fmla="*/ 0 w 85"/>
                <a:gd name="T7" fmla="*/ 0 h 17"/>
                <a:gd name="T8" fmla="*/ 0 w 85"/>
                <a:gd name="T9" fmla="*/ 16 h 17"/>
              </a:gdLst>
              <a:ahLst/>
              <a:cxnLst>
                <a:cxn ang="0">
                  <a:pos x="T0" y="T1"/>
                </a:cxn>
                <a:cxn ang="0">
                  <a:pos x="T2" y="T3"/>
                </a:cxn>
                <a:cxn ang="0">
                  <a:pos x="T4" y="T5"/>
                </a:cxn>
                <a:cxn ang="0">
                  <a:pos x="T6" y="T7"/>
                </a:cxn>
                <a:cxn ang="0">
                  <a:pos x="T8" y="T9"/>
                </a:cxn>
              </a:cxnLst>
              <a:rect l="0" t="0" r="r" b="b"/>
              <a:pathLst>
                <a:path w="85" h="17">
                  <a:moveTo>
                    <a:pt x="0" y="16"/>
                  </a:moveTo>
                  <a:cubicBezTo>
                    <a:pt x="28" y="16"/>
                    <a:pt x="56" y="17"/>
                    <a:pt x="85" y="17"/>
                  </a:cubicBezTo>
                  <a:cubicBezTo>
                    <a:pt x="85" y="1"/>
                    <a:pt x="85" y="1"/>
                    <a:pt x="85" y="1"/>
                  </a:cubicBezTo>
                  <a:cubicBezTo>
                    <a:pt x="57" y="1"/>
                    <a:pt x="28" y="0"/>
                    <a:pt x="0" y="0"/>
                  </a:cubicBezTo>
                  <a:lnTo>
                    <a:pt x="0" y="16"/>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41" name="Freeform 106"/>
            <p:cNvSpPr>
              <a:spLocks/>
            </p:cNvSpPr>
            <p:nvPr/>
          </p:nvSpPr>
          <p:spPr bwMode="auto">
            <a:xfrm>
              <a:off x="3655449" y="1539167"/>
              <a:ext cx="184350" cy="158923"/>
            </a:xfrm>
            <a:custGeom>
              <a:avLst/>
              <a:gdLst>
                <a:gd name="T0" fmla="*/ 0 w 102"/>
                <a:gd name="T1" fmla="*/ 78 h 89"/>
                <a:gd name="T2" fmla="*/ 11 w 102"/>
                <a:gd name="T3" fmla="*/ 89 h 89"/>
                <a:gd name="T4" fmla="*/ 102 w 102"/>
                <a:gd name="T5" fmla="*/ 14 h 89"/>
                <a:gd name="T6" fmla="*/ 94 w 102"/>
                <a:gd name="T7" fmla="*/ 0 h 89"/>
                <a:gd name="T8" fmla="*/ 0 w 102"/>
                <a:gd name="T9" fmla="*/ 78 h 89"/>
              </a:gdLst>
              <a:ahLst/>
              <a:cxnLst>
                <a:cxn ang="0">
                  <a:pos x="T0" y="T1"/>
                </a:cxn>
                <a:cxn ang="0">
                  <a:pos x="T2" y="T3"/>
                </a:cxn>
                <a:cxn ang="0">
                  <a:pos x="T4" y="T5"/>
                </a:cxn>
                <a:cxn ang="0">
                  <a:pos x="T6" y="T7"/>
                </a:cxn>
                <a:cxn ang="0">
                  <a:pos x="T8" y="T9"/>
                </a:cxn>
              </a:cxnLst>
              <a:rect l="0" t="0" r="r" b="b"/>
              <a:pathLst>
                <a:path w="102" h="89">
                  <a:moveTo>
                    <a:pt x="0" y="78"/>
                  </a:moveTo>
                  <a:cubicBezTo>
                    <a:pt x="11" y="89"/>
                    <a:pt x="11" y="89"/>
                    <a:pt x="11" y="89"/>
                  </a:cubicBezTo>
                  <a:cubicBezTo>
                    <a:pt x="41" y="60"/>
                    <a:pt x="71" y="34"/>
                    <a:pt x="102" y="14"/>
                  </a:cubicBezTo>
                  <a:cubicBezTo>
                    <a:pt x="94" y="0"/>
                    <a:pt x="94" y="0"/>
                    <a:pt x="94" y="0"/>
                  </a:cubicBezTo>
                  <a:cubicBezTo>
                    <a:pt x="62" y="22"/>
                    <a:pt x="30" y="48"/>
                    <a:pt x="0" y="78"/>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42" name="Freeform 107"/>
            <p:cNvSpPr>
              <a:spLocks/>
            </p:cNvSpPr>
            <p:nvPr/>
          </p:nvSpPr>
          <p:spPr bwMode="auto">
            <a:xfrm>
              <a:off x="4138569" y="3706853"/>
              <a:ext cx="127137" cy="203419"/>
            </a:xfrm>
            <a:custGeom>
              <a:avLst/>
              <a:gdLst>
                <a:gd name="T0" fmla="*/ 0 w 73"/>
                <a:gd name="T1" fmla="*/ 8 h 112"/>
                <a:gd name="T2" fmla="*/ 59 w 73"/>
                <a:gd name="T3" fmla="*/ 112 h 112"/>
                <a:gd name="T4" fmla="*/ 73 w 73"/>
                <a:gd name="T5" fmla="*/ 105 h 112"/>
                <a:gd name="T6" fmla="*/ 14 w 73"/>
                <a:gd name="T7" fmla="*/ 0 h 112"/>
                <a:gd name="T8" fmla="*/ 0 w 73"/>
                <a:gd name="T9" fmla="*/ 8 h 112"/>
              </a:gdLst>
              <a:ahLst/>
              <a:cxnLst>
                <a:cxn ang="0">
                  <a:pos x="T0" y="T1"/>
                </a:cxn>
                <a:cxn ang="0">
                  <a:pos x="T2" y="T3"/>
                </a:cxn>
                <a:cxn ang="0">
                  <a:pos x="T4" y="T5"/>
                </a:cxn>
                <a:cxn ang="0">
                  <a:pos x="T6" y="T7"/>
                </a:cxn>
                <a:cxn ang="0">
                  <a:pos x="T8" y="T9"/>
                </a:cxn>
              </a:cxnLst>
              <a:rect l="0" t="0" r="r" b="b"/>
              <a:pathLst>
                <a:path w="73" h="112">
                  <a:moveTo>
                    <a:pt x="0" y="8"/>
                  </a:moveTo>
                  <a:cubicBezTo>
                    <a:pt x="21" y="43"/>
                    <a:pt x="41" y="78"/>
                    <a:pt x="59" y="112"/>
                  </a:cubicBezTo>
                  <a:cubicBezTo>
                    <a:pt x="73" y="105"/>
                    <a:pt x="73" y="105"/>
                    <a:pt x="73" y="105"/>
                  </a:cubicBezTo>
                  <a:cubicBezTo>
                    <a:pt x="55" y="71"/>
                    <a:pt x="35" y="35"/>
                    <a:pt x="14" y="0"/>
                  </a:cubicBezTo>
                  <a:lnTo>
                    <a:pt x="0" y="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43" name="Freeform 108"/>
            <p:cNvSpPr>
              <a:spLocks/>
            </p:cNvSpPr>
            <p:nvPr/>
          </p:nvSpPr>
          <p:spPr bwMode="auto">
            <a:xfrm>
              <a:off x="3903364" y="3350870"/>
              <a:ext cx="146209" cy="190705"/>
            </a:xfrm>
            <a:custGeom>
              <a:avLst/>
              <a:gdLst>
                <a:gd name="T0" fmla="*/ 0 w 82"/>
                <a:gd name="T1" fmla="*/ 9 h 107"/>
                <a:gd name="T2" fmla="*/ 68 w 82"/>
                <a:gd name="T3" fmla="*/ 107 h 107"/>
                <a:gd name="T4" fmla="*/ 82 w 82"/>
                <a:gd name="T5" fmla="*/ 98 h 107"/>
                <a:gd name="T6" fmla="*/ 13 w 82"/>
                <a:gd name="T7" fmla="*/ 0 h 107"/>
                <a:gd name="T8" fmla="*/ 0 w 82"/>
                <a:gd name="T9" fmla="*/ 9 h 107"/>
              </a:gdLst>
              <a:ahLst/>
              <a:cxnLst>
                <a:cxn ang="0">
                  <a:pos x="T0" y="T1"/>
                </a:cxn>
                <a:cxn ang="0">
                  <a:pos x="T2" y="T3"/>
                </a:cxn>
                <a:cxn ang="0">
                  <a:pos x="T4" y="T5"/>
                </a:cxn>
                <a:cxn ang="0">
                  <a:pos x="T6" y="T7"/>
                </a:cxn>
                <a:cxn ang="0">
                  <a:pos x="T8" y="T9"/>
                </a:cxn>
              </a:cxnLst>
              <a:rect l="0" t="0" r="r" b="b"/>
              <a:pathLst>
                <a:path w="82" h="107">
                  <a:moveTo>
                    <a:pt x="0" y="9"/>
                  </a:moveTo>
                  <a:cubicBezTo>
                    <a:pt x="26" y="45"/>
                    <a:pt x="48" y="77"/>
                    <a:pt x="68" y="107"/>
                  </a:cubicBezTo>
                  <a:cubicBezTo>
                    <a:pt x="82" y="98"/>
                    <a:pt x="82" y="98"/>
                    <a:pt x="82" y="98"/>
                  </a:cubicBezTo>
                  <a:cubicBezTo>
                    <a:pt x="61" y="68"/>
                    <a:pt x="39" y="36"/>
                    <a:pt x="13" y="0"/>
                  </a:cubicBezTo>
                  <a:lnTo>
                    <a:pt x="0" y="9"/>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44" name="Freeform 109"/>
            <p:cNvSpPr>
              <a:spLocks/>
            </p:cNvSpPr>
            <p:nvPr/>
          </p:nvSpPr>
          <p:spPr bwMode="auto">
            <a:xfrm>
              <a:off x="3401175" y="1837941"/>
              <a:ext cx="133496" cy="197064"/>
            </a:xfrm>
            <a:custGeom>
              <a:avLst/>
              <a:gdLst>
                <a:gd name="T0" fmla="*/ 49 w 77"/>
                <a:gd name="T1" fmla="*/ 49 h 110"/>
                <a:gd name="T2" fmla="*/ 77 w 77"/>
                <a:gd name="T3" fmla="*/ 10 h 110"/>
                <a:gd name="T4" fmla="*/ 64 w 77"/>
                <a:gd name="T5" fmla="*/ 0 h 110"/>
                <a:gd name="T6" fmla="*/ 36 w 77"/>
                <a:gd name="T7" fmla="*/ 40 h 110"/>
                <a:gd name="T8" fmla="*/ 0 w 77"/>
                <a:gd name="T9" fmla="*/ 103 h 110"/>
                <a:gd name="T10" fmla="*/ 14 w 77"/>
                <a:gd name="T11" fmla="*/ 110 h 110"/>
                <a:gd name="T12" fmla="*/ 49 w 77"/>
                <a:gd name="T13" fmla="*/ 49 h 110"/>
              </a:gdLst>
              <a:ahLst/>
              <a:cxnLst>
                <a:cxn ang="0">
                  <a:pos x="T0" y="T1"/>
                </a:cxn>
                <a:cxn ang="0">
                  <a:pos x="T2" y="T3"/>
                </a:cxn>
                <a:cxn ang="0">
                  <a:pos x="T4" y="T5"/>
                </a:cxn>
                <a:cxn ang="0">
                  <a:pos x="T6" y="T7"/>
                </a:cxn>
                <a:cxn ang="0">
                  <a:pos x="T8" y="T9"/>
                </a:cxn>
                <a:cxn ang="0">
                  <a:pos x="T10" y="T11"/>
                </a:cxn>
                <a:cxn ang="0">
                  <a:pos x="T12" y="T13"/>
                </a:cxn>
              </a:cxnLst>
              <a:rect l="0" t="0" r="r" b="b"/>
              <a:pathLst>
                <a:path w="77" h="110">
                  <a:moveTo>
                    <a:pt x="49" y="49"/>
                  </a:moveTo>
                  <a:cubicBezTo>
                    <a:pt x="58" y="36"/>
                    <a:pt x="68" y="22"/>
                    <a:pt x="77" y="10"/>
                  </a:cubicBezTo>
                  <a:cubicBezTo>
                    <a:pt x="64" y="0"/>
                    <a:pt x="64" y="0"/>
                    <a:pt x="64" y="0"/>
                  </a:cubicBezTo>
                  <a:cubicBezTo>
                    <a:pt x="55" y="13"/>
                    <a:pt x="45" y="26"/>
                    <a:pt x="36" y="40"/>
                  </a:cubicBezTo>
                  <a:cubicBezTo>
                    <a:pt x="22" y="61"/>
                    <a:pt x="10" y="82"/>
                    <a:pt x="0" y="103"/>
                  </a:cubicBezTo>
                  <a:cubicBezTo>
                    <a:pt x="14" y="110"/>
                    <a:pt x="14" y="110"/>
                    <a:pt x="14" y="110"/>
                  </a:cubicBezTo>
                  <a:cubicBezTo>
                    <a:pt x="24" y="90"/>
                    <a:pt x="35" y="69"/>
                    <a:pt x="49" y="49"/>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45" name="Freeform 110"/>
            <p:cNvSpPr>
              <a:spLocks/>
            </p:cNvSpPr>
            <p:nvPr/>
          </p:nvSpPr>
          <p:spPr bwMode="auto">
            <a:xfrm>
              <a:off x="7711116" y="2416412"/>
              <a:ext cx="209778" cy="63568"/>
            </a:xfrm>
            <a:custGeom>
              <a:avLst/>
              <a:gdLst>
                <a:gd name="T0" fmla="*/ 0 w 120"/>
                <a:gd name="T1" fmla="*/ 16 h 36"/>
                <a:gd name="T2" fmla="*/ 118 w 120"/>
                <a:gd name="T3" fmla="*/ 36 h 36"/>
                <a:gd name="T4" fmla="*/ 120 w 120"/>
                <a:gd name="T5" fmla="*/ 20 h 36"/>
                <a:gd name="T6" fmla="*/ 2 w 120"/>
                <a:gd name="T7" fmla="*/ 0 h 36"/>
                <a:gd name="T8" fmla="*/ 0 w 120"/>
                <a:gd name="T9" fmla="*/ 16 h 36"/>
              </a:gdLst>
              <a:ahLst/>
              <a:cxnLst>
                <a:cxn ang="0">
                  <a:pos x="T0" y="T1"/>
                </a:cxn>
                <a:cxn ang="0">
                  <a:pos x="T2" y="T3"/>
                </a:cxn>
                <a:cxn ang="0">
                  <a:pos x="T4" y="T5"/>
                </a:cxn>
                <a:cxn ang="0">
                  <a:pos x="T6" y="T7"/>
                </a:cxn>
                <a:cxn ang="0">
                  <a:pos x="T8" y="T9"/>
                </a:cxn>
              </a:cxnLst>
              <a:rect l="0" t="0" r="r" b="b"/>
              <a:pathLst>
                <a:path w="120" h="36">
                  <a:moveTo>
                    <a:pt x="0" y="16"/>
                  </a:moveTo>
                  <a:cubicBezTo>
                    <a:pt x="39" y="23"/>
                    <a:pt x="79" y="30"/>
                    <a:pt x="118" y="36"/>
                  </a:cubicBezTo>
                  <a:cubicBezTo>
                    <a:pt x="120" y="20"/>
                    <a:pt x="120" y="20"/>
                    <a:pt x="120" y="20"/>
                  </a:cubicBezTo>
                  <a:cubicBezTo>
                    <a:pt x="81" y="14"/>
                    <a:pt x="41" y="7"/>
                    <a:pt x="2" y="0"/>
                  </a:cubicBezTo>
                  <a:lnTo>
                    <a:pt x="0" y="16"/>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46" name="Freeform 111"/>
            <p:cNvSpPr>
              <a:spLocks/>
            </p:cNvSpPr>
            <p:nvPr/>
          </p:nvSpPr>
          <p:spPr bwMode="auto">
            <a:xfrm>
              <a:off x="3420244" y="2638903"/>
              <a:ext cx="133496" cy="203419"/>
            </a:xfrm>
            <a:custGeom>
              <a:avLst/>
              <a:gdLst>
                <a:gd name="T0" fmla="*/ 0 w 73"/>
                <a:gd name="T1" fmla="*/ 7 h 113"/>
                <a:gd name="T2" fmla="*/ 59 w 73"/>
                <a:gd name="T3" fmla="*/ 113 h 113"/>
                <a:gd name="T4" fmla="*/ 73 w 73"/>
                <a:gd name="T5" fmla="*/ 104 h 113"/>
                <a:gd name="T6" fmla="*/ 15 w 73"/>
                <a:gd name="T7" fmla="*/ 0 h 113"/>
                <a:gd name="T8" fmla="*/ 0 w 73"/>
                <a:gd name="T9" fmla="*/ 7 h 113"/>
              </a:gdLst>
              <a:ahLst/>
              <a:cxnLst>
                <a:cxn ang="0">
                  <a:pos x="T0" y="T1"/>
                </a:cxn>
                <a:cxn ang="0">
                  <a:pos x="T2" y="T3"/>
                </a:cxn>
                <a:cxn ang="0">
                  <a:pos x="T4" y="T5"/>
                </a:cxn>
                <a:cxn ang="0">
                  <a:pos x="T6" y="T7"/>
                </a:cxn>
                <a:cxn ang="0">
                  <a:pos x="T8" y="T9"/>
                </a:cxn>
              </a:cxnLst>
              <a:rect l="0" t="0" r="r" b="b"/>
              <a:pathLst>
                <a:path w="73" h="113">
                  <a:moveTo>
                    <a:pt x="0" y="7"/>
                  </a:moveTo>
                  <a:cubicBezTo>
                    <a:pt x="16" y="40"/>
                    <a:pt x="35" y="74"/>
                    <a:pt x="59" y="113"/>
                  </a:cubicBezTo>
                  <a:cubicBezTo>
                    <a:pt x="73" y="104"/>
                    <a:pt x="73" y="104"/>
                    <a:pt x="73" y="104"/>
                  </a:cubicBezTo>
                  <a:cubicBezTo>
                    <a:pt x="49" y="66"/>
                    <a:pt x="30" y="32"/>
                    <a:pt x="15" y="0"/>
                  </a:cubicBezTo>
                  <a:lnTo>
                    <a:pt x="0" y="7"/>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grpSp>
      <p:sp>
        <p:nvSpPr>
          <p:cNvPr id="44" name="Oval 43"/>
          <p:cNvSpPr/>
          <p:nvPr/>
        </p:nvSpPr>
        <p:spPr>
          <a:xfrm>
            <a:off x="11613842" y="3147675"/>
            <a:ext cx="567679" cy="567679"/>
          </a:xfrm>
          <a:prstGeom prst="ellipse">
            <a:avLst/>
          </a:prstGeom>
          <a:gradFill flip="none" rotWithShape="1">
            <a:gsLst>
              <a:gs pos="0">
                <a:schemeClr val="accent5">
                  <a:lumMod val="60000"/>
                  <a:lumOff val="40000"/>
                </a:schemeClr>
              </a:gs>
              <a:gs pos="50000">
                <a:schemeClr val="accent5">
                  <a:lumMod val="75000"/>
                </a:schemeClr>
              </a:gs>
              <a:gs pos="100000">
                <a:schemeClr val="accent1">
                  <a:lumMod val="50000"/>
                </a:schemeClr>
              </a:gs>
            </a:gsLst>
            <a:path path="circle">
              <a:fillToRect l="50000" t="50000" r="50000" b="50000"/>
            </a:path>
            <a:tileRect/>
          </a:gra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396" name="Oval 395"/>
          <p:cNvSpPr/>
          <p:nvPr/>
        </p:nvSpPr>
        <p:spPr>
          <a:xfrm>
            <a:off x="4348877" y="2321586"/>
            <a:ext cx="567679" cy="567679"/>
          </a:xfrm>
          <a:prstGeom prst="ellipse">
            <a:avLst/>
          </a:prstGeom>
          <a:gradFill flip="none" rotWithShape="1">
            <a:gsLst>
              <a:gs pos="0">
                <a:schemeClr val="accent5">
                  <a:lumMod val="60000"/>
                  <a:lumOff val="40000"/>
                </a:schemeClr>
              </a:gs>
              <a:gs pos="50000">
                <a:schemeClr val="accent5">
                  <a:lumMod val="75000"/>
                </a:schemeClr>
              </a:gs>
              <a:gs pos="100000">
                <a:schemeClr val="accent1">
                  <a:lumMod val="50000"/>
                </a:schemeClr>
              </a:gs>
            </a:gsLst>
            <a:path path="circle">
              <a:fillToRect l="50000" t="50000" r="50000" b="50000"/>
            </a:path>
            <a:tileRect/>
          </a:gra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grpSp>
        <p:nvGrpSpPr>
          <p:cNvPr id="36" name="Group 35">
            <a:extLst>
              <a:ext uri="{FF2B5EF4-FFF2-40B4-BE49-F238E27FC236}">
                <a16:creationId xmlns:a16="http://schemas.microsoft.com/office/drawing/2014/main" id="{5FC85CD9-1A05-440E-852A-015AFFB0A098}"/>
              </a:ext>
            </a:extLst>
          </p:cNvPr>
          <p:cNvGrpSpPr/>
          <p:nvPr/>
        </p:nvGrpSpPr>
        <p:grpSpPr>
          <a:xfrm>
            <a:off x="9178243" y="66290"/>
            <a:ext cx="2936457" cy="2936457"/>
            <a:chOff x="6883681" y="49714"/>
            <a:chExt cx="2202343" cy="2202343"/>
          </a:xfrm>
        </p:grpSpPr>
        <p:pic>
          <p:nvPicPr>
            <p:cNvPr id="32" name="Picture 31">
              <a:extLst>
                <a:ext uri="{FF2B5EF4-FFF2-40B4-BE49-F238E27FC236}">
                  <a16:creationId xmlns:a16="http://schemas.microsoft.com/office/drawing/2014/main" id="{04E894B8-9B37-4074-96FC-81AB262E02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3681" y="49714"/>
              <a:ext cx="2202343" cy="2202343"/>
            </a:xfrm>
            <a:prstGeom prst="rect">
              <a:avLst/>
            </a:prstGeom>
            <a:effectLst>
              <a:outerShdw blurRad="50800" dist="38100" dir="2700000" algn="tl" rotWithShape="0">
                <a:prstClr val="black">
                  <a:alpha val="40000"/>
                </a:prstClr>
              </a:outerShdw>
            </a:effectLst>
          </p:spPr>
        </p:pic>
        <p:sp>
          <p:nvSpPr>
            <p:cNvPr id="35" name="TextBox 34">
              <a:extLst>
                <a:ext uri="{FF2B5EF4-FFF2-40B4-BE49-F238E27FC236}">
                  <a16:creationId xmlns:a16="http://schemas.microsoft.com/office/drawing/2014/main" id="{69D41EBE-ECE7-4E9B-9E96-59561E6C3F54}"/>
                </a:ext>
              </a:extLst>
            </p:cNvPr>
            <p:cNvSpPr txBox="1"/>
            <p:nvPr/>
          </p:nvSpPr>
          <p:spPr>
            <a:xfrm rot="18028706">
              <a:off x="7020411" y="834158"/>
              <a:ext cx="1149161" cy="346249"/>
            </a:xfrm>
            <a:prstGeom prst="rect">
              <a:avLst/>
            </a:prstGeom>
            <a:noFill/>
          </p:spPr>
          <p:txBody>
            <a:bodyPr wrap="none" rtlCol="0">
              <a:spAutoFit/>
            </a:bodyPr>
            <a:lstStyle/>
            <a:p>
              <a:pPr defTabSz="1219140"/>
              <a:r>
                <a:rPr lang="en-US" sz="2400">
                  <a:solidFill>
                    <a:prstClr val="black"/>
                  </a:solidFill>
                  <a:latin typeface="Calibri"/>
                </a:rPr>
                <a:t>Vegetation</a:t>
              </a:r>
            </a:p>
          </p:txBody>
        </p:sp>
        <p:sp>
          <p:nvSpPr>
            <p:cNvPr id="420" name="TextBox 419">
              <a:extLst>
                <a:ext uri="{FF2B5EF4-FFF2-40B4-BE49-F238E27FC236}">
                  <a16:creationId xmlns:a16="http://schemas.microsoft.com/office/drawing/2014/main" id="{89C73CBF-FDF6-4BA9-ABFB-6B6E84FD2901}"/>
                </a:ext>
              </a:extLst>
            </p:cNvPr>
            <p:cNvSpPr txBox="1"/>
            <p:nvPr/>
          </p:nvSpPr>
          <p:spPr>
            <a:xfrm rot="3599721">
              <a:off x="7783217" y="865010"/>
              <a:ext cx="1233078" cy="346249"/>
            </a:xfrm>
            <a:prstGeom prst="rect">
              <a:avLst/>
            </a:prstGeom>
            <a:noFill/>
          </p:spPr>
          <p:txBody>
            <a:bodyPr wrap="none" rtlCol="0">
              <a:spAutoFit/>
            </a:bodyPr>
            <a:lstStyle/>
            <a:p>
              <a:pPr defTabSz="1219140"/>
              <a:r>
                <a:rPr lang="en-US" sz="2400">
                  <a:solidFill>
                    <a:prstClr val="black"/>
                  </a:solidFill>
                  <a:latin typeface="Calibri"/>
                </a:rPr>
                <a:t>Topography</a:t>
              </a:r>
            </a:p>
          </p:txBody>
        </p:sp>
        <p:sp>
          <p:nvSpPr>
            <p:cNvPr id="421" name="TextBox 420">
              <a:extLst>
                <a:ext uri="{FF2B5EF4-FFF2-40B4-BE49-F238E27FC236}">
                  <a16:creationId xmlns:a16="http://schemas.microsoft.com/office/drawing/2014/main" id="{0D110014-E3B6-481E-9D87-C704CCE22AEF}"/>
                </a:ext>
              </a:extLst>
            </p:cNvPr>
            <p:cNvSpPr txBox="1"/>
            <p:nvPr/>
          </p:nvSpPr>
          <p:spPr>
            <a:xfrm>
              <a:off x="7552673" y="1511652"/>
              <a:ext cx="849175" cy="346249"/>
            </a:xfrm>
            <a:prstGeom prst="rect">
              <a:avLst/>
            </a:prstGeom>
            <a:noFill/>
          </p:spPr>
          <p:txBody>
            <a:bodyPr wrap="none" rtlCol="0">
              <a:spAutoFit/>
            </a:bodyPr>
            <a:lstStyle/>
            <a:p>
              <a:pPr defTabSz="1219140"/>
              <a:r>
                <a:rPr lang="en-US" sz="2400">
                  <a:solidFill>
                    <a:prstClr val="black"/>
                  </a:solidFill>
                  <a:latin typeface="Calibri"/>
                </a:rPr>
                <a:t>Climate</a:t>
              </a:r>
            </a:p>
          </p:txBody>
        </p:sp>
      </p:grpSp>
      <p:grpSp>
        <p:nvGrpSpPr>
          <p:cNvPr id="48" name="Group 47">
            <a:extLst>
              <a:ext uri="{FF2B5EF4-FFF2-40B4-BE49-F238E27FC236}">
                <a16:creationId xmlns:a16="http://schemas.microsoft.com/office/drawing/2014/main" id="{8F9DBCDB-AA91-44D5-ABED-09A76EA0FB9E}"/>
              </a:ext>
            </a:extLst>
          </p:cNvPr>
          <p:cNvGrpSpPr/>
          <p:nvPr/>
        </p:nvGrpSpPr>
        <p:grpSpPr>
          <a:xfrm>
            <a:off x="5510765" y="2764246"/>
            <a:ext cx="4196691" cy="3896929"/>
            <a:chOff x="-58826" y="2032667"/>
            <a:chExt cx="3147518" cy="2922697"/>
          </a:xfrm>
        </p:grpSpPr>
        <p:sp>
          <p:nvSpPr>
            <p:cNvPr id="49" name="TextBox 48">
              <a:extLst>
                <a:ext uri="{FF2B5EF4-FFF2-40B4-BE49-F238E27FC236}">
                  <a16:creationId xmlns:a16="http://schemas.microsoft.com/office/drawing/2014/main" id="{EE48F7EF-105F-4137-B0A5-746A39B832EE}"/>
                </a:ext>
              </a:extLst>
            </p:cNvPr>
            <p:cNvSpPr txBox="1"/>
            <p:nvPr/>
          </p:nvSpPr>
          <p:spPr>
            <a:xfrm>
              <a:off x="-58826" y="2032667"/>
              <a:ext cx="2375362" cy="1054231"/>
            </a:xfrm>
            <a:prstGeom prst="rect">
              <a:avLst/>
            </a:prstGeom>
            <a:noFill/>
            <a:effectLst>
              <a:outerShdw blurRad="50800" dist="38100" dir="2700000" algn="tl" rotWithShape="0">
                <a:prstClr val="black">
                  <a:alpha val="40000"/>
                </a:prstClr>
              </a:outerShdw>
            </a:effectLst>
          </p:spPr>
          <p:txBody>
            <a:bodyPr wrap="square" rtlCol="0">
              <a:spAutoFit/>
            </a:bodyPr>
            <a:lstStyle/>
            <a:p>
              <a:pPr defTabSz="1219140"/>
              <a:r>
                <a:rPr lang="en-US" sz="4267">
                  <a:solidFill>
                    <a:prstClr val="white">
                      <a:lumMod val="95000"/>
                    </a:prstClr>
                  </a:solidFill>
                  <a:latin typeface="Calibri"/>
                </a:rPr>
                <a:t>Response Areas</a:t>
              </a:r>
            </a:p>
          </p:txBody>
        </p:sp>
        <p:pic>
          <p:nvPicPr>
            <p:cNvPr id="50" name="Picture 2" descr="C:\Users\Jeffr\AppData\Local\Temp\SNAGHTMLb3c32a4.PNG">
              <a:extLst>
                <a:ext uri="{FF2B5EF4-FFF2-40B4-BE49-F238E27FC236}">
                  <a16:creationId xmlns:a16="http://schemas.microsoft.com/office/drawing/2014/main" id="{65132B34-90B8-4033-A3BE-FEA0A436AC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367" y="2716989"/>
              <a:ext cx="2600325" cy="2238375"/>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FCA0F9C5-57F6-43D8-B096-24D863201791}"/>
              </a:ext>
            </a:extLst>
          </p:cNvPr>
          <p:cNvGrpSpPr/>
          <p:nvPr/>
        </p:nvGrpSpPr>
        <p:grpSpPr>
          <a:xfrm>
            <a:off x="6252079" y="3683181"/>
            <a:ext cx="6148943" cy="2984500"/>
            <a:chOff x="177050" y="2264054"/>
            <a:chExt cx="4611707" cy="2238375"/>
          </a:xfrm>
        </p:grpSpPr>
        <p:sp>
          <p:nvSpPr>
            <p:cNvPr id="52" name="TextBox 51">
              <a:extLst>
                <a:ext uri="{FF2B5EF4-FFF2-40B4-BE49-F238E27FC236}">
                  <a16:creationId xmlns:a16="http://schemas.microsoft.com/office/drawing/2014/main" id="{31E66BE0-DA41-48F3-94BB-20E638195F99}"/>
                </a:ext>
              </a:extLst>
            </p:cNvPr>
            <p:cNvSpPr txBox="1"/>
            <p:nvPr/>
          </p:nvSpPr>
          <p:spPr>
            <a:xfrm>
              <a:off x="2413395" y="3321602"/>
              <a:ext cx="2375362" cy="1054231"/>
            </a:xfrm>
            <a:prstGeom prst="rect">
              <a:avLst/>
            </a:prstGeom>
            <a:noFill/>
            <a:effectLst>
              <a:outerShdw blurRad="50800" dist="38100" dir="2700000" algn="tl" rotWithShape="0">
                <a:prstClr val="black">
                  <a:alpha val="40000"/>
                </a:prstClr>
              </a:outerShdw>
            </a:effectLst>
          </p:spPr>
          <p:txBody>
            <a:bodyPr wrap="square" rtlCol="0">
              <a:spAutoFit/>
            </a:bodyPr>
            <a:lstStyle/>
            <a:p>
              <a:pPr defTabSz="1219140"/>
              <a:r>
                <a:rPr lang="en-US" sz="4267">
                  <a:solidFill>
                    <a:prstClr val="white">
                      <a:lumMod val="95000"/>
                    </a:prstClr>
                  </a:solidFill>
                  <a:latin typeface="Calibri"/>
                </a:rPr>
                <a:t>Fire Danger Rating Areas</a:t>
              </a:r>
            </a:p>
          </p:txBody>
        </p:sp>
        <p:pic>
          <p:nvPicPr>
            <p:cNvPr id="53" name="Picture 2">
              <a:extLst>
                <a:ext uri="{FF2B5EF4-FFF2-40B4-BE49-F238E27FC236}">
                  <a16:creationId xmlns:a16="http://schemas.microsoft.com/office/drawing/2014/main" id="{42056854-E8F0-423C-8B02-4A1CDEC5CE84}"/>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77050" y="2264054"/>
              <a:ext cx="2565080" cy="2238375"/>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A8FF3275-FA4E-4EFB-8CA6-147B343F26F7}"/>
              </a:ext>
            </a:extLst>
          </p:cNvPr>
          <p:cNvSpPr>
            <a:spLocks noGrp="1"/>
          </p:cNvSpPr>
          <p:nvPr>
            <p:ph type="ctrTitle"/>
          </p:nvPr>
        </p:nvSpPr>
        <p:spPr>
          <a:xfrm>
            <a:off x="-56794" y="193720"/>
            <a:ext cx="5236501" cy="1470025"/>
          </a:xfrm>
        </p:spPr>
        <p:txBody>
          <a:bodyPr>
            <a:normAutofit/>
          </a:bodyPr>
          <a:lstStyle/>
          <a:p>
            <a:r>
              <a:rPr lang="en-US" sz="4200" b="1" dirty="0">
                <a:ln w="10160">
                  <a:solidFill>
                    <a:srgbClr val="3898DA"/>
                  </a:solidFill>
                  <a:prstDash val="solid"/>
                </a:ln>
                <a:solidFill>
                  <a:srgbClr val="FFFFFF"/>
                </a:solidFill>
                <a:effectLst>
                  <a:outerShdw blurRad="38100" dist="38100" dir="2700000" algn="tl">
                    <a:srgbClr val="000000">
                      <a:alpha val="43137"/>
                    </a:srgbClr>
                  </a:outerShdw>
                </a:effectLst>
              </a:rPr>
              <a:t>Classification of the Fire Environment</a:t>
            </a:r>
            <a:endParaRPr lang="en-US" sz="4200" dirty="0"/>
          </a:p>
        </p:txBody>
      </p:sp>
    </p:spTree>
    <p:extLst>
      <p:ext uri="{BB962C8B-B14F-4D97-AF65-F5344CB8AC3E}">
        <p14:creationId xmlns:p14="http://schemas.microsoft.com/office/powerpoint/2010/main" val="373536852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par>
                                <p:cTn id="8" presetID="1" presetClass="entr" presetSubtype="0" fill="hold" nodeType="withEffect">
                                  <p:stCondLst>
                                    <p:cond delay="2000"/>
                                  </p:stCondLst>
                                  <p:childTnLst>
                                    <p:set>
                                      <p:cBhvr>
                                        <p:cTn id="9" dur="1" fill="hold">
                                          <p:stCondLst>
                                            <p:cond delay="0"/>
                                          </p:stCondLst>
                                        </p:cTn>
                                        <p:tgtEl>
                                          <p:spTgt spid="55"/>
                                        </p:tgtEl>
                                        <p:attrNameLst>
                                          <p:attrName>style.visibility</p:attrName>
                                        </p:attrNameLst>
                                      </p:cBhvr>
                                      <p:to>
                                        <p:strVal val="visible"/>
                                      </p:to>
                                    </p:set>
                                  </p:childTnLst>
                                </p:cTn>
                              </p:par>
                              <p:par>
                                <p:cTn id="10" presetID="1" presetClass="mediacall" presetSubtype="0" fill="hold" nodeType="withEffect">
                                  <p:stCondLst>
                                    <p:cond delay="2000"/>
                                  </p:stCondLst>
                                  <p:childTnLst>
                                    <p:cmd type="call" cmd="playFrom(0.0)">
                                      <p:cBhvr>
                                        <p:cTn id="11" dur="11894" fill="hold"/>
                                        <p:tgtEl>
                                          <p:spTgt spid="55"/>
                                        </p:tgtEl>
                                      </p:cBhvr>
                                    </p:cmd>
                                  </p:childTnLst>
                                </p:cTn>
                              </p:par>
                              <p:par>
                                <p:cTn id="12" presetID="10" presetClass="entr" presetSubtype="0" fill="hold" nodeType="withEffect">
                                  <p:stCondLst>
                                    <p:cond delay="200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childTnLst>
                                </p:cTn>
                              </p:par>
                              <p:par>
                                <p:cTn id="15" presetID="50" presetClass="path" presetSubtype="0" decel="22000" fill="hold" grpId="0" nodeType="withEffect">
                                  <p:stCondLst>
                                    <p:cond delay="0"/>
                                  </p:stCondLst>
                                  <p:childTnLst>
                                    <p:animMotion origin="layout" path="M 1.94444E-6 1.35802E-6 C 1.94444E-6 0.00031 -0.10504 -0.01296 -0.16459 -0.03766 C -0.22431 -0.06235 -0.3059 -0.11142 -0.35781 -0.14846 C -0.41163 -0.1858 -0.44965 -0.21173 -0.48924 -0.22315 C -0.53959 -0.23179 -0.57726 -0.1892 -0.59601 -0.12191 " pathEditMode="relative" rAng="0" ptsTypes="AAAAA">
                                      <p:cBhvr>
                                        <p:cTn id="16" dur="4500" fill="hold"/>
                                        <p:tgtEl>
                                          <p:spTgt spid="44"/>
                                        </p:tgtEl>
                                        <p:attrNameLst>
                                          <p:attrName>ppt_x</p:attrName>
                                          <p:attrName>ppt_y</p:attrName>
                                        </p:attrNameLst>
                                      </p:cBhvr>
                                      <p:rCtr x="-29809" y="-11204"/>
                                    </p:animMotion>
                                  </p:childTnLst>
                                </p:cTn>
                              </p:par>
                              <p:par>
                                <p:cTn id="17" presetID="1" presetClass="entr" presetSubtype="0" fill="hold" grpId="1" nodeType="withEffect">
                                  <p:stCondLst>
                                    <p:cond delay="5000"/>
                                  </p:stCondLst>
                                  <p:childTnLst>
                                    <p:set>
                                      <p:cBhvr>
                                        <p:cTn id="18" dur="1" fill="hold">
                                          <p:stCondLst>
                                            <p:cond delay="9"/>
                                          </p:stCondLst>
                                        </p:cTn>
                                        <p:tgtEl>
                                          <p:spTgt spid="396"/>
                                        </p:tgtEl>
                                        <p:attrNameLst>
                                          <p:attrName>style.visibility</p:attrName>
                                        </p:attrNameLst>
                                      </p:cBhvr>
                                      <p:to>
                                        <p:strVal val="visible"/>
                                      </p:to>
                                    </p:set>
                                  </p:childTnLst>
                                </p:cTn>
                              </p:par>
                              <p:par>
                                <p:cTn id="19" presetID="1" presetClass="exit" presetSubtype="0" fill="hold" grpId="1" nodeType="withEffect">
                                  <p:stCondLst>
                                    <p:cond delay="5000"/>
                                  </p:stCondLst>
                                  <p:childTnLst>
                                    <p:set>
                                      <p:cBhvr>
                                        <p:cTn id="20" dur="1" fill="hold">
                                          <p:stCondLst>
                                            <p:cond delay="0"/>
                                          </p:stCondLst>
                                        </p:cTn>
                                        <p:tgtEl>
                                          <p:spTgt spid="44"/>
                                        </p:tgtEl>
                                        <p:attrNameLst>
                                          <p:attrName>style.visibility</p:attrName>
                                        </p:attrNameLst>
                                      </p:cBhvr>
                                      <p:to>
                                        <p:strVal val="hidden"/>
                                      </p:to>
                                    </p:set>
                                  </p:childTnLst>
                                </p:cTn>
                              </p:par>
                              <p:par>
                                <p:cTn id="21" presetID="1" presetClass="entr" presetSubtype="0" fill="hold" grpId="2" nodeType="withEffect">
                                  <p:stCondLst>
                                    <p:cond delay="5000"/>
                                  </p:stCondLst>
                                  <p:childTnLst>
                                    <p:set>
                                      <p:cBhvr>
                                        <p:cTn id="22" dur="1" fill="hold">
                                          <p:stCondLst>
                                            <p:cond delay="9"/>
                                          </p:stCondLst>
                                        </p:cTn>
                                        <p:tgtEl>
                                          <p:spTgt spid="396"/>
                                        </p:tgtEl>
                                        <p:attrNameLst>
                                          <p:attrName>style.visibility</p:attrName>
                                        </p:attrNameLst>
                                      </p:cBhvr>
                                      <p:to>
                                        <p:strVal val="visible"/>
                                      </p:to>
                                    </p:set>
                                  </p:childTnLst>
                                </p:cTn>
                              </p:par>
                              <p:par>
                                <p:cTn id="23" presetID="50" presetClass="path" presetSubtype="0" accel="21000" fill="hold" grpId="0" nodeType="withEffect">
                                  <p:stCondLst>
                                    <p:cond delay="6000"/>
                                  </p:stCondLst>
                                  <p:childTnLst>
                                    <p:animMotion origin="layout" path="M -0.00017 -0.00154 C -0.00017 -0.00123 -0.03385 0.08796 0.0224 0.20833 C 0.04254 0.25309 0.13334 0.4463 0.11945 0.66266 " pathEditMode="relative" rAng="0" ptsTypes="AAA">
                                      <p:cBhvr>
                                        <p:cTn id="24" dur="5000" fill="hold"/>
                                        <p:tgtEl>
                                          <p:spTgt spid="396"/>
                                        </p:tgtEl>
                                        <p:attrNameLst>
                                          <p:attrName>ppt_x</p:attrName>
                                          <p:attrName>ppt_y</p:attrName>
                                        </p:attrNameLst>
                                      </p:cBhvr>
                                      <p:rCtr x="5556" y="33210"/>
                                    </p:animMotion>
                                  </p:childTnLst>
                                </p:cTn>
                              </p:par>
                              <p:par>
                                <p:cTn id="25" presetID="9" presetClass="entr" presetSubtype="0" fill="hold" nodeType="withEffect">
                                  <p:stCondLst>
                                    <p:cond delay="500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1000"/>
                                        <p:tgtEl>
                                          <p:spTgt spid="48"/>
                                        </p:tgtEl>
                                      </p:cBhvr>
                                    </p:animEffect>
                                  </p:childTnLst>
                                </p:cTn>
                              </p:par>
                              <p:par>
                                <p:cTn id="28" presetID="9" presetClass="entr" presetSubtype="0" fill="hold" nodeType="withEffect">
                                  <p:stCondLst>
                                    <p:cond delay="9000"/>
                                  </p:stCondLst>
                                  <p:childTnLst>
                                    <p:set>
                                      <p:cBhvr>
                                        <p:cTn id="29" dur="1" fill="hold">
                                          <p:stCondLst>
                                            <p:cond delay="0"/>
                                          </p:stCondLst>
                                        </p:cTn>
                                        <p:tgtEl>
                                          <p:spTgt spid="51"/>
                                        </p:tgtEl>
                                        <p:attrNameLst>
                                          <p:attrName>style.visibility</p:attrName>
                                        </p:attrNameLst>
                                      </p:cBhvr>
                                      <p:to>
                                        <p:strVal val="visible"/>
                                      </p:to>
                                    </p:set>
                                    <p:animEffect transition="in" filter="dissolve">
                                      <p:cBhvr>
                                        <p:cTn id="30" dur="1000"/>
                                        <p:tgtEl>
                                          <p:spTgt spid="51"/>
                                        </p:tgtEl>
                                      </p:cBhvr>
                                    </p:animEffect>
                                  </p:childTnLst>
                                </p:cTn>
                              </p:par>
                              <p:par>
                                <p:cTn id="31" presetID="2" presetClass="mediacall" presetSubtype="0" fill="hold" nodeType="withEffect">
                                  <p:stCondLst>
                                    <p:cond delay="13000"/>
                                  </p:stCondLst>
                                  <p:childTnLst>
                                    <p:cmd type="call" cmd="togglePause">
                                      <p:cBhvr>
                                        <p:cTn id="32"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55"/>
                </p:tgtEl>
              </p:cMediaNode>
            </p:video>
          </p:childTnLst>
        </p:cTn>
      </p:par>
    </p:tnLst>
    <p:bldLst>
      <p:bldP spid="44" grpId="0" animBg="1"/>
      <p:bldP spid="44" grpId="1" animBg="1"/>
      <p:bldP spid="396" grpId="0" animBg="1"/>
      <p:bldP spid="396" grpId="1" animBg="1"/>
      <p:bldP spid="396"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4389120" y="-24412"/>
            <a:ext cx="7815912" cy="5697848"/>
            <a:chOff x="3293364" y="-18309"/>
            <a:chExt cx="5861934" cy="4258995"/>
          </a:xfrm>
        </p:grpSpPr>
        <p:sp>
          <p:nvSpPr>
            <p:cNvPr id="85" name="Freeform 26"/>
            <p:cNvSpPr>
              <a:spLocks/>
            </p:cNvSpPr>
            <p:nvPr/>
          </p:nvSpPr>
          <p:spPr bwMode="auto">
            <a:xfrm>
              <a:off x="3306079" y="-18309"/>
              <a:ext cx="5836503" cy="4215254"/>
            </a:xfrm>
            <a:custGeom>
              <a:avLst/>
              <a:gdLst>
                <a:gd name="T0" fmla="*/ 15 w 3264"/>
                <a:gd name="T1" fmla="*/ 1635 h 2359"/>
                <a:gd name="T2" fmla="*/ 48 w 3264"/>
                <a:gd name="T3" fmla="*/ 1923 h 2359"/>
                <a:gd name="T4" fmla="*/ 252 w 3264"/>
                <a:gd name="T5" fmla="*/ 2174 h 2359"/>
                <a:gd name="T6" fmla="*/ 781 w 3264"/>
                <a:gd name="T7" fmla="*/ 2359 h 2359"/>
                <a:gd name="T8" fmla="*/ 990 w 3264"/>
                <a:gd name="T9" fmla="*/ 2336 h 2359"/>
                <a:gd name="T10" fmla="*/ 1723 w 3264"/>
                <a:gd name="T11" fmla="*/ 2035 h 2359"/>
                <a:gd name="T12" fmla="*/ 3264 w 3264"/>
                <a:gd name="T13" fmla="*/ 1567 h 2359"/>
                <a:gd name="T14" fmla="*/ 3264 w 3264"/>
                <a:gd name="T15" fmla="*/ 1279 h 2359"/>
                <a:gd name="T16" fmla="*/ 2337 w 3264"/>
                <a:gd name="T17" fmla="*/ 1446 h 2359"/>
                <a:gd name="T18" fmla="*/ 1594 w 3264"/>
                <a:gd name="T19" fmla="*/ 1778 h 2359"/>
                <a:gd name="T20" fmla="*/ 931 w 3264"/>
                <a:gd name="T21" fmla="*/ 2054 h 2359"/>
                <a:gd name="T22" fmla="*/ 426 w 3264"/>
                <a:gd name="T23" fmla="*/ 1945 h 2359"/>
                <a:gd name="T24" fmla="*/ 489 w 3264"/>
                <a:gd name="T25" fmla="*/ 1207 h 2359"/>
                <a:gd name="T26" fmla="*/ 848 w 3264"/>
                <a:gd name="T27" fmla="*/ 0 h 2359"/>
                <a:gd name="T28" fmla="*/ 560 w 3264"/>
                <a:gd name="T29" fmla="*/ 0 h 2359"/>
                <a:gd name="T30" fmla="*/ 232 w 3264"/>
                <a:gd name="T31" fmla="*/ 1078 h 2359"/>
                <a:gd name="T32" fmla="*/ 15 w 3264"/>
                <a:gd name="T33" fmla="*/ 1635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64" h="2359">
                  <a:moveTo>
                    <a:pt x="15" y="1635"/>
                  </a:moveTo>
                  <a:cubicBezTo>
                    <a:pt x="0" y="1741"/>
                    <a:pt x="11" y="1835"/>
                    <a:pt x="48" y="1923"/>
                  </a:cubicBezTo>
                  <a:cubicBezTo>
                    <a:pt x="87" y="2017"/>
                    <a:pt x="154" y="2099"/>
                    <a:pt x="252" y="2174"/>
                  </a:cubicBezTo>
                  <a:cubicBezTo>
                    <a:pt x="414" y="2298"/>
                    <a:pt x="588" y="2359"/>
                    <a:pt x="781" y="2359"/>
                  </a:cubicBezTo>
                  <a:cubicBezTo>
                    <a:pt x="848" y="2359"/>
                    <a:pt x="918" y="2351"/>
                    <a:pt x="990" y="2336"/>
                  </a:cubicBezTo>
                  <a:cubicBezTo>
                    <a:pt x="1224" y="2288"/>
                    <a:pt x="1467" y="2165"/>
                    <a:pt x="1723" y="2035"/>
                  </a:cubicBezTo>
                  <a:cubicBezTo>
                    <a:pt x="2155" y="1817"/>
                    <a:pt x="2643" y="1570"/>
                    <a:pt x="3264" y="1567"/>
                  </a:cubicBezTo>
                  <a:cubicBezTo>
                    <a:pt x="3264" y="1279"/>
                    <a:pt x="3264" y="1279"/>
                    <a:pt x="3264" y="1279"/>
                  </a:cubicBezTo>
                  <a:cubicBezTo>
                    <a:pt x="2957" y="1281"/>
                    <a:pt x="2654" y="1335"/>
                    <a:pt x="2337" y="1446"/>
                  </a:cubicBezTo>
                  <a:cubicBezTo>
                    <a:pt x="2061" y="1542"/>
                    <a:pt x="1813" y="1667"/>
                    <a:pt x="1594" y="1778"/>
                  </a:cubicBezTo>
                  <a:cubicBezTo>
                    <a:pt x="1344" y="1904"/>
                    <a:pt x="1128" y="2014"/>
                    <a:pt x="931" y="2054"/>
                  </a:cubicBezTo>
                  <a:cubicBezTo>
                    <a:pt x="735" y="2095"/>
                    <a:pt x="579" y="2061"/>
                    <a:pt x="426" y="1945"/>
                  </a:cubicBezTo>
                  <a:cubicBezTo>
                    <a:pt x="220" y="1788"/>
                    <a:pt x="273" y="1636"/>
                    <a:pt x="489" y="1207"/>
                  </a:cubicBezTo>
                  <a:cubicBezTo>
                    <a:pt x="649" y="889"/>
                    <a:pt x="848" y="494"/>
                    <a:pt x="848" y="0"/>
                  </a:cubicBezTo>
                  <a:cubicBezTo>
                    <a:pt x="560" y="0"/>
                    <a:pt x="560" y="0"/>
                    <a:pt x="560" y="0"/>
                  </a:cubicBezTo>
                  <a:cubicBezTo>
                    <a:pt x="560" y="425"/>
                    <a:pt x="386" y="772"/>
                    <a:pt x="232" y="1078"/>
                  </a:cubicBezTo>
                  <a:cubicBezTo>
                    <a:pt x="128" y="1283"/>
                    <a:pt x="39" y="1460"/>
                    <a:pt x="15" y="1635"/>
                  </a:cubicBezTo>
                  <a:close/>
                </a:path>
              </a:pathLst>
            </a:custGeom>
            <a:solidFill>
              <a:srgbClr val="8E8E8E"/>
            </a:solidFill>
            <a:ln>
              <a:noFill/>
            </a:ln>
            <a:effectLst>
              <a:glow rad="228600">
                <a:schemeClr val="bg1">
                  <a:lumMod val="50000"/>
                  <a:alpha val="40000"/>
                </a:schemeClr>
              </a:glow>
              <a:outerShdw blurRad="863600" sx="102000" sy="102000" algn="ctr" rotWithShape="0">
                <a:prstClr val="black">
                  <a:alpha val="3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6" name="Freeform 44"/>
            <p:cNvSpPr>
              <a:spLocks/>
            </p:cNvSpPr>
            <p:nvPr/>
          </p:nvSpPr>
          <p:spPr bwMode="auto">
            <a:xfrm>
              <a:off x="3801991" y="0"/>
              <a:ext cx="5353307" cy="3732058"/>
            </a:xfrm>
            <a:custGeom>
              <a:avLst/>
              <a:gdLst>
                <a:gd name="T0" fmla="*/ 1318 w 2996"/>
                <a:gd name="T1" fmla="*/ 1764 h 2087"/>
                <a:gd name="T2" fmla="*/ 660 w 2996"/>
                <a:gd name="T3" fmla="*/ 2039 h 2087"/>
                <a:gd name="T4" fmla="*/ 513 w 2996"/>
                <a:gd name="T5" fmla="*/ 2055 h 2087"/>
                <a:gd name="T6" fmla="*/ 168 w 2996"/>
                <a:gd name="T7" fmla="*/ 1932 h 2087"/>
                <a:gd name="T8" fmla="*/ 47 w 2996"/>
                <a:gd name="T9" fmla="*/ 1680 h 2087"/>
                <a:gd name="T10" fmla="*/ 235 w 2996"/>
                <a:gd name="T11" fmla="*/ 1215 h 2087"/>
                <a:gd name="T12" fmla="*/ 596 w 2996"/>
                <a:gd name="T13" fmla="*/ 0 h 2087"/>
                <a:gd name="T14" fmla="*/ 564 w 2996"/>
                <a:gd name="T15" fmla="*/ 0 h 2087"/>
                <a:gd name="T16" fmla="*/ 206 w 2996"/>
                <a:gd name="T17" fmla="*/ 1200 h 2087"/>
                <a:gd name="T18" fmla="*/ 15 w 2996"/>
                <a:gd name="T19" fmla="*/ 1676 h 2087"/>
                <a:gd name="T20" fmla="*/ 148 w 2996"/>
                <a:gd name="T21" fmla="*/ 1957 h 2087"/>
                <a:gd name="T22" fmla="*/ 513 w 2996"/>
                <a:gd name="T23" fmla="*/ 2087 h 2087"/>
                <a:gd name="T24" fmla="*/ 666 w 2996"/>
                <a:gd name="T25" fmla="*/ 2070 h 2087"/>
                <a:gd name="T26" fmla="*/ 1333 w 2996"/>
                <a:gd name="T27" fmla="*/ 1792 h 2087"/>
                <a:gd name="T28" fmla="*/ 2074 w 2996"/>
                <a:gd name="T29" fmla="*/ 1461 h 2087"/>
                <a:gd name="T30" fmla="*/ 2996 w 2996"/>
                <a:gd name="T31" fmla="*/ 1295 h 2087"/>
                <a:gd name="T32" fmla="*/ 2996 w 2996"/>
                <a:gd name="T33" fmla="*/ 1263 h 2087"/>
                <a:gd name="T34" fmla="*/ 2064 w 2996"/>
                <a:gd name="T35" fmla="*/ 1431 h 2087"/>
                <a:gd name="T36" fmla="*/ 1318 w 2996"/>
                <a:gd name="T37" fmla="*/ 1764 h 2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96" h="2087">
                  <a:moveTo>
                    <a:pt x="1318" y="1764"/>
                  </a:moveTo>
                  <a:cubicBezTo>
                    <a:pt x="1070" y="1890"/>
                    <a:pt x="855" y="1998"/>
                    <a:pt x="660" y="2039"/>
                  </a:cubicBezTo>
                  <a:cubicBezTo>
                    <a:pt x="607" y="2050"/>
                    <a:pt x="559" y="2055"/>
                    <a:pt x="513" y="2055"/>
                  </a:cubicBezTo>
                  <a:cubicBezTo>
                    <a:pt x="387" y="2055"/>
                    <a:pt x="278" y="2016"/>
                    <a:pt x="168" y="1932"/>
                  </a:cubicBezTo>
                  <a:cubicBezTo>
                    <a:pt x="69" y="1857"/>
                    <a:pt x="34" y="1784"/>
                    <a:pt x="47" y="1680"/>
                  </a:cubicBezTo>
                  <a:cubicBezTo>
                    <a:pt x="61" y="1575"/>
                    <a:pt x="121" y="1441"/>
                    <a:pt x="235" y="1215"/>
                  </a:cubicBezTo>
                  <a:cubicBezTo>
                    <a:pt x="396" y="895"/>
                    <a:pt x="596" y="498"/>
                    <a:pt x="596" y="0"/>
                  </a:cubicBezTo>
                  <a:cubicBezTo>
                    <a:pt x="564" y="0"/>
                    <a:pt x="564" y="0"/>
                    <a:pt x="564" y="0"/>
                  </a:cubicBezTo>
                  <a:cubicBezTo>
                    <a:pt x="564" y="490"/>
                    <a:pt x="366" y="884"/>
                    <a:pt x="206" y="1200"/>
                  </a:cubicBezTo>
                  <a:cubicBezTo>
                    <a:pt x="91" y="1430"/>
                    <a:pt x="30" y="1566"/>
                    <a:pt x="15" y="1676"/>
                  </a:cubicBezTo>
                  <a:cubicBezTo>
                    <a:pt x="0" y="1791"/>
                    <a:pt x="40" y="1875"/>
                    <a:pt x="148" y="1957"/>
                  </a:cubicBezTo>
                  <a:cubicBezTo>
                    <a:pt x="264" y="2046"/>
                    <a:pt x="380" y="2087"/>
                    <a:pt x="513" y="2087"/>
                  </a:cubicBezTo>
                  <a:cubicBezTo>
                    <a:pt x="561" y="2087"/>
                    <a:pt x="612" y="2081"/>
                    <a:pt x="666" y="2070"/>
                  </a:cubicBezTo>
                  <a:cubicBezTo>
                    <a:pt x="865" y="2029"/>
                    <a:pt x="1082" y="1919"/>
                    <a:pt x="1333" y="1792"/>
                  </a:cubicBezTo>
                  <a:cubicBezTo>
                    <a:pt x="1552" y="1682"/>
                    <a:pt x="1799" y="1557"/>
                    <a:pt x="2074" y="1461"/>
                  </a:cubicBezTo>
                  <a:cubicBezTo>
                    <a:pt x="2389" y="1351"/>
                    <a:pt x="2691" y="1297"/>
                    <a:pt x="2996" y="1295"/>
                  </a:cubicBezTo>
                  <a:cubicBezTo>
                    <a:pt x="2996" y="1263"/>
                    <a:pt x="2996" y="1263"/>
                    <a:pt x="2996" y="1263"/>
                  </a:cubicBezTo>
                  <a:cubicBezTo>
                    <a:pt x="2687" y="1265"/>
                    <a:pt x="2382" y="1319"/>
                    <a:pt x="2064" y="1431"/>
                  </a:cubicBezTo>
                  <a:cubicBezTo>
                    <a:pt x="1787" y="1527"/>
                    <a:pt x="1538" y="1653"/>
                    <a:pt x="1318" y="1764"/>
                  </a:cubicBez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7" name="Freeform 45"/>
            <p:cNvSpPr>
              <a:spLocks/>
            </p:cNvSpPr>
            <p:nvPr/>
          </p:nvSpPr>
          <p:spPr bwMode="auto">
            <a:xfrm>
              <a:off x="3293364" y="0"/>
              <a:ext cx="5861934" cy="4240686"/>
            </a:xfrm>
            <a:custGeom>
              <a:avLst/>
              <a:gdLst>
                <a:gd name="T0" fmla="*/ 15 w 3280"/>
                <a:gd name="T1" fmla="*/ 1633 h 2375"/>
                <a:gd name="T2" fmla="*/ 49 w 3280"/>
                <a:gd name="T3" fmla="*/ 1930 h 2375"/>
                <a:gd name="T4" fmla="*/ 258 w 3280"/>
                <a:gd name="T5" fmla="*/ 2187 h 2375"/>
                <a:gd name="T6" fmla="*/ 797 w 3280"/>
                <a:gd name="T7" fmla="*/ 2375 h 2375"/>
                <a:gd name="T8" fmla="*/ 1009 w 3280"/>
                <a:gd name="T9" fmla="*/ 2352 h 2375"/>
                <a:gd name="T10" fmla="*/ 1747 w 3280"/>
                <a:gd name="T11" fmla="*/ 2050 h 2375"/>
                <a:gd name="T12" fmla="*/ 3280 w 3280"/>
                <a:gd name="T13" fmla="*/ 1583 h 2375"/>
                <a:gd name="T14" fmla="*/ 3280 w 3280"/>
                <a:gd name="T15" fmla="*/ 1551 h 2375"/>
                <a:gd name="T16" fmla="*/ 1732 w 3280"/>
                <a:gd name="T17" fmla="*/ 2021 h 2375"/>
                <a:gd name="T18" fmla="*/ 1002 w 3280"/>
                <a:gd name="T19" fmla="*/ 2321 h 2375"/>
                <a:gd name="T20" fmla="*/ 797 w 3280"/>
                <a:gd name="T21" fmla="*/ 2343 h 2375"/>
                <a:gd name="T22" fmla="*/ 277 w 3280"/>
                <a:gd name="T23" fmla="*/ 2161 h 2375"/>
                <a:gd name="T24" fmla="*/ 78 w 3280"/>
                <a:gd name="T25" fmla="*/ 1917 h 2375"/>
                <a:gd name="T26" fmla="*/ 47 w 3280"/>
                <a:gd name="T27" fmla="*/ 1637 h 2375"/>
                <a:gd name="T28" fmla="*/ 262 w 3280"/>
                <a:gd name="T29" fmla="*/ 1085 h 2375"/>
                <a:gd name="T30" fmla="*/ 592 w 3280"/>
                <a:gd name="T31" fmla="*/ 0 h 2375"/>
                <a:gd name="T32" fmla="*/ 560 w 3280"/>
                <a:gd name="T33" fmla="*/ 0 h 2375"/>
                <a:gd name="T34" fmla="*/ 233 w 3280"/>
                <a:gd name="T35" fmla="*/ 1071 h 2375"/>
                <a:gd name="T36" fmla="*/ 15 w 3280"/>
                <a:gd name="T37" fmla="*/ 1633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80" h="2375">
                  <a:moveTo>
                    <a:pt x="15" y="1633"/>
                  </a:moveTo>
                  <a:cubicBezTo>
                    <a:pt x="0" y="1741"/>
                    <a:pt x="11" y="1839"/>
                    <a:pt x="49" y="1930"/>
                  </a:cubicBezTo>
                  <a:cubicBezTo>
                    <a:pt x="89" y="2026"/>
                    <a:pt x="158" y="2110"/>
                    <a:pt x="258" y="2187"/>
                  </a:cubicBezTo>
                  <a:cubicBezTo>
                    <a:pt x="424" y="2313"/>
                    <a:pt x="600" y="2375"/>
                    <a:pt x="797" y="2375"/>
                  </a:cubicBezTo>
                  <a:cubicBezTo>
                    <a:pt x="865" y="2375"/>
                    <a:pt x="936" y="2367"/>
                    <a:pt x="1009" y="2352"/>
                  </a:cubicBezTo>
                  <a:cubicBezTo>
                    <a:pt x="1245" y="2303"/>
                    <a:pt x="1489" y="2180"/>
                    <a:pt x="1747" y="2050"/>
                  </a:cubicBezTo>
                  <a:cubicBezTo>
                    <a:pt x="2176" y="1832"/>
                    <a:pt x="2663" y="1586"/>
                    <a:pt x="3280" y="1583"/>
                  </a:cubicBezTo>
                  <a:cubicBezTo>
                    <a:pt x="3280" y="1551"/>
                    <a:pt x="3280" y="1551"/>
                    <a:pt x="3280" y="1551"/>
                  </a:cubicBezTo>
                  <a:cubicBezTo>
                    <a:pt x="2656" y="1554"/>
                    <a:pt x="2165" y="1802"/>
                    <a:pt x="1732" y="2021"/>
                  </a:cubicBezTo>
                  <a:cubicBezTo>
                    <a:pt x="1476" y="2150"/>
                    <a:pt x="1235" y="2273"/>
                    <a:pt x="1002" y="2321"/>
                  </a:cubicBezTo>
                  <a:cubicBezTo>
                    <a:pt x="932" y="2335"/>
                    <a:pt x="863" y="2343"/>
                    <a:pt x="797" y="2343"/>
                  </a:cubicBezTo>
                  <a:cubicBezTo>
                    <a:pt x="608" y="2343"/>
                    <a:pt x="438" y="2283"/>
                    <a:pt x="277" y="2161"/>
                  </a:cubicBezTo>
                  <a:cubicBezTo>
                    <a:pt x="182" y="2088"/>
                    <a:pt x="117" y="2009"/>
                    <a:pt x="78" y="1917"/>
                  </a:cubicBezTo>
                  <a:cubicBezTo>
                    <a:pt x="43" y="1832"/>
                    <a:pt x="32" y="1740"/>
                    <a:pt x="47" y="1637"/>
                  </a:cubicBezTo>
                  <a:cubicBezTo>
                    <a:pt x="71" y="1465"/>
                    <a:pt x="159" y="1289"/>
                    <a:pt x="262" y="1085"/>
                  </a:cubicBezTo>
                  <a:cubicBezTo>
                    <a:pt x="417" y="778"/>
                    <a:pt x="592" y="429"/>
                    <a:pt x="592" y="0"/>
                  </a:cubicBezTo>
                  <a:cubicBezTo>
                    <a:pt x="560" y="0"/>
                    <a:pt x="560" y="0"/>
                    <a:pt x="560" y="0"/>
                  </a:cubicBezTo>
                  <a:cubicBezTo>
                    <a:pt x="560" y="422"/>
                    <a:pt x="386" y="766"/>
                    <a:pt x="233" y="1071"/>
                  </a:cubicBezTo>
                  <a:cubicBezTo>
                    <a:pt x="129" y="1277"/>
                    <a:pt x="40" y="1455"/>
                    <a:pt x="15" y="1633"/>
                  </a:cubicBez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8" name="Freeform 67"/>
            <p:cNvSpPr>
              <a:spLocks/>
            </p:cNvSpPr>
            <p:nvPr/>
          </p:nvSpPr>
          <p:spPr bwMode="auto">
            <a:xfrm>
              <a:off x="4139226" y="1421899"/>
              <a:ext cx="114580" cy="210298"/>
            </a:xfrm>
            <a:custGeom>
              <a:avLst/>
              <a:gdLst>
                <a:gd name="T0" fmla="*/ 0 w 64"/>
                <a:gd name="T1" fmla="*/ 109 h 116"/>
                <a:gd name="T2" fmla="*/ 14 w 64"/>
                <a:gd name="T3" fmla="*/ 116 h 116"/>
                <a:gd name="T4" fmla="*/ 64 w 64"/>
                <a:gd name="T5" fmla="*/ 6 h 116"/>
                <a:gd name="T6" fmla="*/ 49 w 64"/>
                <a:gd name="T7" fmla="*/ 0 h 116"/>
                <a:gd name="T8" fmla="*/ 0 w 64"/>
                <a:gd name="T9" fmla="*/ 109 h 116"/>
              </a:gdLst>
              <a:ahLst/>
              <a:cxnLst>
                <a:cxn ang="0">
                  <a:pos x="T0" y="T1"/>
                </a:cxn>
                <a:cxn ang="0">
                  <a:pos x="T2" y="T3"/>
                </a:cxn>
                <a:cxn ang="0">
                  <a:pos x="T4" y="T5"/>
                </a:cxn>
                <a:cxn ang="0">
                  <a:pos x="T6" y="T7"/>
                </a:cxn>
                <a:cxn ang="0">
                  <a:pos x="T8" y="T9"/>
                </a:cxn>
              </a:cxnLst>
              <a:rect l="0" t="0" r="r" b="b"/>
              <a:pathLst>
                <a:path w="64" h="116">
                  <a:moveTo>
                    <a:pt x="0" y="109"/>
                  </a:moveTo>
                  <a:cubicBezTo>
                    <a:pt x="14" y="116"/>
                    <a:pt x="14" y="116"/>
                    <a:pt x="14" y="116"/>
                  </a:cubicBezTo>
                  <a:cubicBezTo>
                    <a:pt x="32" y="77"/>
                    <a:pt x="49" y="42"/>
                    <a:pt x="64" y="6"/>
                  </a:cubicBezTo>
                  <a:cubicBezTo>
                    <a:pt x="49" y="0"/>
                    <a:pt x="49" y="0"/>
                    <a:pt x="49" y="0"/>
                  </a:cubicBezTo>
                  <a:cubicBezTo>
                    <a:pt x="34" y="35"/>
                    <a:pt x="18" y="71"/>
                    <a:pt x="0" y="109"/>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9" name="Freeform 68"/>
            <p:cNvSpPr>
              <a:spLocks/>
            </p:cNvSpPr>
            <p:nvPr/>
          </p:nvSpPr>
          <p:spPr bwMode="auto">
            <a:xfrm>
              <a:off x="3980089" y="3709662"/>
              <a:ext cx="203698" cy="133827"/>
            </a:xfrm>
            <a:custGeom>
              <a:avLst/>
              <a:gdLst>
                <a:gd name="T0" fmla="*/ 0 w 112"/>
                <a:gd name="T1" fmla="*/ 13 h 74"/>
                <a:gd name="T2" fmla="*/ 105 w 112"/>
                <a:gd name="T3" fmla="*/ 74 h 74"/>
                <a:gd name="T4" fmla="*/ 112 w 112"/>
                <a:gd name="T5" fmla="*/ 59 h 74"/>
                <a:gd name="T6" fmla="*/ 9 w 112"/>
                <a:gd name="T7" fmla="*/ 0 h 74"/>
                <a:gd name="T8" fmla="*/ 0 w 112"/>
                <a:gd name="T9" fmla="*/ 13 h 74"/>
              </a:gdLst>
              <a:ahLst/>
              <a:cxnLst>
                <a:cxn ang="0">
                  <a:pos x="T0" y="T1"/>
                </a:cxn>
                <a:cxn ang="0">
                  <a:pos x="T2" y="T3"/>
                </a:cxn>
                <a:cxn ang="0">
                  <a:pos x="T4" y="T5"/>
                </a:cxn>
                <a:cxn ang="0">
                  <a:pos x="T6" y="T7"/>
                </a:cxn>
                <a:cxn ang="0">
                  <a:pos x="T8" y="T9"/>
                </a:cxn>
              </a:cxnLst>
              <a:rect l="0" t="0" r="r" b="b"/>
              <a:pathLst>
                <a:path w="112" h="74">
                  <a:moveTo>
                    <a:pt x="0" y="13"/>
                  </a:moveTo>
                  <a:cubicBezTo>
                    <a:pt x="34" y="36"/>
                    <a:pt x="69" y="57"/>
                    <a:pt x="105" y="74"/>
                  </a:cubicBezTo>
                  <a:cubicBezTo>
                    <a:pt x="112" y="59"/>
                    <a:pt x="112" y="59"/>
                    <a:pt x="112" y="59"/>
                  </a:cubicBezTo>
                  <a:cubicBezTo>
                    <a:pt x="77" y="43"/>
                    <a:pt x="43" y="23"/>
                    <a:pt x="9" y="0"/>
                  </a:cubicBezTo>
                  <a:lnTo>
                    <a:pt x="0" y="1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0" name="Freeform 69"/>
            <p:cNvSpPr>
              <a:spLocks/>
            </p:cNvSpPr>
            <p:nvPr/>
          </p:nvSpPr>
          <p:spPr bwMode="auto">
            <a:xfrm>
              <a:off x="4368387" y="3888095"/>
              <a:ext cx="216430" cy="70101"/>
            </a:xfrm>
            <a:custGeom>
              <a:avLst/>
              <a:gdLst>
                <a:gd name="T0" fmla="*/ 0 w 121"/>
                <a:gd name="T1" fmla="*/ 15 h 38"/>
                <a:gd name="T2" fmla="*/ 119 w 121"/>
                <a:gd name="T3" fmla="*/ 38 h 38"/>
                <a:gd name="T4" fmla="*/ 121 w 121"/>
                <a:gd name="T5" fmla="*/ 22 h 38"/>
                <a:gd name="T6" fmla="*/ 4 w 121"/>
                <a:gd name="T7" fmla="*/ 0 h 38"/>
                <a:gd name="T8" fmla="*/ 0 w 121"/>
                <a:gd name="T9" fmla="*/ 15 h 38"/>
              </a:gdLst>
              <a:ahLst/>
              <a:cxnLst>
                <a:cxn ang="0">
                  <a:pos x="T0" y="T1"/>
                </a:cxn>
                <a:cxn ang="0">
                  <a:pos x="T2" y="T3"/>
                </a:cxn>
                <a:cxn ang="0">
                  <a:pos x="T4" y="T5"/>
                </a:cxn>
                <a:cxn ang="0">
                  <a:pos x="T6" y="T7"/>
                </a:cxn>
                <a:cxn ang="0">
                  <a:pos x="T8" y="T9"/>
                </a:cxn>
              </a:cxnLst>
              <a:rect l="0" t="0" r="r" b="b"/>
              <a:pathLst>
                <a:path w="121" h="38">
                  <a:moveTo>
                    <a:pt x="0" y="15"/>
                  </a:moveTo>
                  <a:cubicBezTo>
                    <a:pt x="38" y="26"/>
                    <a:pt x="79" y="34"/>
                    <a:pt x="119" y="38"/>
                  </a:cubicBezTo>
                  <a:cubicBezTo>
                    <a:pt x="121" y="22"/>
                    <a:pt x="121" y="22"/>
                    <a:pt x="121" y="22"/>
                  </a:cubicBezTo>
                  <a:cubicBezTo>
                    <a:pt x="81" y="18"/>
                    <a:pt x="42" y="11"/>
                    <a:pt x="4" y="0"/>
                  </a:cubicBezTo>
                  <a:lnTo>
                    <a:pt x="0" y="15"/>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1" name="Freeform 70"/>
            <p:cNvSpPr>
              <a:spLocks/>
            </p:cNvSpPr>
            <p:nvPr/>
          </p:nvSpPr>
          <p:spPr bwMode="auto">
            <a:xfrm>
              <a:off x="3954626" y="1810626"/>
              <a:ext cx="120948" cy="203923"/>
            </a:xfrm>
            <a:custGeom>
              <a:avLst/>
              <a:gdLst>
                <a:gd name="T0" fmla="*/ 54 w 68"/>
                <a:gd name="T1" fmla="*/ 0 h 114"/>
                <a:gd name="T2" fmla="*/ 0 w 68"/>
                <a:gd name="T3" fmla="*/ 107 h 114"/>
                <a:gd name="T4" fmla="*/ 15 w 68"/>
                <a:gd name="T5" fmla="*/ 114 h 114"/>
                <a:gd name="T6" fmla="*/ 68 w 68"/>
                <a:gd name="T7" fmla="*/ 7 h 114"/>
                <a:gd name="T8" fmla="*/ 54 w 68"/>
                <a:gd name="T9" fmla="*/ 0 h 114"/>
              </a:gdLst>
              <a:ahLst/>
              <a:cxnLst>
                <a:cxn ang="0">
                  <a:pos x="T0" y="T1"/>
                </a:cxn>
                <a:cxn ang="0">
                  <a:pos x="T2" y="T3"/>
                </a:cxn>
                <a:cxn ang="0">
                  <a:pos x="T4" y="T5"/>
                </a:cxn>
                <a:cxn ang="0">
                  <a:pos x="T6" y="T7"/>
                </a:cxn>
                <a:cxn ang="0">
                  <a:pos x="T8" y="T9"/>
                </a:cxn>
              </a:cxnLst>
              <a:rect l="0" t="0" r="r" b="b"/>
              <a:pathLst>
                <a:path w="68" h="114">
                  <a:moveTo>
                    <a:pt x="54" y="0"/>
                  </a:moveTo>
                  <a:cubicBezTo>
                    <a:pt x="36" y="36"/>
                    <a:pt x="18" y="71"/>
                    <a:pt x="0" y="107"/>
                  </a:cubicBezTo>
                  <a:cubicBezTo>
                    <a:pt x="15" y="114"/>
                    <a:pt x="15" y="114"/>
                    <a:pt x="15" y="114"/>
                  </a:cubicBezTo>
                  <a:cubicBezTo>
                    <a:pt x="33" y="79"/>
                    <a:pt x="50" y="43"/>
                    <a:pt x="68" y="7"/>
                  </a:cubicBezTo>
                  <a:lnTo>
                    <a:pt x="54"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2" name="Freeform 71"/>
            <p:cNvSpPr>
              <a:spLocks/>
            </p:cNvSpPr>
            <p:nvPr/>
          </p:nvSpPr>
          <p:spPr bwMode="auto">
            <a:xfrm>
              <a:off x="4801246" y="3907215"/>
              <a:ext cx="216430" cy="50981"/>
            </a:xfrm>
            <a:custGeom>
              <a:avLst/>
              <a:gdLst>
                <a:gd name="T0" fmla="*/ 0 w 121"/>
                <a:gd name="T1" fmla="*/ 15 h 31"/>
                <a:gd name="T2" fmla="*/ 1 w 121"/>
                <a:gd name="T3" fmla="*/ 31 h 31"/>
                <a:gd name="T4" fmla="*/ 121 w 121"/>
                <a:gd name="T5" fmla="*/ 15 h 31"/>
                <a:gd name="T6" fmla="*/ 117 w 121"/>
                <a:gd name="T7" fmla="*/ 0 h 31"/>
                <a:gd name="T8" fmla="*/ 0 w 121"/>
                <a:gd name="T9" fmla="*/ 15 h 31"/>
              </a:gdLst>
              <a:ahLst/>
              <a:cxnLst>
                <a:cxn ang="0">
                  <a:pos x="T0" y="T1"/>
                </a:cxn>
                <a:cxn ang="0">
                  <a:pos x="T2" y="T3"/>
                </a:cxn>
                <a:cxn ang="0">
                  <a:pos x="T4" y="T5"/>
                </a:cxn>
                <a:cxn ang="0">
                  <a:pos x="T6" y="T7"/>
                </a:cxn>
                <a:cxn ang="0">
                  <a:pos x="T8" y="T9"/>
                </a:cxn>
              </a:cxnLst>
              <a:rect l="0" t="0" r="r" b="b"/>
              <a:pathLst>
                <a:path w="121" h="31">
                  <a:moveTo>
                    <a:pt x="0" y="15"/>
                  </a:moveTo>
                  <a:cubicBezTo>
                    <a:pt x="1" y="31"/>
                    <a:pt x="1" y="31"/>
                    <a:pt x="1" y="31"/>
                  </a:cubicBezTo>
                  <a:cubicBezTo>
                    <a:pt x="39" y="29"/>
                    <a:pt x="80" y="24"/>
                    <a:pt x="121" y="15"/>
                  </a:cubicBezTo>
                  <a:cubicBezTo>
                    <a:pt x="117" y="0"/>
                    <a:pt x="117" y="0"/>
                    <a:pt x="117" y="0"/>
                  </a:cubicBezTo>
                  <a:cubicBezTo>
                    <a:pt x="77" y="8"/>
                    <a:pt x="38" y="13"/>
                    <a:pt x="0" y="15"/>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3" name="Freeform 72"/>
            <p:cNvSpPr>
              <a:spLocks/>
            </p:cNvSpPr>
            <p:nvPr/>
          </p:nvSpPr>
          <p:spPr bwMode="auto">
            <a:xfrm>
              <a:off x="4311098" y="1026798"/>
              <a:ext cx="101849" cy="210298"/>
            </a:xfrm>
            <a:custGeom>
              <a:avLst/>
              <a:gdLst>
                <a:gd name="T0" fmla="*/ 40 w 56"/>
                <a:gd name="T1" fmla="*/ 0 h 118"/>
                <a:gd name="T2" fmla="*/ 0 w 56"/>
                <a:gd name="T3" fmla="*/ 112 h 118"/>
                <a:gd name="T4" fmla="*/ 15 w 56"/>
                <a:gd name="T5" fmla="*/ 118 h 118"/>
                <a:gd name="T6" fmla="*/ 56 w 56"/>
                <a:gd name="T7" fmla="*/ 5 h 118"/>
                <a:gd name="T8" fmla="*/ 40 w 56"/>
                <a:gd name="T9" fmla="*/ 0 h 118"/>
              </a:gdLst>
              <a:ahLst/>
              <a:cxnLst>
                <a:cxn ang="0">
                  <a:pos x="T0" y="T1"/>
                </a:cxn>
                <a:cxn ang="0">
                  <a:pos x="T2" y="T3"/>
                </a:cxn>
                <a:cxn ang="0">
                  <a:pos x="T4" y="T5"/>
                </a:cxn>
                <a:cxn ang="0">
                  <a:pos x="T6" y="T7"/>
                </a:cxn>
                <a:cxn ang="0">
                  <a:pos x="T8" y="T9"/>
                </a:cxn>
              </a:cxnLst>
              <a:rect l="0" t="0" r="r" b="b"/>
              <a:pathLst>
                <a:path w="56" h="118">
                  <a:moveTo>
                    <a:pt x="40" y="0"/>
                  </a:moveTo>
                  <a:cubicBezTo>
                    <a:pt x="28" y="36"/>
                    <a:pt x="15" y="74"/>
                    <a:pt x="0" y="112"/>
                  </a:cubicBezTo>
                  <a:cubicBezTo>
                    <a:pt x="15" y="118"/>
                    <a:pt x="15" y="118"/>
                    <a:pt x="15" y="118"/>
                  </a:cubicBezTo>
                  <a:cubicBezTo>
                    <a:pt x="30" y="80"/>
                    <a:pt x="43" y="42"/>
                    <a:pt x="56" y="5"/>
                  </a:cubicBezTo>
                  <a:lnTo>
                    <a:pt x="4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4" name="Freeform 73"/>
            <p:cNvSpPr>
              <a:spLocks/>
            </p:cNvSpPr>
            <p:nvPr/>
          </p:nvSpPr>
          <p:spPr bwMode="auto">
            <a:xfrm>
              <a:off x="4444774" y="612577"/>
              <a:ext cx="76387" cy="216669"/>
            </a:xfrm>
            <a:custGeom>
              <a:avLst/>
              <a:gdLst>
                <a:gd name="T0" fmla="*/ 43 w 43"/>
                <a:gd name="T1" fmla="*/ 3 h 120"/>
                <a:gd name="T2" fmla="*/ 27 w 43"/>
                <a:gd name="T3" fmla="*/ 0 h 120"/>
                <a:gd name="T4" fmla="*/ 0 w 43"/>
                <a:gd name="T5" fmla="*/ 116 h 120"/>
                <a:gd name="T6" fmla="*/ 15 w 43"/>
                <a:gd name="T7" fmla="*/ 120 h 120"/>
                <a:gd name="T8" fmla="*/ 43 w 43"/>
                <a:gd name="T9" fmla="*/ 3 h 120"/>
              </a:gdLst>
              <a:ahLst/>
              <a:cxnLst>
                <a:cxn ang="0">
                  <a:pos x="T0" y="T1"/>
                </a:cxn>
                <a:cxn ang="0">
                  <a:pos x="T2" y="T3"/>
                </a:cxn>
                <a:cxn ang="0">
                  <a:pos x="T4" y="T5"/>
                </a:cxn>
                <a:cxn ang="0">
                  <a:pos x="T6" y="T7"/>
                </a:cxn>
                <a:cxn ang="0">
                  <a:pos x="T8" y="T9"/>
                </a:cxn>
              </a:cxnLst>
              <a:rect l="0" t="0" r="r" b="b"/>
              <a:pathLst>
                <a:path w="43" h="120">
                  <a:moveTo>
                    <a:pt x="43" y="3"/>
                  </a:moveTo>
                  <a:cubicBezTo>
                    <a:pt x="27" y="0"/>
                    <a:pt x="27" y="0"/>
                    <a:pt x="27" y="0"/>
                  </a:cubicBezTo>
                  <a:cubicBezTo>
                    <a:pt x="20" y="38"/>
                    <a:pt x="10" y="77"/>
                    <a:pt x="0" y="116"/>
                  </a:cubicBezTo>
                  <a:cubicBezTo>
                    <a:pt x="15" y="120"/>
                    <a:pt x="15" y="120"/>
                    <a:pt x="15" y="120"/>
                  </a:cubicBezTo>
                  <a:cubicBezTo>
                    <a:pt x="26" y="81"/>
                    <a:pt x="35" y="42"/>
                    <a:pt x="43" y="3"/>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5" name="Freeform 74"/>
            <p:cNvSpPr>
              <a:spLocks/>
            </p:cNvSpPr>
            <p:nvPr/>
          </p:nvSpPr>
          <p:spPr bwMode="auto">
            <a:xfrm>
              <a:off x="4527528" y="185614"/>
              <a:ext cx="50925" cy="216669"/>
            </a:xfrm>
            <a:custGeom>
              <a:avLst/>
              <a:gdLst>
                <a:gd name="T0" fmla="*/ 28 w 28"/>
                <a:gd name="T1" fmla="*/ 1 h 121"/>
                <a:gd name="T2" fmla="*/ 12 w 28"/>
                <a:gd name="T3" fmla="*/ 0 h 121"/>
                <a:gd name="T4" fmla="*/ 0 w 28"/>
                <a:gd name="T5" fmla="*/ 119 h 121"/>
                <a:gd name="T6" fmla="*/ 16 w 28"/>
                <a:gd name="T7" fmla="*/ 121 h 121"/>
                <a:gd name="T8" fmla="*/ 28 w 28"/>
                <a:gd name="T9" fmla="*/ 1 h 121"/>
              </a:gdLst>
              <a:ahLst/>
              <a:cxnLst>
                <a:cxn ang="0">
                  <a:pos x="T0" y="T1"/>
                </a:cxn>
                <a:cxn ang="0">
                  <a:pos x="T2" y="T3"/>
                </a:cxn>
                <a:cxn ang="0">
                  <a:pos x="T4" y="T5"/>
                </a:cxn>
                <a:cxn ang="0">
                  <a:pos x="T6" y="T7"/>
                </a:cxn>
                <a:cxn ang="0">
                  <a:pos x="T8" y="T9"/>
                </a:cxn>
              </a:cxnLst>
              <a:rect l="0" t="0" r="r" b="b"/>
              <a:pathLst>
                <a:path w="28" h="121">
                  <a:moveTo>
                    <a:pt x="28" y="1"/>
                  </a:moveTo>
                  <a:cubicBezTo>
                    <a:pt x="12" y="0"/>
                    <a:pt x="12" y="0"/>
                    <a:pt x="12" y="0"/>
                  </a:cubicBezTo>
                  <a:cubicBezTo>
                    <a:pt x="9" y="39"/>
                    <a:pt x="5" y="79"/>
                    <a:pt x="0" y="119"/>
                  </a:cubicBezTo>
                  <a:cubicBezTo>
                    <a:pt x="16" y="121"/>
                    <a:pt x="16" y="121"/>
                    <a:pt x="16" y="121"/>
                  </a:cubicBezTo>
                  <a:cubicBezTo>
                    <a:pt x="21" y="81"/>
                    <a:pt x="25" y="41"/>
                    <a:pt x="28" y="1"/>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6" name="Freeform 75"/>
            <p:cNvSpPr>
              <a:spLocks/>
            </p:cNvSpPr>
            <p:nvPr/>
          </p:nvSpPr>
          <p:spPr bwMode="auto">
            <a:xfrm>
              <a:off x="3572692" y="3008676"/>
              <a:ext cx="44561" cy="216669"/>
            </a:xfrm>
            <a:custGeom>
              <a:avLst/>
              <a:gdLst>
                <a:gd name="T0" fmla="*/ 17 w 25"/>
                <a:gd name="T1" fmla="*/ 1 h 121"/>
                <a:gd name="T2" fmla="*/ 1 w 25"/>
                <a:gd name="T3" fmla="*/ 0 h 121"/>
                <a:gd name="T4" fmla="*/ 0 w 25"/>
                <a:gd name="T5" fmla="*/ 32 h 121"/>
                <a:gd name="T6" fmla="*/ 9 w 25"/>
                <a:gd name="T7" fmla="*/ 121 h 121"/>
                <a:gd name="T8" fmla="*/ 25 w 25"/>
                <a:gd name="T9" fmla="*/ 117 h 121"/>
                <a:gd name="T10" fmla="*/ 16 w 25"/>
                <a:gd name="T11" fmla="*/ 32 h 121"/>
                <a:gd name="T12" fmla="*/ 17 w 25"/>
                <a:gd name="T13" fmla="*/ 1 h 121"/>
              </a:gdLst>
              <a:ahLst/>
              <a:cxnLst>
                <a:cxn ang="0">
                  <a:pos x="T0" y="T1"/>
                </a:cxn>
                <a:cxn ang="0">
                  <a:pos x="T2" y="T3"/>
                </a:cxn>
                <a:cxn ang="0">
                  <a:pos x="T4" y="T5"/>
                </a:cxn>
                <a:cxn ang="0">
                  <a:pos x="T6" y="T7"/>
                </a:cxn>
                <a:cxn ang="0">
                  <a:pos x="T8" y="T9"/>
                </a:cxn>
                <a:cxn ang="0">
                  <a:pos x="T10" y="T11"/>
                </a:cxn>
                <a:cxn ang="0">
                  <a:pos x="T12" y="T13"/>
                </a:cxn>
              </a:cxnLst>
              <a:rect l="0" t="0" r="r" b="b"/>
              <a:pathLst>
                <a:path w="25" h="121">
                  <a:moveTo>
                    <a:pt x="17" y="1"/>
                  </a:moveTo>
                  <a:cubicBezTo>
                    <a:pt x="1" y="0"/>
                    <a:pt x="1" y="0"/>
                    <a:pt x="1" y="0"/>
                  </a:cubicBezTo>
                  <a:cubicBezTo>
                    <a:pt x="0" y="10"/>
                    <a:pt x="0" y="21"/>
                    <a:pt x="0" y="32"/>
                  </a:cubicBezTo>
                  <a:cubicBezTo>
                    <a:pt x="0" y="63"/>
                    <a:pt x="3" y="93"/>
                    <a:pt x="9" y="121"/>
                  </a:cubicBezTo>
                  <a:cubicBezTo>
                    <a:pt x="25" y="117"/>
                    <a:pt x="25" y="117"/>
                    <a:pt x="25" y="117"/>
                  </a:cubicBezTo>
                  <a:cubicBezTo>
                    <a:pt x="19" y="90"/>
                    <a:pt x="16" y="62"/>
                    <a:pt x="16" y="32"/>
                  </a:cubicBezTo>
                  <a:cubicBezTo>
                    <a:pt x="16" y="22"/>
                    <a:pt x="16" y="11"/>
                    <a:pt x="17" y="1"/>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7" name="Freeform 76"/>
            <p:cNvSpPr>
              <a:spLocks/>
            </p:cNvSpPr>
            <p:nvPr/>
          </p:nvSpPr>
          <p:spPr bwMode="auto">
            <a:xfrm>
              <a:off x="3610885" y="2588084"/>
              <a:ext cx="95486" cy="216669"/>
            </a:xfrm>
            <a:custGeom>
              <a:avLst/>
              <a:gdLst>
                <a:gd name="T0" fmla="*/ 38 w 53"/>
                <a:gd name="T1" fmla="*/ 0 h 118"/>
                <a:gd name="T2" fmla="*/ 0 w 53"/>
                <a:gd name="T3" fmla="*/ 114 h 118"/>
                <a:gd name="T4" fmla="*/ 16 w 53"/>
                <a:gd name="T5" fmla="*/ 118 h 118"/>
                <a:gd name="T6" fmla="*/ 53 w 53"/>
                <a:gd name="T7" fmla="*/ 5 h 118"/>
                <a:gd name="T8" fmla="*/ 38 w 53"/>
                <a:gd name="T9" fmla="*/ 0 h 118"/>
              </a:gdLst>
              <a:ahLst/>
              <a:cxnLst>
                <a:cxn ang="0">
                  <a:pos x="T0" y="T1"/>
                </a:cxn>
                <a:cxn ang="0">
                  <a:pos x="T2" y="T3"/>
                </a:cxn>
                <a:cxn ang="0">
                  <a:pos x="T4" y="T5"/>
                </a:cxn>
                <a:cxn ang="0">
                  <a:pos x="T6" y="T7"/>
                </a:cxn>
                <a:cxn ang="0">
                  <a:pos x="T8" y="T9"/>
                </a:cxn>
              </a:cxnLst>
              <a:rect l="0" t="0" r="r" b="b"/>
              <a:pathLst>
                <a:path w="53" h="118">
                  <a:moveTo>
                    <a:pt x="38" y="0"/>
                  </a:moveTo>
                  <a:cubicBezTo>
                    <a:pt x="22" y="41"/>
                    <a:pt x="10" y="79"/>
                    <a:pt x="0" y="114"/>
                  </a:cubicBezTo>
                  <a:cubicBezTo>
                    <a:pt x="16" y="118"/>
                    <a:pt x="16" y="118"/>
                    <a:pt x="16" y="118"/>
                  </a:cubicBezTo>
                  <a:cubicBezTo>
                    <a:pt x="25" y="83"/>
                    <a:pt x="37" y="46"/>
                    <a:pt x="53" y="5"/>
                  </a:cubicBezTo>
                  <a:lnTo>
                    <a:pt x="38"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8" name="Freeform 77"/>
            <p:cNvSpPr>
              <a:spLocks/>
            </p:cNvSpPr>
            <p:nvPr/>
          </p:nvSpPr>
          <p:spPr bwMode="auto">
            <a:xfrm>
              <a:off x="3763659" y="2199357"/>
              <a:ext cx="120948" cy="203923"/>
            </a:xfrm>
            <a:custGeom>
              <a:avLst/>
              <a:gdLst>
                <a:gd name="T0" fmla="*/ 0 w 66"/>
                <a:gd name="T1" fmla="*/ 108 h 115"/>
                <a:gd name="T2" fmla="*/ 14 w 66"/>
                <a:gd name="T3" fmla="*/ 115 h 115"/>
                <a:gd name="T4" fmla="*/ 66 w 66"/>
                <a:gd name="T5" fmla="*/ 7 h 115"/>
                <a:gd name="T6" fmla="*/ 52 w 66"/>
                <a:gd name="T7" fmla="*/ 0 h 115"/>
                <a:gd name="T8" fmla="*/ 0 w 66"/>
                <a:gd name="T9" fmla="*/ 108 h 115"/>
              </a:gdLst>
              <a:ahLst/>
              <a:cxnLst>
                <a:cxn ang="0">
                  <a:pos x="T0" y="T1"/>
                </a:cxn>
                <a:cxn ang="0">
                  <a:pos x="T2" y="T3"/>
                </a:cxn>
                <a:cxn ang="0">
                  <a:pos x="T4" y="T5"/>
                </a:cxn>
                <a:cxn ang="0">
                  <a:pos x="T6" y="T7"/>
                </a:cxn>
                <a:cxn ang="0">
                  <a:pos x="T8" y="T9"/>
                </a:cxn>
              </a:cxnLst>
              <a:rect l="0" t="0" r="r" b="b"/>
              <a:pathLst>
                <a:path w="66" h="115">
                  <a:moveTo>
                    <a:pt x="0" y="108"/>
                  </a:moveTo>
                  <a:cubicBezTo>
                    <a:pt x="14" y="115"/>
                    <a:pt x="14" y="115"/>
                    <a:pt x="14" y="115"/>
                  </a:cubicBezTo>
                  <a:cubicBezTo>
                    <a:pt x="29" y="83"/>
                    <a:pt x="45" y="49"/>
                    <a:pt x="66" y="7"/>
                  </a:cubicBezTo>
                  <a:cubicBezTo>
                    <a:pt x="52" y="0"/>
                    <a:pt x="52" y="0"/>
                    <a:pt x="52" y="0"/>
                  </a:cubicBezTo>
                  <a:cubicBezTo>
                    <a:pt x="31" y="42"/>
                    <a:pt x="14" y="76"/>
                    <a:pt x="0" y="108"/>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9" name="Freeform 78"/>
            <p:cNvSpPr>
              <a:spLocks/>
            </p:cNvSpPr>
            <p:nvPr/>
          </p:nvSpPr>
          <p:spPr bwMode="auto">
            <a:xfrm>
              <a:off x="3674541" y="3410152"/>
              <a:ext cx="152774" cy="184808"/>
            </a:xfrm>
            <a:custGeom>
              <a:avLst/>
              <a:gdLst>
                <a:gd name="T0" fmla="*/ 13 w 88"/>
                <a:gd name="T1" fmla="*/ 0 h 103"/>
                <a:gd name="T2" fmla="*/ 0 w 88"/>
                <a:gd name="T3" fmla="*/ 9 h 103"/>
                <a:gd name="T4" fmla="*/ 77 w 88"/>
                <a:gd name="T5" fmla="*/ 103 h 103"/>
                <a:gd name="T6" fmla="*/ 88 w 88"/>
                <a:gd name="T7" fmla="*/ 91 h 103"/>
                <a:gd name="T8" fmla="*/ 13 w 88"/>
                <a:gd name="T9" fmla="*/ 0 h 103"/>
              </a:gdLst>
              <a:ahLst/>
              <a:cxnLst>
                <a:cxn ang="0">
                  <a:pos x="T0" y="T1"/>
                </a:cxn>
                <a:cxn ang="0">
                  <a:pos x="T2" y="T3"/>
                </a:cxn>
                <a:cxn ang="0">
                  <a:pos x="T4" y="T5"/>
                </a:cxn>
                <a:cxn ang="0">
                  <a:pos x="T6" y="T7"/>
                </a:cxn>
                <a:cxn ang="0">
                  <a:pos x="T8" y="T9"/>
                </a:cxn>
              </a:cxnLst>
              <a:rect l="0" t="0" r="r" b="b"/>
              <a:pathLst>
                <a:path w="88" h="103">
                  <a:moveTo>
                    <a:pt x="13" y="0"/>
                  </a:moveTo>
                  <a:cubicBezTo>
                    <a:pt x="0" y="9"/>
                    <a:pt x="0" y="9"/>
                    <a:pt x="0" y="9"/>
                  </a:cubicBezTo>
                  <a:cubicBezTo>
                    <a:pt x="20" y="41"/>
                    <a:pt x="46" y="73"/>
                    <a:pt x="77" y="103"/>
                  </a:cubicBezTo>
                  <a:cubicBezTo>
                    <a:pt x="88" y="91"/>
                    <a:pt x="88" y="91"/>
                    <a:pt x="88" y="91"/>
                  </a:cubicBezTo>
                  <a:cubicBezTo>
                    <a:pt x="58" y="62"/>
                    <a:pt x="33" y="32"/>
                    <a:pt x="13"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0" name="Freeform 79"/>
            <p:cNvSpPr>
              <a:spLocks/>
            </p:cNvSpPr>
            <p:nvPr/>
          </p:nvSpPr>
          <p:spPr bwMode="auto">
            <a:xfrm>
              <a:off x="5215010" y="3786133"/>
              <a:ext cx="210066" cy="95591"/>
            </a:xfrm>
            <a:custGeom>
              <a:avLst/>
              <a:gdLst>
                <a:gd name="T0" fmla="*/ 0 w 118"/>
                <a:gd name="T1" fmla="*/ 38 h 53"/>
                <a:gd name="T2" fmla="*/ 5 w 118"/>
                <a:gd name="T3" fmla="*/ 53 h 53"/>
                <a:gd name="T4" fmla="*/ 118 w 118"/>
                <a:gd name="T5" fmla="*/ 14 h 53"/>
                <a:gd name="T6" fmla="*/ 113 w 118"/>
                <a:gd name="T7" fmla="*/ 0 h 53"/>
                <a:gd name="T8" fmla="*/ 0 w 118"/>
                <a:gd name="T9" fmla="*/ 38 h 53"/>
              </a:gdLst>
              <a:ahLst/>
              <a:cxnLst>
                <a:cxn ang="0">
                  <a:pos x="T0" y="T1"/>
                </a:cxn>
                <a:cxn ang="0">
                  <a:pos x="T2" y="T3"/>
                </a:cxn>
                <a:cxn ang="0">
                  <a:pos x="T4" y="T5"/>
                </a:cxn>
                <a:cxn ang="0">
                  <a:pos x="T6" y="T7"/>
                </a:cxn>
                <a:cxn ang="0">
                  <a:pos x="T8" y="T9"/>
                </a:cxn>
              </a:cxnLst>
              <a:rect l="0" t="0" r="r" b="b"/>
              <a:pathLst>
                <a:path w="118" h="53">
                  <a:moveTo>
                    <a:pt x="0" y="38"/>
                  </a:moveTo>
                  <a:cubicBezTo>
                    <a:pt x="5" y="53"/>
                    <a:pt x="5" y="53"/>
                    <a:pt x="5" y="53"/>
                  </a:cubicBezTo>
                  <a:cubicBezTo>
                    <a:pt x="41" y="42"/>
                    <a:pt x="79" y="29"/>
                    <a:pt x="118" y="14"/>
                  </a:cubicBezTo>
                  <a:cubicBezTo>
                    <a:pt x="113" y="0"/>
                    <a:pt x="113" y="0"/>
                    <a:pt x="113" y="0"/>
                  </a:cubicBezTo>
                  <a:cubicBezTo>
                    <a:pt x="74" y="14"/>
                    <a:pt x="36" y="27"/>
                    <a:pt x="0" y="38"/>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1" name="Freeform 80"/>
            <p:cNvSpPr>
              <a:spLocks/>
            </p:cNvSpPr>
            <p:nvPr/>
          </p:nvSpPr>
          <p:spPr bwMode="auto">
            <a:xfrm>
              <a:off x="7563905" y="2734656"/>
              <a:ext cx="216430" cy="95591"/>
            </a:xfrm>
            <a:custGeom>
              <a:avLst/>
              <a:gdLst>
                <a:gd name="T0" fmla="*/ 0 w 119"/>
                <a:gd name="T1" fmla="*/ 38 h 53"/>
                <a:gd name="T2" fmla="*/ 5 w 119"/>
                <a:gd name="T3" fmla="*/ 53 h 53"/>
                <a:gd name="T4" fmla="*/ 119 w 119"/>
                <a:gd name="T5" fmla="*/ 16 h 53"/>
                <a:gd name="T6" fmla="*/ 114 w 119"/>
                <a:gd name="T7" fmla="*/ 0 h 53"/>
                <a:gd name="T8" fmla="*/ 0 w 119"/>
                <a:gd name="T9" fmla="*/ 38 h 53"/>
              </a:gdLst>
              <a:ahLst/>
              <a:cxnLst>
                <a:cxn ang="0">
                  <a:pos x="T0" y="T1"/>
                </a:cxn>
                <a:cxn ang="0">
                  <a:pos x="T2" y="T3"/>
                </a:cxn>
                <a:cxn ang="0">
                  <a:pos x="T4" y="T5"/>
                </a:cxn>
                <a:cxn ang="0">
                  <a:pos x="T6" y="T7"/>
                </a:cxn>
                <a:cxn ang="0">
                  <a:pos x="T8" y="T9"/>
                </a:cxn>
              </a:cxnLst>
              <a:rect l="0" t="0" r="r" b="b"/>
              <a:pathLst>
                <a:path w="119" h="53">
                  <a:moveTo>
                    <a:pt x="0" y="38"/>
                  </a:moveTo>
                  <a:cubicBezTo>
                    <a:pt x="5" y="53"/>
                    <a:pt x="5" y="53"/>
                    <a:pt x="5" y="53"/>
                  </a:cubicBezTo>
                  <a:cubicBezTo>
                    <a:pt x="43" y="40"/>
                    <a:pt x="81" y="27"/>
                    <a:pt x="119" y="16"/>
                  </a:cubicBezTo>
                  <a:cubicBezTo>
                    <a:pt x="114" y="0"/>
                    <a:pt x="114" y="0"/>
                    <a:pt x="114" y="0"/>
                  </a:cubicBezTo>
                  <a:cubicBezTo>
                    <a:pt x="76" y="12"/>
                    <a:pt x="38" y="25"/>
                    <a:pt x="0" y="38"/>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2" name="Freeform 81"/>
            <p:cNvSpPr>
              <a:spLocks/>
            </p:cNvSpPr>
            <p:nvPr/>
          </p:nvSpPr>
          <p:spPr bwMode="auto">
            <a:xfrm>
              <a:off x="8397798" y="2549848"/>
              <a:ext cx="216430" cy="63726"/>
            </a:xfrm>
            <a:custGeom>
              <a:avLst/>
              <a:gdLst>
                <a:gd name="T0" fmla="*/ 0 w 121"/>
                <a:gd name="T1" fmla="*/ 18 h 34"/>
                <a:gd name="T2" fmla="*/ 3 w 121"/>
                <a:gd name="T3" fmla="*/ 34 h 34"/>
                <a:gd name="T4" fmla="*/ 121 w 121"/>
                <a:gd name="T5" fmla="*/ 16 h 34"/>
                <a:gd name="T6" fmla="*/ 119 w 121"/>
                <a:gd name="T7" fmla="*/ 0 h 34"/>
                <a:gd name="T8" fmla="*/ 0 w 121"/>
                <a:gd name="T9" fmla="*/ 18 h 34"/>
              </a:gdLst>
              <a:ahLst/>
              <a:cxnLst>
                <a:cxn ang="0">
                  <a:pos x="T0" y="T1"/>
                </a:cxn>
                <a:cxn ang="0">
                  <a:pos x="T2" y="T3"/>
                </a:cxn>
                <a:cxn ang="0">
                  <a:pos x="T4" y="T5"/>
                </a:cxn>
                <a:cxn ang="0">
                  <a:pos x="T6" y="T7"/>
                </a:cxn>
                <a:cxn ang="0">
                  <a:pos x="T8" y="T9"/>
                </a:cxn>
              </a:cxnLst>
              <a:rect l="0" t="0" r="r" b="b"/>
              <a:pathLst>
                <a:path w="121" h="34">
                  <a:moveTo>
                    <a:pt x="0" y="18"/>
                  </a:moveTo>
                  <a:cubicBezTo>
                    <a:pt x="3" y="34"/>
                    <a:pt x="3" y="34"/>
                    <a:pt x="3" y="34"/>
                  </a:cubicBezTo>
                  <a:cubicBezTo>
                    <a:pt x="42" y="27"/>
                    <a:pt x="82" y="21"/>
                    <a:pt x="121" y="16"/>
                  </a:cubicBezTo>
                  <a:cubicBezTo>
                    <a:pt x="119" y="0"/>
                    <a:pt x="119" y="0"/>
                    <a:pt x="119" y="0"/>
                  </a:cubicBezTo>
                  <a:cubicBezTo>
                    <a:pt x="80" y="5"/>
                    <a:pt x="40" y="11"/>
                    <a:pt x="0" y="18"/>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3" name="Freeform 82"/>
            <p:cNvSpPr>
              <a:spLocks/>
            </p:cNvSpPr>
            <p:nvPr/>
          </p:nvSpPr>
          <p:spPr bwMode="auto">
            <a:xfrm>
              <a:off x="7977670" y="2626320"/>
              <a:ext cx="216430" cy="76471"/>
            </a:xfrm>
            <a:custGeom>
              <a:avLst/>
              <a:gdLst>
                <a:gd name="T0" fmla="*/ 0 w 121"/>
                <a:gd name="T1" fmla="*/ 28 h 44"/>
                <a:gd name="T2" fmla="*/ 5 w 121"/>
                <a:gd name="T3" fmla="*/ 44 h 44"/>
                <a:gd name="T4" fmla="*/ 121 w 121"/>
                <a:gd name="T5" fmla="*/ 15 h 44"/>
                <a:gd name="T6" fmla="*/ 117 w 121"/>
                <a:gd name="T7" fmla="*/ 0 h 44"/>
                <a:gd name="T8" fmla="*/ 0 w 121"/>
                <a:gd name="T9" fmla="*/ 28 h 44"/>
              </a:gdLst>
              <a:ahLst/>
              <a:cxnLst>
                <a:cxn ang="0">
                  <a:pos x="T0" y="T1"/>
                </a:cxn>
                <a:cxn ang="0">
                  <a:pos x="T2" y="T3"/>
                </a:cxn>
                <a:cxn ang="0">
                  <a:pos x="T4" y="T5"/>
                </a:cxn>
                <a:cxn ang="0">
                  <a:pos x="T6" y="T7"/>
                </a:cxn>
                <a:cxn ang="0">
                  <a:pos x="T8" y="T9"/>
                </a:cxn>
              </a:cxnLst>
              <a:rect l="0" t="0" r="r" b="b"/>
              <a:pathLst>
                <a:path w="121" h="44">
                  <a:moveTo>
                    <a:pt x="0" y="28"/>
                  </a:moveTo>
                  <a:cubicBezTo>
                    <a:pt x="5" y="44"/>
                    <a:pt x="5" y="44"/>
                    <a:pt x="5" y="44"/>
                  </a:cubicBezTo>
                  <a:cubicBezTo>
                    <a:pt x="43" y="33"/>
                    <a:pt x="82" y="24"/>
                    <a:pt x="121" y="15"/>
                  </a:cubicBezTo>
                  <a:cubicBezTo>
                    <a:pt x="117" y="0"/>
                    <a:pt x="117" y="0"/>
                    <a:pt x="117" y="0"/>
                  </a:cubicBezTo>
                  <a:cubicBezTo>
                    <a:pt x="79" y="8"/>
                    <a:pt x="39" y="18"/>
                    <a:pt x="0" y="28"/>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4" name="Freeform 83"/>
            <p:cNvSpPr>
              <a:spLocks/>
            </p:cNvSpPr>
            <p:nvPr/>
          </p:nvSpPr>
          <p:spPr bwMode="auto">
            <a:xfrm>
              <a:off x="8824289" y="2517987"/>
              <a:ext cx="216430" cy="38236"/>
            </a:xfrm>
            <a:custGeom>
              <a:avLst/>
              <a:gdLst>
                <a:gd name="T0" fmla="*/ 0 w 121"/>
                <a:gd name="T1" fmla="*/ 7 h 23"/>
                <a:gd name="T2" fmla="*/ 2 w 121"/>
                <a:gd name="T3" fmla="*/ 23 h 23"/>
                <a:gd name="T4" fmla="*/ 121 w 121"/>
                <a:gd name="T5" fmla="*/ 16 h 23"/>
                <a:gd name="T6" fmla="*/ 120 w 121"/>
                <a:gd name="T7" fmla="*/ 0 h 23"/>
                <a:gd name="T8" fmla="*/ 0 w 121"/>
                <a:gd name="T9" fmla="*/ 7 h 23"/>
              </a:gdLst>
              <a:ahLst/>
              <a:cxnLst>
                <a:cxn ang="0">
                  <a:pos x="T0" y="T1"/>
                </a:cxn>
                <a:cxn ang="0">
                  <a:pos x="T2" y="T3"/>
                </a:cxn>
                <a:cxn ang="0">
                  <a:pos x="T4" y="T5"/>
                </a:cxn>
                <a:cxn ang="0">
                  <a:pos x="T6" y="T7"/>
                </a:cxn>
                <a:cxn ang="0">
                  <a:pos x="T8" y="T9"/>
                </a:cxn>
              </a:cxnLst>
              <a:rect l="0" t="0" r="r" b="b"/>
              <a:pathLst>
                <a:path w="121" h="23">
                  <a:moveTo>
                    <a:pt x="0" y="7"/>
                  </a:moveTo>
                  <a:cubicBezTo>
                    <a:pt x="2" y="23"/>
                    <a:pt x="2" y="23"/>
                    <a:pt x="2" y="23"/>
                  </a:cubicBezTo>
                  <a:cubicBezTo>
                    <a:pt x="41" y="20"/>
                    <a:pt x="81" y="18"/>
                    <a:pt x="121" y="16"/>
                  </a:cubicBezTo>
                  <a:cubicBezTo>
                    <a:pt x="120" y="0"/>
                    <a:pt x="120" y="0"/>
                    <a:pt x="120" y="0"/>
                  </a:cubicBezTo>
                  <a:cubicBezTo>
                    <a:pt x="81" y="2"/>
                    <a:pt x="40" y="4"/>
                    <a:pt x="0" y="7"/>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5" name="Freeform 84"/>
            <p:cNvSpPr>
              <a:spLocks/>
            </p:cNvSpPr>
            <p:nvPr/>
          </p:nvSpPr>
          <p:spPr bwMode="auto">
            <a:xfrm>
              <a:off x="6386276" y="3231719"/>
              <a:ext cx="203698" cy="121081"/>
            </a:xfrm>
            <a:custGeom>
              <a:avLst/>
              <a:gdLst>
                <a:gd name="T0" fmla="*/ 0 w 114"/>
                <a:gd name="T1" fmla="*/ 54 h 68"/>
                <a:gd name="T2" fmla="*/ 7 w 114"/>
                <a:gd name="T3" fmla="*/ 68 h 68"/>
                <a:gd name="T4" fmla="*/ 114 w 114"/>
                <a:gd name="T5" fmla="*/ 15 h 68"/>
                <a:gd name="T6" fmla="*/ 107 w 114"/>
                <a:gd name="T7" fmla="*/ 0 h 68"/>
                <a:gd name="T8" fmla="*/ 0 w 114"/>
                <a:gd name="T9" fmla="*/ 54 h 68"/>
              </a:gdLst>
              <a:ahLst/>
              <a:cxnLst>
                <a:cxn ang="0">
                  <a:pos x="T0" y="T1"/>
                </a:cxn>
                <a:cxn ang="0">
                  <a:pos x="T2" y="T3"/>
                </a:cxn>
                <a:cxn ang="0">
                  <a:pos x="T4" y="T5"/>
                </a:cxn>
                <a:cxn ang="0">
                  <a:pos x="T6" y="T7"/>
                </a:cxn>
                <a:cxn ang="0">
                  <a:pos x="T8" y="T9"/>
                </a:cxn>
              </a:cxnLst>
              <a:rect l="0" t="0" r="r" b="b"/>
              <a:pathLst>
                <a:path w="114" h="68">
                  <a:moveTo>
                    <a:pt x="0" y="54"/>
                  </a:moveTo>
                  <a:cubicBezTo>
                    <a:pt x="7" y="68"/>
                    <a:pt x="7" y="68"/>
                    <a:pt x="7" y="68"/>
                  </a:cubicBezTo>
                  <a:cubicBezTo>
                    <a:pt x="48" y="47"/>
                    <a:pt x="83" y="30"/>
                    <a:pt x="114" y="15"/>
                  </a:cubicBezTo>
                  <a:cubicBezTo>
                    <a:pt x="107" y="0"/>
                    <a:pt x="107" y="0"/>
                    <a:pt x="107" y="0"/>
                  </a:cubicBezTo>
                  <a:cubicBezTo>
                    <a:pt x="75" y="16"/>
                    <a:pt x="41" y="33"/>
                    <a:pt x="0" y="54"/>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6" name="Freeform 85"/>
            <p:cNvSpPr>
              <a:spLocks/>
            </p:cNvSpPr>
            <p:nvPr/>
          </p:nvSpPr>
          <p:spPr bwMode="auto">
            <a:xfrm>
              <a:off x="5616039" y="3614075"/>
              <a:ext cx="203698" cy="114707"/>
            </a:xfrm>
            <a:custGeom>
              <a:avLst/>
              <a:gdLst>
                <a:gd name="T0" fmla="*/ 0 w 115"/>
                <a:gd name="T1" fmla="*/ 49 h 64"/>
                <a:gd name="T2" fmla="*/ 6 w 115"/>
                <a:gd name="T3" fmla="*/ 64 h 64"/>
                <a:gd name="T4" fmla="*/ 115 w 115"/>
                <a:gd name="T5" fmla="*/ 14 h 64"/>
                <a:gd name="T6" fmla="*/ 108 w 115"/>
                <a:gd name="T7" fmla="*/ 0 h 64"/>
                <a:gd name="T8" fmla="*/ 0 w 115"/>
                <a:gd name="T9" fmla="*/ 49 h 64"/>
              </a:gdLst>
              <a:ahLst/>
              <a:cxnLst>
                <a:cxn ang="0">
                  <a:pos x="T0" y="T1"/>
                </a:cxn>
                <a:cxn ang="0">
                  <a:pos x="T2" y="T3"/>
                </a:cxn>
                <a:cxn ang="0">
                  <a:pos x="T4" y="T5"/>
                </a:cxn>
                <a:cxn ang="0">
                  <a:pos x="T6" y="T7"/>
                </a:cxn>
                <a:cxn ang="0">
                  <a:pos x="T8" y="T9"/>
                </a:cxn>
              </a:cxnLst>
              <a:rect l="0" t="0" r="r" b="b"/>
              <a:pathLst>
                <a:path w="115" h="64">
                  <a:moveTo>
                    <a:pt x="0" y="49"/>
                  </a:moveTo>
                  <a:cubicBezTo>
                    <a:pt x="6" y="64"/>
                    <a:pt x="6" y="64"/>
                    <a:pt x="6" y="64"/>
                  </a:cubicBezTo>
                  <a:cubicBezTo>
                    <a:pt x="40" y="49"/>
                    <a:pt x="76" y="33"/>
                    <a:pt x="115" y="14"/>
                  </a:cubicBezTo>
                  <a:cubicBezTo>
                    <a:pt x="108" y="0"/>
                    <a:pt x="108" y="0"/>
                    <a:pt x="108" y="0"/>
                  </a:cubicBezTo>
                  <a:cubicBezTo>
                    <a:pt x="69" y="18"/>
                    <a:pt x="34" y="35"/>
                    <a:pt x="0" y="49"/>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7" name="Freeform 86"/>
            <p:cNvSpPr>
              <a:spLocks/>
            </p:cNvSpPr>
            <p:nvPr/>
          </p:nvSpPr>
          <p:spPr bwMode="auto">
            <a:xfrm>
              <a:off x="7162876" y="2881224"/>
              <a:ext cx="210066" cy="108336"/>
            </a:xfrm>
            <a:custGeom>
              <a:avLst/>
              <a:gdLst>
                <a:gd name="T0" fmla="*/ 0 w 117"/>
                <a:gd name="T1" fmla="*/ 45 h 60"/>
                <a:gd name="T2" fmla="*/ 6 w 117"/>
                <a:gd name="T3" fmla="*/ 60 h 60"/>
                <a:gd name="T4" fmla="*/ 117 w 117"/>
                <a:gd name="T5" fmla="*/ 15 h 60"/>
                <a:gd name="T6" fmla="*/ 111 w 117"/>
                <a:gd name="T7" fmla="*/ 0 h 60"/>
                <a:gd name="T8" fmla="*/ 0 w 117"/>
                <a:gd name="T9" fmla="*/ 45 h 60"/>
              </a:gdLst>
              <a:ahLst/>
              <a:cxnLst>
                <a:cxn ang="0">
                  <a:pos x="T0" y="T1"/>
                </a:cxn>
                <a:cxn ang="0">
                  <a:pos x="T2" y="T3"/>
                </a:cxn>
                <a:cxn ang="0">
                  <a:pos x="T4" y="T5"/>
                </a:cxn>
                <a:cxn ang="0">
                  <a:pos x="T6" y="T7"/>
                </a:cxn>
                <a:cxn ang="0">
                  <a:pos x="T8" y="T9"/>
                </a:cxn>
              </a:cxnLst>
              <a:rect l="0" t="0" r="r" b="b"/>
              <a:pathLst>
                <a:path w="117" h="60">
                  <a:moveTo>
                    <a:pt x="0" y="45"/>
                  </a:moveTo>
                  <a:cubicBezTo>
                    <a:pt x="6" y="60"/>
                    <a:pt x="6" y="60"/>
                    <a:pt x="6" y="60"/>
                  </a:cubicBezTo>
                  <a:cubicBezTo>
                    <a:pt x="44" y="44"/>
                    <a:pt x="81" y="29"/>
                    <a:pt x="117" y="15"/>
                  </a:cubicBezTo>
                  <a:cubicBezTo>
                    <a:pt x="111" y="0"/>
                    <a:pt x="111" y="0"/>
                    <a:pt x="111" y="0"/>
                  </a:cubicBezTo>
                  <a:cubicBezTo>
                    <a:pt x="75" y="14"/>
                    <a:pt x="37" y="29"/>
                    <a:pt x="0" y="45"/>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8" name="Freeform 87"/>
            <p:cNvSpPr>
              <a:spLocks/>
            </p:cNvSpPr>
            <p:nvPr/>
          </p:nvSpPr>
          <p:spPr bwMode="auto">
            <a:xfrm>
              <a:off x="6004341" y="3422897"/>
              <a:ext cx="203698" cy="121081"/>
            </a:xfrm>
            <a:custGeom>
              <a:avLst/>
              <a:gdLst>
                <a:gd name="T0" fmla="*/ 0 w 115"/>
                <a:gd name="T1" fmla="*/ 54 h 68"/>
                <a:gd name="T2" fmla="*/ 7 w 115"/>
                <a:gd name="T3" fmla="*/ 68 h 68"/>
                <a:gd name="T4" fmla="*/ 115 w 115"/>
                <a:gd name="T5" fmla="*/ 14 h 68"/>
                <a:gd name="T6" fmla="*/ 108 w 115"/>
                <a:gd name="T7" fmla="*/ 0 h 68"/>
                <a:gd name="T8" fmla="*/ 0 w 115"/>
                <a:gd name="T9" fmla="*/ 54 h 68"/>
              </a:gdLst>
              <a:ahLst/>
              <a:cxnLst>
                <a:cxn ang="0">
                  <a:pos x="T0" y="T1"/>
                </a:cxn>
                <a:cxn ang="0">
                  <a:pos x="T2" y="T3"/>
                </a:cxn>
                <a:cxn ang="0">
                  <a:pos x="T4" y="T5"/>
                </a:cxn>
                <a:cxn ang="0">
                  <a:pos x="T6" y="T7"/>
                </a:cxn>
                <a:cxn ang="0">
                  <a:pos x="T8" y="T9"/>
                </a:cxn>
              </a:cxnLst>
              <a:rect l="0" t="0" r="r" b="b"/>
              <a:pathLst>
                <a:path w="115" h="68">
                  <a:moveTo>
                    <a:pt x="0" y="54"/>
                  </a:moveTo>
                  <a:cubicBezTo>
                    <a:pt x="7" y="68"/>
                    <a:pt x="7" y="68"/>
                    <a:pt x="7" y="68"/>
                  </a:cubicBezTo>
                  <a:cubicBezTo>
                    <a:pt x="45" y="49"/>
                    <a:pt x="83" y="30"/>
                    <a:pt x="115" y="14"/>
                  </a:cubicBezTo>
                  <a:cubicBezTo>
                    <a:pt x="108" y="0"/>
                    <a:pt x="108" y="0"/>
                    <a:pt x="108" y="0"/>
                  </a:cubicBezTo>
                  <a:cubicBezTo>
                    <a:pt x="76" y="16"/>
                    <a:pt x="38" y="35"/>
                    <a:pt x="0" y="54"/>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9" name="Freeform 88"/>
            <p:cNvSpPr>
              <a:spLocks/>
            </p:cNvSpPr>
            <p:nvPr/>
          </p:nvSpPr>
          <p:spPr bwMode="auto">
            <a:xfrm>
              <a:off x="6774574" y="3046911"/>
              <a:ext cx="203698" cy="114707"/>
            </a:xfrm>
            <a:custGeom>
              <a:avLst/>
              <a:gdLst>
                <a:gd name="T0" fmla="*/ 0 w 115"/>
                <a:gd name="T1" fmla="*/ 51 h 65"/>
                <a:gd name="T2" fmla="*/ 7 w 115"/>
                <a:gd name="T3" fmla="*/ 65 h 65"/>
                <a:gd name="T4" fmla="*/ 115 w 115"/>
                <a:gd name="T5" fmla="*/ 15 h 65"/>
                <a:gd name="T6" fmla="*/ 109 w 115"/>
                <a:gd name="T7" fmla="*/ 0 h 65"/>
                <a:gd name="T8" fmla="*/ 0 w 115"/>
                <a:gd name="T9" fmla="*/ 51 h 65"/>
              </a:gdLst>
              <a:ahLst/>
              <a:cxnLst>
                <a:cxn ang="0">
                  <a:pos x="T0" y="T1"/>
                </a:cxn>
                <a:cxn ang="0">
                  <a:pos x="T2" y="T3"/>
                </a:cxn>
                <a:cxn ang="0">
                  <a:pos x="T4" y="T5"/>
                </a:cxn>
                <a:cxn ang="0">
                  <a:pos x="T6" y="T7"/>
                </a:cxn>
                <a:cxn ang="0">
                  <a:pos x="T8" y="T9"/>
                </a:cxn>
              </a:cxnLst>
              <a:rect l="0" t="0" r="r" b="b"/>
              <a:pathLst>
                <a:path w="115" h="65">
                  <a:moveTo>
                    <a:pt x="0" y="51"/>
                  </a:moveTo>
                  <a:cubicBezTo>
                    <a:pt x="7" y="65"/>
                    <a:pt x="7" y="65"/>
                    <a:pt x="7" y="65"/>
                  </a:cubicBezTo>
                  <a:cubicBezTo>
                    <a:pt x="45" y="47"/>
                    <a:pt x="80" y="31"/>
                    <a:pt x="115" y="15"/>
                  </a:cubicBezTo>
                  <a:cubicBezTo>
                    <a:pt x="109" y="0"/>
                    <a:pt x="109" y="0"/>
                    <a:pt x="109" y="0"/>
                  </a:cubicBezTo>
                  <a:cubicBezTo>
                    <a:pt x="74" y="16"/>
                    <a:pt x="38" y="33"/>
                    <a:pt x="0" y="51"/>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grpSp>
      <p:pic>
        <p:nvPicPr>
          <p:cNvPr id="9" name="Picture 8">
            <a:extLst>
              <a:ext uri="{FF2B5EF4-FFF2-40B4-BE49-F238E27FC236}">
                <a16:creationId xmlns:a16="http://schemas.microsoft.com/office/drawing/2014/main" id="{F98750F7-6AE0-4ABE-903E-41D57485B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115" y="1373773"/>
            <a:ext cx="2638425" cy="4762500"/>
          </a:xfrm>
          <a:prstGeom prst="rect">
            <a:avLst/>
          </a:prstGeom>
        </p:spPr>
      </p:pic>
      <p:pic>
        <p:nvPicPr>
          <p:cNvPr id="3" name="Picture 2">
            <a:extLst>
              <a:ext uri="{FF2B5EF4-FFF2-40B4-BE49-F238E27FC236}">
                <a16:creationId xmlns:a16="http://schemas.microsoft.com/office/drawing/2014/main" id="{DDD824B0-31E5-48CA-87E4-4BD7C87010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7208" y="943551"/>
            <a:ext cx="1577721" cy="3034079"/>
          </a:xfrm>
          <a:prstGeom prst="rect">
            <a:avLst/>
          </a:prstGeom>
        </p:spPr>
      </p:pic>
      <p:sp>
        <p:nvSpPr>
          <p:cNvPr id="60" name="Oval 59"/>
          <p:cNvSpPr/>
          <p:nvPr/>
        </p:nvSpPr>
        <p:spPr>
          <a:xfrm>
            <a:off x="5802198" y="-4088"/>
            <a:ext cx="567679" cy="567679"/>
          </a:xfrm>
          <a:prstGeom prst="ellipse">
            <a:avLst/>
          </a:prstGeom>
          <a:gradFill flip="none" rotWithShape="1">
            <a:gsLst>
              <a:gs pos="0">
                <a:schemeClr val="accent5">
                  <a:lumMod val="60000"/>
                  <a:lumOff val="40000"/>
                </a:schemeClr>
              </a:gs>
              <a:gs pos="50000">
                <a:schemeClr val="accent5">
                  <a:lumMod val="75000"/>
                </a:schemeClr>
              </a:gs>
              <a:gs pos="100000">
                <a:schemeClr val="accent1">
                  <a:lumMod val="50000"/>
                </a:schemeClr>
              </a:gs>
            </a:gsLst>
            <a:path path="circle">
              <a:fillToRect l="50000" t="50000" r="50000" b="50000"/>
            </a:path>
            <a:tileRect/>
          </a:gra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61" name="Oval 60"/>
          <p:cNvSpPr/>
          <p:nvPr/>
        </p:nvSpPr>
        <p:spPr>
          <a:xfrm>
            <a:off x="4969793" y="4637283"/>
            <a:ext cx="567679" cy="567679"/>
          </a:xfrm>
          <a:prstGeom prst="ellipse">
            <a:avLst/>
          </a:prstGeom>
          <a:gradFill flip="none" rotWithShape="1">
            <a:gsLst>
              <a:gs pos="0">
                <a:schemeClr val="accent5">
                  <a:lumMod val="60000"/>
                  <a:lumOff val="40000"/>
                </a:schemeClr>
              </a:gs>
              <a:gs pos="50000">
                <a:schemeClr val="accent5">
                  <a:lumMod val="75000"/>
                </a:schemeClr>
              </a:gs>
              <a:gs pos="100000">
                <a:schemeClr val="accent1">
                  <a:lumMod val="50000"/>
                </a:schemeClr>
              </a:gs>
            </a:gsLst>
            <a:path path="circle">
              <a:fillToRect l="50000" t="50000" r="50000" b="50000"/>
            </a:path>
            <a:tileRect/>
          </a:gra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34" name="TextBox 33">
            <a:extLst>
              <a:ext uri="{FF2B5EF4-FFF2-40B4-BE49-F238E27FC236}">
                <a16:creationId xmlns:a16="http://schemas.microsoft.com/office/drawing/2014/main" id="{02C2BD97-70A8-499E-A911-AF77D08C9008}"/>
              </a:ext>
            </a:extLst>
          </p:cNvPr>
          <p:cNvSpPr txBox="1"/>
          <p:nvPr/>
        </p:nvSpPr>
        <p:spPr>
          <a:xfrm>
            <a:off x="1572736" y="2295598"/>
            <a:ext cx="2742933" cy="1405641"/>
          </a:xfrm>
          <a:prstGeom prst="rect">
            <a:avLst/>
          </a:prstGeom>
          <a:noFill/>
          <a:effectLst>
            <a:outerShdw blurRad="50800" dist="38100" dir="2700000" algn="tl" rotWithShape="0">
              <a:prstClr val="black">
                <a:alpha val="40000"/>
              </a:prstClr>
            </a:outerShdw>
          </a:effectLst>
        </p:spPr>
        <p:txBody>
          <a:bodyPr wrap="square" rtlCol="0">
            <a:spAutoFit/>
          </a:bodyPr>
          <a:lstStyle/>
          <a:p>
            <a:pPr algn="r" defTabSz="1219140"/>
            <a:r>
              <a:rPr lang="en-US" sz="4267" dirty="0">
                <a:solidFill>
                  <a:prstClr val="white">
                    <a:lumMod val="95000"/>
                  </a:prstClr>
                </a:solidFill>
                <a:latin typeface="Calibri"/>
              </a:rPr>
              <a:t>Target Groups</a:t>
            </a:r>
          </a:p>
        </p:txBody>
      </p:sp>
      <p:pic>
        <p:nvPicPr>
          <p:cNvPr id="35" name="Picture 34" descr="A picture containing woman, holding, person&#10;&#10;Description generated with high confidence">
            <a:extLst>
              <a:ext uri="{FF2B5EF4-FFF2-40B4-BE49-F238E27FC236}">
                <a16:creationId xmlns:a16="http://schemas.microsoft.com/office/drawing/2014/main" id="{79AF1C9D-24E5-494D-A663-1E462CD937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434" y="1975898"/>
            <a:ext cx="1675540" cy="2234053"/>
          </a:xfrm>
          <a:prstGeom prst="rect">
            <a:avLst/>
          </a:prstGeom>
        </p:spPr>
      </p:pic>
      <p:pic>
        <p:nvPicPr>
          <p:cNvPr id="36" name="Picture 35" descr="A picture containing indoor, sitting&#10;&#10;Description generated with high confidence">
            <a:extLst>
              <a:ext uri="{FF2B5EF4-FFF2-40B4-BE49-F238E27FC236}">
                <a16:creationId xmlns:a16="http://schemas.microsoft.com/office/drawing/2014/main" id="{854B74FB-C340-4201-BDCB-B8FE4DAE5E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1338" y="1809705"/>
            <a:ext cx="1910109" cy="1432583"/>
          </a:xfrm>
          <a:prstGeom prst="rect">
            <a:avLst/>
          </a:prstGeom>
        </p:spPr>
      </p:pic>
      <p:pic>
        <p:nvPicPr>
          <p:cNvPr id="37" name="Picture 36">
            <a:extLst>
              <a:ext uri="{FF2B5EF4-FFF2-40B4-BE49-F238E27FC236}">
                <a16:creationId xmlns:a16="http://schemas.microsoft.com/office/drawing/2014/main" id="{FF7171B8-7AFB-4372-87B0-0DB828DB56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8496" y="2611036"/>
            <a:ext cx="2046796" cy="2046796"/>
          </a:xfrm>
          <a:prstGeom prst="rect">
            <a:avLst/>
          </a:prstGeom>
        </p:spPr>
      </p:pic>
      <p:pic>
        <p:nvPicPr>
          <p:cNvPr id="38" name="Picture 37" descr="A close up of a toy&#10;&#10;Description generated with high confidence">
            <a:extLst>
              <a:ext uri="{FF2B5EF4-FFF2-40B4-BE49-F238E27FC236}">
                <a16:creationId xmlns:a16="http://schemas.microsoft.com/office/drawing/2014/main" id="{5E2A86AD-316C-4CE3-82C0-B3D7F60C2E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11028" y="1747778"/>
            <a:ext cx="1116982" cy="1974775"/>
          </a:xfrm>
          <a:prstGeom prst="rect">
            <a:avLst/>
          </a:prstGeom>
        </p:spPr>
      </p:pic>
      <p:sp>
        <p:nvSpPr>
          <p:cNvPr id="39" name="TextBox 38">
            <a:extLst>
              <a:ext uri="{FF2B5EF4-FFF2-40B4-BE49-F238E27FC236}">
                <a16:creationId xmlns:a16="http://schemas.microsoft.com/office/drawing/2014/main" id="{8468FF34-408C-4ECC-A1F8-AE01FC0B5FAB}"/>
              </a:ext>
            </a:extLst>
          </p:cNvPr>
          <p:cNvSpPr txBox="1"/>
          <p:nvPr/>
        </p:nvSpPr>
        <p:spPr>
          <a:xfrm>
            <a:off x="6782664" y="27896"/>
            <a:ext cx="2742933" cy="1405641"/>
          </a:xfrm>
          <a:prstGeom prst="rect">
            <a:avLst/>
          </a:prstGeom>
          <a:noFill/>
          <a:effectLst>
            <a:outerShdw blurRad="50800" dist="38100" dir="2700000" algn="tl" rotWithShape="0">
              <a:prstClr val="black">
                <a:alpha val="40000"/>
              </a:prstClr>
            </a:outerShdw>
          </a:effectLst>
        </p:spPr>
        <p:txBody>
          <a:bodyPr wrap="square" rtlCol="0">
            <a:spAutoFit/>
          </a:bodyPr>
          <a:lstStyle/>
          <a:p>
            <a:pPr algn="r" defTabSz="1219140"/>
            <a:r>
              <a:rPr lang="en-US" sz="4267">
                <a:solidFill>
                  <a:prstClr val="white">
                    <a:lumMod val="95000"/>
                  </a:prstClr>
                </a:solidFill>
                <a:latin typeface="Calibri"/>
              </a:rPr>
              <a:t>Fire Occurrence</a:t>
            </a:r>
          </a:p>
        </p:txBody>
      </p:sp>
      <p:pic>
        <p:nvPicPr>
          <p:cNvPr id="5" name="Picture 4">
            <a:extLst>
              <a:ext uri="{FF2B5EF4-FFF2-40B4-BE49-F238E27FC236}">
                <a16:creationId xmlns:a16="http://schemas.microsoft.com/office/drawing/2014/main" id="{A92F50B3-8EF7-47B7-8A55-09B1895B98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5654" y="4921122"/>
            <a:ext cx="1581848" cy="1726909"/>
          </a:xfrm>
          <a:prstGeom prst="rect">
            <a:avLst/>
          </a:prstGeom>
        </p:spPr>
      </p:pic>
      <p:pic>
        <p:nvPicPr>
          <p:cNvPr id="11" name="Picture 10" descr="A picture containing indoor, wall, floor, sitting&#10;&#10;Description generated with very high confidence">
            <a:extLst>
              <a:ext uri="{FF2B5EF4-FFF2-40B4-BE49-F238E27FC236}">
                <a16:creationId xmlns:a16="http://schemas.microsoft.com/office/drawing/2014/main" id="{C3F5DDEF-1A8A-4009-9CA6-A1A5B1557B0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7444" y="4407491"/>
            <a:ext cx="1438788" cy="2085200"/>
          </a:xfrm>
          <a:prstGeom prst="rect">
            <a:avLst/>
          </a:prstGeom>
        </p:spPr>
      </p:pic>
      <p:pic>
        <p:nvPicPr>
          <p:cNvPr id="7" name="Picture 6">
            <a:extLst>
              <a:ext uri="{FF2B5EF4-FFF2-40B4-BE49-F238E27FC236}">
                <a16:creationId xmlns:a16="http://schemas.microsoft.com/office/drawing/2014/main" id="{1CBF3DE6-E593-4A80-807E-5C7CC0E87A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09030" y="4614405"/>
            <a:ext cx="1888029" cy="1567064"/>
          </a:xfrm>
          <a:prstGeom prst="rect">
            <a:avLst/>
          </a:prstGeom>
        </p:spPr>
      </p:pic>
      <p:sp>
        <p:nvSpPr>
          <p:cNvPr id="2" name="Title 1">
            <a:extLst>
              <a:ext uri="{FF2B5EF4-FFF2-40B4-BE49-F238E27FC236}">
                <a16:creationId xmlns:a16="http://schemas.microsoft.com/office/drawing/2014/main" id="{662AD567-1B12-40F8-890F-645869581FD8}"/>
              </a:ext>
            </a:extLst>
          </p:cNvPr>
          <p:cNvSpPr>
            <a:spLocks noGrp="1"/>
          </p:cNvSpPr>
          <p:nvPr>
            <p:ph type="ctrTitle"/>
          </p:nvPr>
        </p:nvSpPr>
        <p:spPr>
          <a:xfrm>
            <a:off x="215821" y="187424"/>
            <a:ext cx="4208511" cy="777741"/>
          </a:xfrm>
        </p:spPr>
        <p:txBody>
          <a:bodyPr>
            <a:normAutofit/>
          </a:bodyPr>
          <a:lstStyle/>
          <a:p>
            <a:r>
              <a:rPr lang="en-US" sz="4200" b="1" dirty="0">
                <a:ln w="10160">
                  <a:solidFill>
                    <a:srgbClr val="3898DA"/>
                  </a:solidFill>
                  <a:prstDash val="solid"/>
                </a:ln>
                <a:solidFill>
                  <a:srgbClr val="FFFFFF"/>
                </a:solidFill>
                <a:effectLst>
                  <a:outerShdw blurRad="38100" dist="22860" dir="5400000" algn="tl" rotWithShape="0">
                    <a:srgbClr val="000000">
                      <a:alpha val="30000"/>
                    </a:srgbClr>
                  </a:outerShdw>
                </a:effectLst>
              </a:rPr>
              <a:t>Decision Framing</a:t>
            </a:r>
            <a:endParaRPr lang="en-US" sz="4200" dirty="0"/>
          </a:p>
        </p:txBody>
      </p:sp>
      <p:sp>
        <p:nvSpPr>
          <p:cNvPr id="4" name="Subtitle 3">
            <a:extLst>
              <a:ext uri="{FF2B5EF4-FFF2-40B4-BE49-F238E27FC236}">
                <a16:creationId xmlns:a16="http://schemas.microsoft.com/office/drawing/2014/main" id="{216F5153-BFA8-44AD-AEDD-2FE5FFF858B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14835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9">
                                            <p:txEl>
                                              <p:pRg st="0" end="0"/>
                                            </p:txEl>
                                          </p:spTgt>
                                        </p:tgtEl>
                                        <p:attrNameLst>
                                          <p:attrName>style.visibility</p:attrName>
                                        </p:attrNameLst>
                                      </p:cBhvr>
                                      <p:to>
                                        <p:strVal val="visible"/>
                                      </p:to>
                                    </p:set>
                                    <p:animEffect transition="in" filter="fade">
                                      <p:cBhvr>
                                        <p:cTn id="10" dur="500"/>
                                        <p:tgtEl>
                                          <p:spTgt spid="39">
                                            <p:txEl>
                                              <p:pRg st="0" end="0"/>
                                            </p:txEl>
                                          </p:spTgt>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par>
                          <p:cTn id="19" fill="hold">
                            <p:stCondLst>
                              <p:cond delay="1500"/>
                            </p:stCondLst>
                            <p:childTnLst>
                              <p:par>
                                <p:cTn id="20" presetID="22" presetClass="entr" presetSubtype="4" fill="hold" nodeType="afterEffect">
                                  <p:stCondLst>
                                    <p:cond delay="50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par>
                          <p:cTn id="23" fill="hold">
                            <p:stCondLst>
                              <p:cond delay="2500"/>
                            </p:stCondLst>
                            <p:childTnLst>
                              <p:par>
                                <p:cTn id="24" presetID="9" presetClass="entr" presetSubtype="0" fill="hold" nodeType="afterEffect">
                                  <p:stCondLst>
                                    <p:cond delay="200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par>
                                <p:cTn id="27" presetID="50" presetClass="path" presetSubtype="0" decel="31000" fill="hold" grpId="0" nodeType="withEffect">
                                  <p:stCondLst>
                                    <p:cond delay="0"/>
                                  </p:stCondLst>
                                  <p:childTnLst>
                                    <p:animMotion origin="layout" path="M 0.00052 0.00309 C 0.00052 0.0034 -0.00903 0.15772 -0.03628 0.25525 C -0.05712 0.34784 -0.15608 0.56821 -0.0684 0.67716 " pathEditMode="relative" rAng="0" ptsTypes="AAA">
                                      <p:cBhvr>
                                        <p:cTn id="28" dur="3400" fill="hold"/>
                                        <p:tgtEl>
                                          <p:spTgt spid="60"/>
                                        </p:tgtEl>
                                        <p:attrNameLst>
                                          <p:attrName>ppt_x</p:attrName>
                                          <p:attrName>ppt_y</p:attrName>
                                        </p:attrNameLst>
                                      </p:cBhvr>
                                      <p:rCtr x="-5226" y="33704"/>
                                    </p:animMotion>
                                  </p:childTnLst>
                                </p:cTn>
                              </p:par>
                            </p:childTnLst>
                          </p:cTn>
                        </p:par>
                        <p:par>
                          <p:cTn id="29" fill="hold">
                            <p:stCondLst>
                              <p:cond delay="5900"/>
                            </p:stCondLst>
                            <p:childTnLst>
                              <p:par>
                                <p:cTn id="30" presetID="1" presetClass="exit" presetSubtype="0" fill="hold" grpId="1" nodeType="afterEffect">
                                  <p:stCondLst>
                                    <p:cond delay="0"/>
                                  </p:stCondLst>
                                  <p:childTnLst>
                                    <p:set>
                                      <p:cBhvr>
                                        <p:cTn id="31" dur="1" fill="hold">
                                          <p:stCondLst>
                                            <p:cond delay="0"/>
                                          </p:stCondLst>
                                        </p:cTn>
                                        <p:tgtEl>
                                          <p:spTgt spid="60"/>
                                        </p:tgtEl>
                                        <p:attrNameLst>
                                          <p:attrName>style.visibility</p:attrName>
                                        </p:attrNameLst>
                                      </p:cBhvr>
                                      <p:to>
                                        <p:strVal val="hidden"/>
                                      </p:to>
                                    </p:set>
                                  </p:childTnLst>
                                </p:cTn>
                              </p:par>
                              <p:par>
                                <p:cTn id="32" presetID="1" presetClass="entr" presetSubtype="0" fill="hold" grpId="1" nodeType="withEffect">
                                  <p:stCondLst>
                                    <p:cond delay="0"/>
                                  </p:stCondLst>
                                  <p:childTnLst>
                                    <p:set>
                                      <p:cBhvr>
                                        <p:cTn id="33" dur="1" fill="hold">
                                          <p:stCondLst>
                                            <p:cond delay="0"/>
                                          </p:stCondLst>
                                        </p:cTn>
                                        <p:tgtEl>
                                          <p:spTgt spid="61"/>
                                        </p:tgtEl>
                                        <p:attrNameLst>
                                          <p:attrName>style.visibility</p:attrName>
                                        </p:attrNameLst>
                                      </p:cBhvr>
                                      <p:to>
                                        <p:strVal val="visible"/>
                                      </p:to>
                                    </p:set>
                                  </p:childTnLst>
                                </p:cTn>
                              </p:par>
                            </p:childTnLst>
                          </p:cTn>
                        </p:par>
                        <p:par>
                          <p:cTn id="34" fill="hold">
                            <p:stCondLst>
                              <p:cond delay="5900"/>
                            </p:stCondLst>
                            <p:childTnLst>
                              <p:par>
                                <p:cTn id="35" presetID="10" presetClass="entr" presetSubtype="0"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par>
                          <p:cTn id="38" fill="hold">
                            <p:stCondLst>
                              <p:cond delay="6400"/>
                            </p:stCondLst>
                            <p:childTnLst>
                              <p:par>
                                <p:cTn id="39" presetID="10" presetClass="entr" presetSubtype="0" fill="hold" nodeType="afterEffect">
                                  <p:stCondLst>
                                    <p:cond delay="0"/>
                                  </p:stCondLst>
                                  <p:childTnLst>
                                    <p:set>
                                      <p:cBhvr>
                                        <p:cTn id="40" dur="1" fill="hold">
                                          <p:stCondLst>
                                            <p:cond delay="0"/>
                                          </p:stCondLst>
                                        </p:cTn>
                                        <p:tgtEl>
                                          <p:spTgt spid="34">
                                            <p:txEl>
                                              <p:pRg st="0" end="0"/>
                                            </p:txEl>
                                          </p:spTgt>
                                        </p:tgtEl>
                                        <p:attrNameLst>
                                          <p:attrName>style.visibility</p:attrName>
                                        </p:attrNameLst>
                                      </p:cBhvr>
                                      <p:to>
                                        <p:strVal val="visible"/>
                                      </p:to>
                                    </p:set>
                                    <p:animEffect transition="in" filter="fade">
                                      <p:cBhvr>
                                        <p:cTn id="41" dur="500"/>
                                        <p:tgtEl>
                                          <p:spTgt spid="34">
                                            <p:txEl>
                                              <p:pRg st="0" end="0"/>
                                            </p:txEl>
                                          </p:spTgt>
                                        </p:tgtEl>
                                      </p:cBhvr>
                                    </p:animEffect>
                                  </p:childTnLst>
                                </p:cTn>
                              </p:par>
                            </p:childTnLst>
                          </p:cTn>
                        </p:par>
                        <p:par>
                          <p:cTn id="42" fill="hold">
                            <p:stCondLst>
                              <p:cond delay="6900"/>
                            </p:stCondLst>
                            <p:childTnLst>
                              <p:par>
                                <p:cTn id="43" presetID="17" presetClass="entr" presetSubtype="4" fill="hold" nodeType="after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p:cTn id="45" dur="500" fill="hold"/>
                                        <p:tgtEl>
                                          <p:spTgt spid="38"/>
                                        </p:tgtEl>
                                        <p:attrNameLst>
                                          <p:attrName>ppt_x</p:attrName>
                                        </p:attrNameLst>
                                      </p:cBhvr>
                                      <p:tavLst>
                                        <p:tav tm="0">
                                          <p:val>
                                            <p:strVal val="#ppt_x"/>
                                          </p:val>
                                        </p:tav>
                                        <p:tav tm="100000">
                                          <p:val>
                                            <p:strVal val="#ppt_x"/>
                                          </p:val>
                                        </p:tav>
                                      </p:tavLst>
                                    </p:anim>
                                    <p:anim calcmode="lin" valueType="num">
                                      <p:cBhvr>
                                        <p:cTn id="46" dur="500" fill="hold"/>
                                        <p:tgtEl>
                                          <p:spTgt spid="38"/>
                                        </p:tgtEl>
                                        <p:attrNameLst>
                                          <p:attrName>ppt_y</p:attrName>
                                        </p:attrNameLst>
                                      </p:cBhvr>
                                      <p:tavLst>
                                        <p:tav tm="0">
                                          <p:val>
                                            <p:strVal val="#ppt_y+#ppt_h/2"/>
                                          </p:val>
                                        </p:tav>
                                        <p:tav tm="100000">
                                          <p:val>
                                            <p:strVal val="#ppt_y"/>
                                          </p:val>
                                        </p:tav>
                                      </p:tavLst>
                                    </p:anim>
                                    <p:anim calcmode="lin" valueType="num">
                                      <p:cBhvr>
                                        <p:cTn id="47" dur="500" fill="hold"/>
                                        <p:tgtEl>
                                          <p:spTgt spid="38"/>
                                        </p:tgtEl>
                                        <p:attrNameLst>
                                          <p:attrName>ppt_w</p:attrName>
                                        </p:attrNameLst>
                                      </p:cBhvr>
                                      <p:tavLst>
                                        <p:tav tm="0">
                                          <p:val>
                                            <p:strVal val="#ppt_w"/>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childTnLst>
                                </p:cTn>
                              </p:par>
                            </p:childTnLst>
                          </p:cTn>
                        </p:par>
                        <p:par>
                          <p:cTn id="49" fill="hold">
                            <p:stCondLst>
                              <p:cond delay="7400"/>
                            </p:stCondLst>
                            <p:childTnLst>
                              <p:par>
                                <p:cTn id="50" presetID="9"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dissolve">
                                      <p:cBhvr>
                                        <p:cTn id="52" dur="500"/>
                                        <p:tgtEl>
                                          <p:spTgt spid="11"/>
                                        </p:tgtEl>
                                      </p:cBhvr>
                                    </p:animEffect>
                                  </p:childTnLst>
                                </p:cTn>
                              </p:par>
                            </p:childTnLst>
                          </p:cTn>
                        </p:par>
                        <p:par>
                          <p:cTn id="53" fill="hold">
                            <p:stCondLst>
                              <p:cond delay="7900"/>
                            </p:stCondLst>
                            <p:childTnLst>
                              <p:par>
                                <p:cTn id="54" presetID="17" presetClass="entr" presetSubtype="4" fill="hold" nodeType="after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ppt_x</p:attrName>
                                        </p:attrNameLst>
                                      </p:cBhvr>
                                      <p:tavLst>
                                        <p:tav tm="0">
                                          <p:val>
                                            <p:strVal val="#ppt_x"/>
                                          </p:val>
                                        </p:tav>
                                        <p:tav tm="100000">
                                          <p:val>
                                            <p:strVal val="#ppt_x"/>
                                          </p:val>
                                        </p:tav>
                                      </p:tavLst>
                                    </p:anim>
                                    <p:anim calcmode="lin" valueType="num">
                                      <p:cBhvr>
                                        <p:cTn id="57" dur="500" fill="hold"/>
                                        <p:tgtEl>
                                          <p:spTgt spid="37"/>
                                        </p:tgtEl>
                                        <p:attrNameLst>
                                          <p:attrName>ppt_y</p:attrName>
                                        </p:attrNameLst>
                                      </p:cBhvr>
                                      <p:tavLst>
                                        <p:tav tm="0">
                                          <p:val>
                                            <p:strVal val="#ppt_y+#ppt_h/2"/>
                                          </p:val>
                                        </p:tav>
                                        <p:tav tm="100000">
                                          <p:val>
                                            <p:strVal val="#ppt_y"/>
                                          </p:val>
                                        </p:tav>
                                      </p:tavLst>
                                    </p:anim>
                                    <p:anim calcmode="lin" valueType="num">
                                      <p:cBhvr>
                                        <p:cTn id="58" dur="500" fill="hold"/>
                                        <p:tgtEl>
                                          <p:spTgt spid="37"/>
                                        </p:tgtEl>
                                        <p:attrNameLst>
                                          <p:attrName>ppt_w</p:attrName>
                                        </p:attrNameLst>
                                      </p:cBhvr>
                                      <p:tavLst>
                                        <p:tav tm="0">
                                          <p:val>
                                            <p:strVal val="#ppt_w"/>
                                          </p:val>
                                        </p:tav>
                                        <p:tav tm="100000">
                                          <p:val>
                                            <p:strVal val="#ppt_w"/>
                                          </p:val>
                                        </p:tav>
                                      </p:tavLst>
                                    </p:anim>
                                    <p:anim calcmode="lin" valueType="num">
                                      <p:cBhvr>
                                        <p:cTn id="59" dur="500" fill="hold"/>
                                        <p:tgtEl>
                                          <p:spTgt spid="37"/>
                                        </p:tgtEl>
                                        <p:attrNameLst>
                                          <p:attrName>ppt_h</p:attrName>
                                        </p:attrNameLst>
                                      </p:cBhvr>
                                      <p:tavLst>
                                        <p:tav tm="0">
                                          <p:val>
                                            <p:fltVal val="0"/>
                                          </p:val>
                                        </p:tav>
                                        <p:tav tm="100000">
                                          <p:val>
                                            <p:strVal val="#ppt_h"/>
                                          </p:val>
                                        </p:tav>
                                      </p:tavLst>
                                    </p:anim>
                                  </p:childTnLst>
                                </p:cTn>
                              </p:par>
                            </p:childTnLst>
                          </p:cTn>
                        </p:par>
                        <p:par>
                          <p:cTn id="60" fill="hold">
                            <p:stCondLst>
                              <p:cond delay="8400"/>
                            </p:stCondLst>
                            <p:childTnLst>
                              <p:par>
                                <p:cTn id="61" presetID="17" presetClass="entr" presetSubtype="4"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500" fill="hold"/>
                                        <p:tgtEl>
                                          <p:spTgt spid="35"/>
                                        </p:tgtEl>
                                        <p:attrNameLst>
                                          <p:attrName>ppt_x</p:attrName>
                                        </p:attrNameLst>
                                      </p:cBhvr>
                                      <p:tavLst>
                                        <p:tav tm="0">
                                          <p:val>
                                            <p:strVal val="#ppt_x"/>
                                          </p:val>
                                        </p:tav>
                                        <p:tav tm="100000">
                                          <p:val>
                                            <p:strVal val="#ppt_x"/>
                                          </p:val>
                                        </p:tav>
                                      </p:tavLst>
                                    </p:anim>
                                    <p:anim calcmode="lin" valueType="num">
                                      <p:cBhvr>
                                        <p:cTn id="64" dur="500" fill="hold"/>
                                        <p:tgtEl>
                                          <p:spTgt spid="35"/>
                                        </p:tgtEl>
                                        <p:attrNameLst>
                                          <p:attrName>ppt_y</p:attrName>
                                        </p:attrNameLst>
                                      </p:cBhvr>
                                      <p:tavLst>
                                        <p:tav tm="0">
                                          <p:val>
                                            <p:strVal val="#ppt_y+#ppt_h/2"/>
                                          </p:val>
                                        </p:tav>
                                        <p:tav tm="100000">
                                          <p:val>
                                            <p:strVal val="#ppt_y"/>
                                          </p:val>
                                        </p:tav>
                                      </p:tavLst>
                                    </p:anim>
                                    <p:anim calcmode="lin" valueType="num">
                                      <p:cBhvr>
                                        <p:cTn id="65" dur="500" fill="hold"/>
                                        <p:tgtEl>
                                          <p:spTgt spid="35"/>
                                        </p:tgtEl>
                                        <p:attrNameLst>
                                          <p:attrName>ppt_w</p:attrName>
                                        </p:attrNameLst>
                                      </p:cBhvr>
                                      <p:tavLst>
                                        <p:tav tm="0">
                                          <p:val>
                                            <p:strVal val="#ppt_w"/>
                                          </p:val>
                                        </p:tav>
                                        <p:tav tm="100000">
                                          <p:val>
                                            <p:strVal val="#ppt_w"/>
                                          </p:val>
                                        </p:tav>
                                      </p:tavLst>
                                    </p:anim>
                                    <p:anim calcmode="lin" valueType="num">
                                      <p:cBhvr>
                                        <p:cTn id="66" dur="500" fill="hold"/>
                                        <p:tgtEl>
                                          <p:spTgt spid="35"/>
                                        </p:tgtEl>
                                        <p:attrNameLst>
                                          <p:attrName>ppt_h</p:attrName>
                                        </p:attrNameLst>
                                      </p:cBhvr>
                                      <p:tavLst>
                                        <p:tav tm="0">
                                          <p:val>
                                            <p:fltVal val="0"/>
                                          </p:val>
                                        </p:tav>
                                        <p:tav tm="100000">
                                          <p:val>
                                            <p:strVal val="#ppt_h"/>
                                          </p:val>
                                        </p:tav>
                                      </p:tavLst>
                                    </p:anim>
                                  </p:childTnLst>
                                </p:cTn>
                              </p:par>
                              <p:par>
                                <p:cTn id="67" presetID="50" presetClass="path" presetSubtype="0" accel="28000" fill="hold" grpId="0" nodeType="withEffect">
                                  <p:stCondLst>
                                    <p:cond delay="0"/>
                                  </p:stCondLst>
                                  <p:childTnLst>
                                    <p:animMotion origin="layout" path="M -0.00017 0.00031 C 0.00087 0.00031 0.03368 0.05834 0.09775 0.05 C 0.1632 0.0355 0.22032 -0.02994 0.30018 -0.0966 C 0.41684 -0.18919 0.48889 -0.23611 0.59219 -0.2216 " pathEditMode="relative" rAng="0" ptsTypes="AAAA">
                                      <p:cBhvr>
                                        <p:cTn id="68" dur="4100" fill="hold"/>
                                        <p:tgtEl>
                                          <p:spTgt spid="61"/>
                                        </p:tgtEl>
                                        <p:attrNameLst>
                                          <p:attrName>ppt_x</p:attrName>
                                          <p:attrName>ppt_y</p:attrName>
                                        </p:attrNameLst>
                                      </p:cBhvr>
                                      <p:rCtr x="29618" y="-8735"/>
                                    </p:animMotion>
                                  </p:childTnLst>
                                </p:cTn>
                              </p:par>
                            </p:childTnLst>
                          </p:cTn>
                        </p:par>
                        <p:par>
                          <p:cTn id="69" fill="hold">
                            <p:stCondLst>
                              <p:cond delay="12500"/>
                            </p:stCondLst>
                            <p:childTnLst>
                              <p:par>
                                <p:cTn id="70" presetID="17" presetClass="entr" presetSubtype="4" fill="hold" nodeType="after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p:cTn id="72" dur="500" fill="hold"/>
                                        <p:tgtEl>
                                          <p:spTgt spid="36"/>
                                        </p:tgtEl>
                                        <p:attrNameLst>
                                          <p:attrName>ppt_x</p:attrName>
                                        </p:attrNameLst>
                                      </p:cBhvr>
                                      <p:tavLst>
                                        <p:tav tm="0">
                                          <p:val>
                                            <p:strVal val="#ppt_x"/>
                                          </p:val>
                                        </p:tav>
                                        <p:tav tm="100000">
                                          <p:val>
                                            <p:strVal val="#ppt_x"/>
                                          </p:val>
                                        </p:tav>
                                      </p:tavLst>
                                    </p:anim>
                                    <p:anim calcmode="lin" valueType="num">
                                      <p:cBhvr>
                                        <p:cTn id="73" dur="500" fill="hold"/>
                                        <p:tgtEl>
                                          <p:spTgt spid="36"/>
                                        </p:tgtEl>
                                        <p:attrNameLst>
                                          <p:attrName>ppt_y</p:attrName>
                                        </p:attrNameLst>
                                      </p:cBhvr>
                                      <p:tavLst>
                                        <p:tav tm="0">
                                          <p:val>
                                            <p:strVal val="#ppt_y+#ppt_h/2"/>
                                          </p:val>
                                        </p:tav>
                                        <p:tav tm="100000">
                                          <p:val>
                                            <p:strVal val="#ppt_y"/>
                                          </p:val>
                                        </p:tav>
                                      </p:tavLst>
                                    </p:anim>
                                    <p:anim calcmode="lin" valueType="num">
                                      <p:cBhvr>
                                        <p:cTn id="74" dur="500" fill="hold"/>
                                        <p:tgtEl>
                                          <p:spTgt spid="36"/>
                                        </p:tgtEl>
                                        <p:attrNameLst>
                                          <p:attrName>ppt_w</p:attrName>
                                        </p:attrNameLst>
                                      </p:cBhvr>
                                      <p:tavLst>
                                        <p:tav tm="0">
                                          <p:val>
                                            <p:strVal val="#ppt_w"/>
                                          </p:val>
                                        </p:tav>
                                        <p:tav tm="100000">
                                          <p:val>
                                            <p:strVal val="#ppt_w"/>
                                          </p:val>
                                        </p:tav>
                                      </p:tavLst>
                                    </p:anim>
                                    <p:anim calcmode="lin" valueType="num">
                                      <p:cBhvr>
                                        <p:cTn id="75" dur="500" fill="hold"/>
                                        <p:tgtEl>
                                          <p:spTgt spid="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61" grpId="0" animBg="1"/>
      <p:bldP spid="61" grpId="1" animBg="1"/>
      <p:bldP spid="34" grpId="0"/>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4BC303AB-EBE1-4C93-9284-3FF50AD15B9B}"/>
              </a:ext>
            </a:extLst>
          </p:cNvPr>
          <p:cNvSpPr/>
          <p:nvPr/>
        </p:nvSpPr>
        <p:spPr>
          <a:xfrm>
            <a:off x="5848532" y="3606400"/>
            <a:ext cx="1625195" cy="646331"/>
          </a:xfrm>
          <a:prstGeom prst="rect">
            <a:avLst/>
          </a:prstGeom>
        </p:spPr>
        <p:txBody>
          <a:bodyPr wrap="square">
            <a:spAutoFit/>
          </a:bodyPr>
          <a:lstStyle/>
          <a:p>
            <a:pPr algn="r"/>
            <a:r>
              <a:rPr lang="en-US" sz="3600" dirty="0">
                <a:solidFill>
                  <a:srgbClr val="66FF33"/>
                </a:solidFill>
              </a:rPr>
              <a:t>RAWS</a:t>
            </a:r>
          </a:p>
        </p:txBody>
      </p:sp>
      <p:cxnSp>
        <p:nvCxnSpPr>
          <p:cNvPr id="101" name="Elbow Connector 100"/>
          <p:cNvCxnSpPr/>
          <p:nvPr/>
        </p:nvCxnSpPr>
        <p:spPr>
          <a:xfrm rot="10800000">
            <a:off x="7449454" y="3507843"/>
            <a:ext cx="1136143" cy="322189"/>
          </a:xfrm>
          <a:prstGeom prst="bentConnector3">
            <a:avLst>
              <a:gd name="adj1" fmla="val 50000"/>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5" y="7891"/>
            <a:ext cx="10514436" cy="6854296"/>
            <a:chOff x="0" y="5918"/>
            <a:chExt cx="7885827" cy="5140722"/>
          </a:xfrm>
        </p:grpSpPr>
        <p:sp>
          <p:nvSpPr>
            <p:cNvPr id="26" name="Freeform 24"/>
            <p:cNvSpPr>
              <a:spLocks/>
            </p:cNvSpPr>
            <p:nvPr/>
          </p:nvSpPr>
          <p:spPr bwMode="auto">
            <a:xfrm>
              <a:off x="0" y="5918"/>
              <a:ext cx="7854052" cy="5140722"/>
            </a:xfrm>
            <a:custGeom>
              <a:avLst/>
              <a:gdLst>
                <a:gd name="T0" fmla="*/ 3311 w 4396"/>
                <a:gd name="T1" fmla="*/ 2012 h 2880"/>
                <a:gd name="T2" fmla="*/ 3469 w 4396"/>
                <a:gd name="T3" fmla="*/ 1955 h 2880"/>
                <a:gd name="T4" fmla="*/ 4162 w 4396"/>
                <a:gd name="T5" fmla="*/ 1529 h 2880"/>
                <a:gd name="T6" fmla="*/ 4366 w 4396"/>
                <a:gd name="T7" fmla="*/ 1143 h 2880"/>
                <a:gd name="T8" fmla="*/ 4301 w 4396"/>
                <a:gd name="T9" fmla="*/ 630 h 2880"/>
                <a:gd name="T10" fmla="*/ 3972 w 4396"/>
                <a:gd name="T11" fmla="*/ 239 h 2880"/>
                <a:gd name="T12" fmla="*/ 3461 w 4396"/>
                <a:gd name="T13" fmla="*/ 35 h 2880"/>
                <a:gd name="T14" fmla="*/ 2865 w 4396"/>
                <a:gd name="T15" fmla="*/ 69 h 2880"/>
                <a:gd name="T16" fmla="*/ 2319 w 4396"/>
                <a:gd name="T17" fmla="*/ 420 h 2880"/>
                <a:gd name="T18" fmla="*/ 227 w 4396"/>
                <a:gd name="T19" fmla="*/ 1284 h 2880"/>
                <a:gd name="T20" fmla="*/ 11 w 4396"/>
                <a:gd name="T21" fmla="*/ 1283 h 2880"/>
                <a:gd name="T22" fmla="*/ 0 w 4396"/>
                <a:gd name="T23" fmla="*/ 1283 h 2880"/>
                <a:gd name="T24" fmla="*/ 0 w 4396"/>
                <a:gd name="T25" fmla="*/ 1571 h 2880"/>
                <a:gd name="T26" fmla="*/ 11 w 4396"/>
                <a:gd name="T27" fmla="*/ 1571 h 2880"/>
                <a:gd name="T28" fmla="*/ 226 w 4396"/>
                <a:gd name="T29" fmla="*/ 1572 h 2880"/>
                <a:gd name="T30" fmla="*/ 1489 w 4396"/>
                <a:gd name="T31" fmla="*/ 1452 h 2880"/>
                <a:gd name="T32" fmla="*/ 1990 w 4396"/>
                <a:gd name="T33" fmla="*/ 1156 h 2880"/>
                <a:gd name="T34" fmla="*/ 2535 w 4396"/>
                <a:gd name="T35" fmla="*/ 610 h 2880"/>
                <a:gd name="T36" fmla="*/ 3412 w 4396"/>
                <a:gd name="T37" fmla="*/ 319 h 2880"/>
                <a:gd name="T38" fmla="*/ 4034 w 4396"/>
                <a:gd name="T39" fmla="*/ 737 h 2880"/>
                <a:gd name="T40" fmla="*/ 3953 w 4396"/>
                <a:gd name="T41" fmla="*/ 1332 h 2880"/>
                <a:gd name="T42" fmla="*/ 3354 w 4396"/>
                <a:gd name="T43" fmla="*/ 1691 h 2880"/>
                <a:gd name="T44" fmla="*/ 3223 w 4396"/>
                <a:gd name="T45" fmla="*/ 1738 h 2880"/>
                <a:gd name="T46" fmla="*/ 2428 w 4396"/>
                <a:gd name="T47" fmla="*/ 2880 h 2880"/>
                <a:gd name="T48" fmla="*/ 2716 w 4396"/>
                <a:gd name="T49" fmla="*/ 2880 h 2880"/>
                <a:gd name="T50" fmla="*/ 3311 w 4396"/>
                <a:gd name="T51" fmla="*/ 2012 h 2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96" h="2880">
                  <a:moveTo>
                    <a:pt x="3311" y="2012"/>
                  </a:moveTo>
                  <a:cubicBezTo>
                    <a:pt x="3367" y="1994"/>
                    <a:pt x="3420" y="1977"/>
                    <a:pt x="3469" y="1955"/>
                  </a:cubicBezTo>
                  <a:cubicBezTo>
                    <a:pt x="3721" y="1845"/>
                    <a:pt x="3981" y="1722"/>
                    <a:pt x="4162" y="1529"/>
                  </a:cubicBezTo>
                  <a:cubicBezTo>
                    <a:pt x="4271" y="1414"/>
                    <a:pt x="4340" y="1284"/>
                    <a:pt x="4366" y="1143"/>
                  </a:cubicBezTo>
                  <a:cubicBezTo>
                    <a:pt x="4396" y="986"/>
                    <a:pt x="4374" y="813"/>
                    <a:pt x="4301" y="630"/>
                  </a:cubicBezTo>
                  <a:cubicBezTo>
                    <a:pt x="4242" y="481"/>
                    <a:pt x="4128" y="345"/>
                    <a:pt x="3972" y="239"/>
                  </a:cubicBezTo>
                  <a:cubicBezTo>
                    <a:pt x="3825" y="138"/>
                    <a:pt x="3648" y="68"/>
                    <a:pt x="3461" y="35"/>
                  </a:cubicBezTo>
                  <a:cubicBezTo>
                    <a:pt x="3259" y="0"/>
                    <a:pt x="3053" y="12"/>
                    <a:pt x="2865" y="69"/>
                  </a:cubicBezTo>
                  <a:cubicBezTo>
                    <a:pt x="2651" y="133"/>
                    <a:pt x="2468" y="251"/>
                    <a:pt x="2319" y="420"/>
                  </a:cubicBezTo>
                  <a:cubicBezTo>
                    <a:pt x="1555" y="1288"/>
                    <a:pt x="1327" y="1287"/>
                    <a:pt x="227" y="1284"/>
                  </a:cubicBezTo>
                  <a:cubicBezTo>
                    <a:pt x="158" y="1283"/>
                    <a:pt x="87" y="1283"/>
                    <a:pt x="11" y="1283"/>
                  </a:cubicBezTo>
                  <a:cubicBezTo>
                    <a:pt x="8" y="1283"/>
                    <a:pt x="4" y="1283"/>
                    <a:pt x="0" y="1283"/>
                  </a:cubicBezTo>
                  <a:cubicBezTo>
                    <a:pt x="0" y="1571"/>
                    <a:pt x="0" y="1571"/>
                    <a:pt x="0" y="1571"/>
                  </a:cubicBezTo>
                  <a:cubicBezTo>
                    <a:pt x="4" y="1571"/>
                    <a:pt x="8" y="1571"/>
                    <a:pt x="11" y="1571"/>
                  </a:cubicBezTo>
                  <a:cubicBezTo>
                    <a:pt x="86" y="1571"/>
                    <a:pt x="157" y="1571"/>
                    <a:pt x="226" y="1572"/>
                  </a:cubicBezTo>
                  <a:cubicBezTo>
                    <a:pt x="785" y="1573"/>
                    <a:pt x="1154" y="1574"/>
                    <a:pt x="1489" y="1452"/>
                  </a:cubicBezTo>
                  <a:cubicBezTo>
                    <a:pt x="1661" y="1388"/>
                    <a:pt x="1821" y="1295"/>
                    <a:pt x="1990" y="1156"/>
                  </a:cubicBezTo>
                  <a:cubicBezTo>
                    <a:pt x="2147" y="1028"/>
                    <a:pt x="2321" y="854"/>
                    <a:pt x="2535" y="610"/>
                  </a:cubicBezTo>
                  <a:cubicBezTo>
                    <a:pt x="2750" y="366"/>
                    <a:pt x="3070" y="260"/>
                    <a:pt x="3412" y="319"/>
                  </a:cubicBezTo>
                  <a:cubicBezTo>
                    <a:pt x="3704" y="370"/>
                    <a:pt x="3954" y="537"/>
                    <a:pt x="4034" y="737"/>
                  </a:cubicBezTo>
                  <a:cubicBezTo>
                    <a:pt x="4131" y="980"/>
                    <a:pt x="4105" y="1170"/>
                    <a:pt x="3953" y="1332"/>
                  </a:cubicBezTo>
                  <a:cubicBezTo>
                    <a:pt x="3809" y="1485"/>
                    <a:pt x="3578" y="1593"/>
                    <a:pt x="3354" y="1691"/>
                  </a:cubicBezTo>
                  <a:cubicBezTo>
                    <a:pt x="3318" y="1707"/>
                    <a:pt x="3272" y="1722"/>
                    <a:pt x="3223" y="1738"/>
                  </a:cubicBezTo>
                  <a:cubicBezTo>
                    <a:pt x="2926" y="1834"/>
                    <a:pt x="2429" y="1994"/>
                    <a:pt x="2428" y="2880"/>
                  </a:cubicBezTo>
                  <a:cubicBezTo>
                    <a:pt x="2716" y="2880"/>
                    <a:pt x="2716" y="2880"/>
                    <a:pt x="2716" y="2880"/>
                  </a:cubicBezTo>
                  <a:cubicBezTo>
                    <a:pt x="2717" y="2204"/>
                    <a:pt x="3033" y="2102"/>
                    <a:pt x="3311" y="2012"/>
                  </a:cubicBezTo>
                  <a:close/>
                </a:path>
              </a:pathLst>
            </a:custGeom>
            <a:solidFill>
              <a:srgbClr val="8E8E8E"/>
            </a:solidFill>
            <a:ln>
              <a:noFill/>
            </a:ln>
            <a:effectLst>
              <a:glow rad="228600">
                <a:schemeClr val="bg1">
                  <a:lumMod val="50000"/>
                  <a:alpha val="40000"/>
                </a:schemeClr>
              </a:glow>
              <a:outerShdw blurRad="863600" sx="102000" sy="102000" algn="ctr" rotWithShape="0">
                <a:prstClr val="black">
                  <a:alpha val="3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29" name="Freeform 39"/>
            <p:cNvSpPr>
              <a:spLocks/>
            </p:cNvSpPr>
            <p:nvPr/>
          </p:nvSpPr>
          <p:spPr bwMode="auto">
            <a:xfrm>
              <a:off x="0" y="514271"/>
              <a:ext cx="7409244" cy="4632369"/>
            </a:xfrm>
            <a:custGeom>
              <a:avLst/>
              <a:gdLst>
                <a:gd name="T0" fmla="*/ 3228 w 4149"/>
                <a:gd name="T1" fmla="*/ 1466 h 2593"/>
                <a:gd name="T2" fmla="*/ 3360 w 4149"/>
                <a:gd name="T3" fmla="*/ 1419 h 2593"/>
                <a:gd name="T4" fmla="*/ 3964 w 4149"/>
                <a:gd name="T5" fmla="*/ 1056 h 2593"/>
                <a:gd name="T6" fmla="*/ 4049 w 4149"/>
                <a:gd name="T7" fmla="*/ 444 h 2593"/>
                <a:gd name="T8" fmla="*/ 3415 w 4149"/>
                <a:gd name="T9" fmla="*/ 16 h 2593"/>
                <a:gd name="T10" fmla="*/ 3229 w 4149"/>
                <a:gd name="T11" fmla="*/ 0 h 2593"/>
                <a:gd name="T12" fmla="*/ 2523 w 4149"/>
                <a:gd name="T13" fmla="*/ 313 h 2593"/>
                <a:gd name="T14" fmla="*/ 1980 w 4149"/>
                <a:gd name="T15" fmla="*/ 857 h 2593"/>
                <a:gd name="T16" fmla="*/ 1483 w 4149"/>
                <a:gd name="T17" fmla="*/ 1150 h 2593"/>
                <a:gd name="T18" fmla="*/ 404 w 4149"/>
                <a:gd name="T19" fmla="*/ 1269 h 2593"/>
                <a:gd name="T20" fmla="*/ 226 w 4149"/>
                <a:gd name="T21" fmla="*/ 1269 h 2593"/>
                <a:gd name="T22" fmla="*/ 220 w 4149"/>
                <a:gd name="T23" fmla="*/ 1269 h 2593"/>
                <a:gd name="T24" fmla="*/ 11 w 4149"/>
                <a:gd name="T25" fmla="*/ 1268 h 2593"/>
                <a:gd name="T26" fmla="*/ 0 w 4149"/>
                <a:gd name="T27" fmla="*/ 1268 h 2593"/>
                <a:gd name="T28" fmla="*/ 0 w 4149"/>
                <a:gd name="T29" fmla="*/ 1300 h 2593"/>
                <a:gd name="T30" fmla="*/ 11 w 4149"/>
                <a:gd name="T31" fmla="*/ 1300 h 2593"/>
                <a:gd name="T32" fmla="*/ 220 w 4149"/>
                <a:gd name="T33" fmla="*/ 1301 h 2593"/>
                <a:gd name="T34" fmla="*/ 226 w 4149"/>
                <a:gd name="T35" fmla="*/ 1301 h 2593"/>
                <a:gd name="T36" fmla="*/ 404 w 4149"/>
                <a:gd name="T37" fmla="*/ 1301 h 2593"/>
                <a:gd name="T38" fmla="*/ 1494 w 4149"/>
                <a:gd name="T39" fmla="*/ 1180 h 2593"/>
                <a:gd name="T40" fmla="*/ 2000 w 4149"/>
                <a:gd name="T41" fmla="*/ 882 h 2593"/>
                <a:gd name="T42" fmla="*/ 2547 w 4149"/>
                <a:gd name="T43" fmla="*/ 334 h 2593"/>
                <a:gd name="T44" fmla="*/ 3229 w 4149"/>
                <a:gd name="T45" fmla="*/ 32 h 2593"/>
                <a:gd name="T46" fmla="*/ 3410 w 4149"/>
                <a:gd name="T47" fmla="*/ 48 h 2593"/>
                <a:gd name="T48" fmla="*/ 4019 w 4149"/>
                <a:gd name="T49" fmla="*/ 456 h 2593"/>
                <a:gd name="T50" fmla="*/ 3941 w 4149"/>
                <a:gd name="T51" fmla="*/ 1034 h 2593"/>
                <a:gd name="T52" fmla="*/ 3347 w 4149"/>
                <a:gd name="T53" fmla="*/ 1390 h 2593"/>
                <a:gd name="T54" fmla="*/ 3218 w 4149"/>
                <a:gd name="T55" fmla="*/ 1435 h 2593"/>
                <a:gd name="T56" fmla="*/ 2702 w 4149"/>
                <a:gd name="T57" fmla="*/ 1715 h 2593"/>
                <a:gd name="T58" fmla="*/ 2495 w 4149"/>
                <a:gd name="T59" fmla="*/ 2051 h 2593"/>
                <a:gd name="T60" fmla="*/ 2412 w 4149"/>
                <a:gd name="T61" fmla="*/ 2593 h 2593"/>
                <a:gd name="T62" fmla="*/ 2444 w 4149"/>
                <a:gd name="T63" fmla="*/ 2593 h 2593"/>
                <a:gd name="T64" fmla="*/ 3228 w 4149"/>
                <a:gd name="T65" fmla="*/ 1466 h 2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49" h="2593">
                  <a:moveTo>
                    <a:pt x="3228" y="1466"/>
                  </a:moveTo>
                  <a:cubicBezTo>
                    <a:pt x="3277" y="1450"/>
                    <a:pt x="3324" y="1435"/>
                    <a:pt x="3360" y="1419"/>
                  </a:cubicBezTo>
                  <a:cubicBezTo>
                    <a:pt x="3586" y="1320"/>
                    <a:pt x="3818" y="1211"/>
                    <a:pt x="3964" y="1056"/>
                  </a:cubicBezTo>
                  <a:cubicBezTo>
                    <a:pt x="4122" y="888"/>
                    <a:pt x="4149" y="694"/>
                    <a:pt x="4049" y="444"/>
                  </a:cubicBezTo>
                  <a:cubicBezTo>
                    <a:pt x="3967" y="239"/>
                    <a:pt x="3712" y="68"/>
                    <a:pt x="3415" y="16"/>
                  </a:cubicBezTo>
                  <a:cubicBezTo>
                    <a:pt x="3353" y="6"/>
                    <a:pt x="3290" y="0"/>
                    <a:pt x="3229" y="0"/>
                  </a:cubicBezTo>
                  <a:cubicBezTo>
                    <a:pt x="2951" y="0"/>
                    <a:pt x="2701" y="111"/>
                    <a:pt x="2523" y="313"/>
                  </a:cubicBezTo>
                  <a:cubicBezTo>
                    <a:pt x="2309" y="556"/>
                    <a:pt x="2136" y="729"/>
                    <a:pt x="1980" y="857"/>
                  </a:cubicBezTo>
                  <a:cubicBezTo>
                    <a:pt x="1812" y="994"/>
                    <a:pt x="1654" y="1087"/>
                    <a:pt x="1483" y="1150"/>
                  </a:cubicBezTo>
                  <a:cubicBezTo>
                    <a:pt x="1181" y="1260"/>
                    <a:pt x="845" y="1269"/>
                    <a:pt x="404" y="1269"/>
                  </a:cubicBezTo>
                  <a:cubicBezTo>
                    <a:pt x="347" y="1269"/>
                    <a:pt x="288" y="1269"/>
                    <a:pt x="226" y="1269"/>
                  </a:cubicBezTo>
                  <a:cubicBezTo>
                    <a:pt x="220" y="1269"/>
                    <a:pt x="220" y="1269"/>
                    <a:pt x="220" y="1269"/>
                  </a:cubicBezTo>
                  <a:cubicBezTo>
                    <a:pt x="153" y="1268"/>
                    <a:pt x="84" y="1268"/>
                    <a:pt x="11" y="1268"/>
                  </a:cubicBezTo>
                  <a:cubicBezTo>
                    <a:pt x="8" y="1268"/>
                    <a:pt x="4" y="1268"/>
                    <a:pt x="0" y="1268"/>
                  </a:cubicBezTo>
                  <a:cubicBezTo>
                    <a:pt x="0" y="1300"/>
                    <a:pt x="0" y="1300"/>
                    <a:pt x="0" y="1300"/>
                  </a:cubicBezTo>
                  <a:cubicBezTo>
                    <a:pt x="4" y="1300"/>
                    <a:pt x="8" y="1300"/>
                    <a:pt x="11" y="1300"/>
                  </a:cubicBezTo>
                  <a:cubicBezTo>
                    <a:pt x="84" y="1300"/>
                    <a:pt x="153" y="1300"/>
                    <a:pt x="220" y="1301"/>
                  </a:cubicBezTo>
                  <a:cubicBezTo>
                    <a:pt x="226" y="1301"/>
                    <a:pt x="226" y="1301"/>
                    <a:pt x="226" y="1301"/>
                  </a:cubicBezTo>
                  <a:cubicBezTo>
                    <a:pt x="288" y="1301"/>
                    <a:pt x="347" y="1301"/>
                    <a:pt x="404" y="1301"/>
                  </a:cubicBezTo>
                  <a:cubicBezTo>
                    <a:pt x="849" y="1301"/>
                    <a:pt x="1187" y="1292"/>
                    <a:pt x="1494" y="1180"/>
                  </a:cubicBezTo>
                  <a:cubicBezTo>
                    <a:pt x="1669" y="1116"/>
                    <a:pt x="1829" y="1021"/>
                    <a:pt x="2000" y="882"/>
                  </a:cubicBezTo>
                  <a:cubicBezTo>
                    <a:pt x="2158" y="753"/>
                    <a:pt x="2332" y="579"/>
                    <a:pt x="2547" y="334"/>
                  </a:cubicBezTo>
                  <a:cubicBezTo>
                    <a:pt x="2719" y="139"/>
                    <a:pt x="2961" y="32"/>
                    <a:pt x="3229" y="32"/>
                  </a:cubicBezTo>
                  <a:cubicBezTo>
                    <a:pt x="3288" y="32"/>
                    <a:pt x="3349" y="37"/>
                    <a:pt x="3410" y="48"/>
                  </a:cubicBezTo>
                  <a:cubicBezTo>
                    <a:pt x="3696" y="97"/>
                    <a:pt x="3941" y="261"/>
                    <a:pt x="4019" y="456"/>
                  </a:cubicBezTo>
                  <a:cubicBezTo>
                    <a:pt x="4114" y="693"/>
                    <a:pt x="4089" y="877"/>
                    <a:pt x="3941" y="1034"/>
                  </a:cubicBezTo>
                  <a:cubicBezTo>
                    <a:pt x="3799" y="1185"/>
                    <a:pt x="3570" y="1292"/>
                    <a:pt x="3347" y="1390"/>
                  </a:cubicBezTo>
                  <a:cubicBezTo>
                    <a:pt x="3313" y="1405"/>
                    <a:pt x="3267" y="1420"/>
                    <a:pt x="3218" y="1435"/>
                  </a:cubicBezTo>
                  <a:cubicBezTo>
                    <a:pt x="3070" y="1483"/>
                    <a:pt x="2867" y="1549"/>
                    <a:pt x="2702" y="1715"/>
                  </a:cubicBezTo>
                  <a:cubicBezTo>
                    <a:pt x="2613" y="1806"/>
                    <a:pt x="2543" y="1919"/>
                    <a:pt x="2495" y="2051"/>
                  </a:cubicBezTo>
                  <a:cubicBezTo>
                    <a:pt x="2440" y="2203"/>
                    <a:pt x="2412" y="2385"/>
                    <a:pt x="2412" y="2593"/>
                  </a:cubicBezTo>
                  <a:cubicBezTo>
                    <a:pt x="2444" y="2593"/>
                    <a:pt x="2444" y="2593"/>
                    <a:pt x="2444" y="2593"/>
                  </a:cubicBezTo>
                  <a:cubicBezTo>
                    <a:pt x="2445" y="1719"/>
                    <a:pt x="2935" y="1561"/>
                    <a:pt x="3228" y="1466"/>
                  </a:cubicBez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0" name="Freeform 40"/>
            <p:cNvSpPr>
              <a:spLocks/>
            </p:cNvSpPr>
            <p:nvPr/>
          </p:nvSpPr>
          <p:spPr bwMode="auto">
            <a:xfrm>
              <a:off x="0" y="5918"/>
              <a:ext cx="7885827" cy="5140722"/>
            </a:xfrm>
            <a:custGeom>
              <a:avLst/>
              <a:gdLst>
                <a:gd name="T0" fmla="*/ 3316 w 4413"/>
                <a:gd name="T1" fmla="*/ 2027 h 2880"/>
                <a:gd name="T2" fmla="*/ 3475 w 4413"/>
                <a:gd name="T3" fmla="*/ 1970 h 2880"/>
                <a:gd name="T4" fmla="*/ 4174 w 4413"/>
                <a:gd name="T5" fmla="*/ 1540 h 2880"/>
                <a:gd name="T6" fmla="*/ 4382 w 4413"/>
                <a:gd name="T7" fmla="*/ 1146 h 2880"/>
                <a:gd name="T8" fmla="*/ 4316 w 4413"/>
                <a:gd name="T9" fmla="*/ 624 h 2880"/>
                <a:gd name="T10" fmla="*/ 3981 w 4413"/>
                <a:gd name="T11" fmla="*/ 225 h 2880"/>
                <a:gd name="T12" fmla="*/ 3464 w 4413"/>
                <a:gd name="T13" fmla="*/ 20 h 2880"/>
                <a:gd name="T14" fmla="*/ 3262 w 4413"/>
                <a:gd name="T15" fmla="*/ 0 h 2880"/>
                <a:gd name="T16" fmla="*/ 3201 w 4413"/>
                <a:gd name="T17" fmla="*/ 0 h 2880"/>
                <a:gd name="T18" fmla="*/ 2860 w 4413"/>
                <a:gd name="T19" fmla="*/ 53 h 2880"/>
                <a:gd name="T20" fmla="*/ 2307 w 4413"/>
                <a:gd name="T21" fmla="*/ 409 h 2880"/>
                <a:gd name="T22" fmla="*/ 409 w 4413"/>
                <a:gd name="T23" fmla="*/ 1268 h 2880"/>
                <a:gd name="T24" fmla="*/ 227 w 4413"/>
                <a:gd name="T25" fmla="*/ 1268 h 2880"/>
                <a:gd name="T26" fmla="*/ 11 w 4413"/>
                <a:gd name="T27" fmla="*/ 1267 h 2880"/>
                <a:gd name="T28" fmla="*/ 0 w 4413"/>
                <a:gd name="T29" fmla="*/ 1267 h 2880"/>
                <a:gd name="T30" fmla="*/ 0 w 4413"/>
                <a:gd name="T31" fmla="*/ 1299 h 2880"/>
                <a:gd name="T32" fmla="*/ 11 w 4413"/>
                <a:gd name="T33" fmla="*/ 1299 h 2880"/>
                <a:gd name="T34" fmla="*/ 227 w 4413"/>
                <a:gd name="T35" fmla="*/ 1300 h 2880"/>
                <a:gd name="T36" fmla="*/ 409 w 4413"/>
                <a:gd name="T37" fmla="*/ 1300 h 2880"/>
                <a:gd name="T38" fmla="*/ 1455 w 4413"/>
                <a:gd name="T39" fmla="*/ 1173 h 2880"/>
                <a:gd name="T40" fmla="*/ 2331 w 4413"/>
                <a:gd name="T41" fmla="*/ 431 h 2880"/>
                <a:gd name="T42" fmla="*/ 2869 w 4413"/>
                <a:gd name="T43" fmla="*/ 84 h 2880"/>
                <a:gd name="T44" fmla="*/ 3231 w 4413"/>
                <a:gd name="T45" fmla="*/ 32 h 2880"/>
                <a:gd name="T46" fmla="*/ 3459 w 4413"/>
                <a:gd name="T47" fmla="*/ 51 h 2880"/>
                <a:gd name="T48" fmla="*/ 3963 w 4413"/>
                <a:gd name="T49" fmla="*/ 252 h 2880"/>
                <a:gd name="T50" fmla="*/ 4286 w 4413"/>
                <a:gd name="T51" fmla="*/ 636 h 2880"/>
                <a:gd name="T52" fmla="*/ 4351 w 4413"/>
                <a:gd name="T53" fmla="*/ 1140 h 2880"/>
                <a:gd name="T54" fmla="*/ 4151 w 4413"/>
                <a:gd name="T55" fmla="*/ 1518 h 2880"/>
                <a:gd name="T56" fmla="*/ 3463 w 4413"/>
                <a:gd name="T57" fmla="*/ 1941 h 2880"/>
                <a:gd name="T58" fmla="*/ 3306 w 4413"/>
                <a:gd name="T59" fmla="*/ 1997 h 2880"/>
                <a:gd name="T60" fmla="*/ 2897 w 4413"/>
                <a:gd name="T61" fmla="*/ 2216 h 2880"/>
                <a:gd name="T62" fmla="*/ 2700 w 4413"/>
                <a:gd name="T63" fmla="*/ 2880 h 2880"/>
                <a:gd name="T64" fmla="*/ 2732 w 4413"/>
                <a:gd name="T65" fmla="*/ 2880 h 2880"/>
                <a:gd name="T66" fmla="*/ 3316 w 4413"/>
                <a:gd name="T67" fmla="*/ 2027 h 2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13" h="2880">
                  <a:moveTo>
                    <a:pt x="3316" y="2027"/>
                  </a:moveTo>
                  <a:cubicBezTo>
                    <a:pt x="3373" y="2009"/>
                    <a:pt x="3426" y="1992"/>
                    <a:pt x="3475" y="1970"/>
                  </a:cubicBezTo>
                  <a:cubicBezTo>
                    <a:pt x="3729" y="1859"/>
                    <a:pt x="3991" y="1735"/>
                    <a:pt x="4174" y="1540"/>
                  </a:cubicBezTo>
                  <a:cubicBezTo>
                    <a:pt x="4285" y="1423"/>
                    <a:pt x="4355" y="1290"/>
                    <a:pt x="4382" y="1146"/>
                  </a:cubicBezTo>
                  <a:cubicBezTo>
                    <a:pt x="4413" y="986"/>
                    <a:pt x="4390" y="810"/>
                    <a:pt x="4316" y="624"/>
                  </a:cubicBezTo>
                  <a:cubicBezTo>
                    <a:pt x="4255" y="472"/>
                    <a:pt x="4139" y="334"/>
                    <a:pt x="3981" y="225"/>
                  </a:cubicBezTo>
                  <a:cubicBezTo>
                    <a:pt x="3832" y="123"/>
                    <a:pt x="3653" y="52"/>
                    <a:pt x="3464" y="20"/>
                  </a:cubicBezTo>
                  <a:cubicBezTo>
                    <a:pt x="3397" y="8"/>
                    <a:pt x="3330" y="2"/>
                    <a:pt x="3262" y="0"/>
                  </a:cubicBezTo>
                  <a:cubicBezTo>
                    <a:pt x="3201" y="0"/>
                    <a:pt x="3201" y="0"/>
                    <a:pt x="3201" y="0"/>
                  </a:cubicBezTo>
                  <a:cubicBezTo>
                    <a:pt x="3084" y="3"/>
                    <a:pt x="2969" y="20"/>
                    <a:pt x="2860" y="53"/>
                  </a:cubicBezTo>
                  <a:cubicBezTo>
                    <a:pt x="2644" y="119"/>
                    <a:pt x="2458" y="238"/>
                    <a:pt x="2307" y="409"/>
                  </a:cubicBezTo>
                  <a:cubicBezTo>
                    <a:pt x="1579" y="1237"/>
                    <a:pt x="1333" y="1268"/>
                    <a:pt x="409" y="1268"/>
                  </a:cubicBezTo>
                  <a:cubicBezTo>
                    <a:pt x="351" y="1268"/>
                    <a:pt x="290" y="1268"/>
                    <a:pt x="227" y="1268"/>
                  </a:cubicBezTo>
                  <a:cubicBezTo>
                    <a:pt x="162" y="1267"/>
                    <a:pt x="88" y="1267"/>
                    <a:pt x="11" y="1267"/>
                  </a:cubicBezTo>
                  <a:cubicBezTo>
                    <a:pt x="8" y="1267"/>
                    <a:pt x="4" y="1267"/>
                    <a:pt x="0" y="1267"/>
                  </a:cubicBezTo>
                  <a:cubicBezTo>
                    <a:pt x="0" y="1299"/>
                    <a:pt x="0" y="1299"/>
                    <a:pt x="0" y="1299"/>
                  </a:cubicBezTo>
                  <a:cubicBezTo>
                    <a:pt x="4" y="1299"/>
                    <a:pt x="8" y="1299"/>
                    <a:pt x="11" y="1299"/>
                  </a:cubicBezTo>
                  <a:cubicBezTo>
                    <a:pt x="88" y="1299"/>
                    <a:pt x="162" y="1299"/>
                    <a:pt x="227" y="1300"/>
                  </a:cubicBezTo>
                  <a:cubicBezTo>
                    <a:pt x="290" y="1300"/>
                    <a:pt x="351" y="1300"/>
                    <a:pt x="409" y="1300"/>
                  </a:cubicBezTo>
                  <a:cubicBezTo>
                    <a:pt x="860" y="1300"/>
                    <a:pt x="1176" y="1291"/>
                    <a:pt x="1455" y="1173"/>
                  </a:cubicBezTo>
                  <a:cubicBezTo>
                    <a:pt x="1713" y="1064"/>
                    <a:pt x="1950" y="863"/>
                    <a:pt x="2331" y="431"/>
                  </a:cubicBezTo>
                  <a:cubicBezTo>
                    <a:pt x="2478" y="264"/>
                    <a:pt x="2659" y="147"/>
                    <a:pt x="2869" y="84"/>
                  </a:cubicBezTo>
                  <a:cubicBezTo>
                    <a:pt x="2985" y="49"/>
                    <a:pt x="3106" y="32"/>
                    <a:pt x="3231" y="32"/>
                  </a:cubicBezTo>
                  <a:cubicBezTo>
                    <a:pt x="3307" y="32"/>
                    <a:pt x="3383" y="38"/>
                    <a:pt x="3459" y="51"/>
                  </a:cubicBezTo>
                  <a:cubicBezTo>
                    <a:pt x="3643" y="83"/>
                    <a:pt x="3818" y="152"/>
                    <a:pt x="3963" y="252"/>
                  </a:cubicBezTo>
                  <a:cubicBezTo>
                    <a:pt x="4116" y="357"/>
                    <a:pt x="4228" y="489"/>
                    <a:pt x="4286" y="636"/>
                  </a:cubicBezTo>
                  <a:cubicBezTo>
                    <a:pt x="4358" y="816"/>
                    <a:pt x="4380" y="986"/>
                    <a:pt x="4351" y="1140"/>
                  </a:cubicBezTo>
                  <a:cubicBezTo>
                    <a:pt x="4324" y="1278"/>
                    <a:pt x="4257" y="1405"/>
                    <a:pt x="4151" y="1518"/>
                  </a:cubicBezTo>
                  <a:cubicBezTo>
                    <a:pt x="3972" y="1709"/>
                    <a:pt x="3713" y="1831"/>
                    <a:pt x="3463" y="1941"/>
                  </a:cubicBezTo>
                  <a:cubicBezTo>
                    <a:pt x="3415" y="1962"/>
                    <a:pt x="3362" y="1979"/>
                    <a:pt x="3306" y="1997"/>
                  </a:cubicBezTo>
                  <a:cubicBezTo>
                    <a:pt x="3163" y="2043"/>
                    <a:pt x="3014" y="2091"/>
                    <a:pt x="2897" y="2216"/>
                  </a:cubicBezTo>
                  <a:cubicBezTo>
                    <a:pt x="2765" y="2357"/>
                    <a:pt x="2700" y="2574"/>
                    <a:pt x="2700" y="2880"/>
                  </a:cubicBezTo>
                  <a:cubicBezTo>
                    <a:pt x="2732" y="2880"/>
                    <a:pt x="2732" y="2880"/>
                    <a:pt x="2732" y="2880"/>
                  </a:cubicBezTo>
                  <a:cubicBezTo>
                    <a:pt x="2733" y="2215"/>
                    <a:pt x="3043" y="2115"/>
                    <a:pt x="3316" y="2027"/>
                  </a:cubicBez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5" name="Freeform 18"/>
            <p:cNvSpPr>
              <a:spLocks/>
            </p:cNvSpPr>
            <p:nvPr/>
          </p:nvSpPr>
          <p:spPr bwMode="auto">
            <a:xfrm>
              <a:off x="7103589" y="2531968"/>
              <a:ext cx="178128" cy="165405"/>
            </a:xfrm>
            <a:custGeom>
              <a:avLst/>
              <a:gdLst>
                <a:gd name="T0" fmla="*/ 10 w 98"/>
                <a:gd name="T1" fmla="*/ 95 h 95"/>
                <a:gd name="T2" fmla="*/ 98 w 98"/>
                <a:gd name="T3" fmla="*/ 11 h 95"/>
                <a:gd name="T4" fmla="*/ 86 w 98"/>
                <a:gd name="T5" fmla="*/ 0 h 95"/>
                <a:gd name="T6" fmla="*/ 0 w 98"/>
                <a:gd name="T7" fmla="*/ 82 h 95"/>
                <a:gd name="T8" fmla="*/ 10 w 98"/>
                <a:gd name="T9" fmla="*/ 95 h 95"/>
              </a:gdLst>
              <a:ahLst/>
              <a:cxnLst>
                <a:cxn ang="0">
                  <a:pos x="T0" y="T1"/>
                </a:cxn>
                <a:cxn ang="0">
                  <a:pos x="T2" y="T3"/>
                </a:cxn>
                <a:cxn ang="0">
                  <a:pos x="T4" y="T5"/>
                </a:cxn>
                <a:cxn ang="0">
                  <a:pos x="T6" y="T7"/>
                </a:cxn>
                <a:cxn ang="0">
                  <a:pos x="T8" y="T9"/>
                </a:cxn>
              </a:cxnLst>
              <a:rect l="0" t="0" r="r" b="b"/>
              <a:pathLst>
                <a:path w="98" h="95">
                  <a:moveTo>
                    <a:pt x="10" y="95"/>
                  </a:moveTo>
                  <a:cubicBezTo>
                    <a:pt x="42" y="67"/>
                    <a:pt x="72" y="39"/>
                    <a:pt x="98" y="11"/>
                  </a:cubicBezTo>
                  <a:cubicBezTo>
                    <a:pt x="86" y="0"/>
                    <a:pt x="86" y="0"/>
                    <a:pt x="86" y="0"/>
                  </a:cubicBezTo>
                  <a:cubicBezTo>
                    <a:pt x="61" y="28"/>
                    <a:pt x="32" y="56"/>
                    <a:pt x="0" y="82"/>
                  </a:cubicBezTo>
                  <a:lnTo>
                    <a:pt x="10" y="95"/>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8" name="Freeform 19"/>
            <p:cNvSpPr>
              <a:spLocks/>
            </p:cNvSpPr>
            <p:nvPr/>
          </p:nvSpPr>
          <p:spPr bwMode="auto">
            <a:xfrm>
              <a:off x="6371989" y="3021823"/>
              <a:ext cx="209939" cy="120875"/>
            </a:xfrm>
            <a:custGeom>
              <a:avLst/>
              <a:gdLst>
                <a:gd name="T0" fmla="*/ 7 w 115"/>
                <a:gd name="T1" fmla="*/ 67 h 67"/>
                <a:gd name="T2" fmla="*/ 115 w 115"/>
                <a:gd name="T3" fmla="*/ 14 h 67"/>
                <a:gd name="T4" fmla="*/ 108 w 115"/>
                <a:gd name="T5" fmla="*/ 0 h 67"/>
                <a:gd name="T6" fmla="*/ 0 w 115"/>
                <a:gd name="T7" fmla="*/ 53 h 67"/>
                <a:gd name="T8" fmla="*/ 7 w 115"/>
                <a:gd name="T9" fmla="*/ 67 h 67"/>
              </a:gdLst>
              <a:ahLst/>
              <a:cxnLst>
                <a:cxn ang="0">
                  <a:pos x="T0" y="T1"/>
                </a:cxn>
                <a:cxn ang="0">
                  <a:pos x="T2" y="T3"/>
                </a:cxn>
                <a:cxn ang="0">
                  <a:pos x="T4" y="T5"/>
                </a:cxn>
                <a:cxn ang="0">
                  <a:pos x="T6" y="T7"/>
                </a:cxn>
                <a:cxn ang="0">
                  <a:pos x="T8" y="T9"/>
                </a:cxn>
              </a:cxnLst>
              <a:rect l="0" t="0" r="r" b="b"/>
              <a:pathLst>
                <a:path w="115" h="67">
                  <a:moveTo>
                    <a:pt x="7" y="67"/>
                  </a:moveTo>
                  <a:cubicBezTo>
                    <a:pt x="46" y="49"/>
                    <a:pt x="82" y="31"/>
                    <a:pt x="115" y="14"/>
                  </a:cubicBezTo>
                  <a:cubicBezTo>
                    <a:pt x="108" y="0"/>
                    <a:pt x="108" y="0"/>
                    <a:pt x="108" y="0"/>
                  </a:cubicBezTo>
                  <a:cubicBezTo>
                    <a:pt x="75" y="17"/>
                    <a:pt x="39" y="34"/>
                    <a:pt x="0" y="53"/>
                  </a:cubicBezTo>
                  <a:lnTo>
                    <a:pt x="7" y="67"/>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3" name="Freeform 20"/>
            <p:cNvSpPr>
              <a:spLocks/>
            </p:cNvSpPr>
            <p:nvPr/>
          </p:nvSpPr>
          <p:spPr bwMode="auto">
            <a:xfrm>
              <a:off x="7389865" y="2175711"/>
              <a:ext cx="120875" cy="203575"/>
            </a:xfrm>
            <a:custGeom>
              <a:avLst/>
              <a:gdLst>
                <a:gd name="T0" fmla="*/ 0 w 69"/>
                <a:gd name="T1" fmla="*/ 105 h 113"/>
                <a:gd name="T2" fmla="*/ 13 w 69"/>
                <a:gd name="T3" fmla="*/ 113 h 113"/>
                <a:gd name="T4" fmla="*/ 69 w 69"/>
                <a:gd name="T5" fmla="*/ 6 h 113"/>
                <a:gd name="T6" fmla="*/ 54 w 69"/>
                <a:gd name="T7" fmla="*/ 0 h 113"/>
                <a:gd name="T8" fmla="*/ 0 w 69"/>
                <a:gd name="T9" fmla="*/ 105 h 113"/>
              </a:gdLst>
              <a:ahLst/>
              <a:cxnLst>
                <a:cxn ang="0">
                  <a:pos x="T0" y="T1"/>
                </a:cxn>
                <a:cxn ang="0">
                  <a:pos x="T2" y="T3"/>
                </a:cxn>
                <a:cxn ang="0">
                  <a:pos x="T4" y="T5"/>
                </a:cxn>
                <a:cxn ang="0">
                  <a:pos x="T6" y="T7"/>
                </a:cxn>
                <a:cxn ang="0">
                  <a:pos x="T8" y="T9"/>
                </a:cxn>
              </a:cxnLst>
              <a:rect l="0" t="0" r="r" b="b"/>
              <a:pathLst>
                <a:path w="69" h="113">
                  <a:moveTo>
                    <a:pt x="0" y="105"/>
                  </a:moveTo>
                  <a:cubicBezTo>
                    <a:pt x="13" y="113"/>
                    <a:pt x="13" y="113"/>
                    <a:pt x="13" y="113"/>
                  </a:cubicBezTo>
                  <a:cubicBezTo>
                    <a:pt x="35" y="79"/>
                    <a:pt x="54" y="43"/>
                    <a:pt x="69" y="6"/>
                  </a:cubicBezTo>
                  <a:cubicBezTo>
                    <a:pt x="54" y="0"/>
                    <a:pt x="54" y="0"/>
                    <a:pt x="54" y="0"/>
                  </a:cubicBezTo>
                  <a:cubicBezTo>
                    <a:pt x="40" y="36"/>
                    <a:pt x="21" y="71"/>
                    <a:pt x="0" y="105"/>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15" name="Freeform 21"/>
            <p:cNvSpPr>
              <a:spLocks/>
            </p:cNvSpPr>
            <p:nvPr/>
          </p:nvSpPr>
          <p:spPr bwMode="auto">
            <a:xfrm>
              <a:off x="6212948" y="311727"/>
              <a:ext cx="209939" cy="82704"/>
            </a:xfrm>
            <a:custGeom>
              <a:avLst/>
              <a:gdLst>
                <a:gd name="T0" fmla="*/ 120 w 120"/>
                <a:gd name="T1" fmla="*/ 30 h 45"/>
                <a:gd name="T2" fmla="*/ 3 w 120"/>
                <a:gd name="T3" fmla="*/ 0 h 45"/>
                <a:gd name="T4" fmla="*/ 0 w 120"/>
                <a:gd name="T5" fmla="*/ 15 h 45"/>
                <a:gd name="T6" fmla="*/ 115 w 120"/>
                <a:gd name="T7" fmla="*/ 45 h 45"/>
                <a:gd name="T8" fmla="*/ 120 w 120"/>
                <a:gd name="T9" fmla="*/ 30 h 45"/>
              </a:gdLst>
              <a:ahLst/>
              <a:cxnLst>
                <a:cxn ang="0">
                  <a:pos x="T0" y="T1"/>
                </a:cxn>
                <a:cxn ang="0">
                  <a:pos x="T2" y="T3"/>
                </a:cxn>
                <a:cxn ang="0">
                  <a:pos x="T4" y="T5"/>
                </a:cxn>
                <a:cxn ang="0">
                  <a:pos x="T6" y="T7"/>
                </a:cxn>
                <a:cxn ang="0">
                  <a:pos x="T8" y="T9"/>
                </a:cxn>
              </a:cxnLst>
              <a:rect l="0" t="0" r="r" b="b"/>
              <a:pathLst>
                <a:path w="120" h="45">
                  <a:moveTo>
                    <a:pt x="120" y="30"/>
                  </a:moveTo>
                  <a:cubicBezTo>
                    <a:pt x="82" y="18"/>
                    <a:pt x="42" y="8"/>
                    <a:pt x="3" y="0"/>
                  </a:cubicBezTo>
                  <a:cubicBezTo>
                    <a:pt x="0" y="15"/>
                    <a:pt x="0" y="15"/>
                    <a:pt x="0" y="15"/>
                  </a:cubicBezTo>
                  <a:cubicBezTo>
                    <a:pt x="39" y="23"/>
                    <a:pt x="77" y="33"/>
                    <a:pt x="115" y="45"/>
                  </a:cubicBezTo>
                  <a:lnTo>
                    <a:pt x="120" y="3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16" name="Freeform 22"/>
            <p:cNvSpPr>
              <a:spLocks/>
            </p:cNvSpPr>
            <p:nvPr/>
          </p:nvSpPr>
          <p:spPr bwMode="auto">
            <a:xfrm>
              <a:off x="5983925" y="3206311"/>
              <a:ext cx="209939" cy="108151"/>
            </a:xfrm>
            <a:custGeom>
              <a:avLst/>
              <a:gdLst>
                <a:gd name="T0" fmla="*/ 5 w 117"/>
                <a:gd name="T1" fmla="*/ 61 h 61"/>
                <a:gd name="T2" fmla="*/ 68 w 117"/>
                <a:gd name="T3" fmla="*/ 37 h 61"/>
                <a:gd name="T4" fmla="*/ 117 w 117"/>
                <a:gd name="T5" fmla="*/ 15 h 61"/>
                <a:gd name="T6" fmla="*/ 110 w 117"/>
                <a:gd name="T7" fmla="*/ 0 h 61"/>
                <a:gd name="T8" fmla="*/ 61 w 117"/>
                <a:gd name="T9" fmla="*/ 22 h 61"/>
                <a:gd name="T10" fmla="*/ 0 w 117"/>
                <a:gd name="T11" fmla="*/ 46 h 61"/>
                <a:gd name="T12" fmla="*/ 5 w 117"/>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117" h="61">
                  <a:moveTo>
                    <a:pt x="5" y="61"/>
                  </a:moveTo>
                  <a:cubicBezTo>
                    <a:pt x="30" y="52"/>
                    <a:pt x="50" y="44"/>
                    <a:pt x="68" y="37"/>
                  </a:cubicBezTo>
                  <a:cubicBezTo>
                    <a:pt x="84" y="30"/>
                    <a:pt x="100" y="22"/>
                    <a:pt x="117" y="15"/>
                  </a:cubicBezTo>
                  <a:cubicBezTo>
                    <a:pt x="110" y="0"/>
                    <a:pt x="110" y="0"/>
                    <a:pt x="110" y="0"/>
                  </a:cubicBezTo>
                  <a:cubicBezTo>
                    <a:pt x="94" y="8"/>
                    <a:pt x="77" y="15"/>
                    <a:pt x="61" y="22"/>
                  </a:cubicBezTo>
                  <a:cubicBezTo>
                    <a:pt x="44" y="30"/>
                    <a:pt x="24" y="37"/>
                    <a:pt x="0" y="46"/>
                  </a:cubicBezTo>
                  <a:lnTo>
                    <a:pt x="5" y="6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17" name="Freeform 23"/>
            <p:cNvSpPr>
              <a:spLocks/>
            </p:cNvSpPr>
            <p:nvPr/>
          </p:nvSpPr>
          <p:spPr bwMode="auto">
            <a:xfrm>
              <a:off x="4609792" y="4523191"/>
              <a:ext cx="57258" cy="216299"/>
            </a:xfrm>
            <a:custGeom>
              <a:avLst/>
              <a:gdLst>
                <a:gd name="T0" fmla="*/ 0 w 35"/>
                <a:gd name="T1" fmla="*/ 119 h 121"/>
                <a:gd name="T2" fmla="*/ 16 w 35"/>
                <a:gd name="T3" fmla="*/ 121 h 121"/>
                <a:gd name="T4" fmla="*/ 35 w 35"/>
                <a:gd name="T5" fmla="*/ 4 h 121"/>
                <a:gd name="T6" fmla="*/ 20 w 35"/>
                <a:gd name="T7" fmla="*/ 0 h 121"/>
                <a:gd name="T8" fmla="*/ 0 w 35"/>
                <a:gd name="T9" fmla="*/ 119 h 121"/>
              </a:gdLst>
              <a:ahLst/>
              <a:cxnLst>
                <a:cxn ang="0">
                  <a:pos x="T0" y="T1"/>
                </a:cxn>
                <a:cxn ang="0">
                  <a:pos x="T2" y="T3"/>
                </a:cxn>
                <a:cxn ang="0">
                  <a:pos x="T4" y="T5"/>
                </a:cxn>
                <a:cxn ang="0">
                  <a:pos x="T6" y="T7"/>
                </a:cxn>
                <a:cxn ang="0">
                  <a:pos x="T8" y="T9"/>
                </a:cxn>
              </a:cxnLst>
              <a:rect l="0" t="0" r="r" b="b"/>
              <a:pathLst>
                <a:path w="35" h="121">
                  <a:moveTo>
                    <a:pt x="0" y="119"/>
                  </a:moveTo>
                  <a:cubicBezTo>
                    <a:pt x="16" y="121"/>
                    <a:pt x="16" y="121"/>
                    <a:pt x="16" y="121"/>
                  </a:cubicBezTo>
                  <a:cubicBezTo>
                    <a:pt x="21" y="80"/>
                    <a:pt x="27" y="41"/>
                    <a:pt x="35" y="4"/>
                  </a:cubicBezTo>
                  <a:cubicBezTo>
                    <a:pt x="20" y="0"/>
                    <a:pt x="20" y="0"/>
                    <a:pt x="20" y="0"/>
                  </a:cubicBezTo>
                  <a:cubicBezTo>
                    <a:pt x="12" y="38"/>
                    <a:pt x="5" y="78"/>
                    <a:pt x="0" y="119"/>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18" name="Freeform 24"/>
            <p:cNvSpPr>
              <a:spLocks/>
            </p:cNvSpPr>
            <p:nvPr/>
          </p:nvSpPr>
          <p:spPr bwMode="auto">
            <a:xfrm>
              <a:off x="6989078" y="655260"/>
              <a:ext cx="178128" cy="159045"/>
            </a:xfrm>
            <a:custGeom>
              <a:avLst/>
              <a:gdLst>
                <a:gd name="T0" fmla="*/ 102 w 102"/>
                <a:gd name="T1" fmla="*/ 78 h 89"/>
                <a:gd name="T2" fmla="*/ 9 w 102"/>
                <a:gd name="T3" fmla="*/ 0 h 89"/>
                <a:gd name="T4" fmla="*/ 0 w 102"/>
                <a:gd name="T5" fmla="*/ 13 h 89"/>
                <a:gd name="T6" fmla="*/ 91 w 102"/>
                <a:gd name="T7" fmla="*/ 89 h 89"/>
                <a:gd name="T8" fmla="*/ 102 w 102"/>
                <a:gd name="T9" fmla="*/ 78 h 89"/>
              </a:gdLst>
              <a:ahLst/>
              <a:cxnLst>
                <a:cxn ang="0">
                  <a:pos x="T0" y="T1"/>
                </a:cxn>
                <a:cxn ang="0">
                  <a:pos x="T2" y="T3"/>
                </a:cxn>
                <a:cxn ang="0">
                  <a:pos x="T4" y="T5"/>
                </a:cxn>
                <a:cxn ang="0">
                  <a:pos x="T6" y="T7"/>
                </a:cxn>
                <a:cxn ang="0">
                  <a:pos x="T8" y="T9"/>
                </a:cxn>
              </a:cxnLst>
              <a:rect l="0" t="0" r="r" b="b"/>
              <a:pathLst>
                <a:path w="102" h="89">
                  <a:moveTo>
                    <a:pt x="102" y="78"/>
                  </a:moveTo>
                  <a:cubicBezTo>
                    <a:pt x="74" y="51"/>
                    <a:pt x="43" y="25"/>
                    <a:pt x="9" y="0"/>
                  </a:cubicBezTo>
                  <a:cubicBezTo>
                    <a:pt x="0" y="13"/>
                    <a:pt x="0" y="13"/>
                    <a:pt x="0" y="13"/>
                  </a:cubicBezTo>
                  <a:cubicBezTo>
                    <a:pt x="33" y="37"/>
                    <a:pt x="63" y="63"/>
                    <a:pt x="91" y="89"/>
                  </a:cubicBezTo>
                  <a:lnTo>
                    <a:pt x="102" y="7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19" name="Freeform 25"/>
            <p:cNvSpPr>
              <a:spLocks/>
            </p:cNvSpPr>
            <p:nvPr/>
          </p:nvSpPr>
          <p:spPr bwMode="auto">
            <a:xfrm>
              <a:off x="6753692" y="2805524"/>
              <a:ext cx="197216" cy="139958"/>
            </a:xfrm>
            <a:custGeom>
              <a:avLst/>
              <a:gdLst>
                <a:gd name="T0" fmla="*/ 8 w 109"/>
                <a:gd name="T1" fmla="*/ 78 h 78"/>
                <a:gd name="T2" fmla="*/ 109 w 109"/>
                <a:gd name="T3" fmla="*/ 14 h 78"/>
                <a:gd name="T4" fmla="*/ 100 w 109"/>
                <a:gd name="T5" fmla="*/ 0 h 78"/>
                <a:gd name="T6" fmla="*/ 0 w 109"/>
                <a:gd name="T7" fmla="*/ 64 h 78"/>
                <a:gd name="T8" fmla="*/ 8 w 109"/>
                <a:gd name="T9" fmla="*/ 78 h 78"/>
              </a:gdLst>
              <a:ahLst/>
              <a:cxnLst>
                <a:cxn ang="0">
                  <a:pos x="T0" y="T1"/>
                </a:cxn>
                <a:cxn ang="0">
                  <a:pos x="T2" y="T3"/>
                </a:cxn>
                <a:cxn ang="0">
                  <a:pos x="T4" y="T5"/>
                </a:cxn>
                <a:cxn ang="0">
                  <a:pos x="T6" y="T7"/>
                </a:cxn>
                <a:cxn ang="0">
                  <a:pos x="T8" y="T9"/>
                </a:cxn>
              </a:cxnLst>
              <a:rect l="0" t="0" r="r" b="b"/>
              <a:pathLst>
                <a:path w="109" h="78">
                  <a:moveTo>
                    <a:pt x="8" y="78"/>
                  </a:moveTo>
                  <a:cubicBezTo>
                    <a:pt x="44" y="57"/>
                    <a:pt x="78" y="35"/>
                    <a:pt x="109" y="14"/>
                  </a:cubicBezTo>
                  <a:cubicBezTo>
                    <a:pt x="100" y="0"/>
                    <a:pt x="100" y="0"/>
                    <a:pt x="100" y="0"/>
                  </a:cubicBezTo>
                  <a:cubicBezTo>
                    <a:pt x="69" y="22"/>
                    <a:pt x="35" y="43"/>
                    <a:pt x="0" y="64"/>
                  </a:cubicBezTo>
                  <a:lnTo>
                    <a:pt x="8" y="7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20" name="Freeform 26"/>
            <p:cNvSpPr>
              <a:spLocks/>
            </p:cNvSpPr>
            <p:nvPr/>
          </p:nvSpPr>
          <p:spPr bwMode="auto">
            <a:xfrm>
              <a:off x="7542547" y="1762201"/>
              <a:ext cx="44534" cy="216299"/>
            </a:xfrm>
            <a:custGeom>
              <a:avLst/>
              <a:gdLst>
                <a:gd name="T0" fmla="*/ 8 w 24"/>
                <a:gd name="T1" fmla="*/ 16 h 121"/>
                <a:gd name="T2" fmla="*/ 0 w 24"/>
                <a:gd name="T3" fmla="*/ 119 h 121"/>
                <a:gd name="T4" fmla="*/ 16 w 24"/>
                <a:gd name="T5" fmla="*/ 121 h 121"/>
                <a:gd name="T6" fmla="*/ 24 w 24"/>
                <a:gd name="T7" fmla="*/ 16 h 121"/>
                <a:gd name="T8" fmla="*/ 24 w 24"/>
                <a:gd name="T9" fmla="*/ 0 h 121"/>
                <a:gd name="T10" fmla="*/ 8 w 24"/>
                <a:gd name="T11" fmla="*/ 1 h 121"/>
                <a:gd name="T12" fmla="*/ 8 w 24"/>
                <a:gd name="T13" fmla="*/ 16 h 121"/>
              </a:gdLst>
              <a:ahLst/>
              <a:cxnLst>
                <a:cxn ang="0">
                  <a:pos x="T0" y="T1"/>
                </a:cxn>
                <a:cxn ang="0">
                  <a:pos x="T2" y="T3"/>
                </a:cxn>
                <a:cxn ang="0">
                  <a:pos x="T4" y="T5"/>
                </a:cxn>
                <a:cxn ang="0">
                  <a:pos x="T6" y="T7"/>
                </a:cxn>
                <a:cxn ang="0">
                  <a:pos x="T8" y="T9"/>
                </a:cxn>
                <a:cxn ang="0">
                  <a:pos x="T10" y="T11"/>
                </a:cxn>
                <a:cxn ang="0">
                  <a:pos x="T12" y="T13"/>
                </a:cxn>
              </a:cxnLst>
              <a:rect l="0" t="0" r="r" b="b"/>
              <a:pathLst>
                <a:path w="24" h="121">
                  <a:moveTo>
                    <a:pt x="8" y="16"/>
                  </a:moveTo>
                  <a:cubicBezTo>
                    <a:pt x="8" y="51"/>
                    <a:pt x="6" y="85"/>
                    <a:pt x="0" y="119"/>
                  </a:cubicBezTo>
                  <a:cubicBezTo>
                    <a:pt x="16" y="121"/>
                    <a:pt x="16" y="121"/>
                    <a:pt x="16" y="121"/>
                  </a:cubicBezTo>
                  <a:cubicBezTo>
                    <a:pt x="22" y="87"/>
                    <a:pt x="24" y="52"/>
                    <a:pt x="24" y="16"/>
                  </a:cubicBezTo>
                  <a:cubicBezTo>
                    <a:pt x="24" y="11"/>
                    <a:pt x="24" y="6"/>
                    <a:pt x="24" y="0"/>
                  </a:cubicBezTo>
                  <a:cubicBezTo>
                    <a:pt x="8" y="1"/>
                    <a:pt x="8" y="1"/>
                    <a:pt x="8" y="1"/>
                  </a:cubicBezTo>
                  <a:cubicBezTo>
                    <a:pt x="8" y="6"/>
                    <a:pt x="8" y="11"/>
                    <a:pt x="8" y="16"/>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21" name="Freeform 27"/>
            <p:cNvSpPr>
              <a:spLocks/>
            </p:cNvSpPr>
            <p:nvPr/>
          </p:nvSpPr>
          <p:spPr bwMode="auto">
            <a:xfrm>
              <a:off x="7288078" y="954259"/>
              <a:ext cx="139958" cy="197216"/>
            </a:xfrm>
            <a:custGeom>
              <a:avLst/>
              <a:gdLst>
                <a:gd name="T0" fmla="*/ 77 w 77"/>
                <a:gd name="T1" fmla="*/ 103 h 110"/>
                <a:gd name="T2" fmla="*/ 13 w 77"/>
                <a:gd name="T3" fmla="*/ 0 h 110"/>
                <a:gd name="T4" fmla="*/ 0 w 77"/>
                <a:gd name="T5" fmla="*/ 10 h 110"/>
                <a:gd name="T6" fmla="*/ 63 w 77"/>
                <a:gd name="T7" fmla="*/ 110 h 110"/>
                <a:gd name="T8" fmla="*/ 77 w 77"/>
                <a:gd name="T9" fmla="*/ 103 h 110"/>
              </a:gdLst>
              <a:ahLst/>
              <a:cxnLst>
                <a:cxn ang="0">
                  <a:pos x="T0" y="T1"/>
                </a:cxn>
                <a:cxn ang="0">
                  <a:pos x="T2" y="T3"/>
                </a:cxn>
                <a:cxn ang="0">
                  <a:pos x="T4" y="T5"/>
                </a:cxn>
                <a:cxn ang="0">
                  <a:pos x="T6" y="T7"/>
                </a:cxn>
                <a:cxn ang="0">
                  <a:pos x="T8" y="T9"/>
                </a:cxn>
              </a:cxnLst>
              <a:rect l="0" t="0" r="r" b="b"/>
              <a:pathLst>
                <a:path w="77" h="110">
                  <a:moveTo>
                    <a:pt x="77" y="103"/>
                  </a:moveTo>
                  <a:cubicBezTo>
                    <a:pt x="60" y="68"/>
                    <a:pt x="38" y="33"/>
                    <a:pt x="13" y="0"/>
                  </a:cubicBezTo>
                  <a:cubicBezTo>
                    <a:pt x="0" y="10"/>
                    <a:pt x="0" y="10"/>
                    <a:pt x="0" y="10"/>
                  </a:cubicBezTo>
                  <a:cubicBezTo>
                    <a:pt x="25" y="42"/>
                    <a:pt x="46" y="76"/>
                    <a:pt x="63" y="110"/>
                  </a:cubicBezTo>
                  <a:lnTo>
                    <a:pt x="77" y="10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22" name="Freeform 28"/>
            <p:cNvSpPr>
              <a:spLocks/>
            </p:cNvSpPr>
            <p:nvPr/>
          </p:nvSpPr>
          <p:spPr bwMode="auto">
            <a:xfrm>
              <a:off x="6613734" y="438961"/>
              <a:ext cx="203575" cy="120875"/>
            </a:xfrm>
            <a:custGeom>
              <a:avLst/>
              <a:gdLst>
                <a:gd name="T0" fmla="*/ 114 w 114"/>
                <a:gd name="T1" fmla="*/ 53 h 67"/>
                <a:gd name="T2" fmla="*/ 6 w 114"/>
                <a:gd name="T3" fmla="*/ 0 h 67"/>
                <a:gd name="T4" fmla="*/ 0 w 114"/>
                <a:gd name="T5" fmla="*/ 15 h 67"/>
                <a:gd name="T6" fmla="*/ 107 w 114"/>
                <a:gd name="T7" fmla="*/ 67 h 67"/>
                <a:gd name="T8" fmla="*/ 114 w 114"/>
                <a:gd name="T9" fmla="*/ 53 h 67"/>
              </a:gdLst>
              <a:ahLst/>
              <a:cxnLst>
                <a:cxn ang="0">
                  <a:pos x="T0" y="T1"/>
                </a:cxn>
                <a:cxn ang="0">
                  <a:pos x="T2" y="T3"/>
                </a:cxn>
                <a:cxn ang="0">
                  <a:pos x="T4" y="T5"/>
                </a:cxn>
                <a:cxn ang="0">
                  <a:pos x="T6" y="T7"/>
                </a:cxn>
                <a:cxn ang="0">
                  <a:pos x="T8" y="T9"/>
                </a:cxn>
              </a:cxnLst>
              <a:rect l="0" t="0" r="r" b="b"/>
              <a:pathLst>
                <a:path w="114" h="67">
                  <a:moveTo>
                    <a:pt x="114" y="53"/>
                  </a:moveTo>
                  <a:cubicBezTo>
                    <a:pt x="80" y="34"/>
                    <a:pt x="43" y="16"/>
                    <a:pt x="6" y="0"/>
                  </a:cubicBezTo>
                  <a:cubicBezTo>
                    <a:pt x="0" y="15"/>
                    <a:pt x="0" y="15"/>
                    <a:pt x="0" y="15"/>
                  </a:cubicBezTo>
                  <a:cubicBezTo>
                    <a:pt x="37" y="31"/>
                    <a:pt x="73" y="48"/>
                    <a:pt x="107" y="67"/>
                  </a:cubicBezTo>
                  <a:lnTo>
                    <a:pt x="114" y="5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23" name="Freeform 29"/>
            <p:cNvSpPr>
              <a:spLocks/>
            </p:cNvSpPr>
            <p:nvPr/>
          </p:nvSpPr>
          <p:spPr bwMode="auto">
            <a:xfrm>
              <a:off x="7478929" y="1335963"/>
              <a:ext cx="82704" cy="216299"/>
            </a:xfrm>
            <a:custGeom>
              <a:avLst/>
              <a:gdLst>
                <a:gd name="T0" fmla="*/ 45 w 45"/>
                <a:gd name="T1" fmla="*/ 117 h 120"/>
                <a:gd name="T2" fmla="*/ 15 w 45"/>
                <a:gd name="T3" fmla="*/ 0 h 120"/>
                <a:gd name="T4" fmla="*/ 0 w 45"/>
                <a:gd name="T5" fmla="*/ 5 h 120"/>
                <a:gd name="T6" fmla="*/ 30 w 45"/>
                <a:gd name="T7" fmla="*/ 120 h 120"/>
                <a:gd name="T8" fmla="*/ 45 w 45"/>
                <a:gd name="T9" fmla="*/ 117 h 120"/>
              </a:gdLst>
              <a:ahLst/>
              <a:cxnLst>
                <a:cxn ang="0">
                  <a:pos x="T0" y="T1"/>
                </a:cxn>
                <a:cxn ang="0">
                  <a:pos x="T2" y="T3"/>
                </a:cxn>
                <a:cxn ang="0">
                  <a:pos x="T4" y="T5"/>
                </a:cxn>
                <a:cxn ang="0">
                  <a:pos x="T6" y="T7"/>
                </a:cxn>
                <a:cxn ang="0">
                  <a:pos x="T8" y="T9"/>
                </a:cxn>
              </a:cxnLst>
              <a:rect l="0" t="0" r="r" b="b"/>
              <a:pathLst>
                <a:path w="45" h="120">
                  <a:moveTo>
                    <a:pt x="45" y="117"/>
                  </a:moveTo>
                  <a:cubicBezTo>
                    <a:pt x="38" y="79"/>
                    <a:pt x="28" y="40"/>
                    <a:pt x="15" y="0"/>
                  </a:cubicBezTo>
                  <a:cubicBezTo>
                    <a:pt x="0" y="5"/>
                    <a:pt x="0" y="5"/>
                    <a:pt x="0" y="5"/>
                  </a:cubicBezTo>
                  <a:cubicBezTo>
                    <a:pt x="12" y="44"/>
                    <a:pt x="23" y="83"/>
                    <a:pt x="30" y="120"/>
                  </a:cubicBezTo>
                  <a:lnTo>
                    <a:pt x="45" y="117"/>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24" name="Freeform 30"/>
            <p:cNvSpPr>
              <a:spLocks/>
            </p:cNvSpPr>
            <p:nvPr/>
          </p:nvSpPr>
          <p:spPr bwMode="auto">
            <a:xfrm>
              <a:off x="3362893" y="1736754"/>
              <a:ext cx="178128" cy="159045"/>
            </a:xfrm>
            <a:custGeom>
              <a:avLst/>
              <a:gdLst>
                <a:gd name="T0" fmla="*/ 0 w 102"/>
                <a:gd name="T1" fmla="*/ 77 h 89"/>
                <a:gd name="T2" fmla="*/ 10 w 102"/>
                <a:gd name="T3" fmla="*/ 89 h 89"/>
                <a:gd name="T4" fmla="*/ 102 w 102"/>
                <a:gd name="T5" fmla="*/ 12 h 89"/>
                <a:gd name="T6" fmla="*/ 91 w 102"/>
                <a:gd name="T7" fmla="*/ 0 h 89"/>
                <a:gd name="T8" fmla="*/ 0 w 102"/>
                <a:gd name="T9" fmla="*/ 77 h 89"/>
              </a:gdLst>
              <a:ahLst/>
              <a:cxnLst>
                <a:cxn ang="0">
                  <a:pos x="T0" y="T1"/>
                </a:cxn>
                <a:cxn ang="0">
                  <a:pos x="T2" y="T3"/>
                </a:cxn>
                <a:cxn ang="0">
                  <a:pos x="T4" y="T5"/>
                </a:cxn>
                <a:cxn ang="0">
                  <a:pos x="T6" y="T7"/>
                </a:cxn>
                <a:cxn ang="0">
                  <a:pos x="T8" y="T9"/>
                </a:cxn>
              </a:cxnLst>
              <a:rect l="0" t="0" r="r" b="b"/>
              <a:pathLst>
                <a:path w="102" h="89">
                  <a:moveTo>
                    <a:pt x="0" y="77"/>
                  </a:moveTo>
                  <a:cubicBezTo>
                    <a:pt x="10" y="89"/>
                    <a:pt x="10" y="89"/>
                    <a:pt x="10" y="89"/>
                  </a:cubicBezTo>
                  <a:cubicBezTo>
                    <a:pt x="40" y="65"/>
                    <a:pt x="71" y="39"/>
                    <a:pt x="102" y="12"/>
                  </a:cubicBezTo>
                  <a:cubicBezTo>
                    <a:pt x="91" y="0"/>
                    <a:pt x="91" y="0"/>
                    <a:pt x="91" y="0"/>
                  </a:cubicBezTo>
                  <a:cubicBezTo>
                    <a:pt x="60" y="27"/>
                    <a:pt x="30" y="53"/>
                    <a:pt x="0" y="77"/>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25" name="Freeform 31"/>
            <p:cNvSpPr>
              <a:spLocks/>
            </p:cNvSpPr>
            <p:nvPr/>
          </p:nvSpPr>
          <p:spPr bwMode="auto">
            <a:xfrm>
              <a:off x="3012996" y="2003946"/>
              <a:ext cx="190852" cy="139958"/>
            </a:xfrm>
            <a:custGeom>
              <a:avLst/>
              <a:gdLst>
                <a:gd name="T0" fmla="*/ 0 w 108"/>
                <a:gd name="T1" fmla="*/ 66 h 79"/>
                <a:gd name="T2" fmla="*/ 8 w 108"/>
                <a:gd name="T3" fmla="*/ 79 h 79"/>
                <a:gd name="T4" fmla="*/ 108 w 108"/>
                <a:gd name="T5" fmla="*/ 13 h 79"/>
                <a:gd name="T6" fmla="*/ 99 w 108"/>
                <a:gd name="T7" fmla="*/ 0 h 79"/>
                <a:gd name="T8" fmla="*/ 0 w 108"/>
                <a:gd name="T9" fmla="*/ 66 h 79"/>
              </a:gdLst>
              <a:ahLst/>
              <a:cxnLst>
                <a:cxn ang="0">
                  <a:pos x="T0" y="T1"/>
                </a:cxn>
                <a:cxn ang="0">
                  <a:pos x="T2" y="T3"/>
                </a:cxn>
                <a:cxn ang="0">
                  <a:pos x="T4" y="T5"/>
                </a:cxn>
                <a:cxn ang="0">
                  <a:pos x="T6" y="T7"/>
                </a:cxn>
                <a:cxn ang="0">
                  <a:pos x="T8" y="T9"/>
                </a:cxn>
              </a:cxnLst>
              <a:rect l="0" t="0" r="r" b="b"/>
              <a:pathLst>
                <a:path w="108" h="79">
                  <a:moveTo>
                    <a:pt x="0" y="66"/>
                  </a:moveTo>
                  <a:cubicBezTo>
                    <a:pt x="8" y="79"/>
                    <a:pt x="8" y="79"/>
                    <a:pt x="8" y="79"/>
                  </a:cubicBezTo>
                  <a:cubicBezTo>
                    <a:pt x="41" y="59"/>
                    <a:pt x="75" y="37"/>
                    <a:pt x="108" y="13"/>
                  </a:cubicBezTo>
                  <a:cubicBezTo>
                    <a:pt x="99" y="0"/>
                    <a:pt x="99" y="0"/>
                    <a:pt x="99" y="0"/>
                  </a:cubicBezTo>
                  <a:cubicBezTo>
                    <a:pt x="66" y="24"/>
                    <a:pt x="33" y="46"/>
                    <a:pt x="0" y="66"/>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26" name="Freeform 32"/>
            <p:cNvSpPr>
              <a:spLocks/>
            </p:cNvSpPr>
            <p:nvPr/>
          </p:nvSpPr>
          <p:spPr bwMode="auto">
            <a:xfrm>
              <a:off x="3680980" y="1444114"/>
              <a:ext cx="171769" cy="165405"/>
            </a:xfrm>
            <a:custGeom>
              <a:avLst/>
              <a:gdLst>
                <a:gd name="T0" fmla="*/ 0 w 97"/>
                <a:gd name="T1" fmla="*/ 84 h 95"/>
                <a:gd name="T2" fmla="*/ 11 w 97"/>
                <a:gd name="T3" fmla="*/ 95 h 95"/>
                <a:gd name="T4" fmla="*/ 97 w 97"/>
                <a:gd name="T5" fmla="*/ 11 h 95"/>
                <a:gd name="T6" fmla="*/ 86 w 97"/>
                <a:gd name="T7" fmla="*/ 0 h 95"/>
                <a:gd name="T8" fmla="*/ 0 w 97"/>
                <a:gd name="T9" fmla="*/ 84 h 95"/>
              </a:gdLst>
              <a:ahLst/>
              <a:cxnLst>
                <a:cxn ang="0">
                  <a:pos x="T0" y="T1"/>
                </a:cxn>
                <a:cxn ang="0">
                  <a:pos x="T2" y="T3"/>
                </a:cxn>
                <a:cxn ang="0">
                  <a:pos x="T4" y="T5"/>
                </a:cxn>
                <a:cxn ang="0">
                  <a:pos x="T6" y="T7"/>
                </a:cxn>
                <a:cxn ang="0">
                  <a:pos x="T8" y="T9"/>
                </a:cxn>
              </a:cxnLst>
              <a:rect l="0" t="0" r="r" b="b"/>
              <a:pathLst>
                <a:path w="97" h="95">
                  <a:moveTo>
                    <a:pt x="0" y="84"/>
                  </a:moveTo>
                  <a:cubicBezTo>
                    <a:pt x="11" y="95"/>
                    <a:pt x="11" y="95"/>
                    <a:pt x="11" y="95"/>
                  </a:cubicBezTo>
                  <a:cubicBezTo>
                    <a:pt x="39" y="69"/>
                    <a:pt x="68" y="41"/>
                    <a:pt x="97" y="11"/>
                  </a:cubicBezTo>
                  <a:cubicBezTo>
                    <a:pt x="86" y="0"/>
                    <a:pt x="86" y="0"/>
                    <a:pt x="86" y="0"/>
                  </a:cubicBezTo>
                  <a:cubicBezTo>
                    <a:pt x="56" y="30"/>
                    <a:pt x="28" y="58"/>
                    <a:pt x="0" y="84"/>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27" name="Freeform 33"/>
            <p:cNvSpPr>
              <a:spLocks/>
            </p:cNvSpPr>
            <p:nvPr/>
          </p:nvSpPr>
          <p:spPr bwMode="auto">
            <a:xfrm>
              <a:off x="2637656" y="2226605"/>
              <a:ext cx="203575" cy="114511"/>
            </a:xfrm>
            <a:custGeom>
              <a:avLst/>
              <a:gdLst>
                <a:gd name="T0" fmla="*/ 0 w 115"/>
                <a:gd name="T1" fmla="*/ 49 h 64"/>
                <a:gd name="T2" fmla="*/ 6 w 115"/>
                <a:gd name="T3" fmla="*/ 64 h 64"/>
                <a:gd name="T4" fmla="*/ 115 w 115"/>
                <a:gd name="T5" fmla="*/ 14 h 64"/>
                <a:gd name="T6" fmla="*/ 108 w 115"/>
                <a:gd name="T7" fmla="*/ 0 h 64"/>
                <a:gd name="T8" fmla="*/ 0 w 115"/>
                <a:gd name="T9" fmla="*/ 49 h 64"/>
              </a:gdLst>
              <a:ahLst/>
              <a:cxnLst>
                <a:cxn ang="0">
                  <a:pos x="T0" y="T1"/>
                </a:cxn>
                <a:cxn ang="0">
                  <a:pos x="T2" y="T3"/>
                </a:cxn>
                <a:cxn ang="0">
                  <a:pos x="T4" y="T5"/>
                </a:cxn>
                <a:cxn ang="0">
                  <a:pos x="T6" y="T7"/>
                </a:cxn>
                <a:cxn ang="0">
                  <a:pos x="T8" y="T9"/>
                </a:cxn>
              </a:cxnLst>
              <a:rect l="0" t="0" r="r" b="b"/>
              <a:pathLst>
                <a:path w="115" h="64">
                  <a:moveTo>
                    <a:pt x="0" y="49"/>
                  </a:moveTo>
                  <a:cubicBezTo>
                    <a:pt x="6" y="64"/>
                    <a:pt x="6" y="64"/>
                    <a:pt x="6" y="64"/>
                  </a:cubicBezTo>
                  <a:cubicBezTo>
                    <a:pt x="43" y="49"/>
                    <a:pt x="80" y="32"/>
                    <a:pt x="115" y="14"/>
                  </a:cubicBezTo>
                  <a:cubicBezTo>
                    <a:pt x="108" y="0"/>
                    <a:pt x="108" y="0"/>
                    <a:pt x="108" y="0"/>
                  </a:cubicBezTo>
                  <a:cubicBezTo>
                    <a:pt x="73" y="18"/>
                    <a:pt x="36" y="35"/>
                    <a:pt x="0" y="49"/>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28" name="Freeform 34"/>
            <p:cNvSpPr>
              <a:spLocks/>
            </p:cNvSpPr>
            <p:nvPr/>
          </p:nvSpPr>
          <p:spPr bwMode="auto">
            <a:xfrm>
              <a:off x="2224142" y="2385650"/>
              <a:ext cx="216299" cy="76341"/>
            </a:xfrm>
            <a:custGeom>
              <a:avLst/>
              <a:gdLst>
                <a:gd name="T0" fmla="*/ 0 w 120"/>
                <a:gd name="T1" fmla="*/ 30 h 45"/>
                <a:gd name="T2" fmla="*/ 4 w 120"/>
                <a:gd name="T3" fmla="*/ 45 h 45"/>
                <a:gd name="T4" fmla="*/ 120 w 120"/>
                <a:gd name="T5" fmla="*/ 15 h 45"/>
                <a:gd name="T6" fmla="*/ 116 w 120"/>
                <a:gd name="T7" fmla="*/ 0 h 45"/>
                <a:gd name="T8" fmla="*/ 0 w 120"/>
                <a:gd name="T9" fmla="*/ 30 h 45"/>
              </a:gdLst>
              <a:ahLst/>
              <a:cxnLst>
                <a:cxn ang="0">
                  <a:pos x="T0" y="T1"/>
                </a:cxn>
                <a:cxn ang="0">
                  <a:pos x="T2" y="T3"/>
                </a:cxn>
                <a:cxn ang="0">
                  <a:pos x="T4" y="T5"/>
                </a:cxn>
                <a:cxn ang="0">
                  <a:pos x="T6" y="T7"/>
                </a:cxn>
                <a:cxn ang="0">
                  <a:pos x="T8" y="T9"/>
                </a:cxn>
              </a:cxnLst>
              <a:rect l="0" t="0" r="r" b="b"/>
              <a:pathLst>
                <a:path w="120" h="45">
                  <a:moveTo>
                    <a:pt x="0" y="30"/>
                  </a:moveTo>
                  <a:cubicBezTo>
                    <a:pt x="4" y="45"/>
                    <a:pt x="4" y="45"/>
                    <a:pt x="4" y="45"/>
                  </a:cubicBezTo>
                  <a:cubicBezTo>
                    <a:pt x="44" y="36"/>
                    <a:pt x="83" y="26"/>
                    <a:pt x="120" y="15"/>
                  </a:cubicBezTo>
                  <a:cubicBezTo>
                    <a:pt x="116" y="0"/>
                    <a:pt x="116" y="0"/>
                    <a:pt x="116" y="0"/>
                  </a:cubicBezTo>
                  <a:cubicBezTo>
                    <a:pt x="79" y="11"/>
                    <a:pt x="40" y="21"/>
                    <a:pt x="0" y="3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29" name="Freeform 35"/>
            <p:cNvSpPr>
              <a:spLocks/>
            </p:cNvSpPr>
            <p:nvPr/>
          </p:nvSpPr>
          <p:spPr bwMode="auto">
            <a:xfrm>
              <a:off x="1804268" y="2474714"/>
              <a:ext cx="216299" cy="57258"/>
            </a:xfrm>
            <a:custGeom>
              <a:avLst/>
              <a:gdLst>
                <a:gd name="T0" fmla="*/ 0 w 121"/>
                <a:gd name="T1" fmla="*/ 15 h 31"/>
                <a:gd name="T2" fmla="*/ 1 w 121"/>
                <a:gd name="T3" fmla="*/ 31 h 31"/>
                <a:gd name="T4" fmla="*/ 121 w 121"/>
                <a:gd name="T5" fmla="*/ 16 h 31"/>
                <a:gd name="T6" fmla="*/ 118 w 121"/>
                <a:gd name="T7" fmla="*/ 0 h 31"/>
                <a:gd name="T8" fmla="*/ 0 w 121"/>
                <a:gd name="T9" fmla="*/ 15 h 31"/>
              </a:gdLst>
              <a:ahLst/>
              <a:cxnLst>
                <a:cxn ang="0">
                  <a:pos x="T0" y="T1"/>
                </a:cxn>
                <a:cxn ang="0">
                  <a:pos x="T2" y="T3"/>
                </a:cxn>
                <a:cxn ang="0">
                  <a:pos x="T4" y="T5"/>
                </a:cxn>
                <a:cxn ang="0">
                  <a:pos x="T6" y="T7"/>
                </a:cxn>
                <a:cxn ang="0">
                  <a:pos x="T8" y="T9"/>
                </a:cxn>
              </a:cxnLst>
              <a:rect l="0" t="0" r="r" b="b"/>
              <a:pathLst>
                <a:path w="121" h="31">
                  <a:moveTo>
                    <a:pt x="0" y="15"/>
                  </a:moveTo>
                  <a:cubicBezTo>
                    <a:pt x="1" y="31"/>
                    <a:pt x="1" y="31"/>
                    <a:pt x="1" y="31"/>
                  </a:cubicBezTo>
                  <a:cubicBezTo>
                    <a:pt x="43" y="27"/>
                    <a:pt x="83" y="22"/>
                    <a:pt x="121" y="16"/>
                  </a:cubicBezTo>
                  <a:cubicBezTo>
                    <a:pt x="118" y="0"/>
                    <a:pt x="118" y="0"/>
                    <a:pt x="118" y="0"/>
                  </a:cubicBezTo>
                  <a:cubicBezTo>
                    <a:pt x="81" y="6"/>
                    <a:pt x="41" y="11"/>
                    <a:pt x="0" y="15"/>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30" name="Freeform 36"/>
            <p:cNvSpPr>
              <a:spLocks/>
            </p:cNvSpPr>
            <p:nvPr/>
          </p:nvSpPr>
          <p:spPr bwMode="auto">
            <a:xfrm>
              <a:off x="1378034" y="2519244"/>
              <a:ext cx="216299" cy="38170"/>
            </a:xfrm>
            <a:custGeom>
              <a:avLst/>
              <a:gdLst>
                <a:gd name="T0" fmla="*/ 0 w 121"/>
                <a:gd name="T1" fmla="*/ 6 h 22"/>
                <a:gd name="T2" fmla="*/ 1 w 121"/>
                <a:gd name="T3" fmla="*/ 22 h 22"/>
                <a:gd name="T4" fmla="*/ 121 w 121"/>
                <a:gd name="T5" fmla="*/ 16 h 22"/>
                <a:gd name="T6" fmla="*/ 120 w 121"/>
                <a:gd name="T7" fmla="*/ 0 h 22"/>
                <a:gd name="T8" fmla="*/ 0 w 121"/>
                <a:gd name="T9" fmla="*/ 6 h 22"/>
              </a:gdLst>
              <a:ahLst/>
              <a:cxnLst>
                <a:cxn ang="0">
                  <a:pos x="T0" y="T1"/>
                </a:cxn>
                <a:cxn ang="0">
                  <a:pos x="T2" y="T3"/>
                </a:cxn>
                <a:cxn ang="0">
                  <a:pos x="T4" y="T5"/>
                </a:cxn>
                <a:cxn ang="0">
                  <a:pos x="T6" y="T7"/>
                </a:cxn>
                <a:cxn ang="0">
                  <a:pos x="T8" y="T9"/>
                </a:cxn>
              </a:cxnLst>
              <a:rect l="0" t="0" r="r" b="b"/>
              <a:pathLst>
                <a:path w="121" h="22">
                  <a:moveTo>
                    <a:pt x="0" y="6"/>
                  </a:moveTo>
                  <a:cubicBezTo>
                    <a:pt x="1" y="22"/>
                    <a:pt x="1" y="22"/>
                    <a:pt x="1" y="22"/>
                  </a:cubicBezTo>
                  <a:cubicBezTo>
                    <a:pt x="44" y="21"/>
                    <a:pt x="83" y="19"/>
                    <a:pt x="121" y="16"/>
                  </a:cubicBezTo>
                  <a:cubicBezTo>
                    <a:pt x="120" y="0"/>
                    <a:pt x="120" y="0"/>
                    <a:pt x="120" y="0"/>
                  </a:cubicBezTo>
                  <a:cubicBezTo>
                    <a:pt x="82" y="3"/>
                    <a:pt x="43" y="5"/>
                    <a:pt x="0" y="6"/>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31" name="Freeform 37"/>
            <p:cNvSpPr>
              <a:spLocks/>
            </p:cNvSpPr>
            <p:nvPr/>
          </p:nvSpPr>
          <p:spPr bwMode="auto">
            <a:xfrm>
              <a:off x="4577981" y="547109"/>
              <a:ext cx="197216" cy="146322"/>
            </a:xfrm>
            <a:custGeom>
              <a:avLst/>
              <a:gdLst>
                <a:gd name="T0" fmla="*/ 108 w 108"/>
                <a:gd name="T1" fmla="*/ 14 h 82"/>
                <a:gd name="T2" fmla="*/ 99 w 108"/>
                <a:gd name="T3" fmla="*/ 0 h 82"/>
                <a:gd name="T4" fmla="*/ 0 w 108"/>
                <a:gd name="T5" fmla="*/ 69 h 82"/>
                <a:gd name="T6" fmla="*/ 10 w 108"/>
                <a:gd name="T7" fmla="*/ 82 h 82"/>
                <a:gd name="T8" fmla="*/ 108 w 108"/>
                <a:gd name="T9" fmla="*/ 14 h 82"/>
              </a:gdLst>
              <a:ahLst/>
              <a:cxnLst>
                <a:cxn ang="0">
                  <a:pos x="T0" y="T1"/>
                </a:cxn>
                <a:cxn ang="0">
                  <a:pos x="T2" y="T3"/>
                </a:cxn>
                <a:cxn ang="0">
                  <a:pos x="T4" y="T5"/>
                </a:cxn>
                <a:cxn ang="0">
                  <a:pos x="T6" y="T7"/>
                </a:cxn>
                <a:cxn ang="0">
                  <a:pos x="T8" y="T9"/>
                </a:cxn>
              </a:cxnLst>
              <a:rect l="0" t="0" r="r" b="b"/>
              <a:pathLst>
                <a:path w="108" h="82">
                  <a:moveTo>
                    <a:pt x="108" y="14"/>
                  </a:moveTo>
                  <a:cubicBezTo>
                    <a:pt x="99" y="0"/>
                    <a:pt x="99" y="0"/>
                    <a:pt x="99" y="0"/>
                  </a:cubicBezTo>
                  <a:cubicBezTo>
                    <a:pt x="65" y="21"/>
                    <a:pt x="32" y="44"/>
                    <a:pt x="0" y="69"/>
                  </a:cubicBezTo>
                  <a:cubicBezTo>
                    <a:pt x="10" y="82"/>
                    <a:pt x="10" y="82"/>
                    <a:pt x="10" y="82"/>
                  </a:cubicBezTo>
                  <a:cubicBezTo>
                    <a:pt x="41" y="57"/>
                    <a:pt x="74" y="34"/>
                    <a:pt x="108" y="14"/>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32" name="Freeform 38"/>
            <p:cNvSpPr>
              <a:spLocks/>
            </p:cNvSpPr>
            <p:nvPr/>
          </p:nvSpPr>
          <p:spPr bwMode="auto">
            <a:xfrm>
              <a:off x="3986343" y="1132388"/>
              <a:ext cx="165405" cy="171769"/>
            </a:xfrm>
            <a:custGeom>
              <a:avLst/>
              <a:gdLst>
                <a:gd name="T0" fmla="*/ 0 w 93"/>
                <a:gd name="T1" fmla="*/ 87 h 98"/>
                <a:gd name="T2" fmla="*/ 11 w 93"/>
                <a:gd name="T3" fmla="*/ 98 h 98"/>
                <a:gd name="T4" fmla="*/ 93 w 93"/>
                <a:gd name="T5" fmla="*/ 11 h 98"/>
                <a:gd name="T6" fmla="*/ 81 w 93"/>
                <a:gd name="T7" fmla="*/ 0 h 98"/>
                <a:gd name="T8" fmla="*/ 0 w 93"/>
                <a:gd name="T9" fmla="*/ 87 h 98"/>
              </a:gdLst>
              <a:ahLst/>
              <a:cxnLst>
                <a:cxn ang="0">
                  <a:pos x="T0" y="T1"/>
                </a:cxn>
                <a:cxn ang="0">
                  <a:pos x="T2" y="T3"/>
                </a:cxn>
                <a:cxn ang="0">
                  <a:pos x="T4" y="T5"/>
                </a:cxn>
                <a:cxn ang="0">
                  <a:pos x="T6" y="T7"/>
                </a:cxn>
                <a:cxn ang="0">
                  <a:pos x="T8" y="T9"/>
                </a:cxn>
              </a:cxnLst>
              <a:rect l="0" t="0" r="r" b="b"/>
              <a:pathLst>
                <a:path w="93" h="98">
                  <a:moveTo>
                    <a:pt x="0" y="87"/>
                  </a:moveTo>
                  <a:cubicBezTo>
                    <a:pt x="11" y="98"/>
                    <a:pt x="11" y="98"/>
                    <a:pt x="11" y="98"/>
                  </a:cubicBezTo>
                  <a:cubicBezTo>
                    <a:pt x="38" y="71"/>
                    <a:pt x="65" y="41"/>
                    <a:pt x="93" y="11"/>
                  </a:cubicBezTo>
                  <a:cubicBezTo>
                    <a:pt x="81" y="0"/>
                    <a:pt x="81" y="0"/>
                    <a:pt x="81" y="0"/>
                  </a:cubicBezTo>
                  <a:cubicBezTo>
                    <a:pt x="53" y="30"/>
                    <a:pt x="26" y="60"/>
                    <a:pt x="0" y="87"/>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33" name="Freeform 39"/>
            <p:cNvSpPr>
              <a:spLocks/>
            </p:cNvSpPr>
            <p:nvPr/>
          </p:nvSpPr>
          <p:spPr bwMode="auto">
            <a:xfrm>
              <a:off x="4584345" y="4949424"/>
              <a:ext cx="31811" cy="197216"/>
            </a:xfrm>
            <a:custGeom>
              <a:avLst/>
              <a:gdLst>
                <a:gd name="T0" fmla="*/ 19 w 19"/>
                <a:gd name="T1" fmla="*/ 1 h 110"/>
                <a:gd name="T2" fmla="*/ 3 w 19"/>
                <a:gd name="T3" fmla="*/ 0 h 110"/>
                <a:gd name="T4" fmla="*/ 0 w 19"/>
                <a:gd name="T5" fmla="*/ 110 h 110"/>
                <a:gd name="T6" fmla="*/ 16 w 19"/>
                <a:gd name="T7" fmla="*/ 110 h 110"/>
                <a:gd name="T8" fmla="*/ 19 w 19"/>
                <a:gd name="T9" fmla="*/ 1 h 110"/>
              </a:gdLst>
              <a:ahLst/>
              <a:cxnLst>
                <a:cxn ang="0">
                  <a:pos x="T0" y="T1"/>
                </a:cxn>
                <a:cxn ang="0">
                  <a:pos x="T2" y="T3"/>
                </a:cxn>
                <a:cxn ang="0">
                  <a:pos x="T4" y="T5"/>
                </a:cxn>
                <a:cxn ang="0">
                  <a:pos x="T6" y="T7"/>
                </a:cxn>
                <a:cxn ang="0">
                  <a:pos x="T8" y="T9"/>
                </a:cxn>
              </a:cxnLst>
              <a:rect l="0" t="0" r="r" b="b"/>
              <a:pathLst>
                <a:path w="19" h="110">
                  <a:moveTo>
                    <a:pt x="19" y="1"/>
                  </a:moveTo>
                  <a:cubicBezTo>
                    <a:pt x="3" y="0"/>
                    <a:pt x="3" y="0"/>
                    <a:pt x="3" y="0"/>
                  </a:cubicBezTo>
                  <a:cubicBezTo>
                    <a:pt x="1" y="35"/>
                    <a:pt x="0" y="72"/>
                    <a:pt x="0" y="110"/>
                  </a:cubicBezTo>
                  <a:cubicBezTo>
                    <a:pt x="16" y="110"/>
                    <a:pt x="16" y="110"/>
                    <a:pt x="16" y="110"/>
                  </a:cubicBezTo>
                  <a:cubicBezTo>
                    <a:pt x="16" y="73"/>
                    <a:pt x="17" y="36"/>
                    <a:pt x="19" y="1"/>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34" name="Freeform 40"/>
            <p:cNvSpPr>
              <a:spLocks/>
            </p:cNvSpPr>
            <p:nvPr/>
          </p:nvSpPr>
          <p:spPr bwMode="auto">
            <a:xfrm>
              <a:off x="4272618" y="814301"/>
              <a:ext cx="165405" cy="178128"/>
            </a:xfrm>
            <a:custGeom>
              <a:avLst/>
              <a:gdLst>
                <a:gd name="T0" fmla="*/ 31 w 93"/>
                <a:gd name="T1" fmla="*/ 54 h 99"/>
                <a:gd name="T2" fmla="*/ 0 w 93"/>
                <a:gd name="T3" fmla="*/ 89 h 99"/>
                <a:gd name="T4" fmla="*/ 12 w 93"/>
                <a:gd name="T5" fmla="*/ 99 h 99"/>
                <a:gd name="T6" fmla="*/ 43 w 93"/>
                <a:gd name="T7" fmla="*/ 64 h 99"/>
                <a:gd name="T8" fmla="*/ 93 w 93"/>
                <a:gd name="T9" fmla="*/ 12 h 99"/>
                <a:gd name="T10" fmla="*/ 82 w 93"/>
                <a:gd name="T11" fmla="*/ 0 h 99"/>
                <a:gd name="T12" fmla="*/ 31 w 93"/>
                <a:gd name="T13" fmla="*/ 54 h 99"/>
              </a:gdLst>
              <a:ahLst/>
              <a:cxnLst>
                <a:cxn ang="0">
                  <a:pos x="T0" y="T1"/>
                </a:cxn>
                <a:cxn ang="0">
                  <a:pos x="T2" y="T3"/>
                </a:cxn>
                <a:cxn ang="0">
                  <a:pos x="T4" y="T5"/>
                </a:cxn>
                <a:cxn ang="0">
                  <a:pos x="T6" y="T7"/>
                </a:cxn>
                <a:cxn ang="0">
                  <a:pos x="T8" y="T9"/>
                </a:cxn>
                <a:cxn ang="0">
                  <a:pos x="T10" y="T11"/>
                </a:cxn>
                <a:cxn ang="0">
                  <a:pos x="T12" y="T13"/>
                </a:cxn>
              </a:cxnLst>
              <a:rect l="0" t="0" r="r" b="b"/>
              <a:pathLst>
                <a:path w="93" h="99">
                  <a:moveTo>
                    <a:pt x="31" y="54"/>
                  </a:moveTo>
                  <a:cubicBezTo>
                    <a:pt x="21" y="66"/>
                    <a:pt x="11" y="77"/>
                    <a:pt x="0" y="89"/>
                  </a:cubicBezTo>
                  <a:cubicBezTo>
                    <a:pt x="12" y="99"/>
                    <a:pt x="12" y="99"/>
                    <a:pt x="12" y="99"/>
                  </a:cubicBezTo>
                  <a:cubicBezTo>
                    <a:pt x="23" y="88"/>
                    <a:pt x="33" y="76"/>
                    <a:pt x="43" y="64"/>
                  </a:cubicBezTo>
                  <a:cubicBezTo>
                    <a:pt x="59" y="46"/>
                    <a:pt x="76" y="28"/>
                    <a:pt x="93" y="12"/>
                  </a:cubicBezTo>
                  <a:cubicBezTo>
                    <a:pt x="82" y="0"/>
                    <a:pt x="82" y="0"/>
                    <a:pt x="82" y="0"/>
                  </a:cubicBezTo>
                  <a:cubicBezTo>
                    <a:pt x="65" y="17"/>
                    <a:pt x="48" y="35"/>
                    <a:pt x="31" y="54"/>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35" name="Freeform 41"/>
            <p:cNvSpPr>
              <a:spLocks/>
            </p:cNvSpPr>
            <p:nvPr/>
          </p:nvSpPr>
          <p:spPr bwMode="auto">
            <a:xfrm>
              <a:off x="5195071" y="3511674"/>
              <a:ext cx="197216" cy="133598"/>
            </a:xfrm>
            <a:custGeom>
              <a:avLst/>
              <a:gdLst>
                <a:gd name="T0" fmla="*/ 111 w 111"/>
                <a:gd name="T1" fmla="*/ 14 h 75"/>
                <a:gd name="T2" fmla="*/ 103 w 111"/>
                <a:gd name="T3" fmla="*/ 0 h 75"/>
                <a:gd name="T4" fmla="*/ 0 w 111"/>
                <a:gd name="T5" fmla="*/ 62 h 75"/>
                <a:gd name="T6" fmla="*/ 9 w 111"/>
                <a:gd name="T7" fmla="*/ 75 h 75"/>
                <a:gd name="T8" fmla="*/ 111 w 111"/>
                <a:gd name="T9" fmla="*/ 14 h 75"/>
              </a:gdLst>
              <a:ahLst/>
              <a:cxnLst>
                <a:cxn ang="0">
                  <a:pos x="T0" y="T1"/>
                </a:cxn>
                <a:cxn ang="0">
                  <a:pos x="T2" y="T3"/>
                </a:cxn>
                <a:cxn ang="0">
                  <a:pos x="T4" y="T5"/>
                </a:cxn>
                <a:cxn ang="0">
                  <a:pos x="T6" y="T7"/>
                </a:cxn>
                <a:cxn ang="0">
                  <a:pos x="T8" y="T9"/>
                </a:cxn>
              </a:cxnLst>
              <a:rect l="0" t="0" r="r" b="b"/>
              <a:pathLst>
                <a:path w="111" h="75">
                  <a:moveTo>
                    <a:pt x="111" y="14"/>
                  </a:moveTo>
                  <a:cubicBezTo>
                    <a:pt x="103" y="0"/>
                    <a:pt x="103" y="0"/>
                    <a:pt x="103" y="0"/>
                  </a:cubicBezTo>
                  <a:cubicBezTo>
                    <a:pt x="66" y="19"/>
                    <a:pt x="32" y="40"/>
                    <a:pt x="0" y="62"/>
                  </a:cubicBezTo>
                  <a:cubicBezTo>
                    <a:pt x="9" y="75"/>
                    <a:pt x="9" y="75"/>
                    <a:pt x="9" y="75"/>
                  </a:cubicBezTo>
                  <a:cubicBezTo>
                    <a:pt x="40" y="53"/>
                    <a:pt x="74" y="33"/>
                    <a:pt x="111" y="14"/>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36" name="Freeform 42"/>
            <p:cNvSpPr>
              <a:spLocks/>
            </p:cNvSpPr>
            <p:nvPr/>
          </p:nvSpPr>
          <p:spPr bwMode="auto">
            <a:xfrm>
              <a:off x="951796" y="2531968"/>
              <a:ext cx="216299" cy="31811"/>
            </a:xfrm>
            <a:custGeom>
              <a:avLst/>
              <a:gdLst>
                <a:gd name="T0" fmla="*/ 0 w 120"/>
                <a:gd name="T1" fmla="*/ 2 h 18"/>
                <a:gd name="T2" fmla="*/ 0 w 120"/>
                <a:gd name="T3" fmla="*/ 18 h 18"/>
                <a:gd name="T4" fmla="*/ 120 w 120"/>
                <a:gd name="T5" fmla="*/ 16 h 18"/>
                <a:gd name="T6" fmla="*/ 120 w 120"/>
                <a:gd name="T7" fmla="*/ 0 h 18"/>
                <a:gd name="T8" fmla="*/ 0 w 120"/>
                <a:gd name="T9" fmla="*/ 2 h 18"/>
              </a:gdLst>
              <a:ahLst/>
              <a:cxnLst>
                <a:cxn ang="0">
                  <a:pos x="T0" y="T1"/>
                </a:cxn>
                <a:cxn ang="0">
                  <a:pos x="T2" y="T3"/>
                </a:cxn>
                <a:cxn ang="0">
                  <a:pos x="T4" y="T5"/>
                </a:cxn>
                <a:cxn ang="0">
                  <a:pos x="T6" y="T7"/>
                </a:cxn>
                <a:cxn ang="0">
                  <a:pos x="T8" y="T9"/>
                </a:cxn>
              </a:cxnLst>
              <a:rect l="0" t="0" r="r" b="b"/>
              <a:pathLst>
                <a:path w="120" h="18">
                  <a:moveTo>
                    <a:pt x="0" y="2"/>
                  </a:moveTo>
                  <a:cubicBezTo>
                    <a:pt x="0" y="18"/>
                    <a:pt x="0" y="18"/>
                    <a:pt x="0" y="18"/>
                  </a:cubicBezTo>
                  <a:cubicBezTo>
                    <a:pt x="44" y="17"/>
                    <a:pt x="83" y="17"/>
                    <a:pt x="120" y="16"/>
                  </a:cubicBezTo>
                  <a:cubicBezTo>
                    <a:pt x="120" y="0"/>
                    <a:pt x="120" y="0"/>
                    <a:pt x="120" y="0"/>
                  </a:cubicBezTo>
                  <a:cubicBezTo>
                    <a:pt x="83" y="1"/>
                    <a:pt x="44" y="1"/>
                    <a:pt x="0" y="2"/>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37" name="Freeform 43"/>
            <p:cNvSpPr>
              <a:spLocks/>
            </p:cNvSpPr>
            <p:nvPr/>
          </p:nvSpPr>
          <p:spPr bwMode="auto">
            <a:xfrm>
              <a:off x="4889708" y="3766143"/>
              <a:ext cx="159045" cy="178128"/>
            </a:xfrm>
            <a:custGeom>
              <a:avLst/>
              <a:gdLst>
                <a:gd name="T0" fmla="*/ 89 w 89"/>
                <a:gd name="T1" fmla="*/ 12 h 102"/>
                <a:gd name="T2" fmla="*/ 77 w 89"/>
                <a:gd name="T3" fmla="*/ 0 h 102"/>
                <a:gd name="T4" fmla="*/ 0 w 89"/>
                <a:gd name="T5" fmla="*/ 93 h 102"/>
                <a:gd name="T6" fmla="*/ 13 w 89"/>
                <a:gd name="T7" fmla="*/ 102 h 102"/>
                <a:gd name="T8" fmla="*/ 89 w 89"/>
                <a:gd name="T9" fmla="*/ 12 h 102"/>
              </a:gdLst>
              <a:ahLst/>
              <a:cxnLst>
                <a:cxn ang="0">
                  <a:pos x="T0" y="T1"/>
                </a:cxn>
                <a:cxn ang="0">
                  <a:pos x="T2" y="T3"/>
                </a:cxn>
                <a:cxn ang="0">
                  <a:pos x="T4" y="T5"/>
                </a:cxn>
                <a:cxn ang="0">
                  <a:pos x="T6" y="T7"/>
                </a:cxn>
                <a:cxn ang="0">
                  <a:pos x="T8" y="T9"/>
                </a:cxn>
              </a:cxnLst>
              <a:rect l="0" t="0" r="r" b="b"/>
              <a:pathLst>
                <a:path w="89" h="102">
                  <a:moveTo>
                    <a:pt x="89" y="12"/>
                  </a:moveTo>
                  <a:cubicBezTo>
                    <a:pt x="77" y="0"/>
                    <a:pt x="77" y="0"/>
                    <a:pt x="77" y="0"/>
                  </a:cubicBezTo>
                  <a:cubicBezTo>
                    <a:pt x="49" y="29"/>
                    <a:pt x="23" y="60"/>
                    <a:pt x="0" y="93"/>
                  </a:cubicBezTo>
                  <a:cubicBezTo>
                    <a:pt x="13" y="102"/>
                    <a:pt x="13" y="102"/>
                    <a:pt x="13" y="102"/>
                  </a:cubicBezTo>
                  <a:cubicBezTo>
                    <a:pt x="35" y="70"/>
                    <a:pt x="61" y="39"/>
                    <a:pt x="89" y="12"/>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38" name="Freeform 44"/>
            <p:cNvSpPr>
              <a:spLocks/>
            </p:cNvSpPr>
            <p:nvPr/>
          </p:nvSpPr>
          <p:spPr bwMode="auto">
            <a:xfrm>
              <a:off x="5786710" y="267193"/>
              <a:ext cx="216299" cy="44534"/>
            </a:xfrm>
            <a:custGeom>
              <a:avLst/>
              <a:gdLst>
                <a:gd name="T0" fmla="*/ 121 w 121"/>
                <a:gd name="T1" fmla="*/ 6 h 22"/>
                <a:gd name="T2" fmla="*/ 0 w 121"/>
                <a:gd name="T3" fmla="*/ 0 h 22"/>
                <a:gd name="T4" fmla="*/ 0 w 121"/>
                <a:gd name="T5" fmla="*/ 16 h 22"/>
                <a:gd name="T6" fmla="*/ 119 w 121"/>
                <a:gd name="T7" fmla="*/ 22 h 22"/>
                <a:gd name="T8" fmla="*/ 121 w 121"/>
                <a:gd name="T9" fmla="*/ 6 h 22"/>
              </a:gdLst>
              <a:ahLst/>
              <a:cxnLst>
                <a:cxn ang="0">
                  <a:pos x="T0" y="T1"/>
                </a:cxn>
                <a:cxn ang="0">
                  <a:pos x="T2" y="T3"/>
                </a:cxn>
                <a:cxn ang="0">
                  <a:pos x="T4" y="T5"/>
                </a:cxn>
                <a:cxn ang="0">
                  <a:pos x="T6" y="T7"/>
                </a:cxn>
                <a:cxn ang="0">
                  <a:pos x="T8" y="T9"/>
                </a:cxn>
              </a:cxnLst>
              <a:rect l="0" t="0" r="r" b="b"/>
              <a:pathLst>
                <a:path w="121" h="22">
                  <a:moveTo>
                    <a:pt x="121" y="6"/>
                  </a:moveTo>
                  <a:cubicBezTo>
                    <a:pt x="81" y="2"/>
                    <a:pt x="40" y="0"/>
                    <a:pt x="0" y="0"/>
                  </a:cubicBezTo>
                  <a:cubicBezTo>
                    <a:pt x="0" y="16"/>
                    <a:pt x="0" y="16"/>
                    <a:pt x="0" y="16"/>
                  </a:cubicBezTo>
                  <a:cubicBezTo>
                    <a:pt x="39" y="16"/>
                    <a:pt x="79" y="18"/>
                    <a:pt x="119" y="22"/>
                  </a:cubicBezTo>
                  <a:lnTo>
                    <a:pt x="121" y="6"/>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39" name="Freeform 45"/>
            <p:cNvSpPr>
              <a:spLocks/>
            </p:cNvSpPr>
            <p:nvPr/>
          </p:nvSpPr>
          <p:spPr bwMode="auto">
            <a:xfrm>
              <a:off x="5354112" y="279916"/>
              <a:ext cx="216299" cy="57258"/>
            </a:xfrm>
            <a:custGeom>
              <a:avLst/>
              <a:gdLst>
                <a:gd name="T0" fmla="*/ 121 w 121"/>
                <a:gd name="T1" fmla="*/ 16 h 34"/>
                <a:gd name="T2" fmla="*/ 119 w 121"/>
                <a:gd name="T3" fmla="*/ 0 h 34"/>
                <a:gd name="T4" fmla="*/ 0 w 121"/>
                <a:gd name="T5" fmla="*/ 18 h 34"/>
                <a:gd name="T6" fmla="*/ 3 w 121"/>
                <a:gd name="T7" fmla="*/ 34 h 34"/>
                <a:gd name="T8" fmla="*/ 121 w 121"/>
                <a:gd name="T9" fmla="*/ 16 h 34"/>
              </a:gdLst>
              <a:ahLst/>
              <a:cxnLst>
                <a:cxn ang="0">
                  <a:pos x="T0" y="T1"/>
                </a:cxn>
                <a:cxn ang="0">
                  <a:pos x="T2" y="T3"/>
                </a:cxn>
                <a:cxn ang="0">
                  <a:pos x="T4" y="T5"/>
                </a:cxn>
                <a:cxn ang="0">
                  <a:pos x="T6" y="T7"/>
                </a:cxn>
                <a:cxn ang="0">
                  <a:pos x="T8" y="T9"/>
                </a:cxn>
              </a:cxnLst>
              <a:rect l="0" t="0" r="r" b="b"/>
              <a:pathLst>
                <a:path w="121" h="34">
                  <a:moveTo>
                    <a:pt x="121" y="16"/>
                  </a:moveTo>
                  <a:cubicBezTo>
                    <a:pt x="119" y="0"/>
                    <a:pt x="119" y="0"/>
                    <a:pt x="119" y="0"/>
                  </a:cubicBezTo>
                  <a:cubicBezTo>
                    <a:pt x="79" y="4"/>
                    <a:pt x="39" y="10"/>
                    <a:pt x="0" y="18"/>
                  </a:cubicBezTo>
                  <a:cubicBezTo>
                    <a:pt x="3" y="34"/>
                    <a:pt x="3" y="34"/>
                    <a:pt x="3" y="34"/>
                  </a:cubicBezTo>
                  <a:cubicBezTo>
                    <a:pt x="42" y="26"/>
                    <a:pt x="81" y="20"/>
                    <a:pt x="121" y="16"/>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40" name="Freeform 46"/>
            <p:cNvSpPr>
              <a:spLocks/>
            </p:cNvSpPr>
            <p:nvPr/>
          </p:nvSpPr>
          <p:spPr bwMode="auto">
            <a:xfrm>
              <a:off x="5576775" y="3352633"/>
              <a:ext cx="209939" cy="101788"/>
            </a:xfrm>
            <a:custGeom>
              <a:avLst/>
              <a:gdLst>
                <a:gd name="T0" fmla="*/ 118 w 118"/>
                <a:gd name="T1" fmla="*/ 15 h 55"/>
                <a:gd name="T2" fmla="*/ 113 w 118"/>
                <a:gd name="T3" fmla="*/ 0 h 55"/>
                <a:gd name="T4" fmla="*/ 0 w 118"/>
                <a:gd name="T5" fmla="*/ 40 h 55"/>
                <a:gd name="T6" fmla="*/ 5 w 118"/>
                <a:gd name="T7" fmla="*/ 55 h 55"/>
                <a:gd name="T8" fmla="*/ 118 w 118"/>
                <a:gd name="T9" fmla="*/ 15 h 55"/>
              </a:gdLst>
              <a:ahLst/>
              <a:cxnLst>
                <a:cxn ang="0">
                  <a:pos x="T0" y="T1"/>
                </a:cxn>
                <a:cxn ang="0">
                  <a:pos x="T2" y="T3"/>
                </a:cxn>
                <a:cxn ang="0">
                  <a:pos x="T4" y="T5"/>
                </a:cxn>
                <a:cxn ang="0">
                  <a:pos x="T6" y="T7"/>
                </a:cxn>
                <a:cxn ang="0">
                  <a:pos x="T8" y="T9"/>
                </a:cxn>
              </a:cxnLst>
              <a:rect l="0" t="0" r="r" b="b"/>
              <a:pathLst>
                <a:path w="118" h="55">
                  <a:moveTo>
                    <a:pt x="118" y="15"/>
                  </a:moveTo>
                  <a:cubicBezTo>
                    <a:pt x="113" y="0"/>
                    <a:pt x="113" y="0"/>
                    <a:pt x="113" y="0"/>
                  </a:cubicBezTo>
                  <a:cubicBezTo>
                    <a:pt x="80" y="11"/>
                    <a:pt x="40" y="25"/>
                    <a:pt x="0" y="40"/>
                  </a:cubicBezTo>
                  <a:cubicBezTo>
                    <a:pt x="5" y="55"/>
                    <a:pt x="5" y="55"/>
                    <a:pt x="5" y="55"/>
                  </a:cubicBezTo>
                  <a:cubicBezTo>
                    <a:pt x="45" y="40"/>
                    <a:pt x="85" y="26"/>
                    <a:pt x="118" y="15"/>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41" name="Freeform 47"/>
            <p:cNvSpPr>
              <a:spLocks/>
            </p:cNvSpPr>
            <p:nvPr/>
          </p:nvSpPr>
          <p:spPr bwMode="auto">
            <a:xfrm>
              <a:off x="4946962" y="368980"/>
              <a:ext cx="209939" cy="101788"/>
            </a:xfrm>
            <a:custGeom>
              <a:avLst/>
              <a:gdLst>
                <a:gd name="T0" fmla="*/ 117 w 117"/>
                <a:gd name="T1" fmla="*/ 15 h 59"/>
                <a:gd name="T2" fmla="*/ 112 w 117"/>
                <a:gd name="T3" fmla="*/ 0 h 59"/>
                <a:gd name="T4" fmla="*/ 0 w 117"/>
                <a:gd name="T5" fmla="*/ 44 h 59"/>
                <a:gd name="T6" fmla="*/ 7 w 117"/>
                <a:gd name="T7" fmla="*/ 59 h 59"/>
                <a:gd name="T8" fmla="*/ 117 w 117"/>
                <a:gd name="T9" fmla="*/ 15 h 59"/>
              </a:gdLst>
              <a:ahLst/>
              <a:cxnLst>
                <a:cxn ang="0">
                  <a:pos x="T0" y="T1"/>
                </a:cxn>
                <a:cxn ang="0">
                  <a:pos x="T2" y="T3"/>
                </a:cxn>
                <a:cxn ang="0">
                  <a:pos x="T4" y="T5"/>
                </a:cxn>
                <a:cxn ang="0">
                  <a:pos x="T6" y="T7"/>
                </a:cxn>
                <a:cxn ang="0">
                  <a:pos x="T8" y="T9"/>
                </a:cxn>
              </a:cxnLst>
              <a:rect l="0" t="0" r="r" b="b"/>
              <a:pathLst>
                <a:path w="117" h="59">
                  <a:moveTo>
                    <a:pt x="117" y="15"/>
                  </a:moveTo>
                  <a:cubicBezTo>
                    <a:pt x="112" y="0"/>
                    <a:pt x="112" y="0"/>
                    <a:pt x="112" y="0"/>
                  </a:cubicBezTo>
                  <a:cubicBezTo>
                    <a:pt x="74" y="13"/>
                    <a:pt x="36" y="28"/>
                    <a:pt x="0" y="44"/>
                  </a:cubicBezTo>
                  <a:cubicBezTo>
                    <a:pt x="7" y="59"/>
                    <a:pt x="7" y="59"/>
                    <a:pt x="7" y="59"/>
                  </a:cubicBezTo>
                  <a:cubicBezTo>
                    <a:pt x="42" y="42"/>
                    <a:pt x="80" y="28"/>
                    <a:pt x="117" y="15"/>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42" name="Freeform 48"/>
            <p:cNvSpPr>
              <a:spLocks/>
            </p:cNvSpPr>
            <p:nvPr/>
          </p:nvSpPr>
          <p:spPr bwMode="auto">
            <a:xfrm>
              <a:off x="519199" y="2538331"/>
              <a:ext cx="216299" cy="25447"/>
            </a:xfrm>
            <a:custGeom>
              <a:avLst/>
              <a:gdLst>
                <a:gd name="T0" fmla="*/ 0 w 120"/>
                <a:gd name="T1" fmla="*/ 0 h 16"/>
                <a:gd name="T2" fmla="*/ 0 w 120"/>
                <a:gd name="T3" fmla="*/ 16 h 16"/>
                <a:gd name="T4" fmla="*/ 113 w 120"/>
                <a:gd name="T5" fmla="*/ 16 h 16"/>
                <a:gd name="T6" fmla="*/ 120 w 120"/>
                <a:gd name="T7" fmla="*/ 16 h 16"/>
                <a:gd name="T8" fmla="*/ 120 w 120"/>
                <a:gd name="T9" fmla="*/ 0 h 16"/>
                <a:gd name="T10" fmla="*/ 113 w 120"/>
                <a:gd name="T11" fmla="*/ 0 h 16"/>
                <a:gd name="T12" fmla="*/ 0 w 120"/>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20" h="16">
                  <a:moveTo>
                    <a:pt x="0" y="0"/>
                  </a:moveTo>
                  <a:cubicBezTo>
                    <a:pt x="0" y="16"/>
                    <a:pt x="0" y="16"/>
                    <a:pt x="0" y="16"/>
                  </a:cubicBezTo>
                  <a:cubicBezTo>
                    <a:pt x="39" y="16"/>
                    <a:pt x="76" y="16"/>
                    <a:pt x="113" y="16"/>
                  </a:cubicBezTo>
                  <a:cubicBezTo>
                    <a:pt x="120" y="16"/>
                    <a:pt x="120" y="16"/>
                    <a:pt x="120" y="16"/>
                  </a:cubicBezTo>
                  <a:cubicBezTo>
                    <a:pt x="120" y="0"/>
                    <a:pt x="120" y="0"/>
                    <a:pt x="120" y="0"/>
                  </a:cubicBezTo>
                  <a:cubicBezTo>
                    <a:pt x="113" y="0"/>
                    <a:pt x="113" y="0"/>
                    <a:pt x="113" y="0"/>
                  </a:cubicBezTo>
                  <a:cubicBezTo>
                    <a:pt x="76" y="0"/>
                    <a:pt x="39" y="0"/>
                    <a:pt x="0"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43" name="Freeform 49"/>
            <p:cNvSpPr>
              <a:spLocks/>
            </p:cNvSpPr>
            <p:nvPr/>
          </p:nvSpPr>
          <p:spPr bwMode="auto">
            <a:xfrm>
              <a:off x="92965" y="2538331"/>
              <a:ext cx="216299" cy="25447"/>
            </a:xfrm>
            <a:custGeom>
              <a:avLst/>
              <a:gdLst>
                <a:gd name="T0" fmla="*/ 0 w 120"/>
                <a:gd name="T1" fmla="*/ 16 h 17"/>
                <a:gd name="T2" fmla="*/ 120 w 120"/>
                <a:gd name="T3" fmla="*/ 17 h 17"/>
                <a:gd name="T4" fmla="*/ 120 w 120"/>
                <a:gd name="T5" fmla="*/ 1 h 17"/>
                <a:gd name="T6" fmla="*/ 0 w 120"/>
                <a:gd name="T7" fmla="*/ 0 h 17"/>
                <a:gd name="T8" fmla="*/ 0 w 120"/>
                <a:gd name="T9" fmla="*/ 16 h 17"/>
              </a:gdLst>
              <a:ahLst/>
              <a:cxnLst>
                <a:cxn ang="0">
                  <a:pos x="T0" y="T1"/>
                </a:cxn>
                <a:cxn ang="0">
                  <a:pos x="T2" y="T3"/>
                </a:cxn>
                <a:cxn ang="0">
                  <a:pos x="T4" y="T5"/>
                </a:cxn>
                <a:cxn ang="0">
                  <a:pos x="T6" y="T7"/>
                </a:cxn>
                <a:cxn ang="0">
                  <a:pos x="T8" y="T9"/>
                </a:cxn>
              </a:cxnLst>
              <a:rect l="0" t="0" r="r" b="b"/>
              <a:pathLst>
                <a:path w="120" h="17">
                  <a:moveTo>
                    <a:pt x="0" y="16"/>
                  </a:moveTo>
                  <a:cubicBezTo>
                    <a:pt x="41" y="16"/>
                    <a:pt x="81" y="16"/>
                    <a:pt x="120" y="17"/>
                  </a:cubicBezTo>
                  <a:cubicBezTo>
                    <a:pt x="120" y="1"/>
                    <a:pt x="120" y="1"/>
                    <a:pt x="120" y="1"/>
                  </a:cubicBezTo>
                  <a:cubicBezTo>
                    <a:pt x="81" y="0"/>
                    <a:pt x="41" y="0"/>
                    <a:pt x="0" y="0"/>
                  </a:cubicBezTo>
                  <a:lnTo>
                    <a:pt x="0" y="16"/>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44" name="Freeform 50"/>
            <p:cNvSpPr>
              <a:spLocks/>
            </p:cNvSpPr>
            <p:nvPr/>
          </p:nvSpPr>
          <p:spPr bwMode="auto">
            <a:xfrm>
              <a:off x="4698856" y="4116040"/>
              <a:ext cx="108151" cy="209939"/>
            </a:xfrm>
            <a:custGeom>
              <a:avLst/>
              <a:gdLst>
                <a:gd name="T0" fmla="*/ 15 w 60"/>
                <a:gd name="T1" fmla="*/ 117 h 117"/>
                <a:gd name="T2" fmla="*/ 60 w 60"/>
                <a:gd name="T3" fmla="*/ 7 h 117"/>
                <a:gd name="T4" fmla="*/ 45 w 60"/>
                <a:gd name="T5" fmla="*/ 0 h 117"/>
                <a:gd name="T6" fmla="*/ 0 w 60"/>
                <a:gd name="T7" fmla="*/ 112 h 117"/>
                <a:gd name="T8" fmla="*/ 15 w 60"/>
                <a:gd name="T9" fmla="*/ 117 h 117"/>
              </a:gdLst>
              <a:ahLst/>
              <a:cxnLst>
                <a:cxn ang="0">
                  <a:pos x="T0" y="T1"/>
                </a:cxn>
                <a:cxn ang="0">
                  <a:pos x="T2" y="T3"/>
                </a:cxn>
                <a:cxn ang="0">
                  <a:pos x="T4" y="T5"/>
                </a:cxn>
                <a:cxn ang="0">
                  <a:pos x="T6" y="T7"/>
                </a:cxn>
                <a:cxn ang="0">
                  <a:pos x="T8" y="T9"/>
                </a:cxn>
              </a:cxnLst>
              <a:rect l="0" t="0" r="r" b="b"/>
              <a:pathLst>
                <a:path w="60" h="117">
                  <a:moveTo>
                    <a:pt x="15" y="117"/>
                  </a:moveTo>
                  <a:cubicBezTo>
                    <a:pt x="28" y="78"/>
                    <a:pt x="43" y="42"/>
                    <a:pt x="60" y="7"/>
                  </a:cubicBezTo>
                  <a:cubicBezTo>
                    <a:pt x="45" y="0"/>
                    <a:pt x="45" y="0"/>
                    <a:pt x="45" y="0"/>
                  </a:cubicBezTo>
                  <a:cubicBezTo>
                    <a:pt x="28" y="35"/>
                    <a:pt x="13" y="73"/>
                    <a:pt x="0" y="112"/>
                  </a:cubicBezTo>
                  <a:lnTo>
                    <a:pt x="15" y="117"/>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grpSp>
      <p:sp>
        <p:nvSpPr>
          <p:cNvPr id="89" name="Oval 88"/>
          <p:cNvSpPr/>
          <p:nvPr/>
        </p:nvSpPr>
        <p:spPr>
          <a:xfrm>
            <a:off x="26055" y="3111142"/>
            <a:ext cx="567679" cy="567679"/>
          </a:xfrm>
          <a:prstGeom prst="ellipse">
            <a:avLst/>
          </a:prstGeom>
          <a:gradFill flip="none" rotWithShape="1">
            <a:gsLst>
              <a:gs pos="0">
                <a:schemeClr val="accent5">
                  <a:lumMod val="60000"/>
                  <a:lumOff val="40000"/>
                </a:schemeClr>
              </a:gs>
              <a:gs pos="50000">
                <a:schemeClr val="accent5">
                  <a:lumMod val="75000"/>
                </a:schemeClr>
              </a:gs>
              <a:gs pos="100000">
                <a:schemeClr val="accent1">
                  <a:lumMod val="50000"/>
                </a:schemeClr>
              </a:gs>
            </a:gsLst>
            <a:path path="circle">
              <a:fillToRect l="50000" t="50000" r="50000" b="50000"/>
            </a:path>
            <a:tileRect/>
          </a:gra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91" name="Oval 90"/>
          <p:cNvSpPr/>
          <p:nvPr/>
        </p:nvSpPr>
        <p:spPr>
          <a:xfrm>
            <a:off x="2990773" y="2890953"/>
            <a:ext cx="567679" cy="567679"/>
          </a:xfrm>
          <a:prstGeom prst="ellipse">
            <a:avLst/>
          </a:prstGeom>
          <a:gradFill flip="none" rotWithShape="1">
            <a:gsLst>
              <a:gs pos="0">
                <a:schemeClr val="accent5">
                  <a:lumMod val="60000"/>
                  <a:lumOff val="40000"/>
                </a:schemeClr>
              </a:gs>
              <a:gs pos="50000">
                <a:schemeClr val="accent5">
                  <a:lumMod val="75000"/>
                </a:schemeClr>
              </a:gs>
              <a:gs pos="100000">
                <a:schemeClr val="accent1">
                  <a:lumMod val="50000"/>
                </a:schemeClr>
              </a:gs>
            </a:gsLst>
            <a:path path="circle">
              <a:fillToRect l="50000" t="50000" r="50000" b="50000"/>
            </a:path>
            <a:tileRect/>
          </a:gra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90" name="Oval 89"/>
          <p:cNvSpPr/>
          <p:nvPr/>
        </p:nvSpPr>
        <p:spPr>
          <a:xfrm>
            <a:off x="6168675" y="5073289"/>
            <a:ext cx="567679" cy="567679"/>
          </a:xfrm>
          <a:prstGeom prst="ellipse">
            <a:avLst/>
          </a:prstGeom>
          <a:gradFill flip="none" rotWithShape="1">
            <a:gsLst>
              <a:gs pos="0">
                <a:schemeClr val="accent5">
                  <a:lumMod val="60000"/>
                  <a:lumOff val="40000"/>
                </a:schemeClr>
              </a:gs>
              <a:gs pos="50000">
                <a:schemeClr val="accent5">
                  <a:lumMod val="75000"/>
                </a:schemeClr>
              </a:gs>
              <a:gs pos="100000">
                <a:schemeClr val="accent1">
                  <a:lumMod val="50000"/>
                </a:schemeClr>
              </a:gs>
            </a:gsLst>
            <a:path path="circle">
              <a:fillToRect l="50000" t="50000" r="50000" b="50000"/>
            </a:path>
            <a:tileRect/>
          </a:gra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47" name="Rectangle 46">
            <a:extLst>
              <a:ext uri="{FF2B5EF4-FFF2-40B4-BE49-F238E27FC236}">
                <a16:creationId xmlns:a16="http://schemas.microsoft.com/office/drawing/2014/main" id="{A64D5494-AC2A-494F-9141-EB7C49148C94}"/>
              </a:ext>
            </a:extLst>
          </p:cNvPr>
          <p:cNvSpPr/>
          <p:nvPr/>
        </p:nvSpPr>
        <p:spPr>
          <a:xfrm>
            <a:off x="9844688" y="236666"/>
            <a:ext cx="2214520" cy="646331"/>
          </a:xfrm>
          <a:prstGeom prst="rect">
            <a:avLst/>
          </a:prstGeom>
        </p:spPr>
        <p:txBody>
          <a:bodyPr wrap="square">
            <a:spAutoFit/>
          </a:bodyPr>
          <a:lstStyle/>
          <a:p>
            <a:pPr>
              <a:spcAft>
                <a:spcPts val="1600"/>
              </a:spcAft>
            </a:pPr>
            <a:r>
              <a:rPr lang="en-US" sz="3600" dirty="0">
                <a:solidFill>
                  <a:srgbClr val="66FF33"/>
                </a:solidFill>
              </a:rPr>
              <a:t>Reliability</a:t>
            </a:r>
          </a:p>
        </p:txBody>
      </p:sp>
      <p:sp>
        <p:nvSpPr>
          <p:cNvPr id="48" name="Rectangle 47">
            <a:extLst>
              <a:ext uri="{FF2B5EF4-FFF2-40B4-BE49-F238E27FC236}">
                <a16:creationId xmlns:a16="http://schemas.microsoft.com/office/drawing/2014/main" id="{74CD06A2-AB28-4519-A654-65856B82615C}"/>
              </a:ext>
            </a:extLst>
          </p:cNvPr>
          <p:cNvSpPr/>
          <p:nvPr/>
        </p:nvSpPr>
        <p:spPr>
          <a:xfrm>
            <a:off x="7781682" y="1251058"/>
            <a:ext cx="2131753" cy="1200329"/>
          </a:xfrm>
          <a:prstGeom prst="rect">
            <a:avLst/>
          </a:prstGeom>
        </p:spPr>
        <p:txBody>
          <a:bodyPr wrap="square">
            <a:spAutoFit/>
          </a:bodyPr>
          <a:lstStyle/>
          <a:p>
            <a:pPr>
              <a:spcAft>
                <a:spcPts val="1600"/>
              </a:spcAft>
            </a:pPr>
            <a:r>
              <a:rPr lang="en-US" sz="3600" dirty="0">
                <a:solidFill>
                  <a:srgbClr val="66FF33"/>
                </a:solidFill>
              </a:rPr>
              <a:t>Data Quality</a:t>
            </a:r>
          </a:p>
        </p:txBody>
      </p:sp>
      <p:pic>
        <p:nvPicPr>
          <p:cNvPr id="9" name="Picture 8">
            <a:extLst>
              <a:ext uri="{FF2B5EF4-FFF2-40B4-BE49-F238E27FC236}">
                <a16:creationId xmlns:a16="http://schemas.microsoft.com/office/drawing/2014/main" id="{10BBB026-5752-4657-899D-54EA4CDE081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24001" y="1759007"/>
            <a:ext cx="1742294" cy="1929482"/>
          </a:xfrm>
          <a:prstGeom prst="rect">
            <a:avLst/>
          </a:prstGeom>
        </p:spPr>
      </p:pic>
      <p:pic>
        <p:nvPicPr>
          <p:cNvPr id="1026" name="Picture 2" descr="Related image">
            <a:extLst>
              <a:ext uri="{FF2B5EF4-FFF2-40B4-BE49-F238E27FC236}">
                <a16:creationId xmlns:a16="http://schemas.microsoft.com/office/drawing/2014/main" id="{873DD7A2-3FBB-4D2E-A2AB-4E398BE3AE5A}"/>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5173" y="1514269"/>
            <a:ext cx="534029" cy="5340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food, drawing&#10;&#10;Description automatically generated">
            <a:extLst>
              <a:ext uri="{FF2B5EF4-FFF2-40B4-BE49-F238E27FC236}">
                <a16:creationId xmlns:a16="http://schemas.microsoft.com/office/drawing/2014/main" id="{176D1F81-D446-49C5-8878-3F0AB74EFD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2952" y="3740871"/>
            <a:ext cx="1879287" cy="737620"/>
          </a:xfrm>
          <a:prstGeom prst="rect">
            <a:avLst/>
          </a:prstGeom>
        </p:spPr>
      </p:pic>
      <p:sp>
        <p:nvSpPr>
          <p:cNvPr id="2" name="Title 1">
            <a:extLst>
              <a:ext uri="{FF2B5EF4-FFF2-40B4-BE49-F238E27FC236}">
                <a16:creationId xmlns:a16="http://schemas.microsoft.com/office/drawing/2014/main" id="{2EA6579D-921F-4661-8440-0685F4E4E975}"/>
              </a:ext>
            </a:extLst>
          </p:cNvPr>
          <p:cNvSpPr>
            <a:spLocks noGrp="1"/>
          </p:cNvSpPr>
          <p:nvPr>
            <p:ph type="ctrTitle"/>
          </p:nvPr>
        </p:nvSpPr>
        <p:spPr>
          <a:xfrm>
            <a:off x="289650" y="153341"/>
            <a:ext cx="4793501" cy="1374439"/>
          </a:xfrm>
        </p:spPr>
        <p:txBody>
          <a:bodyPr>
            <a:normAutofit/>
          </a:bodyPr>
          <a:lstStyle/>
          <a:p>
            <a:pPr algn="l"/>
            <a:r>
              <a:rPr lang="en-US" sz="4200" b="1" dirty="0">
                <a:ln w="10160">
                  <a:solidFill>
                    <a:srgbClr val="3898DA"/>
                  </a:solidFill>
                  <a:prstDash val="solid"/>
                </a:ln>
                <a:solidFill>
                  <a:srgbClr val="FFFFFF"/>
                </a:solidFill>
                <a:effectLst>
                  <a:outerShdw blurRad="38100" dist="22860" dir="5400000" algn="tl" rotWithShape="0">
                    <a:srgbClr val="000000">
                      <a:alpha val="30000"/>
                    </a:srgbClr>
                  </a:outerShdw>
                </a:effectLst>
              </a:rPr>
              <a:t>Weather Station Network</a:t>
            </a:r>
            <a:endParaRPr lang="en-US" sz="4200" dirty="0"/>
          </a:p>
        </p:txBody>
      </p:sp>
    </p:spTree>
    <p:extLst>
      <p:ext uri="{BB962C8B-B14F-4D97-AF65-F5344CB8AC3E}">
        <p14:creationId xmlns:p14="http://schemas.microsoft.com/office/powerpoint/2010/main" val="33352291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decel="31000" fill="hold" grpId="0" nodeType="withEffect">
                                  <p:stCondLst>
                                    <p:cond delay="0"/>
                                  </p:stCondLst>
                                  <p:childTnLst>
                                    <p:animMotion origin="layout" path="M 2.77778E-6 -0.00123 C 0.07951 -0.00185 0.17153 0.0108 0.24288 -0.03117 " pathEditMode="relative" rAng="0" ptsTypes="AA">
                                      <p:cBhvr>
                                        <p:cTn id="6" dur="2000" fill="hold"/>
                                        <p:tgtEl>
                                          <p:spTgt spid="89"/>
                                        </p:tgtEl>
                                        <p:attrNameLst>
                                          <p:attrName>ppt_x</p:attrName>
                                          <p:attrName>ppt_y</p:attrName>
                                        </p:attrNameLst>
                                      </p:cBhvr>
                                      <p:rCtr x="12135" y="-1420"/>
                                    </p:animMotion>
                                  </p:childTnLst>
                                </p:cTn>
                              </p:par>
                              <p:par>
                                <p:cTn id="7" presetID="53" presetClass="entr" presetSubtype="16" fill="hold" nodeType="withEffect">
                                  <p:stCondLst>
                                    <p:cond delay="160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childTnLst>
                          </p:cTn>
                        </p:par>
                        <p:par>
                          <p:cTn id="12" fill="hold">
                            <p:stCondLst>
                              <p:cond delay="2100"/>
                            </p:stCondLst>
                            <p:childTnLst>
                              <p:par>
                                <p:cTn id="13" presetID="1" presetClass="exit" presetSubtype="0" fill="hold" grpId="1" nodeType="afterEffect">
                                  <p:stCondLst>
                                    <p:cond delay="0"/>
                                  </p:stCondLst>
                                  <p:childTnLst>
                                    <p:set>
                                      <p:cBhvr>
                                        <p:cTn id="14" dur="1" fill="hold">
                                          <p:stCondLst>
                                            <p:cond delay="0"/>
                                          </p:stCondLst>
                                        </p:cTn>
                                        <p:tgtEl>
                                          <p:spTgt spid="89"/>
                                        </p:tgtEl>
                                        <p:attrNameLst>
                                          <p:attrName>style.visibility</p:attrName>
                                        </p:attrNameLst>
                                      </p:cBhvr>
                                      <p:to>
                                        <p:strVal val="hidden"/>
                                      </p:to>
                                    </p:set>
                                  </p:childTnLst>
                                </p:cTn>
                              </p:par>
                              <p:par>
                                <p:cTn id="15" presetID="1" presetClass="entr" presetSubtype="0" fill="hold" grpId="2" nodeType="withEffect">
                                  <p:stCondLst>
                                    <p:cond delay="0"/>
                                  </p:stCondLst>
                                  <p:childTnLst>
                                    <p:set>
                                      <p:cBhvr>
                                        <p:cTn id="16" dur="1" fill="hold">
                                          <p:stCondLst>
                                            <p:cond delay="0"/>
                                          </p:stCondLst>
                                        </p:cTn>
                                        <p:tgtEl>
                                          <p:spTgt spid="91"/>
                                        </p:tgtEl>
                                        <p:attrNameLst>
                                          <p:attrName>style.visibility</p:attrName>
                                        </p:attrNameLst>
                                      </p:cBhvr>
                                      <p:to>
                                        <p:strVal val="visible"/>
                                      </p:to>
                                    </p:set>
                                  </p:childTnLst>
                                </p:cTn>
                              </p:par>
                              <p:par>
                                <p:cTn id="17" presetID="50" presetClass="path" presetSubtype="0" accel="16000" decel="31000" fill="hold" grpId="0" nodeType="withEffect">
                                  <p:stCondLst>
                                    <p:cond delay="1000"/>
                                  </p:stCondLst>
                                  <p:childTnLst>
                                    <p:animMotion origin="layout" path="M -0.00039 0.00069 C 0.10052 -0.04746 0.17331 -0.21806 0.20976 -0.29468 C 0.24596 -0.3713 0.35586 -0.4676 0.47305 -0.36042 C 0.53086 -0.30047 0.59622 -0.16227 0.53698 0.00439 C 0.45325 0.20046 0.30364 0.16944 0.26081 0.31736 " pathEditMode="relative" rAng="0" ptsTypes="AAAAA">
                                      <p:cBhvr>
                                        <p:cTn id="18" dur="7100" fill="hold"/>
                                        <p:tgtEl>
                                          <p:spTgt spid="91"/>
                                        </p:tgtEl>
                                        <p:attrNameLst>
                                          <p:attrName>ppt_x</p:attrName>
                                          <p:attrName>ppt_y</p:attrName>
                                        </p:attrNameLst>
                                      </p:cBhvr>
                                      <p:rCtr x="28034" y="-4630"/>
                                    </p:animMotion>
                                  </p:childTnLst>
                                </p:cTn>
                              </p:par>
                              <p:par>
                                <p:cTn id="19" presetID="42" presetClass="entr" presetSubtype="0" fill="hold" grpId="0" nodeType="withEffect">
                                  <p:stCondLst>
                                    <p:cond delay="260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360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1000"/>
                                        <p:tgtEl>
                                          <p:spTgt spid="48"/>
                                        </p:tgtEl>
                                      </p:cBhvr>
                                    </p:animEffect>
                                    <p:anim calcmode="lin" valueType="num">
                                      <p:cBhvr>
                                        <p:cTn id="27" dur="1000" fill="hold"/>
                                        <p:tgtEl>
                                          <p:spTgt spid="48"/>
                                        </p:tgtEl>
                                        <p:attrNameLst>
                                          <p:attrName>ppt_x</p:attrName>
                                        </p:attrNameLst>
                                      </p:cBhvr>
                                      <p:tavLst>
                                        <p:tav tm="0">
                                          <p:val>
                                            <p:strVal val="#ppt_x"/>
                                          </p:val>
                                        </p:tav>
                                        <p:tav tm="100000">
                                          <p:val>
                                            <p:strVal val="#ppt_x"/>
                                          </p:val>
                                        </p:tav>
                                      </p:tavLst>
                                    </p:anim>
                                    <p:anim calcmode="lin" valueType="num">
                                      <p:cBhvr>
                                        <p:cTn id="28" dur="1000" fill="hold"/>
                                        <p:tgtEl>
                                          <p:spTgt spid="48"/>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5200"/>
                                  </p:stCondLst>
                                  <p:childTnLst>
                                    <p:set>
                                      <p:cBhvr>
                                        <p:cTn id="30" dur="1" fill="hold">
                                          <p:stCondLst>
                                            <p:cond delay="0"/>
                                          </p:stCondLst>
                                        </p:cTn>
                                        <p:tgtEl>
                                          <p:spTgt spid="101"/>
                                        </p:tgtEl>
                                        <p:attrNameLst>
                                          <p:attrName>style.visibility</p:attrName>
                                        </p:attrNameLst>
                                      </p:cBhvr>
                                      <p:to>
                                        <p:strVal val="visible"/>
                                      </p:to>
                                    </p:set>
                                    <p:animEffect transition="in" filter="fade">
                                      <p:cBhvr>
                                        <p:cTn id="31" dur="500"/>
                                        <p:tgtEl>
                                          <p:spTgt spid="101"/>
                                        </p:tgtEl>
                                      </p:cBhvr>
                                    </p:animEffect>
                                  </p:childTnLst>
                                </p:cTn>
                              </p:par>
                              <p:par>
                                <p:cTn id="32" presetID="9" presetClass="entr" presetSubtype="0" fill="hold" nodeType="withEffect">
                                  <p:stCondLst>
                                    <p:cond delay="560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par>
                                <p:cTn id="35" presetID="10" presetClass="entr" presetSubtype="0" fill="hold" nodeType="withEffect">
                                  <p:stCondLst>
                                    <p:cond delay="600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500"/>
                                        <p:tgtEl>
                                          <p:spTgt spid="1026"/>
                                        </p:tgtEl>
                                      </p:cBhvr>
                                    </p:animEffect>
                                  </p:childTnLst>
                                </p:cTn>
                              </p:par>
                              <p:par>
                                <p:cTn id="38" presetID="42" presetClass="entr" presetSubtype="0" fill="hold" grpId="0" nodeType="withEffect">
                                  <p:stCondLst>
                                    <p:cond delay="640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par>
                          <p:cTn id="43" fill="hold">
                            <p:stCondLst>
                              <p:cond delay="10200"/>
                            </p:stCondLst>
                            <p:childTnLst>
                              <p:par>
                                <p:cTn id="44" presetID="1" presetClass="exit" presetSubtype="0" fill="hold" grpId="1" nodeType="afterEffect">
                                  <p:stCondLst>
                                    <p:cond delay="0"/>
                                  </p:stCondLst>
                                  <p:childTnLst>
                                    <p:set>
                                      <p:cBhvr>
                                        <p:cTn id="45" dur="1" fill="hold">
                                          <p:stCondLst>
                                            <p:cond delay="0"/>
                                          </p:stCondLst>
                                        </p:cTn>
                                        <p:tgtEl>
                                          <p:spTgt spid="91"/>
                                        </p:tgtEl>
                                        <p:attrNameLst>
                                          <p:attrName>style.visibility</p:attrName>
                                        </p:attrNameLst>
                                      </p:cBhvr>
                                      <p:to>
                                        <p:strVal val="hidden"/>
                                      </p:to>
                                    </p:set>
                                  </p:childTnLst>
                                </p:cTn>
                              </p:par>
                              <p:par>
                                <p:cTn id="46" presetID="1" presetClass="entr" presetSubtype="0" fill="hold" grpId="1" nodeType="withEffect">
                                  <p:stCondLst>
                                    <p:cond delay="0"/>
                                  </p:stCondLst>
                                  <p:childTnLst>
                                    <p:set>
                                      <p:cBhvr>
                                        <p:cTn id="47" dur="1" fill="hold">
                                          <p:stCondLst>
                                            <p:cond delay="0"/>
                                          </p:stCondLst>
                                        </p:cTn>
                                        <p:tgtEl>
                                          <p:spTgt spid="90"/>
                                        </p:tgtEl>
                                        <p:attrNameLst>
                                          <p:attrName>style.visibility</p:attrName>
                                        </p:attrNameLst>
                                      </p:cBhvr>
                                      <p:to>
                                        <p:strVal val="visible"/>
                                      </p:to>
                                    </p:set>
                                  </p:childTnLst>
                                </p:cTn>
                              </p:par>
                              <p:par>
                                <p:cTn id="48" presetID="50" presetClass="path" presetSubtype="0" accel="10000" decel="31000" fill="hold" grpId="0" nodeType="withEffect">
                                  <p:stCondLst>
                                    <p:cond delay="1000"/>
                                  </p:stCondLst>
                                  <p:childTnLst>
                                    <p:animMotion origin="layout" path="M 2.22222E-6 -1.48148E-6 C -0.02483 0.08488 -0.02622 0.20957 -0.02674 0.2642 " pathEditMode="relative" rAng="0" ptsTypes="AA">
                                      <p:cBhvr>
                                        <p:cTn id="49" dur="1600" fill="hold"/>
                                        <p:tgtEl>
                                          <p:spTgt spid="90"/>
                                        </p:tgtEl>
                                        <p:attrNameLst>
                                          <p:attrName>ppt_x</p:attrName>
                                          <p:attrName>ppt_y</p:attrName>
                                        </p:attrNameLst>
                                      </p:cBhvr>
                                      <p:rCtr x="-1337" y="132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89" grpId="0" animBg="1"/>
      <p:bldP spid="89" grpId="1" animBg="1"/>
      <p:bldP spid="91" grpId="0" animBg="1"/>
      <p:bldP spid="91" grpId="1" animBg="1"/>
      <p:bldP spid="91" grpId="2" animBg="1"/>
      <p:bldP spid="90" grpId="0" animBg="1"/>
      <p:bldP spid="90" grpId="1" animBg="1"/>
      <p:bldP spid="47" grpId="0"/>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E79626-15EE-45B4-9E4A-A1D10914AC4A}"/>
              </a:ext>
            </a:extLst>
          </p:cNvPr>
          <p:cNvSpPr>
            <a:spLocks noGrp="1"/>
          </p:cNvSpPr>
          <p:nvPr>
            <p:ph type="title"/>
          </p:nvPr>
        </p:nvSpPr>
        <p:spPr/>
        <p:txBody>
          <a:bodyPr/>
          <a:lstStyle/>
          <a:p>
            <a:r>
              <a:rPr lang="en-US"/>
              <a:t>Objectives</a:t>
            </a:r>
          </a:p>
        </p:txBody>
      </p:sp>
      <p:sp>
        <p:nvSpPr>
          <p:cNvPr id="9" name="Text Placeholder 8">
            <a:extLst>
              <a:ext uri="{FF2B5EF4-FFF2-40B4-BE49-F238E27FC236}">
                <a16:creationId xmlns:a16="http://schemas.microsoft.com/office/drawing/2014/main" id="{0B7584F1-1B24-43AD-A4C1-B952FA367412}"/>
              </a:ext>
            </a:extLst>
          </p:cNvPr>
          <p:cNvSpPr>
            <a:spLocks noGrp="1"/>
          </p:cNvSpPr>
          <p:nvPr>
            <p:ph type="body" sz="quarter" idx="10"/>
          </p:nvPr>
        </p:nvSpPr>
        <p:spPr/>
        <p:txBody>
          <a:bodyPr>
            <a:spAutoFit/>
          </a:bodyPr>
          <a:lstStyle/>
          <a:p>
            <a:r>
              <a:rPr lang="en-US" dirty="0"/>
              <a:t>Outline the expectations for workshop participants, instructors and coaches.</a:t>
            </a:r>
          </a:p>
          <a:p>
            <a:r>
              <a:rPr lang="en-US" dirty="0"/>
              <a:t>Provide an overview of the NFDRS2016 Rollout</a:t>
            </a:r>
          </a:p>
          <a:p>
            <a:pPr marL="0" indent="0">
              <a:buNone/>
            </a:pPr>
            <a:endParaRPr lang="en-US" dirty="0"/>
          </a:p>
        </p:txBody>
      </p:sp>
    </p:spTree>
    <p:extLst>
      <p:ext uri="{BB962C8B-B14F-4D97-AF65-F5344CB8AC3E}">
        <p14:creationId xmlns:p14="http://schemas.microsoft.com/office/powerpoint/2010/main" val="3110182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750"/>
                                        <p:tgtEl>
                                          <p:spTgt spid="9">
                                            <p:txEl>
                                              <p:pRg st="0" end="0"/>
                                            </p:txEl>
                                          </p:spTgt>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left)">
                                      <p:cBhvr>
                                        <p:cTn id="11" dur="75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78141" y="-2371"/>
            <a:ext cx="10944911" cy="6821765"/>
            <a:chOff x="958602" y="-1778"/>
            <a:chExt cx="8208683" cy="5116324"/>
          </a:xfrm>
        </p:grpSpPr>
        <p:sp>
          <p:nvSpPr>
            <p:cNvPr id="7" name="Freeform 29"/>
            <p:cNvSpPr>
              <a:spLocks/>
            </p:cNvSpPr>
            <p:nvPr/>
          </p:nvSpPr>
          <p:spPr bwMode="auto">
            <a:xfrm>
              <a:off x="984015" y="0"/>
              <a:ext cx="8183270" cy="5082776"/>
            </a:xfrm>
            <a:custGeom>
              <a:avLst/>
              <a:gdLst>
                <a:gd name="T0" fmla="*/ 1579 w 4580"/>
                <a:gd name="T1" fmla="*/ 736 h 2845"/>
                <a:gd name="T2" fmla="*/ 948 w 4580"/>
                <a:gd name="T3" fmla="*/ 908 h 2845"/>
                <a:gd name="T4" fmla="*/ 628 w 4580"/>
                <a:gd name="T5" fmla="*/ 962 h 2845"/>
                <a:gd name="T6" fmla="*/ 29 w 4580"/>
                <a:gd name="T7" fmla="*/ 1658 h 2845"/>
                <a:gd name="T8" fmla="*/ 87 w 4580"/>
                <a:gd name="T9" fmla="*/ 2192 h 2845"/>
                <a:gd name="T10" fmla="*/ 434 w 4580"/>
                <a:gd name="T11" fmla="*/ 2641 h 2845"/>
                <a:gd name="T12" fmla="*/ 1119 w 4580"/>
                <a:gd name="T13" fmla="*/ 2845 h 2845"/>
                <a:gd name="T14" fmla="*/ 1174 w 4580"/>
                <a:gd name="T15" fmla="*/ 2844 h 2845"/>
                <a:gd name="T16" fmla="*/ 2219 w 4580"/>
                <a:gd name="T17" fmla="*/ 2523 h 2845"/>
                <a:gd name="T18" fmla="*/ 2782 w 4580"/>
                <a:gd name="T19" fmla="*/ 2152 h 2845"/>
                <a:gd name="T20" fmla="*/ 4580 w 4580"/>
                <a:gd name="T21" fmla="*/ 1584 h 2845"/>
                <a:gd name="T22" fmla="*/ 4580 w 4580"/>
                <a:gd name="T23" fmla="*/ 1296 h 2845"/>
                <a:gd name="T24" fmla="*/ 4580 w 4580"/>
                <a:gd name="T25" fmla="*/ 1296 h 2845"/>
                <a:gd name="T26" fmla="*/ 2610 w 4580"/>
                <a:gd name="T27" fmla="*/ 1921 h 2845"/>
                <a:gd name="T28" fmla="*/ 2084 w 4580"/>
                <a:gd name="T29" fmla="*/ 2269 h 2845"/>
                <a:gd name="T30" fmla="*/ 1164 w 4580"/>
                <a:gd name="T31" fmla="*/ 2556 h 2845"/>
                <a:gd name="T32" fmla="*/ 602 w 4580"/>
                <a:gd name="T33" fmla="*/ 2407 h 2845"/>
                <a:gd name="T34" fmla="*/ 314 w 4580"/>
                <a:gd name="T35" fmla="*/ 1705 h 2845"/>
                <a:gd name="T36" fmla="*/ 712 w 4580"/>
                <a:gd name="T37" fmla="*/ 1238 h 2845"/>
                <a:gd name="T38" fmla="*/ 980 w 4580"/>
                <a:gd name="T39" fmla="*/ 1195 h 2845"/>
                <a:gd name="T40" fmla="*/ 1740 w 4580"/>
                <a:gd name="T41" fmla="*/ 975 h 2845"/>
                <a:gd name="T42" fmla="*/ 2048 w 4580"/>
                <a:gd name="T43" fmla="*/ 610 h 2845"/>
                <a:gd name="T44" fmla="*/ 2164 w 4580"/>
                <a:gd name="T45" fmla="*/ 0 h 2845"/>
                <a:gd name="T46" fmla="*/ 1876 w 4580"/>
                <a:gd name="T47" fmla="*/ 0 h 2845"/>
                <a:gd name="T48" fmla="*/ 1876 w 4580"/>
                <a:gd name="T49" fmla="*/ 0 h 2845"/>
                <a:gd name="T50" fmla="*/ 1579 w 4580"/>
                <a:gd name="T51" fmla="*/ 736 h 2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80" h="2845">
                  <a:moveTo>
                    <a:pt x="1579" y="736"/>
                  </a:moveTo>
                  <a:cubicBezTo>
                    <a:pt x="1400" y="857"/>
                    <a:pt x="1159" y="884"/>
                    <a:pt x="948" y="908"/>
                  </a:cubicBezTo>
                  <a:cubicBezTo>
                    <a:pt x="831" y="922"/>
                    <a:pt x="720" y="935"/>
                    <a:pt x="628" y="962"/>
                  </a:cubicBezTo>
                  <a:cubicBezTo>
                    <a:pt x="309" y="1060"/>
                    <a:pt x="85" y="1320"/>
                    <a:pt x="29" y="1658"/>
                  </a:cubicBezTo>
                  <a:cubicBezTo>
                    <a:pt x="0" y="1837"/>
                    <a:pt x="20" y="2021"/>
                    <a:pt x="87" y="2192"/>
                  </a:cubicBezTo>
                  <a:cubicBezTo>
                    <a:pt x="157" y="2373"/>
                    <a:pt x="277" y="2528"/>
                    <a:pt x="434" y="2641"/>
                  </a:cubicBezTo>
                  <a:cubicBezTo>
                    <a:pt x="621" y="2775"/>
                    <a:pt x="856" y="2845"/>
                    <a:pt x="1119" y="2845"/>
                  </a:cubicBezTo>
                  <a:cubicBezTo>
                    <a:pt x="1137" y="2845"/>
                    <a:pt x="1156" y="2844"/>
                    <a:pt x="1174" y="2844"/>
                  </a:cubicBezTo>
                  <a:cubicBezTo>
                    <a:pt x="1490" y="2832"/>
                    <a:pt x="1841" y="2724"/>
                    <a:pt x="2219" y="2523"/>
                  </a:cubicBezTo>
                  <a:cubicBezTo>
                    <a:pt x="2444" y="2403"/>
                    <a:pt x="2616" y="2275"/>
                    <a:pt x="2782" y="2152"/>
                  </a:cubicBezTo>
                  <a:cubicBezTo>
                    <a:pt x="3191" y="1848"/>
                    <a:pt x="3545" y="1586"/>
                    <a:pt x="4580" y="1584"/>
                  </a:cubicBezTo>
                  <a:cubicBezTo>
                    <a:pt x="4580" y="1296"/>
                    <a:pt x="4580" y="1296"/>
                    <a:pt x="4580" y="1296"/>
                  </a:cubicBezTo>
                  <a:cubicBezTo>
                    <a:pt x="4580" y="1296"/>
                    <a:pt x="4580" y="1296"/>
                    <a:pt x="4580" y="1296"/>
                  </a:cubicBezTo>
                  <a:cubicBezTo>
                    <a:pt x="3449" y="1298"/>
                    <a:pt x="3041" y="1600"/>
                    <a:pt x="2610" y="1921"/>
                  </a:cubicBezTo>
                  <a:cubicBezTo>
                    <a:pt x="2452" y="2038"/>
                    <a:pt x="2290" y="2159"/>
                    <a:pt x="2084" y="2269"/>
                  </a:cubicBezTo>
                  <a:cubicBezTo>
                    <a:pt x="1745" y="2449"/>
                    <a:pt x="1435" y="2546"/>
                    <a:pt x="1164" y="2556"/>
                  </a:cubicBezTo>
                  <a:cubicBezTo>
                    <a:pt x="940" y="2564"/>
                    <a:pt x="751" y="2514"/>
                    <a:pt x="602" y="2407"/>
                  </a:cubicBezTo>
                  <a:cubicBezTo>
                    <a:pt x="382" y="2249"/>
                    <a:pt x="269" y="1974"/>
                    <a:pt x="314" y="1705"/>
                  </a:cubicBezTo>
                  <a:cubicBezTo>
                    <a:pt x="352" y="1474"/>
                    <a:pt x="497" y="1304"/>
                    <a:pt x="712" y="1238"/>
                  </a:cubicBezTo>
                  <a:cubicBezTo>
                    <a:pt x="779" y="1218"/>
                    <a:pt x="877" y="1206"/>
                    <a:pt x="980" y="1195"/>
                  </a:cubicBezTo>
                  <a:cubicBezTo>
                    <a:pt x="1213" y="1168"/>
                    <a:pt x="1502" y="1135"/>
                    <a:pt x="1740" y="975"/>
                  </a:cubicBezTo>
                  <a:cubicBezTo>
                    <a:pt x="1874" y="884"/>
                    <a:pt x="1978" y="762"/>
                    <a:pt x="2048" y="610"/>
                  </a:cubicBezTo>
                  <a:cubicBezTo>
                    <a:pt x="2125" y="445"/>
                    <a:pt x="2164" y="240"/>
                    <a:pt x="2164" y="0"/>
                  </a:cubicBezTo>
                  <a:cubicBezTo>
                    <a:pt x="1876" y="0"/>
                    <a:pt x="1876" y="0"/>
                    <a:pt x="1876" y="0"/>
                  </a:cubicBezTo>
                  <a:cubicBezTo>
                    <a:pt x="1876" y="0"/>
                    <a:pt x="1876" y="0"/>
                    <a:pt x="1876" y="0"/>
                  </a:cubicBezTo>
                  <a:cubicBezTo>
                    <a:pt x="1876" y="361"/>
                    <a:pt x="1779" y="601"/>
                    <a:pt x="1579" y="736"/>
                  </a:cubicBezTo>
                  <a:close/>
                </a:path>
              </a:pathLst>
            </a:custGeom>
            <a:solidFill>
              <a:srgbClr val="8E8E8E"/>
            </a:solidFill>
            <a:ln>
              <a:noFill/>
            </a:ln>
            <a:effectLst>
              <a:glow rad="228600">
                <a:schemeClr val="bg1">
                  <a:lumMod val="50000"/>
                  <a:alpha val="40000"/>
                </a:schemeClr>
              </a:glow>
              <a:outerShdw blurRad="863600" sx="102000" sy="102000" algn="ctr" rotWithShape="0">
                <a:prstClr val="black">
                  <a:alpha val="3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 name="Freeform 49"/>
            <p:cNvSpPr>
              <a:spLocks/>
            </p:cNvSpPr>
            <p:nvPr/>
          </p:nvSpPr>
          <p:spPr bwMode="auto">
            <a:xfrm>
              <a:off x="958602" y="0"/>
              <a:ext cx="8208683" cy="5114546"/>
            </a:xfrm>
            <a:custGeom>
              <a:avLst/>
              <a:gdLst>
                <a:gd name="T0" fmla="*/ 1586 w 4596"/>
                <a:gd name="T1" fmla="*/ 723 h 2861"/>
                <a:gd name="T2" fmla="*/ 962 w 4596"/>
                <a:gd name="T3" fmla="*/ 893 h 2861"/>
                <a:gd name="T4" fmla="*/ 640 w 4596"/>
                <a:gd name="T5" fmla="*/ 947 h 2861"/>
                <a:gd name="T6" fmla="*/ 30 w 4596"/>
                <a:gd name="T7" fmla="*/ 1655 h 2861"/>
                <a:gd name="T8" fmla="*/ 88 w 4596"/>
                <a:gd name="T9" fmla="*/ 2198 h 2861"/>
                <a:gd name="T10" fmla="*/ 441 w 4596"/>
                <a:gd name="T11" fmla="*/ 2654 h 2861"/>
                <a:gd name="T12" fmla="*/ 1135 w 4596"/>
                <a:gd name="T13" fmla="*/ 2861 h 2861"/>
                <a:gd name="T14" fmla="*/ 1191 w 4596"/>
                <a:gd name="T15" fmla="*/ 2860 h 2861"/>
                <a:gd name="T16" fmla="*/ 2243 w 4596"/>
                <a:gd name="T17" fmla="*/ 2537 h 2861"/>
                <a:gd name="T18" fmla="*/ 2807 w 4596"/>
                <a:gd name="T19" fmla="*/ 2165 h 2861"/>
                <a:gd name="T20" fmla="*/ 4596 w 4596"/>
                <a:gd name="T21" fmla="*/ 1600 h 2861"/>
                <a:gd name="T22" fmla="*/ 4596 w 4596"/>
                <a:gd name="T23" fmla="*/ 1568 h 2861"/>
                <a:gd name="T24" fmla="*/ 2788 w 4596"/>
                <a:gd name="T25" fmla="*/ 2139 h 2861"/>
                <a:gd name="T26" fmla="*/ 2227 w 4596"/>
                <a:gd name="T27" fmla="*/ 2509 h 2861"/>
                <a:gd name="T28" fmla="*/ 1190 w 4596"/>
                <a:gd name="T29" fmla="*/ 2828 h 2861"/>
                <a:gd name="T30" fmla="*/ 1135 w 4596"/>
                <a:gd name="T31" fmla="*/ 2829 h 2861"/>
                <a:gd name="T32" fmla="*/ 459 w 4596"/>
                <a:gd name="T33" fmla="*/ 2628 h 2861"/>
                <a:gd name="T34" fmla="*/ 118 w 4596"/>
                <a:gd name="T35" fmla="*/ 2187 h 2861"/>
                <a:gd name="T36" fmla="*/ 61 w 4596"/>
                <a:gd name="T37" fmla="*/ 1661 h 2861"/>
                <a:gd name="T38" fmla="*/ 649 w 4596"/>
                <a:gd name="T39" fmla="*/ 978 h 2861"/>
                <a:gd name="T40" fmla="*/ 965 w 4596"/>
                <a:gd name="T41" fmla="*/ 924 h 2861"/>
                <a:gd name="T42" fmla="*/ 1604 w 4596"/>
                <a:gd name="T43" fmla="*/ 749 h 2861"/>
                <a:gd name="T44" fmla="*/ 1908 w 4596"/>
                <a:gd name="T45" fmla="*/ 0 h 2861"/>
                <a:gd name="T46" fmla="*/ 1908 w 4596"/>
                <a:gd name="T47" fmla="*/ 0 h 2861"/>
                <a:gd name="T48" fmla="*/ 1876 w 4596"/>
                <a:gd name="T49" fmla="*/ 0 h 2861"/>
                <a:gd name="T50" fmla="*/ 1876 w 4596"/>
                <a:gd name="T51" fmla="*/ 0 h 2861"/>
                <a:gd name="T52" fmla="*/ 1586 w 4596"/>
                <a:gd name="T53" fmla="*/ 723 h 2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96" h="2861">
                  <a:moveTo>
                    <a:pt x="1586" y="723"/>
                  </a:moveTo>
                  <a:cubicBezTo>
                    <a:pt x="1410" y="841"/>
                    <a:pt x="1172" y="869"/>
                    <a:pt x="962" y="893"/>
                  </a:cubicBezTo>
                  <a:cubicBezTo>
                    <a:pt x="844" y="906"/>
                    <a:pt x="733" y="919"/>
                    <a:pt x="640" y="947"/>
                  </a:cubicBezTo>
                  <a:cubicBezTo>
                    <a:pt x="314" y="1046"/>
                    <a:pt x="86" y="1311"/>
                    <a:pt x="30" y="1655"/>
                  </a:cubicBezTo>
                  <a:cubicBezTo>
                    <a:pt x="0" y="1837"/>
                    <a:pt x="20" y="2024"/>
                    <a:pt x="88" y="2198"/>
                  </a:cubicBezTo>
                  <a:cubicBezTo>
                    <a:pt x="160" y="2382"/>
                    <a:pt x="282" y="2540"/>
                    <a:pt x="441" y="2654"/>
                  </a:cubicBezTo>
                  <a:cubicBezTo>
                    <a:pt x="629" y="2789"/>
                    <a:pt x="869" y="2861"/>
                    <a:pt x="1135" y="2861"/>
                  </a:cubicBezTo>
                  <a:cubicBezTo>
                    <a:pt x="1153" y="2861"/>
                    <a:pt x="1172" y="2860"/>
                    <a:pt x="1191" y="2860"/>
                  </a:cubicBezTo>
                  <a:cubicBezTo>
                    <a:pt x="1509" y="2848"/>
                    <a:pt x="1863" y="2739"/>
                    <a:pt x="2243" y="2537"/>
                  </a:cubicBezTo>
                  <a:cubicBezTo>
                    <a:pt x="2469" y="2416"/>
                    <a:pt x="2641" y="2289"/>
                    <a:pt x="2807" y="2165"/>
                  </a:cubicBezTo>
                  <a:cubicBezTo>
                    <a:pt x="3214" y="1863"/>
                    <a:pt x="3566" y="1602"/>
                    <a:pt x="4596" y="1600"/>
                  </a:cubicBezTo>
                  <a:cubicBezTo>
                    <a:pt x="4596" y="1568"/>
                    <a:pt x="4596" y="1568"/>
                    <a:pt x="4596" y="1568"/>
                  </a:cubicBezTo>
                  <a:cubicBezTo>
                    <a:pt x="3555" y="1570"/>
                    <a:pt x="3200" y="1834"/>
                    <a:pt x="2788" y="2139"/>
                  </a:cubicBezTo>
                  <a:cubicBezTo>
                    <a:pt x="2623" y="2262"/>
                    <a:pt x="2451" y="2389"/>
                    <a:pt x="2227" y="2509"/>
                  </a:cubicBezTo>
                  <a:cubicBezTo>
                    <a:pt x="1852" y="2709"/>
                    <a:pt x="1503" y="2816"/>
                    <a:pt x="1190" y="2828"/>
                  </a:cubicBezTo>
                  <a:cubicBezTo>
                    <a:pt x="1171" y="2828"/>
                    <a:pt x="1153" y="2829"/>
                    <a:pt x="1135" y="2829"/>
                  </a:cubicBezTo>
                  <a:cubicBezTo>
                    <a:pt x="876" y="2829"/>
                    <a:pt x="643" y="2759"/>
                    <a:pt x="459" y="2628"/>
                  </a:cubicBezTo>
                  <a:cubicBezTo>
                    <a:pt x="305" y="2517"/>
                    <a:pt x="187" y="2365"/>
                    <a:pt x="118" y="2187"/>
                  </a:cubicBezTo>
                  <a:cubicBezTo>
                    <a:pt x="52" y="2018"/>
                    <a:pt x="32" y="1836"/>
                    <a:pt x="61" y="1661"/>
                  </a:cubicBezTo>
                  <a:cubicBezTo>
                    <a:pt x="116" y="1329"/>
                    <a:pt x="336" y="1073"/>
                    <a:pt x="649" y="978"/>
                  </a:cubicBezTo>
                  <a:cubicBezTo>
                    <a:pt x="739" y="950"/>
                    <a:pt x="849" y="938"/>
                    <a:pt x="965" y="924"/>
                  </a:cubicBezTo>
                  <a:cubicBezTo>
                    <a:pt x="1179" y="900"/>
                    <a:pt x="1421" y="872"/>
                    <a:pt x="1604" y="749"/>
                  </a:cubicBezTo>
                  <a:cubicBezTo>
                    <a:pt x="1809" y="612"/>
                    <a:pt x="1908" y="366"/>
                    <a:pt x="1908" y="0"/>
                  </a:cubicBezTo>
                  <a:cubicBezTo>
                    <a:pt x="1908" y="0"/>
                    <a:pt x="1908" y="0"/>
                    <a:pt x="1908" y="0"/>
                  </a:cubicBezTo>
                  <a:cubicBezTo>
                    <a:pt x="1876" y="0"/>
                    <a:pt x="1876" y="0"/>
                    <a:pt x="1876" y="0"/>
                  </a:cubicBezTo>
                  <a:cubicBezTo>
                    <a:pt x="1876" y="0"/>
                    <a:pt x="1876" y="0"/>
                    <a:pt x="1876" y="0"/>
                  </a:cubicBezTo>
                  <a:cubicBezTo>
                    <a:pt x="1876" y="355"/>
                    <a:pt x="1781" y="591"/>
                    <a:pt x="1586" y="723"/>
                  </a:cubicBez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 name="Freeform 50"/>
            <p:cNvSpPr>
              <a:spLocks/>
            </p:cNvSpPr>
            <p:nvPr/>
          </p:nvSpPr>
          <p:spPr bwMode="auto">
            <a:xfrm>
              <a:off x="1435110" y="0"/>
              <a:ext cx="7732175" cy="4599913"/>
            </a:xfrm>
            <a:custGeom>
              <a:avLst/>
              <a:gdLst>
                <a:gd name="T0" fmla="*/ 1781 w 4327"/>
                <a:gd name="T1" fmla="*/ 604 h 2573"/>
                <a:gd name="T2" fmla="*/ 1478 w 4327"/>
                <a:gd name="T3" fmla="*/ 962 h 2573"/>
                <a:gd name="T4" fmla="*/ 726 w 4327"/>
                <a:gd name="T5" fmla="*/ 1179 h 2573"/>
                <a:gd name="T6" fmla="*/ 455 w 4327"/>
                <a:gd name="T7" fmla="*/ 1223 h 2573"/>
                <a:gd name="T8" fmla="*/ 45 w 4327"/>
                <a:gd name="T9" fmla="*/ 1702 h 2573"/>
                <a:gd name="T10" fmla="*/ 339 w 4327"/>
                <a:gd name="T11" fmla="*/ 2420 h 2573"/>
                <a:gd name="T12" fmla="*/ 864 w 4327"/>
                <a:gd name="T13" fmla="*/ 2573 h 2573"/>
                <a:gd name="T14" fmla="*/ 911 w 4327"/>
                <a:gd name="T15" fmla="*/ 2572 h 2573"/>
                <a:gd name="T16" fmla="*/ 1838 w 4327"/>
                <a:gd name="T17" fmla="*/ 2283 h 2573"/>
                <a:gd name="T18" fmla="*/ 2366 w 4327"/>
                <a:gd name="T19" fmla="*/ 1934 h 2573"/>
                <a:gd name="T20" fmla="*/ 4327 w 4327"/>
                <a:gd name="T21" fmla="*/ 1312 h 2573"/>
                <a:gd name="T22" fmla="*/ 4327 w 4327"/>
                <a:gd name="T23" fmla="*/ 1312 h 2573"/>
                <a:gd name="T24" fmla="*/ 4327 w 4327"/>
                <a:gd name="T25" fmla="*/ 1280 h 2573"/>
                <a:gd name="T26" fmla="*/ 4327 w 4327"/>
                <a:gd name="T27" fmla="*/ 1280 h 2573"/>
                <a:gd name="T28" fmla="*/ 2347 w 4327"/>
                <a:gd name="T29" fmla="*/ 1908 h 2573"/>
                <a:gd name="T30" fmla="*/ 1823 w 4327"/>
                <a:gd name="T31" fmla="*/ 2254 h 2573"/>
                <a:gd name="T32" fmla="*/ 910 w 4327"/>
                <a:gd name="T33" fmla="*/ 2540 h 2573"/>
                <a:gd name="T34" fmla="*/ 864 w 4327"/>
                <a:gd name="T35" fmla="*/ 2541 h 2573"/>
                <a:gd name="T36" fmla="*/ 358 w 4327"/>
                <a:gd name="T37" fmla="*/ 2394 h 2573"/>
                <a:gd name="T38" fmla="*/ 76 w 4327"/>
                <a:gd name="T39" fmla="*/ 1707 h 2573"/>
                <a:gd name="T40" fmla="*/ 464 w 4327"/>
                <a:gd name="T41" fmla="*/ 1253 h 2573"/>
                <a:gd name="T42" fmla="*/ 729 w 4327"/>
                <a:gd name="T43" fmla="*/ 1211 h 2573"/>
                <a:gd name="T44" fmla="*/ 1495 w 4327"/>
                <a:gd name="T45" fmla="*/ 988 h 2573"/>
                <a:gd name="T46" fmla="*/ 1810 w 4327"/>
                <a:gd name="T47" fmla="*/ 617 h 2573"/>
                <a:gd name="T48" fmla="*/ 1927 w 4327"/>
                <a:gd name="T49" fmla="*/ 0 h 2573"/>
                <a:gd name="T50" fmla="*/ 1895 w 4327"/>
                <a:gd name="T51" fmla="*/ 0 h 2573"/>
                <a:gd name="T52" fmla="*/ 1781 w 4327"/>
                <a:gd name="T53" fmla="*/ 604 h 2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27" h="2573">
                  <a:moveTo>
                    <a:pt x="1781" y="604"/>
                  </a:moveTo>
                  <a:cubicBezTo>
                    <a:pt x="1712" y="752"/>
                    <a:pt x="1610" y="873"/>
                    <a:pt x="1478" y="962"/>
                  </a:cubicBezTo>
                  <a:cubicBezTo>
                    <a:pt x="1243" y="1119"/>
                    <a:pt x="956" y="1152"/>
                    <a:pt x="726" y="1179"/>
                  </a:cubicBezTo>
                  <a:cubicBezTo>
                    <a:pt x="621" y="1191"/>
                    <a:pt x="523" y="1202"/>
                    <a:pt x="455" y="1223"/>
                  </a:cubicBezTo>
                  <a:cubicBezTo>
                    <a:pt x="233" y="1290"/>
                    <a:pt x="84" y="1465"/>
                    <a:pt x="45" y="1702"/>
                  </a:cubicBezTo>
                  <a:cubicBezTo>
                    <a:pt x="0" y="1977"/>
                    <a:pt x="115" y="2259"/>
                    <a:pt x="339" y="2420"/>
                  </a:cubicBezTo>
                  <a:cubicBezTo>
                    <a:pt x="481" y="2521"/>
                    <a:pt x="657" y="2573"/>
                    <a:pt x="864" y="2573"/>
                  </a:cubicBezTo>
                  <a:cubicBezTo>
                    <a:pt x="879" y="2573"/>
                    <a:pt x="895" y="2572"/>
                    <a:pt x="911" y="2572"/>
                  </a:cubicBezTo>
                  <a:cubicBezTo>
                    <a:pt x="1185" y="2562"/>
                    <a:pt x="1497" y="2464"/>
                    <a:pt x="1838" y="2283"/>
                  </a:cubicBezTo>
                  <a:cubicBezTo>
                    <a:pt x="2045" y="2172"/>
                    <a:pt x="2208" y="2051"/>
                    <a:pt x="2366" y="1934"/>
                  </a:cubicBezTo>
                  <a:cubicBezTo>
                    <a:pt x="2796" y="1615"/>
                    <a:pt x="3201" y="1314"/>
                    <a:pt x="4327" y="1312"/>
                  </a:cubicBezTo>
                  <a:cubicBezTo>
                    <a:pt x="4327" y="1312"/>
                    <a:pt x="4327" y="1312"/>
                    <a:pt x="4327" y="1312"/>
                  </a:cubicBezTo>
                  <a:cubicBezTo>
                    <a:pt x="4327" y="1280"/>
                    <a:pt x="4327" y="1280"/>
                    <a:pt x="4327" y="1280"/>
                  </a:cubicBezTo>
                  <a:cubicBezTo>
                    <a:pt x="4327" y="1280"/>
                    <a:pt x="4327" y="1280"/>
                    <a:pt x="4327" y="1280"/>
                  </a:cubicBezTo>
                  <a:cubicBezTo>
                    <a:pt x="3191" y="1282"/>
                    <a:pt x="2781" y="1586"/>
                    <a:pt x="2347" y="1908"/>
                  </a:cubicBezTo>
                  <a:cubicBezTo>
                    <a:pt x="2190" y="2025"/>
                    <a:pt x="2028" y="2145"/>
                    <a:pt x="1823" y="2254"/>
                  </a:cubicBezTo>
                  <a:cubicBezTo>
                    <a:pt x="1486" y="2434"/>
                    <a:pt x="1179" y="2530"/>
                    <a:pt x="910" y="2540"/>
                  </a:cubicBezTo>
                  <a:cubicBezTo>
                    <a:pt x="894" y="2540"/>
                    <a:pt x="879" y="2541"/>
                    <a:pt x="864" y="2541"/>
                  </a:cubicBezTo>
                  <a:cubicBezTo>
                    <a:pt x="664" y="2541"/>
                    <a:pt x="494" y="2491"/>
                    <a:pt x="358" y="2394"/>
                  </a:cubicBezTo>
                  <a:cubicBezTo>
                    <a:pt x="144" y="2240"/>
                    <a:pt x="33" y="1971"/>
                    <a:pt x="76" y="1707"/>
                  </a:cubicBezTo>
                  <a:cubicBezTo>
                    <a:pt x="113" y="1483"/>
                    <a:pt x="255" y="1317"/>
                    <a:pt x="464" y="1253"/>
                  </a:cubicBezTo>
                  <a:cubicBezTo>
                    <a:pt x="529" y="1233"/>
                    <a:pt x="626" y="1222"/>
                    <a:pt x="729" y="1211"/>
                  </a:cubicBezTo>
                  <a:cubicBezTo>
                    <a:pt x="963" y="1184"/>
                    <a:pt x="1255" y="1150"/>
                    <a:pt x="1495" y="988"/>
                  </a:cubicBezTo>
                  <a:cubicBezTo>
                    <a:pt x="1633" y="896"/>
                    <a:pt x="1738" y="771"/>
                    <a:pt x="1810" y="617"/>
                  </a:cubicBezTo>
                  <a:cubicBezTo>
                    <a:pt x="1888" y="450"/>
                    <a:pt x="1927" y="242"/>
                    <a:pt x="1927" y="0"/>
                  </a:cubicBezTo>
                  <a:cubicBezTo>
                    <a:pt x="1895" y="0"/>
                    <a:pt x="1895" y="0"/>
                    <a:pt x="1895" y="0"/>
                  </a:cubicBezTo>
                  <a:cubicBezTo>
                    <a:pt x="1895" y="237"/>
                    <a:pt x="1857" y="440"/>
                    <a:pt x="1781" y="604"/>
                  </a:cubicBez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74" name="Freeform 17"/>
            <p:cNvSpPr>
              <a:spLocks/>
            </p:cNvSpPr>
            <p:nvPr/>
          </p:nvSpPr>
          <p:spPr bwMode="auto">
            <a:xfrm>
              <a:off x="4557892" y="-1778"/>
              <a:ext cx="25377" cy="12689"/>
            </a:xfrm>
            <a:custGeom>
              <a:avLst/>
              <a:gdLst>
                <a:gd name="T0" fmla="*/ 16 w 16"/>
                <a:gd name="T1" fmla="*/ 3 h 4"/>
                <a:gd name="T2" fmla="*/ 16 w 16"/>
                <a:gd name="T3" fmla="*/ 0 h 4"/>
                <a:gd name="T4" fmla="*/ 0 w 16"/>
                <a:gd name="T5" fmla="*/ 0 h 4"/>
                <a:gd name="T6" fmla="*/ 0 w 16"/>
                <a:gd name="T7" fmla="*/ 3 h 4"/>
                <a:gd name="T8" fmla="*/ 0 w 16"/>
                <a:gd name="T9" fmla="*/ 4 h 4"/>
                <a:gd name="T10" fmla="*/ 16 w 16"/>
                <a:gd name="T11" fmla="*/ 4 h 4"/>
                <a:gd name="T12" fmla="*/ 16 w 16"/>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6" y="3"/>
                  </a:moveTo>
                  <a:cubicBezTo>
                    <a:pt x="16" y="2"/>
                    <a:pt x="16" y="1"/>
                    <a:pt x="16" y="0"/>
                  </a:cubicBezTo>
                  <a:cubicBezTo>
                    <a:pt x="0" y="0"/>
                    <a:pt x="0" y="0"/>
                    <a:pt x="0" y="0"/>
                  </a:cubicBezTo>
                  <a:cubicBezTo>
                    <a:pt x="0" y="1"/>
                    <a:pt x="0" y="2"/>
                    <a:pt x="0" y="3"/>
                  </a:cubicBezTo>
                  <a:cubicBezTo>
                    <a:pt x="0" y="4"/>
                    <a:pt x="0" y="4"/>
                    <a:pt x="0" y="4"/>
                  </a:cubicBezTo>
                  <a:cubicBezTo>
                    <a:pt x="16" y="4"/>
                    <a:pt x="16" y="4"/>
                    <a:pt x="16" y="4"/>
                  </a:cubicBezTo>
                  <a:lnTo>
                    <a:pt x="16" y="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75" name="Freeform 119"/>
            <p:cNvSpPr>
              <a:spLocks/>
            </p:cNvSpPr>
            <p:nvPr/>
          </p:nvSpPr>
          <p:spPr bwMode="auto">
            <a:xfrm>
              <a:off x="2286612" y="1888841"/>
              <a:ext cx="215708" cy="63444"/>
            </a:xfrm>
            <a:custGeom>
              <a:avLst/>
              <a:gdLst>
                <a:gd name="T0" fmla="*/ 0 w 121"/>
                <a:gd name="T1" fmla="*/ 19 h 34"/>
                <a:gd name="T2" fmla="*/ 3 w 121"/>
                <a:gd name="T3" fmla="*/ 34 h 34"/>
                <a:gd name="T4" fmla="*/ 121 w 121"/>
                <a:gd name="T5" fmla="*/ 16 h 34"/>
                <a:gd name="T6" fmla="*/ 119 w 121"/>
                <a:gd name="T7" fmla="*/ 0 h 34"/>
                <a:gd name="T8" fmla="*/ 0 w 121"/>
                <a:gd name="T9" fmla="*/ 19 h 34"/>
              </a:gdLst>
              <a:ahLst/>
              <a:cxnLst>
                <a:cxn ang="0">
                  <a:pos x="T0" y="T1"/>
                </a:cxn>
                <a:cxn ang="0">
                  <a:pos x="T2" y="T3"/>
                </a:cxn>
                <a:cxn ang="0">
                  <a:pos x="T4" y="T5"/>
                </a:cxn>
                <a:cxn ang="0">
                  <a:pos x="T6" y="T7"/>
                </a:cxn>
                <a:cxn ang="0">
                  <a:pos x="T8" y="T9"/>
                </a:cxn>
              </a:cxnLst>
              <a:rect l="0" t="0" r="r" b="b"/>
              <a:pathLst>
                <a:path w="121" h="34">
                  <a:moveTo>
                    <a:pt x="0" y="19"/>
                  </a:moveTo>
                  <a:cubicBezTo>
                    <a:pt x="3" y="34"/>
                    <a:pt x="3" y="34"/>
                    <a:pt x="3" y="34"/>
                  </a:cubicBezTo>
                  <a:cubicBezTo>
                    <a:pt x="35" y="28"/>
                    <a:pt x="73" y="22"/>
                    <a:pt x="121" y="16"/>
                  </a:cubicBezTo>
                  <a:cubicBezTo>
                    <a:pt x="119" y="0"/>
                    <a:pt x="119" y="0"/>
                    <a:pt x="119" y="0"/>
                  </a:cubicBezTo>
                  <a:cubicBezTo>
                    <a:pt x="71" y="6"/>
                    <a:pt x="33" y="12"/>
                    <a:pt x="0" y="19"/>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76" name="Freeform 120"/>
            <p:cNvSpPr>
              <a:spLocks/>
            </p:cNvSpPr>
            <p:nvPr/>
          </p:nvSpPr>
          <p:spPr bwMode="auto">
            <a:xfrm>
              <a:off x="2191444" y="4667671"/>
              <a:ext cx="209366" cy="95167"/>
            </a:xfrm>
            <a:custGeom>
              <a:avLst/>
              <a:gdLst>
                <a:gd name="T0" fmla="*/ 0 w 119"/>
                <a:gd name="T1" fmla="*/ 15 h 55"/>
                <a:gd name="T2" fmla="*/ 114 w 119"/>
                <a:gd name="T3" fmla="*/ 55 h 55"/>
                <a:gd name="T4" fmla="*/ 119 w 119"/>
                <a:gd name="T5" fmla="*/ 39 h 55"/>
                <a:gd name="T6" fmla="*/ 7 w 119"/>
                <a:gd name="T7" fmla="*/ 0 h 55"/>
                <a:gd name="T8" fmla="*/ 0 w 119"/>
                <a:gd name="T9" fmla="*/ 15 h 55"/>
              </a:gdLst>
              <a:ahLst/>
              <a:cxnLst>
                <a:cxn ang="0">
                  <a:pos x="T0" y="T1"/>
                </a:cxn>
                <a:cxn ang="0">
                  <a:pos x="T2" y="T3"/>
                </a:cxn>
                <a:cxn ang="0">
                  <a:pos x="T4" y="T5"/>
                </a:cxn>
                <a:cxn ang="0">
                  <a:pos x="T6" y="T7"/>
                </a:cxn>
                <a:cxn ang="0">
                  <a:pos x="T8" y="T9"/>
                </a:cxn>
              </a:cxnLst>
              <a:rect l="0" t="0" r="r" b="b"/>
              <a:pathLst>
                <a:path w="119" h="55">
                  <a:moveTo>
                    <a:pt x="0" y="15"/>
                  </a:moveTo>
                  <a:cubicBezTo>
                    <a:pt x="37" y="30"/>
                    <a:pt x="75" y="43"/>
                    <a:pt x="114" y="55"/>
                  </a:cubicBezTo>
                  <a:cubicBezTo>
                    <a:pt x="119" y="39"/>
                    <a:pt x="119" y="39"/>
                    <a:pt x="119" y="39"/>
                  </a:cubicBezTo>
                  <a:cubicBezTo>
                    <a:pt x="80" y="28"/>
                    <a:pt x="42" y="15"/>
                    <a:pt x="7" y="0"/>
                  </a:cubicBezTo>
                  <a:lnTo>
                    <a:pt x="0" y="15"/>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77" name="Freeform 121"/>
            <p:cNvSpPr>
              <a:spLocks/>
            </p:cNvSpPr>
            <p:nvPr/>
          </p:nvSpPr>
          <p:spPr bwMode="auto">
            <a:xfrm>
              <a:off x="1239790" y="3354386"/>
              <a:ext cx="57101" cy="215708"/>
            </a:xfrm>
            <a:custGeom>
              <a:avLst/>
              <a:gdLst>
                <a:gd name="T0" fmla="*/ 0 w 32"/>
                <a:gd name="T1" fmla="*/ 1 h 121"/>
                <a:gd name="T2" fmla="*/ 16 w 32"/>
                <a:gd name="T3" fmla="*/ 121 h 121"/>
                <a:gd name="T4" fmla="*/ 32 w 32"/>
                <a:gd name="T5" fmla="*/ 118 h 121"/>
                <a:gd name="T6" fmla="*/ 16 w 32"/>
                <a:gd name="T7" fmla="*/ 0 h 121"/>
                <a:gd name="T8" fmla="*/ 0 w 32"/>
                <a:gd name="T9" fmla="*/ 1 h 121"/>
              </a:gdLst>
              <a:ahLst/>
              <a:cxnLst>
                <a:cxn ang="0">
                  <a:pos x="T0" y="T1"/>
                </a:cxn>
                <a:cxn ang="0">
                  <a:pos x="T2" y="T3"/>
                </a:cxn>
                <a:cxn ang="0">
                  <a:pos x="T4" y="T5"/>
                </a:cxn>
                <a:cxn ang="0">
                  <a:pos x="T6" y="T7"/>
                </a:cxn>
                <a:cxn ang="0">
                  <a:pos x="T8" y="T9"/>
                </a:cxn>
              </a:cxnLst>
              <a:rect l="0" t="0" r="r" b="b"/>
              <a:pathLst>
                <a:path w="32" h="121">
                  <a:moveTo>
                    <a:pt x="0" y="1"/>
                  </a:moveTo>
                  <a:cubicBezTo>
                    <a:pt x="3" y="41"/>
                    <a:pt x="8" y="82"/>
                    <a:pt x="16" y="121"/>
                  </a:cubicBezTo>
                  <a:cubicBezTo>
                    <a:pt x="32" y="118"/>
                    <a:pt x="32" y="118"/>
                    <a:pt x="32" y="118"/>
                  </a:cubicBezTo>
                  <a:cubicBezTo>
                    <a:pt x="24" y="79"/>
                    <a:pt x="19" y="40"/>
                    <a:pt x="16" y="0"/>
                  </a:cubicBezTo>
                  <a:lnTo>
                    <a:pt x="0" y="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78" name="Rectangle 122"/>
            <p:cNvSpPr>
              <a:spLocks noChangeArrowheads="1"/>
            </p:cNvSpPr>
            <p:nvPr/>
          </p:nvSpPr>
          <p:spPr bwMode="auto">
            <a:xfrm>
              <a:off x="4557892" y="10911"/>
              <a:ext cx="25377" cy="634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79" name="Freeform 123"/>
            <p:cNvSpPr>
              <a:spLocks/>
            </p:cNvSpPr>
            <p:nvPr/>
          </p:nvSpPr>
          <p:spPr bwMode="auto">
            <a:xfrm>
              <a:off x="2603829" y="4781869"/>
              <a:ext cx="215708" cy="50755"/>
            </a:xfrm>
            <a:custGeom>
              <a:avLst/>
              <a:gdLst>
                <a:gd name="T0" fmla="*/ 0 w 121"/>
                <a:gd name="T1" fmla="*/ 16 h 29"/>
                <a:gd name="T2" fmla="*/ 120 w 121"/>
                <a:gd name="T3" fmla="*/ 29 h 29"/>
                <a:gd name="T4" fmla="*/ 121 w 121"/>
                <a:gd name="T5" fmla="*/ 13 h 29"/>
                <a:gd name="T6" fmla="*/ 3 w 121"/>
                <a:gd name="T7" fmla="*/ 0 h 29"/>
                <a:gd name="T8" fmla="*/ 0 w 121"/>
                <a:gd name="T9" fmla="*/ 16 h 29"/>
              </a:gdLst>
              <a:ahLst/>
              <a:cxnLst>
                <a:cxn ang="0">
                  <a:pos x="T0" y="T1"/>
                </a:cxn>
                <a:cxn ang="0">
                  <a:pos x="T2" y="T3"/>
                </a:cxn>
                <a:cxn ang="0">
                  <a:pos x="T4" y="T5"/>
                </a:cxn>
                <a:cxn ang="0">
                  <a:pos x="T6" y="T7"/>
                </a:cxn>
                <a:cxn ang="0">
                  <a:pos x="T8" y="T9"/>
                </a:cxn>
              </a:cxnLst>
              <a:rect l="0" t="0" r="r" b="b"/>
              <a:pathLst>
                <a:path w="121" h="29">
                  <a:moveTo>
                    <a:pt x="0" y="16"/>
                  </a:moveTo>
                  <a:cubicBezTo>
                    <a:pt x="39" y="22"/>
                    <a:pt x="79" y="27"/>
                    <a:pt x="120" y="29"/>
                  </a:cubicBezTo>
                  <a:cubicBezTo>
                    <a:pt x="121" y="13"/>
                    <a:pt x="121" y="13"/>
                    <a:pt x="121" y="13"/>
                  </a:cubicBezTo>
                  <a:cubicBezTo>
                    <a:pt x="81" y="11"/>
                    <a:pt x="41" y="6"/>
                    <a:pt x="3" y="0"/>
                  </a:cubicBezTo>
                  <a:lnTo>
                    <a:pt x="0" y="16"/>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0" name="Freeform 124"/>
            <p:cNvSpPr>
              <a:spLocks/>
            </p:cNvSpPr>
            <p:nvPr/>
          </p:nvSpPr>
          <p:spPr bwMode="auto">
            <a:xfrm>
              <a:off x="1246137" y="2929316"/>
              <a:ext cx="57101" cy="215708"/>
            </a:xfrm>
            <a:custGeom>
              <a:avLst/>
              <a:gdLst>
                <a:gd name="T0" fmla="*/ 0 w 33"/>
                <a:gd name="T1" fmla="*/ 119 h 121"/>
                <a:gd name="T2" fmla="*/ 16 w 33"/>
                <a:gd name="T3" fmla="*/ 121 h 121"/>
                <a:gd name="T4" fmla="*/ 33 w 33"/>
                <a:gd name="T5" fmla="*/ 3 h 121"/>
                <a:gd name="T6" fmla="*/ 17 w 33"/>
                <a:gd name="T7" fmla="*/ 0 h 121"/>
                <a:gd name="T8" fmla="*/ 0 w 33"/>
                <a:gd name="T9" fmla="*/ 119 h 121"/>
              </a:gdLst>
              <a:ahLst/>
              <a:cxnLst>
                <a:cxn ang="0">
                  <a:pos x="T0" y="T1"/>
                </a:cxn>
                <a:cxn ang="0">
                  <a:pos x="T2" y="T3"/>
                </a:cxn>
                <a:cxn ang="0">
                  <a:pos x="T4" y="T5"/>
                </a:cxn>
                <a:cxn ang="0">
                  <a:pos x="T6" y="T7"/>
                </a:cxn>
                <a:cxn ang="0">
                  <a:pos x="T8" y="T9"/>
                </a:cxn>
              </a:cxnLst>
              <a:rect l="0" t="0" r="r" b="b"/>
              <a:pathLst>
                <a:path w="33" h="121">
                  <a:moveTo>
                    <a:pt x="0" y="119"/>
                  </a:moveTo>
                  <a:cubicBezTo>
                    <a:pt x="16" y="121"/>
                    <a:pt x="16" y="121"/>
                    <a:pt x="16" y="121"/>
                  </a:cubicBezTo>
                  <a:cubicBezTo>
                    <a:pt x="18" y="81"/>
                    <a:pt x="24" y="41"/>
                    <a:pt x="33" y="3"/>
                  </a:cubicBezTo>
                  <a:cubicBezTo>
                    <a:pt x="17" y="0"/>
                    <a:pt x="17" y="0"/>
                    <a:pt x="17" y="0"/>
                  </a:cubicBezTo>
                  <a:cubicBezTo>
                    <a:pt x="8" y="39"/>
                    <a:pt x="3" y="79"/>
                    <a:pt x="0" y="119"/>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1" name="Freeform 125"/>
            <p:cNvSpPr>
              <a:spLocks/>
            </p:cNvSpPr>
            <p:nvPr/>
          </p:nvSpPr>
          <p:spPr bwMode="auto">
            <a:xfrm>
              <a:off x="2711682" y="1838086"/>
              <a:ext cx="215708" cy="57101"/>
            </a:xfrm>
            <a:custGeom>
              <a:avLst/>
              <a:gdLst>
                <a:gd name="T0" fmla="*/ 0 w 121"/>
                <a:gd name="T1" fmla="*/ 15 h 31"/>
                <a:gd name="T2" fmla="*/ 2 w 121"/>
                <a:gd name="T3" fmla="*/ 31 h 31"/>
                <a:gd name="T4" fmla="*/ 121 w 121"/>
                <a:gd name="T5" fmla="*/ 16 h 31"/>
                <a:gd name="T6" fmla="*/ 119 w 121"/>
                <a:gd name="T7" fmla="*/ 0 h 31"/>
                <a:gd name="T8" fmla="*/ 0 w 121"/>
                <a:gd name="T9" fmla="*/ 15 h 31"/>
              </a:gdLst>
              <a:ahLst/>
              <a:cxnLst>
                <a:cxn ang="0">
                  <a:pos x="T0" y="T1"/>
                </a:cxn>
                <a:cxn ang="0">
                  <a:pos x="T2" y="T3"/>
                </a:cxn>
                <a:cxn ang="0">
                  <a:pos x="T4" y="T5"/>
                </a:cxn>
                <a:cxn ang="0">
                  <a:pos x="T6" y="T7"/>
                </a:cxn>
                <a:cxn ang="0">
                  <a:pos x="T8" y="T9"/>
                </a:cxn>
              </a:cxnLst>
              <a:rect l="0" t="0" r="r" b="b"/>
              <a:pathLst>
                <a:path w="121" h="31">
                  <a:moveTo>
                    <a:pt x="0" y="15"/>
                  </a:moveTo>
                  <a:cubicBezTo>
                    <a:pt x="2" y="31"/>
                    <a:pt x="2" y="31"/>
                    <a:pt x="2" y="31"/>
                  </a:cubicBezTo>
                  <a:cubicBezTo>
                    <a:pt x="38" y="27"/>
                    <a:pt x="80" y="22"/>
                    <a:pt x="121" y="16"/>
                  </a:cubicBezTo>
                  <a:cubicBezTo>
                    <a:pt x="119" y="0"/>
                    <a:pt x="119" y="0"/>
                    <a:pt x="119" y="0"/>
                  </a:cubicBezTo>
                  <a:cubicBezTo>
                    <a:pt x="78" y="6"/>
                    <a:pt x="36" y="11"/>
                    <a:pt x="0" y="15"/>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2" name="Freeform 126"/>
            <p:cNvSpPr>
              <a:spLocks/>
            </p:cNvSpPr>
            <p:nvPr/>
          </p:nvSpPr>
          <p:spPr bwMode="auto">
            <a:xfrm>
              <a:off x="3028900" y="4794558"/>
              <a:ext cx="215708" cy="44413"/>
            </a:xfrm>
            <a:custGeom>
              <a:avLst/>
              <a:gdLst>
                <a:gd name="T0" fmla="*/ 0 w 121"/>
                <a:gd name="T1" fmla="*/ 8 h 24"/>
                <a:gd name="T2" fmla="*/ 0 w 121"/>
                <a:gd name="T3" fmla="*/ 24 h 24"/>
                <a:gd name="T4" fmla="*/ 121 w 121"/>
                <a:gd name="T5" fmla="*/ 16 h 24"/>
                <a:gd name="T6" fmla="*/ 119 w 121"/>
                <a:gd name="T7" fmla="*/ 0 h 24"/>
                <a:gd name="T8" fmla="*/ 0 w 121"/>
                <a:gd name="T9" fmla="*/ 8 h 24"/>
              </a:gdLst>
              <a:ahLst/>
              <a:cxnLst>
                <a:cxn ang="0">
                  <a:pos x="T0" y="T1"/>
                </a:cxn>
                <a:cxn ang="0">
                  <a:pos x="T2" y="T3"/>
                </a:cxn>
                <a:cxn ang="0">
                  <a:pos x="T4" y="T5"/>
                </a:cxn>
                <a:cxn ang="0">
                  <a:pos x="T6" y="T7"/>
                </a:cxn>
                <a:cxn ang="0">
                  <a:pos x="T8" y="T9"/>
                </a:cxn>
              </a:cxnLst>
              <a:rect l="0" t="0" r="r" b="b"/>
              <a:pathLst>
                <a:path w="121" h="24">
                  <a:moveTo>
                    <a:pt x="0" y="8"/>
                  </a:moveTo>
                  <a:cubicBezTo>
                    <a:pt x="0" y="24"/>
                    <a:pt x="0" y="24"/>
                    <a:pt x="0" y="24"/>
                  </a:cubicBezTo>
                  <a:cubicBezTo>
                    <a:pt x="40" y="23"/>
                    <a:pt x="80" y="20"/>
                    <a:pt x="121" y="16"/>
                  </a:cubicBezTo>
                  <a:cubicBezTo>
                    <a:pt x="119" y="0"/>
                    <a:pt x="119" y="0"/>
                    <a:pt x="119" y="0"/>
                  </a:cubicBezTo>
                  <a:cubicBezTo>
                    <a:pt x="79" y="4"/>
                    <a:pt x="39" y="7"/>
                    <a:pt x="0" y="8"/>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3" name="Freeform 127"/>
            <p:cNvSpPr>
              <a:spLocks/>
            </p:cNvSpPr>
            <p:nvPr/>
          </p:nvSpPr>
          <p:spPr bwMode="auto">
            <a:xfrm>
              <a:off x="1525288" y="4147433"/>
              <a:ext cx="158611" cy="183988"/>
            </a:xfrm>
            <a:custGeom>
              <a:avLst/>
              <a:gdLst>
                <a:gd name="T0" fmla="*/ 0 w 88"/>
                <a:gd name="T1" fmla="*/ 9 h 103"/>
                <a:gd name="T2" fmla="*/ 76 w 88"/>
                <a:gd name="T3" fmla="*/ 103 h 103"/>
                <a:gd name="T4" fmla="*/ 88 w 88"/>
                <a:gd name="T5" fmla="*/ 92 h 103"/>
                <a:gd name="T6" fmla="*/ 13 w 88"/>
                <a:gd name="T7" fmla="*/ 0 h 103"/>
                <a:gd name="T8" fmla="*/ 0 w 88"/>
                <a:gd name="T9" fmla="*/ 9 h 103"/>
              </a:gdLst>
              <a:ahLst/>
              <a:cxnLst>
                <a:cxn ang="0">
                  <a:pos x="T0" y="T1"/>
                </a:cxn>
                <a:cxn ang="0">
                  <a:pos x="T2" y="T3"/>
                </a:cxn>
                <a:cxn ang="0">
                  <a:pos x="T4" y="T5"/>
                </a:cxn>
                <a:cxn ang="0">
                  <a:pos x="T6" y="T7"/>
                </a:cxn>
                <a:cxn ang="0">
                  <a:pos x="T8" y="T9"/>
                </a:cxn>
              </a:cxnLst>
              <a:rect l="0" t="0" r="r" b="b"/>
              <a:pathLst>
                <a:path w="88" h="103">
                  <a:moveTo>
                    <a:pt x="0" y="9"/>
                  </a:moveTo>
                  <a:cubicBezTo>
                    <a:pt x="23" y="42"/>
                    <a:pt x="49" y="73"/>
                    <a:pt x="76" y="103"/>
                  </a:cubicBezTo>
                  <a:cubicBezTo>
                    <a:pt x="88" y="92"/>
                    <a:pt x="88" y="92"/>
                    <a:pt x="88" y="92"/>
                  </a:cubicBezTo>
                  <a:cubicBezTo>
                    <a:pt x="61" y="63"/>
                    <a:pt x="35" y="32"/>
                    <a:pt x="13" y="0"/>
                  </a:cubicBezTo>
                  <a:lnTo>
                    <a:pt x="0" y="9"/>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4" name="Freeform 128"/>
            <p:cNvSpPr>
              <a:spLocks/>
            </p:cNvSpPr>
            <p:nvPr/>
          </p:nvSpPr>
          <p:spPr bwMode="auto">
            <a:xfrm>
              <a:off x="1557008" y="2199713"/>
              <a:ext cx="171300" cy="171300"/>
            </a:xfrm>
            <a:custGeom>
              <a:avLst/>
              <a:gdLst>
                <a:gd name="T0" fmla="*/ 0 w 96"/>
                <a:gd name="T1" fmla="*/ 86 h 96"/>
                <a:gd name="T2" fmla="*/ 12 w 96"/>
                <a:gd name="T3" fmla="*/ 96 h 96"/>
                <a:gd name="T4" fmla="*/ 96 w 96"/>
                <a:gd name="T5" fmla="*/ 13 h 96"/>
                <a:gd name="T6" fmla="*/ 86 w 96"/>
                <a:gd name="T7" fmla="*/ 0 h 96"/>
                <a:gd name="T8" fmla="*/ 0 w 96"/>
                <a:gd name="T9" fmla="*/ 86 h 96"/>
              </a:gdLst>
              <a:ahLst/>
              <a:cxnLst>
                <a:cxn ang="0">
                  <a:pos x="T0" y="T1"/>
                </a:cxn>
                <a:cxn ang="0">
                  <a:pos x="T2" y="T3"/>
                </a:cxn>
                <a:cxn ang="0">
                  <a:pos x="T4" y="T5"/>
                </a:cxn>
                <a:cxn ang="0">
                  <a:pos x="T6" y="T7"/>
                </a:cxn>
                <a:cxn ang="0">
                  <a:pos x="T8" y="T9"/>
                </a:cxn>
              </a:cxnLst>
              <a:rect l="0" t="0" r="r" b="b"/>
              <a:pathLst>
                <a:path w="96" h="96">
                  <a:moveTo>
                    <a:pt x="0" y="86"/>
                  </a:moveTo>
                  <a:cubicBezTo>
                    <a:pt x="12" y="96"/>
                    <a:pt x="12" y="96"/>
                    <a:pt x="12" y="96"/>
                  </a:cubicBezTo>
                  <a:cubicBezTo>
                    <a:pt x="38" y="66"/>
                    <a:pt x="66" y="38"/>
                    <a:pt x="96" y="13"/>
                  </a:cubicBezTo>
                  <a:cubicBezTo>
                    <a:pt x="86" y="0"/>
                    <a:pt x="86" y="0"/>
                    <a:pt x="86" y="0"/>
                  </a:cubicBezTo>
                  <a:cubicBezTo>
                    <a:pt x="55" y="26"/>
                    <a:pt x="26" y="55"/>
                    <a:pt x="0" y="86"/>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5" name="Freeform 129"/>
            <p:cNvSpPr>
              <a:spLocks/>
            </p:cNvSpPr>
            <p:nvPr/>
          </p:nvSpPr>
          <p:spPr bwMode="auto">
            <a:xfrm>
              <a:off x="1817129" y="4451963"/>
              <a:ext cx="196677" cy="145922"/>
            </a:xfrm>
            <a:custGeom>
              <a:avLst/>
              <a:gdLst>
                <a:gd name="T0" fmla="*/ 0 w 108"/>
                <a:gd name="T1" fmla="*/ 13 h 81"/>
                <a:gd name="T2" fmla="*/ 100 w 108"/>
                <a:gd name="T3" fmla="*/ 81 h 81"/>
                <a:gd name="T4" fmla="*/ 108 w 108"/>
                <a:gd name="T5" fmla="*/ 67 h 81"/>
                <a:gd name="T6" fmla="*/ 10 w 108"/>
                <a:gd name="T7" fmla="*/ 0 h 81"/>
                <a:gd name="T8" fmla="*/ 0 w 108"/>
                <a:gd name="T9" fmla="*/ 13 h 81"/>
              </a:gdLst>
              <a:ahLst/>
              <a:cxnLst>
                <a:cxn ang="0">
                  <a:pos x="T0" y="T1"/>
                </a:cxn>
                <a:cxn ang="0">
                  <a:pos x="T2" y="T3"/>
                </a:cxn>
                <a:cxn ang="0">
                  <a:pos x="T4" y="T5"/>
                </a:cxn>
                <a:cxn ang="0">
                  <a:pos x="T6" y="T7"/>
                </a:cxn>
                <a:cxn ang="0">
                  <a:pos x="T8" y="T9"/>
                </a:cxn>
              </a:cxnLst>
              <a:rect l="0" t="0" r="r" b="b"/>
              <a:pathLst>
                <a:path w="108" h="81">
                  <a:moveTo>
                    <a:pt x="0" y="13"/>
                  </a:moveTo>
                  <a:cubicBezTo>
                    <a:pt x="31" y="38"/>
                    <a:pt x="65" y="61"/>
                    <a:pt x="100" y="81"/>
                  </a:cubicBezTo>
                  <a:cubicBezTo>
                    <a:pt x="108" y="67"/>
                    <a:pt x="108" y="67"/>
                    <a:pt x="108" y="67"/>
                  </a:cubicBezTo>
                  <a:cubicBezTo>
                    <a:pt x="74" y="47"/>
                    <a:pt x="41" y="25"/>
                    <a:pt x="10" y="0"/>
                  </a:cubicBezTo>
                  <a:lnTo>
                    <a:pt x="0" y="1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6" name="Freeform 130"/>
            <p:cNvSpPr>
              <a:spLocks/>
            </p:cNvSpPr>
            <p:nvPr/>
          </p:nvSpPr>
          <p:spPr bwMode="auto">
            <a:xfrm>
              <a:off x="1334958" y="2529620"/>
              <a:ext cx="120545" cy="203020"/>
            </a:xfrm>
            <a:custGeom>
              <a:avLst/>
              <a:gdLst>
                <a:gd name="T0" fmla="*/ 0 w 66"/>
                <a:gd name="T1" fmla="*/ 109 h 115"/>
                <a:gd name="T2" fmla="*/ 15 w 66"/>
                <a:gd name="T3" fmla="*/ 115 h 115"/>
                <a:gd name="T4" fmla="*/ 66 w 66"/>
                <a:gd name="T5" fmla="*/ 8 h 115"/>
                <a:gd name="T6" fmla="*/ 52 w 66"/>
                <a:gd name="T7" fmla="*/ 0 h 115"/>
                <a:gd name="T8" fmla="*/ 0 w 66"/>
                <a:gd name="T9" fmla="*/ 109 h 115"/>
              </a:gdLst>
              <a:ahLst/>
              <a:cxnLst>
                <a:cxn ang="0">
                  <a:pos x="T0" y="T1"/>
                </a:cxn>
                <a:cxn ang="0">
                  <a:pos x="T2" y="T3"/>
                </a:cxn>
                <a:cxn ang="0">
                  <a:pos x="T4" y="T5"/>
                </a:cxn>
                <a:cxn ang="0">
                  <a:pos x="T6" y="T7"/>
                </a:cxn>
                <a:cxn ang="0">
                  <a:pos x="T8" y="T9"/>
                </a:cxn>
              </a:cxnLst>
              <a:rect l="0" t="0" r="r" b="b"/>
              <a:pathLst>
                <a:path w="66" h="115">
                  <a:moveTo>
                    <a:pt x="0" y="109"/>
                  </a:moveTo>
                  <a:cubicBezTo>
                    <a:pt x="15" y="115"/>
                    <a:pt x="15" y="115"/>
                    <a:pt x="15" y="115"/>
                  </a:cubicBezTo>
                  <a:cubicBezTo>
                    <a:pt x="29" y="77"/>
                    <a:pt x="46" y="42"/>
                    <a:pt x="66" y="8"/>
                  </a:cubicBezTo>
                  <a:cubicBezTo>
                    <a:pt x="52" y="0"/>
                    <a:pt x="52" y="0"/>
                    <a:pt x="52" y="0"/>
                  </a:cubicBezTo>
                  <a:cubicBezTo>
                    <a:pt x="32" y="34"/>
                    <a:pt x="14" y="71"/>
                    <a:pt x="0" y="109"/>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7" name="Freeform 131"/>
            <p:cNvSpPr>
              <a:spLocks/>
            </p:cNvSpPr>
            <p:nvPr/>
          </p:nvSpPr>
          <p:spPr bwMode="auto">
            <a:xfrm>
              <a:off x="1328611" y="3766772"/>
              <a:ext cx="107856" cy="209366"/>
            </a:xfrm>
            <a:custGeom>
              <a:avLst/>
              <a:gdLst>
                <a:gd name="T0" fmla="*/ 0 w 62"/>
                <a:gd name="T1" fmla="*/ 6 h 117"/>
                <a:gd name="T2" fmla="*/ 48 w 62"/>
                <a:gd name="T3" fmla="*/ 117 h 117"/>
                <a:gd name="T4" fmla="*/ 62 w 62"/>
                <a:gd name="T5" fmla="*/ 109 h 117"/>
                <a:gd name="T6" fmla="*/ 16 w 62"/>
                <a:gd name="T7" fmla="*/ 0 h 117"/>
                <a:gd name="T8" fmla="*/ 0 w 62"/>
                <a:gd name="T9" fmla="*/ 6 h 117"/>
              </a:gdLst>
              <a:ahLst/>
              <a:cxnLst>
                <a:cxn ang="0">
                  <a:pos x="T0" y="T1"/>
                </a:cxn>
                <a:cxn ang="0">
                  <a:pos x="T2" y="T3"/>
                </a:cxn>
                <a:cxn ang="0">
                  <a:pos x="T4" y="T5"/>
                </a:cxn>
                <a:cxn ang="0">
                  <a:pos x="T6" y="T7"/>
                </a:cxn>
                <a:cxn ang="0">
                  <a:pos x="T8" y="T9"/>
                </a:cxn>
              </a:cxnLst>
              <a:rect l="0" t="0" r="r" b="b"/>
              <a:pathLst>
                <a:path w="62" h="117">
                  <a:moveTo>
                    <a:pt x="0" y="6"/>
                  </a:moveTo>
                  <a:cubicBezTo>
                    <a:pt x="14" y="44"/>
                    <a:pt x="30" y="81"/>
                    <a:pt x="48" y="117"/>
                  </a:cubicBezTo>
                  <a:cubicBezTo>
                    <a:pt x="62" y="109"/>
                    <a:pt x="62" y="109"/>
                    <a:pt x="62" y="109"/>
                  </a:cubicBezTo>
                  <a:cubicBezTo>
                    <a:pt x="44" y="74"/>
                    <a:pt x="29" y="38"/>
                    <a:pt x="16" y="0"/>
                  </a:cubicBezTo>
                  <a:lnTo>
                    <a:pt x="0" y="6"/>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8" name="Freeform 132"/>
            <p:cNvSpPr>
              <a:spLocks/>
            </p:cNvSpPr>
            <p:nvPr/>
          </p:nvSpPr>
          <p:spPr bwMode="auto">
            <a:xfrm>
              <a:off x="1886915" y="1984005"/>
              <a:ext cx="203020" cy="114198"/>
            </a:xfrm>
            <a:custGeom>
              <a:avLst/>
              <a:gdLst>
                <a:gd name="T0" fmla="*/ 0 w 115"/>
                <a:gd name="T1" fmla="*/ 51 h 65"/>
                <a:gd name="T2" fmla="*/ 8 w 115"/>
                <a:gd name="T3" fmla="*/ 65 h 65"/>
                <a:gd name="T4" fmla="*/ 115 w 115"/>
                <a:gd name="T5" fmla="*/ 15 h 65"/>
                <a:gd name="T6" fmla="*/ 109 w 115"/>
                <a:gd name="T7" fmla="*/ 0 h 65"/>
                <a:gd name="T8" fmla="*/ 0 w 115"/>
                <a:gd name="T9" fmla="*/ 51 h 65"/>
              </a:gdLst>
              <a:ahLst/>
              <a:cxnLst>
                <a:cxn ang="0">
                  <a:pos x="T0" y="T1"/>
                </a:cxn>
                <a:cxn ang="0">
                  <a:pos x="T2" y="T3"/>
                </a:cxn>
                <a:cxn ang="0">
                  <a:pos x="T4" y="T5"/>
                </a:cxn>
                <a:cxn ang="0">
                  <a:pos x="T6" y="T7"/>
                </a:cxn>
                <a:cxn ang="0">
                  <a:pos x="T8" y="T9"/>
                </a:cxn>
              </a:cxnLst>
              <a:rect l="0" t="0" r="r" b="b"/>
              <a:pathLst>
                <a:path w="115" h="65">
                  <a:moveTo>
                    <a:pt x="0" y="51"/>
                  </a:moveTo>
                  <a:cubicBezTo>
                    <a:pt x="8" y="65"/>
                    <a:pt x="8" y="65"/>
                    <a:pt x="8" y="65"/>
                  </a:cubicBezTo>
                  <a:cubicBezTo>
                    <a:pt x="41" y="46"/>
                    <a:pt x="77" y="29"/>
                    <a:pt x="115" y="15"/>
                  </a:cubicBezTo>
                  <a:cubicBezTo>
                    <a:pt x="109" y="0"/>
                    <a:pt x="109" y="0"/>
                    <a:pt x="109" y="0"/>
                  </a:cubicBezTo>
                  <a:cubicBezTo>
                    <a:pt x="71" y="15"/>
                    <a:pt x="34" y="32"/>
                    <a:pt x="0" y="51"/>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9" name="Freeform 133"/>
            <p:cNvSpPr>
              <a:spLocks/>
            </p:cNvSpPr>
            <p:nvPr/>
          </p:nvSpPr>
          <p:spPr bwMode="auto">
            <a:xfrm>
              <a:off x="8903777" y="2561343"/>
              <a:ext cx="215708" cy="31724"/>
            </a:xfrm>
            <a:custGeom>
              <a:avLst/>
              <a:gdLst>
                <a:gd name="T0" fmla="*/ 0 w 121"/>
                <a:gd name="T1" fmla="*/ 2 h 18"/>
                <a:gd name="T2" fmla="*/ 1 w 121"/>
                <a:gd name="T3" fmla="*/ 18 h 18"/>
                <a:gd name="T4" fmla="*/ 121 w 121"/>
                <a:gd name="T5" fmla="*/ 16 h 18"/>
                <a:gd name="T6" fmla="*/ 120 w 121"/>
                <a:gd name="T7" fmla="*/ 0 h 18"/>
                <a:gd name="T8" fmla="*/ 0 w 121"/>
                <a:gd name="T9" fmla="*/ 2 h 18"/>
              </a:gdLst>
              <a:ahLst/>
              <a:cxnLst>
                <a:cxn ang="0">
                  <a:pos x="T0" y="T1"/>
                </a:cxn>
                <a:cxn ang="0">
                  <a:pos x="T2" y="T3"/>
                </a:cxn>
                <a:cxn ang="0">
                  <a:pos x="T4" y="T5"/>
                </a:cxn>
                <a:cxn ang="0">
                  <a:pos x="T6" y="T7"/>
                </a:cxn>
                <a:cxn ang="0">
                  <a:pos x="T8" y="T9"/>
                </a:cxn>
              </a:cxnLst>
              <a:rect l="0" t="0" r="r" b="b"/>
              <a:pathLst>
                <a:path w="121" h="18">
                  <a:moveTo>
                    <a:pt x="0" y="2"/>
                  </a:moveTo>
                  <a:cubicBezTo>
                    <a:pt x="1" y="18"/>
                    <a:pt x="1" y="18"/>
                    <a:pt x="1" y="18"/>
                  </a:cubicBezTo>
                  <a:cubicBezTo>
                    <a:pt x="40" y="17"/>
                    <a:pt x="80" y="16"/>
                    <a:pt x="121" y="16"/>
                  </a:cubicBezTo>
                  <a:cubicBezTo>
                    <a:pt x="120" y="0"/>
                    <a:pt x="120" y="0"/>
                    <a:pt x="120" y="0"/>
                  </a:cubicBezTo>
                  <a:cubicBezTo>
                    <a:pt x="80" y="0"/>
                    <a:pt x="40" y="1"/>
                    <a:pt x="0" y="2"/>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0" name="Freeform 134"/>
            <p:cNvSpPr>
              <a:spLocks/>
            </p:cNvSpPr>
            <p:nvPr/>
          </p:nvSpPr>
          <p:spPr bwMode="auto">
            <a:xfrm>
              <a:off x="5389001" y="3779461"/>
              <a:ext cx="190331" cy="152265"/>
            </a:xfrm>
            <a:custGeom>
              <a:avLst/>
              <a:gdLst>
                <a:gd name="T0" fmla="*/ 0 w 107"/>
                <a:gd name="T1" fmla="*/ 70 h 83"/>
                <a:gd name="T2" fmla="*/ 9 w 107"/>
                <a:gd name="T3" fmla="*/ 83 h 83"/>
                <a:gd name="T4" fmla="*/ 107 w 107"/>
                <a:gd name="T5" fmla="*/ 13 h 83"/>
                <a:gd name="T6" fmla="*/ 98 w 107"/>
                <a:gd name="T7" fmla="*/ 0 h 83"/>
                <a:gd name="T8" fmla="*/ 0 w 107"/>
                <a:gd name="T9" fmla="*/ 70 h 83"/>
              </a:gdLst>
              <a:ahLst/>
              <a:cxnLst>
                <a:cxn ang="0">
                  <a:pos x="T0" y="T1"/>
                </a:cxn>
                <a:cxn ang="0">
                  <a:pos x="T2" y="T3"/>
                </a:cxn>
                <a:cxn ang="0">
                  <a:pos x="T4" y="T5"/>
                </a:cxn>
                <a:cxn ang="0">
                  <a:pos x="T6" y="T7"/>
                </a:cxn>
                <a:cxn ang="0">
                  <a:pos x="T8" y="T9"/>
                </a:cxn>
              </a:cxnLst>
              <a:rect l="0" t="0" r="r" b="b"/>
              <a:pathLst>
                <a:path w="107" h="83">
                  <a:moveTo>
                    <a:pt x="0" y="70"/>
                  </a:moveTo>
                  <a:cubicBezTo>
                    <a:pt x="9" y="83"/>
                    <a:pt x="9" y="83"/>
                    <a:pt x="9" y="83"/>
                  </a:cubicBezTo>
                  <a:cubicBezTo>
                    <a:pt x="40" y="62"/>
                    <a:pt x="72" y="39"/>
                    <a:pt x="107" y="13"/>
                  </a:cubicBezTo>
                  <a:cubicBezTo>
                    <a:pt x="98" y="0"/>
                    <a:pt x="98" y="0"/>
                    <a:pt x="98" y="0"/>
                  </a:cubicBezTo>
                  <a:cubicBezTo>
                    <a:pt x="62" y="26"/>
                    <a:pt x="30" y="49"/>
                    <a:pt x="0" y="7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1" name="Freeform 135"/>
            <p:cNvSpPr>
              <a:spLocks/>
            </p:cNvSpPr>
            <p:nvPr/>
          </p:nvSpPr>
          <p:spPr bwMode="auto">
            <a:xfrm>
              <a:off x="6080539" y="3278254"/>
              <a:ext cx="190331" cy="145922"/>
            </a:xfrm>
            <a:custGeom>
              <a:avLst/>
              <a:gdLst>
                <a:gd name="T0" fmla="*/ 0 w 108"/>
                <a:gd name="T1" fmla="*/ 68 h 81"/>
                <a:gd name="T2" fmla="*/ 10 w 108"/>
                <a:gd name="T3" fmla="*/ 81 h 81"/>
                <a:gd name="T4" fmla="*/ 108 w 108"/>
                <a:gd name="T5" fmla="*/ 13 h 81"/>
                <a:gd name="T6" fmla="*/ 99 w 108"/>
                <a:gd name="T7" fmla="*/ 0 h 81"/>
                <a:gd name="T8" fmla="*/ 0 w 108"/>
                <a:gd name="T9" fmla="*/ 68 h 81"/>
              </a:gdLst>
              <a:ahLst/>
              <a:cxnLst>
                <a:cxn ang="0">
                  <a:pos x="T0" y="T1"/>
                </a:cxn>
                <a:cxn ang="0">
                  <a:pos x="T2" y="T3"/>
                </a:cxn>
                <a:cxn ang="0">
                  <a:pos x="T4" y="T5"/>
                </a:cxn>
                <a:cxn ang="0">
                  <a:pos x="T6" y="T7"/>
                </a:cxn>
                <a:cxn ang="0">
                  <a:pos x="T8" y="T9"/>
                </a:cxn>
              </a:cxnLst>
              <a:rect l="0" t="0" r="r" b="b"/>
              <a:pathLst>
                <a:path w="108" h="81">
                  <a:moveTo>
                    <a:pt x="0" y="68"/>
                  </a:moveTo>
                  <a:cubicBezTo>
                    <a:pt x="10" y="81"/>
                    <a:pt x="10" y="81"/>
                    <a:pt x="10" y="81"/>
                  </a:cubicBezTo>
                  <a:cubicBezTo>
                    <a:pt x="45" y="56"/>
                    <a:pt x="77" y="34"/>
                    <a:pt x="108" y="13"/>
                  </a:cubicBezTo>
                  <a:cubicBezTo>
                    <a:pt x="99" y="0"/>
                    <a:pt x="99" y="0"/>
                    <a:pt x="99" y="0"/>
                  </a:cubicBezTo>
                  <a:cubicBezTo>
                    <a:pt x="68" y="21"/>
                    <a:pt x="36" y="43"/>
                    <a:pt x="0" y="68"/>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2" name="Freeform 136"/>
            <p:cNvSpPr>
              <a:spLocks/>
            </p:cNvSpPr>
            <p:nvPr/>
          </p:nvSpPr>
          <p:spPr bwMode="auto">
            <a:xfrm>
              <a:off x="5731597" y="3525686"/>
              <a:ext cx="190331" cy="152265"/>
            </a:xfrm>
            <a:custGeom>
              <a:avLst/>
              <a:gdLst>
                <a:gd name="T0" fmla="*/ 19 w 106"/>
                <a:gd name="T1" fmla="*/ 57 h 84"/>
                <a:gd name="T2" fmla="*/ 0 w 106"/>
                <a:gd name="T3" fmla="*/ 71 h 84"/>
                <a:gd name="T4" fmla="*/ 9 w 106"/>
                <a:gd name="T5" fmla="*/ 84 h 84"/>
                <a:gd name="T6" fmla="*/ 29 w 106"/>
                <a:gd name="T7" fmla="*/ 70 h 84"/>
                <a:gd name="T8" fmla="*/ 106 w 106"/>
                <a:gd name="T9" fmla="*/ 13 h 84"/>
                <a:gd name="T10" fmla="*/ 96 w 106"/>
                <a:gd name="T11" fmla="*/ 0 h 84"/>
                <a:gd name="T12" fmla="*/ 19 w 106"/>
                <a:gd name="T13" fmla="*/ 57 h 84"/>
              </a:gdLst>
              <a:ahLst/>
              <a:cxnLst>
                <a:cxn ang="0">
                  <a:pos x="T0" y="T1"/>
                </a:cxn>
                <a:cxn ang="0">
                  <a:pos x="T2" y="T3"/>
                </a:cxn>
                <a:cxn ang="0">
                  <a:pos x="T4" y="T5"/>
                </a:cxn>
                <a:cxn ang="0">
                  <a:pos x="T6" y="T7"/>
                </a:cxn>
                <a:cxn ang="0">
                  <a:pos x="T8" y="T9"/>
                </a:cxn>
                <a:cxn ang="0">
                  <a:pos x="T10" y="T11"/>
                </a:cxn>
                <a:cxn ang="0">
                  <a:pos x="T12" y="T13"/>
                </a:cxn>
              </a:cxnLst>
              <a:rect l="0" t="0" r="r" b="b"/>
              <a:pathLst>
                <a:path w="106" h="84">
                  <a:moveTo>
                    <a:pt x="19" y="57"/>
                  </a:moveTo>
                  <a:cubicBezTo>
                    <a:pt x="0" y="71"/>
                    <a:pt x="0" y="71"/>
                    <a:pt x="0" y="71"/>
                  </a:cubicBezTo>
                  <a:cubicBezTo>
                    <a:pt x="9" y="84"/>
                    <a:pt x="9" y="84"/>
                    <a:pt x="9" y="84"/>
                  </a:cubicBezTo>
                  <a:cubicBezTo>
                    <a:pt x="29" y="70"/>
                    <a:pt x="29" y="70"/>
                    <a:pt x="29" y="70"/>
                  </a:cubicBezTo>
                  <a:cubicBezTo>
                    <a:pt x="54" y="51"/>
                    <a:pt x="80" y="32"/>
                    <a:pt x="106" y="13"/>
                  </a:cubicBezTo>
                  <a:cubicBezTo>
                    <a:pt x="96" y="0"/>
                    <a:pt x="96" y="0"/>
                    <a:pt x="96" y="0"/>
                  </a:cubicBezTo>
                  <a:cubicBezTo>
                    <a:pt x="71" y="19"/>
                    <a:pt x="45" y="38"/>
                    <a:pt x="19" y="57"/>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3" name="Freeform 137"/>
            <p:cNvSpPr>
              <a:spLocks/>
            </p:cNvSpPr>
            <p:nvPr/>
          </p:nvSpPr>
          <p:spPr bwMode="auto">
            <a:xfrm>
              <a:off x="6435823" y="3062546"/>
              <a:ext cx="203020" cy="126887"/>
            </a:xfrm>
            <a:custGeom>
              <a:avLst/>
              <a:gdLst>
                <a:gd name="T0" fmla="*/ 0 w 112"/>
                <a:gd name="T1" fmla="*/ 59 h 73"/>
                <a:gd name="T2" fmla="*/ 8 w 112"/>
                <a:gd name="T3" fmla="*/ 73 h 73"/>
                <a:gd name="T4" fmla="*/ 112 w 112"/>
                <a:gd name="T5" fmla="*/ 15 h 73"/>
                <a:gd name="T6" fmla="*/ 105 w 112"/>
                <a:gd name="T7" fmla="*/ 0 h 73"/>
                <a:gd name="T8" fmla="*/ 0 w 112"/>
                <a:gd name="T9" fmla="*/ 59 h 73"/>
              </a:gdLst>
              <a:ahLst/>
              <a:cxnLst>
                <a:cxn ang="0">
                  <a:pos x="T0" y="T1"/>
                </a:cxn>
                <a:cxn ang="0">
                  <a:pos x="T2" y="T3"/>
                </a:cxn>
                <a:cxn ang="0">
                  <a:pos x="T4" y="T5"/>
                </a:cxn>
                <a:cxn ang="0">
                  <a:pos x="T6" y="T7"/>
                </a:cxn>
                <a:cxn ang="0">
                  <a:pos x="T8" y="T9"/>
                </a:cxn>
              </a:cxnLst>
              <a:rect l="0" t="0" r="r" b="b"/>
              <a:pathLst>
                <a:path w="112" h="73">
                  <a:moveTo>
                    <a:pt x="0" y="59"/>
                  </a:moveTo>
                  <a:cubicBezTo>
                    <a:pt x="8" y="73"/>
                    <a:pt x="8" y="73"/>
                    <a:pt x="8" y="73"/>
                  </a:cubicBezTo>
                  <a:cubicBezTo>
                    <a:pt x="43" y="52"/>
                    <a:pt x="78" y="33"/>
                    <a:pt x="112" y="15"/>
                  </a:cubicBezTo>
                  <a:cubicBezTo>
                    <a:pt x="105" y="0"/>
                    <a:pt x="105" y="0"/>
                    <a:pt x="105" y="0"/>
                  </a:cubicBezTo>
                  <a:cubicBezTo>
                    <a:pt x="70" y="19"/>
                    <a:pt x="35" y="38"/>
                    <a:pt x="0" y="59"/>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4" name="Freeform 138"/>
            <p:cNvSpPr>
              <a:spLocks/>
            </p:cNvSpPr>
            <p:nvPr/>
          </p:nvSpPr>
          <p:spPr bwMode="auto">
            <a:xfrm>
              <a:off x="6816484" y="2884904"/>
              <a:ext cx="209366" cy="107856"/>
            </a:xfrm>
            <a:custGeom>
              <a:avLst/>
              <a:gdLst>
                <a:gd name="T0" fmla="*/ 0 w 116"/>
                <a:gd name="T1" fmla="*/ 47 h 61"/>
                <a:gd name="T2" fmla="*/ 6 w 116"/>
                <a:gd name="T3" fmla="*/ 61 h 61"/>
                <a:gd name="T4" fmla="*/ 116 w 116"/>
                <a:gd name="T5" fmla="*/ 15 h 61"/>
                <a:gd name="T6" fmla="*/ 111 w 116"/>
                <a:gd name="T7" fmla="*/ 0 h 61"/>
                <a:gd name="T8" fmla="*/ 0 w 116"/>
                <a:gd name="T9" fmla="*/ 47 h 61"/>
              </a:gdLst>
              <a:ahLst/>
              <a:cxnLst>
                <a:cxn ang="0">
                  <a:pos x="T0" y="T1"/>
                </a:cxn>
                <a:cxn ang="0">
                  <a:pos x="T2" y="T3"/>
                </a:cxn>
                <a:cxn ang="0">
                  <a:pos x="T4" y="T5"/>
                </a:cxn>
                <a:cxn ang="0">
                  <a:pos x="T6" y="T7"/>
                </a:cxn>
                <a:cxn ang="0">
                  <a:pos x="T8" y="T9"/>
                </a:cxn>
              </a:cxnLst>
              <a:rect l="0" t="0" r="r" b="b"/>
              <a:pathLst>
                <a:path w="116" h="61">
                  <a:moveTo>
                    <a:pt x="0" y="47"/>
                  </a:moveTo>
                  <a:cubicBezTo>
                    <a:pt x="6" y="61"/>
                    <a:pt x="6" y="61"/>
                    <a:pt x="6" y="61"/>
                  </a:cubicBezTo>
                  <a:cubicBezTo>
                    <a:pt x="42" y="45"/>
                    <a:pt x="79" y="29"/>
                    <a:pt x="116" y="15"/>
                  </a:cubicBezTo>
                  <a:cubicBezTo>
                    <a:pt x="111" y="0"/>
                    <a:pt x="111" y="0"/>
                    <a:pt x="111" y="0"/>
                  </a:cubicBezTo>
                  <a:cubicBezTo>
                    <a:pt x="73" y="14"/>
                    <a:pt x="36" y="30"/>
                    <a:pt x="0" y="47"/>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5" name="Freeform 139"/>
            <p:cNvSpPr>
              <a:spLocks/>
            </p:cNvSpPr>
            <p:nvPr/>
          </p:nvSpPr>
          <p:spPr bwMode="auto">
            <a:xfrm>
              <a:off x="4526168" y="232961"/>
              <a:ext cx="50755" cy="215708"/>
            </a:xfrm>
            <a:custGeom>
              <a:avLst/>
              <a:gdLst>
                <a:gd name="T0" fmla="*/ 0 w 28"/>
                <a:gd name="T1" fmla="*/ 119 h 121"/>
                <a:gd name="T2" fmla="*/ 16 w 28"/>
                <a:gd name="T3" fmla="*/ 121 h 121"/>
                <a:gd name="T4" fmla="*/ 28 w 28"/>
                <a:gd name="T5" fmla="*/ 1 h 121"/>
                <a:gd name="T6" fmla="*/ 12 w 28"/>
                <a:gd name="T7" fmla="*/ 0 h 121"/>
                <a:gd name="T8" fmla="*/ 0 w 28"/>
                <a:gd name="T9" fmla="*/ 119 h 121"/>
              </a:gdLst>
              <a:ahLst/>
              <a:cxnLst>
                <a:cxn ang="0">
                  <a:pos x="T0" y="T1"/>
                </a:cxn>
                <a:cxn ang="0">
                  <a:pos x="T2" y="T3"/>
                </a:cxn>
                <a:cxn ang="0">
                  <a:pos x="T4" y="T5"/>
                </a:cxn>
                <a:cxn ang="0">
                  <a:pos x="T6" y="T7"/>
                </a:cxn>
                <a:cxn ang="0">
                  <a:pos x="T8" y="T9"/>
                </a:cxn>
              </a:cxnLst>
              <a:rect l="0" t="0" r="r" b="b"/>
              <a:pathLst>
                <a:path w="28" h="121">
                  <a:moveTo>
                    <a:pt x="0" y="119"/>
                  </a:moveTo>
                  <a:cubicBezTo>
                    <a:pt x="16" y="121"/>
                    <a:pt x="16" y="121"/>
                    <a:pt x="16" y="121"/>
                  </a:cubicBezTo>
                  <a:cubicBezTo>
                    <a:pt x="21" y="83"/>
                    <a:pt x="25" y="42"/>
                    <a:pt x="28" y="1"/>
                  </a:cubicBezTo>
                  <a:cubicBezTo>
                    <a:pt x="12" y="0"/>
                    <a:pt x="12" y="0"/>
                    <a:pt x="12" y="0"/>
                  </a:cubicBezTo>
                  <a:cubicBezTo>
                    <a:pt x="9" y="41"/>
                    <a:pt x="5" y="81"/>
                    <a:pt x="0" y="119"/>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6" name="Freeform 140"/>
            <p:cNvSpPr>
              <a:spLocks/>
            </p:cNvSpPr>
            <p:nvPr/>
          </p:nvSpPr>
          <p:spPr bwMode="auto">
            <a:xfrm>
              <a:off x="7216177" y="2751674"/>
              <a:ext cx="209366" cy="88821"/>
            </a:xfrm>
            <a:custGeom>
              <a:avLst/>
              <a:gdLst>
                <a:gd name="T0" fmla="*/ 0 w 119"/>
                <a:gd name="T1" fmla="*/ 34 h 49"/>
                <a:gd name="T2" fmla="*/ 5 w 119"/>
                <a:gd name="T3" fmla="*/ 49 h 49"/>
                <a:gd name="T4" fmla="*/ 119 w 119"/>
                <a:gd name="T5" fmla="*/ 15 h 49"/>
                <a:gd name="T6" fmla="*/ 115 w 119"/>
                <a:gd name="T7" fmla="*/ 0 h 49"/>
                <a:gd name="T8" fmla="*/ 0 w 119"/>
                <a:gd name="T9" fmla="*/ 34 h 49"/>
              </a:gdLst>
              <a:ahLst/>
              <a:cxnLst>
                <a:cxn ang="0">
                  <a:pos x="T0" y="T1"/>
                </a:cxn>
                <a:cxn ang="0">
                  <a:pos x="T2" y="T3"/>
                </a:cxn>
                <a:cxn ang="0">
                  <a:pos x="T4" y="T5"/>
                </a:cxn>
                <a:cxn ang="0">
                  <a:pos x="T6" y="T7"/>
                </a:cxn>
                <a:cxn ang="0">
                  <a:pos x="T8" y="T9"/>
                </a:cxn>
              </a:cxnLst>
              <a:rect l="0" t="0" r="r" b="b"/>
              <a:pathLst>
                <a:path w="119" h="49">
                  <a:moveTo>
                    <a:pt x="0" y="34"/>
                  </a:moveTo>
                  <a:cubicBezTo>
                    <a:pt x="5" y="49"/>
                    <a:pt x="5" y="49"/>
                    <a:pt x="5" y="49"/>
                  </a:cubicBezTo>
                  <a:cubicBezTo>
                    <a:pt x="42" y="37"/>
                    <a:pt x="80" y="26"/>
                    <a:pt x="119" y="15"/>
                  </a:cubicBezTo>
                  <a:cubicBezTo>
                    <a:pt x="115" y="0"/>
                    <a:pt x="115" y="0"/>
                    <a:pt x="115" y="0"/>
                  </a:cubicBezTo>
                  <a:cubicBezTo>
                    <a:pt x="76" y="10"/>
                    <a:pt x="37" y="22"/>
                    <a:pt x="0" y="34"/>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7" name="Freeform 141"/>
            <p:cNvSpPr>
              <a:spLocks/>
            </p:cNvSpPr>
            <p:nvPr/>
          </p:nvSpPr>
          <p:spPr bwMode="auto">
            <a:xfrm>
              <a:off x="5027375" y="4020546"/>
              <a:ext cx="196677" cy="139576"/>
            </a:xfrm>
            <a:custGeom>
              <a:avLst/>
              <a:gdLst>
                <a:gd name="T0" fmla="*/ 0 w 110"/>
                <a:gd name="T1" fmla="*/ 64 h 78"/>
                <a:gd name="T2" fmla="*/ 8 w 110"/>
                <a:gd name="T3" fmla="*/ 78 h 78"/>
                <a:gd name="T4" fmla="*/ 110 w 110"/>
                <a:gd name="T5" fmla="*/ 14 h 78"/>
                <a:gd name="T6" fmla="*/ 101 w 110"/>
                <a:gd name="T7" fmla="*/ 0 h 78"/>
                <a:gd name="T8" fmla="*/ 0 w 110"/>
                <a:gd name="T9" fmla="*/ 64 h 78"/>
              </a:gdLst>
              <a:ahLst/>
              <a:cxnLst>
                <a:cxn ang="0">
                  <a:pos x="T0" y="T1"/>
                </a:cxn>
                <a:cxn ang="0">
                  <a:pos x="T2" y="T3"/>
                </a:cxn>
                <a:cxn ang="0">
                  <a:pos x="T4" y="T5"/>
                </a:cxn>
                <a:cxn ang="0">
                  <a:pos x="T6" y="T7"/>
                </a:cxn>
                <a:cxn ang="0">
                  <a:pos x="T8" y="T9"/>
                </a:cxn>
              </a:cxnLst>
              <a:rect l="0" t="0" r="r" b="b"/>
              <a:pathLst>
                <a:path w="110" h="78">
                  <a:moveTo>
                    <a:pt x="0" y="64"/>
                  </a:moveTo>
                  <a:cubicBezTo>
                    <a:pt x="8" y="78"/>
                    <a:pt x="8" y="78"/>
                    <a:pt x="8" y="78"/>
                  </a:cubicBezTo>
                  <a:cubicBezTo>
                    <a:pt x="41" y="57"/>
                    <a:pt x="76" y="36"/>
                    <a:pt x="110" y="14"/>
                  </a:cubicBezTo>
                  <a:cubicBezTo>
                    <a:pt x="101" y="0"/>
                    <a:pt x="101" y="0"/>
                    <a:pt x="101" y="0"/>
                  </a:cubicBezTo>
                  <a:cubicBezTo>
                    <a:pt x="67" y="23"/>
                    <a:pt x="33" y="44"/>
                    <a:pt x="0" y="64"/>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8" name="Freeform 142"/>
            <p:cNvSpPr>
              <a:spLocks/>
            </p:cNvSpPr>
            <p:nvPr/>
          </p:nvSpPr>
          <p:spPr bwMode="auto">
            <a:xfrm>
              <a:off x="4424659" y="651689"/>
              <a:ext cx="95167" cy="209366"/>
            </a:xfrm>
            <a:custGeom>
              <a:avLst/>
              <a:gdLst>
                <a:gd name="T0" fmla="*/ 0 w 50"/>
                <a:gd name="T1" fmla="*/ 114 h 119"/>
                <a:gd name="T2" fmla="*/ 15 w 50"/>
                <a:gd name="T3" fmla="*/ 119 h 119"/>
                <a:gd name="T4" fmla="*/ 50 w 50"/>
                <a:gd name="T5" fmla="*/ 4 h 119"/>
                <a:gd name="T6" fmla="*/ 34 w 50"/>
                <a:gd name="T7" fmla="*/ 0 h 119"/>
                <a:gd name="T8" fmla="*/ 0 w 50"/>
                <a:gd name="T9" fmla="*/ 114 h 119"/>
              </a:gdLst>
              <a:ahLst/>
              <a:cxnLst>
                <a:cxn ang="0">
                  <a:pos x="T0" y="T1"/>
                </a:cxn>
                <a:cxn ang="0">
                  <a:pos x="T2" y="T3"/>
                </a:cxn>
                <a:cxn ang="0">
                  <a:pos x="T4" y="T5"/>
                </a:cxn>
                <a:cxn ang="0">
                  <a:pos x="T6" y="T7"/>
                </a:cxn>
                <a:cxn ang="0">
                  <a:pos x="T8" y="T9"/>
                </a:cxn>
              </a:cxnLst>
              <a:rect l="0" t="0" r="r" b="b"/>
              <a:pathLst>
                <a:path w="50" h="119">
                  <a:moveTo>
                    <a:pt x="0" y="114"/>
                  </a:moveTo>
                  <a:cubicBezTo>
                    <a:pt x="15" y="119"/>
                    <a:pt x="15" y="119"/>
                    <a:pt x="15" y="119"/>
                  </a:cubicBezTo>
                  <a:cubicBezTo>
                    <a:pt x="29" y="83"/>
                    <a:pt x="40" y="44"/>
                    <a:pt x="50" y="4"/>
                  </a:cubicBezTo>
                  <a:cubicBezTo>
                    <a:pt x="34" y="0"/>
                    <a:pt x="34" y="0"/>
                    <a:pt x="34" y="0"/>
                  </a:cubicBezTo>
                  <a:cubicBezTo>
                    <a:pt x="25" y="40"/>
                    <a:pt x="13" y="78"/>
                    <a:pt x="0" y="114"/>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9" name="Freeform 143"/>
            <p:cNvSpPr>
              <a:spLocks/>
            </p:cNvSpPr>
            <p:nvPr/>
          </p:nvSpPr>
          <p:spPr bwMode="auto">
            <a:xfrm>
              <a:off x="4653056" y="4242597"/>
              <a:ext cx="209366" cy="126887"/>
            </a:xfrm>
            <a:custGeom>
              <a:avLst/>
              <a:gdLst>
                <a:gd name="T0" fmla="*/ 80 w 114"/>
                <a:gd name="T1" fmla="*/ 15 h 70"/>
                <a:gd name="T2" fmla="*/ 0 w 114"/>
                <a:gd name="T3" fmla="*/ 56 h 70"/>
                <a:gd name="T4" fmla="*/ 7 w 114"/>
                <a:gd name="T5" fmla="*/ 70 h 70"/>
                <a:gd name="T6" fmla="*/ 87 w 114"/>
                <a:gd name="T7" fmla="*/ 29 h 70"/>
                <a:gd name="T8" fmla="*/ 114 w 114"/>
                <a:gd name="T9" fmla="*/ 14 h 70"/>
                <a:gd name="T10" fmla="*/ 106 w 114"/>
                <a:gd name="T11" fmla="*/ 0 h 70"/>
                <a:gd name="T12" fmla="*/ 80 w 114"/>
                <a:gd name="T13" fmla="*/ 15 h 70"/>
              </a:gdLst>
              <a:ahLst/>
              <a:cxnLst>
                <a:cxn ang="0">
                  <a:pos x="T0" y="T1"/>
                </a:cxn>
                <a:cxn ang="0">
                  <a:pos x="T2" y="T3"/>
                </a:cxn>
                <a:cxn ang="0">
                  <a:pos x="T4" y="T5"/>
                </a:cxn>
                <a:cxn ang="0">
                  <a:pos x="T6" y="T7"/>
                </a:cxn>
                <a:cxn ang="0">
                  <a:pos x="T8" y="T9"/>
                </a:cxn>
                <a:cxn ang="0">
                  <a:pos x="T10" y="T11"/>
                </a:cxn>
                <a:cxn ang="0">
                  <a:pos x="T12" y="T13"/>
                </a:cxn>
              </a:cxnLst>
              <a:rect l="0" t="0" r="r" b="b"/>
              <a:pathLst>
                <a:path w="114" h="70">
                  <a:moveTo>
                    <a:pt x="80" y="15"/>
                  </a:moveTo>
                  <a:cubicBezTo>
                    <a:pt x="53" y="29"/>
                    <a:pt x="26" y="42"/>
                    <a:pt x="0" y="56"/>
                  </a:cubicBezTo>
                  <a:cubicBezTo>
                    <a:pt x="7" y="70"/>
                    <a:pt x="7" y="70"/>
                    <a:pt x="7" y="70"/>
                  </a:cubicBezTo>
                  <a:cubicBezTo>
                    <a:pt x="34" y="57"/>
                    <a:pt x="61" y="43"/>
                    <a:pt x="87" y="29"/>
                  </a:cubicBezTo>
                  <a:cubicBezTo>
                    <a:pt x="96" y="24"/>
                    <a:pt x="105" y="19"/>
                    <a:pt x="114" y="14"/>
                  </a:cubicBezTo>
                  <a:cubicBezTo>
                    <a:pt x="106" y="0"/>
                    <a:pt x="106" y="0"/>
                    <a:pt x="106" y="0"/>
                  </a:cubicBezTo>
                  <a:cubicBezTo>
                    <a:pt x="97" y="5"/>
                    <a:pt x="89" y="10"/>
                    <a:pt x="80" y="15"/>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0" name="Freeform 144"/>
            <p:cNvSpPr>
              <a:spLocks/>
            </p:cNvSpPr>
            <p:nvPr/>
          </p:nvSpPr>
          <p:spPr bwMode="auto">
            <a:xfrm>
              <a:off x="3866355" y="4597881"/>
              <a:ext cx="215708" cy="95167"/>
            </a:xfrm>
            <a:custGeom>
              <a:avLst/>
              <a:gdLst>
                <a:gd name="T0" fmla="*/ 0 w 119"/>
                <a:gd name="T1" fmla="*/ 38 h 53"/>
                <a:gd name="T2" fmla="*/ 5 w 119"/>
                <a:gd name="T3" fmla="*/ 53 h 53"/>
                <a:gd name="T4" fmla="*/ 119 w 119"/>
                <a:gd name="T5" fmla="*/ 15 h 53"/>
                <a:gd name="T6" fmla="*/ 113 w 119"/>
                <a:gd name="T7" fmla="*/ 0 h 53"/>
                <a:gd name="T8" fmla="*/ 0 w 119"/>
                <a:gd name="T9" fmla="*/ 38 h 53"/>
              </a:gdLst>
              <a:ahLst/>
              <a:cxnLst>
                <a:cxn ang="0">
                  <a:pos x="T0" y="T1"/>
                </a:cxn>
                <a:cxn ang="0">
                  <a:pos x="T2" y="T3"/>
                </a:cxn>
                <a:cxn ang="0">
                  <a:pos x="T4" y="T5"/>
                </a:cxn>
                <a:cxn ang="0">
                  <a:pos x="T6" y="T7"/>
                </a:cxn>
                <a:cxn ang="0">
                  <a:pos x="T8" y="T9"/>
                </a:cxn>
              </a:cxnLst>
              <a:rect l="0" t="0" r="r" b="b"/>
              <a:pathLst>
                <a:path w="119" h="53">
                  <a:moveTo>
                    <a:pt x="0" y="38"/>
                  </a:moveTo>
                  <a:cubicBezTo>
                    <a:pt x="5" y="53"/>
                    <a:pt x="5" y="53"/>
                    <a:pt x="5" y="53"/>
                  </a:cubicBezTo>
                  <a:cubicBezTo>
                    <a:pt x="42" y="42"/>
                    <a:pt x="80" y="29"/>
                    <a:pt x="119" y="15"/>
                  </a:cubicBezTo>
                  <a:cubicBezTo>
                    <a:pt x="113" y="0"/>
                    <a:pt x="113" y="0"/>
                    <a:pt x="113" y="0"/>
                  </a:cubicBezTo>
                  <a:cubicBezTo>
                    <a:pt x="75" y="14"/>
                    <a:pt x="37" y="27"/>
                    <a:pt x="0" y="38"/>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1" name="Freeform 145"/>
            <p:cNvSpPr>
              <a:spLocks/>
            </p:cNvSpPr>
            <p:nvPr/>
          </p:nvSpPr>
          <p:spPr bwMode="auto">
            <a:xfrm>
              <a:off x="3136756" y="1761954"/>
              <a:ext cx="215708" cy="76132"/>
            </a:xfrm>
            <a:custGeom>
              <a:avLst/>
              <a:gdLst>
                <a:gd name="T0" fmla="*/ 0 w 120"/>
                <a:gd name="T1" fmla="*/ 25 h 41"/>
                <a:gd name="T2" fmla="*/ 2 w 120"/>
                <a:gd name="T3" fmla="*/ 41 h 41"/>
                <a:gd name="T4" fmla="*/ 120 w 120"/>
                <a:gd name="T5" fmla="*/ 16 h 41"/>
                <a:gd name="T6" fmla="*/ 117 w 120"/>
                <a:gd name="T7" fmla="*/ 0 h 41"/>
                <a:gd name="T8" fmla="*/ 0 w 120"/>
                <a:gd name="T9" fmla="*/ 25 h 41"/>
              </a:gdLst>
              <a:ahLst/>
              <a:cxnLst>
                <a:cxn ang="0">
                  <a:pos x="T0" y="T1"/>
                </a:cxn>
                <a:cxn ang="0">
                  <a:pos x="T2" y="T3"/>
                </a:cxn>
                <a:cxn ang="0">
                  <a:pos x="T4" y="T5"/>
                </a:cxn>
                <a:cxn ang="0">
                  <a:pos x="T6" y="T7"/>
                </a:cxn>
                <a:cxn ang="0">
                  <a:pos x="T8" y="T9"/>
                </a:cxn>
              </a:cxnLst>
              <a:rect l="0" t="0" r="r" b="b"/>
              <a:pathLst>
                <a:path w="120" h="41">
                  <a:moveTo>
                    <a:pt x="0" y="25"/>
                  </a:moveTo>
                  <a:cubicBezTo>
                    <a:pt x="2" y="41"/>
                    <a:pt x="2" y="41"/>
                    <a:pt x="2" y="41"/>
                  </a:cubicBezTo>
                  <a:cubicBezTo>
                    <a:pt x="45" y="33"/>
                    <a:pt x="83" y="25"/>
                    <a:pt x="120" y="16"/>
                  </a:cubicBezTo>
                  <a:cubicBezTo>
                    <a:pt x="117" y="0"/>
                    <a:pt x="117" y="0"/>
                    <a:pt x="117" y="0"/>
                  </a:cubicBezTo>
                  <a:cubicBezTo>
                    <a:pt x="80" y="9"/>
                    <a:pt x="42" y="18"/>
                    <a:pt x="0" y="25"/>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2" name="Freeform 146"/>
            <p:cNvSpPr>
              <a:spLocks/>
            </p:cNvSpPr>
            <p:nvPr/>
          </p:nvSpPr>
          <p:spPr bwMode="auto">
            <a:xfrm>
              <a:off x="3549137" y="1622378"/>
              <a:ext cx="209366" cy="107856"/>
            </a:xfrm>
            <a:custGeom>
              <a:avLst/>
              <a:gdLst>
                <a:gd name="T0" fmla="*/ 0 w 117"/>
                <a:gd name="T1" fmla="*/ 45 h 61"/>
                <a:gd name="T2" fmla="*/ 5 w 117"/>
                <a:gd name="T3" fmla="*/ 61 h 61"/>
                <a:gd name="T4" fmla="*/ 117 w 117"/>
                <a:gd name="T5" fmla="*/ 14 h 61"/>
                <a:gd name="T6" fmla="*/ 110 w 117"/>
                <a:gd name="T7" fmla="*/ 0 h 61"/>
                <a:gd name="T8" fmla="*/ 0 w 117"/>
                <a:gd name="T9" fmla="*/ 45 h 61"/>
              </a:gdLst>
              <a:ahLst/>
              <a:cxnLst>
                <a:cxn ang="0">
                  <a:pos x="T0" y="T1"/>
                </a:cxn>
                <a:cxn ang="0">
                  <a:pos x="T2" y="T3"/>
                </a:cxn>
                <a:cxn ang="0">
                  <a:pos x="T4" y="T5"/>
                </a:cxn>
                <a:cxn ang="0">
                  <a:pos x="T6" y="T7"/>
                </a:cxn>
                <a:cxn ang="0">
                  <a:pos x="T8" y="T9"/>
                </a:cxn>
              </a:cxnLst>
              <a:rect l="0" t="0" r="r" b="b"/>
              <a:pathLst>
                <a:path w="117" h="61">
                  <a:moveTo>
                    <a:pt x="0" y="45"/>
                  </a:moveTo>
                  <a:cubicBezTo>
                    <a:pt x="5" y="61"/>
                    <a:pt x="5" y="61"/>
                    <a:pt x="5" y="61"/>
                  </a:cubicBezTo>
                  <a:cubicBezTo>
                    <a:pt x="44" y="47"/>
                    <a:pt x="82" y="31"/>
                    <a:pt x="117" y="14"/>
                  </a:cubicBezTo>
                  <a:cubicBezTo>
                    <a:pt x="110" y="0"/>
                    <a:pt x="110" y="0"/>
                    <a:pt x="110" y="0"/>
                  </a:cubicBezTo>
                  <a:cubicBezTo>
                    <a:pt x="75" y="17"/>
                    <a:pt x="38" y="32"/>
                    <a:pt x="0" y="45"/>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3" name="Freeform 147"/>
            <p:cNvSpPr>
              <a:spLocks/>
            </p:cNvSpPr>
            <p:nvPr/>
          </p:nvSpPr>
          <p:spPr bwMode="auto">
            <a:xfrm>
              <a:off x="3929799" y="1381292"/>
              <a:ext cx="183988" cy="158611"/>
            </a:xfrm>
            <a:custGeom>
              <a:avLst/>
              <a:gdLst>
                <a:gd name="T0" fmla="*/ 0 w 103"/>
                <a:gd name="T1" fmla="*/ 74 h 88"/>
                <a:gd name="T2" fmla="*/ 9 w 103"/>
                <a:gd name="T3" fmla="*/ 88 h 88"/>
                <a:gd name="T4" fmla="*/ 103 w 103"/>
                <a:gd name="T5" fmla="*/ 11 h 88"/>
                <a:gd name="T6" fmla="*/ 92 w 103"/>
                <a:gd name="T7" fmla="*/ 0 h 88"/>
                <a:gd name="T8" fmla="*/ 0 w 103"/>
                <a:gd name="T9" fmla="*/ 74 h 88"/>
              </a:gdLst>
              <a:ahLst/>
              <a:cxnLst>
                <a:cxn ang="0">
                  <a:pos x="T0" y="T1"/>
                </a:cxn>
                <a:cxn ang="0">
                  <a:pos x="T2" y="T3"/>
                </a:cxn>
                <a:cxn ang="0">
                  <a:pos x="T4" y="T5"/>
                </a:cxn>
                <a:cxn ang="0">
                  <a:pos x="T6" y="T7"/>
                </a:cxn>
                <a:cxn ang="0">
                  <a:pos x="T8" y="T9"/>
                </a:cxn>
              </a:cxnLst>
              <a:rect l="0" t="0" r="r" b="b"/>
              <a:pathLst>
                <a:path w="103" h="88">
                  <a:moveTo>
                    <a:pt x="0" y="74"/>
                  </a:moveTo>
                  <a:cubicBezTo>
                    <a:pt x="9" y="88"/>
                    <a:pt x="9" y="88"/>
                    <a:pt x="9" y="88"/>
                  </a:cubicBezTo>
                  <a:cubicBezTo>
                    <a:pt x="43" y="65"/>
                    <a:pt x="74" y="39"/>
                    <a:pt x="103" y="11"/>
                  </a:cubicBezTo>
                  <a:cubicBezTo>
                    <a:pt x="92" y="0"/>
                    <a:pt x="92" y="0"/>
                    <a:pt x="92" y="0"/>
                  </a:cubicBezTo>
                  <a:cubicBezTo>
                    <a:pt x="64" y="27"/>
                    <a:pt x="33" y="52"/>
                    <a:pt x="0" y="74"/>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4" name="Freeform 148"/>
            <p:cNvSpPr>
              <a:spLocks/>
            </p:cNvSpPr>
            <p:nvPr/>
          </p:nvSpPr>
          <p:spPr bwMode="auto">
            <a:xfrm>
              <a:off x="3453974" y="4718426"/>
              <a:ext cx="215708" cy="76132"/>
            </a:xfrm>
            <a:custGeom>
              <a:avLst/>
              <a:gdLst>
                <a:gd name="T0" fmla="*/ 0 w 121"/>
                <a:gd name="T1" fmla="*/ 25 h 40"/>
                <a:gd name="T2" fmla="*/ 3 w 121"/>
                <a:gd name="T3" fmla="*/ 40 h 40"/>
                <a:gd name="T4" fmla="*/ 121 w 121"/>
                <a:gd name="T5" fmla="*/ 15 h 40"/>
                <a:gd name="T6" fmla="*/ 117 w 121"/>
                <a:gd name="T7" fmla="*/ 0 h 40"/>
                <a:gd name="T8" fmla="*/ 0 w 121"/>
                <a:gd name="T9" fmla="*/ 25 h 40"/>
              </a:gdLst>
              <a:ahLst/>
              <a:cxnLst>
                <a:cxn ang="0">
                  <a:pos x="T0" y="T1"/>
                </a:cxn>
                <a:cxn ang="0">
                  <a:pos x="T2" y="T3"/>
                </a:cxn>
                <a:cxn ang="0">
                  <a:pos x="T4" y="T5"/>
                </a:cxn>
                <a:cxn ang="0">
                  <a:pos x="T6" y="T7"/>
                </a:cxn>
                <a:cxn ang="0">
                  <a:pos x="T8" y="T9"/>
                </a:cxn>
              </a:cxnLst>
              <a:rect l="0" t="0" r="r" b="b"/>
              <a:pathLst>
                <a:path w="121" h="40">
                  <a:moveTo>
                    <a:pt x="0" y="25"/>
                  </a:moveTo>
                  <a:cubicBezTo>
                    <a:pt x="3" y="40"/>
                    <a:pt x="3" y="40"/>
                    <a:pt x="3" y="40"/>
                  </a:cubicBezTo>
                  <a:cubicBezTo>
                    <a:pt x="41" y="33"/>
                    <a:pt x="81" y="25"/>
                    <a:pt x="121" y="15"/>
                  </a:cubicBezTo>
                  <a:cubicBezTo>
                    <a:pt x="117" y="0"/>
                    <a:pt x="117" y="0"/>
                    <a:pt x="117" y="0"/>
                  </a:cubicBezTo>
                  <a:cubicBezTo>
                    <a:pt x="78" y="9"/>
                    <a:pt x="38" y="18"/>
                    <a:pt x="0" y="25"/>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5" name="Freeform 149"/>
            <p:cNvSpPr>
              <a:spLocks/>
            </p:cNvSpPr>
            <p:nvPr/>
          </p:nvSpPr>
          <p:spPr bwMode="auto">
            <a:xfrm>
              <a:off x="8053632" y="2605752"/>
              <a:ext cx="215708" cy="50755"/>
            </a:xfrm>
            <a:custGeom>
              <a:avLst/>
              <a:gdLst>
                <a:gd name="T0" fmla="*/ 0 w 121"/>
                <a:gd name="T1" fmla="*/ 14 h 30"/>
                <a:gd name="T2" fmla="*/ 2 w 121"/>
                <a:gd name="T3" fmla="*/ 30 h 30"/>
                <a:gd name="T4" fmla="*/ 121 w 121"/>
                <a:gd name="T5" fmla="*/ 16 h 30"/>
                <a:gd name="T6" fmla="*/ 119 w 121"/>
                <a:gd name="T7" fmla="*/ 0 h 30"/>
                <a:gd name="T8" fmla="*/ 0 w 121"/>
                <a:gd name="T9" fmla="*/ 14 h 30"/>
              </a:gdLst>
              <a:ahLst/>
              <a:cxnLst>
                <a:cxn ang="0">
                  <a:pos x="T0" y="T1"/>
                </a:cxn>
                <a:cxn ang="0">
                  <a:pos x="T2" y="T3"/>
                </a:cxn>
                <a:cxn ang="0">
                  <a:pos x="T4" y="T5"/>
                </a:cxn>
                <a:cxn ang="0">
                  <a:pos x="T6" y="T7"/>
                </a:cxn>
                <a:cxn ang="0">
                  <a:pos x="T8" y="T9"/>
                </a:cxn>
              </a:cxnLst>
              <a:rect l="0" t="0" r="r" b="b"/>
              <a:pathLst>
                <a:path w="121" h="30">
                  <a:moveTo>
                    <a:pt x="0" y="14"/>
                  </a:moveTo>
                  <a:cubicBezTo>
                    <a:pt x="2" y="30"/>
                    <a:pt x="2" y="30"/>
                    <a:pt x="2" y="30"/>
                  </a:cubicBezTo>
                  <a:cubicBezTo>
                    <a:pt x="41" y="25"/>
                    <a:pt x="81" y="20"/>
                    <a:pt x="121" y="16"/>
                  </a:cubicBezTo>
                  <a:cubicBezTo>
                    <a:pt x="119" y="0"/>
                    <a:pt x="119" y="0"/>
                    <a:pt x="119" y="0"/>
                  </a:cubicBezTo>
                  <a:cubicBezTo>
                    <a:pt x="79" y="4"/>
                    <a:pt x="39" y="9"/>
                    <a:pt x="0" y="14"/>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6" name="Freeform 150"/>
            <p:cNvSpPr>
              <a:spLocks/>
            </p:cNvSpPr>
            <p:nvPr/>
          </p:nvSpPr>
          <p:spPr bwMode="auto">
            <a:xfrm>
              <a:off x="7628562" y="2662853"/>
              <a:ext cx="215708" cy="69790"/>
            </a:xfrm>
            <a:custGeom>
              <a:avLst/>
              <a:gdLst>
                <a:gd name="T0" fmla="*/ 0 w 120"/>
                <a:gd name="T1" fmla="*/ 23 h 38"/>
                <a:gd name="T2" fmla="*/ 3 w 120"/>
                <a:gd name="T3" fmla="*/ 38 h 38"/>
                <a:gd name="T4" fmla="*/ 120 w 120"/>
                <a:gd name="T5" fmla="*/ 15 h 38"/>
                <a:gd name="T6" fmla="*/ 117 w 120"/>
                <a:gd name="T7" fmla="*/ 0 h 38"/>
                <a:gd name="T8" fmla="*/ 0 w 120"/>
                <a:gd name="T9" fmla="*/ 23 h 38"/>
              </a:gdLst>
              <a:ahLst/>
              <a:cxnLst>
                <a:cxn ang="0">
                  <a:pos x="T0" y="T1"/>
                </a:cxn>
                <a:cxn ang="0">
                  <a:pos x="T2" y="T3"/>
                </a:cxn>
                <a:cxn ang="0">
                  <a:pos x="T4" y="T5"/>
                </a:cxn>
                <a:cxn ang="0">
                  <a:pos x="T6" y="T7"/>
                </a:cxn>
                <a:cxn ang="0">
                  <a:pos x="T8" y="T9"/>
                </a:cxn>
              </a:cxnLst>
              <a:rect l="0" t="0" r="r" b="b"/>
              <a:pathLst>
                <a:path w="120" h="38">
                  <a:moveTo>
                    <a:pt x="0" y="23"/>
                  </a:moveTo>
                  <a:cubicBezTo>
                    <a:pt x="3" y="38"/>
                    <a:pt x="3" y="38"/>
                    <a:pt x="3" y="38"/>
                  </a:cubicBezTo>
                  <a:cubicBezTo>
                    <a:pt x="41" y="30"/>
                    <a:pt x="80" y="22"/>
                    <a:pt x="120" y="15"/>
                  </a:cubicBezTo>
                  <a:cubicBezTo>
                    <a:pt x="117" y="0"/>
                    <a:pt x="117" y="0"/>
                    <a:pt x="117" y="0"/>
                  </a:cubicBezTo>
                  <a:cubicBezTo>
                    <a:pt x="77" y="7"/>
                    <a:pt x="38" y="14"/>
                    <a:pt x="0" y="23"/>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7" name="Freeform 151"/>
            <p:cNvSpPr>
              <a:spLocks/>
            </p:cNvSpPr>
            <p:nvPr/>
          </p:nvSpPr>
          <p:spPr bwMode="auto">
            <a:xfrm>
              <a:off x="4234328" y="1045039"/>
              <a:ext cx="133234" cy="196677"/>
            </a:xfrm>
            <a:custGeom>
              <a:avLst/>
              <a:gdLst>
                <a:gd name="T0" fmla="*/ 63 w 77"/>
                <a:gd name="T1" fmla="*/ 0 h 110"/>
                <a:gd name="T2" fmla="*/ 0 w 77"/>
                <a:gd name="T3" fmla="*/ 100 h 110"/>
                <a:gd name="T4" fmla="*/ 13 w 77"/>
                <a:gd name="T5" fmla="*/ 110 h 110"/>
                <a:gd name="T6" fmla="*/ 77 w 77"/>
                <a:gd name="T7" fmla="*/ 8 h 110"/>
                <a:gd name="T8" fmla="*/ 63 w 77"/>
                <a:gd name="T9" fmla="*/ 0 h 110"/>
              </a:gdLst>
              <a:ahLst/>
              <a:cxnLst>
                <a:cxn ang="0">
                  <a:pos x="T0" y="T1"/>
                </a:cxn>
                <a:cxn ang="0">
                  <a:pos x="T2" y="T3"/>
                </a:cxn>
                <a:cxn ang="0">
                  <a:pos x="T4" y="T5"/>
                </a:cxn>
                <a:cxn ang="0">
                  <a:pos x="T6" y="T7"/>
                </a:cxn>
                <a:cxn ang="0">
                  <a:pos x="T8" y="T9"/>
                </a:cxn>
              </a:cxnLst>
              <a:rect l="0" t="0" r="r" b="b"/>
              <a:pathLst>
                <a:path w="77" h="110">
                  <a:moveTo>
                    <a:pt x="63" y="0"/>
                  </a:moveTo>
                  <a:cubicBezTo>
                    <a:pt x="44" y="36"/>
                    <a:pt x="23" y="69"/>
                    <a:pt x="0" y="100"/>
                  </a:cubicBezTo>
                  <a:cubicBezTo>
                    <a:pt x="13" y="110"/>
                    <a:pt x="13" y="110"/>
                    <a:pt x="13" y="110"/>
                  </a:cubicBezTo>
                  <a:cubicBezTo>
                    <a:pt x="36" y="78"/>
                    <a:pt x="58" y="44"/>
                    <a:pt x="77" y="8"/>
                  </a:cubicBezTo>
                  <a:lnTo>
                    <a:pt x="63"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8" name="Freeform 152"/>
            <p:cNvSpPr>
              <a:spLocks/>
            </p:cNvSpPr>
            <p:nvPr/>
          </p:nvSpPr>
          <p:spPr bwMode="auto">
            <a:xfrm>
              <a:off x="8478707" y="2574032"/>
              <a:ext cx="209366" cy="38066"/>
            </a:xfrm>
            <a:custGeom>
              <a:avLst/>
              <a:gdLst>
                <a:gd name="T0" fmla="*/ 0 w 120"/>
                <a:gd name="T1" fmla="*/ 7 h 23"/>
                <a:gd name="T2" fmla="*/ 1 w 120"/>
                <a:gd name="T3" fmla="*/ 23 h 23"/>
                <a:gd name="T4" fmla="*/ 120 w 120"/>
                <a:gd name="T5" fmla="*/ 16 h 23"/>
                <a:gd name="T6" fmla="*/ 120 w 120"/>
                <a:gd name="T7" fmla="*/ 0 h 23"/>
                <a:gd name="T8" fmla="*/ 0 w 120"/>
                <a:gd name="T9" fmla="*/ 7 h 23"/>
              </a:gdLst>
              <a:ahLst/>
              <a:cxnLst>
                <a:cxn ang="0">
                  <a:pos x="T0" y="T1"/>
                </a:cxn>
                <a:cxn ang="0">
                  <a:pos x="T2" y="T3"/>
                </a:cxn>
                <a:cxn ang="0">
                  <a:pos x="T4" y="T5"/>
                </a:cxn>
                <a:cxn ang="0">
                  <a:pos x="T6" y="T7"/>
                </a:cxn>
                <a:cxn ang="0">
                  <a:pos x="T8" y="T9"/>
                </a:cxn>
              </a:cxnLst>
              <a:rect l="0" t="0" r="r" b="b"/>
              <a:pathLst>
                <a:path w="120" h="23">
                  <a:moveTo>
                    <a:pt x="0" y="7"/>
                  </a:moveTo>
                  <a:cubicBezTo>
                    <a:pt x="1" y="23"/>
                    <a:pt x="1" y="23"/>
                    <a:pt x="1" y="23"/>
                  </a:cubicBezTo>
                  <a:cubicBezTo>
                    <a:pt x="40" y="20"/>
                    <a:pt x="80" y="18"/>
                    <a:pt x="120" y="16"/>
                  </a:cubicBezTo>
                  <a:cubicBezTo>
                    <a:pt x="120" y="0"/>
                    <a:pt x="120" y="0"/>
                    <a:pt x="120" y="0"/>
                  </a:cubicBezTo>
                  <a:cubicBezTo>
                    <a:pt x="79" y="2"/>
                    <a:pt x="39" y="4"/>
                    <a:pt x="0" y="7"/>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109" name="Freeform 153"/>
            <p:cNvSpPr>
              <a:spLocks/>
            </p:cNvSpPr>
            <p:nvPr/>
          </p:nvSpPr>
          <p:spPr bwMode="auto">
            <a:xfrm>
              <a:off x="4266052" y="4432928"/>
              <a:ext cx="209366" cy="114198"/>
            </a:xfrm>
            <a:custGeom>
              <a:avLst/>
              <a:gdLst>
                <a:gd name="T0" fmla="*/ 0 w 116"/>
                <a:gd name="T1" fmla="*/ 48 h 63"/>
                <a:gd name="T2" fmla="*/ 6 w 116"/>
                <a:gd name="T3" fmla="*/ 63 h 63"/>
                <a:gd name="T4" fmla="*/ 116 w 116"/>
                <a:gd name="T5" fmla="*/ 15 h 63"/>
                <a:gd name="T6" fmla="*/ 109 w 116"/>
                <a:gd name="T7" fmla="*/ 0 h 63"/>
                <a:gd name="T8" fmla="*/ 0 w 116"/>
                <a:gd name="T9" fmla="*/ 48 h 63"/>
              </a:gdLst>
              <a:ahLst/>
              <a:cxnLst>
                <a:cxn ang="0">
                  <a:pos x="T0" y="T1"/>
                </a:cxn>
                <a:cxn ang="0">
                  <a:pos x="T2" y="T3"/>
                </a:cxn>
                <a:cxn ang="0">
                  <a:pos x="T4" y="T5"/>
                </a:cxn>
                <a:cxn ang="0">
                  <a:pos x="T6" y="T7"/>
                </a:cxn>
                <a:cxn ang="0">
                  <a:pos x="T8" y="T9"/>
                </a:cxn>
              </a:cxnLst>
              <a:rect l="0" t="0" r="r" b="b"/>
              <a:pathLst>
                <a:path w="116" h="63">
                  <a:moveTo>
                    <a:pt x="0" y="48"/>
                  </a:moveTo>
                  <a:cubicBezTo>
                    <a:pt x="6" y="63"/>
                    <a:pt x="6" y="63"/>
                    <a:pt x="6" y="63"/>
                  </a:cubicBezTo>
                  <a:cubicBezTo>
                    <a:pt x="42" y="48"/>
                    <a:pt x="79" y="32"/>
                    <a:pt x="116" y="15"/>
                  </a:cubicBezTo>
                  <a:cubicBezTo>
                    <a:pt x="109" y="0"/>
                    <a:pt x="109" y="0"/>
                    <a:pt x="109" y="0"/>
                  </a:cubicBezTo>
                  <a:cubicBezTo>
                    <a:pt x="73" y="17"/>
                    <a:pt x="36" y="33"/>
                    <a:pt x="0" y="48"/>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grpSp>
      <p:sp>
        <p:nvSpPr>
          <p:cNvPr id="68" name="Oval 67"/>
          <p:cNvSpPr/>
          <p:nvPr/>
        </p:nvSpPr>
        <p:spPr>
          <a:xfrm>
            <a:off x="5832471" y="15099"/>
            <a:ext cx="567679" cy="567679"/>
          </a:xfrm>
          <a:prstGeom prst="ellipse">
            <a:avLst/>
          </a:prstGeom>
          <a:gradFill flip="none" rotWithShape="1">
            <a:gsLst>
              <a:gs pos="0">
                <a:schemeClr val="accent5">
                  <a:lumMod val="60000"/>
                  <a:lumOff val="40000"/>
                </a:schemeClr>
              </a:gs>
              <a:gs pos="50000">
                <a:schemeClr val="accent5">
                  <a:lumMod val="75000"/>
                </a:schemeClr>
              </a:gs>
              <a:gs pos="100000">
                <a:schemeClr val="accent1">
                  <a:lumMod val="50000"/>
                </a:schemeClr>
              </a:gs>
            </a:gsLst>
            <a:path path="circle">
              <a:fillToRect l="50000" t="50000" r="50000" b="50000"/>
            </a:path>
            <a:tileRect/>
          </a:gra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69" name="Oval 68"/>
          <p:cNvSpPr/>
          <p:nvPr/>
        </p:nvSpPr>
        <p:spPr>
          <a:xfrm>
            <a:off x="1468757" y="4498646"/>
            <a:ext cx="567679" cy="567679"/>
          </a:xfrm>
          <a:prstGeom prst="ellipse">
            <a:avLst/>
          </a:prstGeom>
          <a:gradFill flip="none" rotWithShape="1">
            <a:gsLst>
              <a:gs pos="0">
                <a:schemeClr val="accent5">
                  <a:lumMod val="60000"/>
                  <a:lumOff val="40000"/>
                </a:schemeClr>
              </a:gs>
              <a:gs pos="50000">
                <a:schemeClr val="accent5">
                  <a:lumMod val="75000"/>
                </a:schemeClr>
              </a:gs>
              <a:gs pos="100000">
                <a:schemeClr val="accent1">
                  <a:lumMod val="50000"/>
                </a:schemeClr>
              </a:gs>
            </a:gsLst>
            <a:path path="circle">
              <a:fillToRect l="50000" t="50000" r="50000" b="50000"/>
            </a:path>
            <a:tileRect/>
          </a:gra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110" name="TextBox 109">
            <a:extLst>
              <a:ext uri="{FF2B5EF4-FFF2-40B4-BE49-F238E27FC236}">
                <a16:creationId xmlns:a16="http://schemas.microsoft.com/office/drawing/2014/main" id="{ADFB17CC-DD39-4FCC-9BDA-33E455B48A40}"/>
              </a:ext>
            </a:extLst>
          </p:cNvPr>
          <p:cNvSpPr txBox="1"/>
          <p:nvPr/>
        </p:nvSpPr>
        <p:spPr>
          <a:xfrm rot="21180809">
            <a:off x="3452713" y="3174083"/>
            <a:ext cx="2837563" cy="668183"/>
          </a:xfrm>
          <a:prstGeom prst="rect">
            <a:avLst/>
          </a:prstGeom>
          <a:noFill/>
        </p:spPr>
        <p:txBody>
          <a:bodyPr wrap="square" rtlCol="0">
            <a:noAutofit/>
            <a:scene3d>
              <a:camera prst="perspectiveHeroicExtremeLeftFacing"/>
              <a:lightRig rig="threePt" dir="t"/>
            </a:scene3d>
          </a:bodyPr>
          <a:lstStyle/>
          <a:p>
            <a:pPr algn="ctr"/>
            <a:r>
              <a:rPr lang="en-US" sz="2400" b="1">
                <a:solidFill>
                  <a:prstClr val="white"/>
                </a:solidFill>
              </a:rPr>
              <a:t>Using</a:t>
            </a:r>
          </a:p>
          <a:p>
            <a:pPr algn="ctr"/>
            <a:r>
              <a:rPr lang="en-US" sz="2400" b="1">
                <a:solidFill>
                  <a:prstClr val="white"/>
                </a:solidFill>
              </a:rPr>
              <a:t>FireFamilyPlus</a:t>
            </a:r>
          </a:p>
        </p:txBody>
      </p:sp>
      <p:pic>
        <p:nvPicPr>
          <p:cNvPr id="112" name="Picture 2" descr="C:\Users\Jeff\AppData\Local\Temp\SNAGHTML1d73ecb.PNG">
            <a:extLst>
              <a:ext uri="{FF2B5EF4-FFF2-40B4-BE49-F238E27FC236}">
                <a16:creationId xmlns:a16="http://schemas.microsoft.com/office/drawing/2014/main" id="{9D3F4C1C-EE58-4174-8AD3-2A061D511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1189" y="3888508"/>
            <a:ext cx="1143000" cy="11430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858711DE-852A-4F98-B060-231FFC4CB1D5}"/>
              </a:ext>
            </a:extLst>
          </p:cNvPr>
          <p:cNvPicPr>
            <a:picLocks noChangeAspect="1" noChangeArrowheads="1"/>
          </p:cNvPicPr>
          <p:nvPr/>
        </p:nvPicPr>
        <p:blipFill>
          <a:blip r:embed="rId4" cstate="print"/>
          <a:stretch>
            <a:fillRect/>
          </a:stretch>
        </p:blipFill>
        <p:spPr bwMode="auto">
          <a:xfrm>
            <a:off x="7289587" y="182057"/>
            <a:ext cx="3703821" cy="2777867"/>
          </a:xfrm>
          <a:prstGeom prst="rect">
            <a:avLst/>
          </a:prstGeom>
          <a:ln>
            <a:solidFill>
              <a:schemeClr val="tx1"/>
            </a:solidFill>
          </a:ln>
          <a:effectLst>
            <a:outerShdw blurRad="292100" dist="139700" dir="2700000" algn="tl" rotWithShape="0">
              <a:srgbClr val="333333">
                <a:alpha val="65000"/>
              </a:srgbClr>
            </a:outerShdw>
          </a:effectLst>
        </p:spPr>
      </p:pic>
      <p:pic>
        <p:nvPicPr>
          <p:cNvPr id="114" name="Picture 3">
            <a:extLst>
              <a:ext uri="{FF2B5EF4-FFF2-40B4-BE49-F238E27FC236}">
                <a16:creationId xmlns:a16="http://schemas.microsoft.com/office/drawing/2014/main" id="{FC6B3526-B674-4A78-A267-6380BAB1A894}"/>
              </a:ext>
            </a:extLst>
          </p:cNvPr>
          <p:cNvPicPr>
            <a:picLocks noChangeAspect="1" noChangeArrowheads="1"/>
          </p:cNvPicPr>
          <p:nvPr/>
        </p:nvPicPr>
        <p:blipFill>
          <a:blip r:embed="rId5" cstate="print"/>
          <a:srcRect/>
          <a:stretch>
            <a:fillRect/>
          </a:stretch>
        </p:blipFill>
        <p:spPr bwMode="auto">
          <a:xfrm>
            <a:off x="6459961" y="975715"/>
            <a:ext cx="3627628" cy="2203584"/>
          </a:xfrm>
          <a:prstGeom prst="rect">
            <a:avLst/>
          </a:prstGeom>
          <a:ln>
            <a:solidFill>
              <a:schemeClr val="tx1"/>
            </a:solidFill>
          </a:ln>
          <a:effectLst>
            <a:outerShdw blurRad="292100" dist="139700" dir="2700000" algn="tl" rotWithShape="0">
              <a:srgbClr val="333333">
                <a:alpha val="65000"/>
              </a:srgbClr>
            </a:outerShdw>
          </a:effectLst>
        </p:spPr>
      </p:pic>
      <p:pic>
        <p:nvPicPr>
          <p:cNvPr id="115" name="Picture 4">
            <a:extLst>
              <a:ext uri="{FF2B5EF4-FFF2-40B4-BE49-F238E27FC236}">
                <a16:creationId xmlns:a16="http://schemas.microsoft.com/office/drawing/2014/main" id="{B2AAFF63-042A-4605-BE74-55FA703B9B35}"/>
              </a:ext>
            </a:extLst>
          </p:cNvPr>
          <p:cNvPicPr>
            <a:picLocks noChangeAspect="1" noChangeArrowheads="1"/>
          </p:cNvPicPr>
          <p:nvPr/>
        </p:nvPicPr>
        <p:blipFill>
          <a:blip r:embed="rId6" cstate="print"/>
          <a:srcRect/>
          <a:stretch>
            <a:fillRect/>
          </a:stretch>
        </p:blipFill>
        <p:spPr bwMode="auto">
          <a:xfrm>
            <a:off x="8333696" y="122961"/>
            <a:ext cx="3592321" cy="2195647"/>
          </a:xfrm>
          <a:prstGeom prst="rect">
            <a:avLst/>
          </a:prstGeom>
          <a:ln>
            <a:solidFill>
              <a:schemeClr val="tx1"/>
            </a:solidFill>
          </a:ln>
          <a:effectLst>
            <a:outerShdw blurRad="292100" dist="139700" dir="2700000" algn="tl" rotWithShape="0">
              <a:srgbClr val="333333">
                <a:alpha val="65000"/>
              </a:srgbClr>
            </a:outerShdw>
          </a:effectLst>
        </p:spPr>
      </p:pic>
      <p:pic>
        <p:nvPicPr>
          <p:cNvPr id="116" name="Picture 5">
            <a:extLst>
              <a:ext uri="{FF2B5EF4-FFF2-40B4-BE49-F238E27FC236}">
                <a16:creationId xmlns:a16="http://schemas.microsoft.com/office/drawing/2014/main" id="{1635AAE3-3077-447D-B609-8F955BA165DB}"/>
              </a:ext>
            </a:extLst>
          </p:cNvPr>
          <p:cNvPicPr>
            <a:picLocks noChangeAspect="1" noChangeArrowheads="1"/>
          </p:cNvPicPr>
          <p:nvPr/>
        </p:nvPicPr>
        <p:blipFill>
          <a:blip r:embed="rId7" cstate="print"/>
          <a:srcRect/>
          <a:stretch>
            <a:fillRect/>
          </a:stretch>
        </p:blipFill>
        <p:spPr bwMode="auto">
          <a:xfrm>
            <a:off x="7471324" y="704172"/>
            <a:ext cx="3653713" cy="2229072"/>
          </a:xfrm>
          <a:prstGeom prst="rect">
            <a:avLst/>
          </a:prstGeom>
          <a:ln>
            <a:solidFill>
              <a:schemeClr val="tx1"/>
            </a:solid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BBB9316-4BB9-4077-8DE4-9401E1AAC6A4}"/>
              </a:ext>
            </a:extLst>
          </p:cNvPr>
          <p:cNvSpPr>
            <a:spLocks noGrp="1"/>
          </p:cNvSpPr>
          <p:nvPr>
            <p:ph type="ctrTitle"/>
          </p:nvPr>
        </p:nvSpPr>
        <p:spPr>
          <a:xfrm>
            <a:off x="431644" y="505481"/>
            <a:ext cx="4322102" cy="709588"/>
          </a:xfrm>
        </p:spPr>
        <p:txBody>
          <a:bodyPr>
            <a:noAutofit/>
          </a:bodyPr>
          <a:lstStyle/>
          <a:p>
            <a:r>
              <a:rPr lang="en-US" sz="4200" b="1" dirty="0">
                <a:ln w="10160">
                  <a:solidFill>
                    <a:schemeClr val="accent5"/>
                  </a:solidFill>
                  <a:prstDash val="solid"/>
                </a:ln>
                <a:solidFill>
                  <a:srgbClr val="FFFFFF"/>
                </a:solidFill>
                <a:effectLst>
                  <a:outerShdw blurRad="50800" dist="38100" dir="2700000" algn="tl" rotWithShape="0">
                    <a:prstClr val="black">
                      <a:alpha val="40000"/>
                    </a:prstClr>
                  </a:outerShdw>
                </a:effectLst>
              </a:rPr>
              <a:t>Applied Statistics</a:t>
            </a:r>
            <a:endParaRPr lang="en-US" sz="4200" dirty="0"/>
          </a:p>
        </p:txBody>
      </p:sp>
      <p:sp>
        <p:nvSpPr>
          <p:cNvPr id="3" name="Subtitle 2">
            <a:extLst>
              <a:ext uri="{FF2B5EF4-FFF2-40B4-BE49-F238E27FC236}">
                <a16:creationId xmlns:a16="http://schemas.microsoft.com/office/drawing/2014/main" id="{605E15CC-3924-4F2E-8598-D10CF69F6EF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28203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decel="12000" fill="hold" grpId="0" nodeType="afterEffect">
                                  <p:stCondLst>
                                    <p:cond delay="0"/>
                                  </p:stCondLst>
                                  <p:childTnLst>
                                    <p:animMotion origin="layout" path="M 0.00052 0.00031 C -0.00208 0.00308 -0.00173 0.16204 -0.06649 0.24722 C -0.1 0.29105 -0.13021 0.30679 -0.2309 0.32562 C -0.32517 0.34321 -0.3842 0.48889 -0.35781 0.6537 " pathEditMode="relative" rAng="0" ptsTypes="AAAA">
                                      <p:cBhvr>
                                        <p:cTn id="6" dur="3500" fill="hold"/>
                                        <p:tgtEl>
                                          <p:spTgt spid="68"/>
                                        </p:tgtEl>
                                        <p:attrNameLst>
                                          <p:attrName>ppt_x</p:attrName>
                                          <p:attrName>ppt_y</p:attrName>
                                        </p:attrNameLst>
                                      </p:cBhvr>
                                      <p:rCtr x="-18229" y="32654"/>
                                    </p:animMotion>
                                  </p:childTnLst>
                                </p:cTn>
                              </p:par>
                              <p:par>
                                <p:cTn id="7" presetID="9" presetClass="entr" presetSubtype="0" fill="hold" nodeType="withEffect">
                                  <p:stCondLst>
                                    <p:cond delay="500"/>
                                  </p:stCondLst>
                                  <p:childTnLst>
                                    <p:set>
                                      <p:cBhvr>
                                        <p:cTn id="8" dur="1" fill="hold">
                                          <p:stCondLst>
                                            <p:cond delay="0"/>
                                          </p:stCondLst>
                                        </p:cTn>
                                        <p:tgtEl>
                                          <p:spTgt spid="113"/>
                                        </p:tgtEl>
                                        <p:attrNameLst>
                                          <p:attrName>style.visibility</p:attrName>
                                        </p:attrNameLst>
                                      </p:cBhvr>
                                      <p:to>
                                        <p:strVal val="visible"/>
                                      </p:to>
                                    </p:set>
                                    <p:animEffect transition="in" filter="dissolve">
                                      <p:cBhvr>
                                        <p:cTn id="9" dur="500"/>
                                        <p:tgtEl>
                                          <p:spTgt spid="113"/>
                                        </p:tgtEl>
                                      </p:cBhvr>
                                    </p:animEffect>
                                  </p:childTnLst>
                                </p:cTn>
                              </p:par>
                              <p:par>
                                <p:cTn id="10" presetID="53" presetClass="entr" presetSubtype="0" fill="hold" nodeType="withEffect">
                                  <p:stCondLst>
                                    <p:cond delay="1500"/>
                                  </p:stCondLst>
                                  <p:childTnLst>
                                    <p:set>
                                      <p:cBhvr>
                                        <p:cTn id="11" dur="1" fill="hold">
                                          <p:stCondLst>
                                            <p:cond delay="0"/>
                                          </p:stCondLst>
                                        </p:cTn>
                                        <p:tgtEl>
                                          <p:spTgt spid="114"/>
                                        </p:tgtEl>
                                        <p:attrNameLst>
                                          <p:attrName>style.visibility</p:attrName>
                                        </p:attrNameLst>
                                      </p:cBhvr>
                                      <p:to>
                                        <p:strVal val="visible"/>
                                      </p:to>
                                    </p:set>
                                    <p:anim calcmode="lin" valueType="num">
                                      <p:cBhvr>
                                        <p:cTn id="12" dur="1000" fill="hold"/>
                                        <p:tgtEl>
                                          <p:spTgt spid="114"/>
                                        </p:tgtEl>
                                        <p:attrNameLst>
                                          <p:attrName>ppt_w</p:attrName>
                                        </p:attrNameLst>
                                      </p:cBhvr>
                                      <p:tavLst>
                                        <p:tav tm="0">
                                          <p:val>
                                            <p:fltVal val="0"/>
                                          </p:val>
                                        </p:tav>
                                        <p:tav tm="100000">
                                          <p:val>
                                            <p:strVal val="#ppt_w"/>
                                          </p:val>
                                        </p:tav>
                                      </p:tavLst>
                                    </p:anim>
                                    <p:anim calcmode="lin" valueType="num">
                                      <p:cBhvr>
                                        <p:cTn id="13" dur="1000" fill="hold"/>
                                        <p:tgtEl>
                                          <p:spTgt spid="114"/>
                                        </p:tgtEl>
                                        <p:attrNameLst>
                                          <p:attrName>ppt_h</p:attrName>
                                        </p:attrNameLst>
                                      </p:cBhvr>
                                      <p:tavLst>
                                        <p:tav tm="0">
                                          <p:val>
                                            <p:fltVal val="0"/>
                                          </p:val>
                                        </p:tav>
                                        <p:tav tm="100000">
                                          <p:val>
                                            <p:strVal val="#ppt_h"/>
                                          </p:val>
                                        </p:tav>
                                      </p:tavLst>
                                    </p:anim>
                                    <p:animEffect transition="in" filter="fade">
                                      <p:cBhvr>
                                        <p:cTn id="14" dur="1000"/>
                                        <p:tgtEl>
                                          <p:spTgt spid="114"/>
                                        </p:tgtEl>
                                      </p:cBhvr>
                                    </p:animEffect>
                                  </p:childTnLst>
                                </p:cTn>
                              </p:par>
                              <p:par>
                                <p:cTn id="15" presetID="53" presetClass="entr" presetSubtype="0" fill="hold" nodeType="withEffect">
                                  <p:stCondLst>
                                    <p:cond delay="2500"/>
                                  </p:stCondLst>
                                  <p:childTnLst>
                                    <p:set>
                                      <p:cBhvr>
                                        <p:cTn id="16" dur="1" fill="hold">
                                          <p:stCondLst>
                                            <p:cond delay="0"/>
                                          </p:stCondLst>
                                        </p:cTn>
                                        <p:tgtEl>
                                          <p:spTgt spid="115"/>
                                        </p:tgtEl>
                                        <p:attrNameLst>
                                          <p:attrName>style.visibility</p:attrName>
                                        </p:attrNameLst>
                                      </p:cBhvr>
                                      <p:to>
                                        <p:strVal val="visible"/>
                                      </p:to>
                                    </p:set>
                                    <p:anim calcmode="lin" valueType="num">
                                      <p:cBhvr>
                                        <p:cTn id="17" dur="1000" fill="hold"/>
                                        <p:tgtEl>
                                          <p:spTgt spid="115"/>
                                        </p:tgtEl>
                                        <p:attrNameLst>
                                          <p:attrName>ppt_w</p:attrName>
                                        </p:attrNameLst>
                                      </p:cBhvr>
                                      <p:tavLst>
                                        <p:tav tm="0">
                                          <p:val>
                                            <p:fltVal val="0"/>
                                          </p:val>
                                        </p:tav>
                                        <p:tav tm="100000">
                                          <p:val>
                                            <p:strVal val="#ppt_w"/>
                                          </p:val>
                                        </p:tav>
                                      </p:tavLst>
                                    </p:anim>
                                    <p:anim calcmode="lin" valueType="num">
                                      <p:cBhvr>
                                        <p:cTn id="18" dur="1000" fill="hold"/>
                                        <p:tgtEl>
                                          <p:spTgt spid="115"/>
                                        </p:tgtEl>
                                        <p:attrNameLst>
                                          <p:attrName>ppt_h</p:attrName>
                                        </p:attrNameLst>
                                      </p:cBhvr>
                                      <p:tavLst>
                                        <p:tav tm="0">
                                          <p:val>
                                            <p:fltVal val="0"/>
                                          </p:val>
                                        </p:tav>
                                        <p:tav tm="100000">
                                          <p:val>
                                            <p:strVal val="#ppt_h"/>
                                          </p:val>
                                        </p:tav>
                                      </p:tavLst>
                                    </p:anim>
                                    <p:animEffect transition="in" filter="fade">
                                      <p:cBhvr>
                                        <p:cTn id="19" dur="1000"/>
                                        <p:tgtEl>
                                          <p:spTgt spid="115"/>
                                        </p:tgtEl>
                                      </p:cBhvr>
                                    </p:animEffect>
                                  </p:childTnLst>
                                </p:cTn>
                              </p:par>
                              <p:par>
                                <p:cTn id="20" presetID="53" presetClass="entr" presetSubtype="0" fill="hold" nodeType="withEffect">
                                  <p:stCondLst>
                                    <p:cond delay="3500"/>
                                  </p:stCondLst>
                                  <p:childTnLst>
                                    <p:set>
                                      <p:cBhvr>
                                        <p:cTn id="21" dur="1" fill="hold">
                                          <p:stCondLst>
                                            <p:cond delay="0"/>
                                          </p:stCondLst>
                                        </p:cTn>
                                        <p:tgtEl>
                                          <p:spTgt spid="116"/>
                                        </p:tgtEl>
                                        <p:attrNameLst>
                                          <p:attrName>style.visibility</p:attrName>
                                        </p:attrNameLst>
                                      </p:cBhvr>
                                      <p:to>
                                        <p:strVal val="visible"/>
                                      </p:to>
                                    </p:set>
                                    <p:anim calcmode="lin" valueType="num">
                                      <p:cBhvr>
                                        <p:cTn id="22" dur="1000" fill="hold"/>
                                        <p:tgtEl>
                                          <p:spTgt spid="116"/>
                                        </p:tgtEl>
                                        <p:attrNameLst>
                                          <p:attrName>ppt_w</p:attrName>
                                        </p:attrNameLst>
                                      </p:cBhvr>
                                      <p:tavLst>
                                        <p:tav tm="0">
                                          <p:val>
                                            <p:fltVal val="0"/>
                                          </p:val>
                                        </p:tav>
                                        <p:tav tm="100000">
                                          <p:val>
                                            <p:strVal val="#ppt_w"/>
                                          </p:val>
                                        </p:tav>
                                      </p:tavLst>
                                    </p:anim>
                                    <p:anim calcmode="lin" valueType="num">
                                      <p:cBhvr>
                                        <p:cTn id="23" dur="1000" fill="hold"/>
                                        <p:tgtEl>
                                          <p:spTgt spid="116"/>
                                        </p:tgtEl>
                                        <p:attrNameLst>
                                          <p:attrName>ppt_h</p:attrName>
                                        </p:attrNameLst>
                                      </p:cBhvr>
                                      <p:tavLst>
                                        <p:tav tm="0">
                                          <p:val>
                                            <p:fltVal val="0"/>
                                          </p:val>
                                        </p:tav>
                                        <p:tav tm="100000">
                                          <p:val>
                                            <p:strVal val="#ppt_h"/>
                                          </p:val>
                                        </p:tav>
                                      </p:tavLst>
                                    </p:anim>
                                    <p:animEffect transition="in" filter="fade">
                                      <p:cBhvr>
                                        <p:cTn id="24" dur="1000"/>
                                        <p:tgtEl>
                                          <p:spTgt spid="116"/>
                                        </p:tgtEl>
                                      </p:cBhvr>
                                    </p:animEffect>
                                  </p:childTnLst>
                                </p:cTn>
                              </p:par>
                            </p:childTnLst>
                          </p:cTn>
                        </p:par>
                        <p:par>
                          <p:cTn id="25" fill="hold">
                            <p:stCondLst>
                              <p:cond delay="4500"/>
                            </p:stCondLst>
                            <p:childTnLst>
                              <p:par>
                                <p:cTn id="26" presetID="1" presetClass="exit" presetSubtype="0" fill="hold" grpId="1" nodeType="afterEffect">
                                  <p:stCondLst>
                                    <p:cond delay="0"/>
                                  </p:stCondLst>
                                  <p:childTnLst>
                                    <p:set>
                                      <p:cBhvr>
                                        <p:cTn id="27" dur="1" fill="hold">
                                          <p:stCondLst>
                                            <p:cond delay="0"/>
                                          </p:stCondLst>
                                        </p:cTn>
                                        <p:tgtEl>
                                          <p:spTgt spid="68"/>
                                        </p:tgtEl>
                                        <p:attrNameLst>
                                          <p:attrName>style.visibility</p:attrName>
                                        </p:attrNameLst>
                                      </p:cBhvr>
                                      <p:to>
                                        <p:strVal val="hidden"/>
                                      </p:to>
                                    </p:set>
                                  </p:childTnLst>
                                </p:cTn>
                              </p:par>
                            </p:childTnLst>
                          </p:cTn>
                        </p:par>
                        <p:par>
                          <p:cTn id="28" fill="hold">
                            <p:stCondLst>
                              <p:cond delay="4500"/>
                            </p:stCondLst>
                            <p:childTnLst>
                              <p:par>
                                <p:cTn id="29" presetID="1" presetClass="entr" presetSubtype="0" fill="hold" grpId="1" nodeType="after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50" presetClass="path" presetSubtype="0" accel="3000" fill="hold" grpId="0" nodeType="withEffect">
                                  <p:stCondLst>
                                    <p:cond delay="0"/>
                                  </p:stCondLst>
                                  <p:childTnLst>
                                    <p:animMotion origin="layout" path="M 3.33333E-6 1.01048E-16 C 0.00746 0.09938 0.06979 0.27963 0.22743 0.23426 C 0.40503 0.1821 0.49809 -0.03673 0.58003 -0.09938 C 0.72187 -0.22006 0.83541 -0.19599 0.88576 -0.19599 " pathEditMode="relative" rAng="0" ptsTypes="AAAA">
                                      <p:cBhvr>
                                        <p:cTn id="32" dur="5200" fill="hold"/>
                                        <p:tgtEl>
                                          <p:spTgt spid="69"/>
                                        </p:tgtEl>
                                        <p:attrNameLst>
                                          <p:attrName>ppt_x</p:attrName>
                                          <p:attrName>ppt_y</p:attrName>
                                        </p:attrNameLst>
                                      </p:cBhvr>
                                      <p:rCtr x="44288" y="2191"/>
                                    </p:animMotion>
                                  </p:childTnLst>
                                </p:cTn>
                              </p:par>
                              <p:par>
                                <p:cTn id="33" presetID="10" presetClass="entr" presetSubtype="0" fill="hold" grpId="0" nodeType="withEffect">
                                  <p:stCondLst>
                                    <p:cond delay="500"/>
                                  </p:stCondLst>
                                  <p:childTnLst>
                                    <p:set>
                                      <p:cBhvr>
                                        <p:cTn id="34" dur="1" fill="hold">
                                          <p:stCondLst>
                                            <p:cond delay="0"/>
                                          </p:stCondLst>
                                        </p:cTn>
                                        <p:tgtEl>
                                          <p:spTgt spid="110"/>
                                        </p:tgtEl>
                                        <p:attrNameLst>
                                          <p:attrName>style.visibility</p:attrName>
                                        </p:attrNameLst>
                                      </p:cBhvr>
                                      <p:to>
                                        <p:strVal val="visible"/>
                                      </p:to>
                                    </p:set>
                                    <p:animEffect transition="in" filter="fade">
                                      <p:cBhvr>
                                        <p:cTn id="35" dur="500"/>
                                        <p:tgtEl>
                                          <p:spTgt spid="110"/>
                                        </p:tgtEl>
                                      </p:cBhvr>
                                    </p:animEffect>
                                  </p:childTnLst>
                                </p:cTn>
                              </p:par>
                              <p:par>
                                <p:cTn id="36" presetID="10" presetClass="entr" presetSubtype="0" fill="hold" nodeType="withEffect">
                                  <p:stCondLst>
                                    <p:cond delay="500"/>
                                  </p:stCondLst>
                                  <p:childTnLst>
                                    <p:set>
                                      <p:cBhvr>
                                        <p:cTn id="37" dur="1" fill="hold">
                                          <p:stCondLst>
                                            <p:cond delay="0"/>
                                          </p:stCondLst>
                                        </p:cTn>
                                        <p:tgtEl>
                                          <p:spTgt spid="112"/>
                                        </p:tgtEl>
                                        <p:attrNameLst>
                                          <p:attrName>style.visibility</p:attrName>
                                        </p:attrNameLst>
                                      </p:cBhvr>
                                      <p:to>
                                        <p:strVal val="visible"/>
                                      </p:to>
                                    </p:set>
                                    <p:animEffect transition="in" filter="fade">
                                      <p:cBhvr>
                                        <p:cTn id="38"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69" grpId="0" animBg="1"/>
      <p:bldP spid="69" grpId="1" animBg="1"/>
      <p:bldP spid="1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6468533" cy="3962400"/>
            <a:chOff x="0" y="0"/>
            <a:chExt cx="4851400" cy="2971800"/>
          </a:xfrm>
        </p:grpSpPr>
        <p:sp>
          <p:nvSpPr>
            <p:cNvPr id="7" name="Freeform 32"/>
            <p:cNvSpPr>
              <a:spLocks/>
            </p:cNvSpPr>
            <p:nvPr/>
          </p:nvSpPr>
          <p:spPr bwMode="auto">
            <a:xfrm>
              <a:off x="0" y="0"/>
              <a:ext cx="4826000" cy="2971800"/>
            </a:xfrm>
            <a:custGeom>
              <a:avLst/>
              <a:gdLst>
                <a:gd name="T0" fmla="*/ 2008 w 2704"/>
                <a:gd name="T1" fmla="*/ 1246 h 1664"/>
                <a:gd name="T2" fmla="*/ 1104 w 2704"/>
                <a:gd name="T3" fmla="*/ 1333 h 1664"/>
                <a:gd name="T4" fmla="*/ 23 w 2704"/>
                <a:gd name="T5" fmla="*/ 1296 h 1664"/>
                <a:gd name="T6" fmla="*/ 0 w 2704"/>
                <a:gd name="T7" fmla="*/ 1296 h 1664"/>
                <a:gd name="T8" fmla="*/ 0 w 2704"/>
                <a:gd name="T9" fmla="*/ 1584 h 1664"/>
                <a:gd name="T10" fmla="*/ 0 w 2704"/>
                <a:gd name="T11" fmla="*/ 1584 h 1664"/>
                <a:gd name="T12" fmla="*/ 1086 w 2704"/>
                <a:gd name="T13" fmla="*/ 1620 h 1664"/>
                <a:gd name="T14" fmla="*/ 2135 w 2704"/>
                <a:gd name="T15" fmla="*/ 1505 h 1664"/>
                <a:gd name="T16" fmla="*/ 2635 w 2704"/>
                <a:gd name="T17" fmla="*/ 955 h 1664"/>
                <a:gd name="T18" fmla="*/ 2704 w 2704"/>
                <a:gd name="T19" fmla="*/ 13 h 1664"/>
                <a:gd name="T20" fmla="*/ 2704 w 2704"/>
                <a:gd name="T21" fmla="*/ 0 h 1664"/>
                <a:gd name="T22" fmla="*/ 2704 w 2704"/>
                <a:gd name="T23" fmla="*/ 0 h 1664"/>
                <a:gd name="T24" fmla="*/ 2416 w 2704"/>
                <a:gd name="T25" fmla="*/ 0 h 1664"/>
                <a:gd name="T26" fmla="*/ 2416 w 2704"/>
                <a:gd name="T27" fmla="*/ 13 h 1664"/>
                <a:gd name="T28" fmla="*/ 2008 w 2704"/>
                <a:gd name="T29" fmla="*/ 1246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04" h="1664">
                  <a:moveTo>
                    <a:pt x="2008" y="1246"/>
                  </a:moveTo>
                  <a:cubicBezTo>
                    <a:pt x="1752" y="1372"/>
                    <a:pt x="1562" y="1361"/>
                    <a:pt x="1104" y="1333"/>
                  </a:cubicBezTo>
                  <a:cubicBezTo>
                    <a:pt x="848" y="1317"/>
                    <a:pt x="499" y="1296"/>
                    <a:pt x="23" y="1296"/>
                  </a:cubicBezTo>
                  <a:cubicBezTo>
                    <a:pt x="15" y="1296"/>
                    <a:pt x="8" y="1296"/>
                    <a:pt x="0" y="1296"/>
                  </a:cubicBezTo>
                  <a:cubicBezTo>
                    <a:pt x="0" y="1584"/>
                    <a:pt x="0" y="1584"/>
                    <a:pt x="0" y="1584"/>
                  </a:cubicBezTo>
                  <a:cubicBezTo>
                    <a:pt x="0" y="1584"/>
                    <a:pt x="0" y="1584"/>
                    <a:pt x="0" y="1584"/>
                  </a:cubicBezTo>
                  <a:cubicBezTo>
                    <a:pt x="479" y="1583"/>
                    <a:pt x="816" y="1604"/>
                    <a:pt x="1086" y="1620"/>
                  </a:cubicBezTo>
                  <a:cubicBezTo>
                    <a:pt x="1553" y="1649"/>
                    <a:pt x="1811" y="1664"/>
                    <a:pt x="2135" y="1505"/>
                  </a:cubicBezTo>
                  <a:cubicBezTo>
                    <a:pt x="2413" y="1368"/>
                    <a:pt x="2562" y="1204"/>
                    <a:pt x="2635" y="955"/>
                  </a:cubicBezTo>
                  <a:cubicBezTo>
                    <a:pt x="2702" y="728"/>
                    <a:pt x="2703" y="444"/>
                    <a:pt x="2704" y="13"/>
                  </a:cubicBezTo>
                  <a:cubicBezTo>
                    <a:pt x="2704" y="0"/>
                    <a:pt x="2704" y="0"/>
                    <a:pt x="2704" y="0"/>
                  </a:cubicBezTo>
                  <a:cubicBezTo>
                    <a:pt x="2704" y="0"/>
                    <a:pt x="2704" y="0"/>
                    <a:pt x="2704" y="0"/>
                  </a:cubicBezTo>
                  <a:cubicBezTo>
                    <a:pt x="2416" y="0"/>
                    <a:pt x="2416" y="0"/>
                    <a:pt x="2416" y="0"/>
                  </a:cubicBezTo>
                  <a:cubicBezTo>
                    <a:pt x="2416" y="13"/>
                    <a:pt x="2416" y="13"/>
                    <a:pt x="2416" y="13"/>
                  </a:cubicBezTo>
                  <a:cubicBezTo>
                    <a:pt x="2414" y="866"/>
                    <a:pt x="2400" y="1054"/>
                    <a:pt x="2008" y="1246"/>
                  </a:cubicBezTo>
                  <a:close/>
                </a:path>
              </a:pathLst>
            </a:custGeom>
            <a:solidFill>
              <a:srgbClr val="8E8E8E"/>
            </a:solidFill>
            <a:ln>
              <a:noFill/>
            </a:ln>
            <a:effectLst>
              <a:glow rad="228600">
                <a:schemeClr val="bg1">
                  <a:lumMod val="50000"/>
                  <a:alpha val="40000"/>
                </a:schemeClr>
              </a:glow>
              <a:outerShdw blurRad="863600" sx="102000" sy="102000" algn="ctr" rotWithShape="0">
                <a:prstClr val="black">
                  <a:alpha val="3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 name="Freeform 54"/>
            <p:cNvSpPr>
              <a:spLocks/>
            </p:cNvSpPr>
            <p:nvPr/>
          </p:nvSpPr>
          <p:spPr bwMode="auto">
            <a:xfrm>
              <a:off x="0" y="0"/>
              <a:ext cx="4851400" cy="2959100"/>
            </a:xfrm>
            <a:custGeom>
              <a:avLst/>
              <a:gdLst>
                <a:gd name="T0" fmla="*/ 2688 w 2720"/>
                <a:gd name="T1" fmla="*/ 13 h 1655"/>
                <a:gd name="T2" fmla="*/ 2620 w 2720"/>
                <a:gd name="T3" fmla="*/ 951 h 1655"/>
                <a:gd name="T4" fmla="*/ 2128 w 2720"/>
                <a:gd name="T5" fmla="*/ 1490 h 1655"/>
                <a:gd name="T6" fmla="*/ 1508 w 2720"/>
                <a:gd name="T7" fmla="*/ 1623 h 1655"/>
                <a:gd name="T8" fmla="*/ 1087 w 2720"/>
                <a:gd name="T9" fmla="*/ 1604 h 1655"/>
                <a:gd name="T10" fmla="*/ 20 w 2720"/>
                <a:gd name="T11" fmla="*/ 1568 h 1655"/>
                <a:gd name="T12" fmla="*/ 0 w 2720"/>
                <a:gd name="T13" fmla="*/ 1568 h 1655"/>
                <a:gd name="T14" fmla="*/ 0 w 2720"/>
                <a:gd name="T15" fmla="*/ 1568 h 1655"/>
                <a:gd name="T16" fmla="*/ 0 w 2720"/>
                <a:gd name="T17" fmla="*/ 1600 h 1655"/>
                <a:gd name="T18" fmla="*/ 0 w 2720"/>
                <a:gd name="T19" fmla="*/ 1600 h 1655"/>
                <a:gd name="T20" fmla="*/ 20 w 2720"/>
                <a:gd name="T21" fmla="*/ 1600 h 1655"/>
                <a:gd name="T22" fmla="*/ 1085 w 2720"/>
                <a:gd name="T23" fmla="*/ 1636 h 1655"/>
                <a:gd name="T24" fmla="*/ 1508 w 2720"/>
                <a:gd name="T25" fmla="*/ 1655 h 1655"/>
                <a:gd name="T26" fmla="*/ 2142 w 2720"/>
                <a:gd name="T27" fmla="*/ 1519 h 1655"/>
                <a:gd name="T28" fmla="*/ 2651 w 2720"/>
                <a:gd name="T29" fmla="*/ 960 h 1655"/>
                <a:gd name="T30" fmla="*/ 2720 w 2720"/>
                <a:gd name="T31" fmla="*/ 13 h 1655"/>
                <a:gd name="T32" fmla="*/ 2720 w 2720"/>
                <a:gd name="T33" fmla="*/ 0 h 1655"/>
                <a:gd name="T34" fmla="*/ 2720 w 2720"/>
                <a:gd name="T35" fmla="*/ 0 h 1655"/>
                <a:gd name="T36" fmla="*/ 2688 w 2720"/>
                <a:gd name="T37" fmla="*/ 0 h 1655"/>
                <a:gd name="T38" fmla="*/ 2688 w 2720"/>
                <a:gd name="T39" fmla="*/ 0 h 1655"/>
                <a:gd name="T40" fmla="*/ 2688 w 2720"/>
                <a:gd name="T41" fmla="*/ 13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20" h="1655">
                  <a:moveTo>
                    <a:pt x="2688" y="13"/>
                  </a:moveTo>
                  <a:cubicBezTo>
                    <a:pt x="2687" y="442"/>
                    <a:pt x="2686" y="725"/>
                    <a:pt x="2620" y="951"/>
                  </a:cubicBezTo>
                  <a:cubicBezTo>
                    <a:pt x="2548" y="1195"/>
                    <a:pt x="2401" y="1356"/>
                    <a:pt x="2128" y="1490"/>
                  </a:cubicBezTo>
                  <a:cubicBezTo>
                    <a:pt x="1905" y="1600"/>
                    <a:pt x="1719" y="1623"/>
                    <a:pt x="1508" y="1623"/>
                  </a:cubicBezTo>
                  <a:cubicBezTo>
                    <a:pt x="1386" y="1623"/>
                    <a:pt x="1247" y="1614"/>
                    <a:pt x="1087" y="1604"/>
                  </a:cubicBezTo>
                  <a:cubicBezTo>
                    <a:pt x="821" y="1588"/>
                    <a:pt x="491" y="1568"/>
                    <a:pt x="20" y="1568"/>
                  </a:cubicBezTo>
                  <a:cubicBezTo>
                    <a:pt x="0" y="1568"/>
                    <a:pt x="0" y="1568"/>
                    <a:pt x="0" y="1568"/>
                  </a:cubicBezTo>
                  <a:cubicBezTo>
                    <a:pt x="0" y="1568"/>
                    <a:pt x="0" y="1568"/>
                    <a:pt x="0" y="1568"/>
                  </a:cubicBezTo>
                  <a:cubicBezTo>
                    <a:pt x="0" y="1600"/>
                    <a:pt x="0" y="1600"/>
                    <a:pt x="0" y="1600"/>
                  </a:cubicBezTo>
                  <a:cubicBezTo>
                    <a:pt x="0" y="1600"/>
                    <a:pt x="0" y="1600"/>
                    <a:pt x="0" y="1600"/>
                  </a:cubicBezTo>
                  <a:cubicBezTo>
                    <a:pt x="20" y="1600"/>
                    <a:pt x="20" y="1600"/>
                    <a:pt x="20" y="1600"/>
                  </a:cubicBezTo>
                  <a:cubicBezTo>
                    <a:pt x="490" y="1600"/>
                    <a:pt x="820" y="1620"/>
                    <a:pt x="1085" y="1636"/>
                  </a:cubicBezTo>
                  <a:cubicBezTo>
                    <a:pt x="1246" y="1646"/>
                    <a:pt x="1385" y="1655"/>
                    <a:pt x="1508" y="1655"/>
                  </a:cubicBezTo>
                  <a:cubicBezTo>
                    <a:pt x="1724" y="1655"/>
                    <a:pt x="1914" y="1631"/>
                    <a:pt x="2142" y="1519"/>
                  </a:cubicBezTo>
                  <a:cubicBezTo>
                    <a:pt x="2424" y="1381"/>
                    <a:pt x="2576" y="1213"/>
                    <a:pt x="2651" y="960"/>
                  </a:cubicBezTo>
                  <a:cubicBezTo>
                    <a:pt x="2718" y="730"/>
                    <a:pt x="2719" y="445"/>
                    <a:pt x="2720" y="13"/>
                  </a:cubicBezTo>
                  <a:cubicBezTo>
                    <a:pt x="2720" y="0"/>
                    <a:pt x="2720" y="0"/>
                    <a:pt x="2720" y="0"/>
                  </a:cubicBezTo>
                  <a:cubicBezTo>
                    <a:pt x="2720" y="0"/>
                    <a:pt x="2720" y="0"/>
                    <a:pt x="2720" y="0"/>
                  </a:cubicBezTo>
                  <a:cubicBezTo>
                    <a:pt x="2688" y="0"/>
                    <a:pt x="2688" y="0"/>
                    <a:pt x="2688" y="0"/>
                  </a:cubicBezTo>
                  <a:cubicBezTo>
                    <a:pt x="2688" y="0"/>
                    <a:pt x="2688" y="0"/>
                    <a:pt x="2688" y="0"/>
                  </a:cubicBezTo>
                  <a:lnTo>
                    <a:pt x="2688" y="13"/>
                  </a:ln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 name="Freeform 55"/>
            <p:cNvSpPr>
              <a:spLocks/>
            </p:cNvSpPr>
            <p:nvPr/>
          </p:nvSpPr>
          <p:spPr bwMode="auto">
            <a:xfrm>
              <a:off x="0" y="0"/>
              <a:ext cx="4343400" cy="2444752"/>
            </a:xfrm>
            <a:custGeom>
              <a:avLst/>
              <a:gdLst>
                <a:gd name="T0" fmla="*/ 1103 w 2432"/>
                <a:gd name="T1" fmla="*/ 1349 h 1367"/>
                <a:gd name="T2" fmla="*/ 1513 w 2432"/>
                <a:gd name="T3" fmla="*/ 1367 h 1367"/>
                <a:gd name="T4" fmla="*/ 2015 w 2432"/>
                <a:gd name="T5" fmla="*/ 1261 h 1367"/>
                <a:gd name="T6" fmla="*/ 2374 w 2432"/>
                <a:gd name="T7" fmla="*/ 882 h 1367"/>
                <a:gd name="T8" fmla="*/ 2432 w 2432"/>
                <a:gd name="T9" fmla="*/ 13 h 1367"/>
                <a:gd name="T10" fmla="*/ 2432 w 2432"/>
                <a:gd name="T11" fmla="*/ 0 h 1367"/>
                <a:gd name="T12" fmla="*/ 2400 w 2432"/>
                <a:gd name="T13" fmla="*/ 0 h 1367"/>
                <a:gd name="T14" fmla="*/ 2400 w 2432"/>
                <a:gd name="T15" fmla="*/ 13 h 1367"/>
                <a:gd name="T16" fmla="*/ 2343 w 2432"/>
                <a:gd name="T17" fmla="*/ 873 h 1367"/>
                <a:gd name="T18" fmla="*/ 2001 w 2432"/>
                <a:gd name="T19" fmla="*/ 1232 h 1367"/>
                <a:gd name="T20" fmla="*/ 1513 w 2432"/>
                <a:gd name="T21" fmla="*/ 1335 h 1367"/>
                <a:gd name="T22" fmla="*/ 1105 w 2432"/>
                <a:gd name="T23" fmla="*/ 1317 h 1367"/>
                <a:gd name="T24" fmla="*/ 23 w 2432"/>
                <a:gd name="T25" fmla="*/ 1280 h 1367"/>
                <a:gd name="T26" fmla="*/ 0 w 2432"/>
                <a:gd name="T27" fmla="*/ 1280 h 1367"/>
                <a:gd name="T28" fmla="*/ 0 w 2432"/>
                <a:gd name="T29" fmla="*/ 1312 h 1367"/>
                <a:gd name="T30" fmla="*/ 23 w 2432"/>
                <a:gd name="T31" fmla="*/ 1312 h 1367"/>
                <a:gd name="T32" fmla="*/ 1103 w 2432"/>
                <a:gd name="T33" fmla="*/ 1349 h 1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2" h="1367">
                  <a:moveTo>
                    <a:pt x="1103" y="1349"/>
                  </a:moveTo>
                  <a:cubicBezTo>
                    <a:pt x="1269" y="1359"/>
                    <a:pt x="1401" y="1367"/>
                    <a:pt x="1513" y="1367"/>
                  </a:cubicBezTo>
                  <a:cubicBezTo>
                    <a:pt x="1722" y="1367"/>
                    <a:pt x="1858" y="1338"/>
                    <a:pt x="2015" y="1261"/>
                  </a:cubicBezTo>
                  <a:cubicBezTo>
                    <a:pt x="2225" y="1157"/>
                    <a:pt x="2322" y="1055"/>
                    <a:pt x="2374" y="882"/>
                  </a:cubicBezTo>
                  <a:cubicBezTo>
                    <a:pt x="2428" y="700"/>
                    <a:pt x="2431" y="433"/>
                    <a:pt x="2432" y="13"/>
                  </a:cubicBezTo>
                  <a:cubicBezTo>
                    <a:pt x="2432" y="0"/>
                    <a:pt x="2432" y="0"/>
                    <a:pt x="2432" y="0"/>
                  </a:cubicBezTo>
                  <a:cubicBezTo>
                    <a:pt x="2400" y="0"/>
                    <a:pt x="2400" y="0"/>
                    <a:pt x="2400" y="0"/>
                  </a:cubicBezTo>
                  <a:cubicBezTo>
                    <a:pt x="2400" y="13"/>
                    <a:pt x="2400" y="13"/>
                    <a:pt x="2400" y="13"/>
                  </a:cubicBezTo>
                  <a:cubicBezTo>
                    <a:pt x="2399" y="430"/>
                    <a:pt x="2396" y="695"/>
                    <a:pt x="2343" y="873"/>
                  </a:cubicBezTo>
                  <a:cubicBezTo>
                    <a:pt x="2294" y="1038"/>
                    <a:pt x="2204" y="1132"/>
                    <a:pt x="2001" y="1232"/>
                  </a:cubicBezTo>
                  <a:cubicBezTo>
                    <a:pt x="1848" y="1307"/>
                    <a:pt x="1716" y="1335"/>
                    <a:pt x="1513" y="1335"/>
                  </a:cubicBezTo>
                  <a:cubicBezTo>
                    <a:pt x="1402" y="1335"/>
                    <a:pt x="1271" y="1327"/>
                    <a:pt x="1105" y="1317"/>
                  </a:cubicBezTo>
                  <a:cubicBezTo>
                    <a:pt x="849" y="1301"/>
                    <a:pt x="499" y="1280"/>
                    <a:pt x="23" y="1280"/>
                  </a:cubicBezTo>
                  <a:cubicBezTo>
                    <a:pt x="0" y="1280"/>
                    <a:pt x="0" y="1280"/>
                    <a:pt x="0" y="1280"/>
                  </a:cubicBezTo>
                  <a:cubicBezTo>
                    <a:pt x="0" y="1312"/>
                    <a:pt x="0" y="1312"/>
                    <a:pt x="0" y="1312"/>
                  </a:cubicBezTo>
                  <a:cubicBezTo>
                    <a:pt x="23" y="1312"/>
                    <a:pt x="23" y="1312"/>
                    <a:pt x="23" y="1312"/>
                  </a:cubicBezTo>
                  <a:cubicBezTo>
                    <a:pt x="499" y="1312"/>
                    <a:pt x="848" y="1333"/>
                    <a:pt x="1103" y="1349"/>
                  </a:cubicBez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1" name="Freeform 194"/>
            <p:cNvSpPr>
              <a:spLocks/>
            </p:cNvSpPr>
            <p:nvPr/>
          </p:nvSpPr>
          <p:spPr bwMode="auto">
            <a:xfrm>
              <a:off x="1481376" y="2594001"/>
              <a:ext cx="209811" cy="44507"/>
            </a:xfrm>
            <a:custGeom>
              <a:avLst/>
              <a:gdLst>
                <a:gd name="T0" fmla="*/ 120 w 120"/>
                <a:gd name="T1" fmla="*/ 7 h 23"/>
                <a:gd name="T2" fmla="*/ 1 w 120"/>
                <a:gd name="T3" fmla="*/ 0 h 23"/>
                <a:gd name="T4" fmla="*/ 0 w 120"/>
                <a:gd name="T5" fmla="*/ 16 h 23"/>
                <a:gd name="T6" fmla="*/ 120 w 120"/>
                <a:gd name="T7" fmla="*/ 23 h 23"/>
                <a:gd name="T8" fmla="*/ 120 w 120"/>
                <a:gd name="T9" fmla="*/ 7 h 23"/>
              </a:gdLst>
              <a:ahLst/>
              <a:cxnLst>
                <a:cxn ang="0">
                  <a:pos x="T0" y="T1"/>
                </a:cxn>
                <a:cxn ang="0">
                  <a:pos x="T2" y="T3"/>
                </a:cxn>
                <a:cxn ang="0">
                  <a:pos x="T4" y="T5"/>
                </a:cxn>
                <a:cxn ang="0">
                  <a:pos x="T6" y="T7"/>
                </a:cxn>
                <a:cxn ang="0">
                  <a:pos x="T8" y="T9"/>
                </a:cxn>
              </a:cxnLst>
              <a:rect l="0" t="0" r="r" b="b"/>
              <a:pathLst>
                <a:path w="120" h="23">
                  <a:moveTo>
                    <a:pt x="120" y="7"/>
                  </a:moveTo>
                  <a:cubicBezTo>
                    <a:pt x="78" y="4"/>
                    <a:pt x="39" y="2"/>
                    <a:pt x="1" y="0"/>
                  </a:cubicBezTo>
                  <a:cubicBezTo>
                    <a:pt x="0" y="16"/>
                    <a:pt x="0" y="16"/>
                    <a:pt x="0" y="16"/>
                  </a:cubicBezTo>
                  <a:cubicBezTo>
                    <a:pt x="38" y="18"/>
                    <a:pt x="78" y="20"/>
                    <a:pt x="120" y="23"/>
                  </a:cubicBezTo>
                  <a:lnTo>
                    <a:pt x="120" y="7"/>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3" name="Freeform 195"/>
            <p:cNvSpPr>
              <a:spLocks/>
            </p:cNvSpPr>
            <p:nvPr/>
          </p:nvSpPr>
          <p:spPr bwMode="auto">
            <a:xfrm>
              <a:off x="4272473" y="1818344"/>
              <a:ext cx="133517" cy="197095"/>
            </a:xfrm>
            <a:custGeom>
              <a:avLst/>
              <a:gdLst>
                <a:gd name="T0" fmla="*/ 75 w 75"/>
                <a:gd name="T1" fmla="*/ 7 h 111"/>
                <a:gd name="T2" fmla="*/ 60 w 75"/>
                <a:gd name="T3" fmla="*/ 0 h 111"/>
                <a:gd name="T4" fmla="*/ 0 w 75"/>
                <a:gd name="T5" fmla="*/ 102 h 111"/>
                <a:gd name="T6" fmla="*/ 13 w 75"/>
                <a:gd name="T7" fmla="*/ 111 h 111"/>
                <a:gd name="T8" fmla="*/ 75 w 75"/>
                <a:gd name="T9" fmla="*/ 7 h 111"/>
              </a:gdLst>
              <a:ahLst/>
              <a:cxnLst>
                <a:cxn ang="0">
                  <a:pos x="T0" y="T1"/>
                </a:cxn>
                <a:cxn ang="0">
                  <a:pos x="T2" y="T3"/>
                </a:cxn>
                <a:cxn ang="0">
                  <a:pos x="T4" y="T5"/>
                </a:cxn>
                <a:cxn ang="0">
                  <a:pos x="T6" y="T7"/>
                </a:cxn>
                <a:cxn ang="0">
                  <a:pos x="T8" y="T9"/>
                </a:cxn>
              </a:cxnLst>
              <a:rect l="0" t="0" r="r" b="b"/>
              <a:pathLst>
                <a:path w="75" h="111">
                  <a:moveTo>
                    <a:pt x="75" y="7"/>
                  </a:moveTo>
                  <a:cubicBezTo>
                    <a:pt x="60" y="0"/>
                    <a:pt x="60" y="0"/>
                    <a:pt x="60" y="0"/>
                  </a:cubicBezTo>
                  <a:cubicBezTo>
                    <a:pt x="43" y="37"/>
                    <a:pt x="23" y="70"/>
                    <a:pt x="0" y="102"/>
                  </a:cubicBezTo>
                  <a:cubicBezTo>
                    <a:pt x="13" y="111"/>
                    <a:pt x="13" y="111"/>
                    <a:pt x="13" y="111"/>
                  </a:cubicBezTo>
                  <a:cubicBezTo>
                    <a:pt x="37" y="79"/>
                    <a:pt x="57" y="45"/>
                    <a:pt x="75" y="7"/>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4" name="Freeform 196"/>
            <p:cNvSpPr>
              <a:spLocks/>
            </p:cNvSpPr>
            <p:nvPr/>
          </p:nvSpPr>
          <p:spPr bwMode="auto">
            <a:xfrm>
              <a:off x="3967296" y="2155308"/>
              <a:ext cx="184380" cy="158948"/>
            </a:xfrm>
            <a:custGeom>
              <a:avLst/>
              <a:gdLst>
                <a:gd name="T0" fmla="*/ 104 w 104"/>
                <a:gd name="T1" fmla="*/ 12 h 87"/>
                <a:gd name="T2" fmla="*/ 93 w 104"/>
                <a:gd name="T3" fmla="*/ 0 h 87"/>
                <a:gd name="T4" fmla="*/ 0 w 104"/>
                <a:gd name="T5" fmla="*/ 74 h 87"/>
                <a:gd name="T6" fmla="*/ 9 w 104"/>
                <a:gd name="T7" fmla="*/ 87 h 87"/>
                <a:gd name="T8" fmla="*/ 104 w 104"/>
                <a:gd name="T9" fmla="*/ 12 h 87"/>
              </a:gdLst>
              <a:ahLst/>
              <a:cxnLst>
                <a:cxn ang="0">
                  <a:pos x="T0" y="T1"/>
                </a:cxn>
                <a:cxn ang="0">
                  <a:pos x="T2" y="T3"/>
                </a:cxn>
                <a:cxn ang="0">
                  <a:pos x="T4" y="T5"/>
                </a:cxn>
                <a:cxn ang="0">
                  <a:pos x="T6" y="T7"/>
                </a:cxn>
                <a:cxn ang="0">
                  <a:pos x="T8" y="T9"/>
                </a:cxn>
              </a:cxnLst>
              <a:rect l="0" t="0" r="r" b="b"/>
              <a:pathLst>
                <a:path w="104" h="87">
                  <a:moveTo>
                    <a:pt x="104" y="12"/>
                  </a:moveTo>
                  <a:cubicBezTo>
                    <a:pt x="93" y="0"/>
                    <a:pt x="93" y="0"/>
                    <a:pt x="93" y="0"/>
                  </a:cubicBezTo>
                  <a:cubicBezTo>
                    <a:pt x="65" y="26"/>
                    <a:pt x="35" y="50"/>
                    <a:pt x="0" y="74"/>
                  </a:cubicBezTo>
                  <a:cubicBezTo>
                    <a:pt x="9" y="87"/>
                    <a:pt x="9" y="87"/>
                    <a:pt x="9" y="87"/>
                  </a:cubicBezTo>
                  <a:cubicBezTo>
                    <a:pt x="44" y="63"/>
                    <a:pt x="76" y="38"/>
                    <a:pt x="104" y="12"/>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6" name="Freeform 197"/>
            <p:cNvSpPr>
              <a:spLocks/>
            </p:cNvSpPr>
            <p:nvPr/>
          </p:nvSpPr>
          <p:spPr bwMode="auto">
            <a:xfrm>
              <a:off x="3592181" y="2396906"/>
              <a:ext cx="203451" cy="120801"/>
            </a:xfrm>
            <a:custGeom>
              <a:avLst/>
              <a:gdLst>
                <a:gd name="T0" fmla="*/ 65 w 115"/>
                <a:gd name="T1" fmla="*/ 40 h 67"/>
                <a:gd name="T2" fmla="*/ 115 w 115"/>
                <a:gd name="T3" fmla="*/ 14 h 67"/>
                <a:gd name="T4" fmla="*/ 108 w 115"/>
                <a:gd name="T5" fmla="*/ 0 h 67"/>
                <a:gd name="T6" fmla="*/ 58 w 115"/>
                <a:gd name="T7" fmla="*/ 25 h 67"/>
                <a:gd name="T8" fmla="*/ 0 w 115"/>
                <a:gd name="T9" fmla="*/ 52 h 67"/>
                <a:gd name="T10" fmla="*/ 7 w 115"/>
                <a:gd name="T11" fmla="*/ 67 h 67"/>
                <a:gd name="T12" fmla="*/ 65 w 115"/>
                <a:gd name="T13" fmla="*/ 40 h 67"/>
              </a:gdLst>
              <a:ahLst/>
              <a:cxnLst>
                <a:cxn ang="0">
                  <a:pos x="T0" y="T1"/>
                </a:cxn>
                <a:cxn ang="0">
                  <a:pos x="T2" y="T3"/>
                </a:cxn>
                <a:cxn ang="0">
                  <a:pos x="T4" y="T5"/>
                </a:cxn>
                <a:cxn ang="0">
                  <a:pos x="T6" y="T7"/>
                </a:cxn>
                <a:cxn ang="0">
                  <a:pos x="T8" y="T9"/>
                </a:cxn>
                <a:cxn ang="0">
                  <a:pos x="T10" y="T11"/>
                </a:cxn>
                <a:cxn ang="0">
                  <a:pos x="T12" y="T13"/>
                </a:cxn>
              </a:cxnLst>
              <a:rect l="0" t="0" r="r" b="b"/>
              <a:pathLst>
                <a:path w="115" h="67">
                  <a:moveTo>
                    <a:pt x="65" y="40"/>
                  </a:moveTo>
                  <a:cubicBezTo>
                    <a:pt x="82" y="31"/>
                    <a:pt x="99" y="23"/>
                    <a:pt x="115" y="14"/>
                  </a:cubicBezTo>
                  <a:cubicBezTo>
                    <a:pt x="108" y="0"/>
                    <a:pt x="108" y="0"/>
                    <a:pt x="108" y="0"/>
                  </a:cubicBezTo>
                  <a:cubicBezTo>
                    <a:pt x="92" y="8"/>
                    <a:pt x="75" y="17"/>
                    <a:pt x="58" y="25"/>
                  </a:cubicBezTo>
                  <a:cubicBezTo>
                    <a:pt x="39" y="35"/>
                    <a:pt x="19" y="44"/>
                    <a:pt x="0" y="52"/>
                  </a:cubicBezTo>
                  <a:cubicBezTo>
                    <a:pt x="7" y="67"/>
                    <a:pt x="7" y="67"/>
                    <a:pt x="7" y="67"/>
                  </a:cubicBezTo>
                  <a:cubicBezTo>
                    <a:pt x="26" y="59"/>
                    <a:pt x="46" y="49"/>
                    <a:pt x="65" y="4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7" name="Freeform 198"/>
            <p:cNvSpPr>
              <a:spLocks/>
            </p:cNvSpPr>
            <p:nvPr/>
          </p:nvSpPr>
          <p:spPr bwMode="auto">
            <a:xfrm>
              <a:off x="3185279" y="2568570"/>
              <a:ext cx="216167" cy="76294"/>
            </a:xfrm>
            <a:custGeom>
              <a:avLst/>
              <a:gdLst>
                <a:gd name="T0" fmla="*/ 120 w 120"/>
                <a:gd name="T1" fmla="*/ 15 h 44"/>
                <a:gd name="T2" fmla="*/ 115 w 120"/>
                <a:gd name="T3" fmla="*/ 0 h 44"/>
                <a:gd name="T4" fmla="*/ 0 w 120"/>
                <a:gd name="T5" fmla="*/ 28 h 44"/>
                <a:gd name="T6" fmla="*/ 3 w 120"/>
                <a:gd name="T7" fmla="*/ 44 h 44"/>
                <a:gd name="T8" fmla="*/ 120 w 120"/>
                <a:gd name="T9" fmla="*/ 15 h 44"/>
              </a:gdLst>
              <a:ahLst/>
              <a:cxnLst>
                <a:cxn ang="0">
                  <a:pos x="T0" y="T1"/>
                </a:cxn>
                <a:cxn ang="0">
                  <a:pos x="T2" y="T3"/>
                </a:cxn>
                <a:cxn ang="0">
                  <a:pos x="T4" y="T5"/>
                </a:cxn>
                <a:cxn ang="0">
                  <a:pos x="T6" y="T7"/>
                </a:cxn>
                <a:cxn ang="0">
                  <a:pos x="T8" y="T9"/>
                </a:cxn>
              </a:cxnLst>
              <a:rect l="0" t="0" r="r" b="b"/>
              <a:pathLst>
                <a:path w="120" h="44">
                  <a:moveTo>
                    <a:pt x="120" y="15"/>
                  </a:moveTo>
                  <a:cubicBezTo>
                    <a:pt x="115" y="0"/>
                    <a:pt x="115" y="0"/>
                    <a:pt x="115" y="0"/>
                  </a:cubicBezTo>
                  <a:cubicBezTo>
                    <a:pt x="77" y="11"/>
                    <a:pt x="39" y="21"/>
                    <a:pt x="0" y="28"/>
                  </a:cubicBezTo>
                  <a:cubicBezTo>
                    <a:pt x="3" y="44"/>
                    <a:pt x="3" y="44"/>
                    <a:pt x="3" y="44"/>
                  </a:cubicBezTo>
                  <a:cubicBezTo>
                    <a:pt x="43" y="36"/>
                    <a:pt x="81" y="27"/>
                    <a:pt x="120" y="15"/>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8" name="Freeform 199"/>
            <p:cNvSpPr>
              <a:spLocks/>
            </p:cNvSpPr>
            <p:nvPr/>
          </p:nvSpPr>
          <p:spPr bwMode="auto">
            <a:xfrm>
              <a:off x="4450492" y="1411442"/>
              <a:ext cx="76294" cy="216167"/>
            </a:xfrm>
            <a:custGeom>
              <a:avLst/>
              <a:gdLst>
                <a:gd name="T0" fmla="*/ 42 w 42"/>
                <a:gd name="T1" fmla="*/ 3 h 121"/>
                <a:gd name="T2" fmla="*/ 26 w 42"/>
                <a:gd name="T3" fmla="*/ 0 h 121"/>
                <a:gd name="T4" fmla="*/ 0 w 42"/>
                <a:gd name="T5" fmla="*/ 116 h 121"/>
                <a:gd name="T6" fmla="*/ 15 w 42"/>
                <a:gd name="T7" fmla="*/ 121 h 121"/>
                <a:gd name="T8" fmla="*/ 42 w 42"/>
                <a:gd name="T9" fmla="*/ 3 h 121"/>
              </a:gdLst>
              <a:ahLst/>
              <a:cxnLst>
                <a:cxn ang="0">
                  <a:pos x="T0" y="T1"/>
                </a:cxn>
                <a:cxn ang="0">
                  <a:pos x="T2" y="T3"/>
                </a:cxn>
                <a:cxn ang="0">
                  <a:pos x="T4" y="T5"/>
                </a:cxn>
                <a:cxn ang="0">
                  <a:pos x="T6" y="T7"/>
                </a:cxn>
                <a:cxn ang="0">
                  <a:pos x="T8" y="T9"/>
                </a:cxn>
              </a:cxnLst>
              <a:rect l="0" t="0" r="r" b="b"/>
              <a:pathLst>
                <a:path w="42" h="121">
                  <a:moveTo>
                    <a:pt x="42" y="3"/>
                  </a:moveTo>
                  <a:cubicBezTo>
                    <a:pt x="26" y="0"/>
                    <a:pt x="26" y="0"/>
                    <a:pt x="26" y="0"/>
                  </a:cubicBezTo>
                  <a:cubicBezTo>
                    <a:pt x="19" y="42"/>
                    <a:pt x="10" y="80"/>
                    <a:pt x="0" y="116"/>
                  </a:cubicBezTo>
                  <a:cubicBezTo>
                    <a:pt x="15" y="121"/>
                    <a:pt x="15" y="121"/>
                    <a:pt x="15" y="121"/>
                  </a:cubicBezTo>
                  <a:cubicBezTo>
                    <a:pt x="26" y="84"/>
                    <a:pt x="35" y="46"/>
                    <a:pt x="42" y="3"/>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39" name="Freeform 200"/>
            <p:cNvSpPr>
              <a:spLocks/>
            </p:cNvSpPr>
            <p:nvPr/>
          </p:nvSpPr>
          <p:spPr bwMode="auto">
            <a:xfrm>
              <a:off x="4552218" y="559491"/>
              <a:ext cx="31791" cy="216167"/>
            </a:xfrm>
            <a:custGeom>
              <a:avLst/>
              <a:gdLst>
                <a:gd name="T0" fmla="*/ 18 w 18"/>
                <a:gd name="T1" fmla="*/ 0 h 120"/>
                <a:gd name="T2" fmla="*/ 2 w 18"/>
                <a:gd name="T3" fmla="*/ 0 h 120"/>
                <a:gd name="T4" fmla="*/ 0 w 18"/>
                <a:gd name="T5" fmla="*/ 119 h 120"/>
                <a:gd name="T6" fmla="*/ 16 w 18"/>
                <a:gd name="T7" fmla="*/ 120 h 120"/>
                <a:gd name="T8" fmla="*/ 18 w 18"/>
                <a:gd name="T9" fmla="*/ 0 h 120"/>
              </a:gdLst>
              <a:ahLst/>
              <a:cxnLst>
                <a:cxn ang="0">
                  <a:pos x="T0" y="T1"/>
                </a:cxn>
                <a:cxn ang="0">
                  <a:pos x="T2" y="T3"/>
                </a:cxn>
                <a:cxn ang="0">
                  <a:pos x="T4" y="T5"/>
                </a:cxn>
                <a:cxn ang="0">
                  <a:pos x="T6" y="T7"/>
                </a:cxn>
                <a:cxn ang="0">
                  <a:pos x="T8" y="T9"/>
                </a:cxn>
              </a:cxnLst>
              <a:rect l="0" t="0" r="r" b="b"/>
              <a:pathLst>
                <a:path w="18" h="120">
                  <a:moveTo>
                    <a:pt x="18" y="0"/>
                  </a:moveTo>
                  <a:cubicBezTo>
                    <a:pt x="2" y="0"/>
                    <a:pt x="2" y="0"/>
                    <a:pt x="2" y="0"/>
                  </a:cubicBezTo>
                  <a:cubicBezTo>
                    <a:pt x="2" y="44"/>
                    <a:pt x="1" y="83"/>
                    <a:pt x="0" y="119"/>
                  </a:cubicBezTo>
                  <a:cubicBezTo>
                    <a:pt x="16" y="120"/>
                    <a:pt x="16" y="120"/>
                    <a:pt x="16" y="120"/>
                  </a:cubicBezTo>
                  <a:cubicBezTo>
                    <a:pt x="17" y="83"/>
                    <a:pt x="18" y="44"/>
                    <a:pt x="18"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0" name="Freeform 201"/>
            <p:cNvSpPr>
              <a:spLocks/>
            </p:cNvSpPr>
            <p:nvPr/>
          </p:nvSpPr>
          <p:spPr bwMode="auto">
            <a:xfrm>
              <a:off x="4526787" y="985464"/>
              <a:ext cx="44507" cy="216167"/>
            </a:xfrm>
            <a:custGeom>
              <a:avLst/>
              <a:gdLst>
                <a:gd name="T0" fmla="*/ 25 w 25"/>
                <a:gd name="T1" fmla="*/ 1 h 121"/>
                <a:gd name="T2" fmla="*/ 9 w 25"/>
                <a:gd name="T3" fmla="*/ 0 h 121"/>
                <a:gd name="T4" fmla="*/ 0 w 25"/>
                <a:gd name="T5" fmla="*/ 119 h 121"/>
                <a:gd name="T6" fmla="*/ 16 w 25"/>
                <a:gd name="T7" fmla="*/ 121 h 121"/>
                <a:gd name="T8" fmla="*/ 25 w 25"/>
                <a:gd name="T9" fmla="*/ 1 h 121"/>
              </a:gdLst>
              <a:ahLst/>
              <a:cxnLst>
                <a:cxn ang="0">
                  <a:pos x="T0" y="T1"/>
                </a:cxn>
                <a:cxn ang="0">
                  <a:pos x="T2" y="T3"/>
                </a:cxn>
                <a:cxn ang="0">
                  <a:pos x="T4" y="T5"/>
                </a:cxn>
                <a:cxn ang="0">
                  <a:pos x="T6" y="T7"/>
                </a:cxn>
                <a:cxn ang="0">
                  <a:pos x="T8" y="T9"/>
                </a:cxn>
              </a:cxnLst>
              <a:rect l="0" t="0" r="r" b="b"/>
              <a:pathLst>
                <a:path w="25" h="121">
                  <a:moveTo>
                    <a:pt x="25" y="1"/>
                  </a:moveTo>
                  <a:cubicBezTo>
                    <a:pt x="9" y="0"/>
                    <a:pt x="9" y="0"/>
                    <a:pt x="9" y="0"/>
                  </a:cubicBezTo>
                  <a:cubicBezTo>
                    <a:pt x="7" y="43"/>
                    <a:pt x="4" y="82"/>
                    <a:pt x="0" y="119"/>
                  </a:cubicBezTo>
                  <a:cubicBezTo>
                    <a:pt x="16" y="121"/>
                    <a:pt x="16" y="121"/>
                    <a:pt x="16" y="121"/>
                  </a:cubicBezTo>
                  <a:cubicBezTo>
                    <a:pt x="20" y="84"/>
                    <a:pt x="23" y="44"/>
                    <a:pt x="25" y="1"/>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1" name="Freeform 202"/>
            <p:cNvSpPr>
              <a:spLocks/>
            </p:cNvSpPr>
            <p:nvPr/>
          </p:nvSpPr>
          <p:spPr bwMode="auto">
            <a:xfrm>
              <a:off x="4558574" y="133513"/>
              <a:ext cx="31791" cy="209811"/>
            </a:xfrm>
            <a:custGeom>
              <a:avLst/>
              <a:gdLst>
                <a:gd name="T0" fmla="*/ 17 w 17"/>
                <a:gd name="T1" fmla="*/ 0 h 120"/>
                <a:gd name="T2" fmla="*/ 1 w 17"/>
                <a:gd name="T3" fmla="*/ 0 h 120"/>
                <a:gd name="T4" fmla="*/ 0 w 17"/>
                <a:gd name="T5" fmla="*/ 120 h 120"/>
                <a:gd name="T6" fmla="*/ 16 w 17"/>
                <a:gd name="T7" fmla="*/ 120 h 120"/>
                <a:gd name="T8" fmla="*/ 17 w 17"/>
                <a:gd name="T9" fmla="*/ 0 h 120"/>
              </a:gdLst>
              <a:ahLst/>
              <a:cxnLst>
                <a:cxn ang="0">
                  <a:pos x="T0" y="T1"/>
                </a:cxn>
                <a:cxn ang="0">
                  <a:pos x="T2" y="T3"/>
                </a:cxn>
                <a:cxn ang="0">
                  <a:pos x="T4" y="T5"/>
                </a:cxn>
                <a:cxn ang="0">
                  <a:pos x="T6" y="T7"/>
                </a:cxn>
                <a:cxn ang="0">
                  <a:pos x="T8" y="T9"/>
                </a:cxn>
              </a:cxnLst>
              <a:rect l="0" t="0" r="r" b="b"/>
              <a:pathLst>
                <a:path w="17" h="120">
                  <a:moveTo>
                    <a:pt x="17" y="0"/>
                  </a:moveTo>
                  <a:cubicBezTo>
                    <a:pt x="1" y="0"/>
                    <a:pt x="1" y="0"/>
                    <a:pt x="1" y="0"/>
                  </a:cubicBezTo>
                  <a:cubicBezTo>
                    <a:pt x="1" y="41"/>
                    <a:pt x="1" y="81"/>
                    <a:pt x="0" y="120"/>
                  </a:cubicBezTo>
                  <a:cubicBezTo>
                    <a:pt x="16" y="120"/>
                    <a:pt x="16" y="120"/>
                    <a:pt x="16" y="120"/>
                  </a:cubicBezTo>
                  <a:cubicBezTo>
                    <a:pt x="17" y="81"/>
                    <a:pt x="17" y="41"/>
                    <a:pt x="1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2" name="Freeform 203"/>
            <p:cNvSpPr>
              <a:spLocks/>
            </p:cNvSpPr>
            <p:nvPr/>
          </p:nvSpPr>
          <p:spPr bwMode="auto">
            <a:xfrm>
              <a:off x="1907354" y="2619433"/>
              <a:ext cx="216167" cy="38147"/>
            </a:xfrm>
            <a:custGeom>
              <a:avLst/>
              <a:gdLst>
                <a:gd name="T0" fmla="*/ 120 w 121"/>
                <a:gd name="T1" fmla="*/ 23 h 23"/>
                <a:gd name="T2" fmla="*/ 121 w 121"/>
                <a:gd name="T3" fmla="*/ 7 h 23"/>
                <a:gd name="T4" fmla="*/ 28 w 121"/>
                <a:gd name="T5" fmla="*/ 2 h 23"/>
                <a:gd name="T6" fmla="*/ 1 w 121"/>
                <a:gd name="T7" fmla="*/ 0 h 23"/>
                <a:gd name="T8" fmla="*/ 0 w 121"/>
                <a:gd name="T9" fmla="*/ 16 h 23"/>
                <a:gd name="T10" fmla="*/ 27 w 121"/>
                <a:gd name="T11" fmla="*/ 18 h 23"/>
                <a:gd name="T12" fmla="*/ 120 w 121"/>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21" h="23">
                  <a:moveTo>
                    <a:pt x="120" y="23"/>
                  </a:moveTo>
                  <a:cubicBezTo>
                    <a:pt x="121" y="7"/>
                    <a:pt x="121" y="7"/>
                    <a:pt x="121" y="7"/>
                  </a:cubicBezTo>
                  <a:cubicBezTo>
                    <a:pt x="91" y="5"/>
                    <a:pt x="60" y="4"/>
                    <a:pt x="28" y="2"/>
                  </a:cubicBezTo>
                  <a:cubicBezTo>
                    <a:pt x="1" y="0"/>
                    <a:pt x="1" y="0"/>
                    <a:pt x="1" y="0"/>
                  </a:cubicBezTo>
                  <a:cubicBezTo>
                    <a:pt x="0" y="16"/>
                    <a:pt x="0" y="16"/>
                    <a:pt x="0" y="16"/>
                  </a:cubicBezTo>
                  <a:cubicBezTo>
                    <a:pt x="27" y="18"/>
                    <a:pt x="27" y="18"/>
                    <a:pt x="27" y="18"/>
                  </a:cubicBezTo>
                  <a:cubicBezTo>
                    <a:pt x="59" y="19"/>
                    <a:pt x="90" y="21"/>
                    <a:pt x="120" y="23"/>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3" name="Freeform 204"/>
            <p:cNvSpPr>
              <a:spLocks/>
            </p:cNvSpPr>
            <p:nvPr/>
          </p:nvSpPr>
          <p:spPr bwMode="auto">
            <a:xfrm>
              <a:off x="190735" y="2555854"/>
              <a:ext cx="216167" cy="31791"/>
            </a:xfrm>
            <a:custGeom>
              <a:avLst/>
              <a:gdLst>
                <a:gd name="T0" fmla="*/ 120 w 120"/>
                <a:gd name="T1" fmla="*/ 1 h 17"/>
                <a:gd name="T2" fmla="*/ 0 w 120"/>
                <a:gd name="T3" fmla="*/ 0 h 17"/>
                <a:gd name="T4" fmla="*/ 0 w 120"/>
                <a:gd name="T5" fmla="*/ 16 h 17"/>
                <a:gd name="T6" fmla="*/ 120 w 120"/>
                <a:gd name="T7" fmla="*/ 17 h 17"/>
                <a:gd name="T8" fmla="*/ 120 w 120"/>
                <a:gd name="T9" fmla="*/ 1 h 17"/>
              </a:gdLst>
              <a:ahLst/>
              <a:cxnLst>
                <a:cxn ang="0">
                  <a:pos x="T0" y="T1"/>
                </a:cxn>
                <a:cxn ang="0">
                  <a:pos x="T2" y="T3"/>
                </a:cxn>
                <a:cxn ang="0">
                  <a:pos x="T4" y="T5"/>
                </a:cxn>
                <a:cxn ang="0">
                  <a:pos x="T6" y="T7"/>
                </a:cxn>
                <a:cxn ang="0">
                  <a:pos x="T8" y="T9"/>
                </a:cxn>
              </a:cxnLst>
              <a:rect l="0" t="0" r="r" b="b"/>
              <a:pathLst>
                <a:path w="120" h="17">
                  <a:moveTo>
                    <a:pt x="120" y="1"/>
                  </a:moveTo>
                  <a:cubicBezTo>
                    <a:pt x="81" y="1"/>
                    <a:pt x="41" y="0"/>
                    <a:pt x="0" y="0"/>
                  </a:cubicBezTo>
                  <a:cubicBezTo>
                    <a:pt x="0" y="16"/>
                    <a:pt x="0" y="16"/>
                    <a:pt x="0" y="16"/>
                  </a:cubicBezTo>
                  <a:cubicBezTo>
                    <a:pt x="40" y="16"/>
                    <a:pt x="81" y="17"/>
                    <a:pt x="120" y="17"/>
                  </a:cubicBezTo>
                  <a:lnTo>
                    <a:pt x="120" y="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4" name="Freeform 206"/>
            <p:cNvSpPr>
              <a:spLocks/>
            </p:cNvSpPr>
            <p:nvPr/>
          </p:nvSpPr>
          <p:spPr bwMode="auto">
            <a:xfrm>
              <a:off x="1049043" y="2574926"/>
              <a:ext cx="216167" cy="38147"/>
            </a:xfrm>
            <a:custGeom>
              <a:avLst/>
              <a:gdLst>
                <a:gd name="T0" fmla="*/ 121 w 121"/>
                <a:gd name="T1" fmla="*/ 5 h 21"/>
                <a:gd name="T2" fmla="*/ 1 w 121"/>
                <a:gd name="T3" fmla="*/ 0 h 21"/>
                <a:gd name="T4" fmla="*/ 0 w 121"/>
                <a:gd name="T5" fmla="*/ 16 h 21"/>
                <a:gd name="T6" fmla="*/ 120 w 121"/>
                <a:gd name="T7" fmla="*/ 21 h 21"/>
                <a:gd name="T8" fmla="*/ 121 w 121"/>
                <a:gd name="T9" fmla="*/ 5 h 21"/>
              </a:gdLst>
              <a:ahLst/>
              <a:cxnLst>
                <a:cxn ang="0">
                  <a:pos x="T0" y="T1"/>
                </a:cxn>
                <a:cxn ang="0">
                  <a:pos x="T2" y="T3"/>
                </a:cxn>
                <a:cxn ang="0">
                  <a:pos x="T4" y="T5"/>
                </a:cxn>
                <a:cxn ang="0">
                  <a:pos x="T6" y="T7"/>
                </a:cxn>
                <a:cxn ang="0">
                  <a:pos x="T8" y="T9"/>
                </a:cxn>
              </a:cxnLst>
              <a:rect l="0" t="0" r="r" b="b"/>
              <a:pathLst>
                <a:path w="121" h="21">
                  <a:moveTo>
                    <a:pt x="121" y="5"/>
                  </a:moveTo>
                  <a:cubicBezTo>
                    <a:pt x="81" y="4"/>
                    <a:pt x="40" y="2"/>
                    <a:pt x="1" y="0"/>
                  </a:cubicBezTo>
                  <a:cubicBezTo>
                    <a:pt x="0" y="16"/>
                    <a:pt x="0" y="16"/>
                    <a:pt x="0" y="16"/>
                  </a:cubicBezTo>
                  <a:cubicBezTo>
                    <a:pt x="40" y="18"/>
                    <a:pt x="80" y="20"/>
                    <a:pt x="120" y="21"/>
                  </a:cubicBezTo>
                  <a:lnTo>
                    <a:pt x="121" y="5"/>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5" name="Freeform 207"/>
            <p:cNvSpPr>
              <a:spLocks/>
            </p:cNvSpPr>
            <p:nvPr/>
          </p:nvSpPr>
          <p:spPr bwMode="auto">
            <a:xfrm>
              <a:off x="2333328" y="2644864"/>
              <a:ext cx="216167" cy="38147"/>
            </a:xfrm>
            <a:custGeom>
              <a:avLst/>
              <a:gdLst>
                <a:gd name="T0" fmla="*/ 120 w 120"/>
                <a:gd name="T1" fmla="*/ 5 h 21"/>
                <a:gd name="T2" fmla="*/ 0 w 120"/>
                <a:gd name="T3" fmla="*/ 0 h 21"/>
                <a:gd name="T4" fmla="*/ 0 w 120"/>
                <a:gd name="T5" fmla="*/ 16 h 21"/>
                <a:gd name="T6" fmla="*/ 119 w 120"/>
                <a:gd name="T7" fmla="*/ 21 h 21"/>
                <a:gd name="T8" fmla="*/ 120 w 120"/>
                <a:gd name="T9" fmla="*/ 5 h 21"/>
              </a:gdLst>
              <a:ahLst/>
              <a:cxnLst>
                <a:cxn ang="0">
                  <a:pos x="T0" y="T1"/>
                </a:cxn>
                <a:cxn ang="0">
                  <a:pos x="T2" y="T3"/>
                </a:cxn>
                <a:cxn ang="0">
                  <a:pos x="T4" y="T5"/>
                </a:cxn>
                <a:cxn ang="0">
                  <a:pos x="T6" y="T7"/>
                </a:cxn>
                <a:cxn ang="0">
                  <a:pos x="T8" y="T9"/>
                </a:cxn>
              </a:cxnLst>
              <a:rect l="0" t="0" r="r" b="b"/>
              <a:pathLst>
                <a:path w="120" h="21">
                  <a:moveTo>
                    <a:pt x="120" y="5"/>
                  </a:moveTo>
                  <a:cubicBezTo>
                    <a:pt x="85" y="4"/>
                    <a:pt x="45" y="2"/>
                    <a:pt x="0" y="0"/>
                  </a:cubicBezTo>
                  <a:cubicBezTo>
                    <a:pt x="0" y="16"/>
                    <a:pt x="0" y="16"/>
                    <a:pt x="0" y="16"/>
                  </a:cubicBezTo>
                  <a:cubicBezTo>
                    <a:pt x="45" y="18"/>
                    <a:pt x="84" y="20"/>
                    <a:pt x="119" y="21"/>
                  </a:cubicBezTo>
                  <a:lnTo>
                    <a:pt x="120" y="5"/>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6" name="Freeform 208"/>
            <p:cNvSpPr>
              <a:spLocks/>
            </p:cNvSpPr>
            <p:nvPr/>
          </p:nvSpPr>
          <p:spPr bwMode="auto">
            <a:xfrm>
              <a:off x="623069" y="2562210"/>
              <a:ext cx="216167" cy="31791"/>
            </a:xfrm>
            <a:custGeom>
              <a:avLst/>
              <a:gdLst>
                <a:gd name="T0" fmla="*/ 120 w 120"/>
                <a:gd name="T1" fmla="*/ 3 h 19"/>
                <a:gd name="T2" fmla="*/ 0 w 120"/>
                <a:gd name="T3" fmla="*/ 0 h 19"/>
                <a:gd name="T4" fmla="*/ 0 w 120"/>
                <a:gd name="T5" fmla="*/ 16 h 19"/>
                <a:gd name="T6" fmla="*/ 120 w 120"/>
                <a:gd name="T7" fmla="*/ 19 h 19"/>
                <a:gd name="T8" fmla="*/ 120 w 120"/>
                <a:gd name="T9" fmla="*/ 3 h 19"/>
              </a:gdLst>
              <a:ahLst/>
              <a:cxnLst>
                <a:cxn ang="0">
                  <a:pos x="T0" y="T1"/>
                </a:cxn>
                <a:cxn ang="0">
                  <a:pos x="T2" y="T3"/>
                </a:cxn>
                <a:cxn ang="0">
                  <a:pos x="T4" y="T5"/>
                </a:cxn>
                <a:cxn ang="0">
                  <a:pos x="T6" y="T7"/>
                </a:cxn>
                <a:cxn ang="0">
                  <a:pos x="T8" y="T9"/>
                </a:cxn>
              </a:cxnLst>
              <a:rect l="0" t="0" r="r" b="b"/>
              <a:pathLst>
                <a:path w="120" h="19">
                  <a:moveTo>
                    <a:pt x="120" y="3"/>
                  </a:moveTo>
                  <a:cubicBezTo>
                    <a:pt x="80" y="2"/>
                    <a:pt x="40" y="1"/>
                    <a:pt x="0" y="0"/>
                  </a:cubicBezTo>
                  <a:cubicBezTo>
                    <a:pt x="0" y="16"/>
                    <a:pt x="0" y="16"/>
                    <a:pt x="0" y="16"/>
                  </a:cubicBezTo>
                  <a:cubicBezTo>
                    <a:pt x="40" y="17"/>
                    <a:pt x="80" y="18"/>
                    <a:pt x="120" y="19"/>
                  </a:cubicBezTo>
                  <a:lnTo>
                    <a:pt x="120" y="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47" name="Freeform 209"/>
            <p:cNvSpPr>
              <a:spLocks/>
            </p:cNvSpPr>
            <p:nvPr/>
          </p:nvSpPr>
          <p:spPr bwMode="auto">
            <a:xfrm>
              <a:off x="2759305" y="2644864"/>
              <a:ext cx="216167" cy="38147"/>
            </a:xfrm>
            <a:custGeom>
              <a:avLst/>
              <a:gdLst>
                <a:gd name="T0" fmla="*/ 121 w 121"/>
                <a:gd name="T1" fmla="*/ 16 h 22"/>
                <a:gd name="T2" fmla="*/ 120 w 121"/>
                <a:gd name="T3" fmla="*/ 0 h 22"/>
                <a:gd name="T4" fmla="*/ 0 w 121"/>
                <a:gd name="T5" fmla="*/ 6 h 22"/>
                <a:gd name="T6" fmla="*/ 1 w 121"/>
                <a:gd name="T7" fmla="*/ 22 h 22"/>
                <a:gd name="T8" fmla="*/ 121 w 121"/>
                <a:gd name="T9" fmla="*/ 16 h 22"/>
              </a:gdLst>
              <a:ahLst/>
              <a:cxnLst>
                <a:cxn ang="0">
                  <a:pos x="T0" y="T1"/>
                </a:cxn>
                <a:cxn ang="0">
                  <a:pos x="T2" y="T3"/>
                </a:cxn>
                <a:cxn ang="0">
                  <a:pos x="T4" y="T5"/>
                </a:cxn>
                <a:cxn ang="0">
                  <a:pos x="T6" y="T7"/>
                </a:cxn>
                <a:cxn ang="0">
                  <a:pos x="T8" y="T9"/>
                </a:cxn>
              </a:cxnLst>
              <a:rect l="0" t="0" r="r" b="b"/>
              <a:pathLst>
                <a:path w="121" h="22">
                  <a:moveTo>
                    <a:pt x="121" y="16"/>
                  </a:moveTo>
                  <a:cubicBezTo>
                    <a:pt x="120" y="0"/>
                    <a:pt x="120" y="0"/>
                    <a:pt x="120" y="0"/>
                  </a:cubicBezTo>
                  <a:cubicBezTo>
                    <a:pt x="83" y="3"/>
                    <a:pt x="44" y="5"/>
                    <a:pt x="0" y="6"/>
                  </a:cubicBezTo>
                  <a:cubicBezTo>
                    <a:pt x="1" y="22"/>
                    <a:pt x="1" y="22"/>
                    <a:pt x="1" y="22"/>
                  </a:cubicBezTo>
                  <a:cubicBezTo>
                    <a:pt x="44" y="21"/>
                    <a:pt x="84" y="19"/>
                    <a:pt x="121" y="16"/>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grpSp>
      <p:sp>
        <p:nvSpPr>
          <p:cNvPr id="32" name="Oval 31"/>
          <p:cNvSpPr/>
          <p:nvPr/>
        </p:nvSpPr>
        <p:spPr>
          <a:xfrm>
            <a:off x="22895" y="3145167"/>
            <a:ext cx="567679" cy="567679"/>
          </a:xfrm>
          <a:prstGeom prst="ellipse">
            <a:avLst/>
          </a:prstGeom>
          <a:gradFill flip="none" rotWithShape="1">
            <a:gsLst>
              <a:gs pos="0">
                <a:schemeClr val="accent5">
                  <a:lumMod val="60000"/>
                  <a:lumOff val="40000"/>
                </a:schemeClr>
              </a:gs>
              <a:gs pos="50000">
                <a:schemeClr val="accent5">
                  <a:lumMod val="75000"/>
                </a:schemeClr>
              </a:gs>
              <a:gs pos="100000">
                <a:schemeClr val="accent1">
                  <a:lumMod val="50000"/>
                </a:schemeClr>
              </a:gs>
            </a:gsLst>
            <a:path path="circle">
              <a:fillToRect l="50000" t="50000" r="50000" b="50000"/>
            </a:path>
            <a:tileRect/>
          </a:gra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35" name="Oval 34"/>
          <p:cNvSpPr/>
          <p:nvPr/>
        </p:nvSpPr>
        <p:spPr>
          <a:xfrm>
            <a:off x="5179767" y="2658950"/>
            <a:ext cx="567679" cy="567679"/>
          </a:xfrm>
          <a:prstGeom prst="ellipse">
            <a:avLst/>
          </a:prstGeom>
          <a:gradFill flip="none" rotWithShape="1">
            <a:gsLst>
              <a:gs pos="0">
                <a:schemeClr val="accent5">
                  <a:lumMod val="60000"/>
                  <a:lumOff val="40000"/>
                </a:schemeClr>
              </a:gs>
              <a:gs pos="50000">
                <a:schemeClr val="accent5">
                  <a:lumMod val="75000"/>
                </a:schemeClr>
              </a:gs>
              <a:gs pos="100000">
                <a:schemeClr val="accent1">
                  <a:lumMod val="50000"/>
                </a:schemeClr>
              </a:gs>
            </a:gsLst>
            <a:path path="circle">
              <a:fillToRect l="50000" t="50000" r="50000" b="50000"/>
            </a:path>
            <a:tileRect/>
          </a:gra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3" name="TextBox 2">
            <a:extLst>
              <a:ext uri="{FF2B5EF4-FFF2-40B4-BE49-F238E27FC236}">
                <a16:creationId xmlns:a16="http://schemas.microsoft.com/office/drawing/2014/main" id="{BD71D15A-19DF-4723-85D3-04582D7ADCCD}"/>
              </a:ext>
            </a:extLst>
          </p:cNvPr>
          <p:cNvSpPr txBox="1"/>
          <p:nvPr/>
        </p:nvSpPr>
        <p:spPr>
          <a:xfrm>
            <a:off x="6611323" y="317891"/>
            <a:ext cx="5417644" cy="1107996"/>
          </a:xfrm>
          <a:prstGeom prst="rect">
            <a:avLst/>
          </a:prstGeom>
          <a:noFill/>
        </p:spPr>
        <p:txBody>
          <a:bodyPr wrap="square" rtlCol="0">
            <a:spAutoFit/>
          </a:bodyPr>
          <a:lstStyle/>
          <a:p>
            <a:pPr marL="1143000" indent="-1143000">
              <a:buAutoNum type="arabicPeriod"/>
            </a:pPr>
            <a:r>
              <a:rPr lang="en-US" sz="6600">
                <a:solidFill>
                  <a:schemeClr val="bg1"/>
                </a:solidFill>
                <a:effectLst>
                  <a:outerShdw blurRad="38100" dist="38100" dir="2700000" algn="tl">
                    <a:srgbClr val="000000">
                      <a:alpha val="43137"/>
                    </a:srgbClr>
                  </a:outerShdw>
                </a:effectLst>
                <a:latin typeface="Freestyle Script" panose="030804020302050B0404" pitchFamily="66" charset="0"/>
              </a:rPr>
              <a:t>Preparedness Plan</a:t>
            </a:r>
          </a:p>
        </p:txBody>
      </p:sp>
      <p:sp>
        <p:nvSpPr>
          <p:cNvPr id="27" name="TextBox 26">
            <a:extLst>
              <a:ext uri="{FF2B5EF4-FFF2-40B4-BE49-F238E27FC236}">
                <a16:creationId xmlns:a16="http://schemas.microsoft.com/office/drawing/2014/main" id="{5598ED52-DDA1-42F6-8FE2-06EA225FAF63}"/>
              </a:ext>
            </a:extLst>
          </p:cNvPr>
          <p:cNvSpPr txBox="1"/>
          <p:nvPr/>
        </p:nvSpPr>
        <p:spPr>
          <a:xfrm>
            <a:off x="6549158" y="1418735"/>
            <a:ext cx="5417644" cy="1107996"/>
          </a:xfrm>
          <a:prstGeom prst="rect">
            <a:avLst/>
          </a:prstGeom>
          <a:noFill/>
        </p:spPr>
        <p:txBody>
          <a:bodyPr wrap="square" rtlCol="0">
            <a:spAutoFit/>
          </a:bodyPr>
          <a:lstStyle/>
          <a:p>
            <a:pPr marL="1143000" indent="-1143000">
              <a:buFont typeface="+mj-lt"/>
              <a:buAutoNum type="arabicPeriod" startAt="2"/>
            </a:pPr>
            <a:r>
              <a:rPr lang="en-US" sz="6600">
                <a:solidFill>
                  <a:schemeClr val="bg1"/>
                </a:solidFill>
                <a:effectLst>
                  <a:outerShdw blurRad="38100" dist="38100" dir="2700000" algn="tl">
                    <a:srgbClr val="000000">
                      <a:alpha val="43137"/>
                    </a:srgbClr>
                  </a:outerShdw>
                </a:effectLst>
                <a:latin typeface="Freestyle Script" panose="030804020302050B0404" pitchFamily="66" charset="0"/>
              </a:rPr>
              <a:t>Response Plan</a:t>
            </a:r>
          </a:p>
        </p:txBody>
      </p:sp>
      <p:sp>
        <p:nvSpPr>
          <p:cNvPr id="28" name="TextBox 27">
            <a:extLst>
              <a:ext uri="{FF2B5EF4-FFF2-40B4-BE49-F238E27FC236}">
                <a16:creationId xmlns:a16="http://schemas.microsoft.com/office/drawing/2014/main" id="{D2E70127-86B6-426F-B1CC-FADAB2430F85}"/>
              </a:ext>
            </a:extLst>
          </p:cNvPr>
          <p:cNvSpPr txBox="1"/>
          <p:nvPr/>
        </p:nvSpPr>
        <p:spPr>
          <a:xfrm>
            <a:off x="278986" y="4020992"/>
            <a:ext cx="5417644" cy="1107996"/>
          </a:xfrm>
          <a:prstGeom prst="rect">
            <a:avLst/>
          </a:prstGeom>
          <a:noFill/>
        </p:spPr>
        <p:txBody>
          <a:bodyPr wrap="square" rtlCol="0">
            <a:spAutoFit/>
          </a:bodyPr>
          <a:lstStyle/>
          <a:p>
            <a:pPr marL="1143000" indent="-1143000">
              <a:buFont typeface="+mj-lt"/>
              <a:buAutoNum type="arabicPeriod" startAt="3"/>
            </a:pPr>
            <a:r>
              <a:rPr lang="en-US" sz="6600" dirty="0">
                <a:solidFill>
                  <a:schemeClr val="bg1"/>
                </a:solidFill>
                <a:effectLst>
                  <a:outerShdw blurRad="38100" dist="38100" dir="2700000" algn="tl">
                    <a:srgbClr val="000000">
                      <a:alpha val="43137"/>
                    </a:srgbClr>
                  </a:outerShdw>
                </a:effectLst>
                <a:latin typeface="Freestyle Script" panose="030804020302050B0404" pitchFamily="66" charset="0"/>
              </a:rPr>
              <a:t>Staffing Plan</a:t>
            </a:r>
          </a:p>
        </p:txBody>
      </p:sp>
      <p:sp>
        <p:nvSpPr>
          <p:cNvPr id="29" name="TextBox 28">
            <a:extLst>
              <a:ext uri="{FF2B5EF4-FFF2-40B4-BE49-F238E27FC236}">
                <a16:creationId xmlns:a16="http://schemas.microsoft.com/office/drawing/2014/main" id="{04E31D53-F3DB-4962-959A-E00E559AD443}"/>
              </a:ext>
            </a:extLst>
          </p:cNvPr>
          <p:cNvSpPr txBox="1"/>
          <p:nvPr/>
        </p:nvSpPr>
        <p:spPr>
          <a:xfrm>
            <a:off x="122540" y="5141585"/>
            <a:ext cx="5417644" cy="1107996"/>
          </a:xfrm>
          <a:prstGeom prst="rect">
            <a:avLst/>
          </a:prstGeom>
          <a:noFill/>
        </p:spPr>
        <p:txBody>
          <a:bodyPr wrap="square" rtlCol="0">
            <a:spAutoFit/>
          </a:bodyPr>
          <a:lstStyle/>
          <a:p>
            <a:pPr marL="1143000" indent="-1143000">
              <a:buFont typeface="+mj-lt"/>
              <a:buAutoNum type="arabicPeriod" startAt="4"/>
            </a:pPr>
            <a:r>
              <a:rPr lang="en-US" sz="6600" dirty="0">
                <a:solidFill>
                  <a:schemeClr val="bg1"/>
                </a:solidFill>
                <a:effectLst>
                  <a:outerShdw blurRad="38100" dist="38100" dir="2700000" algn="tl">
                    <a:srgbClr val="000000">
                      <a:alpha val="43137"/>
                    </a:srgbClr>
                  </a:outerShdw>
                </a:effectLst>
                <a:latin typeface="Freestyle Script" panose="030804020302050B0404" pitchFamily="66" charset="0"/>
              </a:rPr>
              <a:t>Prevention Plan</a:t>
            </a:r>
          </a:p>
        </p:txBody>
      </p:sp>
      <p:pic>
        <p:nvPicPr>
          <p:cNvPr id="4" name="Presentation1">
            <a:hlinkClick r:id="" action="ppaction://media"/>
            <a:extLst>
              <a:ext uri="{FF2B5EF4-FFF2-40B4-BE49-F238E27FC236}">
                <a16:creationId xmlns:a16="http://schemas.microsoft.com/office/drawing/2014/main" id="{9240C53D-0A97-4542-9C6C-34CCAA26D24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45529" y="2938714"/>
            <a:ext cx="6034918" cy="3399954"/>
          </a:xfrm>
          <a:prstGeom prst="rect">
            <a:avLst/>
          </a:prstGeom>
          <a:solidFill>
            <a:srgbClr val="000000"/>
          </a:solidFill>
          <a:ln w="177800" cap="flat">
            <a:solidFill>
              <a:srgbClr val="0D0D0D"/>
            </a:solidFill>
            <a:miter lim="800000"/>
          </a:ln>
          <a:effectLst>
            <a:outerShdw blurRad="190500" dist="215900" dir="3000000" algn="tr" rotWithShape="0">
              <a:srgbClr val="000000">
                <a:alpha val="20000"/>
              </a:srgbClr>
            </a:outerShdw>
          </a:effectLst>
          <a:scene3d>
            <a:camera prst="perspectiveContrastingLeftFacing" fov="3300000">
              <a:rot lat="0" lon="1200000" rev="0"/>
            </a:camera>
            <a:lightRig rig="balanced" dir="t">
              <a:rot lat="0" lon="0" rev="4200000"/>
            </a:lightRig>
          </a:scene3d>
          <a:sp3d extrusionH="635000" prstMaterial="metal">
            <a:bevelT w="190500" h="12700" prst="slope"/>
            <a:extrusionClr>
              <a:srgbClr val="010000"/>
            </a:extrusionClr>
            <a:contourClr>
              <a:srgbClr val="000000"/>
            </a:contourClr>
          </a:sp3d>
        </p:spPr>
      </p:pic>
      <p:sp>
        <p:nvSpPr>
          <p:cNvPr id="5" name="Title 4">
            <a:extLst>
              <a:ext uri="{FF2B5EF4-FFF2-40B4-BE49-F238E27FC236}">
                <a16:creationId xmlns:a16="http://schemas.microsoft.com/office/drawing/2014/main" id="{35C1D1C4-1B5D-4E7B-88E1-6461CDADD522}"/>
              </a:ext>
            </a:extLst>
          </p:cNvPr>
          <p:cNvSpPr>
            <a:spLocks noGrp="1"/>
          </p:cNvSpPr>
          <p:nvPr>
            <p:ph type="ctrTitle"/>
          </p:nvPr>
        </p:nvSpPr>
        <p:spPr>
          <a:xfrm>
            <a:off x="73833" y="562881"/>
            <a:ext cx="5594311" cy="692283"/>
          </a:xfrm>
        </p:spPr>
        <p:txBody>
          <a:bodyPr>
            <a:noAutofit/>
          </a:bodyPr>
          <a:lstStyle/>
          <a:p>
            <a:r>
              <a:rPr lang="en-US" sz="4000" b="1" dirty="0">
                <a:ln w="10160">
                  <a:solidFill>
                    <a:schemeClr val="accent5"/>
                  </a:solidFill>
                  <a:prstDash val="solid"/>
                </a:ln>
                <a:solidFill>
                  <a:srgbClr val="FFFFFF"/>
                </a:solidFill>
                <a:effectLst>
                  <a:outerShdw blurRad="50800" dist="38100" dir="2700000" algn="tl" rotWithShape="0">
                    <a:prstClr val="black">
                      <a:alpha val="40000"/>
                    </a:prstClr>
                  </a:outerShdw>
                </a:effectLst>
              </a:rPr>
              <a:t>Fire Preparedness Plans</a:t>
            </a:r>
            <a:endParaRPr lang="en-US" sz="4000" dirty="0"/>
          </a:p>
        </p:txBody>
      </p:sp>
    </p:spTree>
    <p:extLst>
      <p:ext uri="{BB962C8B-B14F-4D97-AF65-F5344CB8AC3E}">
        <p14:creationId xmlns:p14="http://schemas.microsoft.com/office/powerpoint/2010/main" val="9302505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17" fill="hold"/>
                                        <p:tgtEl>
                                          <p:spTgt spid="4"/>
                                        </p:tgtEl>
                                      </p:cBhvr>
                                    </p:cmd>
                                  </p:childTnLst>
                                </p:cTn>
                              </p:par>
                              <p:par>
                                <p:cTn id="7" presetID="22" presetClass="entr" presetSubtype="8" fill="hold" grpId="0" nodeType="withEffect">
                                  <p:stCondLst>
                                    <p:cond delay="0"/>
                                  </p:stCondLst>
                                  <p:iterate type="lt">
                                    <p:tmPct val="20000"/>
                                  </p:iterate>
                                  <p:childTnLst>
                                    <p:set>
                                      <p:cBhvr>
                                        <p:cTn id="8" dur="1" fill="hold">
                                          <p:stCondLst>
                                            <p:cond delay="0"/>
                                          </p:stCondLst>
                                        </p:cTn>
                                        <p:tgtEl>
                                          <p:spTgt spid="3"/>
                                        </p:tgtEl>
                                        <p:attrNameLst>
                                          <p:attrName>style.visibility</p:attrName>
                                        </p:attrNameLst>
                                      </p:cBhvr>
                                      <p:to>
                                        <p:strVal val="visible"/>
                                      </p:to>
                                    </p:set>
                                    <p:animEffect transition="in" filter="wipe(left)">
                                      <p:cBhvr>
                                        <p:cTn id="9" dur="1000"/>
                                        <p:tgtEl>
                                          <p:spTgt spid="3"/>
                                        </p:tgtEl>
                                      </p:cBhvr>
                                    </p:animEffect>
                                  </p:childTnLst>
                                </p:cTn>
                              </p:par>
                              <p:par>
                                <p:cTn id="10" presetID="22" presetClass="entr" presetSubtype="8" fill="hold" grpId="0" nodeType="withEffect">
                                  <p:stCondLst>
                                    <p:cond delay="4000"/>
                                  </p:stCondLst>
                                  <p:iterate type="lt">
                                    <p:tmPct val="20000"/>
                                  </p:iterate>
                                  <p:childTnLst>
                                    <p:set>
                                      <p:cBhvr>
                                        <p:cTn id="11" dur="1" fill="hold">
                                          <p:stCondLst>
                                            <p:cond delay="0"/>
                                          </p:stCondLst>
                                        </p:cTn>
                                        <p:tgtEl>
                                          <p:spTgt spid="27"/>
                                        </p:tgtEl>
                                        <p:attrNameLst>
                                          <p:attrName>style.visibility</p:attrName>
                                        </p:attrNameLst>
                                      </p:cBhvr>
                                      <p:to>
                                        <p:strVal val="visible"/>
                                      </p:to>
                                    </p:set>
                                    <p:animEffect transition="in" filter="wipe(left)">
                                      <p:cBhvr>
                                        <p:cTn id="12" dur="1000"/>
                                        <p:tgtEl>
                                          <p:spTgt spid="27"/>
                                        </p:tgtEl>
                                      </p:cBhvr>
                                    </p:animEffect>
                                  </p:childTnLst>
                                </p:cTn>
                              </p:par>
                              <p:par>
                                <p:cTn id="13" presetID="22" presetClass="entr" presetSubtype="8" fill="hold" grpId="0" nodeType="withEffect">
                                  <p:stCondLst>
                                    <p:cond delay="7000"/>
                                  </p:stCondLst>
                                  <p:iterate type="lt">
                                    <p:tmPct val="20000"/>
                                  </p:iterate>
                                  <p:childTnLst>
                                    <p:set>
                                      <p:cBhvr>
                                        <p:cTn id="14" dur="1" fill="hold">
                                          <p:stCondLst>
                                            <p:cond delay="0"/>
                                          </p:stCondLst>
                                        </p:cTn>
                                        <p:tgtEl>
                                          <p:spTgt spid="28"/>
                                        </p:tgtEl>
                                        <p:attrNameLst>
                                          <p:attrName>style.visibility</p:attrName>
                                        </p:attrNameLst>
                                      </p:cBhvr>
                                      <p:to>
                                        <p:strVal val="visible"/>
                                      </p:to>
                                    </p:set>
                                    <p:animEffect transition="in" filter="wipe(left)">
                                      <p:cBhvr>
                                        <p:cTn id="15" dur="1000"/>
                                        <p:tgtEl>
                                          <p:spTgt spid="28"/>
                                        </p:tgtEl>
                                      </p:cBhvr>
                                    </p:animEffect>
                                  </p:childTnLst>
                                </p:cTn>
                              </p:par>
                              <p:par>
                                <p:cTn id="16" presetID="22" presetClass="entr" presetSubtype="8" fill="hold" grpId="0" nodeType="withEffect">
                                  <p:stCondLst>
                                    <p:cond delay="10000"/>
                                  </p:stCondLst>
                                  <p:iterate type="lt">
                                    <p:tmPct val="20000"/>
                                  </p:iterate>
                                  <p:childTnLst>
                                    <p:set>
                                      <p:cBhvr>
                                        <p:cTn id="17" dur="1" fill="hold">
                                          <p:stCondLst>
                                            <p:cond delay="0"/>
                                          </p:stCondLst>
                                        </p:cTn>
                                        <p:tgtEl>
                                          <p:spTgt spid="29"/>
                                        </p:tgtEl>
                                        <p:attrNameLst>
                                          <p:attrName>style.visibility</p:attrName>
                                        </p:attrNameLst>
                                      </p:cBhvr>
                                      <p:to>
                                        <p:strVal val="visible"/>
                                      </p:to>
                                    </p:set>
                                    <p:animEffect transition="in" filter="wipe(left)">
                                      <p:cBhvr>
                                        <p:cTn id="18" dur="1000"/>
                                        <p:tgtEl>
                                          <p:spTgt spid="29"/>
                                        </p:tgtEl>
                                      </p:cBhvr>
                                    </p:animEffect>
                                  </p:childTnLst>
                                </p:cTn>
                              </p:par>
                              <p:par>
                                <p:cTn id="19" presetID="50" presetClass="path" presetSubtype="0" decel="31000" fill="hold" grpId="0" nodeType="withEffect">
                                  <p:stCondLst>
                                    <p:cond delay="0"/>
                                  </p:stCondLst>
                                  <p:childTnLst>
                                    <p:animMotion origin="layout" path="M -0.00035 -0.00154 C 0.07639 0.00587 0.14462 0.00587 0.22309 0.01544 C 0.26024 0.01482 0.33073 0.05216 0.42292 -0.07098 " pathEditMode="relative" rAng="0" ptsTypes="AAA">
                                      <p:cBhvr>
                                        <p:cTn id="20" dur="2000" fill="hold"/>
                                        <p:tgtEl>
                                          <p:spTgt spid="32"/>
                                        </p:tgtEl>
                                        <p:attrNameLst>
                                          <p:attrName>ppt_x</p:attrName>
                                          <p:attrName>ppt_y</p:attrName>
                                        </p:attrNameLst>
                                      </p:cBhvr>
                                      <p:rCtr x="21163" y="-2377"/>
                                    </p:animMotion>
                                  </p:childTnLst>
                                </p:cTn>
                              </p:par>
                            </p:childTnLst>
                          </p:cTn>
                        </p:par>
                        <p:par>
                          <p:cTn id="21" fill="hold">
                            <p:stCondLst>
                              <p:cond delay="18117"/>
                            </p:stCondLst>
                            <p:childTnLst>
                              <p:par>
                                <p:cTn id="22" presetID="1" presetClass="exit" presetSubtype="0" fill="hold" grpId="1" nodeType="afterEffect">
                                  <p:stCondLst>
                                    <p:cond delay="0"/>
                                  </p:stCondLst>
                                  <p:childTnLst>
                                    <p:set>
                                      <p:cBhvr>
                                        <p:cTn id="23" dur="1" fill="hold">
                                          <p:stCondLst>
                                            <p:cond delay="0"/>
                                          </p:stCondLst>
                                        </p:cTn>
                                        <p:tgtEl>
                                          <p:spTgt spid="32"/>
                                        </p:tgtEl>
                                        <p:attrNameLst>
                                          <p:attrName>style.visibility</p:attrName>
                                        </p:attrNameLst>
                                      </p:cBhvr>
                                      <p:to>
                                        <p:strVal val="hidden"/>
                                      </p:to>
                                    </p:set>
                                  </p:childTnLst>
                                </p:cTn>
                              </p:par>
                              <p:par>
                                <p:cTn id="24" presetID="1" presetClass="entr" presetSubtype="0" fill="hold" grpId="1" nodeType="with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par>
                                <p:cTn id="26" presetID="50" presetClass="path" presetSubtype="0" accel="9000" fill="hold" grpId="0" nodeType="withEffect">
                                  <p:stCondLst>
                                    <p:cond delay="1500"/>
                                  </p:stCondLst>
                                  <p:childTnLst>
                                    <p:animMotion origin="layout" path="M -2.77778E-7 -2.34568E-6 C 0.0467 -0.08024 0.04549 -0.12561 0.0526 -0.27407 C 0.05313 -0.35123 0.05365 -0.42963 0.05365 -0.47654 " pathEditMode="relative" rAng="0" ptsTypes="AAA">
                                      <p:cBhvr>
                                        <p:cTn id="27" dur="1900" fill="hold"/>
                                        <p:tgtEl>
                                          <p:spTgt spid="35"/>
                                        </p:tgtEl>
                                        <p:attrNameLst>
                                          <p:attrName>ppt_x</p:attrName>
                                          <p:attrName>ppt_y</p:attrName>
                                        </p:attrNameLst>
                                      </p:cBhvr>
                                      <p:rCtr x="2674" y="-23827"/>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4"/>
                </p:tgtEl>
              </p:cMediaNode>
            </p:video>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afterEffect">
                                  <p:stCondLst>
                                    <p:cond delay="0"/>
                                  </p:stCondLst>
                                  <p:childTnLst>
                                    <p:cmd type="call" cmd="togglePause">
                                      <p:cBhvr>
                                        <p:cTn id="33" dur="1" fill="hold"/>
                                        <p:tgtEl>
                                          <p:spTgt spid="4"/>
                                        </p:tgtEl>
                                      </p:cBhvr>
                                    </p:cmd>
                                  </p:childTnLst>
                                </p:cTn>
                              </p:par>
                            </p:childTnLst>
                          </p:cTn>
                        </p:par>
                      </p:childTnLst>
                    </p:cTn>
                  </p:par>
                </p:childTnLst>
              </p:cTn>
              <p:nextCondLst>
                <p:cond evt="onClick" delay="0">
                  <p:tgtEl>
                    <p:spTgt spid="4"/>
                  </p:tgtEl>
                </p:cond>
              </p:nextCondLst>
            </p:seq>
          </p:childTnLst>
        </p:cTn>
      </p:par>
    </p:tnLst>
    <p:bldLst>
      <p:bldP spid="32" grpId="0" animBg="1"/>
      <p:bldP spid="32" grpId="1" animBg="1"/>
      <p:bldP spid="35" grpId="0" animBg="1"/>
      <p:bldP spid="35" grpId="1" animBg="1"/>
      <p:bldP spid="3" grpId="0"/>
      <p:bldP spid="27" grpId="0"/>
      <p:bldP spid="28"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Box 114"/>
          <p:cNvSpPr txBox="1"/>
          <p:nvPr/>
        </p:nvSpPr>
        <p:spPr>
          <a:xfrm>
            <a:off x="7497983" y="3203007"/>
            <a:ext cx="4198731" cy="1718024"/>
          </a:xfrm>
          <a:prstGeom prst="rect">
            <a:avLst/>
          </a:prstGeom>
          <a:noFill/>
        </p:spPr>
        <p:txBody>
          <a:bodyPr wrap="square" rtlCol="0">
            <a:noAutofit/>
          </a:bodyPr>
          <a:lstStyle/>
          <a:p>
            <a:pPr defTabSz="1219140"/>
            <a:r>
              <a:rPr lang="en-US" sz="4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Operational Considerations</a:t>
            </a:r>
          </a:p>
        </p:txBody>
      </p:sp>
      <p:grpSp>
        <p:nvGrpSpPr>
          <p:cNvPr id="3" name="Group 2"/>
          <p:cNvGrpSpPr/>
          <p:nvPr/>
        </p:nvGrpSpPr>
        <p:grpSpPr>
          <a:xfrm>
            <a:off x="524901" y="2484770"/>
            <a:ext cx="2642695" cy="3970879"/>
            <a:chOff x="420262" y="2967863"/>
            <a:chExt cx="1982021" cy="2978159"/>
          </a:xfrm>
        </p:grpSpPr>
        <p:grpSp>
          <p:nvGrpSpPr>
            <p:cNvPr id="122" name="Group 121"/>
            <p:cNvGrpSpPr/>
            <p:nvPr/>
          </p:nvGrpSpPr>
          <p:grpSpPr>
            <a:xfrm rot="21044905">
              <a:off x="420262" y="2967863"/>
              <a:ext cx="1341447" cy="1480793"/>
              <a:chOff x="914400" y="3225671"/>
              <a:chExt cx="1219200" cy="1345847"/>
            </a:xfrm>
            <a:effectLst>
              <a:outerShdw blurRad="76200" dir="13500000" sy="23000" kx="1200000" algn="br" rotWithShape="0">
                <a:prstClr val="black">
                  <a:alpha val="20000"/>
                </a:prstClr>
              </a:outerShdw>
            </a:effectLst>
          </p:grpSpPr>
          <p:sp>
            <p:nvSpPr>
              <p:cNvPr id="123" name="Rectangle 122"/>
              <p:cNvSpPr/>
              <p:nvPr/>
            </p:nvSpPr>
            <p:spPr>
              <a:xfrm>
                <a:off x="1485900" y="3846223"/>
                <a:ext cx="76200" cy="72529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124" name="Rounded Rectangle 123"/>
              <p:cNvSpPr/>
              <p:nvPr/>
            </p:nvSpPr>
            <p:spPr>
              <a:xfrm>
                <a:off x="914400" y="3225671"/>
                <a:ext cx="1219200" cy="718937"/>
              </a:xfrm>
              <a:prstGeom prst="roundRect">
                <a:avLst/>
              </a:prstGeom>
              <a:solidFill>
                <a:schemeClr val="accent6">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2800" b="1">
                    <a:solidFill>
                      <a:prstClr val="white">
                        <a:lumMod val="95000"/>
                      </a:prstClr>
                    </a:solidFill>
                    <a:effectLst>
                      <a:outerShdw blurRad="38100" dist="38100" dir="2700000" algn="tl">
                        <a:srgbClr val="000000">
                          <a:alpha val="43137"/>
                        </a:srgbClr>
                      </a:outerShdw>
                    </a:effectLst>
                    <a:latin typeface="Adobe Fan Heiti Std B" panose="020B0700000000000000" pitchFamily="34" charset="-128"/>
                    <a:ea typeface="Adobe Fan Heiti Std B" panose="020B0700000000000000" pitchFamily="34" charset="-128"/>
                  </a:rPr>
                  <a:t>Target Groups</a:t>
                </a:r>
              </a:p>
            </p:txBody>
          </p:sp>
        </p:grpSp>
        <p:sp>
          <p:nvSpPr>
            <p:cNvPr id="51" name="Rectangle 50"/>
            <p:cNvSpPr/>
            <p:nvPr/>
          </p:nvSpPr>
          <p:spPr>
            <a:xfrm rot="21087016">
              <a:off x="1088609" y="4336860"/>
              <a:ext cx="1313674" cy="16091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grpSp>
      <p:grpSp>
        <p:nvGrpSpPr>
          <p:cNvPr id="4" name="Group 3"/>
          <p:cNvGrpSpPr/>
          <p:nvPr/>
        </p:nvGrpSpPr>
        <p:grpSpPr>
          <a:xfrm>
            <a:off x="2447756" y="2805866"/>
            <a:ext cx="1910120" cy="3515055"/>
            <a:chOff x="1862406" y="3208686"/>
            <a:chExt cx="1432590" cy="2636291"/>
          </a:xfrm>
        </p:grpSpPr>
        <p:grpSp>
          <p:nvGrpSpPr>
            <p:cNvPr id="118" name="Group 117"/>
            <p:cNvGrpSpPr/>
            <p:nvPr/>
          </p:nvGrpSpPr>
          <p:grpSpPr>
            <a:xfrm rot="355983">
              <a:off x="1862406" y="3208686"/>
              <a:ext cx="1338887" cy="1261734"/>
              <a:chOff x="914400" y="3225669"/>
              <a:chExt cx="1428146" cy="1345849"/>
            </a:xfrm>
            <a:effectLst>
              <a:outerShdw blurRad="76200" dir="13500000" sy="23000" kx="1200000" algn="br" rotWithShape="0">
                <a:prstClr val="black">
                  <a:alpha val="20000"/>
                </a:prstClr>
              </a:outerShdw>
            </a:effectLst>
          </p:grpSpPr>
          <p:sp>
            <p:nvSpPr>
              <p:cNvPr id="117" name="Rectangle 116"/>
              <p:cNvSpPr/>
              <p:nvPr/>
            </p:nvSpPr>
            <p:spPr>
              <a:xfrm>
                <a:off x="1485900" y="3846223"/>
                <a:ext cx="76200" cy="72529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116" name="Rounded Rectangle 115"/>
              <p:cNvSpPr/>
              <p:nvPr/>
            </p:nvSpPr>
            <p:spPr>
              <a:xfrm>
                <a:off x="914400" y="3225669"/>
                <a:ext cx="1428146" cy="718937"/>
              </a:xfrm>
              <a:prstGeom prst="roundRect">
                <a:avLst/>
              </a:prstGeom>
              <a:solidFill>
                <a:schemeClr val="accent6">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2000" b="1">
                    <a:solidFill>
                      <a:prstClr val="white">
                        <a:lumMod val="95000"/>
                      </a:prstClr>
                    </a:solidFill>
                    <a:effectLst>
                      <a:outerShdw blurRad="38100" dist="38100" dir="2700000" algn="tl">
                        <a:srgbClr val="000000">
                          <a:alpha val="43137"/>
                        </a:srgbClr>
                      </a:outerShdw>
                    </a:effectLst>
                    <a:latin typeface="Comic Sans MS" panose="030F0702030302020204" pitchFamily="66" charset="0"/>
                  </a:rPr>
                  <a:t>Thresholds</a:t>
                </a:r>
              </a:p>
            </p:txBody>
          </p:sp>
        </p:grpSp>
        <p:sp>
          <p:nvSpPr>
            <p:cNvPr id="54" name="Rectangle 53"/>
            <p:cNvSpPr/>
            <p:nvPr/>
          </p:nvSpPr>
          <p:spPr>
            <a:xfrm rot="295532">
              <a:off x="1981322" y="4442024"/>
              <a:ext cx="1313674" cy="140295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grpSp>
      <p:grpSp>
        <p:nvGrpSpPr>
          <p:cNvPr id="63" name="Group 62"/>
          <p:cNvGrpSpPr/>
          <p:nvPr/>
        </p:nvGrpSpPr>
        <p:grpSpPr>
          <a:xfrm>
            <a:off x="7177150" y="785185"/>
            <a:ext cx="2854863" cy="3978679"/>
            <a:chOff x="261137" y="2962013"/>
            <a:chExt cx="2141146" cy="2984009"/>
          </a:xfrm>
        </p:grpSpPr>
        <p:grpSp>
          <p:nvGrpSpPr>
            <p:cNvPr id="64" name="Group 63"/>
            <p:cNvGrpSpPr/>
            <p:nvPr/>
          </p:nvGrpSpPr>
          <p:grpSpPr>
            <a:xfrm rot="21044905">
              <a:off x="261137" y="2962013"/>
              <a:ext cx="1731527" cy="1480793"/>
              <a:chOff x="770206" y="3225671"/>
              <a:chExt cx="1573732" cy="1345847"/>
            </a:xfrm>
            <a:effectLst>
              <a:outerShdw blurRad="76200" dir="13500000" sy="23000" kx="1200000" algn="br" rotWithShape="0">
                <a:prstClr val="black">
                  <a:alpha val="20000"/>
                </a:prstClr>
              </a:outerShdw>
            </a:effectLst>
          </p:grpSpPr>
          <p:sp>
            <p:nvSpPr>
              <p:cNvPr id="66" name="Rectangle 65"/>
              <p:cNvSpPr/>
              <p:nvPr/>
            </p:nvSpPr>
            <p:spPr>
              <a:xfrm>
                <a:off x="1485900" y="3846223"/>
                <a:ext cx="76200" cy="72529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67" name="Rounded Rectangle 66"/>
              <p:cNvSpPr/>
              <p:nvPr/>
            </p:nvSpPr>
            <p:spPr>
              <a:xfrm>
                <a:off x="770206" y="3225671"/>
                <a:ext cx="1573732" cy="718937"/>
              </a:xfrm>
              <a:prstGeom prst="roundRect">
                <a:avLst/>
              </a:prstGeom>
              <a:solidFill>
                <a:srgbClr val="7030A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2400" b="1">
                    <a:solidFill>
                      <a:prstClr val="white">
                        <a:lumMod val="95000"/>
                      </a:prstClr>
                    </a:solidFill>
                    <a:effectLst>
                      <a:outerShdw blurRad="38100" dist="38100" dir="2700000" algn="tl">
                        <a:srgbClr val="000000">
                          <a:alpha val="43137"/>
                        </a:srgbClr>
                      </a:outerShdw>
                    </a:effectLst>
                    <a:latin typeface="Segoe Print" panose="02000600000000000000" pitchFamily="2" charset="0"/>
                  </a:rPr>
                  <a:t>PocketCards</a:t>
                </a:r>
              </a:p>
            </p:txBody>
          </p:sp>
        </p:grpSp>
        <p:sp>
          <p:nvSpPr>
            <p:cNvPr id="65" name="Rectangle 64"/>
            <p:cNvSpPr/>
            <p:nvPr/>
          </p:nvSpPr>
          <p:spPr>
            <a:xfrm rot="21087016">
              <a:off x="1088609" y="4336860"/>
              <a:ext cx="1313674" cy="16091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grpSp>
      <p:grpSp>
        <p:nvGrpSpPr>
          <p:cNvPr id="69" name="Group 68"/>
          <p:cNvGrpSpPr/>
          <p:nvPr/>
        </p:nvGrpSpPr>
        <p:grpSpPr>
          <a:xfrm rot="355983">
            <a:off x="9158896" y="1102428"/>
            <a:ext cx="1867529" cy="1682309"/>
            <a:chOff x="791292" y="3225671"/>
            <a:chExt cx="1494023" cy="1345847"/>
          </a:xfrm>
          <a:effectLst>
            <a:outerShdw blurRad="76200" dir="13500000" sy="23000" kx="1200000" algn="br" rotWithShape="0">
              <a:prstClr val="black">
                <a:alpha val="20000"/>
              </a:prstClr>
            </a:outerShdw>
          </a:effectLst>
        </p:grpSpPr>
        <p:sp>
          <p:nvSpPr>
            <p:cNvPr id="71" name="Rectangle 70"/>
            <p:cNvSpPr/>
            <p:nvPr/>
          </p:nvSpPr>
          <p:spPr>
            <a:xfrm>
              <a:off x="1485900" y="3846223"/>
              <a:ext cx="76200" cy="72529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72" name="Rounded Rectangle 71"/>
            <p:cNvSpPr/>
            <p:nvPr/>
          </p:nvSpPr>
          <p:spPr>
            <a:xfrm>
              <a:off x="791292" y="3225671"/>
              <a:ext cx="1494023" cy="718937"/>
            </a:xfrm>
            <a:prstGeom prst="roundRect">
              <a:avLst/>
            </a:prstGeom>
            <a:solidFill>
              <a:schemeClr val="accent1">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200">
                  <a:solidFill>
                    <a:prstClr val="white">
                      <a:lumMod val="95000"/>
                    </a:prstClr>
                  </a:solidFill>
                  <a:effectLst>
                    <a:outerShdw blurRad="38100" dist="38100" dir="2700000" algn="tl">
                      <a:srgbClr val="000000">
                        <a:alpha val="43137"/>
                      </a:srgbClr>
                    </a:outerShdw>
                  </a:effectLst>
                  <a:latin typeface="Rondalo" pitchFamily="2" charset="0"/>
                </a:rPr>
                <a:t>WFDSS</a:t>
              </a:r>
            </a:p>
          </p:txBody>
        </p:sp>
      </p:grpSp>
      <p:grpSp>
        <p:nvGrpSpPr>
          <p:cNvPr id="6" name="Group 5"/>
          <p:cNvGrpSpPr/>
          <p:nvPr/>
        </p:nvGrpSpPr>
        <p:grpSpPr>
          <a:xfrm>
            <a:off x="4388784" y="-1806"/>
            <a:ext cx="2662749" cy="6864580"/>
            <a:chOff x="3291587" y="-1357"/>
            <a:chExt cx="1997062" cy="5148435"/>
          </a:xfrm>
        </p:grpSpPr>
        <p:sp>
          <p:nvSpPr>
            <p:cNvPr id="17" name="Freeform 31"/>
            <p:cNvSpPr>
              <a:spLocks/>
            </p:cNvSpPr>
            <p:nvPr/>
          </p:nvSpPr>
          <p:spPr bwMode="auto">
            <a:xfrm>
              <a:off x="3322109" y="-1356"/>
              <a:ext cx="1934849" cy="5148434"/>
            </a:xfrm>
            <a:custGeom>
              <a:avLst/>
              <a:gdLst>
                <a:gd name="T0" fmla="*/ 723 w 1098"/>
                <a:gd name="T1" fmla="*/ 688 h 2880"/>
                <a:gd name="T2" fmla="*/ 796 w 1098"/>
                <a:gd name="T3" fmla="*/ 932 h 2880"/>
                <a:gd name="T4" fmla="*/ 626 w 1098"/>
                <a:gd name="T5" fmla="*/ 1109 h 2880"/>
                <a:gd name="T6" fmla="*/ 541 w 1098"/>
                <a:gd name="T7" fmla="*/ 1159 h 2880"/>
                <a:gd name="T8" fmla="*/ 196 w 1098"/>
                <a:gd name="T9" fmla="*/ 1401 h 2880"/>
                <a:gd name="T10" fmla="*/ 3 w 1098"/>
                <a:gd name="T11" fmla="*/ 1859 h 2880"/>
                <a:gd name="T12" fmla="*/ 92 w 1098"/>
                <a:gd name="T13" fmla="*/ 2088 h 2880"/>
                <a:gd name="T14" fmla="*/ 242 w 1098"/>
                <a:gd name="T15" fmla="*/ 2218 h 2880"/>
                <a:gd name="T16" fmla="*/ 557 w 1098"/>
                <a:gd name="T17" fmla="*/ 2880 h 2880"/>
                <a:gd name="T18" fmla="*/ 557 w 1098"/>
                <a:gd name="T19" fmla="*/ 2880 h 2880"/>
                <a:gd name="T20" fmla="*/ 845 w 1098"/>
                <a:gd name="T21" fmla="*/ 2880 h 2880"/>
                <a:gd name="T22" fmla="*/ 413 w 1098"/>
                <a:gd name="T23" fmla="*/ 1986 h 2880"/>
                <a:gd name="T24" fmla="*/ 303 w 1098"/>
                <a:gd name="T25" fmla="*/ 1789 h 2880"/>
                <a:gd name="T26" fmla="*/ 685 w 1098"/>
                <a:gd name="T27" fmla="*/ 1408 h 2880"/>
                <a:gd name="T28" fmla="*/ 776 w 1098"/>
                <a:gd name="T29" fmla="*/ 1354 h 2880"/>
                <a:gd name="T30" fmla="*/ 1082 w 1098"/>
                <a:gd name="T31" fmla="*/ 966 h 2880"/>
                <a:gd name="T32" fmla="*/ 988 w 1098"/>
                <a:gd name="T33" fmla="*/ 576 h 2880"/>
                <a:gd name="T34" fmla="*/ 845 w 1098"/>
                <a:gd name="T35" fmla="*/ 0 h 2880"/>
                <a:gd name="T36" fmla="*/ 557 w 1098"/>
                <a:gd name="T37" fmla="*/ 0 h 2880"/>
                <a:gd name="T38" fmla="*/ 723 w 1098"/>
                <a:gd name="T39" fmla="*/ 688 h 2880"/>
                <a:gd name="connsiteX0" fmla="*/ 6559 w 9854"/>
                <a:gd name="connsiteY0" fmla="*/ 2404 h 10015"/>
                <a:gd name="connsiteX1" fmla="*/ 7224 w 9854"/>
                <a:gd name="connsiteY1" fmla="*/ 3251 h 10015"/>
                <a:gd name="connsiteX2" fmla="*/ 5675 w 9854"/>
                <a:gd name="connsiteY2" fmla="*/ 3866 h 10015"/>
                <a:gd name="connsiteX3" fmla="*/ 4901 w 9854"/>
                <a:gd name="connsiteY3" fmla="*/ 4039 h 10015"/>
                <a:gd name="connsiteX4" fmla="*/ 1759 w 9854"/>
                <a:gd name="connsiteY4" fmla="*/ 4880 h 10015"/>
                <a:gd name="connsiteX5" fmla="*/ 1 w 9854"/>
                <a:gd name="connsiteY5" fmla="*/ 6470 h 10015"/>
                <a:gd name="connsiteX6" fmla="*/ 812 w 9854"/>
                <a:gd name="connsiteY6" fmla="*/ 7265 h 10015"/>
                <a:gd name="connsiteX7" fmla="*/ 2178 w 9854"/>
                <a:gd name="connsiteY7" fmla="*/ 7716 h 10015"/>
                <a:gd name="connsiteX8" fmla="*/ 5047 w 9854"/>
                <a:gd name="connsiteY8" fmla="*/ 10015 h 10015"/>
                <a:gd name="connsiteX9" fmla="*/ 5047 w 9854"/>
                <a:gd name="connsiteY9" fmla="*/ 10015 h 10015"/>
                <a:gd name="connsiteX10" fmla="*/ 7670 w 9854"/>
                <a:gd name="connsiteY10" fmla="*/ 10015 h 10015"/>
                <a:gd name="connsiteX11" fmla="*/ 3735 w 9854"/>
                <a:gd name="connsiteY11" fmla="*/ 6911 h 10015"/>
                <a:gd name="connsiteX12" fmla="*/ 2734 w 9854"/>
                <a:gd name="connsiteY12" fmla="*/ 6227 h 10015"/>
                <a:gd name="connsiteX13" fmla="*/ 6213 w 9854"/>
                <a:gd name="connsiteY13" fmla="*/ 4904 h 10015"/>
                <a:gd name="connsiteX14" fmla="*/ 7041 w 9854"/>
                <a:gd name="connsiteY14" fmla="*/ 4716 h 10015"/>
                <a:gd name="connsiteX15" fmla="*/ 9828 w 9854"/>
                <a:gd name="connsiteY15" fmla="*/ 3369 h 10015"/>
                <a:gd name="connsiteX16" fmla="*/ 8972 w 9854"/>
                <a:gd name="connsiteY16" fmla="*/ 2015 h 10015"/>
                <a:gd name="connsiteX17" fmla="*/ 7631 w 9854"/>
                <a:gd name="connsiteY17" fmla="*/ 0 h 10015"/>
                <a:gd name="connsiteX18" fmla="*/ 5047 w 9854"/>
                <a:gd name="connsiteY18" fmla="*/ 15 h 10015"/>
                <a:gd name="connsiteX19" fmla="*/ 6559 w 9854"/>
                <a:gd name="connsiteY19" fmla="*/ 2404 h 10015"/>
                <a:gd name="connsiteX0" fmla="*/ 6656 w 10000"/>
                <a:gd name="connsiteY0" fmla="*/ 2400 h 10000"/>
                <a:gd name="connsiteX1" fmla="*/ 7331 w 10000"/>
                <a:gd name="connsiteY1" fmla="*/ 3246 h 10000"/>
                <a:gd name="connsiteX2" fmla="*/ 5759 w 10000"/>
                <a:gd name="connsiteY2" fmla="*/ 3860 h 10000"/>
                <a:gd name="connsiteX3" fmla="*/ 4974 w 10000"/>
                <a:gd name="connsiteY3" fmla="*/ 4033 h 10000"/>
                <a:gd name="connsiteX4" fmla="*/ 1785 w 10000"/>
                <a:gd name="connsiteY4" fmla="*/ 4873 h 10000"/>
                <a:gd name="connsiteX5" fmla="*/ 1 w 10000"/>
                <a:gd name="connsiteY5" fmla="*/ 6460 h 10000"/>
                <a:gd name="connsiteX6" fmla="*/ 824 w 10000"/>
                <a:gd name="connsiteY6" fmla="*/ 7254 h 10000"/>
                <a:gd name="connsiteX7" fmla="*/ 2210 w 10000"/>
                <a:gd name="connsiteY7" fmla="*/ 7704 h 10000"/>
                <a:gd name="connsiteX8" fmla="*/ 5122 w 10000"/>
                <a:gd name="connsiteY8" fmla="*/ 10000 h 10000"/>
                <a:gd name="connsiteX9" fmla="*/ 5122 w 10000"/>
                <a:gd name="connsiteY9" fmla="*/ 10000 h 10000"/>
                <a:gd name="connsiteX10" fmla="*/ 7784 w 10000"/>
                <a:gd name="connsiteY10" fmla="*/ 10000 h 10000"/>
                <a:gd name="connsiteX11" fmla="*/ 3790 w 10000"/>
                <a:gd name="connsiteY11" fmla="*/ 6901 h 10000"/>
                <a:gd name="connsiteX12" fmla="*/ 2775 w 10000"/>
                <a:gd name="connsiteY12" fmla="*/ 6218 h 10000"/>
                <a:gd name="connsiteX13" fmla="*/ 6305 w 10000"/>
                <a:gd name="connsiteY13" fmla="*/ 4897 h 10000"/>
                <a:gd name="connsiteX14" fmla="*/ 7145 w 10000"/>
                <a:gd name="connsiteY14" fmla="*/ 4709 h 10000"/>
                <a:gd name="connsiteX15" fmla="*/ 9974 w 10000"/>
                <a:gd name="connsiteY15" fmla="*/ 3364 h 10000"/>
                <a:gd name="connsiteX16" fmla="*/ 9105 w 10000"/>
                <a:gd name="connsiteY16" fmla="*/ 2012 h 10000"/>
                <a:gd name="connsiteX17" fmla="*/ 7744 w 10000"/>
                <a:gd name="connsiteY17" fmla="*/ 0 h 10000"/>
                <a:gd name="connsiteX18" fmla="*/ 5142 w 10000"/>
                <a:gd name="connsiteY18" fmla="*/ 8 h 10000"/>
                <a:gd name="connsiteX19" fmla="*/ 6656 w 10000"/>
                <a:gd name="connsiteY19" fmla="*/ 24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00" h="10000">
                  <a:moveTo>
                    <a:pt x="6656" y="2400"/>
                  </a:moveTo>
                  <a:cubicBezTo>
                    <a:pt x="7053" y="2751"/>
                    <a:pt x="7395" y="3052"/>
                    <a:pt x="7331" y="3246"/>
                  </a:cubicBezTo>
                  <a:cubicBezTo>
                    <a:pt x="7312" y="3316"/>
                    <a:pt x="7248" y="3517"/>
                    <a:pt x="5759" y="3860"/>
                  </a:cubicBezTo>
                  <a:lnTo>
                    <a:pt x="4974" y="4033"/>
                  </a:lnTo>
                  <a:cubicBezTo>
                    <a:pt x="3929" y="4259"/>
                    <a:pt x="2746" y="4515"/>
                    <a:pt x="1785" y="4873"/>
                  </a:cubicBezTo>
                  <a:cubicBezTo>
                    <a:pt x="574" y="5330"/>
                    <a:pt x="-26" y="5864"/>
                    <a:pt x="1" y="6460"/>
                  </a:cubicBezTo>
                  <a:cubicBezTo>
                    <a:pt x="20" y="6755"/>
                    <a:pt x="297" y="7021"/>
                    <a:pt x="824" y="7254"/>
                  </a:cubicBezTo>
                  <a:cubicBezTo>
                    <a:pt x="1222" y="7428"/>
                    <a:pt x="1702" y="7563"/>
                    <a:pt x="2210" y="7704"/>
                  </a:cubicBezTo>
                  <a:cubicBezTo>
                    <a:pt x="3643" y="8104"/>
                    <a:pt x="5131" y="8519"/>
                    <a:pt x="5122" y="10000"/>
                  </a:cubicBezTo>
                  <a:lnTo>
                    <a:pt x="5122" y="10000"/>
                  </a:lnTo>
                  <a:lnTo>
                    <a:pt x="7784" y="10000"/>
                  </a:lnTo>
                  <a:cubicBezTo>
                    <a:pt x="7793" y="8017"/>
                    <a:pt x="5390" y="7348"/>
                    <a:pt x="3790" y="6901"/>
                  </a:cubicBezTo>
                  <a:cubicBezTo>
                    <a:pt x="2913" y="6654"/>
                    <a:pt x="2784" y="6349"/>
                    <a:pt x="2775" y="6218"/>
                  </a:cubicBezTo>
                  <a:cubicBezTo>
                    <a:pt x="2737" y="5528"/>
                    <a:pt x="4152" y="5365"/>
                    <a:pt x="6305" y="4897"/>
                  </a:cubicBezTo>
                  <a:cubicBezTo>
                    <a:pt x="6600" y="4834"/>
                    <a:pt x="6877" y="4772"/>
                    <a:pt x="7145" y="4709"/>
                  </a:cubicBezTo>
                  <a:cubicBezTo>
                    <a:pt x="8264" y="4456"/>
                    <a:pt x="9762" y="4037"/>
                    <a:pt x="9974" y="3364"/>
                  </a:cubicBezTo>
                  <a:cubicBezTo>
                    <a:pt x="10122" y="2907"/>
                    <a:pt x="9632" y="2469"/>
                    <a:pt x="9105" y="2012"/>
                  </a:cubicBezTo>
                  <a:cubicBezTo>
                    <a:pt x="8495" y="1471"/>
                    <a:pt x="7762" y="846"/>
                    <a:pt x="7744" y="0"/>
                  </a:cubicBezTo>
                  <a:lnTo>
                    <a:pt x="5142" y="8"/>
                  </a:lnTo>
                  <a:cubicBezTo>
                    <a:pt x="5160" y="1058"/>
                    <a:pt x="6018" y="1838"/>
                    <a:pt x="6656" y="2400"/>
                  </a:cubicBezTo>
                  <a:close/>
                </a:path>
              </a:pathLst>
            </a:custGeom>
            <a:solidFill>
              <a:srgbClr val="8E8E8E"/>
            </a:solidFill>
            <a:ln>
              <a:noFill/>
            </a:ln>
            <a:effectLst>
              <a:glow rad="228600">
                <a:schemeClr val="bg1">
                  <a:lumMod val="50000"/>
                  <a:alpha val="40000"/>
                </a:schemeClr>
              </a:glow>
              <a:outerShdw blurRad="863600" sx="102000" sy="102000" algn="ctr" rotWithShape="0">
                <a:prstClr val="black">
                  <a:alpha val="3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20" name="Freeform 52"/>
            <p:cNvSpPr>
              <a:spLocks/>
            </p:cNvSpPr>
            <p:nvPr/>
          </p:nvSpPr>
          <p:spPr bwMode="auto">
            <a:xfrm>
              <a:off x="3832347" y="-1356"/>
              <a:ext cx="1456302" cy="5148434"/>
            </a:xfrm>
            <a:custGeom>
              <a:avLst/>
              <a:gdLst>
                <a:gd name="T0" fmla="*/ 690 w 831"/>
                <a:gd name="T1" fmla="*/ 582 h 2880"/>
                <a:gd name="T2" fmla="*/ 783 w 831"/>
                <a:gd name="T3" fmla="*/ 964 h 2880"/>
                <a:gd name="T4" fmla="*/ 485 w 831"/>
                <a:gd name="T5" fmla="*/ 1341 h 2880"/>
                <a:gd name="T6" fmla="*/ 394 w 831"/>
                <a:gd name="T7" fmla="*/ 1394 h 2880"/>
                <a:gd name="T8" fmla="*/ 394 w 831"/>
                <a:gd name="T9" fmla="*/ 1394 h 2880"/>
                <a:gd name="T10" fmla="*/ 4 w 831"/>
                <a:gd name="T11" fmla="*/ 1798 h 2880"/>
                <a:gd name="T12" fmla="*/ 121 w 831"/>
                <a:gd name="T13" fmla="*/ 1999 h 2880"/>
                <a:gd name="T14" fmla="*/ 546 w 831"/>
                <a:gd name="T15" fmla="*/ 2880 h 2880"/>
                <a:gd name="T16" fmla="*/ 578 w 831"/>
                <a:gd name="T17" fmla="*/ 2880 h 2880"/>
                <a:gd name="T18" fmla="*/ 140 w 831"/>
                <a:gd name="T19" fmla="*/ 1974 h 2880"/>
                <a:gd name="T20" fmla="*/ 36 w 831"/>
                <a:gd name="T21" fmla="*/ 1797 h 2880"/>
                <a:gd name="T22" fmla="*/ 410 w 831"/>
                <a:gd name="T23" fmla="*/ 1422 h 2880"/>
                <a:gd name="T24" fmla="*/ 410 w 831"/>
                <a:gd name="T25" fmla="*/ 1422 h 2880"/>
                <a:gd name="T26" fmla="*/ 501 w 831"/>
                <a:gd name="T27" fmla="*/ 1368 h 2880"/>
                <a:gd name="T28" fmla="*/ 815 w 831"/>
                <a:gd name="T29" fmla="*/ 968 h 2880"/>
                <a:gd name="T30" fmla="*/ 720 w 831"/>
                <a:gd name="T31" fmla="*/ 570 h 2880"/>
                <a:gd name="T32" fmla="*/ 578 w 831"/>
                <a:gd name="T33" fmla="*/ 0 h 2880"/>
                <a:gd name="T34" fmla="*/ 546 w 831"/>
                <a:gd name="T35" fmla="*/ 0 h 2880"/>
                <a:gd name="T36" fmla="*/ 690 w 831"/>
                <a:gd name="T37" fmla="*/ 582 h 2880"/>
                <a:gd name="connsiteX0" fmla="*/ 8256 w 9794"/>
                <a:gd name="connsiteY0" fmla="*/ 2028 h 10007"/>
                <a:gd name="connsiteX1" fmla="*/ 9375 w 9794"/>
                <a:gd name="connsiteY1" fmla="*/ 3354 h 10007"/>
                <a:gd name="connsiteX2" fmla="*/ 5789 w 9794"/>
                <a:gd name="connsiteY2" fmla="*/ 4663 h 10007"/>
                <a:gd name="connsiteX3" fmla="*/ 4694 w 9794"/>
                <a:gd name="connsiteY3" fmla="*/ 4847 h 10007"/>
                <a:gd name="connsiteX4" fmla="*/ 4694 w 9794"/>
                <a:gd name="connsiteY4" fmla="*/ 4847 h 10007"/>
                <a:gd name="connsiteX5" fmla="*/ 1 w 9794"/>
                <a:gd name="connsiteY5" fmla="*/ 6250 h 10007"/>
                <a:gd name="connsiteX6" fmla="*/ 1409 w 9794"/>
                <a:gd name="connsiteY6" fmla="*/ 6948 h 10007"/>
                <a:gd name="connsiteX7" fmla="*/ 6523 w 9794"/>
                <a:gd name="connsiteY7" fmla="*/ 10007 h 10007"/>
                <a:gd name="connsiteX8" fmla="*/ 6908 w 9794"/>
                <a:gd name="connsiteY8" fmla="*/ 10007 h 10007"/>
                <a:gd name="connsiteX9" fmla="*/ 1638 w 9794"/>
                <a:gd name="connsiteY9" fmla="*/ 6861 h 10007"/>
                <a:gd name="connsiteX10" fmla="*/ 386 w 9794"/>
                <a:gd name="connsiteY10" fmla="*/ 6247 h 10007"/>
                <a:gd name="connsiteX11" fmla="*/ 4887 w 9794"/>
                <a:gd name="connsiteY11" fmla="*/ 4945 h 10007"/>
                <a:gd name="connsiteX12" fmla="*/ 4887 w 9794"/>
                <a:gd name="connsiteY12" fmla="*/ 4945 h 10007"/>
                <a:gd name="connsiteX13" fmla="*/ 5982 w 9794"/>
                <a:gd name="connsiteY13" fmla="*/ 4757 h 10007"/>
                <a:gd name="connsiteX14" fmla="*/ 9760 w 9794"/>
                <a:gd name="connsiteY14" fmla="*/ 3368 h 10007"/>
                <a:gd name="connsiteX15" fmla="*/ 8617 w 9794"/>
                <a:gd name="connsiteY15" fmla="*/ 1986 h 10007"/>
                <a:gd name="connsiteX16" fmla="*/ 6908 w 9794"/>
                <a:gd name="connsiteY16" fmla="*/ 7 h 10007"/>
                <a:gd name="connsiteX17" fmla="*/ 6523 w 9794"/>
                <a:gd name="connsiteY17" fmla="*/ 0 h 10007"/>
                <a:gd name="connsiteX18" fmla="*/ 8256 w 9794"/>
                <a:gd name="connsiteY18" fmla="*/ 2028 h 1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94" h="10007">
                  <a:moveTo>
                    <a:pt x="8256" y="2028"/>
                  </a:moveTo>
                  <a:cubicBezTo>
                    <a:pt x="8930" y="2483"/>
                    <a:pt x="9556" y="2910"/>
                    <a:pt x="9375" y="3354"/>
                  </a:cubicBezTo>
                  <a:cubicBezTo>
                    <a:pt x="9111" y="4004"/>
                    <a:pt x="7197" y="4413"/>
                    <a:pt x="5789" y="4663"/>
                  </a:cubicBezTo>
                  <a:lnTo>
                    <a:pt x="4694" y="4847"/>
                  </a:lnTo>
                  <a:lnTo>
                    <a:pt x="4694" y="4847"/>
                  </a:lnTo>
                  <a:cubicBezTo>
                    <a:pt x="1830" y="5326"/>
                    <a:pt x="-47" y="5524"/>
                    <a:pt x="1" y="6250"/>
                  </a:cubicBezTo>
                  <a:cubicBezTo>
                    <a:pt x="13" y="6410"/>
                    <a:pt x="266" y="6705"/>
                    <a:pt x="1409" y="6948"/>
                  </a:cubicBezTo>
                  <a:cubicBezTo>
                    <a:pt x="3455" y="7389"/>
                    <a:pt x="6535" y="8049"/>
                    <a:pt x="6523" y="10007"/>
                  </a:cubicBezTo>
                  <a:lnTo>
                    <a:pt x="6908" y="10007"/>
                  </a:lnTo>
                  <a:cubicBezTo>
                    <a:pt x="6921" y="7993"/>
                    <a:pt x="3744" y="7313"/>
                    <a:pt x="1638" y="6861"/>
                  </a:cubicBezTo>
                  <a:cubicBezTo>
                    <a:pt x="495" y="6615"/>
                    <a:pt x="398" y="6347"/>
                    <a:pt x="386" y="6247"/>
                  </a:cubicBezTo>
                  <a:cubicBezTo>
                    <a:pt x="338" y="5583"/>
                    <a:pt x="2143" y="5403"/>
                    <a:pt x="4887" y="4945"/>
                  </a:cubicBezTo>
                  <a:lnTo>
                    <a:pt x="4887" y="4945"/>
                  </a:lnTo>
                  <a:lnTo>
                    <a:pt x="5982" y="4757"/>
                  </a:lnTo>
                  <a:cubicBezTo>
                    <a:pt x="7474" y="4497"/>
                    <a:pt x="9484" y="4066"/>
                    <a:pt x="9760" y="3368"/>
                  </a:cubicBezTo>
                  <a:cubicBezTo>
                    <a:pt x="9953" y="2892"/>
                    <a:pt x="9303" y="2451"/>
                    <a:pt x="8617" y="1986"/>
                  </a:cubicBezTo>
                  <a:cubicBezTo>
                    <a:pt x="7823" y="1451"/>
                    <a:pt x="6933" y="844"/>
                    <a:pt x="6908" y="7"/>
                  </a:cubicBezTo>
                  <a:cubicBezTo>
                    <a:pt x="6523" y="7"/>
                    <a:pt x="6523" y="0"/>
                    <a:pt x="6523" y="0"/>
                  </a:cubicBezTo>
                  <a:cubicBezTo>
                    <a:pt x="6547" y="861"/>
                    <a:pt x="7462" y="1483"/>
                    <a:pt x="8256" y="2028"/>
                  </a:cubicBez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21" name="Freeform 53"/>
            <p:cNvSpPr>
              <a:spLocks/>
            </p:cNvSpPr>
            <p:nvPr/>
          </p:nvSpPr>
          <p:spPr bwMode="auto">
            <a:xfrm>
              <a:off x="3291587" y="-1357"/>
              <a:ext cx="1493289" cy="5148435"/>
            </a:xfrm>
            <a:custGeom>
              <a:avLst/>
              <a:gdLst>
                <a:gd name="T0" fmla="*/ 796 w 835"/>
                <a:gd name="T1" fmla="*/ 931 h 2880"/>
                <a:gd name="T2" fmla="*/ 634 w 835"/>
                <a:gd name="T3" fmla="*/ 1095 h 2880"/>
                <a:gd name="T4" fmla="*/ 549 w 835"/>
                <a:gd name="T5" fmla="*/ 1145 h 2880"/>
                <a:gd name="T6" fmla="*/ 549 w 835"/>
                <a:gd name="T7" fmla="*/ 1145 h 2880"/>
                <a:gd name="T8" fmla="*/ 201 w 835"/>
                <a:gd name="T9" fmla="*/ 1390 h 2880"/>
                <a:gd name="T10" fmla="*/ 3 w 835"/>
                <a:gd name="T11" fmla="*/ 1860 h 2880"/>
                <a:gd name="T12" fmla="*/ 96 w 835"/>
                <a:gd name="T13" fmla="*/ 2098 h 2880"/>
                <a:gd name="T14" fmla="*/ 248 w 835"/>
                <a:gd name="T15" fmla="*/ 2230 h 2880"/>
                <a:gd name="T16" fmla="*/ 557 w 835"/>
                <a:gd name="T17" fmla="*/ 2880 h 2880"/>
                <a:gd name="T18" fmla="*/ 557 w 835"/>
                <a:gd name="T19" fmla="*/ 2880 h 2880"/>
                <a:gd name="T20" fmla="*/ 589 w 835"/>
                <a:gd name="T21" fmla="*/ 2880 h 2880"/>
                <a:gd name="T22" fmla="*/ 589 w 835"/>
                <a:gd name="T23" fmla="*/ 2880 h 2880"/>
                <a:gd name="T24" fmla="*/ 267 w 835"/>
                <a:gd name="T25" fmla="*/ 2205 h 2880"/>
                <a:gd name="T26" fmla="*/ 120 w 835"/>
                <a:gd name="T27" fmla="*/ 2077 h 2880"/>
                <a:gd name="T28" fmla="*/ 35 w 835"/>
                <a:gd name="T29" fmla="*/ 1859 h 2880"/>
                <a:gd name="T30" fmla="*/ 224 w 835"/>
                <a:gd name="T31" fmla="*/ 1413 h 2880"/>
                <a:gd name="T32" fmla="*/ 565 w 835"/>
                <a:gd name="T33" fmla="*/ 1173 h 2880"/>
                <a:gd name="T34" fmla="*/ 565 w 835"/>
                <a:gd name="T35" fmla="*/ 1173 h 2880"/>
                <a:gd name="T36" fmla="*/ 650 w 835"/>
                <a:gd name="T37" fmla="*/ 1122 h 2880"/>
                <a:gd name="T38" fmla="*/ 828 w 835"/>
                <a:gd name="T39" fmla="*/ 934 h 2880"/>
                <a:gd name="T40" fmla="*/ 754 w 835"/>
                <a:gd name="T41" fmla="*/ 682 h 2880"/>
                <a:gd name="T42" fmla="*/ 589 w 835"/>
                <a:gd name="T43" fmla="*/ 0 h 2880"/>
                <a:gd name="T44" fmla="*/ 557 w 835"/>
                <a:gd name="T45" fmla="*/ 0 h 2880"/>
                <a:gd name="T46" fmla="*/ 724 w 835"/>
                <a:gd name="T47" fmla="*/ 695 h 2880"/>
                <a:gd name="T48" fmla="*/ 796 w 835"/>
                <a:gd name="T49" fmla="*/ 931 h 2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5" h="2880">
                  <a:moveTo>
                    <a:pt x="796" y="931"/>
                  </a:moveTo>
                  <a:cubicBezTo>
                    <a:pt x="791" y="977"/>
                    <a:pt x="736" y="1032"/>
                    <a:pt x="634" y="1095"/>
                  </a:cubicBezTo>
                  <a:cubicBezTo>
                    <a:pt x="607" y="1111"/>
                    <a:pt x="579" y="1127"/>
                    <a:pt x="549" y="1145"/>
                  </a:cubicBezTo>
                  <a:cubicBezTo>
                    <a:pt x="549" y="1145"/>
                    <a:pt x="549" y="1145"/>
                    <a:pt x="549" y="1145"/>
                  </a:cubicBezTo>
                  <a:cubicBezTo>
                    <a:pt x="435" y="1211"/>
                    <a:pt x="307" y="1285"/>
                    <a:pt x="201" y="1390"/>
                  </a:cubicBezTo>
                  <a:cubicBezTo>
                    <a:pt x="66" y="1525"/>
                    <a:pt x="0" y="1683"/>
                    <a:pt x="3" y="1860"/>
                  </a:cubicBezTo>
                  <a:cubicBezTo>
                    <a:pt x="5" y="1948"/>
                    <a:pt x="36" y="2028"/>
                    <a:pt x="96" y="2098"/>
                  </a:cubicBezTo>
                  <a:cubicBezTo>
                    <a:pt x="140" y="2150"/>
                    <a:pt x="192" y="2189"/>
                    <a:pt x="248" y="2230"/>
                  </a:cubicBezTo>
                  <a:cubicBezTo>
                    <a:pt x="400" y="2344"/>
                    <a:pt x="558" y="2461"/>
                    <a:pt x="557" y="2880"/>
                  </a:cubicBezTo>
                  <a:cubicBezTo>
                    <a:pt x="557" y="2880"/>
                    <a:pt x="557" y="2880"/>
                    <a:pt x="557" y="2880"/>
                  </a:cubicBezTo>
                  <a:cubicBezTo>
                    <a:pt x="589" y="2880"/>
                    <a:pt x="589" y="2880"/>
                    <a:pt x="589" y="2880"/>
                  </a:cubicBezTo>
                  <a:cubicBezTo>
                    <a:pt x="589" y="2880"/>
                    <a:pt x="589" y="2880"/>
                    <a:pt x="589" y="2880"/>
                  </a:cubicBezTo>
                  <a:cubicBezTo>
                    <a:pt x="590" y="2445"/>
                    <a:pt x="426" y="2323"/>
                    <a:pt x="267" y="2205"/>
                  </a:cubicBezTo>
                  <a:cubicBezTo>
                    <a:pt x="213" y="2164"/>
                    <a:pt x="162" y="2126"/>
                    <a:pt x="120" y="2077"/>
                  </a:cubicBezTo>
                  <a:cubicBezTo>
                    <a:pt x="65" y="2013"/>
                    <a:pt x="37" y="1940"/>
                    <a:pt x="35" y="1859"/>
                  </a:cubicBezTo>
                  <a:cubicBezTo>
                    <a:pt x="32" y="1691"/>
                    <a:pt x="95" y="1541"/>
                    <a:pt x="224" y="1413"/>
                  </a:cubicBezTo>
                  <a:cubicBezTo>
                    <a:pt x="326" y="1311"/>
                    <a:pt x="453" y="1237"/>
                    <a:pt x="565" y="1173"/>
                  </a:cubicBezTo>
                  <a:cubicBezTo>
                    <a:pt x="565" y="1173"/>
                    <a:pt x="565" y="1173"/>
                    <a:pt x="565" y="1173"/>
                  </a:cubicBezTo>
                  <a:cubicBezTo>
                    <a:pt x="595" y="1155"/>
                    <a:pt x="624" y="1138"/>
                    <a:pt x="650" y="1122"/>
                  </a:cubicBezTo>
                  <a:cubicBezTo>
                    <a:pt x="801" y="1030"/>
                    <a:pt x="824" y="971"/>
                    <a:pt x="828" y="934"/>
                  </a:cubicBezTo>
                  <a:cubicBezTo>
                    <a:pt x="835" y="874"/>
                    <a:pt x="797" y="785"/>
                    <a:pt x="754" y="682"/>
                  </a:cubicBezTo>
                  <a:cubicBezTo>
                    <a:pt x="685" y="521"/>
                    <a:pt x="591" y="300"/>
                    <a:pt x="589" y="0"/>
                  </a:cubicBezTo>
                  <a:cubicBezTo>
                    <a:pt x="557" y="0"/>
                    <a:pt x="557" y="0"/>
                    <a:pt x="557" y="0"/>
                  </a:cubicBezTo>
                  <a:cubicBezTo>
                    <a:pt x="559" y="306"/>
                    <a:pt x="655" y="531"/>
                    <a:pt x="724" y="695"/>
                  </a:cubicBezTo>
                  <a:cubicBezTo>
                    <a:pt x="766" y="793"/>
                    <a:pt x="802" y="878"/>
                    <a:pt x="796" y="931"/>
                  </a:cubicBez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75" name="Freeform 179"/>
            <p:cNvSpPr>
              <a:spLocks/>
            </p:cNvSpPr>
            <p:nvPr/>
          </p:nvSpPr>
          <p:spPr bwMode="auto">
            <a:xfrm>
              <a:off x="3980895" y="2427821"/>
              <a:ext cx="196958" cy="146130"/>
            </a:xfrm>
            <a:custGeom>
              <a:avLst/>
              <a:gdLst>
                <a:gd name="T0" fmla="*/ 0 w 108"/>
                <a:gd name="T1" fmla="*/ 70 h 82"/>
                <a:gd name="T2" fmla="*/ 10 w 108"/>
                <a:gd name="T3" fmla="*/ 82 h 82"/>
                <a:gd name="T4" fmla="*/ 108 w 108"/>
                <a:gd name="T5" fmla="*/ 14 h 82"/>
                <a:gd name="T6" fmla="*/ 99 w 108"/>
                <a:gd name="T7" fmla="*/ 0 h 82"/>
                <a:gd name="T8" fmla="*/ 0 w 108"/>
                <a:gd name="T9" fmla="*/ 70 h 82"/>
              </a:gdLst>
              <a:ahLst/>
              <a:cxnLst>
                <a:cxn ang="0">
                  <a:pos x="T0" y="T1"/>
                </a:cxn>
                <a:cxn ang="0">
                  <a:pos x="T2" y="T3"/>
                </a:cxn>
                <a:cxn ang="0">
                  <a:pos x="T4" y="T5"/>
                </a:cxn>
                <a:cxn ang="0">
                  <a:pos x="T6" y="T7"/>
                </a:cxn>
                <a:cxn ang="0">
                  <a:pos x="T8" y="T9"/>
                </a:cxn>
              </a:cxnLst>
              <a:rect l="0" t="0" r="r" b="b"/>
              <a:pathLst>
                <a:path w="108" h="82">
                  <a:moveTo>
                    <a:pt x="0" y="70"/>
                  </a:moveTo>
                  <a:cubicBezTo>
                    <a:pt x="10" y="82"/>
                    <a:pt x="10" y="82"/>
                    <a:pt x="10" y="82"/>
                  </a:cubicBezTo>
                  <a:cubicBezTo>
                    <a:pt x="39" y="60"/>
                    <a:pt x="71" y="38"/>
                    <a:pt x="108" y="14"/>
                  </a:cubicBezTo>
                  <a:cubicBezTo>
                    <a:pt x="99" y="0"/>
                    <a:pt x="99" y="0"/>
                    <a:pt x="99" y="0"/>
                  </a:cubicBezTo>
                  <a:cubicBezTo>
                    <a:pt x="62" y="24"/>
                    <a:pt x="29" y="47"/>
                    <a:pt x="0" y="7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76" name="Freeform 180"/>
            <p:cNvSpPr>
              <a:spLocks/>
            </p:cNvSpPr>
            <p:nvPr/>
          </p:nvSpPr>
          <p:spPr bwMode="auto">
            <a:xfrm>
              <a:off x="3930067" y="3768387"/>
              <a:ext cx="184251" cy="152482"/>
            </a:xfrm>
            <a:custGeom>
              <a:avLst/>
              <a:gdLst>
                <a:gd name="T0" fmla="*/ 0 w 103"/>
                <a:gd name="T1" fmla="*/ 13 h 87"/>
                <a:gd name="T2" fmla="*/ 93 w 103"/>
                <a:gd name="T3" fmla="*/ 87 h 87"/>
                <a:gd name="T4" fmla="*/ 103 w 103"/>
                <a:gd name="T5" fmla="*/ 75 h 87"/>
                <a:gd name="T6" fmla="*/ 9 w 103"/>
                <a:gd name="T7" fmla="*/ 0 h 87"/>
                <a:gd name="T8" fmla="*/ 0 w 103"/>
                <a:gd name="T9" fmla="*/ 13 h 87"/>
              </a:gdLst>
              <a:ahLst/>
              <a:cxnLst>
                <a:cxn ang="0">
                  <a:pos x="T0" y="T1"/>
                </a:cxn>
                <a:cxn ang="0">
                  <a:pos x="T2" y="T3"/>
                </a:cxn>
                <a:cxn ang="0">
                  <a:pos x="T4" y="T5"/>
                </a:cxn>
                <a:cxn ang="0">
                  <a:pos x="T6" y="T7"/>
                </a:cxn>
                <a:cxn ang="0">
                  <a:pos x="T8" y="T9"/>
                </a:cxn>
              </a:cxnLst>
              <a:rect l="0" t="0" r="r" b="b"/>
              <a:pathLst>
                <a:path w="103" h="87">
                  <a:moveTo>
                    <a:pt x="0" y="13"/>
                  </a:moveTo>
                  <a:cubicBezTo>
                    <a:pt x="29" y="35"/>
                    <a:pt x="61" y="60"/>
                    <a:pt x="93" y="87"/>
                  </a:cubicBezTo>
                  <a:cubicBezTo>
                    <a:pt x="103" y="75"/>
                    <a:pt x="103" y="75"/>
                    <a:pt x="103" y="75"/>
                  </a:cubicBezTo>
                  <a:cubicBezTo>
                    <a:pt x="72" y="47"/>
                    <a:pt x="39" y="23"/>
                    <a:pt x="9" y="0"/>
                  </a:cubicBezTo>
                  <a:lnTo>
                    <a:pt x="0" y="1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77" name="Freeform 181"/>
            <p:cNvSpPr>
              <a:spLocks/>
            </p:cNvSpPr>
            <p:nvPr/>
          </p:nvSpPr>
          <p:spPr bwMode="auto">
            <a:xfrm>
              <a:off x="4247738" y="4054292"/>
              <a:ext cx="146130" cy="190602"/>
            </a:xfrm>
            <a:custGeom>
              <a:avLst/>
              <a:gdLst>
                <a:gd name="T0" fmla="*/ 0 w 81"/>
                <a:gd name="T1" fmla="*/ 10 h 107"/>
                <a:gd name="T2" fmla="*/ 67 w 81"/>
                <a:gd name="T3" fmla="*/ 107 h 107"/>
                <a:gd name="T4" fmla="*/ 81 w 81"/>
                <a:gd name="T5" fmla="*/ 99 h 107"/>
                <a:gd name="T6" fmla="*/ 12 w 81"/>
                <a:gd name="T7" fmla="*/ 0 h 107"/>
                <a:gd name="T8" fmla="*/ 0 w 81"/>
                <a:gd name="T9" fmla="*/ 10 h 107"/>
              </a:gdLst>
              <a:ahLst/>
              <a:cxnLst>
                <a:cxn ang="0">
                  <a:pos x="T0" y="T1"/>
                </a:cxn>
                <a:cxn ang="0">
                  <a:pos x="T2" y="T3"/>
                </a:cxn>
                <a:cxn ang="0">
                  <a:pos x="T4" y="T5"/>
                </a:cxn>
                <a:cxn ang="0">
                  <a:pos x="T6" y="T7"/>
                </a:cxn>
                <a:cxn ang="0">
                  <a:pos x="T8" y="T9"/>
                </a:cxn>
              </a:cxnLst>
              <a:rect l="0" t="0" r="r" b="b"/>
              <a:pathLst>
                <a:path w="81" h="107">
                  <a:moveTo>
                    <a:pt x="0" y="10"/>
                  </a:moveTo>
                  <a:cubicBezTo>
                    <a:pt x="25" y="41"/>
                    <a:pt x="47" y="73"/>
                    <a:pt x="67" y="107"/>
                  </a:cubicBezTo>
                  <a:cubicBezTo>
                    <a:pt x="81" y="99"/>
                    <a:pt x="81" y="99"/>
                    <a:pt x="81" y="99"/>
                  </a:cubicBezTo>
                  <a:cubicBezTo>
                    <a:pt x="60" y="64"/>
                    <a:pt x="38" y="31"/>
                    <a:pt x="12" y="0"/>
                  </a:cubicBezTo>
                  <a:lnTo>
                    <a:pt x="0" y="1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78" name="Freeform 182"/>
            <p:cNvSpPr>
              <a:spLocks/>
            </p:cNvSpPr>
            <p:nvPr/>
          </p:nvSpPr>
          <p:spPr bwMode="auto">
            <a:xfrm>
              <a:off x="3567921" y="3069513"/>
              <a:ext cx="63534" cy="216016"/>
            </a:xfrm>
            <a:custGeom>
              <a:avLst/>
              <a:gdLst>
                <a:gd name="T0" fmla="*/ 18 w 33"/>
                <a:gd name="T1" fmla="*/ 0 h 120"/>
                <a:gd name="T2" fmla="*/ 0 w 33"/>
                <a:gd name="T3" fmla="*/ 120 h 120"/>
                <a:gd name="T4" fmla="*/ 16 w 33"/>
                <a:gd name="T5" fmla="*/ 120 h 120"/>
                <a:gd name="T6" fmla="*/ 33 w 33"/>
                <a:gd name="T7" fmla="*/ 4 h 120"/>
                <a:gd name="T8" fmla="*/ 18 w 33"/>
                <a:gd name="T9" fmla="*/ 0 h 120"/>
              </a:gdLst>
              <a:ahLst/>
              <a:cxnLst>
                <a:cxn ang="0">
                  <a:pos x="T0" y="T1"/>
                </a:cxn>
                <a:cxn ang="0">
                  <a:pos x="T2" y="T3"/>
                </a:cxn>
                <a:cxn ang="0">
                  <a:pos x="T4" y="T5"/>
                </a:cxn>
                <a:cxn ang="0">
                  <a:pos x="T6" y="T7"/>
                </a:cxn>
                <a:cxn ang="0">
                  <a:pos x="T8" y="T9"/>
                </a:cxn>
              </a:cxnLst>
              <a:rect l="0" t="0" r="r" b="b"/>
              <a:pathLst>
                <a:path w="33" h="120">
                  <a:moveTo>
                    <a:pt x="18" y="0"/>
                  </a:moveTo>
                  <a:cubicBezTo>
                    <a:pt x="7" y="38"/>
                    <a:pt x="1" y="78"/>
                    <a:pt x="0" y="120"/>
                  </a:cubicBezTo>
                  <a:cubicBezTo>
                    <a:pt x="16" y="120"/>
                    <a:pt x="16" y="120"/>
                    <a:pt x="16" y="120"/>
                  </a:cubicBezTo>
                  <a:cubicBezTo>
                    <a:pt x="17" y="80"/>
                    <a:pt x="22" y="41"/>
                    <a:pt x="33" y="4"/>
                  </a:cubicBezTo>
                  <a:lnTo>
                    <a:pt x="18"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79" name="Freeform 183"/>
            <p:cNvSpPr>
              <a:spLocks/>
            </p:cNvSpPr>
            <p:nvPr/>
          </p:nvSpPr>
          <p:spPr bwMode="auto">
            <a:xfrm>
              <a:off x="4546346" y="4848466"/>
              <a:ext cx="44476" cy="216016"/>
            </a:xfrm>
            <a:custGeom>
              <a:avLst/>
              <a:gdLst>
                <a:gd name="T0" fmla="*/ 0 w 24"/>
                <a:gd name="T1" fmla="*/ 2 h 120"/>
                <a:gd name="T2" fmla="*/ 8 w 24"/>
                <a:gd name="T3" fmla="*/ 120 h 120"/>
                <a:gd name="T4" fmla="*/ 24 w 24"/>
                <a:gd name="T5" fmla="*/ 120 h 120"/>
                <a:gd name="T6" fmla="*/ 16 w 24"/>
                <a:gd name="T7" fmla="*/ 0 h 120"/>
                <a:gd name="T8" fmla="*/ 0 w 24"/>
                <a:gd name="T9" fmla="*/ 2 h 120"/>
              </a:gdLst>
              <a:ahLst/>
              <a:cxnLst>
                <a:cxn ang="0">
                  <a:pos x="T0" y="T1"/>
                </a:cxn>
                <a:cxn ang="0">
                  <a:pos x="T2" y="T3"/>
                </a:cxn>
                <a:cxn ang="0">
                  <a:pos x="T4" y="T5"/>
                </a:cxn>
                <a:cxn ang="0">
                  <a:pos x="T6" y="T7"/>
                </a:cxn>
                <a:cxn ang="0">
                  <a:pos x="T8" y="T9"/>
                </a:cxn>
              </a:cxnLst>
              <a:rect l="0" t="0" r="r" b="b"/>
              <a:pathLst>
                <a:path w="24" h="120">
                  <a:moveTo>
                    <a:pt x="0" y="2"/>
                  </a:moveTo>
                  <a:cubicBezTo>
                    <a:pt x="4" y="39"/>
                    <a:pt x="7" y="79"/>
                    <a:pt x="8" y="120"/>
                  </a:cubicBezTo>
                  <a:cubicBezTo>
                    <a:pt x="24" y="120"/>
                    <a:pt x="24" y="120"/>
                    <a:pt x="24" y="120"/>
                  </a:cubicBezTo>
                  <a:cubicBezTo>
                    <a:pt x="23" y="79"/>
                    <a:pt x="20" y="38"/>
                    <a:pt x="16" y="0"/>
                  </a:cubicBezTo>
                  <a:lnTo>
                    <a:pt x="0" y="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0" name="Freeform 184"/>
            <p:cNvSpPr>
              <a:spLocks/>
            </p:cNvSpPr>
            <p:nvPr/>
          </p:nvSpPr>
          <p:spPr bwMode="auto">
            <a:xfrm>
              <a:off x="4451047" y="4429141"/>
              <a:ext cx="88948" cy="216016"/>
            </a:xfrm>
            <a:custGeom>
              <a:avLst/>
              <a:gdLst>
                <a:gd name="T0" fmla="*/ 0 w 49"/>
                <a:gd name="T1" fmla="*/ 6 h 120"/>
                <a:gd name="T2" fmla="*/ 33 w 49"/>
                <a:gd name="T3" fmla="*/ 120 h 120"/>
                <a:gd name="T4" fmla="*/ 49 w 49"/>
                <a:gd name="T5" fmla="*/ 116 h 120"/>
                <a:gd name="T6" fmla="*/ 15 w 49"/>
                <a:gd name="T7" fmla="*/ 0 h 120"/>
                <a:gd name="T8" fmla="*/ 0 w 49"/>
                <a:gd name="T9" fmla="*/ 6 h 120"/>
              </a:gdLst>
              <a:ahLst/>
              <a:cxnLst>
                <a:cxn ang="0">
                  <a:pos x="T0" y="T1"/>
                </a:cxn>
                <a:cxn ang="0">
                  <a:pos x="T2" y="T3"/>
                </a:cxn>
                <a:cxn ang="0">
                  <a:pos x="T4" y="T5"/>
                </a:cxn>
                <a:cxn ang="0">
                  <a:pos x="T6" y="T7"/>
                </a:cxn>
                <a:cxn ang="0">
                  <a:pos x="T8" y="T9"/>
                </a:cxn>
              </a:cxnLst>
              <a:rect l="0" t="0" r="r" b="b"/>
              <a:pathLst>
                <a:path w="49" h="120">
                  <a:moveTo>
                    <a:pt x="0" y="6"/>
                  </a:moveTo>
                  <a:cubicBezTo>
                    <a:pt x="13" y="41"/>
                    <a:pt x="24" y="80"/>
                    <a:pt x="33" y="120"/>
                  </a:cubicBezTo>
                  <a:cubicBezTo>
                    <a:pt x="49" y="116"/>
                    <a:pt x="49" y="116"/>
                    <a:pt x="49" y="116"/>
                  </a:cubicBezTo>
                  <a:cubicBezTo>
                    <a:pt x="40" y="75"/>
                    <a:pt x="28" y="36"/>
                    <a:pt x="15" y="0"/>
                  </a:cubicBezTo>
                  <a:lnTo>
                    <a:pt x="0" y="6"/>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1" name="Freeform 185"/>
            <p:cNvSpPr>
              <a:spLocks/>
            </p:cNvSpPr>
            <p:nvPr/>
          </p:nvSpPr>
          <p:spPr bwMode="auto">
            <a:xfrm>
              <a:off x="3618749" y="3482486"/>
              <a:ext cx="158837" cy="177895"/>
            </a:xfrm>
            <a:custGeom>
              <a:avLst/>
              <a:gdLst>
                <a:gd name="T0" fmla="*/ 14 w 91"/>
                <a:gd name="T1" fmla="*/ 0 h 99"/>
                <a:gd name="T2" fmla="*/ 0 w 91"/>
                <a:gd name="T3" fmla="*/ 8 h 99"/>
                <a:gd name="T4" fmla="*/ 80 w 91"/>
                <a:gd name="T5" fmla="*/ 99 h 99"/>
                <a:gd name="T6" fmla="*/ 91 w 91"/>
                <a:gd name="T7" fmla="*/ 87 h 99"/>
                <a:gd name="T8" fmla="*/ 14 w 91"/>
                <a:gd name="T9" fmla="*/ 0 h 99"/>
              </a:gdLst>
              <a:ahLst/>
              <a:cxnLst>
                <a:cxn ang="0">
                  <a:pos x="T0" y="T1"/>
                </a:cxn>
                <a:cxn ang="0">
                  <a:pos x="T2" y="T3"/>
                </a:cxn>
                <a:cxn ang="0">
                  <a:pos x="T4" y="T5"/>
                </a:cxn>
                <a:cxn ang="0">
                  <a:pos x="T6" y="T7"/>
                </a:cxn>
                <a:cxn ang="0">
                  <a:pos x="T8" y="T9"/>
                </a:cxn>
              </a:cxnLst>
              <a:rect l="0" t="0" r="r" b="b"/>
              <a:pathLst>
                <a:path w="91" h="99">
                  <a:moveTo>
                    <a:pt x="14" y="0"/>
                  </a:moveTo>
                  <a:cubicBezTo>
                    <a:pt x="0" y="8"/>
                    <a:pt x="0" y="8"/>
                    <a:pt x="0" y="8"/>
                  </a:cubicBezTo>
                  <a:cubicBezTo>
                    <a:pt x="17" y="38"/>
                    <a:pt x="42" y="67"/>
                    <a:pt x="80" y="99"/>
                  </a:cubicBezTo>
                  <a:cubicBezTo>
                    <a:pt x="91" y="87"/>
                    <a:pt x="91" y="87"/>
                    <a:pt x="91" y="87"/>
                  </a:cubicBezTo>
                  <a:cubicBezTo>
                    <a:pt x="54" y="56"/>
                    <a:pt x="30" y="29"/>
                    <a:pt x="14"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2" name="Freeform 186"/>
            <p:cNvSpPr>
              <a:spLocks/>
            </p:cNvSpPr>
            <p:nvPr/>
          </p:nvSpPr>
          <p:spPr bwMode="auto">
            <a:xfrm>
              <a:off x="3688638" y="2694664"/>
              <a:ext cx="158837" cy="190602"/>
            </a:xfrm>
            <a:custGeom>
              <a:avLst/>
              <a:gdLst>
                <a:gd name="T0" fmla="*/ 0 w 86"/>
                <a:gd name="T1" fmla="*/ 96 h 105"/>
                <a:gd name="T2" fmla="*/ 13 w 86"/>
                <a:gd name="T3" fmla="*/ 105 h 105"/>
                <a:gd name="T4" fmla="*/ 86 w 86"/>
                <a:gd name="T5" fmla="*/ 11 h 105"/>
                <a:gd name="T6" fmla="*/ 74 w 86"/>
                <a:gd name="T7" fmla="*/ 0 h 105"/>
                <a:gd name="T8" fmla="*/ 0 w 86"/>
                <a:gd name="T9" fmla="*/ 96 h 105"/>
              </a:gdLst>
              <a:ahLst/>
              <a:cxnLst>
                <a:cxn ang="0">
                  <a:pos x="T0" y="T1"/>
                </a:cxn>
                <a:cxn ang="0">
                  <a:pos x="T2" y="T3"/>
                </a:cxn>
                <a:cxn ang="0">
                  <a:pos x="T4" y="T5"/>
                </a:cxn>
                <a:cxn ang="0">
                  <a:pos x="T6" y="T7"/>
                </a:cxn>
                <a:cxn ang="0">
                  <a:pos x="T8" y="T9"/>
                </a:cxn>
              </a:cxnLst>
              <a:rect l="0" t="0" r="r" b="b"/>
              <a:pathLst>
                <a:path w="86" h="105">
                  <a:moveTo>
                    <a:pt x="0" y="96"/>
                  </a:moveTo>
                  <a:cubicBezTo>
                    <a:pt x="13" y="105"/>
                    <a:pt x="13" y="105"/>
                    <a:pt x="13" y="105"/>
                  </a:cubicBezTo>
                  <a:cubicBezTo>
                    <a:pt x="33" y="73"/>
                    <a:pt x="57" y="41"/>
                    <a:pt x="86" y="11"/>
                  </a:cubicBezTo>
                  <a:cubicBezTo>
                    <a:pt x="74" y="0"/>
                    <a:pt x="74" y="0"/>
                    <a:pt x="74" y="0"/>
                  </a:cubicBezTo>
                  <a:cubicBezTo>
                    <a:pt x="45" y="31"/>
                    <a:pt x="20" y="63"/>
                    <a:pt x="0" y="96"/>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3" name="Freeform 187"/>
            <p:cNvSpPr>
              <a:spLocks/>
            </p:cNvSpPr>
            <p:nvPr/>
          </p:nvSpPr>
          <p:spPr bwMode="auto">
            <a:xfrm>
              <a:off x="4851309" y="1157140"/>
              <a:ext cx="108010" cy="209664"/>
            </a:xfrm>
            <a:custGeom>
              <a:avLst/>
              <a:gdLst>
                <a:gd name="T0" fmla="*/ 60 w 60"/>
                <a:gd name="T1" fmla="*/ 112 h 118"/>
                <a:gd name="T2" fmla="*/ 15 w 60"/>
                <a:gd name="T3" fmla="*/ 0 h 118"/>
                <a:gd name="T4" fmla="*/ 0 w 60"/>
                <a:gd name="T5" fmla="*/ 7 h 118"/>
                <a:gd name="T6" fmla="*/ 45 w 60"/>
                <a:gd name="T7" fmla="*/ 118 h 118"/>
                <a:gd name="T8" fmla="*/ 60 w 60"/>
                <a:gd name="T9" fmla="*/ 112 h 118"/>
              </a:gdLst>
              <a:ahLst/>
              <a:cxnLst>
                <a:cxn ang="0">
                  <a:pos x="T0" y="T1"/>
                </a:cxn>
                <a:cxn ang="0">
                  <a:pos x="T2" y="T3"/>
                </a:cxn>
                <a:cxn ang="0">
                  <a:pos x="T4" y="T5"/>
                </a:cxn>
                <a:cxn ang="0">
                  <a:pos x="T6" y="T7"/>
                </a:cxn>
                <a:cxn ang="0">
                  <a:pos x="T8" y="T9"/>
                </a:cxn>
              </a:cxnLst>
              <a:rect l="0" t="0" r="r" b="b"/>
              <a:pathLst>
                <a:path w="60" h="118">
                  <a:moveTo>
                    <a:pt x="60" y="112"/>
                  </a:moveTo>
                  <a:cubicBezTo>
                    <a:pt x="46" y="76"/>
                    <a:pt x="30" y="37"/>
                    <a:pt x="15" y="0"/>
                  </a:cubicBezTo>
                  <a:cubicBezTo>
                    <a:pt x="0" y="7"/>
                    <a:pt x="0" y="7"/>
                    <a:pt x="0" y="7"/>
                  </a:cubicBezTo>
                  <a:cubicBezTo>
                    <a:pt x="15" y="43"/>
                    <a:pt x="32" y="81"/>
                    <a:pt x="45" y="118"/>
                  </a:cubicBezTo>
                  <a:lnTo>
                    <a:pt x="60" y="11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4" name="Freeform 188"/>
            <p:cNvSpPr>
              <a:spLocks/>
            </p:cNvSpPr>
            <p:nvPr/>
          </p:nvSpPr>
          <p:spPr bwMode="auto">
            <a:xfrm>
              <a:off x="4965670" y="1563758"/>
              <a:ext cx="50827" cy="222371"/>
            </a:xfrm>
            <a:custGeom>
              <a:avLst/>
              <a:gdLst>
                <a:gd name="T0" fmla="*/ 16 w 28"/>
                <a:gd name="T1" fmla="*/ 122 h 122"/>
                <a:gd name="T2" fmla="*/ 28 w 28"/>
                <a:gd name="T3" fmla="*/ 41 h 122"/>
                <a:gd name="T4" fmla="*/ 25 w 28"/>
                <a:gd name="T5" fmla="*/ 0 h 122"/>
                <a:gd name="T6" fmla="*/ 9 w 28"/>
                <a:gd name="T7" fmla="*/ 2 h 122"/>
                <a:gd name="T8" fmla="*/ 12 w 28"/>
                <a:gd name="T9" fmla="*/ 41 h 122"/>
                <a:gd name="T10" fmla="*/ 0 w 28"/>
                <a:gd name="T11" fmla="*/ 117 h 122"/>
                <a:gd name="T12" fmla="*/ 16 w 28"/>
                <a:gd name="T13" fmla="*/ 122 h 122"/>
              </a:gdLst>
              <a:ahLst/>
              <a:cxnLst>
                <a:cxn ang="0">
                  <a:pos x="T0" y="T1"/>
                </a:cxn>
                <a:cxn ang="0">
                  <a:pos x="T2" y="T3"/>
                </a:cxn>
                <a:cxn ang="0">
                  <a:pos x="T4" y="T5"/>
                </a:cxn>
                <a:cxn ang="0">
                  <a:pos x="T6" y="T7"/>
                </a:cxn>
                <a:cxn ang="0">
                  <a:pos x="T8" y="T9"/>
                </a:cxn>
                <a:cxn ang="0">
                  <a:pos x="T10" y="T11"/>
                </a:cxn>
                <a:cxn ang="0">
                  <a:pos x="T12" y="T13"/>
                </a:cxn>
              </a:cxnLst>
              <a:rect l="0" t="0" r="r" b="b"/>
              <a:pathLst>
                <a:path w="28" h="122">
                  <a:moveTo>
                    <a:pt x="16" y="122"/>
                  </a:moveTo>
                  <a:cubicBezTo>
                    <a:pt x="24" y="96"/>
                    <a:pt x="28" y="70"/>
                    <a:pt x="28" y="41"/>
                  </a:cubicBezTo>
                  <a:cubicBezTo>
                    <a:pt x="28" y="28"/>
                    <a:pt x="27" y="14"/>
                    <a:pt x="25" y="0"/>
                  </a:cubicBezTo>
                  <a:cubicBezTo>
                    <a:pt x="9" y="2"/>
                    <a:pt x="9" y="2"/>
                    <a:pt x="9" y="2"/>
                  </a:cubicBezTo>
                  <a:cubicBezTo>
                    <a:pt x="11" y="15"/>
                    <a:pt x="12" y="29"/>
                    <a:pt x="12" y="41"/>
                  </a:cubicBezTo>
                  <a:cubicBezTo>
                    <a:pt x="12" y="68"/>
                    <a:pt x="8" y="93"/>
                    <a:pt x="0" y="117"/>
                  </a:cubicBezTo>
                  <a:lnTo>
                    <a:pt x="16" y="12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5" name="Freeform 189"/>
            <p:cNvSpPr>
              <a:spLocks/>
            </p:cNvSpPr>
            <p:nvPr/>
          </p:nvSpPr>
          <p:spPr bwMode="auto">
            <a:xfrm>
              <a:off x="4343037" y="2211805"/>
              <a:ext cx="203309" cy="133424"/>
            </a:xfrm>
            <a:custGeom>
              <a:avLst/>
              <a:gdLst>
                <a:gd name="T0" fmla="*/ 37 w 112"/>
                <a:gd name="T1" fmla="*/ 39 h 74"/>
                <a:gd name="T2" fmla="*/ 0 w 112"/>
                <a:gd name="T3" fmla="*/ 60 h 74"/>
                <a:gd name="T4" fmla="*/ 8 w 112"/>
                <a:gd name="T5" fmla="*/ 74 h 74"/>
                <a:gd name="T6" fmla="*/ 45 w 112"/>
                <a:gd name="T7" fmla="*/ 52 h 74"/>
                <a:gd name="T8" fmla="*/ 112 w 112"/>
                <a:gd name="T9" fmla="*/ 13 h 74"/>
                <a:gd name="T10" fmla="*/ 103 w 112"/>
                <a:gd name="T11" fmla="*/ 0 h 74"/>
                <a:gd name="T12" fmla="*/ 37 w 112"/>
                <a:gd name="T13" fmla="*/ 39 h 74"/>
              </a:gdLst>
              <a:ahLst/>
              <a:cxnLst>
                <a:cxn ang="0">
                  <a:pos x="T0" y="T1"/>
                </a:cxn>
                <a:cxn ang="0">
                  <a:pos x="T2" y="T3"/>
                </a:cxn>
                <a:cxn ang="0">
                  <a:pos x="T4" y="T5"/>
                </a:cxn>
                <a:cxn ang="0">
                  <a:pos x="T6" y="T7"/>
                </a:cxn>
                <a:cxn ang="0">
                  <a:pos x="T8" y="T9"/>
                </a:cxn>
                <a:cxn ang="0">
                  <a:pos x="T10" y="T11"/>
                </a:cxn>
                <a:cxn ang="0">
                  <a:pos x="T12" y="T13"/>
                </a:cxn>
              </a:cxnLst>
              <a:rect l="0" t="0" r="r" b="b"/>
              <a:pathLst>
                <a:path w="112" h="74">
                  <a:moveTo>
                    <a:pt x="37" y="39"/>
                  </a:moveTo>
                  <a:cubicBezTo>
                    <a:pt x="25" y="46"/>
                    <a:pt x="12" y="53"/>
                    <a:pt x="0" y="60"/>
                  </a:cubicBezTo>
                  <a:cubicBezTo>
                    <a:pt x="8" y="74"/>
                    <a:pt x="8" y="74"/>
                    <a:pt x="8" y="74"/>
                  </a:cubicBezTo>
                  <a:cubicBezTo>
                    <a:pt x="20" y="67"/>
                    <a:pt x="33" y="59"/>
                    <a:pt x="45" y="52"/>
                  </a:cubicBezTo>
                  <a:cubicBezTo>
                    <a:pt x="68" y="39"/>
                    <a:pt x="90" y="26"/>
                    <a:pt x="112" y="13"/>
                  </a:cubicBezTo>
                  <a:cubicBezTo>
                    <a:pt x="103" y="0"/>
                    <a:pt x="103" y="0"/>
                    <a:pt x="103" y="0"/>
                  </a:cubicBezTo>
                  <a:cubicBezTo>
                    <a:pt x="82" y="12"/>
                    <a:pt x="60" y="25"/>
                    <a:pt x="37" y="39"/>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6" name="Freeform 190"/>
            <p:cNvSpPr>
              <a:spLocks/>
            </p:cNvSpPr>
            <p:nvPr/>
          </p:nvSpPr>
          <p:spPr bwMode="auto">
            <a:xfrm>
              <a:off x="4705183" y="1951313"/>
              <a:ext cx="177895" cy="165189"/>
            </a:xfrm>
            <a:custGeom>
              <a:avLst/>
              <a:gdLst>
                <a:gd name="T0" fmla="*/ 9 w 99"/>
                <a:gd name="T1" fmla="*/ 92 h 92"/>
                <a:gd name="T2" fmla="*/ 99 w 99"/>
                <a:gd name="T3" fmla="*/ 11 h 92"/>
                <a:gd name="T4" fmla="*/ 87 w 99"/>
                <a:gd name="T5" fmla="*/ 0 h 92"/>
                <a:gd name="T6" fmla="*/ 0 w 99"/>
                <a:gd name="T7" fmla="*/ 79 h 92"/>
                <a:gd name="T8" fmla="*/ 9 w 99"/>
                <a:gd name="T9" fmla="*/ 92 h 92"/>
              </a:gdLst>
              <a:ahLst/>
              <a:cxnLst>
                <a:cxn ang="0">
                  <a:pos x="T0" y="T1"/>
                </a:cxn>
                <a:cxn ang="0">
                  <a:pos x="T2" y="T3"/>
                </a:cxn>
                <a:cxn ang="0">
                  <a:pos x="T4" y="T5"/>
                </a:cxn>
                <a:cxn ang="0">
                  <a:pos x="T6" y="T7"/>
                </a:cxn>
                <a:cxn ang="0">
                  <a:pos x="T8" y="T9"/>
                </a:cxn>
              </a:cxnLst>
              <a:rect l="0" t="0" r="r" b="b"/>
              <a:pathLst>
                <a:path w="99" h="92">
                  <a:moveTo>
                    <a:pt x="9" y="92"/>
                  </a:moveTo>
                  <a:cubicBezTo>
                    <a:pt x="46" y="65"/>
                    <a:pt x="76" y="38"/>
                    <a:pt x="99" y="11"/>
                  </a:cubicBezTo>
                  <a:cubicBezTo>
                    <a:pt x="87" y="0"/>
                    <a:pt x="87" y="0"/>
                    <a:pt x="87" y="0"/>
                  </a:cubicBezTo>
                  <a:cubicBezTo>
                    <a:pt x="65" y="26"/>
                    <a:pt x="35" y="53"/>
                    <a:pt x="0" y="79"/>
                  </a:cubicBezTo>
                  <a:lnTo>
                    <a:pt x="9" y="9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7" name="Freeform 191"/>
            <p:cNvSpPr>
              <a:spLocks/>
            </p:cNvSpPr>
            <p:nvPr/>
          </p:nvSpPr>
          <p:spPr bwMode="auto">
            <a:xfrm>
              <a:off x="4559052" y="820"/>
              <a:ext cx="38120" cy="133424"/>
            </a:xfrm>
            <a:custGeom>
              <a:avLst/>
              <a:gdLst>
                <a:gd name="T0" fmla="*/ 3 w 19"/>
                <a:gd name="T1" fmla="*/ 77 h 77"/>
                <a:gd name="T2" fmla="*/ 19 w 19"/>
                <a:gd name="T3" fmla="*/ 76 h 77"/>
                <a:gd name="T4" fmla="*/ 16 w 19"/>
                <a:gd name="T5" fmla="*/ 0 h 77"/>
                <a:gd name="T6" fmla="*/ 0 w 19"/>
                <a:gd name="T7" fmla="*/ 0 h 77"/>
                <a:gd name="T8" fmla="*/ 3 w 19"/>
                <a:gd name="T9" fmla="*/ 77 h 77"/>
              </a:gdLst>
              <a:ahLst/>
              <a:cxnLst>
                <a:cxn ang="0">
                  <a:pos x="T0" y="T1"/>
                </a:cxn>
                <a:cxn ang="0">
                  <a:pos x="T2" y="T3"/>
                </a:cxn>
                <a:cxn ang="0">
                  <a:pos x="T4" y="T5"/>
                </a:cxn>
                <a:cxn ang="0">
                  <a:pos x="T6" y="T7"/>
                </a:cxn>
                <a:cxn ang="0">
                  <a:pos x="T8" y="T9"/>
                </a:cxn>
              </a:cxnLst>
              <a:rect l="0" t="0" r="r" b="b"/>
              <a:pathLst>
                <a:path w="19" h="77">
                  <a:moveTo>
                    <a:pt x="3" y="77"/>
                  </a:moveTo>
                  <a:cubicBezTo>
                    <a:pt x="19" y="76"/>
                    <a:pt x="19" y="76"/>
                    <a:pt x="19" y="76"/>
                  </a:cubicBezTo>
                  <a:cubicBezTo>
                    <a:pt x="17" y="51"/>
                    <a:pt x="16" y="25"/>
                    <a:pt x="16" y="0"/>
                  </a:cubicBezTo>
                  <a:cubicBezTo>
                    <a:pt x="0" y="0"/>
                    <a:pt x="0" y="0"/>
                    <a:pt x="0" y="0"/>
                  </a:cubicBezTo>
                  <a:cubicBezTo>
                    <a:pt x="0" y="26"/>
                    <a:pt x="1" y="52"/>
                    <a:pt x="3" y="77"/>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8" name="Freeform 192"/>
            <p:cNvSpPr>
              <a:spLocks/>
            </p:cNvSpPr>
            <p:nvPr/>
          </p:nvSpPr>
          <p:spPr bwMode="auto">
            <a:xfrm>
              <a:off x="4590822" y="343904"/>
              <a:ext cx="69889" cy="216016"/>
            </a:xfrm>
            <a:custGeom>
              <a:avLst/>
              <a:gdLst>
                <a:gd name="T0" fmla="*/ 25 w 40"/>
                <a:gd name="T1" fmla="*/ 121 h 121"/>
                <a:gd name="T2" fmla="*/ 40 w 40"/>
                <a:gd name="T3" fmla="*/ 117 h 121"/>
                <a:gd name="T4" fmla="*/ 16 w 40"/>
                <a:gd name="T5" fmla="*/ 0 h 121"/>
                <a:gd name="T6" fmla="*/ 0 w 40"/>
                <a:gd name="T7" fmla="*/ 3 h 121"/>
                <a:gd name="T8" fmla="*/ 25 w 40"/>
                <a:gd name="T9" fmla="*/ 121 h 121"/>
              </a:gdLst>
              <a:ahLst/>
              <a:cxnLst>
                <a:cxn ang="0">
                  <a:pos x="T0" y="T1"/>
                </a:cxn>
                <a:cxn ang="0">
                  <a:pos x="T2" y="T3"/>
                </a:cxn>
                <a:cxn ang="0">
                  <a:pos x="T4" y="T5"/>
                </a:cxn>
                <a:cxn ang="0">
                  <a:pos x="T6" y="T7"/>
                </a:cxn>
                <a:cxn ang="0">
                  <a:pos x="T8" y="T9"/>
                </a:cxn>
              </a:cxnLst>
              <a:rect l="0" t="0" r="r" b="b"/>
              <a:pathLst>
                <a:path w="40" h="121">
                  <a:moveTo>
                    <a:pt x="25" y="121"/>
                  </a:moveTo>
                  <a:cubicBezTo>
                    <a:pt x="40" y="117"/>
                    <a:pt x="40" y="117"/>
                    <a:pt x="40" y="117"/>
                  </a:cubicBezTo>
                  <a:cubicBezTo>
                    <a:pt x="30" y="78"/>
                    <a:pt x="22" y="39"/>
                    <a:pt x="16" y="0"/>
                  </a:cubicBezTo>
                  <a:cubicBezTo>
                    <a:pt x="0" y="3"/>
                    <a:pt x="0" y="3"/>
                    <a:pt x="0" y="3"/>
                  </a:cubicBezTo>
                  <a:cubicBezTo>
                    <a:pt x="6" y="42"/>
                    <a:pt x="15" y="81"/>
                    <a:pt x="25" y="121"/>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9" name="Freeform 193"/>
            <p:cNvSpPr>
              <a:spLocks/>
            </p:cNvSpPr>
            <p:nvPr/>
          </p:nvSpPr>
          <p:spPr bwMode="auto">
            <a:xfrm>
              <a:off x="4692476" y="756873"/>
              <a:ext cx="101654" cy="209664"/>
            </a:xfrm>
            <a:custGeom>
              <a:avLst/>
              <a:gdLst>
                <a:gd name="T0" fmla="*/ 57 w 57"/>
                <a:gd name="T1" fmla="*/ 112 h 118"/>
                <a:gd name="T2" fmla="*/ 15 w 57"/>
                <a:gd name="T3" fmla="*/ 0 h 118"/>
                <a:gd name="T4" fmla="*/ 0 w 57"/>
                <a:gd name="T5" fmla="*/ 5 h 118"/>
                <a:gd name="T6" fmla="*/ 42 w 57"/>
                <a:gd name="T7" fmla="*/ 118 h 118"/>
                <a:gd name="T8" fmla="*/ 57 w 57"/>
                <a:gd name="T9" fmla="*/ 112 h 118"/>
              </a:gdLst>
              <a:ahLst/>
              <a:cxnLst>
                <a:cxn ang="0">
                  <a:pos x="T0" y="T1"/>
                </a:cxn>
                <a:cxn ang="0">
                  <a:pos x="T2" y="T3"/>
                </a:cxn>
                <a:cxn ang="0">
                  <a:pos x="T4" y="T5"/>
                </a:cxn>
                <a:cxn ang="0">
                  <a:pos x="T6" y="T7"/>
                </a:cxn>
                <a:cxn ang="0">
                  <a:pos x="T8" y="T9"/>
                </a:cxn>
              </a:cxnLst>
              <a:rect l="0" t="0" r="r" b="b"/>
              <a:pathLst>
                <a:path w="57" h="118">
                  <a:moveTo>
                    <a:pt x="57" y="112"/>
                  </a:moveTo>
                  <a:cubicBezTo>
                    <a:pt x="40" y="72"/>
                    <a:pt x="27" y="35"/>
                    <a:pt x="15" y="0"/>
                  </a:cubicBezTo>
                  <a:cubicBezTo>
                    <a:pt x="0" y="5"/>
                    <a:pt x="0" y="5"/>
                    <a:pt x="0" y="5"/>
                  </a:cubicBezTo>
                  <a:cubicBezTo>
                    <a:pt x="12" y="40"/>
                    <a:pt x="25" y="77"/>
                    <a:pt x="42" y="118"/>
                  </a:cubicBezTo>
                  <a:lnTo>
                    <a:pt x="57" y="11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grpSp>
      <p:sp>
        <p:nvSpPr>
          <p:cNvPr id="47" name="Oval 46"/>
          <p:cNvSpPr/>
          <p:nvPr/>
        </p:nvSpPr>
        <p:spPr>
          <a:xfrm>
            <a:off x="5798491" y="6275925"/>
            <a:ext cx="567679" cy="567679"/>
          </a:xfrm>
          <a:prstGeom prst="ellipse">
            <a:avLst/>
          </a:prstGeom>
          <a:gradFill flip="none" rotWithShape="1">
            <a:gsLst>
              <a:gs pos="0">
                <a:schemeClr val="accent5">
                  <a:lumMod val="60000"/>
                  <a:lumOff val="40000"/>
                </a:schemeClr>
              </a:gs>
              <a:gs pos="50000">
                <a:schemeClr val="accent5">
                  <a:lumMod val="75000"/>
                </a:schemeClr>
              </a:gs>
              <a:gs pos="100000">
                <a:schemeClr val="accent1">
                  <a:lumMod val="50000"/>
                </a:schemeClr>
              </a:gs>
            </a:gsLst>
            <a:path path="circle">
              <a:fillToRect l="50000" t="50000" r="50000" b="50000"/>
            </a:path>
            <a:tileRect/>
          </a:gra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48" name="Oval 47"/>
          <p:cNvSpPr/>
          <p:nvPr/>
        </p:nvSpPr>
        <p:spPr>
          <a:xfrm>
            <a:off x="4517558" y="4182314"/>
            <a:ext cx="567679" cy="567679"/>
          </a:xfrm>
          <a:prstGeom prst="ellipse">
            <a:avLst/>
          </a:prstGeom>
          <a:gradFill flip="none" rotWithShape="1">
            <a:gsLst>
              <a:gs pos="0">
                <a:schemeClr val="accent5">
                  <a:lumMod val="60000"/>
                  <a:lumOff val="40000"/>
                </a:schemeClr>
              </a:gs>
              <a:gs pos="50000">
                <a:schemeClr val="accent5">
                  <a:lumMod val="75000"/>
                </a:schemeClr>
              </a:gs>
              <a:gs pos="100000">
                <a:schemeClr val="accent1">
                  <a:lumMod val="50000"/>
                </a:schemeClr>
              </a:gs>
            </a:gsLst>
            <a:path path="circle">
              <a:fillToRect l="50000" t="50000" r="50000" b="50000"/>
            </a:path>
            <a:tileRect/>
          </a:gra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50" name="Oval 49"/>
          <p:cNvSpPr/>
          <p:nvPr/>
        </p:nvSpPr>
        <p:spPr>
          <a:xfrm>
            <a:off x="6379839" y="1848106"/>
            <a:ext cx="567679" cy="567679"/>
          </a:xfrm>
          <a:prstGeom prst="ellipse">
            <a:avLst/>
          </a:prstGeom>
          <a:gradFill flip="none" rotWithShape="1">
            <a:gsLst>
              <a:gs pos="0">
                <a:schemeClr val="accent5">
                  <a:lumMod val="60000"/>
                  <a:lumOff val="40000"/>
                </a:schemeClr>
              </a:gs>
              <a:gs pos="50000">
                <a:schemeClr val="accent5">
                  <a:lumMod val="75000"/>
                </a:schemeClr>
              </a:gs>
              <a:gs pos="100000">
                <a:schemeClr val="accent1">
                  <a:lumMod val="50000"/>
                </a:schemeClr>
              </a:gs>
            </a:gsLst>
            <a:path path="circle">
              <a:fillToRect l="50000" t="50000" r="50000" b="50000"/>
            </a:path>
            <a:tileRect/>
          </a:gra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grpSp>
        <p:nvGrpSpPr>
          <p:cNvPr id="5" name="Group 4"/>
          <p:cNvGrpSpPr/>
          <p:nvPr/>
        </p:nvGrpSpPr>
        <p:grpSpPr>
          <a:xfrm>
            <a:off x="1451777" y="3422583"/>
            <a:ext cx="1798719" cy="2438956"/>
            <a:chOff x="1200926" y="3359278"/>
            <a:chExt cx="1349039" cy="1829217"/>
          </a:xfrm>
        </p:grpSpPr>
        <p:grpSp>
          <p:nvGrpSpPr>
            <p:cNvPr id="119" name="Group 118"/>
            <p:cNvGrpSpPr/>
            <p:nvPr/>
          </p:nvGrpSpPr>
          <p:grpSpPr>
            <a:xfrm>
              <a:off x="1200926" y="3359278"/>
              <a:ext cx="1349039" cy="867356"/>
              <a:chOff x="537058" y="3225671"/>
              <a:chExt cx="2093259" cy="1345847"/>
            </a:xfrm>
            <a:effectLst>
              <a:outerShdw blurRad="76200" dir="13500000" sy="23000" kx="1200000" algn="br" rotWithShape="0">
                <a:prstClr val="black">
                  <a:alpha val="20000"/>
                </a:prstClr>
              </a:outerShdw>
            </a:effectLst>
          </p:grpSpPr>
          <p:sp>
            <p:nvSpPr>
              <p:cNvPr id="120" name="Rectangle 119"/>
              <p:cNvSpPr/>
              <p:nvPr/>
            </p:nvSpPr>
            <p:spPr>
              <a:xfrm>
                <a:off x="1485900" y="3846223"/>
                <a:ext cx="76200" cy="725295"/>
              </a:xfrm>
              <a:prstGeom prst="rect">
                <a:avLst/>
              </a:prstGeom>
              <a:solidFill>
                <a:schemeClr val="tx1">
                  <a:lumMod val="50000"/>
                  <a:lumOff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121" name="Rounded Rectangle 120"/>
              <p:cNvSpPr/>
              <p:nvPr/>
            </p:nvSpPr>
            <p:spPr>
              <a:xfrm>
                <a:off x="537058" y="3225671"/>
                <a:ext cx="2093259" cy="718938"/>
              </a:xfrm>
              <a:prstGeom prst="roundRect">
                <a:avLst/>
              </a:prstGeom>
              <a:gradFill>
                <a:gsLst>
                  <a:gs pos="0">
                    <a:schemeClr val="accent6">
                      <a:lumMod val="75000"/>
                    </a:schemeClr>
                  </a:gs>
                  <a:gs pos="3298">
                    <a:srgbClr val="9D2D00">
                      <a:lumMod val="39000"/>
                    </a:srgbClr>
                  </a:gs>
                  <a:gs pos="97000">
                    <a:schemeClr val="accent6">
                      <a:lumMod val="35000"/>
                    </a:schemeClr>
                  </a:gs>
                </a:gsLst>
                <a:path path="circle">
                  <a:fillToRect l="50000" t="-80000" r="50000" b="180000"/>
                </a:path>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2000" b="1">
                    <a:solidFill>
                      <a:prstClr val="white"/>
                    </a:solidFill>
                    <a:effectLst>
                      <a:outerShdw blurRad="38100" dist="38100" dir="2700000" algn="tl">
                        <a:srgbClr val="000000">
                          <a:alpha val="43137"/>
                        </a:srgbClr>
                      </a:outerShdw>
                    </a:effectLst>
                    <a:latin typeface="Kristen ITC" panose="03050502040202030202" pitchFamily="66" charset="0"/>
                  </a:rPr>
                  <a:t>Breakpoints</a:t>
                </a:r>
              </a:p>
            </p:txBody>
          </p:sp>
        </p:grpSp>
        <p:sp>
          <p:nvSpPr>
            <p:cNvPr id="56" name="Rectangle 55"/>
            <p:cNvSpPr/>
            <p:nvPr/>
          </p:nvSpPr>
          <p:spPr>
            <a:xfrm>
              <a:off x="1200926" y="4255802"/>
              <a:ext cx="1313674" cy="93269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grpSp>
      <p:grpSp>
        <p:nvGrpSpPr>
          <p:cNvPr id="58" name="Group 57"/>
          <p:cNvGrpSpPr/>
          <p:nvPr/>
        </p:nvGrpSpPr>
        <p:grpSpPr>
          <a:xfrm>
            <a:off x="8179403" y="1751538"/>
            <a:ext cx="1751565" cy="2438956"/>
            <a:chOff x="1200926" y="3359278"/>
            <a:chExt cx="1313674" cy="1829217"/>
          </a:xfrm>
        </p:grpSpPr>
        <p:grpSp>
          <p:nvGrpSpPr>
            <p:cNvPr id="59" name="Group 58"/>
            <p:cNvGrpSpPr/>
            <p:nvPr/>
          </p:nvGrpSpPr>
          <p:grpSpPr>
            <a:xfrm>
              <a:off x="1359311" y="3359278"/>
              <a:ext cx="870536" cy="867356"/>
              <a:chOff x="782819" y="3225671"/>
              <a:chExt cx="1350781" cy="1345847"/>
            </a:xfrm>
            <a:effectLst>
              <a:outerShdw blurRad="76200" dir="13500000" sy="23000" kx="1200000" algn="br" rotWithShape="0">
                <a:prstClr val="black">
                  <a:alpha val="20000"/>
                </a:prstClr>
              </a:outerShdw>
            </a:effectLst>
          </p:grpSpPr>
          <p:sp>
            <p:nvSpPr>
              <p:cNvPr id="61" name="Rectangle 60"/>
              <p:cNvSpPr/>
              <p:nvPr/>
            </p:nvSpPr>
            <p:spPr>
              <a:xfrm>
                <a:off x="1485900" y="3846223"/>
                <a:ext cx="76200" cy="725295"/>
              </a:xfrm>
              <a:prstGeom prst="rect">
                <a:avLst/>
              </a:prstGeom>
              <a:solidFill>
                <a:schemeClr val="tx1">
                  <a:lumMod val="50000"/>
                  <a:lumOff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62" name="Rounded Rectangle 61"/>
              <p:cNvSpPr/>
              <p:nvPr/>
            </p:nvSpPr>
            <p:spPr>
              <a:xfrm>
                <a:off x="782819" y="3225671"/>
                <a:ext cx="1350781" cy="718938"/>
              </a:xfrm>
              <a:prstGeom prst="roundRect">
                <a:avLst/>
              </a:prstGeom>
              <a:solidFill>
                <a:schemeClr val="accent5">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2400" b="1">
                    <a:solidFill>
                      <a:prstClr val="white"/>
                    </a:solidFill>
                    <a:effectLst>
                      <a:outerShdw blurRad="38100" dist="38100" dir="2700000" algn="tl">
                        <a:srgbClr val="000000">
                          <a:alpha val="43137"/>
                        </a:srgbClr>
                      </a:outerShdw>
                    </a:effectLst>
                    <a:latin typeface="Ink Free" panose="03080402000500000000" pitchFamily="66" charset="0"/>
                  </a:rPr>
                  <a:t>WIMS</a:t>
                </a:r>
              </a:p>
            </p:txBody>
          </p:sp>
        </p:grpSp>
        <p:sp>
          <p:nvSpPr>
            <p:cNvPr id="60" name="Rectangle 59"/>
            <p:cNvSpPr/>
            <p:nvPr/>
          </p:nvSpPr>
          <p:spPr>
            <a:xfrm>
              <a:off x="1200926" y="4255802"/>
              <a:ext cx="1313674" cy="93269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grpSp>
      <p:sp>
        <p:nvSpPr>
          <p:cNvPr id="2" name="Title 1">
            <a:extLst>
              <a:ext uri="{FF2B5EF4-FFF2-40B4-BE49-F238E27FC236}">
                <a16:creationId xmlns:a16="http://schemas.microsoft.com/office/drawing/2014/main" id="{B7778730-F410-4FAF-9F46-8123755263CE}"/>
              </a:ext>
            </a:extLst>
          </p:cNvPr>
          <p:cNvSpPr>
            <a:spLocks noGrp="1"/>
          </p:cNvSpPr>
          <p:nvPr>
            <p:ph type="ctrTitle"/>
          </p:nvPr>
        </p:nvSpPr>
        <p:spPr>
          <a:xfrm>
            <a:off x="579309" y="284603"/>
            <a:ext cx="3754152" cy="1470025"/>
          </a:xfrm>
        </p:spPr>
        <p:txBody>
          <a:bodyPr>
            <a:normAutofit fontScale="90000"/>
          </a:bodyPr>
          <a:lstStyle/>
          <a:p>
            <a:pPr algn="l"/>
            <a:r>
              <a:rPr lang="en-US" sz="4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Decision Support</a:t>
            </a:r>
            <a:endParaRPr lang="en-US" dirty="0"/>
          </a:p>
        </p:txBody>
      </p:sp>
    </p:spTree>
    <p:extLst>
      <p:ext uri="{BB962C8B-B14F-4D97-AF65-F5344CB8AC3E}">
        <p14:creationId xmlns:p14="http://schemas.microsoft.com/office/powerpoint/2010/main" val="1053806170"/>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decel="21000" fill="hold" grpId="0" nodeType="withEffect">
                                  <p:stCondLst>
                                    <p:cond delay="0"/>
                                  </p:stCondLst>
                                  <p:childTnLst>
                                    <p:animMotion origin="layout" path="M -4.72222E-6 -1.48148E-6 C -0.0019 -0.0892 -0.02361 -0.14846 -0.03871 -0.17778 C -0.06475 -0.22778 -0.10208 -0.24475 -0.10451 -0.30525 " pathEditMode="relative" rAng="0" ptsTypes="AAA">
                                      <p:cBhvr>
                                        <p:cTn id="6" dur="1800" fill="hold"/>
                                        <p:tgtEl>
                                          <p:spTgt spid="47"/>
                                        </p:tgtEl>
                                        <p:attrNameLst>
                                          <p:attrName>ppt_x</p:attrName>
                                          <p:attrName>ppt_y</p:attrName>
                                        </p:attrNameLst>
                                      </p:cBhvr>
                                      <p:rCtr x="-5226" y="-15278"/>
                                    </p:animMotion>
                                  </p:childTnLst>
                                </p:cTn>
                              </p:par>
                            </p:childTnLst>
                          </p:cTn>
                        </p:par>
                        <p:par>
                          <p:cTn id="7" fill="hold">
                            <p:stCondLst>
                              <p:cond delay="1800"/>
                            </p:stCondLst>
                            <p:childTnLst>
                              <p:par>
                                <p:cTn id="8" presetID="53" presetClass="entr" presetSubtype="16"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par>
                          <p:cTn id="13" fill="hold">
                            <p:stCondLst>
                              <p:cond delay="2300"/>
                            </p:stCondLst>
                            <p:childTnLst>
                              <p:par>
                                <p:cTn id="14" presetID="53"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2800"/>
                            </p:stCondLst>
                            <p:childTnLst>
                              <p:par>
                                <p:cTn id="20" presetID="53" presetClass="entr" presetSubtype="16"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3300"/>
                            </p:stCondLst>
                            <p:childTnLst>
                              <p:par>
                                <p:cTn id="26" presetID="1" presetClass="exit" presetSubtype="0" fill="hold" grpId="1" nodeType="afterEffect">
                                  <p:stCondLst>
                                    <p:cond delay="0"/>
                                  </p:stCondLst>
                                  <p:childTnLst>
                                    <p:set>
                                      <p:cBhvr>
                                        <p:cTn id="27" dur="1" fill="hold">
                                          <p:stCondLst>
                                            <p:cond delay="0"/>
                                          </p:stCondLst>
                                        </p:cTn>
                                        <p:tgtEl>
                                          <p:spTgt spid="47"/>
                                        </p:tgtEl>
                                        <p:attrNameLst>
                                          <p:attrName>style.visibility</p:attrName>
                                        </p:attrNameLst>
                                      </p:cBhvr>
                                      <p:to>
                                        <p:strVal val="hidden"/>
                                      </p:to>
                                    </p:set>
                                  </p:childTnLst>
                                </p:cTn>
                              </p:par>
                              <p:par>
                                <p:cTn id="28" presetID="1" presetClass="entr" presetSubtype="0" fill="hold" grpId="2" nodeType="withEffect">
                                  <p:stCondLst>
                                    <p:cond delay="0"/>
                                  </p:stCondLst>
                                  <p:childTnLst>
                                    <p:set>
                                      <p:cBhvr>
                                        <p:cTn id="29" dur="1" fill="hold">
                                          <p:stCondLst>
                                            <p:cond delay="0"/>
                                          </p:stCondLst>
                                        </p:cTn>
                                        <p:tgtEl>
                                          <p:spTgt spid="48"/>
                                        </p:tgtEl>
                                        <p:attrNameLst>
                                          <p:attrName>style.visibility</p:attrName>
                                        </p:attrNameLst>
                                      </p:cBhvr>
                                      <p:to>
                                        <p:strVal val="visible"/>
                                      </p:to>
                                    </p:set>
                                  </p:childTnLst>
                                </p:cTn>
                              </p:par>
                              <p:par>
                                <p:cTn id="30" presetID="50" presetClass="path" presetSubtype="0" decel="31000" fill="hold" grpId="0" nodeType="withEffect">
                                  <p:stCondLst>
                                    <p:cond delay="0"/>
                                  </p:stCondLst>
                                  <p:childTnLst>
                                    <p:animMotion origin="layout" path="M 4.72222E-6 -2.71605E-6 C -0.00487 -0.10987 0.0335 -0.13765 0.05295 -0.16697 C 0.10104 -0.21605 0.15972 -0.26697 0.15451 -0.34105 " pathEditMode="relative" rAng="0" ptsTypes="AAA">
                                      <p:cBhvr>
                                        <p:cTn id="31" dur="2000" fill="hold"/>
                                        <p:tgtEl>
                                          <p:spTgt spid="48"/>
                                        </p:tgtEl>
                                        <p:attrNameLst>
                                          <p:attrName>ppt_x</p:attrName>
                                          <p:attrName>ppt_y</p:attrName>
                                        </p:attrNameLst>
                                      </p:cBhvr>
                                      <p:rCtr x="7726" y="-17068"/>
                                    </p:animMotion>
                                  </p:childTnLst>
                                </p:cTn>
                              </p:par>
                            </p:childTnLst>
                          </p:cTn>
                        </p:par>
                        <p:par>
                          <p:cTn id="32" fill="hold">
                            <p:stCondLst>
                              <p:cond delay="5300"/>
                            </p:stCondLst>
                            <p:childTnLst>
                              <p:par>
                                <p:cTn id="33" presetID="53" presetClass="entr" presetSubtype="16" fill="hold" nodeType="after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p:cTn id="35" dur="500" fill="hold"/>
                                        <p:tgtEl>
                                          <p:spTgt spid="63"/>
                                        </p:tgtEl>
                                        <p:attrNameLst>
                                          <p:attrName>ppt_w</p:attrName>
                                        </p:attrNameLst>
                                      </p:cBhvr>
                                      <p:tavLst>
                                        <p:tav tm="0">
                                          <p:val>
                                            <p:fltVal val="0"/>
                                          </p:val>
                                        </p:tav>
                                        <p:tav tm="100000">
                                          <p:val>
                                            <p:strVal val="#ppt_w"/>
                                          </p:val>
                                        </p:tav>
                                      </p:tavLst>
                                    </p:anim>
                                    <p:anim calcmode="lin" valueType="num">
                                      <p:cBhvr>
                                        <p:cTn id="36" dur="500" fill="hold"/>
                                        <p:tgtEl>
                                          <p:spTgt spid="63"/>
                                        </p:tgtEl>
                                        <p:attrNameLst>
                                          <p:attrName>ppt_h</p:attrName>
                                        </p:attrNameLst>
                                      </p:cBhvr>
                                      <p:tavLst>
                                        <p:tav tm="0">
                                          <p:val>
                                            <p:fltVal val="0"/>
                                          </p:val>
                                        </p:tav>
                                        <p:tav tm="100000">
                                          <p:val>
                                            <p:strVal val="#ppt_h"/>
                                          </p:val>
                                        </p:tav>
                                      </p:tavLst>
                                    </p:anim>
                                    <p:animEffect transition="in" filter="fade">
                                      <p:cBhvr>
                                        <p:cTn id="37" dur="500"/>
                                        <p:tgtEl>
                                          <p:spTgt spid="63"/>
                                        </p:tgtEl>
                                      </p:cBhvr>
                                    </p:animEffect>
                                  </p:childTnLst>
                                </p:cTn>
                              </p:par>
                            </p:childTnLst>
                          </p:cTn>
                        </p:par>
                        <p:par>
                          <p:cTn id="38" fill="hold">
                            <p:stCondLst>
                              <p:cond delay="5800"/>
                            </p:stCondLst>
                            <p:childTnLst>
                              <p:par>
                                <p:cTn id="39" presetID="53" presetClass="entr" presetSubtype="16" fill="hold" nodeType="afterEffect">
                                  <p:stCondLst>
                                    <p:cond delay="0"/>
                                  </p:stCondLst>
                                  <p:childTnLst>
                                    <p:set>
                                      <p:cBhvr>
                                        <p:cTn id="40" dur="1" fill="hold">
                                          <p:stCondLst>
                                            <p:cond delay="0"/>
                                          </p:stCondLst>
                                        </p:cTn>
                                        <p:tgtEl>
                                          <p:spTgt spid="58"/>
                                        </p:tgtEl>
                                        <p:attrNameLst>
                                          <p:attrName>style.visibility</p:attrName>
                                        </p:attrNameLst>
                                      </p:cBhvr>
                                      <p:to>
                                        <p:strVal val="visible"/>
                                      </p:to>
                                    </p:set>
                                    <p:anim calcmode="lin" valueType="num">
                                      <p:cBhvr>
                                        <p:cTn id="41" dur="500" fill="hold"/>
                                        <p:tgtEl>
                                          <p:spTgt spid="58"/>
                                        </p:tgtEl>
                                        <p:attrNameLst>
                                          <p:attrName>ppt_w</p:attrName>
                                        </p:attrNameLst>
                                      </p:cBhvr>
                                      <p:tavLst>
                                        <p:tav tm="0">
                                          <p:val>
                                            <p:fltVal val="0"/>
                                          </p:val>
                                        </p:tav>
                                        <p:tav tm="100000">
                                          <p:val>
                                            <p:strVal val="#ppt_w"/>
                                          </p:val>
                                        </p:tav>
                                      </p:tavLst>
                                    </p:anim>
                                    <p:anim calcmode="lin" valueType="num">
                                      <p:cBhvr>
                                        <p:cTn id="42" dur="500" fill="hold"/>
                                        <p:tgtEl>
                                          <p:spTgt spid="58"/>
                                        </p:tgtEl>
                                        <p:attrNameLst>
                                          <p:attrName>ppt_h</p:attrName>
                                        </p:attrNameLst>
                                      </p:cBhvr>
                                      <p:tavLst>
                                        <p:tav tm="0">
                                          <p:val>
                                            <p:fltVal val="0"/>
                                          </p:val>
                                        </p:tav>
                                        <p:tav tm="100000">
                                          <p:val>
                                            <p:strVal val="#ppt_h"/>
                                          </p:val>
                                        </p:tav>
                                      </p:tavLst>
                                    </p:anim>
                                    <p:animEffect transition="in" filter="fade">
                                      <p:cBhvr>
                                        <p:cTn id="43" dur="500"/>
                                        <p:tgtEl>
                                          <p:spTgt spid="58"/>
                                        </p:tgtEl>
                                      </p:cBhvr>
                                    </p:animEffect>
                                  </p:childTnLst>
                                </p:cTn>
                              </p:par>
                            </p:childTnLst>
                          </p:cTn>
                        </p:par>
                        <p:par>
                          <p:cTn id="44" fill="hold">
                            <p:stCondLst>
                              <p:cond delay="6300"/>
                            </p:stCondLst>
                            <p:childTnLst>
                              <p:par>
                                <p:cTn id="45" presetID="17" presetClass="entr" presetSubtype="4" fill="hold" nodeType="afterEffect">
                                  <p:stCondLst>
                                    <p:cond delay="0"/>
                                  </p:stCondLst>
                                  <p:childTnLst>
                                    <p:set>
                                      <p:cBhvr>
                                        <p:cTn id="46" dur="1" fill="hold">
                                          <p:stCondLst>
                                            <p:cond delay="0"/>
                                          </p:stCondLst>
                                        </p:cTn>
                                        <p:tgtEl>
                                          <p:spTgt spid="69"/>
                                        </p:tgtEl>
                                        <p:attrNameLst>
                                          <p:attrName>style.visibility</p:attrName>
                                        </p:attrNameLst>
                                      </p:cBhvr>
                                      <p:to>
                                        <p:strVal val="visible"/>
                                      </p:to>
                                    </p:set>
                                    <p:anim calcmode="lin" valueType="num">
                                      <p:cBhvr>
                                        <p:cTn id="47" dur="500" fill="hold"/>
                                        <p:tgtEl>
                                          <p:spTgt spid="69"/>
                                        </p:tgtEl>
                                        <p:attrNameLst>
                                          <p:attrName>ppt_x</p:attrName>
                                        </p:attrNameLst>
                                      </p:cBhvr>
                                      <p:tavLst>
                                        <p:tav tm="0">
                                          <p:val>
                                            <p:strVal val="#ppt_x"/>
                                          </p:val>
                                        </p:tav>
                                        <p:tav tm="100000">
                                          <p:val>
                                            <p:strVal val="#ppt_x"/>
                                          </p:val>
                                        </p:tav>
                                      </p:tavLst>
                                    </p:anim>
                                    <p:anim calcmode="lin" valueType="num">
                                      <p:cBhvr>
                                        <p:cTn id="48" dur="500" fill="hold"/>
                                        <p:tgtEl>
                                          <p:spTgt spid="69"/>
                                        </p:tgtEl>
                                        <p:attrNameLst>
                                          <p:attrName>ppt_y</p:attrName>
                                        </p:attrNameLst>
                                      </p:cBhvr>
                                      <p:tavLst>
                                        <p:tav tm="0">
                                          <p:val>
                                            <p:strVal val="#ppt_y+#ppt_h/2"/>
                                          </p:val>
                                        </p:tav>
                                        <p:tav tm="100000">
                                          <p:val>
                                            <p:strVal val="#ppt_y"/>
                                          </p:val>
                                        </p:tav>
                                      </p:tavLst>
                                    </p:anim>
                                    <p:anim calcmode="lin" valueType="num">
                                      <p:cBhvr>
                                        <p:cTn id="49" dur="500" fill="hold"/>
                                        <p:tgtEl>
                                          <p:spTgt spid="69"/>
                                        </p:tgtEl>
                                        <p:attrNameLst>
                                          <p:attrName>ppt_w</p:attrName>
                                        </p:attrNameLst>
                                      </p:cBhvr>
                                      <p:tavLst>
                                        <p:tav tm="0">
                                          <p:val>
                                            <p:strVal val="#ppt_w"/>
                                          </p:val>
                                        </p:tav>
                                        <p:tav tm="100000">
                                          <p:val>
                                            <p:strVal val="#ppt_w"/>
                                          </p:val>
                                        </p:tav>
                                      </p:tavLst>
                                    </p:anim>
                                    <p:anim calcmode="lin" valueType="num">
                                      <p:cBhvr>
                                        <p:cTn id="50" dur="500" fill="hold"/>
                                        <p:tgtEl>
                                          <p:spTgt spid="69"/>
                                        </p:tgtEl>
                                        <p:attrNameLst>
                                          <p:attrName>ppt_h</p:attrName>
                                        </p:attrNameLst>
                                      </p:cBhvr>
                                      <p:tavLst>
                                        <p:tav tm="0">
                                          <p:val>
                                            <p:fltVal val="0"/>
                                          </p:val>
                                        </p:tav>
                                        <p:tav tm="100000">
                                          <p:val>
                                            <p:strVal val="#ppt_h"/>
                                          </p:val>
                                        </p:tav>
                                      </p:tavLst>
                                    </p:anim>
                                  </p:childTnLst>
                                </p:cTn>
                              </p:par>
                            </p:childTnLst>
                          </p:cTn>
                        </p:par>
                        <p:par>
                          <p:cTn id="51" fill="hold">
                            <p:stCondLst>
                              <p:cond delay="6800"/>
                            </p:stCondLst>
                            <p:childTnLst>
                              <p:par>
                                <p:cTn id="52" presetID="10" presetClass="entr" presetSubtype="0" fill="hold" grpId="0" nodeType="afterEffect">
                                  <p:stCondLst>
                                    <p:cond delay="0"/>
                                  </p:stCondLst>
                                  <p:childTnLst>
                                    <p:set>
                                      <p:cBhvr>
                                        <p:cTn id="53" dur="1" fill="hold">
                                          <p:stCondLst>
                                            <p:cond delay="0"/>
                                          </p:stCondLst>
                                        </p:cTn>
                                        <p:tgtEl>
                                          <p:spTgt spid="115"/>
                                        </p:tgtEl>
                                        <p:attrNameLst>
                                          <p:attrName>style.visibility</p:attrName>
                                        </p:attrNameLst>
                                      </p:cBhvr>
                                      <p:to>
                                        <p:strVal val="visible"/>
                                      </p:to>
                                    </p:set>
                                    <p:animEffect transition="in" filter="fade">
                                      <p:cBhvr>
                                        <p:cTn id="54" dur="500"/>
                                        <p:tgtEl>
                                          <p:spTgt spid="115"/>
                                        </p:tgtEl>
                                      </p:cBhvr>
                                    </p:animEffect>
                                  </p:childTnLst>
                                </p:cTn>
                              </p:par>
                            </p:childTnLst>
                          </p:cTn>
                        </p:par>
                        <p:par>
                          <p:cTn id="55" fill="hold">
                            <p:stCondLst>
                              <p:cond delay="7300"/>
                            </p:stCondLst>
                            <p:childTnLst>
                              <p:par>
                                <p:cTn id="56" presetID="1" presetClass="exit" presetSubtype="0" fill="hold" grpId="1" nodeType="afterEffect">
                                  <p:stCondLst>
                                    <p:cond delay="0"/>
                                  </p:stCondLst>
                                  <p:childTnLst>
                                    <p:set>
                                      <p:cBhvr>
                                        <p:cTn id="57" dur="1" fill="hold">
                                          <p:stCondLst>
                                            <p:cond delay="0"/>
                                          </p:stCondLst>
                                        </p:cTn>
                                        <p:tgtEl>
                                          <p:spTgt spid="48"/>
                                        </p:tgtEl>
                                        <p:attrNameLst>
                                          <p:attrName>style.visibility</p:attrName>
                                        </p:attrNameLst>
                                      </p:cBhvr>
                                      <p:to>
                                        <p:strVal val="hidden"/>
                                      </p:to>
                                    </p:set>
                                  </p:childTnLst>
                                </p:cTn>
                              </p:par>
                              <p:par>
                                <p:cTn id="58" presetID="1" presetClass="entr" presetSubtype="0" fill="hold" grpId="1" nodeType="withEffect">
                                  <p:stCondLst>
                                    <p:cond delay="0"/>
                                  </p:stCondLst>
                                  <p:childTnLst>
                                    <p:set>
                                      <p:cBhvr>
                                        <p:cTn id="59" dur="1" fill="hold">
                                          <p:stCondLst>
                                            <p:cond delay="0"/>
                                          </p:stCondLst>
                                        </p:cTn>
                                        <p:tgtEl>
                                          <p:spTgt spid="50"/>
                                        </p:tgtEl>
                                        <p:attrNameLst>
                                          <p:attrName>style.visibility</p:attrName>
                                        </p:attrNameLst>
                                      </p:cBhvr>
                                      <p:to>
                                        <p:strVal val="visible"/>
                                      </p:to>
                                    </p:set>
                                  </p:childTnLst>
                                </p:cTn>
                              </p:par>
                              <p:par>
                                <p:cTn id="60" presetID="50" presetClass="path" presetSubtype="0" decel="31000" fill="hold" grpId="0" nodeType="withEffect">
                                  <p:stCondLst>
                                    <p:cond delay="0"/>
                                  </p:stCondLst>
                                  <p:childTnLst>
                                    <p:animMotion origin="layout" path="M 0.00173 -0.00062 C -0.00712 -0.07871 -0.05938 -0.25617 -0.04497 -0.35648 " pathEditMode="relative" rAng="0" ptsTypes="AA">
                                      <p:cBhvr>
                                        <p:cTn id="61" dur="1600" fill="hold"/>
                                        <p:tgtEl>
                                          <p:spTgt spid="50"/>
                                        </p:tgtEl>
                                        <p:attrNameLst>
                                          <p:attrName>ppt_x</p:attrName>
                                          <p:attrName>ppt_y</p:attrName>
                                        </p:attrNameLst>
                                      </p:cBhvr>
                                      <p:rCtr x="-2465" y="-178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47" grpId="0" animBg="1"/>
      <p:bldP spid="47" grpId="1" animBg="1"/>
      <p:bldP spid="48" grpId="0" animBg="1"/>
      <p:bldP spid="48" grpId="1" animBg="1"/>
      <p:bldP spid="48" grpId="2" animBg="1"/>
      <p:bldP spid="50" grpId="0" animBg="1"/>
      <p:bldP spid="5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368253" y="177924"/>
            <a:ext cx="6954363" cy="6700784"/>
            <a:chOff x="2526189" y="133443"/>
            <a:chExt cx="5215772" cy="5025588"/>
          </a:xfrm>
        </p:grpSpPr>
        <p:sp>
          <p:nvSpPr>
            <p:cNvPr id="6" name="Freeform 30"/>
            <p:cNvSpPr>
              <a:spLocks/>
            </p:cNvSpPr>
            <p:nvPr/>
          </p:nvSpPr>
          <p:spPr bwMode="auto">
            <a:xfrm>
              <a:off x="2581356" y="177198"/>
              <a:ext cx="5160605" cy="4981833"/>
            </a:xfrm>
            <a:custGeom>
              <a:avLst/>
              <a:gdLst>
                <a:gd name="T0" fmla="*/ 1295 w 2916"/>
                <a:gd name="T1" fmla="*/ 2808 h 2809"/>
                <a:gd name="T2" fmla="*/ 1652 w 2916"/>
                <a:gd name="T3" fmla="*/ 2155 h 2809"/>
                <a:gd name="T4" fmla="*/ 2079 w 2916"/>
                <a:gd name="T5" fmla="*/ 1974 h 2809"/>
                <a:gd name="T6" fmla="*/ 2801 w 2916"/>
                <a:gd name="T7" fmla="*/ 1504 h 2809"/>
                <a:gd name="T8" fmla="*/ 2909 w 2916"/>
                <a:gd name="T9" fmla="*/ 1146 h 2809"/>
                <a:gd name="T10" fmla="*/ 2840 w 2916"/>
                <a:gd name="T11" fmla="*/ 751 h 2809"/>
                <a:gd name="T12" fmla="*/ 2540 w 2916"/>
                <a:gd name="T13" fmla="*/ 352 h 2809"/>
                <a:gd name="T14" fmla="*/ 1998 w 2916"/>
                <a:gd name="T15" fmla="*/ 95 h 2809"/>
                <a:gd name="T16" fmla="*/ 1063 w 2916"/>
                <a:gd name="T17" fmla="*/ 53 h 2809"/>
                <a:gd name="T18" fmla="*/ 456 w 2916"/>
                <a:gd name="T19" fmla="*/ 322 h 2809"/>
                <a:gd name="T20" fmla="*/ 28 w 2916"/>
                <a:gd name="T21" fmla="*/ 928 h 2809"/>
                <a:gd name="T22" fmla="*/ 126 w 2916"/>
                <a:gd name="T23" fmla="*/ 1112 h 2809"/>
                <a:gd name="T24" fmla="*/ 301 w 2916"/>
                <a:gd name="T25" fmla="*/ 1023 h 2809"/>
                <a:gd name="T26" fmla="*/ 308 w 2916"/>
                <a:gd name="T27" fmla="*/ 1002 h 2809"/>
                <a:gd name="T28" fmla="*/ 313 w 2916"/>
                <a:gd name="T29" fmla="*/ 980 h 2809"/>
                <a:gd name="T30" fmla="*/ 1932 w 2916"/>
                <a:gd name="T31" fmla="*/ 376 h 2809"/>
                <a:gd name="T32" fmla="*/ 2574 w 2916"/>
                <a:gd name="T33" fmla="*/ 861 h 2809"/>
                <a:gd name="T34" fmla="*/ 2557 w 2916"/>
                <a:gd name="T35" fmla="*/ 1352 h 2809"/>
                <a:gd name="T36" fmla="*/ 1982 w 2916"/>
                <a:gd name="T37" fmla="*/ 1703 h 2809"/>
                <a:gd name="T38" fmla="*/ 1510 w 2916"/>
                <a:gd name="T39" fmla="*/ 1904 h 2809"/>
                <a:gd name="T40" fmla="*/ 1109 w 2916"/>
                <a:gd name="T41" fmla="*/ 2295 h 2809"/>
                <a:gd name="T42" fmla="*/ 1007 w 2916"/>
                <a:gd name="T43" fmla="*/ 2809 h 2809"/>
                <a:gd name="T44" fmla="*/ 1295 w 2916"/>
                <a:gd name="T45" fmla="*/ 2809 h 2809"/>
                <a:gd name="T46" fmla="*/ 1295 w 2916"/>
                <a:gd name="T47" fmla="*/ 2808 h 2809"/>
                <a:gd name="connsiteX0" fmla="*/ 4367 w 9906"/>
                <a:gd name="connsiteY0" fmla="*/ 9920 h 9924"/>
                <a:gd name="connsiteX1" fmla="*/ 5591 w 9906"/>
                <a:gd name="connsiteY1" fmla="*/ 7596 h 9924"/>
                <a:gd name="connsiteX2" fmla="*/ 7056 w 9906"/>
                <a:gd name="connsiteY2" fmla="*/ 6951 h 9924"/>
                <a:gd name="connsiteX3" fmla="*/ 9532 w 9906"/>
                <a:gd name="connsiteY3" fmla="*/ 5278 h 9924"/>
                <a:gd name="connsiteX4" fmla="*/ 9902 w 9906"/>
                <a:gd name="connsiteY4" fmla="*/ 4004 h 9924"/>
                <a:gd name="connsiteX5" fmla="*/ 9665 w 9906"/>
                <a:gd name="connsiteY5" fmla="*/ 2598 h 9924"/>
                <a:gd name="connsiteX6" fmla="*/ 8637 w 9906"/>
                <a:gd name="connsiteY6" fmla="*/ 1177 h 9924"/>
                <a:gd name="connsiteX7" fmla="*/ 6778 w 9906"/>
                <a:gd name="connsiteY7" fmla="*/ 262 h 9924"/>
                <a:gd name="connsiteX8" fmla="*/ 3571 w 9906"/>
                <a:gd name="connsiteY8" fmla="*/ 113 h 9924"/>
                <a:gd name="connsiteX9" fmla="*/ 1490 w 9906"/>
                <a:gd name="connsiteY9" fmla="*/ 1070 h 9924"/>
                <a:gd name="connsiteX10" fmla="*/ 22 w 9906"/>
                <a:gd name="connsiteY10" fmla="*/ 3228 h 9924"/>
                <a:gd name="connsiteX11" fmla="*/ 358 w 9906"/>
                <a:gd name="connsiteY11" fmla="*/ 3883 h 9924"/>
                <a:gd name="connsiteX12" fmla="*/ 958 w 9906"/>
                <a:gd name="connsiteY12" fmla="*/ 3566 h 9924"/>
                <a:gd name="connsiteX13" fmla="*/ 999 w 9906"/>
                <a:gd name="connsiteY13" fmla="*/ 3413 h 9924"/>
                <a:gd name="connsiteX14" fmla="*/ 6552 w 9906"/>
                <a:gd name="connsiteY14" fmla="*/ 1263 h 9924"/>
                <a:gd name="connsiteX15" fmla="*/ 8753 w 9906"/>
                <a:gd name="connsiteY15" fmla="*/ 2989 h 9924"/>
                <a:gd name="connsiteX16" fmla="*/ 8695 w 9906"/>
                <a:gd name="connsiteY16" fmla="*/ 4737 h 9924"/>
                <a:gd name="connsiteX17" fmla="*/ 6723 w 9906"/>
                <a:gd name="connsiteY17" fmla="*/ 5987 h 9924"/>
                <a:gd name="connsiteX18" fmla="*/ 5104 w 9906"/>
                <a:gd name="connsiteY18" fmla="*/ 6702 h 9924"/>
                <a:gd name="connsiteX19" fmla="*/ 3729 w 9906"/>
                <a:gd name="connsiteY19" fmla="*/ 8094 h 9924"/>
                <a:gd name="connsiteX20" fmla="*/ 3379 w 9906"/>
                <a:gd name="connsiteY20" fmla="*/ 9924 h 9924"/>
                <a:gd name="connsiteX21" fmla="*/ 4367 w 9906"/>
                <a:gd name="connsiteY21" fmla="*/ 9924 h 9924"/>
                <a:gd name="connsiteX22" fmla="*/ 4367 w 9906"/>
                <a:gd name="connsiteY22" fmla="*/ 9920 h 9924"/>
                <a:gd name="connsiteX0" fmla="*/ 4408 w 10000"/>
                <a:gd name="connsiteY0" fmla="*/ 9996 h 10000"/>
                <a:gd name="connsiteX1" fmla="*/ 5644 w 10000"/>
                <a:gd name="connsiteY1" fmla="*/ 7654 h 10000"/>
                <a:gd name="connsiteX2" fmla="*/ 7123 w 10000"/>
                <a:gd name="connsiteY2" fmla="*/ 7004 h 10000"/>
                <a:gd name="connsiteX3" fmla="*/ 9622 w 10000"/>
                <a:gd name="connsiteY3" fmla="*/ 5318 h 10000"/>
                <a:gd name="connsiteX4" fmla="*/ 9996 w 10000"/>
                <a:gd name="connsiteY4" fmla="*/ 4035 h 10000"/>
                <a:gd name="connsiteX5" fmla="*/ 9757 w 10000"/>
                <a:gd name="connsiteY5" fmla="*/ 2618 h 10000"/>
                <a:gd name="connsiteX6" fmla="*/ 8719 w 10000"/>
                <a:gd name="connsiteY6" fmla="*/ 1186 h 10000"/>
                <a:gd name="connsiteX7" fmla="*/ 6842 w 10000"/>
                <a:gd name="connsiteY7" fmla="*/ 264 h 10000"/>
                <a:gd name="connsiteX8" fmla="*/ 3605 w 10000"/>
                <a:gd name="connsiteY8" fmla="*/ 114 h 10000"/>
                <a:gd name="connsiteX9" fmla="*/ 1504 w 10000"/>
                <a:gd name="connsiteY9" fmla="*/ 1078 h 10000"/>
                <a:gd name="connsiteX10" fmla="*/ 22 w 10000"/>
                <a:gd name="connsiteY10" fmla="*/ 3253 h 10000"/>
                <a:gd name="connsiteX11" fmla="*/ 361 w 10000"/>
                <a:gd name="connsiteY11" fmla="*/ 3913 h 10000"/>
                <a:gd name="connsiteX12" fmla="*/ 967 w 10000"/>
                <a:gd name="connsiteY12" fmla="*/ 3593 h 10000"/>
                <a:gd name="connsiteX13" fmla="*/ 1008 w 10000"/>
                <a:gd name="connsiteY13" fmla="*/ 3439 h 10000"/>
                <a:gd name="connsiteX14" fmla="*/ 6614 w 10000"/>
                <a:gd name="connsiteY14" fmla="*/ 1273 h 10000"/>
                <a:gd name="connsiteX15" fmla="*/ 8836 w 10000"/>
                <a:gd name="connsiteY15" fmla="*/ 3012 h 10000"/>
                <a:gd name="connsiteX16" fmla="*/ 8778 w 10000"/>
                <a:gd name="connsiteY16" fmla="*/ 4773 h 10000"/>
                <a:gd name="connsiteX17" fmla="*/ 6787 w 10000"/>
                <a:gd name="connsiteY17" fmla="*/ 6033 h 10000"/>
                <a:gd name="connsiteX18" fmla="*/ 5152 w 10000"/>
                <a:gd name="connsiteY18" fmla="*/ 6753 h 10000"/>
                <a:gd name="connsiteX19" fmla="*/ 3764 w 10000"/>
                <a:gd name="connsiteY19" fmla="*/ 8156 h 10000"/>
                <a:gd name="connsiteX20" fmla="*/ 3411 w 10000"/>
                <a:gd name="connsiteY20" fmla="*/ 10000 h 10000"/>
                <a:gd name="connsiteX21" fmla="*/ 4408 w 10000"/>
                <a:gd name="connsiteY21" fmla="*/ 10000 h 10000"/>
                <a:gd name="connsiteX22" fmla="*/ 4408 w 10000"/>
                <a:gd name="connsiteY22" fmla="*/ 9996 h 10000"/>
                <a:gd name="connsiteX0" fmla="*/ 4408 w 10000"/>
                <a:gd name="connsiteY0" fmla="*/ 9996 h 10000"/>
                <a:gd name="connsiteX1" fmla="*/ 5644 w 10000"/>
                <a:gd name="connsiteY1" fmla="*/ 7654 h 10000"/>
                <a:gd name="connsiteX2" fmla="*/ 7123 w 10000"/>
                <a:gd name="connsiteY2" fmla="*/ 7004 h 10000"/>
                <a:gd name="connsiteX3" fmla="*/ 9622 w 10000"/>
                <a:gd name="connsiteY3" fmla="*/ 5318 h 10000"/>
                <a:gd name="connsiteX4" fmla="*/ 9996 w 10000"/>
                <a:gd name="connsiteY4" fmla="*/ 4035 h 10000"/>
                <a:gd name="connsiteX5" fmla="*/ 9757 w 10000"/>
                <a:gd name="connsiteY5" fmla="*/ 2618 h 10000"/>
                <a:gd name="connsiteX6" fmla="*/ 8719 w 10000"/>
                <a:gd name="connsiteY6" fmla="*/ 1186 h 10000"/>
                <a:gd name="connsiteX7" fmla="*/ 6842 w 10000"/>
                <a:gd name="connsiteY7" fmla="*/ 264 h 10000"/>
                <a:gd name="connsiteX8" fmla="*/ 3605 w 10000"/>
                <a:gd name="connsiteY8" fmla="*/ 114 h 10000"/>
                <a:gd name="connsiteX9" fmla="*/ 1504 w 10000"/>
                <a:gd name="connsiteY9" fmla="*/ 1078 h 10000"/>
                <a:gd name="connsiteX10" fmla="*/ 22 w 10000"/>
                <a:gd name="connsiteY10" fmla="*/ 3253 h 10000"/>
                <a:gd name="connsiteX11" fmla="*/ 361 w 10000"/>
                <a:gd name="connsiteY11" fmla="*/ 3913 h 10000"/>
                <a:gd name="connsiteX12" fmla="*/ 967 w 10000"/>
                <a:gd name="connsiteY12" fmla="*/ 3593 h 10000"/>
                <a:gd name="connsiteX13" fmla="*/ 1008 w 10000"/>
                <a:gd name="connsiteY13" fmla="*/ 3439 h 10000"/>
                <a:gd name="connsiteX14" fmla="*/ 6614 w 10000"/>
                <a:gd name="connsiteY14" fmla="*/ 1273 h 10000"/>
                <a:gd name="connsiteX15" fmla="*/ 8836 w 10000"/>
                <a:gd name="connsiteY15" fmla="*/ 3012 h 10000"/>
                <a:gd name="connsiteX16" fmla="*/ 8778 w 10000"/>
                <a:gd name="connsiteY16" fmla="*/ 4773 h 10000"/>
                <a:gd name="connsiteX17" fmla="*/ 6787 w 10000"/>
                <a:gd name="connsiteY17" fmla="*/ 6033 h 10000"/>
                <a:gd name="connsiteX18" fmla="*/ 5152 w 10000"/>
                <a:gd name="connsiteY18" fmla="*/ 6753 h 10000"/>
                <a:gd name="connsiteX19" fmla="*/ 3764 w 10000"/>
                <a:gd name="connsiteY19" fmla="*/ 8156 h 10000"/>
                <a:gd name="connsiteX20" fmla="*/ 3411 w 10000"/>
                <a:gd name="connsiteY20" fmla="*/ 10000 h 10000"/>
                <a:gd name="connsiteX21" fmla="*/ 4408 w 10000"/>
                <a:gd name="connsiteY21" fmla="*/ 10000 h 10000"/>
                <a:gd name="connsiteX22" fmla="*/ 4408 w 10000"/>
                <a:gd name="connsiteY22" fmla="*/ 9996 h 10000"/>
                <a:gd name="connsiteX0" fmla="*/ 4408 w 10000"/>
                <a:gd name="connsiteY0" fmla="*/ 9996 h 10000"/>
                <a:gd name="connsiteX1" fmla="*/ 5644 w 10000"/>
                <a:gd name="connsiteY1" fmla="*/ 7654 h 10000"/>
                <a:gd name="connsiteX2" fmla="*/ 7123 w 10000"/>
                <a:gd name="connsiteY2" fmla="*/ 7004 h 10000"/>
                <a:gd name="connsiteX3" fmla="*/ 9622 w 10000"/>
                <a:gd name="connsiteY3" fmla="*/ 5318 h 10000"/>
                <a:gd name="connsiteX4" fmla="*/ 9996 w 10000"/>
                <a:gd name="connsiteY4" fmla="*/ 4035 h 10000"/>
                <a:gd name="connsiteX5" fmla="*/ 9757 w 10000"/>
                <a:gd name="connsiteY5" fmla="*/ 2618 h 10000"/>
                <a:gd name="connsiteX6" fmla="*/ 8719 w 10000"/>
                <a:gd name="connsiteY6" fmla="*/ 1186 h 10000"/>
                <a:gd name="connsiteX7" fmla="*/ 6842 w 10000"/>
                <a:gd name="connsiteY7" fmla="*/ 264 h 10000"/>
                <a:gd name="connsiteX8" fmla="*/ 3605 w 10000"/>
                <a:gd name="connsiteY8" fmla="*/ 114 h 10000"/>
                <a:gd name="connsiteX9" fmla="*/ 1504 w 10000"/>
                <a:gd name="connsiteY9" fmla="*/ 1078 h 10000"/>
                <a:gd name="connsiteX10" fmla="*/ 22 w 10000"/>
                <a:gd name="connsiteY10" fmla="*/ 3253 h 10000"/>
                <a:gd name="connsiteX11" fmla="*/ 361 w 10000"/>
                <a:gd name="connsiteY11" fmla="*/ 3913 h 10000"/>
                <a:gd name="connsiteX12" fmla="*/ 967 w 10000"/>
                <a:gd name="connsiteY12" fmla="*/ 3593 h 10000"/>
                <a:gd name="connsiteX13" fmla="*/ 1008 w 10000"/>
                <a:gd name="connsiteY13" fmla="*/ 3439 h 10000"/>
                <a:gd name="connsiteX14" fmla="*/ 6614 w 10000"/>
                <a:gd name="connsiteY14" fmla="*/ 1273 h 10000"/>
                <a:gd name="connsiteX15" fmla="*/ 8836 w 10000"/>
                <a:gd name="connsiteY15" fmla="*/ 3012 h 10000"/>
                <a:gd name="connsiteX16" fmla="*/ 8778 w 10000"/>
                <a:gd name="connsiteY16" fmla="*/ 4773 h 10000"/>
                <a:gd name="connsiteX17" fmla="*/ 6787 w 10000"/>
                <a:gd name="connsiteY17" fmla="*/ 6033 h 10000"/>
                <a:gd name="connsiteX18" fmla="*/ 5152 w 10000"/>
                <a:gd name="connsiteY18" fmla="*/ 6753 h 10000"/>
                <a:gd name="connsiteX19" fmla="*/ 3764 w 10000"/>
                <a:gd name="connsiteY19" fmla="*/ 8156 h 10000"/>
                <a:gd name="connsiteX20" fmla="*/ 3411 w 10000"/>
                <a:gd name="connsiteY20" fmla="*/ 10000 h 10000"/>
                <a:gd name="connsiteX21" fmla="*/ 4408 w 10000"/>
                <a:gd name="connsiteY21" fmla="*/ 10000 h 10000"/>
                <a:gd name="connsiteX22" fmla="*/ 4408 w 10000"/>
                <a:gd name="connsiteY22" fmla="*/ 9996 h 10000"/>
                <a:gd name="connsiteX0" fmla="*/ 4406 w 9998"/>
                <a:gd name="connsiteY0" fmla="*/ 9996 h 10000"/>
                <a:gd name="connsiteX1" fmla="*/ 5642 w 9998"/>
                <a:gd name="connsiteY1" fmla="*/ 7654 h 10000"/>
                <a:gd name="connsiteX2" fmla="*/ 7121 w 9998"/>
                <a:gd name="connsiteY2" fmla="*/ 7004 h 10000"/>
                <a:gd name="connsiteX3" fmla="*/ 9620 w 9998"/>
                <a:gd name="connsiteY3" fmla="*/ 5318 h 10000"/>
                <a:gd name="connsiteX4" fmla="*/ 9994 w 9998"/>
                <a:gd name="connsiteY4" fmla="*/ 4035 h 10000"/>
                <a:gd name="connsiteX5" fmla="*/ 9755 w 9998"/>
                <a:gd name="connsiteY5" fmla="*/ 2618 h 10000"/>
                <a:gd name="connsiteX6" fmla="*/ 8717 w 9998"/>
                <a:gd name="connsiteY6" fmla="*/ 1186 h 10000"/>
                <a:gd name="connsiteX7" fmla="*/ 6840 w 9998"/>
                <a:gd name="connsiteY7" fmla="*/ 264 h 10000"/>
                <a:gd name="connsiteX8" fmla="*/ 3603 w 9998"/>
                <a:gd name="connsiteY8" fmla="*/ 114 h 10000"/>
                <a:gd name="connsiteX9" fmla="*/ 1502 w 9998"/>
                <a:gd name="connsiteY9" fmla="*/ 1078 h 10000"/>
                <a:gd name="connsiteX10" fmla="*/ 20 w 9998"/>
                <a:gd name="connsiteY10" fmla="*/ 3253 h 10000"/>
                <a:gd name="connsiteX11" fmla="*/ 359 w 9998"/>
                <a:gd name="connsiteY11" fmla="*/ 3913 h 10000"/>
                <a:gd name="connsiteX12" fmla="*/ 952 w 9998"/>
                <a:gd name="connsiteY12" fmla="*/ 3572 h 10000"/>
                <a:gd name="connsiteX13" fmla="*/ 1006 w 9998"/>
                <a:gd name="connsiteY13" fmla="*/ 3439 h 10000"/>
                <a:gd name="connsiteX14" fmla="*/ 6612 w 9998"/>
                <a:gd name="connsiteY14" fmla="*/ 1273 h 10000"/>
                <a:gd name="connsiteX15" fmla="*/ 8834 w 9998"/>
                <a:gd name="connsiteY15" fmla="*/ 3012 h 10000"/>
                <a:gd name="connsiteX16" fmla="*/ 8776 w 9998"/>
                <a:gd name="connsiteY16" fmla="*/ 4773 h 10000"/>
                <a:gd name="connsiteX17" fmla="*/ 6785 w 9998"/>
                <a:gd name="connsiteY17" fmla="*/ 6033 h 10000"/>
                <a:gd name="connsiteX18" fmla="*/ 5150 w 9998"/>
                <a:gd name="connsiteY18" fmla="*/ 6753 h 10000"/>
                <a:gd name="connsiteX19" fmla="*/ 3762 w 9998"/>
                <a:gd name="connsiteY19" fmla="*/ 8156 h 10000"/>
                <a:gd name="connsiteX20" fmla="*/ 3409 w 9998"/>
                <a:gd name="connsiteY20" fmla="*/ 10000 h 10000"/>
                <a:gd name="connsiteX21" fmla="*/ 4406 w 9998"/>
                <a:gd name="connsiteY21" fmla="*/ 10000 h 10000"/>
                <a:gd name="connsiteX22" fmla="*/ 4406 w 9998"/>
                <a:gd name="connsiteY22" fmla="*/ 9996 h 10000"/>
                <a:gd name="connsiteX0" fmla="*/ 4407 w 10000"/>
                <a:gd name="connsiteY0" fmla="*/ 9996 h 10000"/>
                <a:gd name="connsiteX1" fmla="*/ 5643 w 10000"/>
                <a:gd name="connsiteY1" fmla="*/ 7654 h 10000"/>
                <a:gd name="connsiteX2" fmla="*/ 7122 w 10000"/>
                <a:gd name="connsiteY2" fmla="*/ 7004 h 10000"/>
                <a:gd name="connsiteX3" fmla="*/ 9622 w 10000"/>
                <a:gd name="connsiteY3" fmla="*/ 5318 h 10000"/>
                <a:gd name="connsiteX4" fmla="*/ 9996 w 10000"/>
                <a:gd name="connsiteY4" fmla="*/ 4035 h 10000"/>
                <a:gd name="connsiteX5" fmla="*/ 9757 w 10000"/>
                <a:gd name="connsiteY5" fmla="*/ 2618 h 10000"/>
                <a:gd name="connsiteX6" fmla="*/ 8719 w 10000"/>
                <a:gd name="connsiteY6" fmla="*/ 1186 h 10000"/>
                <a:gd name="connsiteX7" fmla="*/ 6841 w 10000"/>
                <a:gd name="connsiteY7" fmla="*/ 264 h 10000"/>
                <a:gd name="connsiteX8" fmla="*/ 3604 w 10000"/>
                <a:gd name="connsiteY8" fmla="*/ 114 h 10000"/>
                <a:gd name="connsiteX9" fmla="*/ 1502 w 10000"/>
                <a:gd name="connsiteY9" fmla="*/ 1078 h 10000"/>
                <a:gd name="connsiteX10" fmla="*/ 20 w 10000"/>
                <a:gd name="connsiteY10" fmla="*/ 3253 h 10000"/>
                <a:gd name="connsiteX11" fmla="*/ 359 w 10000"/>
                <a:gd name="connsiteY11" fmla="*/ 3913 h 10000"/>
                <a:gd name="connsiteX12" fmla="*/ 952 w 10000"/>
                <a:gd name="connsiteY12" fmla="*/ 3572 h 10000"/>
                <a:gd name="connsiteX13" fmla="*/ 1006 w 10000"/>
                <a:gd name="connsiteY13" fmla="*/ 3439 h 10000"/>
                <a:gd name="connsiteX14" fmla="*/ 6613 w 10000"/>
                <a:gd name="connsiteY14" fmla="*/ 1273 h 10000"/>
                <a:gd name="connsiteX15" fmla="*/ 8836 w 10000"/>
                <a:gd name="connsiteY15" fmla="*/ 3012 h 10000"/>
                <a:gd name="connsiteX16" fmla="*/ 8778 w 10000"/>
                <a:gd name="connsiteY16" fmla="*/ 4773 h 10000"/>
                <a:gd name="connsiteX17" fmla="*/ 6786 w 10000"/>
                <a:gd name="connsiteY17" fmla="*/ 6033 h 10000"/>
                <a:gd name="connsiteX18" fmla="*/ 5151 w 10000"/>
                <a:gd name="connsiteY18" fmla="*/ 6753 h 10000"/>
                <a:gd name="connsiteX19" fmla="*/ 3763 w 10000"/>
                <a:gd name="connsiteY19" fmla="*/ 8156 h 10000"/>
                <a:gd name="connsiteX20" fmla="*/ 3410 w 10000"/>
                <a:gd name="connsiteY20" fmla="*/ 10000 h 10000"/>
                <a:gd name="connsiteX21" fmla="*/ 4407 w 10000"/>
                <a:gd name="connsiteY21" fmla="*/ 10000 h 10000"/>
                <a:gd name="connsiteX22" fmla="*/ 4407 w 10000"/>
                <a:gd name="connsiteY22" fmla="*/ 999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4407" y="9996"/>
                  </a:moveTo>
                  <a:cubicBezTo>
                    <a:pt x="4400" y="8802"/>
                    <a:pt x="4726" y="8188"/>
                    <a:pt x="5643" y="7654"/>
                  </a:cubicBezTo>
                  <a:cubicBezTo>
                    <a:pt x="6118" y="7374"/>
                    <a:pt x="6626" y="7188"/>
                    <a:pt x="7122" y="7004"/>
                  </a:cubicBezTo>
                  <a:cubicBezTo>
                    <a:pt x="8064" y="6654"/>
                    <a:pt x="9040" y="6291"/>
                    <a:pt x="9622" y="5318"/>
                  </a:cubicBezTo>
                  <a:cubicBezTo>
                    <a:pt x="9844" y="4950"/>
                    <a:pt x="9972" y="4504"/>
                    <a:pt x="9996" y="4035"/>
                  </a:cubicBezTo>
                  <a:cubicBezTo>
                    <a:pt x="10020" y="3561"/>
                    <a:pt x="9937" y="3073"/>
                    <a:pt x="9757" y="2618"/>
                  </a:cubicBezTo>
                  <a:cubicBezTo>
                    <a:pt x="9539" y="2072"/>
                    <a:pt x="9179" y="1577"/>
                    <a:pt x="8719" y="1186"/>
                  </a:cubicBezTo>
                  <a:cubicBezTo>
                    <a:pt x="8206" y="756"/>
                    <a:pt x="7576" y="443"/>
                    <a:pt x="6841" y="264"/>
                  </a:cubicBezTo>
                  <a:cubicBezTo>
                    <a:pt x="5650" y="-26"/>
                    <a:pt x="4560" y="-77"/>
                    <a:pt x="3604" y="114"/>
                  </a:cubicBezTo>
                  <a:cubicBezTo>
                    <a:pt x="2808" y="271"/>
                    <a:pt x="2101" y="598"/>
                    <a:pt x="1502" y="1078"/>
                  </a:cubicBezTo>
                  <a:cubicBezTo>
                    <a:pt x="570" y="1839"/>
                    <a:pt x="124" y="2833"/>
                    <a:pt x="20" y="3253"/>
                  </a:cubicBezTo>
                  <a:cubicBezTo>
                    <a:pt x="-77" y="3637"/>
                    <a:pt x="204" y="3860"/>
                    <a:pt x="359" y="3913"/>
                  </a:cubicBezTo>
                  <a:cubicBezTo>
                    <a:pt x="514" y="3966"/>
                    <a:pt x="841" y="3867"/>
                    <a:pt x="952" y="3572"/>
                  </a:cubicBezTo>
                  <a:cubicBezTo>
                    <a:pt x="1001" y="3432"/>
                    <a:pt x="991" y="3504"/>
                    <a:pt x="1006" y="3439"/>
                  </a:cubicBezTo>
                  <a:cubicBezTo>
                    <a:pt x="1160" y="2903"/>
                    <a:pt x="2333" y="229"/>
                    <a:pt x="6613" y="1273"/>
                  </a:cubicBezTo>
                  <a:cubicBezTo>
                    <a:pt x="7704" y="1538"/>
                    <a:pt x="8494" y="2154"/>
                    <a:pt x="8836" y="3012"/>
                  </a:cubicBezTo>
                  <a:cubicBezTo>
                    <a:pt x="9082" y="3629"/>
                    <a:pt x="9058" y="4304"/>
                    <a:pt x="8778" y="4773"/>
                  </a:cubicBezTo>
                  <a:cubicBezTo>
                    <a:pt x="8376" y="5440"/>
                    <a:pt x="7639" y="5713"/>
                    <a:pt x="6786" y="6033"/>
                  </a:cubicBezTo>
                  <a:cubicBezTo>
                    <a:pt x="6253" y="6229"/>
                    <a:pt x="5703" y="6434"/>
                    <a:pt x="5151" y="6753"/>
                  </a:cubicBezTo>
                  <a:cubicBezTo>
                    <a:pt x="4494" y="7137"/>
                    <a:pt x="4041" y="7597"/>
                    <a:pt x="3763" y="8156"/>
                  </a:cubicBezTo>
                  <a:cubicBezTo>
                    <a:pt x="3518" y="8655"/>
                    <a:pt x="3407" y="9239"/>
                    <a:pt x="3410" y="10000"/>
                  </a:cubicBezTo>
                  <a:lnTo>
                    <a:pt x="4407" y="10000"/>
                  </a:lnTo>
                  <a:lnTo>
                    <a:pt x="4407" y="9996"/>
                  </a:lnTo>
                  <a:close/>
                </a:path>
              </a:pathLst>
            </a:custGeom>
            <a:solidFill>
              <a:srgbClr val="8E8E8E"/>
            </a:solidFill>
            <a:ln>
              <a:noFill/>
            </a:ln>
            <a:effectLst>
              <a:glow rad="228600">
                <a:schemeClr val="bg1">
                  <a:lumMod val="50000"/>
                  <a:alpha val="40000"/>
                </a:schemeClr>
              </a:glow>
              <a:outerShdw blurRad="863600" sx="102000" sy="102000" algn="ctr" rotWithShape="0">
                <a:prstClr val="black">
                  <a:alpha val="3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7" name="Freeform 51"/>
            <p:cNvSpPr>
              <a:spLocks/>
            </p:cNvSpPr>
            <p:nvPr/>
          </p:nvSpPr>
          <p:spPr bwMode="auto">
            <a:xfrm>
              <a:off x="2526189" y="133443"/>
              <a:ext cx="5215657" cy="5013632"/>
            </a:xfrm>
            <a:custGeom>
              <a:avLst/>
              <a:gdLst>
                <a:gd name="T0" fmla="*/ 1142 w 2950"/>
                <a:gd name="T1" fmla="*/ 2297 h 2803"/>
                <a:gd name="T2" fmla="*/ 1536 w 2950"/>
                <a:gd name="T3" fmla="*/ 1912 h 2803"/>
                <a:gd name="T4" fmla="*/ 2005 w 2950"/>
                <a:gd name="T5" fmla="*/ 1712 h 2803"/>
                <a:gd name="T6" fmla="*/ 2588 w 2950"/>
                <a:gd name="T7" fmla="*/ 1354 h 2803"/>
                <a:gd name="T8" fmla="*/ 2606 w 2950"/>
                <a:gd name="T9" fmla="*/ 849 h 2803"/>
                <a:gd name="T10" fmla="*/ 1954 w 2950"/>
                <a:gd name="T11" fmla="*/ 354 h 2803"/>
                <a:gd name="T12" fmla="*/ 1428 w 2950"/>
                <a:gd name="T13" fmla="*/ 288 h 2803"/>
                <a:gd name="T14" fmla="*/ 316 w 2950"/>
                <a:gd name="T15" fmla="*/ 968 h 2803"/>
                <a:gd name="T16" fmla="*/ 316 w 2950"/>
                <a:gd name="T17" fmla="*/ 970 h 2803"/>
                <a:gd name="T18" fmla="*/ 316 w 2950"/>
                <a:gd name="T19" fmla="*/ 971 h 2803"/>
                <a:gd name="T20" fmla="*/ 311 w 2950"/>
                <a:gd name="T21" fmla="*/ 992 h 2803"/>
                <a:gd name="T22" fmla="*/ 304 w 2950"/>
                <a:gd name="T23" fmla="*/ 1011 h 2803"/>
                <a:gd name="T24" fmla="*/ 184 w 2950"/>
                <a:gd name="T25" fmla="*/ 1095 h 2803"/>
                <a:gd name="T26" fmla="*/ 149 w 2950"/>
                <a:gd name="T27" fmla="*/ 1091 h 2803"/>
                <a:gd name="T28" fmla="*/ 61 w 2950"/>
                <a:gd name="T29" fmla="*/ 926 h 2803"/>
                <a:gd name="T30" fmla="*/ 484 w 2950"/>
                <a:gd name="T31" fmla="*/ 329 h 2803"/>
                <a:gd name="T32" fmla="*/ 1085 w 2950"/>
                <a:gd name="T33" fmla="*/ 63 h 2803"/>
                <a:gd name="T34" fmla="*/ 1425 w 2950"/>
                <a:gd name="T35" fmla="*/ 32 h 2803"/>
                <a:gd name="T36" fmla="*/ 2012 w 2950"/>
                <a:gd name="T37" fmla="*/ 105 h 2803"/>
                <a:gd name="T38" fmla="*/ 2548 w 2950"/>
                <a:gd name="T39" fmla="*/ 359 h 2803"/>
                <a:gd name="T40" fmla="*/ 2843 w 2950"/>
                <a:gd name="T41" fmla="*/ 751 h 2803"/>
                <a:gd name="T42" fmla="*/ 2911 w 2950"/>
                <a:gd name="T43" fmla="*/ 1139 h 2803"/>
                <a:gd name="T44" fmla="*/ 2806 w 2950"/>
                <a:gd name="T45" fmla="*/ 1489 h 2803"/>
                <a:gd name="T46" fmla="*/ 2091 w 2950"/>
                <a:gd name="T47" fmla="*/ 1953 h 2803"/>
                <a:gd name="T48" fmla="*/ 1662 w 2950"/>
                <a:gd name="T49" fmla="*/ 2135 h 2803"/>
                <a:gd name="T50" fmla="*/ 1377 w 2950"/>
                <a:gd name="T51" fmla="*/ 2399 h 2803"/>
                <a:gd name="T52" fmla="*/ 1297 w 2950"/>
                <a:gd name="T53" fmla="*/ 2802 h 2803"/>
                <a:gd name="T54" fmla="*/ 1297 w 2950"/>
                <a:gd name="T55" fmla="*/ 2803 h 2803"/>
                <a:gd name="T56" fmla="*/ 1329 w 2950"/>
                <a:gd name="T57" fmla="*/ 2803 h 2803"/>
                <a:gd name="T58" fmla="*/ 1329 w 2950"/>
                <a:gd name="T59" fmla="*/ 2802 h 2803"/>
                <a:gd name="T60" fmla="*/ 1678 w 2950"/>
                <a:gd name="T61" fmla="*/ 2163 h 2803"/>
                <a:gd name="T62" fmla="*/ 2102 w 2950"/>
                <a:gd name="T63" fmla="*/ 1983 h 2803"/>
                <a:gd name="T64" fmla="*/ 2833 w 2950"/>
                <a:gd name="T65" fmla="*/ 1506 h 2803"/>
                <a:gd name="T66" fmla="*/ 2943 w 2950"/>
                <a:gd name="T67" fmla="*/ 1141 h 2803"/>
                <a:gd name="T68" fmla="*/ 2872 w 2950"/>
                <a:gd name="T69" fmla="*/ 739 h 2803"/>
                <a:gd name="T70" fmla="*/ 2568 w 2950"/>
                <a:gd name="T71" fmla="*/ 334 h 2803"/>
                <a:gd name="T72" fmla="*/ 2020 w 2950"/>
                <a:gd name="T73" fmla="*/ 74 h 2803"/>
                <a:gd name="T74" fmla="*/ 1425 w 2950"/>
                <a:gd name="T75" fmla="*/ 0 h 2803"/>
                <a:gd name="T76" fmla="*/ 1078 w 2950"/>
                <a:gd name="T77" fmla="*/ 31 h 2803"/>
                <a:gd name="T78" fmla="*/ 465 w 2950"/>
                <a:gd name="T79" fmla="*/ 304 h 2803"/>
                <a:gd name="T80" fmla="*/ 30 w 2950"/>
                <a:gd name="T81" fmla="*/ 918 h 2803"/>
                <a:gd name="T82" fmla="*/ 140 w 2950"/>
                <a:gd name="T83" fmla="*/ 1121 h 2803"/>
                <a:gd name="T84" fmla="*/ 184 w 2950"/>
                <a:gd name="T85" fmla="*/ 1127 h 2803"/>
                <a:gd name="T86" fmla="*/ 334 w 2950"/>
                <a:gd name="T87" fmla="*/ 1023 h 2803"/>
                <a:gd name="T88" fmla="*/ 342 w 2950"/>
                <a:gd name="T89" fmla="*/ 1001 h 2803"/>
                <a:gd name="T90" fmla="*/ 347 w 2950"/>
                <a:gd name="T91" fmla="*/ 978 h 2803"/>
                <a:gd name="T92" fmla="*/ 1428 w 2950"/>
                <a:gd name="T93" fmla="*/ 320 h 2803"/>
                <a:gd name="T94" fmla="*/ 1946 w 2950"/>
                <a:gd name="T95" fmla="*/ 385 h 2803"/>
                <a:gd name="T96" fmla="*/ 2577 w 2950"/>
                <a:gd name="T97" fmla="*/ 861 h 2803"/>
                <a:gd name="T98" fmla="*/ 2561 w 2950"/>
                <a:gd name="T99" fmla="*/ 1338 h 2803"/>
                <a:gd name="T100" fmla="*/ 1994 w 2950"/>
                <a:gd name="T101" fmla="*/ 1681 h 2803"/>
                <a:gd name="T102" fmla="*/ 1521 w 2950"/>
                <a:gd name="T103" fmla="*/ 1884 h 2803"/>
                <a:gd name="T104" fmla="*/ 1113 w 2950"/>
                <a:gd name="T105" fmla="*/ 2282 h 2803"/>
                <a:gd name="T106" fmla="*/ 1009 w 2950"/>
                <a:gd name="T107" fmla="*/ 2803 h 2803"/>
                <a:gd name="T108" fmla="*/ 1041 w 2950"/>
                <a:gd name="T109" fmla="*/ 2803 h 2803"/>
                <a:gd name="T110" fmla="*/ 1142 w 2950"/>
                <a:gd name="T111" fmla="*/ 2297 h 2803"/>
                <a:gd name="connsiteX0" fmla="*/ 3792 w 9901"/>
                <a:gd name="connsiteY0" fmla="*/ 8195 h 10000"/>
                <a:gd name="connsiteX1" fmla="*/ 5128 w 9901"/>
                <a:gd name="connsiteY1" fmla="*/ 6821 h 10000"/>
                <a:gd name="connsiteX2" fmla="*/ 6718 w 9901"/>
                <a:gd name="connsiteY2" fmla="*/ 6108 h 10000"/>
                <a:gd name="connsiteX3" fmla="*/ 8694 w 9901"/>
                <a:gd name="connsiteY3" fmla="*/ 4831 h 10000"/>
                <a:gd name="connsiteX4" fmla="*/ 8755 w 9901"/>
                <a:gd name="connsiteY4" fmla="*/ 3029 h 10000"/>
                <a:gd name="connsiteX5" fmla="*/ 6545 w 9901"/>
                <a:gd name="connsiteY5" fmla="*/ 1263 h 10000"/>
                <a:gd name="connsiteX6" fmla="*/ 4762 w 9901"/>
                <a:gd name="connsiteY6" fmla="*/ 1027 h 10000"/>
                <a:gd name="connsiteX7" fmla="*/ 992 w 9901"/>
                <a:gd name="connsiteY7" fmla="*/ 3453 h 10000"/>
                <a:gd name="connsiteX8" fmla="*/ 992 w 9901"/>
                <a:gd name="connsiteY8" fmla="*/ 3461 h 10000"/>
                <a:gd name="connsiteX9" fmla="*/ 975 w 9901"/>
                <a:gd name="connsiteY9" fmla="*/ 3539 h 10000"/>
                <a:gd name="connsiteX10" fmla="*/ 952 w 9901"/>
                <a:gd name="connsiteY10" fmla="*/ 3607 h 10000"/>
                <a:gd name="connsiteX11" fmla="*/ 545 w 9901"/>
                <a:gd name="connsiteY11" fmla="*/ 3907 h 10000"/>
                <a:gd name="connsiteX12" fmla="*/ 426 w 9901"/>
                <a:gd name="connsiteY12" fmla="*/ 3892 h 10000"/>
                <a:gd name="connsiteX13" fmla="*/ 128 w 9901"/>
                <a:gd name="connsiteY13" fmla="*/ 3304 h 10000"/>
                <a:gd name="connsiteX14" fmla="*/ 1562 w 9901"/>
                <a:gd name="connsiteY14" fmla="*/ 1174 h 10000"/>
                <a:gd name="connsiteX15" fmla="*/ 3599 w 9901"/>
                <a:gd name="connsiteY15" fmla="*/ 225 h 10000"/>
                <a:gd name="connsiteX16" fmla="*/ 4752 w 9901"/>
                <a:gd name="connsiteY16" fmla="*/ 114 h 10000"/>
                <a:gd name="connsiteX17" fmla="*/ 6741 w 9901"/>
                <a:gd name="connsiteY17" fmla="*/ 375 h 10000"/>
                <a:gd name="connsiteX18" fmla="*/ 8558 w 9901"/>
                <a:gd name="connsiteY18" fmla="*/ 1281 h 10000"/>
                <a:gd name="connsiteX19" fmla="*/ 9558 w 9901"/>
                <a:gd name="connsiteY19" fmla="*/ 2679 h 10000"/>
                <a:gd name="connsiteX20" fmla="*/ 9789 w 9901"/>
                <a:gd name="connsiteY20" fmla="*/ 4064 h 10000"/>
                <a:gd name="connsiteX21" fmla="*/ 9433 w 9901"/>
                <a:gd name="connsiteY21" fmla="*/ 5312 h 10000"/>
                <a:gd name="connsiteX22" fmla="*/ 7009 w 9901"/>
                <a:gd name="connsiteY22" fmla="*/ 6968 h 10000"/>
                <a:gd name="connsiteX23" fmla="*/ 5555 w 9901"/>
                <a:gd name="connsiteY23" fmla="*/ 7617 h 10000"/>
                <a:gd name="connsiteX24" fmla="*/ 4589 w 9901"/>
                <a:gd name="connsiteY24" fmla="*/ 8559 h 10000"/>
                <a:gd name="connsiteX25" fmla="*/ 4318 w 9901"/>
                <a:gd name="connsiteY25" fmla="*/ 9996 h 10000"/>
                <a:gd name="connsiteX26" fmla="*/ 4318 w 9901"/>
                <a:gd name="connsiteY26" fmla="*/ 10000 h 10000"/>
                <a:gd name="connsiteX27" fmla="*/ 4426 w 9901"/>
                <a:gd name="connsiteY27" fmla="*/ 10000 h 10000"/>
                <a:gd name="connsiteX28" fmla="*/ 4426 w 9901"/>
                <a:gd name="connsiteY28" fmla="*/ 9996 h 10000"/>
                <a:gd name="connsiteX29" fmla="*/ 5609 w 9901"/>
                <a:gd name="connsiteY29" fmla="*/ 7717 h 10000"/>
                <a:gd name="connsiteX30" fmla="*/ 7046 w 9901"/>
                <a:gd name="connsiteY30" fmla="*/ 7075 h 10000"/>
                <a:gd name="connsiteX31" fmla="*/ 9524 w 9901"/>
                <a:gd name="connsiteY31" fmla="*/ 5373 h 10000"/>
                <a:gd name="connsiteX32" fmla="*/ 9897 w 9901"/>
                <a:gd name="connsiteY32" fmla="*/ 4071 h 10000"/>
                <a:gd name="connsiteX33" fmla="*/ 9657 w 9901"/>
                <a:gd name="connsiteY33" fmla="*/ 2636 h 10000"/>
                <a:gd name="connsiteX34" fmla="*/ 8626 w 9901"/>
                <a:gd name="connsiteY34" fmla="*/ 1192 h 10000"/>
                <a:gd name="connsiteX35" fmla="*/ 6768 w 9901"/>
                <a:gd name="connsiteY35" fmla="*/ 264 h 10000"/>
                <a:gd name="connsiteX36" fmla="*/ 4752 w 9901"/>
                <a:gd name="connsiteY36" fmla="*/ 0 h 10000"/>
                <a:gd name="connsiteX37" fmla="*/ 3575 w 9901"/>
                <a:gd name="connsiteY37" fmla="*/ 111 h 10000"/>
                <a:gd name="connsiteX38" fmla="*/ 1497 w 9901"/>
                <a:gd name="connsiteY38" fmla="*/ 1085 h 10000"/>
                <a:gd name="connsiteX39" fmla="*/ 23 w 9901"/>
                <a:gd name="connsiteY39" fmla="*/ 3275 h 10000"/>
                <a:gd name="connsiteX40" fmla="*/ 396 w 9901"/>
                <a:gd name="connsiteY40" fmla="*/ 3999 h 10000"/>
                <a:gd name="connsiteX41" fmla="*/ 545 w 9901"/>
                <a:gd name="connsiteY41" fmla="*/ 4021 h 10000"/>
                <a:gd name="connsiteX42" fmla="*/ 1053 w 9901"/>
                <a:gd name="connsiteY42" fmla="*/ 3650 h 10000"/>
                <a:gd name="connsiteX43" fmla="*/ 1080 w 9901"/>
                <a:gd name="connsiteY43" fmla="*/ 3571 h 10000"/>
                <a:gd name="connsiteX44" fmla="*/ 1097 w 9901"/>
                <a:gd name="connsiteY44" fmla="*/ 3489 h 10000"/>
                <a:gd name="connsiteX45" fmla="*/ 4762 w 9901"/>
                <a:gd name="connsiteY45" fmla="*/ 1142 h 10000"/>
                <a:gd name="connsiteX46" fmla="*/ 6518 w 9901"/>
                <a:gd name="connsiteY46" fmla="*/ 1374 h 10000"/>
                <a:gd name="connsiteX47" fmla="*/ 8657 w 9901"/>
                <a:gd name="connsiteY47" fmla="*/ 3072 h 10000"/>
                <a:gd name="connsiteX48" fmla="*/ 8602 w 9901"/>
                <a:gd name="connsiteY48" fmla="*/ 4773 h 10000"/>
                <a:gd name="connsiteX49" fmla="*/ 6680 w 9901"/>
                <a:gd name="connsiteY49" fmla="*/ 5997 h 10000"/>
                <a:gd name="connsiteX50" fmla="*/ 5077 w 9901"/>
                <a:gd name="connsiteY50" fmla="*/ 6721 h 10000"/>
                <a:gd name="connsiteX51" fmla="*/ 3694 w 9901"/>
                <a:gd name="connsiteY51" fmla="*/ 8141 h 10000"/>
                <a:gd name="connsiteX52" fmla="*/ 3341 w 9901"/>
                <a:gd name="connsiteY52" fmla="*/ 10000 h 10000"/>
                <a:gd name="connsiteX53" fmla="*/ 3450 w 9901"/>
                <a:gd name="connsiteY53" fmla="*/ 10000 h 10000"/>
                <a:gd name="connsiteX54" fmla="*/ 3792 w 9901"/>
                <a:gd name="connsiteY54" fmla="*/ 8195 h 10000"/>
                <a:gd name="connsiteX0" fmla="*/ 3830 w 10000"/>
                <a:gd name="connsiteY0" fmla="*/ 8195 h 10000"/>
                <a:gd name="connsiteX1" fmla="*/ 5179 w 10000"/>
                <a:gd name="connsiteY1" fmla="*/ 6821 h 10000"/>
                <a:gd name="connsiteX2" fmla="*/ 6785 w 10000"/>
                <a:gd name="connsiteY2" fmla="*/ 6108 h 10000"/>
                <a:gd name="connsiteX3" fmla="*/ 8781 w 10000"/>
                <a:gd name="connsiteY3" fmla="*/ 4831 h 10000"/>
                <a:gd name="connsiteX4" fmla="*/ 8843 w 10000"/>
                <a:gd name="connsiteY4" fmla="*/ 3029 h 10000"/>
                <a:gd name="connsiteX5" fmla="*/ 6610 w 10000"/>
                <a:gd name="connsiteY5" fmla="*/ 1263 h 10000"/>
                <a:gd name="connsiteX6" fmla="*/ 4810 w 10000"/>
                <a:gd name="connsiteY6" fmla="*/ 1027 h 10000"/>
                <a:gd name="connsiteX7" fmla="*/ 1002 w 10000"/>
                <a:gd name="connsiteY7" fmla="*/ 3453 h 10000"/>
                <a:gd name="connsiteX8" fmla="*/ 985 w 10000"/>
                <a:gd name="connsiteY8" fmla="*/ 3539 h 10000"/>
                <a:gd name="connsiteX9" fmla="*/ 962 w 10000"/>
                <a:gd name="connsiteY9" fmla="*/ 3607 h 10000"/>
                <a:gd name="connsiteX10" fmla="*/ 550 w 10000"/>
                <a:gd name="connsiteY10" fmla="*/ 3907 h 10000"/>
                <a:gd name="connsiteX11" fmla="*/ 430 w 10000"/>
                <a:gd name="connsiteY11" fmla="*/ 3892 h 10000"/>
                <a:gd name="connsiteX12" fmla="*/ 129 w 10000"/>
                <a:gd name="connsiteY12" fmla="*/ 3304 h 10000"/>
                <a:gd name="connsiteX13" fmla="*/ 1578 w 10000"/>
                <a:gd name="connsiteY13" fmla="*/ 1174 h 10000"/>
                <a:gd name="connsiteX14" fmla="*/ 3635 w 10000"/>
                <a:gd name="connsiteY14" fmla="*/ 225 h 10000"/>
                <a:gd name="connsiteX15" fmla="*/ 4800 w 10000"/>
                <a:gd name="connsiteY15" fmla="*/ 114 h 10000"/>
                <a:gd name="connsiteX16" fmla="*/ 6808 w 10000"/>
                <a:gd name="connsiteY16" fmla="*/ 375 h 10000"/>
                <a:gd name="connsiteX17" fmla="*/ 8644 w 10000"/>
                <a:gd name="connsiteY17" fmla="*/ 1281 h 10000"/>
                <a:gd name="connsiteX18" fmla="*/ 9654 w 10000"/>
                <a:gd name="connsiteY18" fmla="*/ 2679 h 10000"/>
                <a:gd name="connsiteX19" fmla="*/ 9887 w 10000"/>
                <a:gd name="connsiteY19" fmla="*/ 4064 h 10000"/>
                <a:gd name="connsiteX20" fmla="*/ 9527 w 10000"/>
                <a:gd name="connsiteY20" fmla="*/ 5312 h 10000"/>
                <a:gd name="connsiteX21" fmla="*/ 7079 w 10000"/>
                <a:gd name="connsiteY21" fmla="*/ 6968 h 10000"/>
                <a:gd name="connsiteX22" fmla="*/ 5611 w 10000"/>
                <a:gd name="connsiteY22" fmla="*/ 7617 h 10000"/>
                <a:gd name="connsiteX23" fmla="*/ 4635 w 10000"/>
                <a:gd name="connsiteY23" fmla="*/ 8559 h 10000"/>
                <a:gd name="connsiteX24" fmla="*/ 4361 w 10000"/>
                <a:gd name="connsiteY24" fmla="*/ 9996 h 10000"/>
                <a:gd name="connsiteX25" fmla="*/ 4361 w 10000"/>
                <a:gd name="connsiteY25" fmla="*/ 10000 h 10000"/>
                <a:gd name="connsiteX26" fmla="*/ 4470 w 10000"/>
                <a:gd name="connsiteY26" fmla="*/ 10000 h 10000"/>
                <a:gd name="connsiteX27" fmla="*/ 4470 w 10000"/>
                <a:gd name="connsiteY27" fmla="*/ 9996 h 10000"/>
                <a:gd name="connsiteX28" fmla="*/ 5665 w 10000"/>
                <a:gd name="connsiteY28" fmla="*/ 7717 h 10000"/>
                <a:gd name="connsiteX29" fmla="*/ 7116 w 10000"/>
                <a:gd name="connsiteY29" fmla="*/ 7075 h 10000"/>
                <a:gd name="connsiteX30" fmla="*/ 9619 w 10000"/>
                <a:gd name="connsiteY30" fmla="*/ 5373 h 10000"/>
                <a:gd name="connsiteX31" fmla="*/ 9996 w 10000"/>
                <a:gd name="connsiteY31" fmla="*/ 4071 h 10000"/>
                <a:gd name="connsiteX32" fmla="*/ 9754 w 10000"/>
                <a:gd name="connsiteY32" fmla="*/ 2636 h 10000"/>
                <a:gd name="connsiteX33" fmla="*/ 8712 w 10000"/>
                <a:gd name="connsiteY33" fmla="*/ 1192 h 10000"/>
                <a:gd name="connsiteX34" fmla="*/ 6836 w 10000"/>
                <a:gd name="connsiteY34" fmla="*/ 264 h 10000"/>
                <a:gd name="connsiteX35" fmla="*/ 4800 w 10000"/>
                <a:gd name="connsiteY35" fmla="*/ 0 h 10000"/>
                <a:gd name="connsiteX36" fmla="*/ 3611 w 10000"/>
                <a:gd name="connsiteY36" fmla="*/ 111 h 10000"/>
                <a:gd name="connsiteX37" fmla="*/ 1512 w 10000"/>
                <a:gd name="connsiteY37" fmla="*/ 1085 h 10000"/>
                <a:gd name="connsiteX38" fmla="*/ 23 w 10000"/>
                <a:gd name="connsiteY38" fmla="*/ 3275 h 10000"/>
                <a:gd name="connsiteX39" fmla="*/ 400 w 10000"/>
                <a:gd name="connsiteY39" fmla="*/ 3999 h 10000"/>
                <a:gd name="connsiteX40" fmla="*/ 550 w 10000"/>
                <a:gd name="connsiteY40" fmla="*/ 4021 h 10000"/>
                <a:gd name="connsiteX41" fmla="*/ 1064 w 10000"/>
                <a:gd name="connsiteY41" fmla="*/ 3650 h 10000"/>
                <a:gd name="connsiteX42" fmla="*/ 1091 w 10000"/>
                <a:gd name="connsiteY42" fmla="*/ 3571 h 10000"/>
                <a:gd name="connsiteX43" fmla="*/ 1108 w 10000"/>
                <a:gd name="connsiteY43" fmla="*/ 3489 h 10000"/>
                <a:gd name="connsiteX44" fmla="*/ 4810 w 10000"/>
                <a:gd name="connsiteY44" fmla="*/ 1142 h 10000"/>
                <a:gd name="connsiteX45" fmla="*/ 6583 w 10000"/>
                <a:gd name="connsiteY45" fmla="*/ 1374 h 10000"/>
                <a:gd name="connsiteX46" fmla="*/ 8744 w 10000"/>
                <a:gd name="connsiteY46" fmla="*/ 3072 h 10000"/>
                <a:gd name="connsiteX47" fmla="*/ 8688 w 10000"/>
                <a:gd name="connsiteY47" fmla="*/ 4773 h 10000"/>
                <a:gd name="connsiteX48" fmla="*/ 6747 w 10000"/>
                <a:gd name="connsiteY48" fmla="*/ 5997 h 10000"/>
                <a:gd name="connsiteX49" fmla="*/ 5128 w 10000"/>
                <a:gd name="connsiteY49" fmla="*/ 6721 h 10000"/>
                <a:gd name="connsiteX50" fmla="*/ 3731 w 10000"/>
                <a:gd name="connsiteY50" fmla="*/ 8141 h 10000"/>
                <a:gd name="connsiteX51" fmla="*/ 3374 w 10000"/>
                <a:gd name="connsiteY51" fmla="*/ 10000 h 10000"/>
                <a:gd name="connsiteX52" fmla="*/ 3484 w 10000"/>
                <a:gd name="connsiteY52" fmla="*/ 10000 h 10000"/>
                <a:gd name="connsiteX53" fmla="*/ 3830 w 10000"/>
                <a:gd name="connsiteY53" fmla="*/ 8195 h 10000"/>
                <a:gd name="connsiteX0" fmla="*/ 3830 w 10000"/>
                <a:gd name="connsiteY0" fmla="*/ 8195 h 10000"/>
                <a:gd name="connsiteX1" fmla="*/ 5179 w 10000"/>
                <a:gd name="connsiteY1" fmla="*/ 6821 h 10000"/>
                <a:gd name="connsiteX2" fmla="*/ 6785 w 10000"/>
                <a:gd name="connsiteY2" fmla="*/ 6108 h 10000"/>
                <a:gd name="connsiteX3" fmla="*/ 8781 w 10000"/>
                <a:gd name="connsiteY3" fmla="*/ 4831 h 10000"/>
                <a:gd name="connsiteX4" fmla="*/ 8843 w 10000"/>
                <a:gd name="connsiteY4" fmla="*/ 3029 h 10000"/>
                <a:gd name="connsiteX5" fmla="*/ 6610 w 10000"/>
                <a:gd name="connsiteY5" fmla="*/ 1263 h 10000"/>
                <a:gd name="connsiteX6" fmla="*/ 4810 w 10000"/>
                <a:gd name="connsiteY6" fmla="*/ 1027 h 10000"/>
                <a:gd name="connsiteX7" fmla="*/ 1002 w 10000"/>
                <a:gd name="connsiteY7" fmla="*/ 3453 h 10000"/>
                <a:gd name="connsiteX8" fmla="*/ 962 w 10000"/>
                <a:gd name="connsiteY8" fmla="*/ 3607 h 10000"/>
                <a:gd name="connsiteX9" fmla="*/ 550 w 10000"/>
                <a:gd name="connsiteY9" fmla="*/ 3907 h 10000"/>
                <a:gd name="connsiteX10" fmla="*/ 430 w 10000"/>
                <a:gd name="connsiteY10" fmla="*/ 3892 h 10000"/>
                <a:gd name="connsiteX11" fmla="*/ 129 w 10000"/>
                <a:gd name="connsiteY11" fmla="*/ 3304 h 10000"/>
                <a:gd name="connsiteX12" fmla="*/ 1578 w 10000"/>
                <a:gd name="connsiteY12" fmla="*/ 1174 h 10000"/>
                <a:gd name="connsiteX13" fmla="*/ 3635 w 10000"/>
                <a:gd name="connsiteY13" fmla="*/ 225 h 10000"/>
                <a:gd name="connsiteX14" fmla="*/ 4800 w 10000"/>
                <a:gd name="connsiteY14" fmla="*/ 114 h 10000"/>
                <a:gd name="connsiteX15" fmla="*/ 6808 w 10000"/>
                <a:gd name="connsiteY15" fmla="*/ 375 h 10000"/>
                <a:gd name="connsiteX16" fmla="*/ 8644 w 10000"/>
                <a:gd name="connsiteY16" fmla="*/ 1281 h 10000"/>
                <a:gd name="connsiteX17" fmla="*/ 9654 w 10000"/>
                <a:gd name="connsiteY17" fmla="*/ 2679 h 10000"/>
                <a:gd name="connsiteX18" fmla="*/ 9887 w 10000"/>
                <a:gd name="connsiteY18" fmla="*/ 4064 h 10000"/>
                <a:gd name="connsiteX19" fmla="*/ 9527 w 10000"/>
                <a:gd name="connsiteY19" fmla="*/ 5312 h 10000"/>
                <a:gd name="connsiteX20" fmla="*/ 7079 w 10000"/>
                <a:gd name="connsiteY20" fmla="*/ 6968 h 10000"/>
                <a:gd name="connsiteX21" fmla="*/ 5611 w 10000"/>
                <a:gd name="connsiteY21" fmla="*/ 7617 h 10000"/>
                <a:gd name="connsiteX22" fmla="*/ 4635 w 10000"/>
                <a:gd name="connsiteY22" fmla="*/ 8559 h 10000"/>
                <a:gd name="connsiteX23" fmla="*/ 4361 w 10000"/>
                <a:gd name="connsiteY23" fmla="*/ 9996 h 10000"/>
                <a:gd name="connsiteX24" fmla="*/ 4361 w 10000"/>
                <a:gd name="connsiteY24" fmla="*/ 10000 h 10000"/>
                <a:gd name="connsiteX25" fmla="*/ 4470 w 10000"/>
                <a:gd name="connsiteY25" fmla="*/ 10000 h 10000"/>
                <a:gd name="connsiteX26" fmla="*/ 4470 w 10000"/>
                <a:gd name="connsiteY26" fmla="*/ 9996 h 10000"/>
                <a:gd name="connsiteX27" fmla="*/ 5665 w 10000"/>
                <a:gd name="connsiteY27" fmla="*/ 7717 h 10000"/>
                <a:gd name="connsiteX28" fmla="*/ 7116 w 10000"/>
                <a:gd name="connsiteY28" fmla="*/ 7075 h 10000"/>
                <a:gd name="connsiteX29" fmla="*/ 9619 w 10000"/>
                <a:gd name="connsiteY29" fmla="*/ 5373 h 10000"/>
                <a:gd name="connsiteX30" fmla="*/ 9996 w 10000"/>
                <a:gd name="connsiteY30" fmla="*/ 4071 h 10000"/>
                <a:gd name="connsiteX31" fmla="*/ 9754 w 10000"/>
                <a:gd name="connsiteY31" fmla="*/ 2636 h 10000"/>
                <a:gd name="connsiteX32" fmla="*/ 8712 w 10000"/>
                <a:gd name="connsiteY32" fmla="*/ 1192 h 10000"/>
                <a:gd name="connsiteX33" fmla="*/ 6836 w 10000"/>
                <a:gd name="connsiteY33" fmla="*/ 264 h 10000"/>
                <a:gd name="connsiteX34" fmla="*/ 4800 w 10000"/>
                <a:gd name="connsiteY34" fmla="*/ 0 h 10000"/>
                <a:gd name="connsiteX35" fmla="*/ 3611 w 10000"/>
                <a:gd name="connsiteY35" fmla="*/ 111 h 10000"/>
                <a:gd name="connsiteX36" fmla="*/ 1512 w 10000"/>
                <a:gd name="connsiteY36" fmla="*/ 1085 h 10000"/>
                <a:gd name="connsiteX37" fmla="*/ 23 w 10000"/>
                <a:gd name="connsiteY37" fmla="*/ 3275 h 10000"/>
                <a:gd name="connsiteX38" fmla="*/ 400 w 10000"/>
                <a:gd name="connsiteY38" fmla="*/ 3999 h 10000"/>
                <a:gd name="connsiteX39" fmla="*/ 550 w 10000"/>
                <a:gd name="connsiteY39" fmla="*/ 4021 h 10000"/>
                <a:gd name="connsiteX40" fmla="*/ 1064 w 10000"/>
                <a:gd name="connsiteY40" fmla="*/ 3650 h 10000"/>
                <a:gd name="connsiteX41" fmla="*/ 1091 w 10000"/>
                <a:gd name="connsiteY41" fmla="*/ 3571 h 10000"/>
                <a:gd name="connsiteX42" fmla="*/ 1108 w 10000"/>
                <a:gd name="connsiteY42" fmla="*/ 3489 h 10000"/>
                <a:gd name="connsiteX43" fmla="*/ 4810 w 10000"/>
                <a:gd name="connsiteY43" fmla="*/ 1142 h 10000"/>
                <a:gd name="connsiteX44" fmla="*/ 6583 w 10000"/>
                <a:gd name="connsiteY44" fmla="*/ 1374 h 10000"/>
                <a:gd name="connsiteX45" fmla="*/ 8744 w 10000"/>
                <a:gd name="connsiteY45" fmla="*/ 3072 h 10000"/>
                <a:gd name="connsiteX46" fmla="*/ 8688 w 10000"/>
                <a:gd name="connsiteY46" fmla="*/ 4773 h 10000"/>
                <a:gd name="connsiteX47" fmla="*/ 6747 w 10000"/>
                <a:gd name="connsiteY47" fmla="*/ 5997 h 10000"/>
                <a:gd name="connsiteX48" fmla="*/ 5128 w 10000"/>
                <a:gd name="connsiteY48" fmla="*/ 6721 h 10000"/>
                <a:gd name="connsiteX49" fmla="*/ 3731 w 10000"/>
                <a:gd name="connsiteY49" fmla="*/ 8141 h 10000"/>
                <a:gd name="connsiteX50" fmla="*/ 3374 w 10000"/>
                <a:gd name="connsiteY50" fmla="*/ 10000 h 10000"/>
                <a:gd name="connsiteX51" fmla="*/ 3484 w 10000"/>
                <a:gd name="connsiteY51" fmla="*/ 10000 h 10000"/>
                <a:gd name="connsiteX52" fmla="*/ 3830 w 10000"/>
                <a:gd name="connsiteY52" fmla="*/ 8195 h 10000"/>
                <a:gd name="connsiteX0" fmla="*/ 3830 w 10000"/>
                <a:gd name="connsiteY0" fmla="*/ 8195 h 10000"/>
                <a:gd name="connsiteX1" fmla="*/ 5179 w 10000"/>
                <a:gd name="connsiteY1" fmla="*/ 6821 h 10000"/>
                <a:gd name="connsiteX2" fmla="*/ 6785 w 10000"/>
                <a:gd name="connsiteY2" fmla="*/ 6108 h 10000"/>
                <a:gd name="connsiteX3" fmla="*/ 8781 w 10000"/>
                <a:gd name="connsiteY3" fmla="*/ 4831 h 10000"/>
                <a:gd name="connsiteX4" fmla="*/ 8843 w 10000"/>
                <a:gd name="connsiteY4" fmla="*/ 3029 h 10000"/>
                <a:gd name="connsiteX5" fmla="*/ 6610 w 10000"/>
                <a:gd name="connsiteY5" fmla="*/ 1263 h 10000"/>
                <a:gd name="connsiteX6" fmla="*/ 4810 w 10000"/>
                <a:gd name="connsiteY6" fmla="*/ 1027 h 10000"/>
                <a:gd name="connsiteX7" fmla="*/ 1002 w 10000"/>
                <a:gd name="connsiteY7" fmla="*/ 3453 h 10000"/>
                <a:gd name="connsiteX8" fmla="*/ 962 w 10000"/>
                <a:gd name="connsiteY8" fmla="*/ 3607 h 10000"/>
                <a:gd name="connsiteX9" fmla="*/ 550 w 10000"/>
                <a:gd name="connsiteY9" fmla="*/ 3907 h 10000"/>
                <a:gd name="connsiteX10" fmla="*/ 430 w 10000"/>
                <a:gd name="connsiteY10" fmla="*/ 3892 h 10000"/>
                <a:gd name="connsiteX11" fmla="*/ 129 w 10000"/>
                <a:gd name="connsiteY11" fmla="*/ 3304 h 10000"/>
                <a:gd name="connsiteX12" fmla="*/ 1578 w 10000"/>
                <a:gd name="connsiteY12" fmla="*/ 1174 h 10000"/>
                <a:gd name="connsiteX13" fmla="*/ 3635 w 10000"/>
                <a:gd name="connsiteY13" fmla="*/ 225 h 10000"/>
                <a:gd name="connsiteX14" fmla="*/ 4800 w 10000"/>
                <a:gd name="connsiteY14" fmla="*/ 114 h 10000"/>
                <a:gd name="connsiteX15" fmla="*/ 6808 w 10000"/>
                <a:gd name="connsiteY15" fmla="*/ 375 h 10000"/>
                <a:gd name="connsiteX16" fmla="*/ 8644 w 10000"/>
                <a:gd name="connsiteY16" fmla="*/ 1281 h 10000"/>
                <a:gd name="connsiteX17" fmla="*/ 9654 w 10000"/>
                <a:gd name="connsiteY17" fmla="*/ 2679 h 10000"/>
                <a:gd name="connsiteX18" fmla="*/ 9887 w 10000"/>
                <a:gd name="connsiteY18" fmla="*/ 4064 h 10000"/>
                <a:gd name="connsiteX19" fmla="*/ 9527 w 10000"/>
                <a:gd name="connsiteY19" fmla="*/ 5312 h 10000"/>
                <a:gd name="connsiteX20" fmla="*/ 7079 w 10000"/>
                <a:gd name="connsiteY20" fmla="*/ 6968 h 10000"/>
                <a:gd name="connsiteX21" fmla="*/ 5611 w 10000"/>
                <a:gd name="connsiteY21" fmla="*/ 7617 h 10000"/>
                <a:gd name="connsiteX22" fmla="*/ 4635 w 10000"/>
                <a:gd name="connsiteY22" fmla="*/ 8559 h 10000"/>
                <a:gd name="connsiteX23" fmla="*/ 4361 w 10000"/>
                <a:gd name="connsiteY23" fmla="*/ 9996 h 10000"/>
                <a:gd name="connsiteX24" fmla="*/ 4361 w 10000"/>
                <a:gd name="connsiteY24" fmla="*/ 10000 h 10000"/>
                <a:gd name="connsiteX25" fmla="*/ 4470 w 10000"/>
                <a:gd name="connsiteY25" fmla="*/ 10000 h 10000"/>
                <a:gd name="connsiteX26" fmla="*/ 4470 w 10000"/>
                <a:gd name="connsiteY26" fmla="*/ 9996 h 10000"/>
                <a:gd name="connsiteX27" fmla="*/ 5665 w 10000"/>
                <a:gd name="connsiteY27" fmla="*/ 7717 h 10000"/>
                <a:gd name="connsiteX28" fmla="*/ 7116 w 10000"/>
                <a:gd name="connsiteY28" fmla="*/ 7075 h 10000"/>
                <a:gd name="connsiteX29" fmla="*/ 9619 w 10000"/>
                <a:gd name="connsiteY29" fmla="*/ 5373 h 10000"/>
                <a:gd name="connsiteX30" fmla="*/ 9996 w 10000"/>
                <a:gd name="connsiteY30" fmla="*/ 4071 h 10000"/>
                <a:gd name="connsiteX31" fmla="*/ 9754 w 10000"/>
                <a:gd name="connsiteY31" fmla="*/ 2636 h 10000"/>
                <a:gd name="connsiteX32" fmla="*/ 8712 w 10000"/>
                <a:gd name="connsiteY32" fmla="*/ 1192 h 10000"/>
                <a:gd name="connsiteX33" fmla="*/ 6836 w 10000"/>
                <a:gd name="connsiteY33" fmla="*/ 264 h 10000"/>
                <a:gd name="connsiteX34" fmla="*/ 4800 w 10000"/>
                <a:gd name="connsiteY34" fmla="*/ 0 h 10000"/>
                <a:gd name="connsiteX35" fmla="*/ 3611 w 10000"/>
                <a:gd name="connsiteY35" fmla="*/ 111 h 10000"/>
                <a:gd name="connsiteX36" fmla="*/ 1512 w 10000"/>
                <a:gd name="connsiteY36" fmla="*/ 1085 h 10000"/>
                <a:gd name="connsiteX37" fmla="*/ 23 w 10000"/>
                <a:gd name="connsiteY37" fmla="*/ 3275 h 10000"/>
                <a:gd name="connsiteX38" fmla="*/ 400 w 10000"/>
                <a:gd name="connsiteY38" fmla="*/ 3999 h 10000"/>
                <a:gd name="connsiteX39" fmla="*/ 550 w 10000"/>
                <a:gd name="connsiteY39" fmla="*/ 4021 h 10000"/>
                <a:gd name="connsiteX40" fmla="*/ 1064 w 10000"/>
                <a:gd name="connsiteY40" fmla="*/ 3650 h 10000"/>
                <a:gd name="connsiteX41" fmla="*/ 1091 w 10000"/>
                <a:gd name="connsiteY41" fmla="*/ 3571 h 10000"/>
                <a:gd name="connsiteX42" fmla="*/ 1108 w 10000"/>
                <a:gd name="connsiteY42" fmla="*/ 3489 h 10000"/>
                <a:gd name="connsiteX43" fmla="*/ 4810 w 10000"/>
                <a:gd name="connsiteY43" fmla="*/ 1142 h 10000"/>
                <a:gd name="connsiteX44" fmla="*/ 6583 w 10000"/>
                <a:gd name="connsiteY44" fmla="*/ 1374 h 10000"/>
                <a:gd name="connsiteX45" fmla="*/ 8744 w 10000"/>
                <a:gd name="connsiteY45" fmla="*/ 3072 h 10000"/>
                <a:gd name="connsiteX46" fmla="*/ 8688 w 10000"/>
                <a:gd name="connsiteY46" fmla="*/ 4773 h 10000"/>
                <a:gd name="connsiteX47" fmla="*/ 6747 w 10000"/>
                <a:gd name="connsiteY47" fmla="*/ 5997 h 10000"/>
                <a:gd name="connsiteX48" fmla="*/ 5128 w 10000"/>
                <a:gd name="connsiteY48" fmla="*/ 6721 h 10000"/>
                <a:gd name="connsiteX49" fmla="*/ 3731 w 10000"/>
                <a:gd name="connsiteY49" fmla="*/ 8141 h 10000"/>
                <a:gd name="connsiteX50" fmla="*/ 3374 w 10000"/>
                <a:gd name="connsiteY50" fmla="*/ 10000 h 10000"/>
                <a:gd name="connsiteX51" fmla="*/ 3484 w 10000"/>
                <a:gd name="connsiteY51" fmla="*/ 10000 h 10000"/>
                <a:gd name="connsiteX52" fmla="*/ 3830 w 10000"/>
                <a:gd name="connsiteY52" fmla="*/ 8195 h 10000"/>
                <a:gd name="connsiteX0" fmla="*/ 3830 w 10000"/>
                <a:gd name="connsiteY0" fmla="*/ 8195 h 10000"/>
                <a:gd name="connsiteX1" fmla="*/ 5179 w 10000"/>
                <a:gd name="connsiteY1" fmla="*/ 6821 h 10000"/>
                <a:gd name="connsiteX2" fmla="*/ 6785 w 10000"/>
                <a:gd name="connsiteY2" fmla="*/ 6108 h 10000"/>
                <a:gd name="connsiteX3" fmla="*/ 8781 w 10000"/>
                <a:gd name="connsiteY3" fmla="*/ 4831 h 10000"/>
                <a:gd name="connsiteX4" fmla="*/ 8843 w 10000"/>
                <a:gd name="connsiteY4" fmla="*/ 3029 h 10000"/>
                <a:gd name="connsiteX5" fmla="*/ 6610 w 10000"/>
                <a:gd name="connsiteY5" fmla="*/ 1263 h 10000"/>
                <a:gd name="connsiteX6" fmla="*/ 4810 w 10000"/>
                <a:gd name="connsiteY6" fmla="*/ 1027 h 10000"/>
                <a:gd name="connsiteX7" fmla="*/ 1002 w 10000"/>
                <a:gd name="connsiteY7" fmla="*/ 3453 h 10000"/>
                <a:gd name="connsiteX8" fmla="*/ 962 w 10000"/>
                <a:gd name="connsiteY8" fmla="*/ 3607 h 10000"/>
                <a:gd name="connsiteX9" fmla="*/ 550 w 10000"/>
                <a:gd name="connsiteY9" fmla="*/ 3907 h 10000"/>
                <a:gd name="connsiteX10" fmla="*/ 430 w 10000"/>
                <a:gd name="connsiteY10" fmla="*/ 3892 h 10000"/>
                <a:gd name="connsiteX11" fmla="*/ 129 w 10000"/>
                <a:gd name="connsiteY11" fmla="*/ 3304 h 10000"/>
                <a:gd name="connsiteX12" fmla="*/ 1578 w 10000"/>
                <a:gd name="connsiteY12" fmla="*/ 1174 h 10000"/>
                <a:gd name="connsiteX13" fmla="*/ 3635 w 10000"/>
                <a:gd name="connsiteY13" fmla="*/ 225 h 10000"/>
                <a:gd name="connsiteX14" fmla="*/ 4800 w 10000"/>
                <a:gd name="connsiteY14" fmla="*/ 114 h 10000"/>
                <a:gd name="connsiteX15" fmla="*/ 6808 w 10000"/>
                <a:gd name="connsiteY15" fmla="*/ 375 h 10000"/>
                <a:gd name="connsiteX16" fmla="*/ 8644 w 10000"/>
                <a:gd name="connsiteY16" fmla="*/ 1281 h 10000"/>
                <a:gd name="connsiteX17" fmla="*/ 9654 w 10000"/>
                <a:gd name="connsiteY17" fmla="*/ 2679 h 10000"/>
                <a:gd name="connsiteX18" fmla="*/ 9887 w 10000"/>
                <a:gd name="connsiteY18" fmla="*/ 4064 h 10000"/>
                <a:gd name="connsiteX19" fmla="*/ 9527 w 10000"/>
                <a:gd name="connsiteY19" fmla="*/ 5312 h 10000"/>
                <a:gd name="connsiteX20" fmla="*/ 7079 w 10000"/>
                <a:gd name="connsiteY20" fmla="*/ 6968 h 10000"/>
                <a:gd name="connsiteX21" fmla="*/ 5611 w 10000"/>
                <a:gd name="connsiteY21" fmla="*/ 7617 h 10000"/>
                <a:gd name="connsiteX22" fmla="*/ 4635 w 10000"/>
                <a:gd name="connsiteY22" fmla="*/ 8559 h 10000"/>
                <a:gd name="connsiteX23" fmla="*/ 4361 w 10000"/>
                <a:gd name="connsiteY23" fmla="*/ 9996 h 10000"/>
                <a:gd name="connsiteX24" fmla="*/ 4361 w 10000"/>
                <a:gd name="connsiteY24" fmla="*/ 10000 h 10000"/>
                <a:gd name="connsiteX25" fmla="*/ 4470 w 10000"/>
                <a:gd name="connsiteY25" fmla="*/ 10000 h 10000"/>
                <a:gd name="connsiteX26" fmla="*/ 4470 w 10000"/>
                <a:gd name="connsiteY26" fmla="*/ 9996 h 10000"/>
                <a:gd name="connsiteX27" fmla="*/ 5665 w 10000"/>
                <a:gd name="connsiteY27" fmla="*/ 7717 h 10000"/>
                <a:gd name="connsiteX28" fmla="*/ 7116 w 10000"/>
                <a:gd name="connsiteY28" fmla="*/ 7075 h 10000"/>
                <a:gd name="connsiteX29" fmla="*/ 9619 w 10000"/>
                <a:gd name="connsiteY29" fmla="*/ 5373 h 10000"/>
                <a:gd name="connsiteX30" fmla="*/ 9996 w 10000"/>
                <a:gd name="connsiteY30" fmla="*/ 4071 h 10000"/>
                <a:gd name="connsiteX31" fmla="*/ 9754 w 10000"/>
                <a:gd name="connsiteY31" fmla="*/ 2636 h 10000"/>
                <a:gd name="connsiteX32" fmla="*/ 8712 w 10000"/>
                <a:gd name="connsiteY32" fmla="*/ 1192 h 10000"/>
                <a:gd name="connsiteX33" fmla="*/ 6836 w 10000"/>
                <a:gd name="connsiteY33" fmla="*/ 264 h 10000"/>
                <a:gd name="connsiteX34" fmla="*/ 4800 w 10000"/>
                <a:gd name="connsiteY34" fmla="*/ 0 h 10000"/>
                <a:gd name="connsiteX35" fmla="*/ 3611 w 10000"/>
                <a:gd name="connsiteY35" fmla="*/ 111 h 10000"/>
                <a:gd name="connsiteX36" fmla="*/ 1512 w 10000"/>
                <a:gd name="connsiteY36" fmla="*/ 1085 h 10000"/>
                <a:gd name="connsiteX37" fmla="*/ 23 w 10000"/>
                <a:gd name="connsiteY37" fmla="*/ 3275 h 10000"/>
                <a:gd name="connsiteX38" fmla="*/ 400 w 10000"/>
                <a:gd name="connsiteY38" fmla="*/ 3999 h 10000"/>
                <a:gd name="connsiteX39" fmla="*/ 550 w 10000"/>
                <a:gd name="connsiteY39" fmla="*/ 4021 h 10000"/>
                <a:gd name="connsiteX40" fmla="*/ 1064 w 10000"/>
                <a:gd name="connsiteY40" fmla="*/ 3650 h 10000"/>
                <a:gd name="connsiteX41" fmla="*/ 1091 w 10000"/>
                <a:gd name="connsiteY41" fmla="*/ 3571 h 10000"/>
                <a:gd name="connsiteX42" fmla="*/ 1108 w 10000"/>
                <a:gd name="connsiteY42" fmla="*/ 3489 h 10000"/>
                <a:gd name="connsiteX43" fmla="*/ 4810 w 10000"/>
                <a:gd name="connsiteY43" fmla="*/ 1142 h 10000"/>
                <a:gd name="connsiteX44" fmla="*/ 6583 w 10000"/>
                <a:gd name="connsiteY44" fmla="*/ 1374 h 10000"/>
                <a:gd name="connsiteX45" fmla="*/ 8744 w 10000"/>
                <a:gd name="connsiteY45" fmla="*/ 3072 h 10000"/>
                <a:gd name="connsiteX46" fmla="*/ 8688 w 10000"/>
                <a:gd name="connsiteY46" fmla="*/ 4773 h 10000"/>
                <a:gd name="connsiteX47" fmla="*/ 6747 w 10000"/>
                <a:gd name="connsiteY47" fmla="*/ 5997 h 10000"/>
                <a:gd name="connsiteX48" fmla="*/ 5128 w 10000"/>
                <a:gd name="connsiteY48" fmla="*/ 6721 h 10000"/>
                <a:gd name="connsiteX49" fmla="*/ 3731 w 10000"/>
                <a:gd name="connsiteY49" fmla="*/ 8141 h 10000"/>
                <a:gd name="connsiteX50" fmla="*/ 3374 w 10000"/>
                <a:gd name="connsiteY50" fmla="*/ 10000 h 10000"/>
                <a:gd name="connsiteX51" fmla="*/ 3484 w 10000"/>
                <a:gd name="connsiteY51" fmla="*/ 10000 h 10000"/>
                <a:gd name="connsiteX52" fmla="*/ 3830 w 10000"/>
                <a:gd name="connsiteY52" fmla="*/ 8195 h 10000"/>
                <a:gd name="connsiteX0" fmla="*/ 3830 w 10000"/>
                <a:gd name="connsiteY0" fmla="*/ 8195 h 10000"/>
                <a:gd name="connsiteX1" fmla="*/ 5179 w 10000"/>
                <a:gd name="connsiteY1" fmla="*/ 6821 h 10000"/>
                <a:gd name="connsiteX2" fmla="*/ 6785 w 10000"/>
                <a:gd name="connsiteY2" fmla="*/ 6108 h 10000"/>
                <a:gd name="connsiteX3" fmla="*/ 8781 w 10000"/>
                <a:gd name="connsiteY3" fmla="*/ 4831 h 10000"/>
                <a:gd name="connsiteX4" fmla="*/ 8843 w 10000"/>
                <a:gd name="connsiteY4" fmla="*/ 3029 h 10000"/>
                <a:gd name="connsiteX5" fmla="*/ 6610 w 10000"/>
                <a:gd name="connsiteY5" fmla="*/ 1263 h 10000"/>
                <a:gd name="connsiteX6" fmla="*/ 4810 w 10000"/>
                <a:gd name="connsiteY6" fmla="*/ 1027 h 10000"/>
                <a:gd name="connsiteX7" fmla="*/ 1002 w 10000"/>
                <a:gd name="connsiteY7" fmla="*/ 3453 h 10000"/>
                <a:gd name="connsiteX8" fmla="*/ 962 w 10000"/>
                <a:gd name="connsiteY8" fmla="*/ 3607 h 10000"/>
                <a:gd name="connsiteX9" fmla="*/ 550 w 10000"/>
                <a:gd name="connsiteY9" fmla="*/ 3907 h 10000"/>
                <a:gd name="connsiteX10" fmla="*/ 430 w 10000"/>
                <a:gd name="connsiteY10" fmla="*/ 3892 h 10000"/>
                <a:gd name="connsiteX11" fmla="*/ 129 w 10000"/>
                <a:gd name="connsiteY11" fmla="*/ 3304 h 10000"/>
                <a:gd name="connsiteX12" fmla="*/ 1578 w 10000"/>
                <a:gd name="connsiteY12" fmla="*/ 1174 h 10000"/>
                <a:gd name="connsiteX13" fmla="*/ 3635 w 10000"/>
                <a:gd name="connsiteY13" fmla="*/ 225 h 10000"/>
                <a:gd name="connsiteX14" fmla="*/ 4800 w 10000"/>
                <a:gd name="connsiteY14" fmla="*/ 114 h 10000"/>
                <a:gd name="connsiteX15" fmla="*/ 6808 w 10000"/>
                <a:gd name="connsiteY15" fmla="*/ 375 h 10000"/>
                <a:gd name="connsiteX16" fmla="*/ 8644 w 10000"/>
                <a:gd name="connsiteY16" fmla="*/ 1281 h 10000"/>
                <a:gd name="connsiteX17" fmla="*/ 9654 w 10000"/>
                <a:gd name="connsiteY17" fmla="*/ 2679 h 10000"/>
                <a:gd name="connsiteX18" fmla="*/ 9887 w 10000"/>
                <a:gd name="connsiteY18" fmla="*/ 4064 h 10000"/>
                <a:gd name="connsiteX19" fmla="*/ 9527 w 10000"/>
                <a:gd name="connsiteY19" fmla="*/ 5312 h 10000"/>
                <a:gd name="connsiteX20" fmla="*/ 7079 w 10000"/>
                <a:gd name="connsiteY20" fmla="*/ 6968 h 10000"/>
                <a:gd name="connsiteX21" fmla="*/ 5611 w 10000"/>
                <a:gd name="connsiteY21" fmla="*/ 7617 h 10000"/>
                <a:gd name="connsiteX22" fmla="*/ 4635 w 10000"/>
                <a:gd name="connsiteY22" fmla="*/ 8559 h 10000"/>
                <a:gd name="connsiteX23" fmla="*/ 4361 w 10000"/>
                <a:gd name="connsiteY23" fmla="*/ 9996 h 10000"/>
                <a:gd name="connsiteX24" fmla="*/ 4361 w 10000"/>
                <a:gd name="connsiteY24" fmla="*/ 10000 h 10000"/>
                <a:gd name="connsiteX25" fmla="*/ 4470 w 10000"/>
                <a:gd name="connsiteY25" fmla="*/ 10000 h 10000"/>
                <a:gd name="connsiteX26" fmla="*/ 4470 w 10000"/>
                <a:gd name="connsiteY26" fmla="*/ 9996 h 10000"/>
                <a:gd name="connsiteX27" fmla="*/ 5665 w 10000"/>
                <a:gd name="connsiteY27" fmla="*/ 7717 h 10000"/>
                <a:gd name="connsiteX28" fmla="*/ 7116 w 10000"/>
                <a:gd name="connsiteY28" fmla="*/ 7075 h 10000"/>
                <a:gd name="connsiteX29" fmla="*/ 9619 w 10000"/>
                <a:gd name="connsiteY29" fmla="*/ 5373 h 10000"/>
                <a:gd name="connsiteX30" fmla="*/ 9996 w 10000"/>
                <a:gd name="connsiteY30" fmla="*/ 4071 h 10000"/>
                <a:gd name="connsiteX31" fmla="*/ 9754 w 10000"/>
                <a:gd name="connsiteY31" fmla="*/ 2636 h 10000"/>
                <a:gd name="connsiteX32" fmla="*/ 8712 w 10000"/>
                <a:gd name="connsiteY32" fmla="*/ 1192 h 10000"/>
                <a:gd name="connsiteX33" fmla="*/ 6836 w 10000"/>
                <a:gd name="connsiteY33" fmla="*/ 264 h 10000"/>
                <a:gd name="connsiteX34" fmla="*/ 4800 w 10000"/>
                <a:gd name="connsiteY34" fmla="*/ 0 h 10000"/>
                <a:gd name="connsiteX35" fmla="*/ 3611 w 10000"/>
                <a:gd name="connsiteY35" fmla="*/ 111 h 10000"/>
                <a:gd name="connsiteX36" fmla="*/ 1512 w 10000"/>
                <a:gd name="connsiteY36" fmla="*/ 1085 h 10000"/>
                <a:gd name="connsiteX37" fmla="*/ 23 w 10000"/>
                <a:gd name="connsiteY37" fmla="*/ 3275 h 10000"/>
                <a:gd name="connsiteX38" fmla="*/ 400 w 10000"/>
                <a:gd name="connsiteY38" fmla="*/ 3999 h 10000"/>
                <a:gd name="connsiteX39" fmla="*/ 550 w 10000"/>
                <a:gd name="connsiteY39" fmla="*/ 4021 h 10000"/>
                <a:gd name="connsiteX40" fmla="*/ 1064 w 10000"/>
                <a:gd name="connsiteY40" fmla="*/ 3650 h 10000"/>
                <a:gd name="connsiteX41" fmla="*/ 1108 w 10000"/>
                <a:gd name="connsiteY41" fmla="*/ 3489 h 10000"/>
                <a:gd name="connsiteX42" fmla="*/ 4810 w 10000"/>
                <a:gd name="connsiteY42" fmla="*/ 1142 h 10000"/>
                <a:gd name="connsiteX43" fmla="*/ 6583 w 10000"/>
                <a:gd name="connsiteY43" fmla="*/ 1374 h 10000"/>
                <a:gd name="connsiteX44" fmla="*/ 8744 w 10000"/>
                <a:gd name="connsiteY44" fmla="*/ 3072 h 10000"/>
                <a:gd name="connsiteX45" fmla="*/ 8688 w 10000"/>
                <a:gd name="connsiteY45" fmla="*/ 4773 h 10000"/>
                <a:gd name="connsiteX46" fmla="*/ 6747 w 10000"/>
                <a:gd name="connsiteY46" fmla="*/ 5997 h 10000"/>
                <a:gd name="connsiteX47" fmla="*/ 5128 w 10000"/>
                <a:gd name="connsiteY47" fmla="*/ 6721 h 10000"/>
                <a:gd name="connsiteX48" fmla="*/ 3731 w 10000"/>
                <a:gd name="connsiteY48" fmla="*/ 8141 h 10000"/>
                <a:gd name="connsiteX49" fmla="*/ 3374 w 10000"/>
                <a:gd name="connsiteY49" fmla="*/ 10000 h 10000"/>
                <a:gd name="connsiteX50" fmla="*/ 3484 w 10000"/>
                <a:gd name="connsiteY50" fmla="*/ 10000 h 10000"/>
                <a:gd name="connsiteX51" fmla="*/ 3830 w 10000"/>
                <a:gd name="connsiteY51" fmla="*/ 8195 h 10000"/>
                <a:gd name="connsiteX0" fmla="*/ 3830 w 10000"/>
                <a:gd name="connsiteY0" fmla="*/ 8195 h 10000"/>
                <a:gd name="connsiteX1" fmla="*/ 5179 w 10000"/>
                <a:gd name="connsiteY1" fmla="*/ 6821 h 10000"/>
                <a:gd name="connsiteX2" fmla="*/ 6785 w 10000"/>
                <a:gd name="connsiteY2" fmla="*/ 6108 h 10000"/>
                <a:gd name="connsiteX3" fmla="*/ 8781 w 10000"/>
                <a:gd name="connsiteY3" fmla="*/ 4831 h 10000"/>
                <a:gd name="connsiteX4" fmla="*/ 8843 w 10000"/>
                <a:gd name="connsiteY4" fmla="*/ 3029 h 10000"/>
                <a:gd name="connsiteX5" fmla="*/ 6610 w 10000"/>
                <a:gd name="connsiteY5" fmla="*/ 1263 h 10000"/>
                <a:gd name="connsiteX6" fmla="*/ 4810 w 10000"/>
                <a:gd name="connsiteY6" fmla="*/ 1027 h 10000"/>
                <a:gd name="connsiteX7" fmla="*/ 1002 w 10000"/>
                <a:gd name="connsiteY7" fmla="*/ 3453 h 10000"/>
                <a:gd name="connsiteX8" fmla="*/ 962 w 10000"/>
                <a:gd name="connsiteY8" fmla="*/ 3607 h 10000"/>
                <a:gd name="connsiteX9" fmla="*/ 550 w 10000"/>
                <a:gd name="connsiteY9" fmla="*/ 3907 h 10000"/>
                <a:gd name="connsiteX10" fmla="*/ 430 w 10000"/>
                <a:gd name="connsiteY10" fmla="*/ 3892 h 10000"/>
                <a:gd name="connsiteX11" fmla="*/ 129 w 10000"/>
                <a:gd name="connsiteY11" fmla="*/ 3304 h 10000"/>
                <a:gd name="connsiteX12" fmla="*/ 1578 w 10000"/>
                <a:gd name="connsiteY12" fmla="*/ 1174 h 10000"/>
                <a:gd name="connsiteX13" fmla="*/ 3635 w 10000"/>
                <a:gd name="connsiteY13" fmla="*/ 225 h 10000"/>
                <a:gd name="connsiteX14" fmla="*/ 4800 w 10000"/>
                <a:gd name="connsiteY14" fmla="*/ 114 h 10000"/>
                <a:gd name="connsiteX15" fmla="*/ 6808 w 10000"/>
                <a:gd name="connsiteY15" fmla="*/ 375 h 10000"/>
                <a:gd name="connsiteX16" fmla="*/ 8644 w 10000"/>
                <a:gd name="connsiteY16" fmla="*/ 1281 h 10000"/>
                <a:gd name="connsiteX17" fmla="*/ 9654 w 10000"/>
                <a:gd name="connsiteY17" fmla="*/ 2679 h 10000"/>
                <a:gd name="connsiteX18" fmla="*/ 9887 w 10000"/>
                <a:gd name="connsiteY18" fmla="*/ 4064 h 10000"/>
                <a:gd name="connsiteX19" fmla="*/ 9527 w 10000"/>
                <a:gd name="connsiteY19" fmla="*/ 5312 h 10000"/>
                <a:gd name="connsiteX20" fmla="*/ 7079 w 10000"/>
                <a:gd name="connsiteY20" fmla="*/ 6968 h 10000"/>
                <a:gd name="connsiteX21" fmla="*/ 5611 w 10000"/>
                <a:gd name="connsiteY21" fmla="*/ 7617 h 10000"/>
                <a:gd name="connsiteX22" fmla="*/ 4635 w 10000"/>
                <a:gd name="connsiteY22" fmla="*/ 8559 h 10000"/>
                <a:gd name="connsiteX23" fmla="*/ 4361 w 10000"/>
                <a:gd name="connsiteY23" fmla="*/ 9996 h 10000"/>
                <a:gd name="connsiteX24" fmla="*/ 4361 w 10000"/>
                <a:gd name="connsiteY24" fmla="*/ 10000 h 10000"/>
                <a:gd name="connsiteX25" fmla="*/ 4470 w 10000"/>
                <a:gd name="connsiteY25" fmla="*/ 10000 h 10000"/>
                <a:gd name="connsiteX26" fmla="*/ 4470 w 10000"/>
                <a:gd name="connsiteY26" fmla="*/ 9996 h 10000"/>
                <a:gd name="connsiteX27" fmla="*/ 5665 w 10000"/>
                <a:gd name="connsiteY27" fmla="*/ 7717 h 10000"/>
                <a:gd name="connsiteX28" fmla="*/ 7116 w 10000"/>
                <a:gd name="connsiteY28" fmla="*/ 7075 h 10000"/>
                <a:gd name="connsiteX29" fmla="*/ 9619 w 10000"/>
                <a:gd name="connsiteY29" fmla="*/ 5373 h 10000"/>
                <a:gd name="connsiteX30" fmla="*/ 9996 w 10000"/>
                <a:gd name="connsiteY30" fmla="*/ 4071 h 10000"/>
                <a:gd name="connsiteX31" fmla="*/ 9754 w 10000"/>
                <a:gd name="connsiteY31" fmla="*/ 2636 h 10000"/>
                <a:gd name="connsiteX32" fmla="*/ 8712 w 10000"/>
                <a:gd name="connsiteY32" fmla="*/ 1192 h 10000"/>
                <a:gd name="connsiteX33" fmla="*/ 6836 w 10000"/>
                <a:gd name="connsiteY33" fmla="*/ 264 h 10000"/>
                <a:gd name="connsiteX34" fmla="*/ 4800 w 10000"/>
                <a:gd name="connsiteY34" fmla="*/ 0 h 10000"/>
                <a:gd name="connsiteX35" fmla="*/ 3611 w 10000"/>
                <a:gd name="connsiteY35" fmla="*/ 111 h 10000"/>
                <a:gd name="connsiteX36" fmla="*/ 1512 w 10000"/>
                <a:gd name="connsiteY36" fmla="*/ 1085 h 10000"/>
                <a:gd name="connsiteX37" fmla="*/ 23 w 10000"/>
                <a:gd name="connsiteY37" fmla="*/ 3275 h 10000"/>
                <a:gd name="connsiteX38" fmla="*/ 400 w 10000"/>
                <a:gd name="connsiteY38" fmla="*/ 3999 h 10000"/>
                <a:gd name="connsiteX39" fmla="*/ 550 w 10000"/>
                <a:gd name="connsiteY39" fmla="*/ 4021 h 10000"/>
                <a:gd name="connsiteX40" fmla="*/ 1064 w 10000"/>
                <a:gd name="connsiteY40" fmla="*/ 3650 h 10000"/>
                <a:gd name="connsiteX41" fmla="*/ 1108 w 10000"/>
                <a:gd name="connsiteY41" fmla="*/ 3489 h 10000"/>
                <a:gd name="connsiteX42" fmla="*/ 4810 w 10000"/>
                <a:gd name="connsiteY42" fmla="*/ 1142 h 10000"/>
                <a:gd name="connsiteX43" fmla="*/ 6583 w 10000"/>
                <a:gd name="connsiteY43" fmla="*/ 1374 h 10000"/>
                <a:gd name="connsiteX44" fmla="*/ 8744 w 10000"/>
                <a:gd name="connsiteY44" fmla="*/ 3072 h 10000"/>
                <a:gd name="connsiteX45" fmla="*/ 8688 w 10000"/>
                <a:gd name="connsiteY45" fmla="*/ 4773 h 10000"/>
                <a:gd name="connsiteX46" fmla="*/ 6747 w 10000"/>
                <a:gd name="connsiteY46" fmla="*/ 5997 h 10000"/>
                <a:gd name="connsiteX47" fmla="*/ 5128 w 10000"/>
                <a:gd name="connsiteY47" fmla="*/ 6721 h 10000"/>
                <a:gd name="connsiteX48" fmla="*/ 3731 w 10000"/>
                <a:gd name="connsiteY48" fmla="*/ 8141 h 10000"/>
                <a:gd name="connsiteX49" fmla="*/ 3374 w 10000"/>
                <a:gd name="connsiteY49" fmla="*/ 10000 h 10000"/>
                <a:gd name="connsiteX50" fmla="*/ 3484 w 10000"/>
                <a:gd name="connsiteY50" fmla="*/ 10000 h 10000"/>
                <a:gd name="connsiteX51" fmla="*/ 3830 w 10000"/>
                <a:gd name="connsiteY51" fmla="*/ 8195 h 10000"/>
                <a:gd name="connsiteX0" fmla="*/ 3830 w 10000"/>
                <a:gd name="connsiteY0" fmla="*/ 8195 h 10000"/>
                <a:gd name="connsiteX1" fmla="*/ 5179 w 10000"/>
                <a:gd name="connsiteY1" fmla="*/ 6821 h 10000"/>
                <a:gd name="connsiteX2" fmla="*/ 6785 w 10000"/>
                <a:gd name="connsiteY2" fmla="*/ 6108 h 10000"/>
                <a:gd name="connsiteX3" fmla="*/ 8781 w 10000"/>
                <a:gd name="connsiteY3" fmla="*/ 4831 h 10000"/>
                <a:gd name="connsiteX4" fmla="*/ 8843 w 10000"/>
                <a:gd name="connsiteY4" fmla="*/ 3029 h 10000"/>
                <a:gd name="connsiteX5" fmla="*/ 6610 w 10000"/>
                <a:gd name="connsiteY5" fmla="*/ 1263 h 10000"/>
                <a:gd name="connsiteX6" fmla="*/ 4810 w 10000"/>
                <a:gd name="connsiteY6" fmla="*/ 1027 h 10000"/>
                <a:gd name="connsiteX7" fmla="*/ 1002 w 10000"/>
                <a:gd name="connsiteY7" fmla="*/ 3453 h 10000"/>
                <a:gd name="connsiteX8" fmla="*/ 962 w 10000"/>
                <a:gd name="connsiteY8" fmla="*/ 3607 h 10000"/>
                <a:gd name="connsiteX9" fmla="*/ 550 w 10000"/>
                <a:gd name="connsiteY9" fmla="*/ 3907 h 10000"/>
                <a:gd name="connsiteX10" fmla="*/ 430 w 10000"/>
                <a:gd name="connsiteY10" fmla="*/ 3892 h 10000"/>
                <a:gd name="connsiteX11" fmla="*/ 129 w 10000"/>
                <a:gd name="connsiteY11" fmla="*/ 3304 h 10000"/>
                <a:gd name="connsiteX12" fmla="*/ 1578 w 10000"/>
                <a:gd name="connsiteY12" fmla="*/ 1174 h 10000"/>
                <a:gd name="connsiteX13" fmla="*/ 3635 w 10000"/>
                <a:gd name="connsiteY13" fmla="*/ 225 h 10000"/>
                <a:gd name="connsiteX14" fmla="*/ 4800 w 10000"/>
                <a:gd name="connsiteY14" fmla="*/ 114 h 10000"/>
                <a:gd name="connsiteX15" fmla="*/ 6808 w 10000"/>
                <a:gd name="connsiteY15" fmla="*/ 375 h 10000"/>
                <a:gd name="connsiteX16" fmla="*/ 8644 w 10000"/>
                <a:gd name="connsiteY16" fmla="*/ 1281 h 10000"/>
                <a:gd name="connsiteX17" fmla="*/ 9654 w 10000"/>
                <a:gd name="connsiteY17" fmla="*/ 2679 h 10000"/>
                <a:gd name="connsiteX18" fmla="*/ 9887 w 10000"/>
                <a:gd name="connsiteY18" fmla="*/ 4064 h 10000"/>
                <a:gd name="connsiteX19" fmla="*/ 9527 w 10000"/>
                <a:gd name="connsiteY19" fmla="*/ 5312 h 10000"/>
                <a:gd name="connsiteX20" fmla="*/ 7079 w 10000"/>
                <a:gd name="connsiteY20" fmla="*/ 6968 h 10000"/>
                <a:gd name="connsiteX21" fmla="*/ 5611 w 10000"/>
                <a:gd name="connsiteY21" fmla="*/ 7617 h 10000"/>
                <a:gd name="connsiteX22" fmla="*/ 4635 w 10000"/>
                <a:gd name="connsiteY22" fmla="*/ 8559 h 10000"/>
                <a:gd name="connsiteX23" fmla="*/ 4361 w 10000"/>
                <a:gd name="connsiteY23" fmla="*/ 9996 h 10000"/>
                <a:gd name="connsiteX24" fmla="*/ 4361 w 10000"/>
                <a:gd name="connsiteY24" fmla="*/ 10000 h 10000"/>
                <a:gd name="connsiteX25" fmla="*/ 4470 w 10000"/>
                <a:gd name="connsiteY25" fmla="*/ 10000 h 10000"/>
                <a:gd name="connsiteX26" fmla="*/ 4470 w 10000"/>
                <a:gd name="connsiteY26" fmla="*/ 9996 h 10000"/>
                <a:gd name="connsiteX27" fmla="*/ 5665 w 10000"/>
                <a:gd name="connsiteY27" fmla="*/ 7717 h 10000"/>
                <a:gd name="connsiteX28" fmla="*/ 7116 w 10000"/>
                <a:gd name="connsiteY28" fmla="*/ 7075 h 10000"/>
                <a:gd name="connsiteX29" fmla="*/ 9619 w 10000"/>
                <a:gd name="connsiteY29" fmla="*/ 5373 h 10000"/>
                <a:gd name="connsiteX30" fmla="*/ 9996 w 10000"/>
                <a:gd name="connsiteY30" fmla="*/ 4071 h 10000"/>
                <a:gd name="connsiteX31" fmla="*/ 9754 w 10000"/>
                <a:gd name="connsiteY31" fmla="*/ 2636 h 10000"/>
                <a:gd name="connsiteX32" fmla="*/ 8712 w 10000"/>
                <a:gd name="connsiteY32" fmla="*/ 1192 h 10000"/>
                <a:gd name="connsiteX33" fmla="*/ 6836 w 10000"/>
                <a:gd name="connsiteY33" fmla="*/ 264 h 10000"/>
                <a:gd name="connsiteX34" fmla="*/ 4800 w 10000"/>
                <a:gd name="connsiteY34" fmla="*/ 0 h 10000"/>
                <a:gd name="connsiteX35" fmla="*/ 3611 w 10000"/>
                <a:gd name="connsiteY35" fmla="*/ 111 h 10000"/>
                <a:gd name="connsiteX36" fmla="*/ 1512 w 10000"/>
                <a:gd name="connsiteY36" fmla="*/ 1085 h 10000"/>
                <a:gd name="connsiteX37" fmla="*/ 23 w 10000"/>
                <a:gd name="connsiteY37" fmla="*/ 3275 h 10000"/>
                <a:gd name="connsiteX38" fmla="*/ 400 w 10000"/>
                <a:gd name="connsiteY38" fmla="*/ 3999 h 10000"/>
                <a:gd name="connsiteX39" fmla="*/ 550 w 10000"/>
                <a:gd name="connsiteY39" fmla="*/ 4021 h 10000"/>
                <a:gd name="connsiteX40" fmla="*/ 1064 w 10000"/>
                <a:gd name="connsiteY40" fmla="*/ 3650 h 10000"/>
                <a:gd name="connsiteX41" fmla="*/ 1108 w 10000"/>
                <a:gd name="connsiteY41" fmla="*/ 3489 h 10000"/>
                <a:gd name="connsiteX42" fmla="*/ 4810 w 10000"/>
                <a:gd name="connsiteY42" fmla="*/ 1142 h 10000"/>
                <a:gd name="connsiteX43" fmla="*/ 6583 w 10000"/>
                <a:gd name="connsiteY43" fmla="*/ 1374 h 10000"/>
                <a:gd name="connsiteX44" fmla="*/ 8744 w 10000"/>
                <a:gd name="connsiteY44" fmla="*/ 3072 h 10000"/>
                <a:gd name="connsiteX45" fmla="*/ 8688 w 10000"/>
                <a:gd name="connsiteY45" fmla="*/ 4773 h 10000"/>
                <a:gd name="connsiteX46" fmla="*/ 6747 w 10000"/>
                <a:gd name="connsiteY46" fmla="*/ 5997 h 10000"/>
                <a:gd name="connsiteX47" fmla="*/ 5128 w 10000"/>
                <a:gd name="connsiteY47" fmla="*/ 6721 h 10000"/>
                <a:gd name="connsiteX48" fmla="*/ 3731 w 10000"/>
                <a:gd name="connsiteY48" fmla="*/ 8141 h 10000"/>
                <a:gd name="connsiteX49" fmla="*/ 3374 w 10000"/>
                <a:gd name="connsiteY49" fmla="*/ 10000 h 10000"/>
                <a:gd name="connsiteX50" fmla="*/ 3484 w 10000"/>
                <a:gd name="connsiteY50" fmla="*/ 10000 h 10000"/>
                <a:gd name="connsiteX51" fmla="*/ 3830 w 10000"/>
                <a:gd name="connsiteY51" fmla="*/ 8195 h 10000"/>
                <a:gd name="connsiteX0" fmla="*/ 3830 w 10000"/>
                <a:gd name="connsiteY0" fmla="*/ 8195 h 10000"/>
                <a:gd name="connsiteX1" fmla="*/ 5179 w 10000"/>
                <a:gd name="connsiteY1" fmla="*/ 6821 h 10000"/>
                <a:gd name="connsiteX2" fmla="*/ 6785 w 10000"/>
                <a:gd name="connsiteY2" fmla="*/ 6108 h 10000"/>
                <a:gd name="connsiteX3" fmla="*/ 8781 w 10000"/>
                <a:gd name="connsiteY3" fmla="*/ 4831 h 10000"/>
                <a:gd name="connsiteX4" fmla="*/ 8843 w 10000"/>
                <a:gd name="connsiteY4" fmla="*/ 3029 h 10000"/>
                <a:gd name="connsiteX5" fmla="*/ 6610 w 10000"/>
                <a:gd name="connsiteY5" fmla="*/ 1263 h 10000"/>
                <a:gd name="connsiteX6" fmla="*/ 4810 w 10000"/>
                <a:gd name="connsiteY6" fmla="*/ 1027 h 10000"/>
                <a:gd name="connsiteX7" fmla="*/ 1002 w 10000"/>
                <a:gd name="connsiteY7" fmla="*/ 3453 h 10000"/>
                <a:gd name="connsiteX8" fmla="*/ 962 w 10000"/>
                <a:gd name="connsiteY8" fmla="*/ 3607 h 10000"/>
                <a:gd name="connsiteX9" fmla="*/ 550 w 10000"/>
                <a:gd name="connsiteY9" fmla="*/ 3907 h 10000"/>
                <a:gd name="connsiteX10" fmla="*/ 430 w 10000"/>
                <a:gd name="connsiteY10" fmla="*/ 3892 h 10000"/>
                <a:gd name="connsiteX11" fmla="*/ 129 w 10000"/>
                <a:gd name="connsiteY11" fmla="*/ 3304 h 10000"/>
                <a:gd name="connsiteX12" fmla="*/ 1578 w 10000"/>
                <a:gd name="connsiteY12" fmla="*/ 1174 h 10000"/>
                <a:gd name="connsiteX13" fmla="*/ 3635 w 10000"/>
                <a:gd name="connsiteY13" fmla="*/ 225 h 10000"/>
                <a:gd name="connsiteX14" fmla="*/ 4800 w 10000"/>
                <a:gd name="connsiteY14" fmla="*/ 114 h 10000"/>
                <a:gd name="connsiteX15" fmla="*/ 6808 w 10000"/>
                <a:gd name="connsiteY15" fmla="*/ 375 h 10000"/>
                <a:gd name="connsiteX16" fmla="*/ 8644 w 10000"/>
                <a:gd name="connsiteY16" fmla="*/ 1281 h 10000"/>
                <a:gd name="connsiteX17" fmla="*/ 9654 w 10000"/>
                <a:gd name="connsiteY17" fmla="*/ 2679 h 10000"/>
                <a:gd name="connsiteX18" fmla="*/ 9887 w 10000"/>
                <a:gd name="connsiteY18" fmla="*/ 4064 h 10000"/>
                <a:gd name="connsiteX19" fmla="*/ 9527 w 10000"/>
                <a:gd name="connsiteY19" fmla="*/ 5312 h 10000"/>
                <a:gd name="connsiteX20" fmla="*/ 7079 w 10000"/>
                <a:gd name="connsiteY20" fmla="*/ 6968 h 10000"/>
                <a:gd name="connsiteX21" fmla="*/ 5611 w 10000"/>
                <a:gd name="connsiteY21" fmla="*/ 7617 h 10000"/>
                <a:gd name="connsiteX22" fmla="*/ 4635 w 10000"/>
                <a:gd name="connsiteY22" fmla="*/ 8559 h 10000"/>
                <a:gd name="connsiteX23" fmla="*/ 4361 w 10000"/>
                <a:gd name="connsiteY23" fmla="*/ 9996 h 10000"/>
                <a:gd name="connsiteX24" fmla="*/ 4361 w 10000"/>
                <a:gd name="connsiteY24" fmla="*/ 10000 h 10000"/>
                <a:gd name="connsiteX25" fmla="*/ 4470 w 10000"/>
                <a:gd name="connsiteY25" fmla="*/ 10000 h 10000"/>
                <a:gd name="connsiteX26" fmla="*/ 4470 w 10000"/>
                <a:gd name="connsiteY26" fmla="*/ 9996 h 10000"/>
                <a:gd name="connsiteX27" fmla="*/ 5665 w 10000"/>
                <a:gd name="connsiteY27" fmla="*/ 7717 h 10000"/>
                <a:gd name="connsiteX28" fmla="*/ 7116 w 10000"/>
                <a:gd name="connsiteY28" fmla="*/ 7075 h 10000"/>
                <a:gd name="connsiteX29" fmla="*/ 9619 w 10000"/>
                <a:gd name="connsiteY29" fmla="*/ 5373 h 10000"/>
                <a:gd name="connsiteX30" fmla="*/ 9996 w 10000"/>
                <a:gd name="connsiteY30" fmla="*/ 4071 h 10000"/>
                <a:gd name="connsiteX31" fmla="*/ 9754 w 10000"/>
                <a:gd name="connsiteY31" fmla="*/ 2636 h 10000"/>
                <a:gd name="connsiteX32" fmla="*/ 8712 w 10000"/>
                <a:gd name="connsiteY32" fmla="*/ 1192 h 10000"/>
                <a:gd name="connsiteX33" fmla="*/ 6836 w 10000"/>
                <a:gd name="connsiteY33" fmla="*/ 264 h 10000"/>
                <a:gd name="connsiteX34" fmla="*/ 4800 w 10000"/>
                <a:gd name="connsiteY34" fmla="*/ 0 h 10000"/>
                <a:gd name="connsiteX35" fmla="*/ 3611 w 10000"/>
                <a:gd name="connsiteY35" fmla="*/ 111 h 10000"/>
                <a:gd name="connsiteX36" fmla="*/ 1512 w 10000"/>
                <a:gd name="connsiteY36" fmla="*/ 1085 h 10000"/>
                <a:gd name="connsiteX37" fmla="*/ 23 w 10000"/>
                <a:gd name="connsiteY37" fmla="*/ 3275 h 10000"/>
                <a:gd name="connsiteX38" fmla="*/ 400 w 10000"/>
                <a:gd name="connsiteY38" fmla="*/ 3999 h 10000"/>
                <a:gd name="connsiteX39" fmla="*/ 550 w 10000"/>
                <a:gd name="connsiteY39" fmla="*/ 4021 h 10000"/>
                <a:gd name="connsiteX40" fmla="*/ 1064 w 10000"/>
                <a:gd name="connsiteY40" fmla="*/ 3650 h 10000"/>
                <a:gd name="connsiteX41" fmla="*/ 1108 w 10000"/>
                <a:gd name="connsiteY41" fmla="*/ 3489 h 10000"/>
                <a:gd name="connsiteX42" fmla="*/ 4810 w 10000"/>
                <a:gd name="connsiteY42" fmla="*/ 1142 h 10000"/>
                <a:gd name="connsiteX43" fmla="*/ 6583 w 10000"/>
                <a:gd name="connsiteY43" fmla="*/ 1374 h 10000"/>
                <a:gd name="connsiteX44" fmla="*/ 8744 w 10000"/>
                <a:gd name="connsiteY44" fmla="*/ 3072 h 10000"/>
                <a:gd name="connsiteX45" fmla="*/ 8688 w 10000"/>
                <a:gd name="connsiteY45" fmla="*/ 4773 h 10000"/>
                <a:gd name="connsiteX46" fmla="*/ 6747 w 10000"/>
                <a:gd name="connsiteY46" fmla="*/ 5997 h 10000"/>
                <a:gd name="connsiteX47" fmla="*/ 5128 w 10000"/>
                <a:gd name="connsiteY47" fmla="*/ 6721 h 10000"/>
                <a:gd name="connsiteX48" fmla="*/ 3731 w 10000"/>
                <a:gd name="connsiteY48" fmla="*/ 8141 h 10000"/>
                <a:gd name="connsiteX49" fmla="*/ 3374 w 10000"/>
                <a:gd name="connsiteY49" fmla="*/ 10000 h 10000"/>
                <a:gd name="connsiteX50" fmla="*/ 3484 w 10000"/>
                <a:gd name="connsiteY50" fmla="*/ 10000 h 10000"/>
                <a:gd name="connsiteX51" fmla="*/ 3830 w 10000"/>
                <a:gd name="connsiteY51" fmla="*/ 8195 h 10000"/>
                <a:gd name="connsiteX0" fmla="*/ 3830 w 10000"/>
                <a:gd name="connsiteY0" fmla="*/ 8195 h 10000"/>
                <a:gd name="connsiteX1" fmla="*/ 5179 w 10000"/>
                <a:gd name="connsiteY1" fmla="*/ 6821 h 10000"/>
                <a:gd name="connsiteX2" fmla="*/ 6785 w 10000"/>
                <a:gd name="connsiteY2" fmla="*/ 6108 h 10000"/>
                <a:gd name="connsiteX3" fmla="*/ 8781 w 10000"/>
                <a:gd name="connsiteY3" fmla="*/ 4831 h 10000"/>
                <a:gd name="connsiteX4" fmla="*/ 8843 w 10000"/>
                <a:gd name="connsiteY4" fmla="*/ 3029 h 10000"/>
                <a:gd name="connsiteX5" fmla="*/ 6610 w 10000"/>
                <a:gd name="connsiteY5" fmla="*/ 1263 h 10000"/>
                <a:gd name="connsiteX6" fmla="*/ 4810 w 10000"/>
                <a:gd name="connsiteY6" fmla="*/ 1027 h 10000"/>
                <a:gd name="connsiteX7" fmla="*/ 1002 w 10000"/>
                <a:gd name="connsiteY7" fmla="*/ 3453 h 10000"/>
                <a:gd name="connsiteX8" fmla="*/ 962 w 10000"/>
                <a:gd name="connsiteY8" fmla="*/ 3607 h 10000"/>
                <a:gd name="connsiteX9" fmla="*/ 550 w 10000"/>
                <a:gd name="connsiteY9" fmla="*/ 3907 h 10000"/>
                <a:gd name="connsiteX10" fmla="*/ 430 w 10000"/>
                <a:gd name="connsiteY10" fmla="*/ 3892 h 10000"/>
                <a:gd name="connsiteX11" fmla="*/ 129 w 10000"/>
                <a:gd name="connsiteY11" fmla="*/ 3304 h 10000"/>
                <a:gd name="connsiteX12" fmla="*/ 1578 w 10000"/>
                <a:gd name="connsiteY12" fmla="*/ 1174 h 10000"/>
                <a:gd name="connsiteX13" fmla="*/ 3635 w 10000"/>
                <a:gd name="connsiteY13" fmla="*/ 225 h 10000"/>
                <a:gd name="connsiteX14" fmla="*/ 4800 w 10000"/>
                <a:gd name="connsiteY14" fmla="*/ 114 h 10000"/>
                <a:gd name="connsiteX15" fmla="*/ 6808 w 10000"/>
                <a:gd name="connsiteY15" fmla="*/ 375 h 10000"/>
                <a:gd name="connsiteX16" fmla="*/ 8644 w 10000"/>
                <a:gd name="connsiteY16" fmla="*/ 1281 h 10000"/>
                <a:gd name="connsiteX17" fmla="*/ 9654 w 10000"/>
                <a:gd name="connsiteY17" fmla="*/ 2679 h 10000"/>
                <a:gd name="connsiteX18" fmla="*/ 9887 w 10000"/>
                <a:gd name="connsiteY18" fmla="*/ 4064 h 10000"/>
                <a:gd name="connsiteX19" fmla="*/ 9527 w 10000"/>
                <a:gd name="connsiteY19" fmla="*/ 5312 h 10000"/>
                <a:gd name="connsiteX20" fmla="*/ 7079 w 10000"/>
                <a:gd name="connsiteY20" fmla="*/ 6968 h 10000"/>
                <a:gd name="connsiteX21" fmla="*/ 5611 w 10000"/>
                <a:gd name="connsiteY21" fmla="*/ 7617 h 10000"/>
                <a:gd name="connsiteX22" fmla="*/ 4635 w 10000"/>
                <a:gd name="connsiteY22" fmla="*/ 8559 h 10000"/>
                <a:gd name="connsiteX23" fmla="*/ 4361 w 10000"/>
                <a:gd name="connsiteY23" fmla="*/ 9996 h 10000"/>
                <a:gd name="connsiteX24" fmla="*/ 4361 w 10000"/>
                <a:gd name="connsiteY24" fmla="*/ 10000 h 10000"/>
                <a:gd name="connsiteX25" fmla="*/ 4470 w 10000"/>
                <a:gd name="connsiteY25" fmla="*/ 10000 h 10000"/>
                <a:gd name="connsiteX26" fmla="*/ 4470 w 10000"/>
                <a:gd name="connsiteY26" fmla="*/ 9996 h 10000"/>
                <a:gd name="connsiteX27" fmla="*/ 5665 w 10000"/>
                <a:gd name="connsiteY27" fmla="*/ 7717 h 10000"/>
                <a:gd name="connsiteX28" fmla="*/ 7116 w 10000"/>
                <a:gd name="connsiteY28" fmla="*/ 7075 h 10000"/>
                <a:gd name="connsiteX29" fmla="*/ 9619 w 10000"/>
                <a:gd name="connsiteY29" fmla="*/ 5373 h 10000"/>
                <a:gd name="connsiteX30" fmla="*/ 9996 w 10000"/>
                <a:gd name="connsiteY30" fmla="*/ 4071 h 10000"/>
                <a:gd name="connsiteX31" fmla="*/ 9754 w 10000"/>
                <a:gd name="connsiteY31" fmla="*/ 2636 h 10000"/>
                <a:gd name="connsiteX32" fmla="*/ 8712 w 10000"/>
                <a:gd name="connsiteY32" fmla="*/ 1192 h 10000"/>
                <a:gd name="connsiteX33" fmla="*/ 6836 w 10000"/>
                <a:gd name="connsiteY33" fmla="*/ 264 h 10000"/>
                <a:gd name="connsiteX34" fmla="*/ 4800 w 10000"/>
                <a:gd name="connsiteY34" fmla="*/ 0 h 10000"/>
                <a:gd name="connsiteX35" fmla="*/ 3611 w 10000"/>
                <a:gd name="connsiteY35" fmla="*/ 111 h 10000"/>
                <a:gd name="connsiteX36" fmla="*/ 1512 w 10000"/>
                <a:gd name="connsiteY36" fmla="*/ 1085 h 10000"/>
                <a:gd name="connsiteX37" fmla="*/ 23 w 10000"/>
                <a:gd name="connsiteY37" fmla="*/ 3275 h 10000"/>
                <a:gd name="connsiteX38" fmla="*/ 400 w 10000"/>
                <a:gd name="connsiteY38" fmla="*/ 3999 h 10000"/>
                <a:gd name="connsiteX39" fmla="*/ 550 w 10000"/>
                <a:gd name="connsiteY39" fmla="*/ 4021 h 10000"/>
                <a:gd name="connsiteX40" fmla="*/ 1064 w 10000"/>
                <a:gd name="connsiteY40" fmla="*/ 3650 h 10000"/>
                <a:gd name="connsiteX41" fmla="*/ 1108 w 10000"/>
                <a:gd name="connsiteY41" fmla="*/ 3489 h 10000"/>
                <a:gd name="connsiteX42" fmla="*/ 4810 w 10000"/>
                <a:gd name="connsiteY42" fmla="*/ 1142 h 10000"/>
                <a:gd name="connsiteX43" fmla="*/ 6583 w 10000"/>
                <a:gd name="connsiteY43" fmla="*/ 1374 h 10000"/>
                <a:gd name="connsiteX44" fmla="*/ 8744 w 10000"/>
                <a:gd name="connsiteY44" fmla="*/ 3072 h 10000"/>
                <a:gd name="connsiteX45" fmla="*/ 8688 w 10000"/>
                <a:gd name="connsiteY45" fmla="*/ 4773 h 10000"/>
                <a:gd name="connsiteX46" fmla="*/ 6747 w 10000"/>
                <a:gd name="connsiteY46" fmla="*/ 5997 h 10000"/>
                <a:gd name="connsiteX47" fmla="*/ 5128 w 10000"/>
                <a:gd name="connsiteY47" fmla="*/ 6721 h 10000"/>
                <a:gd name="connsiteX48" fmla="*/ 3731 w 10000"/>
                <a:gd name="connsiteY48" fmla="*/ 8141 h 10000"/>
                <a:gd name="connsiteX49" fmla="*/ 3374 w 10000"/>
                <a:gd name="connsiteY49" fmla="*/ 10000 h 10000"/>
                <a:gd name="connsiteX50" fmla="*/ 3484 w 10000"/>
                <a:gd name="connsiteY50" fmla="*/ 10000 h 10000"/>
                <a:gd name="connsiteX51" fmla="*/ 3830 w 10000"/>
                <a:gd name="connsiteY51" fmla="*/ 819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000" h="10000">
                  <a:moveTo>
                    <a:pt x="3830" y="8195"/>
                  </a:moveTo>
                  <a:cubicBezTo>
                    <a:pt x="4098" y="7645"/>
                    <a:pt x="4539" y="7199"/>
                    <a:pt x="5179" y="6821"/>
                  </a:cubicBezTo>
                  <a:cubicBezTo>
                    <a:pt x="5720" y="6504"/>
                    <a:pt x="6261" y="6300"/>
                    <a:pt x="6785" y="6108"/>
                  </a:cubicBezTo>
                  <a:cubicBezTo>
                    <a:pt x="7641" y="5787"/>
                    <a:pt x="8377" y="5512"/>
                    <a:pt x="8781" y="4831"/>
                  </a:cubicBezTo>
                  <a:cubicBezTo>
                    <a:pt x="9069" y="4349"/>
                    <a:pt x="9092" y="3657"/>
                    <a:pt x="8843" y="3029"/>
                  </a:cubicBezTo>
                  <a:cubicBezTo>
                    <a:pt x="8497" y="2158"/>
                    <a:pt x="7705" y="1531"/>
                    <a:pt x="6610" y="1263"/>
                  </a:cubicBezTo>
                  <a:cubicBezTo>
                    <a:pt x="5970" y="1106"/>
                    <a:pt x="5364" y="1027"/>
                    <a:pt x="4810" y="1027"/>
                  </a:cubicBezTo>
                  <a:cubicBezTo>
                    <a:pt x="1985" y="1027"/>
                    <a:pt x="1142" y="3050"/>
                    <a:pt x="1002" y="3453"/>
                  </a:cubicBezTo>
                  <a:cubicBezTo>
                    <a:pt x="980" y="3516"/>
                    <a:pt x="996" y="3507"/>
                    <a:pt x="962" y="3607"/>
                  </a:cubicBezTo>
                  <a:cubicBezTo>
                    <a:pt x="893" y="3796"/>
                    <a:pt x="735" y="3907"/>
                    <a:pt x="550" y="3907"/>
                  </a:cubicBezTo>
                  <a:cubicBezTo>
                    <a:pt x="509" y="3907"/>
                    <a:pt x="468" y="3903"/>
                    <a:pt x="430" y="3892"/>
                  </a:cubicBezTo>
                  <a:cubicBezTo>
                    <a:pt x="263" y="3842"/>
                    <a:pt x="43" y="3646"/>
                    <a:pt x="129" y="3304"/>
                  </a:cubicBezTo>
                  <a:cubicBezTo>
                    <a:pt x="231" y="2893"/>
                    <a:pt x="667" y="1919"/>
                    <a:pt x="1578" y="1174"/>
                  </a:cubicBezTo>
                  <a:cubicBezTo>
                    <a:pt x="2159" y="699"/>
                    <a:pt x="2851" y="378"/>
                    <a:pt x="3635" y="225"/>
                  </a:cubicBezTo>
                  <a:cubicBezTo>
                    <a:pt x="3998" y="150"/>
                    <a:pt x="4391" y="114"/>
                    <a:pt x="4800" y="114"/>
                  </a:cubicBezTo>
                  <a:cubicBezTo>
                    <a:pt x="5426" y="114"/>
                    <a:pt x="6103" y="200"/>
                    <a:pt x="6808" y="375"/>
                  </a:cubicBezTo>
                  <a:cubicBezTo>
                    <a:pt x="7528" y="549"/>
                    <a:pt x="8144" y="856"/>
                    <a:pt x="8644" y="1281"/>
                  </a:cubicBezTo>
                  <a:cubicBezTo>
                    <a:pt x="9092" y="1663"/>
                    <a:pt x="9441" y="2148"/>
                    <a:pt x="9654" y="2679"/>
                  </a:cubicBezTo>
                  <a:cubicBezTo>
                    <a:pt x="9828" y="3122"/>
                    <a:pt x="9911" y="3603"/>
                    <a:pt x="9887" y="4064"/>
                  </a:cubicBezTo>
                  <a:cubicBezTo>
                    <a:pt x="9866" y="4524"/>
                    <a:pt x="9739" y="4955"/>
                    <a:pt x="9527" y="5312"/>
                  </a:cubicBezTo>
                  <a:cubicBezTo>
                    <a:pt x="8959" y="6265"/>
                    <a:pt x="8003" y="6621"/>
                    <a:pt x="7079" y="6968"/>
                  </a:cubicBezTo>
                  <a:cubicBezTo>
                    <a:pt x="6589" y="7149"/>
                    <a:pt x="6083" y="7339"/>
                    <a:pt x="5611" y="7617"/>
                  </a:cubicBezTo>
                  <a:cubicBezTo>
                    <a:pt x="5138" y="7895"/>
                    <a:pt x="4827" y="8195"/>
                    <a:pt x="4635" y="8559"/>
                  </a:cubicBezTo>
                  <a:cubicBezTo>
                    <a:pt x="4446" y="8923"/>
                    <a:pt x="4357" y="9379"/>
                    <a:pt x="4361" y="9996"/>
                  </a:cubicBezTo>
                  <a:lnTo>
                    <a:pt x="4361" y="10000"/>
                  </a:lnTo>
                  <a:lnTo>
                    <a:pt x="4470" y="10000"/>
                  </a:lnTo>
                  <a:lnTo>
                    <a:pt x="4470" y="9996"/>
                  </a:lnTo>
                  <a:cubicBezTo>
                    <a:pt x="4463" y="8833"/>
                    <a:pt x="4775" y="8238"/>
                    <a:pt x="5665" y="7717"/>
                  </a:cubicBezTo>
                  <a:cubicBezTo>
                    <a:pt x="6131" y="7442"/>
                    <a:pt x="6631" y="7257"/>
                    <a:pt x="7116" y="7075"/>
                  </a:cubicBezTo>
                  <a:cubicBezTo>
                    <a:pt x="8059" y="6721"/>
                    <a:pt x="9034" y="6357"/>
                    <a:pt x="9619" y="5373"/>
                  </a:cubicBezTo>
                  <a:cubicBezTo>
                    <a:pt x="9842" y="4998"/>
                    <a:pt x="9973" y="4549"/>
                    <a:pt x="9996" y="4071"/>
                  </a:cubicBezTo>
                  <a:cubicBezTo>
                    <a:pt x="10020" y="3593"/>
                    <a:pt x="9938" y="3097"/>
                    <a:pt x="9754" y="2636"/>
                  </a:cubicBezTo>
                  <a:cubicBezTo>
                    <a:pt x="9537" y="2087"/>
                    <a:pt x="9175" y="1588"/>
                    <a:pt x="8712" y="1192"/>
                  </a:cubicBezTo>
                  <a:cubicBezTo>
                    <a:pt x="8202" y="756"/>
                    <a:pt x="7569" y="442"/>
                    <a:pt x="6836" y="264"/>
                  </a:cubicBezTo>
                  <a:cubicBezTo>
                    <a:pt x="6121" y="89"/>
                    <a:pt x="5433" y="0"/>
                    <a:pt x="4800" y="0"/>
                  </a:cubicBezTo>
                  <a:cubicBezTo>
                    <a:pt x="4384" y="0"/>
                    <a:pt x="3984" y="36"/>
                    <a:pt x="3611" y="111"/>
                  </a:cubicBezTo>
                  <a:cubicBezTo>
                    <a:pt x="2813" y="271"/>
                    <a:pt x="2108" y="596"/>
                    <a:pt x="1512" y="1085"/>
                  </a:cubicBezTo>
                  <a:cubicBezTo>
                    <a:pt x="574" y="1848"/>
                    <a:pt x="129" y="2851"/>
                    <a:pt x="23" y="3275"/>
                  </a:cubicBezTo>
                  <a:cubicBezTo>
                    <a:pt x="-80" y="3696"/>
                    <a:pt x="191" y="3939"/>
                    <a:pt x="400" y="3999"/>
                  </a:cubicBezTo>
                  <a:cubicBezTo>
                    <a:pt x="447" y="4014"/>
                    <a:pt x="499" y="4021"/>
                    <a:pt x="550" y="4021"/>
                  </a:cubicBezTo>
                  <a:cubicBezTo>
                    <a:pt x="731" y="4021"/>
                    <a:pt x="962" y="3924"/>
                    <a:pt x="1064" y="3650"/>
                  </a:cubicBezTo>
                  <a:cubicBezTo>
                    <a:pt x="1098" y="3513"/>
                    <a:pt x="1086" y="3580"/>
                    <a:pt x="1108" y="3489"/>
                  </a:cubicBezTo>
                  <a:cubicBezTo>
                    <a:pt x="1248" y="3082"/>
                    <a:pt x="2070" y="1142"/>
                    <a:pt x="4810" y="1142"/>
                  </a:cubicBezTo>
                  <a:cubicBezTo>
                    <a:pt x="5354" y="1142"/>
                    <a:pt x="5953" y="1220"/>
                    <a:pt x="6583" y="1374"/>
                  </a:cubicBezTo>
                  <a:cubicBezTo>
                    <a:pt x="7644" y="1634"/>
                    <a:pt x="8411" y="2237"/>
                    <a:pt x="8744" y="3072"/>
                  </a:cubicBezTo>
                  <a:cubicBezTo>
                    <a:pt x="8979" y="3667"/>
                    <a:pt x="8959" y="4320"/>
                    <a:pt x="8688" y="4773"/>
                  </a:cubicBezTo>
                  <a:cubicBezTo>
                    <a:pt x="8305" y="5419"/>
                    <a:pt x="7582" y="5687"/>
                    <a:pt x="6747" y="5997"/>
                  </a:cubicBezTo>
                  <a:cubicBezTo>
                    <a:pt x="6220" y="6197"/>
                    <a:pt x="5672" y="6400"/>
                    <a:pt x="5128" y="6721"/>
                  </a:cubicBezTo>
                  <a:cubicBezTo>
                    <a:pt x="4467" y="7110"/>
                    <a:pt x="4008" y="7574"/>
                    <a:pt x="3731" y="8141"/>
                  </a:cubicBezTo>
                  <a:cubicBezTo>
                    <a:pt x="3484" y="8644"/>
                    <a:pt x="3371" y="9233"/>
                    <a:pt x="3374" y="10000"/>
                  </a:cubicBezTo>
                  <a:lnTo>
                    <a:pt x="3484" y="10000"/>
                  </a:lnTo>
                  <a:cubicBezTo>
                    <a:pt x="3480" y="9254"/>
                    <a:pt x="3591" y="8680"/>
                    <a:pt x="3830" y="8195"/>
                  </a:cubicBez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65" name="Freeform 15"/>
            <p:cNvSpPr>
              <a:spLocks/>
            </p:cNvSpPr>
            <p:nvPr/>
          </p:nvSpPr>
          <p:spPr bwMode="auto">
            <a:xfrm>
              <a:off x="4561063" y="5152668"/>
              <a:ext cx="31809" cy="6363"/>
            </a:xfrm>
            <a:custGeom>
              <a:avLst/>
              <a:gdLst>
                <a:gd name="T0" fmla="*/ 0 w 16"/>
                <a:gd name="T1" fmla="*/ 0 h 4"/>
                <a:gd name="T2" fmla="*/ 0 w 16"/>
                <a:gd name="T3" fmla="*/ 0 h 4"/>
                <a:gd name="T4" fmla="*/ 0 w 16"/>
                <a:gd name="T5" fmla="*/ 4 h 4"/>
                <a:gd name="T6" fmla="*/ 16 w 16"/>
                <a:gd name="T7" fmla="*/ 4 h 4"/>
                <a:gd name="T8" fmla="*/ 16 w 16"/>
                <a:gd name="T9" fmla="*/ 0 h 4"/>
                <a:gd name="T10" fmla="*/ 0 w 16"/>
                <a:gd name="T11" fmla="*/ 0 h 4"/>
              </a:gdLst>
              <a:ahLst/>
              <a:cxnLst>
                <a:cxn ang="0">
                  <a:pos x="T0" y="T1"/>
                </a:cxn>
                <a:cxn ang="0">
                  <a:pos x="T2" y="T3"/>
                </a:cxn>
                <a:cxn ang="0">
                  <a:pos x="T4" y="T5"/>
                </a:cxn>
                <a:cxn ang="0">
                  <a:pos x="T6" y="T7"/>
                </a:cxn>
                <a:cxn ang="0">
                  <a:pos x="T8" y="T9"/>
                </a:cxn>
                <a:cxn ang="0">
                  <a:pos x="T10" y="T11"/>
                </a:cxn>
              </a:cxnLst>
              <a:rect l="0" t="0" r="r" b="b"/>
              <a:pathLst>
                <a:path w="16" h="4">
                  <a:moveTo>
                    <a:pt x="0" y="0"/>
                  </a:moveTo>
                  <a:cubicBezTo>
                    <a:pt x="0" y="0"/>
                    <a:pt x="0" y="0"/>
                    <a:pt x="0" y="0"/>
                  </a:cubicBezTo>
                  <a:cubicBezTo>
                    <a:pt x="0" y="1"/>
                    <a:pt x="0" y="3"/>
                    <a:pt x="0" y="4"/>
                  </a:cubicBezTo>
                  <a:cubicBezTo>
                    <a:pt x="16" y="4"/>
                    <a:pt x="16" y="4"/>
                    <a:pt x="16" y="4"/>
                  </a:cubicBezTo>
                  <a:cubicBezTo>
                    <a:pt x="16" y="3"/>
                    <a:pt x="16" y="1"/>
                    <a:pt x="16" y="0"/>
                  </a:cubicBez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66" name="Freeform 154"/>
            <p:cNvSpPr>
              <a:spLocks/>
            </p:cNvSpPr>
            <p:nvPr/>
          </p:nvSpPr>
          <p:spPr bwMode="auto">
            <a:xfrm>
              <a:off x="6418568" y="3218827"/>
              <a:ext cx="209926" cy="108144"/>
            </a:xfrm>
            <a:custGeom>
              <a:avLst/>
              <a:gdLst>
                <a:gd name="T0" fmla="*/ 6 w 117"/>
                <a:gd name="T1" fmla="*/ 60 h 60"/>
                <a:gd name="T2" fmla="*/ 117 w 117"/>
                <a:gd name="T3" fmla="*/ 14 h 60"/>
                <a:gd name="T4" fmla="*/ 110 w 117"/>
                <a:gd name="T5" fmla="*/ 0 h 60"/>
                <a:gd name="T6" fmla="*/ 0 w 117"/>
                <a:gd name="T7" fmla="*/ 45 h 60"/>
                <a:gd name="T8" fmla="*/ 6 w 117"/>
                <a:gd name="T9" fmla="*/ 60 h 60"/>
              </a:gdLst>
              <a:ahLst/>
              <a:cxnLst>
                <a:cxn ang="0">
                  <a:pos x="T0" y="T1"/>
                </a:cxn>
                <a:cxn ang="0">
                  <a:pos x="T2" y="T3"/>
                </a:cxn>
                <a:cxn ang="0">
                  <a:pos x="T4" y="T5"/>
                </a:cxn>
                <a:cxn ang="0">
                  <a:pos x="T6" y="T7"/>
                </a:cxn>
                <a:cxn ang="0">
                  <a:pos x="T8" y="T9"/>
                </a:cxn>
              </a:cxnLst>
              <a:rect l="0" t="0" r="r" b="b"/>
              <a:pathLst>
                <a:path w="117" h="60">
                  <a:moveTo>
                    <a:pt x="6" y="60"/>
                  </a:moveTo>
                  <a:cubicBezTo>
                    <a:pt x="47" y="44"/>
                    <a:pt x="84" y="29"/>
                    <a:pt x="117" y="14"/>
                  </a:cubicBezTo>
                  <a:cubicBezTo>
                    <a:pt x="110" y="0"/>
                    <a:pt x="110" y="0"/>
                    <a:pt x="110" y="0"/>
                  </a:cubicBezTo>
                  <a:cubicBezTo>
                    <a:pt x="77" y="14"/>
                    <a:pt x="41" y="29"/>
                    <a:pt x="0" y="45"/>
                  </a:cubicBezTo>
                  <a:lnTo>
                    <a:pt x="6" y="6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67" name="Freeform 155"/>
            <p:cNvSpPr>
              <a:spLocks/>
            </p:cNvSpPr>
            <p:nvPr/>
          </p:nvSpPr>
          <p:spPr bwMode="auto">
            <a:xfrm>
              <a:off x="7379129" y="2315520"/>
              <a:ext cx="82699" cy="209926"/>
            </a:xfrm>
            <a:custGeom>
              <a:avLst/>
              <a:gdLst>
                <a:gd name="T0" fmla="*/ 14 w 47"/>
                <a:gd name="T1" fmla="*/ 120 h 120"/>
                <a:gd name="T2" fmla="*/ 47 w 47"/>
                <a:gd name="T3" fmla="*/ 3 h 120"/>
                <a:gd name="T4" fmla="*/ 32 w 47"/>
                <a:gd name="T5" fmla="*/ 0 h 120"/>
                <a:gd name="T6" fmla="*/ 0 w 47"/>
                <a:gd name="T7" fmla="*/ 114 h 120"/>
                <a:gd name="T8" fmla="*/ 14 w 47"/>
                <a:gd name="T9" fmla="*/ 120 h 120"/>
              </a:gdLst>
              <a:ahLst/>
              <a:cxnLst>
                <a:cxn ang="0">
                  <a:pos x="T0" y="T1"/>
                </a:cxn>
                <a:cxn ang="0">
                  <a:pos x="T2" y="T3"/>
                </a:cxn>
                <a:cxn ang="0">
                  <a:pos x="T4" y="T5"/>
                </a:cxn>
                <a:cxn ang="0">
                  <a:pos x="T6" y="T7"/>
                </a:cxn>
                <a:cxn ang="0">
                  <a:pos x="T8" y="T9"/>
                </a:cxn>
              </a:cxnLst>
              <a:rect l="0" t="0" r="r" b="b"/>
              <a:pathLst>
                <a:path w="47" h="120">
                  <a:moveTo>
                    <a:pt x="14" y="120"/>
                  </a:moveTo>
                  <a:cubicBezTo>
                    <a:pt x="29" y="83"/>
                    <a:pt x="40" y="44"/>
                    <a:pt x="47" y="3"/>
                  </a:cubicBezTo>
                  <a:cubicBezTo>
                    <a:pt x="32" y="0"/>
                    <a:pt x="32" y="0"/>
                    <a:pt x="32" y="0"/>
                  </a:cubicBezTo>
                  <a:cubicBezTo>
                    <a:pt x="24" y="40"/>
                    <a:pt x="14" y="78"/>
                    <a:pt x="0" y="114"/>
                  </a:cubicBezTo>
                  <a:lnTo>
                    <a:pt x="14" y="12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68" name="Freeform 156"/>
            <p:cNvSpPr>
              <a:spLocks/>
            </p:cNvSpPr>
            <p:nvPr/>
          </p:nvSpPr>
          <p:spPr bwMode="auto">
            <a:xfrm>
              <a:off x="7436379" y="1889313"/>
              <a:ext cx="44531" cy="216285"/>
            </a:xfrm>
            <a:custGeom>
              <a:avLst/>
              <a:gdLst>
                <a:gd name="T0" fmla="*/ 9 w 25"/>
                <a:gd name="T1" fmla="*/ 120 h 120"/>
                <a:gd name="T2" fmla="*/ 25 w 25"/>
                <a:gd name="T3" fmla="*/ 120 h 120"/>
                <a:gd name="T4" fmla="*/ 25 w 25"/>
                <a:gd name="T5" fmla="*/ 116 h 120"/>
                <a:gd name="T6" fmla="*/ 16 w 25"/>
                <a:gd name="T7" fmla="*/ 0 h 120"/>
                <a:gd name="T8" fmla="*/ 0 w 25"/>
                <a:gd name="T9" fmla="*/ 2 h 120"/>
                <a:gd name="T10" fmla="*/ 9 w 25"/>
                <a:gd name="T11" fmla="*/ 116 h 120"/>
                <a:gd name="T12" fmla="*/ 9 w 25"/>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25" h="120">
                  <a:moveTo>
                    <a:pt x="9" y="120"/>
                  </a:moveTo>
                  <a:cubicBezTo>
                    <a:pt x="25" y="120"/>
                    <a:pt x="25" y="120"/>
                    <a:pt x="25" y="120"/>
                  </a:cubicBezTo>
                  <a:cubicBezTo>
                    <a:pt x="25" y="116"/>
                    <a:pt x="25" y="116"/>
                    <a:pt x="25" y="116"/>
                  </a:cubicBezTo>
                  <a:cubicBezTo>
                    <a:pt x="25" y="78"/>
                    <a:pt x="22" y="38"/>
                    <a:pt x="16" y="0"/>
                  </a:cubicBezTo>
                  <a:cubicBezTo>
                    <a:pt x="0" y="2"/>
                    <a:pt x="0" y="2"/>
                    <a:pt x="0" y="2"/>
                  </a:cubicBezTo>
                  <a:cubicBezTo>
                    <a:pt x="6" y="40"/>
                    <a:pt x="9" y="79"/>
                    <a:pt x="9" y="116"/>
                  </a:cubicBezTo>
                  <a:lnTo>
                    <a:pt x="9" y="12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69" name="Freeform 157"/>
            <p:cNvSpPr>
              <a:spLocks/>
            </p:cNvSpPr>
            <p:nvPr/>
          </p:nvSpPr>
          <p:spPr bwMode="auto">
            <a:xfrm>
              <a:off x="5235363" y="3695928"/>
              <a:ext cx="197203" cy="133590"/>
            </a:xfrm>
            <a:custGeom>
              <a:avLst/>
              <a:gdLst>
                <a:gd name="T0" fmla="*/ 9 w 112"/>
                <a:gd name="T1" fmla="*/ 74 h 74"/>
                <a:gd name="T2" fmla="*/ 66 w 112"/>
                <a:gd name="T3" fmla="*/ 39 h 74"/>
                <a:gd name="T4" fmla="*/ 112 w 112"/>
                <a:gd name="T5" fmla="*/ 14 h 74"/>
                <a:gd name="T6" fmla="*/ 105 w 112"/>
                <a:gd name="T7" fmla="*/ 0 h 74"/>
                <a:gd name="T8" fmla="*/ 58 w 112"/>
                <a:gd name="T9" fmla="*/ 26 h 74"/>
                <a:gd name="T10" fmla="*/ 0 w 112"/>
                <a:gd name="T11" fmla="*/ 60 h 74"/>
                <a:gd name="T12" fmla="*/ 9 w 112"/>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112" h="74">
                  <a:moveTo>
                    <a:pt x="9" y="74"/>
                  </a:moveTo>
                  <a:cubicBezTo>
                    <a:pt x="27" y="62"/>
                    <a:pt x="46" y="51"/>
                    <a:pt x="66" y="39"/>
                  </a:cubicBezTo>
                  <a:cubicBezTo>
                    <a:pt x="81" y="31"/>
                    <a:pt x="97" y="23"/>
                    <a:pt x="112" y="14"/>
                  </a:cubicBezTo>
                  <a:cubicBezTo>
                    <a:pt x="105" y="0"/>
                    <a:pt x="105" y="0"/>
                    <a:pt x="105" y="0"/>
                  </a:cubicBezTo>
                  <a:cubicBezTo>
                    <a:pt x="89" y="8"/>
                    <a:pt x="73" y="17"/>
                    <a:pt x="58" y="26"/>
                  </a:cubicBezTo>
                  <a:cubicBezTo>
                    <a:pt x="38" y="37"/>
                    <a:pt x="19" y="48"/>
                    <a:pt x="0" y="60"/>
                  </a:cubicBezTo>
                  <a:lnTo>
                    <a:pt x="9" y="74"/>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70" name="Freeform 158"/>
            <p:cNvSpPr>
              <a:spLocks/>
            </p:cNvSpPr>
            <p:nvPr/>
          </p:nvSpPr>
          <p:spPr bwMode="auto">
            <a:xfrm>
              <a:off x="5540706" y="438933"/>
              <a:ext cx="216285" cy="63613"/>
            </a:xfrm>
            <a:custGeom>
              <a:avLst/>
              <a:gdLst>
                <a:gd name="T0" fmla="*/ 121 w 121"/>
                <a:gd name="T1" fmla="*/ 20 h 36"/>
                <a:gd name="T2" fmla="*/ 2 w 121"/>
                <a:gd name="T3" fmla="*/ 0 h 36"/>
                <a:gd name="T4" fmla="*/ 0 w 121"/>
                <a:gd name="T5" fmla="*/ 16 h 36"/>
                <a:gd name="T6" fmla="*/ 118 w 121"/>
                <a:gd name="T7" fmla="*/ 36 h 36"/>
                <a:gd name="T8" fmla="*/ 121 w 121"/>
                <a:gd name="T9" fmla="*/ 20 h 36"/>
              </a:gdLst>
              <a:ahLst/>
              <a:cxnLst>
                <a:cxn ang="0">
                  <a:pos x="T0" y="T1"/>
                </a:cxn>
                <a:cxn ang="0">
                  <a:pos x="T2" y="T3"/>
                </a:cxn>
                <a:cxn ang="0">
                  <a:pos x="T4" y="T5"/>
                </a:cxn>
                <a:cxn ang="0">
                  <a:pos x="T6" y="T7"/>
                </a:cxn>
                <a:cxn ang="0">
                  <a:pos x="T8" y="T9"/>
                </a:cxn>
              </a:cxnLst>
              <a:rect l="0" t="0" r="r" b="b"/>
              <a:pathLst>
                <a:path w="121" h="36">
                  <a:moveTo>
                    <a:pt x="121" y="20"/>
                  </a:moveTo>
                  <a:cubicBezTo>
                    <a:pt x="81" y="13"/>
                    <a:pt x="41" y="6"/>
                    <a:pt x="2" y="0"/>
                  </a:cubicBezTo>
                  <a:cubicBezTo>
                    <a:pt x="0" y="16"/>
                    <a:pt x="0" y="16"/>
                    <a:pt x="0" y="16"/>
                  </a:cubicBezTo>
                  <a:cubicBezTo>
                    <a:pt x="39" y="22"/>
                    <a:pt x="78" y="28"/>
                    <a:pt x="118" y="36"/>
                  </a:cubicBezTo>
                  <a:lnTo>
                    <a:pt x="121" y="2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71" name="Freeform 159"/>
            <p:cNvSpPr>
              <a:spLocks/>
            </p:cNvSpPr>
            <p:nvPr/>
          </p:nvSpPr>
          <p:spPr bwMode="auto">
            <a:xfrm>
              <a:off x="7143758" y="2703562"/>
              <a:ext cx="159035" cy="184480"/>
            </a:xfrm>
            <a:custGeom>
              <a:avLst/>
              <a:gdLst>
                <a:gd name="T0" fmla="*/ 11 w 87"/>
                <a:gd name="T1" fmla="*/ 104 h 104"/>
                <a:gd name="T2" fmla="*/ 87 w 87"/>
                <a:gd name="T3" fmla="*/ 9 h 104"/>
                <a:gd name="T4" fmla="*/ 74 w 87"/>
                <a:gd name="T5" fmla="*/ 0 h 104"/>
                <a:gd name="T6" fmla="*/ 0 w 87"/>
                <a:gd name="T7" fmla="*/ 92 h 104"/>
                <a:gd name="T8" fmla="*/ 11 w 87"/>
                <a:gd name="T9" fmla="*/ 104 h 104"/>
              </a:gdLst>
              <a:ahLst/>
              <a:cxnLst>
                <a:cxn ang="0">
                  <a:pos x="T0" y="T1"/>
                </a:cxn>
                <a:cxn ang="0">
                  <a:pos x="T2" y="T3"/>
                </a:cxn>
                <a:cxn ang="0">
                  <a:pos x="T4" y="T5"/>
                </a:cxn>
                <a:cxn ang="0">
                  <a:pos x="T6" y="T7"/>
                </a:cxn>
                <a:cxn ang="0">
                  <a:pos x="T8" y="T9"/>
                </a:cxn>
              </a:cxnLst>
              <a:rect l="0" t="0" r="r" b="b"/>
              <a:pathLst>
                <a:path w="87" h="104">
                  <a:moveTo>
                    <a:pt x="11" y="104"/>
                  </a:moveTo>
                  <a:cubicBezTo>
                    <a:pt x="39" y="74"/>
                    <a:pt x="65" y="43"/>
                    <a:pt x="87" y="9"/>
                  </a:cubicBezTo>
                  <a:cubicBezTo>
                    <a:pt x="74" y="0"/>
                    <a:pt x="74" y="0"/>
                    <a:pt x="74" y="0"/>
                  </a:cubicBezTo>
                  <a:cubicBezTo>
                    <a:pt x="52" y="33"/>
                    <a:pt x="27" y="64"/>
                    <a:pt x="0" y="92"/>
                  </a:cubicBezTo>
                  <a:lnTo>
                    <a:pt x="11" y="104"/>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72" name="Freeform 160"/>
            <p:cNvSpPr>
              <a:spLocks/>
            </p:cNvSpPr>
            <p:nvPr/>
          </p:nvSpPr>
          <p:spPr bwMode="auto">
            <a:xfrm>
              <a:off x="5617042" y="3524170"/>
              <a:ext cx="209926" cy="108144"/>
            </a:xfrm>
            <a:custGeom>
              <a:avLst/>
              <a:gdLst>
                <a:gd name="T0" fmla="*/ 7 w 117"/>
                <a:gd name="T1" fmla="*/ 61 h 61"/>
                <a:gd name="T2" fmla="*/ 117 w 117"/>
                <a:gd name="T3" fmla="*/ 15 h 61"/>
                <a:gd name="T4" fmla="*/ 111 w 117"/>
                <a:gd name="T5" fmla="*/ 0 h 61"/>
                <a:gd name="T6" fmla="*/ 0 w 117"/>
                <a:gd name="T7" fmla="*/ 46 h 61"/>
                <a:gd name="T8" fmla="*/ 7 w 117"/>
                <a:gd name="T9" fmla="*/ 61 h 61"/>
              </a:gdLst>
              <a:ahLst/>
              <a:cxnLst>
                <a:cxn ang="0">
                  <a:pos x="T0" y="T1"/>
                </a:cxn>
                <a:cxn ang="0">
                  <a:pos x="T2" y="T3"/>
                </a:cxn>
                <a:cxn ang="0">
                  <a:pos x="T4" y="T5"/>
                </a:cxn>
                <a:cxn ang="0">
                  <a:pos x="T6" y="T7"/>
                </a:cxn>
                <a:cxn ang="0">
                  <a:pos x="T8" y="T9"/>
                </a:cxn>
              </a:cxnLst>
              <a:rect l="0" t="0" r="r" b="b"/>
              <a:pathLst>
                <a:path w="117" h="61">
                  <a:moveTo>
                    <a:pt x="7" y="61"/>
                  </a:moveTo>
                  <a:cubicBezTo>
                    <a:pt x="41" y="45"/>
                    <a:pt x="77" y="30"/>
                    <a:pt x="117" y="15"/>
                  </a:cubicBezTo>
                  <a:cubicBezTo>
                    <a:pt x="111" y="0"/>
                    <a:pt x="111" y="0"/>
                    <a:pt x="111" y="0"/>
                  </a:cubicBezTo>
                  <a:cubicBezTo>
                    <a:pt x="71" y="16"/>
                    <a:pt x="35" y="31"/>
                    <a:pt x="0" y="46"/>
                  </a:cubicBezTo>
                  <a:lnTo>
                    <a:pt x="7" y="6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73" name="Freeform 161"/>
            <p:cNvSpPr>
              <a:spLocks/>
            </p:cNvSpPr>
            <p:nvPr/>
          </p:nvSpPr>
          <p:spPr bwMode="auto">
            <a:xfrm>
              <a:off x="7309153" y="1475826"/>
              <a:ext cx="101781" cy="209926"/>
            </a:xfrm>
            <a:custGeom>
              <a:avLst/>
              <a:gdLst>
                <a:gd name="T0" fmla="*/ 59 w 59"/>
                <a:gd name="T1" fmla="*/ 112 h 117"/>
                <a:gd name="T2" fmla="*/ 14 w 59"/>
                <a:gd name="T3" fmla="*/ 0 h 117"/>
                <a:gd name="T4" fmla="*/ 0 w 59"/>
                <a:gd name="T5" fmla="*/ 7 h 117"/>
                <a:gd name="T6" fmla="*/ 44 w 59"/>
                <a:gd name="T7" fmla="*/ 117 h 117"/>
                <a:gd name="T8" fmla="*/ 59 w 59"/>
                <a:gd name="T9" fmla="*/ 112 h 117"/>
              </a:gdLst>
              <a:ahLst/>
              <a:cxnLst>
                <a:cxn ang="0">
                  <a:pos x="T0" y="T1"/>
                </a:cxn>
                <a:cxn ang="0">
                  <a:pos x="T2" y="T3"/>
                </a:cxn>
                <a:cxn ang="0">
                  <a:pos x="T4" y="T5"/>
                </a:cxn>
                <a:cxn ang="0">
                  <a:pos x="T6" y="T7"/>
                </a:cxn>
                <a:cxn ang="0">
                  <a:pos x="T8" y="T9"/>
                </a:cxn>
              </a:cxnLst>
              <a:rect l="0" t="0" r="r" b="b"/>
              <a:pathLst>
                <a:path w="59" h="117">
                  <a:moveTo>
                    <a:pt x="59" y="112"/>
                  </a:moveTo>
                  <a:cubicBezTo>
                    <a:pt x="47" y="74"/>
                    <a:pt x="32" y="36"/>
                    <a:pt x="14" y="0"/>
                  </a:cubicBezTo>
                  <a:cubicBezTo>
                    <a:pt x="0" y="7"/>
                    <a:pt x="0" y="7"/>
                    <a:pt x="0" y="7"/>
                  </a:cubicBezTo>
                  <a:cubicBezTo>
                    <a:pt x="17" y="42"/>
                    <a:pt x="32" y="79"/>
                    <a:pt x="44" y="117"/>
                  </a:cubicBezTo>
                  <a:lnTo>
                    <a:pt x="59" y="11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74" name="Freeform 162"/>
            <p:cNvSpPr>
              <a:spLocks/>
            </p:cNvSpPr>
            <p:nvPr/>
          </p:nvSpPr>
          <p:spPr bwMode="auto">
            <a:xfrm>
              <a:off x="6374041" y="642495"/>
              <a:ext cx="203562" cy="114504"/>
            </a:xfrm>
            <a:custGeom>
              <a:avLst/>
              <a:gdLst>
                <a:gd name="T0" fmla="*/ 115 w 115"/>
                <a:gd name="T1" fmla="*/ 49 h 64"/>
                <a:gd name="T2" fmla="*/ 6 w 115"/>
                <a:gd name="T3" fmla="*/ 0 h 64"/>
                <a:gd name="T4" fmla="*/ 0 w 115"/>
                <a:gd name="T5" fmla="*/ 14 h 64"/>
                <a:gd name="T6" fmla="*/ 108 w 115"/>
                <a:gd name="T7" fmla="*/ 64 h 64"/>
                <a:gd name="T8" fmla="*/ 115 w 115"/>
                <a:gd name="T9" fmla="*/ 49 h 64"/>
              </a:gdLst>
              <a:ahLst/>
              <a:cxnLst>
                <a:cxn ang="0">
                  <a:pos x="T0" y="T1"/>
                </a:cxn>
                <a:cxn ang="0">
                  <a:pos x="T2" y="T3"/>
                </a:cxn>
                <a:cxn ang="0">
                  <a:pos x="T4" y="T5"/>
                </a:cxn>
                <a:cxn ang="0">
                  <a:pos x="T6" y="T7"/>
                </a:cxn>
                <a:cxn ang="0">
                  <a:pos x="T8" y="T9"/>
                </a:cxn>
              </a:cxnLst>
              <a:rect l="0" t="0" r="r" b="b"/>
              <a:pathLst>
                <a:path w="115" h="64">
                  <a:moveTo>
                    <a:pt x="115" y="49"/>
                  </a:moveTo>
                  <a:cubicBezTo>
                    <a:pt x="80" y="31"/>
                    <a:pt x="43" y="15"/>
                    <a:pt x="6" y="0"/>
                  </a:cubicBezTo>
                  <a:cubicBezTo>
                    <a:pt x="0" y="14"/>
                    <a:pt x="0" y="14"/>
                    <a:pt x="0" y="14"/>
                  </a:cubicBezTo>
                  <a:cubicBezTo>
                    <a:pt x="37" y="29"/>
                    <a:pt x="74" y="46"/>
                    <a:pt x="108" y="64"/>
                  </a:cubicBezTo>
                  <a:lnTo>
                    <a:pt x="115" y="49"/>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75" name="Freeform 163"/>
            <p:cNvSpPr>
              <a:spLocks/>
            </p:cNvSpPr>
            <p:nvPr/>
          </p:nvSpPr>
          <p:spPr bwMode="auto">
            <a:xfrm>
              <a:off x="6017807" y="3371499"/>
              <a:ext cx="209926" cy="101781"/>
            </a:xfrm>
            <a:custGeom>
              <a:avLst/>
              <a:gdLst>
                <a:gd name="T0" fmla="*/ 0 w 118"/>
                <a:gd name="T1" fmla="*/ 40 h 55"/>
                <a:gd name="T2" fmla="*/ 5 w 118"/>
                <a:gd name="T3" fmla="*/ 55 h 55"/>
                <a:gd name="T4" fmla="*/ 77 w 118"/>
                <a:gd name="T5" fmla="*/ 30 h 55"/>
                <a:gd name="T6" fmla="*/ 118 w 118"/>
                <a:gd name="T7" fmla="*/ 15 h 55"/>
                <a:gd name="T8" fmla="*/ 113 w 118"/>
                <a:gd name="T9" fmla="*/ 0 h 55"/>
                <a:gd name="T10" fmla="*/ 72 w 118"/>
                <a:gd name="T11" fmla="*/ 15 h 55"/>
                <a:gd name="T12" fmla="*/ 0 w 118"/>
                <a:gd name="T13" fmla="*/ 40 h 55"/>
              </a:gdLst>
              <a:ahLst/>
              <a:cxnLst>
                <a:cxn ang="0">
                  <a:pos x="T0" y="T1"/>
                </a:cxn>
                <a:cxn ang="0">
                  <a:pos x="T2" y="T3"/>
                </a:cxn>
                <a:cxn ang="0">
                  <a:pos x="T4" y="T5"/>
                </a:cxn>
                <a:cxn ang="0">
                  <a:pos x="T6" y="T7"/>
                </a:cxn>
                <a:cxn ang="0">
                  <a:pos x="T8" y="T9"/>
                </a:cxn>
                <a:cxn ang="0">
                  <a:pos x="T10" y="T11"/>
                </a:cxn>
                <a:cxn ang="0">
                  <a:pos x="T12" y="T13"/>
                </a:cxn>
              </a:cxnLst>
              <a:rect l="0" t="0" r="r" b="b"/>
              <a:pathLst>
                <a:path w="118" h="55">
                  <a:moveTo>
                    <a:pt x="0" y="40"/>
                  </a:moveTo>
                  <a:cubicBezTo>
                    <a:pt x="5" y="55"/>
                    <a:pt x="5" y="55"/>
                    <a:pt x="5" y="55"/>
                  </a:cubicBezTo>
                  <a:cubicBezTo>
                    <a:pt x="29" y="47"/>
                    <a:pt x="53" y="38"/>
                    <a:pt x="77" y="30"/>
                  </a:cubicBezTo>
                  <a:cubicBezTo>
                    <a:pt x="91" y="25"/>
                    <a:pt x="104" y="20"/>
                    <a:pt x="118" y="15"/>
                  </a:cubicBezTo>
                  <a:cubicBezTo>
                    <a:pt x="113" y="0"/>
                    <a:pt x="113" y="0"/>
                    <a:pt x="113" y="0"/>
                  </a:cubicBezTo>
                  <a:cubicBezTo>
                    <a:pt x="99" y="5"/>
                    <a:pt x="85" y="10"/>
                    <a:pt x="72" y="15"/>
                  </a:cubicBezTo>
                  <a:cubicBezTo>
                    <a:pt x="48" y="23"/>
                    <a:pt x="24" y="32"/>
                    <a:pt x="0" y="4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76" name="Freeform 164"/>
            <p:cNvSpPr>
              <a:spLocks/>
            </p:cNvSpPr>
            <p:nvPr/>
          </p:nvSpPr>
          <p:spPr bwMode="auto">
            <a:xfrm>
              <a:off x="7067423" y="1119592"/>
              <a:ext cx="159035" cy="184480"/>
            </a:xfrm>
            <a:custGeom>
              <a:avLst/>
              <a:gdLst>
                <a:gd name="T0" fmla="*/ 86 w 86"/>
                <a:gd name="T1" fmla="*/ 95 h 104"/>
                <a:gd name="T2" fmla="*/ 12 w 86"/>
                <a:gd name="T3" fmla="*/ 0 h 104"/>
                <a:gd name="T4" fmla="*/ 0 w 86"/>
                <a:gd name="T5" fmla="*/ 11 h 104"/>
                <a:gd name="T6" fmla="*/ 73 w 86"/>
                <a:gd name="T7" fmla="*/ 104 h 104"/>
                <a:gd name="T8" fmla="*/ 86 w 86"/>
                <a:gd name="T9" fmla="*/ 95 h 104"/>
              </a:gdLst>
              <a:ahLst/>
              <a:cxnLst>
                <a:cxn ang="0">
                  <a:pos x="T0" y="T1"/>
                </a:cxn>
                <a:cxn ang="0">
                  <a:pos x="T2" y="T3"/>
                </a:cxn>
                <a:cxn ang="0">
                  <a:pos x="T4" y="T5"/>
                </a:cxn>
                <a:cxn ang="0">
                  <a:pos x="T6" y="T7"/>
                </a:cxn>
                <a:cxn ang="0">
                  <a:pos x="T8" y="T9"/>
                </a:cxn>
              </a:cxnLst>
              <a:rect l="0" t="0" r="r" b="b"/>
              <a:pathLst>
                <a:path w="86" h="104">
                  <a:moveTo>
                    <a:pt x="86" y="95"/>
                  </a:moveTo>
                  <a:cubicBezTo>
                    <a:pt x="64" y="62"/>
                    <a:pt x="39" y="30"/>
                    <a:pt x="12" y="0"/>
                  </a:cubicBezTo>
                  <a:cubicBezTo>
                    <a:pt x="0" y="11"/>
                    <a:pt x="0" y="11"/>
                    <a:pt x="0" y="11"/>
                  </a:cubicBezTo>
                  <a:cubicBezTo>
                    <a:pt x="26" y="40"/>
                    <a:pt x="51" y="72"/>
                    <a:pt x="73" y="104"/>
                  </a:cubicBezTo>
                  <a:lnTo>
                    <a:pt x="86" y="95"/>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77" name="Freeform 165"/>
            <p:cNvSpPr>
              <a:spLocks/>
            </p:cNvSpPr>
            <p:nvPr/>
          </p:nvSpPr>
          <p:spPr bwMode="auto">
            <a:xfrm>
              <a:off x="6806611" y="3008905"/>
              <a:ext cx="197203" cy="139949"/>
            </a:xfrm>
            <a:custGeom>
              <a:avLst/>
              <a:gdLst>
                <a:gd name="T0" fmla="*/ 8 w 109"/>
                <a:gd name="T1" fmla="*/ 79 h 79"/>
                <a:gd name="T2" fmla="*/ 109 w 109"/>
                <a:gd name="T3" fmla="*/ 13 h 79"/>
                <a:gd name="T4" fmla="*/ 100 w 109"/>
                <a:gd name="T5" fmla="*/ 0 h 79"/>
                <a:gd name="T6" fmla="*/ 0 w 109"/>
                <a:gd name="T7" fmla="*/ 65 h 79"/>
                <a:gd name="T8" fmla="*/ 8 w 109"/>
                <a:gd name="T9" fmla="*/ 79 h 79"/>
              </a:gdLst>
              <a:ahLst/>
              <a:cxnLst>
                <a:cxn ang="0">
                  <a:pos x="T0" y="T1"/>
                </a:cxn>
                <a:cxn ang="0">
                  <a:pos x="T2" y="T3"/>
                </a:cxn>
                <a:cxn ang="0">
                  <a:pos x="T4" y="T5"/>
                </a:cxn>
                <a:cxn ang="0">
                  <a:pos x="T6" y="T7"/>
                </a:cxn>
                <a:cxn ang="0">
                  <a:pos x="T8" y="T9"/>
                </a:cxn>
              </a:cxnLst>
              <a:rect l="0" t="0" r="r" b="b"/>
              <a:pathLst>
                <a:path w="109" h="79">
                  <a:moveTo>
                    <a:pt x="8" y="79"/>
                  </a:moveTo>
                  <a:cubicBezTo>
                    <a:pt x="45" y="58"/>
                    <a:pt x="78" y="36"/>
                    <a:pt x="109" y="13"/>
                  </a:cubicBezTo>
                  <a:cubicBezTo>
                    <a:pt x="100" y="0"/>
                    <a:pt x="100" y="0"/>
                    <a:pt x="100" y="0"/>
                  </a:cubicBezTo>
                  <a:cubicBezTo>
                    <a:pt x="69" y="23"/>
                    <a:pt x="37" y="44"/>
                    <a:pt x="0" y="65"/>
                  </a:cubicBezTo>
                  <a:lnTo>
                    <a:pt x="8" y="79"/>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78" name="Freeform 166"/>
            <p:cNvSpPr>
              <a:spLocks/>
            </p:cNvSpPr>
            <p:nvPr/>
          </p:nvSpPr>
          <p:spPr bwMode="auto">
            <a:xfrm>
              <a:off x="6749357" y="839694"/>
              <a:ext cx="184480" cy="152672"/>
            </a:xfrm>
            <a:custGeom>
              <a:avLst/>
              <a:gdLst>
                <a:gd name="T0" fmla="*/ 105 w 105"/>
                <a:gd name="T1" fmla="*/ 73 h 85"/>
                <a:gd name="T2" fmla="*/ 8 w 105"/>
                <a:gd name="T3" fmla="*/ 0 h 85"/>
                <a:gd name="T4" fmla="*/ 0 w 105"/>
                <a:gd name="T5" fmla="*/ 14 h 85"/>
                <a:gd name="T6" fmla="*/ 95 w 105"/>
                <a:gd name="T7" fmla="*/ 85 h 85"/>
                <a:gd name="T8" fmla="*/ 105 w 105"/>
                <a:gd name="T9" fmla="*/ 73 h 85"/>
              </a:gdLst>
              <a:ahLst/>
              <a:cxnLst>
                <a:cxn ang="0">
                  <a:pos x="T0" y="T1"/>
                </a:cxn>
                <a:cxn ang="0">
                  <a:pos x="T2" y="T3"/>
                </a:cxn>
                <a:cxn ang="0">
                  <a:pos x="T4" y="T5"/>
                </a:cxn>
                <a:cxn ang="0">
                  <a:pos x="T6" y="T7"/>
                </a:cxn>
                <a:cxn ang="0">
                  <a:pos x="T8" y="T9"/>
                </a:cxn>
              </a:cxnLst>
              <a:rect l="0" t="0" r="r" b="b"/>
              <a:pathLst>
                <a:path w="105" h="85">
                  <a:moveTo>
                    <a:pt x="105" y="73"/>
                  </a:moveTo>
                  <a:cubicBezTo>
                    <a:pt x="75" y="47"/>
                    <a:pt x="42" y="23"/>
                    <a:pt x="8" y="0"/>
                  </a:cubicBezTo>
                  <a:cubicBezTo>
                    <a:pt x="0" y="14"/>
                    <a:pt x="0" y="14"/>
                    <a:pt x="0" y="14"/>
                  </a:cubicBezTo>
                  <a:cubicBezTo>
                    <a:pt x="33" y="36"/>
                    <a:pt x="65" y="60"/>
                    <a:pt x="95" y="85"/>
                  </a:cubicBezTo>
                  <a:lnTo>
                    <a:pt x="105" y="7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79" name="Freeform 167"/>
            <p:cNvSpPr>
              <a:spLocks/>
            </p:cNvSpPr>
            <p:nvPr/>
          </p:nvSpPr>
          <p:spPr bwMode="auto">
            <a:xfrm>
              <a:off x="2938929" y="1352550"/>
              <a:ext cx="127226" cy="203562"/>
            </a:xfrm>
            <a:custGeom>
              <a:avLst/>
              <a:gdLst>
                <a:gd name="T0" fmla="*/ 0 w 73"/>
                <a:gd name="T1" fmla="*/ 106 h 113"/>
                <a:gd name="T2" fmla="*/ 15 w 73"/>
                <a:gd name="T3" fmla="*/ 113 h 113"/>
                <a:gd name="T4" fmla="*/ 73 w 73"/>
                <a:gd name="T5" fmla="*/ 9 h 113"/>
                <a:gd name="T6" fmla="*/ 60 w 73"/>
                <a:gd name="T7" fmla="*/ 0 h 113"/>
                <a:gd name="T8" fmla="*/ 0 w 73"/>
                <a:gd name="T9" fmla="*/ 106 h 113"/>
              </a:gdLst>
              <a:ahLst/>
              <a:cxnLst>
                <a:cxn ang="0">
                  <a:pos x="T0" y="T1"/>
                </a:cxn>
                <a:cxn ang="0">
                  <a:pos x="T2" y="T3"/>
                </a:cxn>
                <a:cxn ang="0">
                  <a:pos x="T4" y="T5"/>
                </a:cxn>
                <a:cxn ang="0">
                  <a:pos x="T6" y="T7"/>
                </a:cxn>
                <a:cxn ang="0">
                  <a:pos x="T8" y="T9"/>
                </a:cxn>
              </a:cxnLst>
              <a:rect l="0" t="0" r="r" b="b"/>
              <a:pathLst>
                <a:path w="73" h="113">
                  <a:moveTo>
                    <a:pt x="0" y="106"/>
                  </a:moveTo>
                  <a:cubicBezTo>
                    <a:pt x="15" y="113"/>
                    <a:pt x="15" y="113"/>
                    <a:pt x="15" y="113"/>
                  </a:cubicBezTo>
                  <a:cubicBezTo>
                    <a:pt x="32" y="77"/>
                    <a:pt x="52" y="42"/>
                    <a:pt x="73" y="9"/>
                  </a:cubicBezTo>
                  <a:cubicBezTo>
                    <a:pt x="60" y="0"/>
                    <a:pt x="60" y="0"/>
                    <a:pt x="60" y="0"/>
                  </a:cubicBezTo>
                  <a:cubicBezTo>
                    <a:pt x="38" y="34"/>
                    <a:pt x="18" y="70"/>
                    <a:pt x="0" y="106"/>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0" name="Freeform 168"/>
            <p:cNvSpPr>
              <a:spLocks/>
            </p:cNvSpPr>
            <p:nvPr/>
          </p:nvSpPr>
          <p:spPr bwMode="auto">
            <a:xfrm>
              <a:off x="3174296" y="1022033"/>
              <a:ext cx="165394" cy="178117"/>
            </a:xfrm>
            <a:custGeom>
              <a:avLst/>
              <a:gdLst>
                <a:gd name="T0" fmla="*/ 0 w 93"/>
                <a:gd name="T1" fmla="*/ 89 h 99"/>
                <a:gd name="T2" fmla="*/ 12 w 93"/>
                <a:gd name="T3" fmla="*/ 99 h 99"/>
                <a:gd name="T4" fmla="*/ 93 w 93"/>
                <a:gd name="T5" fmla="*/ 12 h 99"/>
                <a:gd name="T6" fmla="*/ 82 w 93"/>
                <a:gd name="T7" fmla="*/ 0 h 99"/>
                <a:gd name="T8" fmla="*/ 0 w 93"/>
                <a:gd name="T9" fmla="*/ 89 h 99"/>
              </a:gdLst>
              <a:ahLst/>
              <a:cxnLst>
                <a:cxn ang="0">
                  <a:pos x="T0" y="T1"/>
                </a:cxn>
                <a:cxn ang="0">
                  <a:pos x="T2" y="T3"/>
                </a:cxn>
                <a:cxn ang="0">
                  <a:pos x="T4" y="T5"/>
                </a:cxn>
                <a:cxn ang="0">
                  <a:pos x="T6" y="T7"/>
                </a:cxn>
                <a:cxn ang="0">
                  <a:pos x="T8" y="T9"/>
                </a:cxn>
              </a:cxnLst>
              <a:rect l="0" t="0" r="r" b="b"/>
              <a:pathLst>
                <a:path w="93" h="99">
                  <a:moveTo>
                    <a:pt x="0" y="89"/>
                  </a:moveTo>
                  <a:cubicBezTo>
                    <a:pt x="12" y="99"/>
                    <a:pt x="12" y="99"/>
                    <a:pt x="12" y="99"/>
                  </a:cubicBezTo>
                  <a:cubicBezTo>
                    <a:pt x="37" y="68"/>
                    <a:pt x="65" y="39"/>
                    <a:pt x="93" y="12"/>
                  </a:cubicBezTo>
                  <a:cubicBezTo>
                    <a:pt x="82" y="0"/>
                    <a:pt x="82" y="0"/>
                    <a:pt x="82" y="0"/>
                  </a:cubicBezTo>
                  <a:cubicBezTo>
                    <a:pt x="53" y="28"/>
                    <a:pt x="25" y="58"/>
                    <a:pt x="0" y="89"/>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1" name="Freeform 169"/>
            <p:cNvSpPr>
              <a:spLocks/>
            </p:cNvSpPr>
            <p:nvPr/>
          </p:nvSpPr>
          <p:spPr bwMode="auto">
            <a:xfrm>
              <a:off x="5960553" y="515269"/>
              <a:ext cx="216285" cy="82699"/>
            </a:xfrm>
            <a:custGeom>
              <a:avLst/>
              <a:gdLst>
                <a:gd name="T0" fmla="*/ 116 w 120"/>
                <a:gd name="T1" fmla="*/ 45 h 45"/>
                <a:gd name="T2" fmla="*/ 120 w 120"/>
                <a:gd name="T3" fmla="*/ 30 h 45"/>
                <a:gd name="T4" fmla="*/ 42 w 120"/>
                <a:gd name="T5" fmla="*/ 9 h 45"/>
                <a:gd name="T6" fmla="*/ 4 w 120"/>
                <a:gd name="T7" fmla="*/ 0 h 45"/>
                <a:gd name="T8" fmla="*/ 0 w 120"/>
                <a:gd name="T9" fmla="*/ 16 h 45"/>
                <a:gd name="T10" fmla="*/ 38 w 120"/>
                <a:gd name="T11" fmla="*/ 24 h 45"/>
                <a:gd name="T12" fmla="*/ 116 w 120"/>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120" h="45">
                  <a:moveTo>
                    <a:pt x="116" y="45"/>
                  </a:moveTo>
                  <a:cubicBezTo>
                    <a:pt x="120" y="30"/>
                    <a:pt x="120" y="30"/>
                    <a:pt x="120" y="30"/>
                  </a:cubicBezTo>
                  <a:cubicBezTo>
                    <a:pt x="95" y="22"/>
                    <a:pt x="69" y="15"/>
                    <a:pt x="42" y="9"/>
                  </a:cubicBezTo>
                  <a:cubicBezTo>
                    <a:pt x="29" y="6"/>
                    <a:pt x="16" y="3"/>
                    <a:pt x="4" y="0"/>
                  </a:cubicBezTo>
                  <a:cubicBezTo>
                    <a:pt x="0" y="16"/>
                    <a:pt x="0" y="16"/>
                    <a:pt x="0" y="16"/>
                  </a:cubicBezTo>
                  <a:cubicBezTo>
                    <a:pt x="13" y="18"/>
                    <a:pt x="25" y="21"/>
                    <a:pt x="38" y="24"/>
                  </a:cubicBezTo>
                  <a:cubicBezTo>
                    <a:pt x="65" y="31"/>
                    <a:pt x="91" y="37"/>
                    <a:pt x="116" y="45"/>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2" name="Freeform 170"/>
            <p:cNvSpPr>
              <a:spLocks/>
            </p:cNvSpPr>
            <p:nvPr/>
          </p:nvSpPr>
          <p:spPr bwMode="auto">
            <a:xfrm>
              <a:off x="4573786" y="4650126"/>
              <a:ext cx="63613" cy="216285"/>
            </a:xfrm>
            <a:custGeom>
              <a:avLst/>
              <a:gdLst>
                <a:gd name="T0" fmla="*/ 35 w 35"/>
                <a:gd name="T1" fmla="*/ 3 h 121"/>
                <a:gd name="T2" fmla="*/ 19 w 35"/>
                <a:gd name="T3" fmla="*/ 0 h 121"/>
                <a:gd name="T4" fmla="*/ 0 w 35"/>
                <a:gd name="T5" fmla="*/ 119 h 121"/>
                <a:gd name="T6" fmla="*/ 16 w 35"/>
                <a:gd name="T7" fmla="*/ 121 h 121"/>
                <a:gd name="T8" fmla="*/ 35 w 35"/>
                <a:gd name="T9" fmla="*/ 3 h 121"/>
              </a:gdLst>
              <a:ahLst/>
              <a:cxnLst>
                <a:cxn ang="0">
                  <a:pos x="T0" y="T1"/>
                </a:cxn>
                <a:cxn ang="0">
                  <a:pos x="T2" y="T3"/>
                </a:cxn>
                <a:cxn ang="0">
                  <a:pos x="T4" y="T5"/>
                </a:cxn>
                <a:cxn ang="0">
                  <a:pos x="T6" y="T7"/>
                </a:cxn>
                <a:cxn ang="0">
                  <a:pos x="T8" y="T9"/>
                </a:cxn>
              </a:cxnLst>
              <a:rect l="0" t="0" r="r" b="b"/>
              <a:pathLst>
                <a:path w="35" h="121">
                  <a:moveTo>
                    <a:pt x="35" y="3"/>
                  </a:moveTo>
                  <a:cubicBezTo>
                    <a:pt x="19" y="0"/>
                    <a:pt x="19" y="0"/>
                    <a:pt x="19" y="0"/>
                  </a:cubicBezTo>
                  <a:cubicBezTo>
                    <a:pt x="11" y="37"/>
                    <a:pt x="4" y="77"/>
                    <a:pt x="0" y="119"/>
                  </a:cubicBezTo>
                  <a:cubicBezTo>
                    <a:pt x="16" y="121"/>
                    <a:pt x="16" y="121"/>
                    <a:pt x="16" y="121"/>
                  </a:cubicBezTo>
                  <a:cubicBezTo>
                    <a:pt x="20" y="79"/>
                    <a:pt x="26" y="40"/>
                    <a:pt x="35" y="3"/>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3" name="Freeform 171"/>
            <p:cNvSpPr>
              <a:spLocks/>
            </p:cNvSpPr>
            <p:nvPr/>
          </p:nvSpPr>
          <p:spPr bwMode="auto">
            <a:xfrm>
              <a:off x="4669208" y="4249361"/>
              <a:ext cx="127226" cy="203562"/>
            </a:xfrm>
            <a:custGeom>
              <a:avLst/>
              <a:gdLst>
                <a:gd name="T0" fmla="*/ 69 w 69"/>
                <a:gd name="T1" fmla="*/ 9 h 114"/>
                <a:gd name="T2" fmla="*/ 55 w 69"/>
                <a:gd name="T3" fmla="*/ 0 h 114"/>
                <a:gd name="T4" fmla="*/ 0 w 69"/>
                <a:gd name="T5" fmla="*/ 108 h 114"/>
                <a:gd name="T6" fmla="*/ 15 w 69"/>
                <a:gd name="T7" fmla="*/ 114 h 114"/>
                <a:gd name="T8" fmla="*/ 69 w 69"/>
                <a:gd name="T9" fmla="*/ 9 h 114"/>
              </a:gdLst>
              <a:ahLst/>
              <a:cxnLst>
                <a:cxn ang="0">
                  <a:pos x="T0" y="T1"/>
                </a:cxn>
                <a:cxn ang="0">
                  <a:pos x="T2" y="T3"/>
                </a:cxn>
                <a:cxn ang="0">
                  <a:pos x="T4" y="T5"/>
                </a:cxn>
                <a:cxn ang="0">
                  <a:pos x="T6" y="T7"/>
                </a:cxn>
                <a:cxn ang="0">
                  <a:pos x="T8" y="T9"/>
                </a:cxn>
              </a:cxnLst>
              <a:rect l="0" t="0" r="r" b="b"/>
              <a:pathLst>
                <a:path w="69" h="114">
                  <a:moveTo>
                    <a:pt x="69" y="9"/>
                  </a:moveTo>
                  <a:cubicBezTo>
                    <a:pt x="55" y="0"/>
                    <a:pt x="55" y="0"/>
                    <a:pt x="55" y="0"/>
                  </a:cubicBezTo>
                  <a:cubicBezTo>
                    <a:pt x="34" y="34"/>
                    <a:pt x="16" y="70"/>
                    <a:pt x="0" y="108"/>
                  </a:cubicBezTo>
                  <a:cubicBezTo>
                    <a:pt x="15" y="114"/>
                    <a:pt x="15" y="114"/>
                    <a:pt x="15" y="114"/>
                  </a:cubicBezTo>
                  <a:cubicBezTo>
                    <a:pt x="30" y="77"/>
                    <a:pt x="48" y="42"/>
                    <a:pt x="69" y="9"/>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4" name="Freeform 172"/>
            <p:cNvSpPr>
              <a:spLocks/>
            </p:cNvSpPr>
            <p:nvPr/>
          </p:nvSpPr>
          <p:spPr bwMode="auto">
            <a:xfrm>
              <a:off x="5114500" y="400765"/>
              <a:ext cx="216285" cy="44531"/>
            </a:xfrm>
            <a:custGeom>
              <a:avLst/>
              <a:gdLst>
                <a:gd name="T0" fmla="*/ 121 w 121"/>
                <a:gd name="T1" fmla="*/ 9 h 25"/>
                <a:gd name="T2" fmla="*/ 1 w 121"/>
                <a:gd name="T3" fmla="*/ 0 h 25"/>
                <a:gd name="T4" fmla="*/ 0 w 121"/>
                <a:gd name="T5" fmla="*/ 16 h 25"/>
                <a:gd name="T6" fmla="*/ 119 w 121"/>
                <a:gd name="T7" fmla="*/ 25 h 25"/>
                <a:gd name="T8" fmla="*/ 121 w 121"/>
                <a:gd name="T9" fmla="*/ 9 h 25"/>
              </a:gdLst>
              <a:ahLst/>
              <a:cxnLst>
                <a:cxn ang="0">
                  <a:pos x="T0" y="T1"/>
                </a:cxn>
                <a:cxn ang="0">
                  <a:pos x="T2" y="T3"/>
                </a:cxn>
                <a:cxn ang="0">
                  <a:pos x="T4" y="T5"/>
                </a:cxn>
                <a:cxn ang="0">
                  <a:pos x="T6" y="T7"/>
                </a:cxn>
                <a:cxn ang="0">
                  <a:pos x="T8" y="T9"/>
                </a:cxn>
              </a:cxnLst>
              <a:rect l="0" t="0" r="r" b="b"/>
              <a:pathLst>
                <a:path w="121" h="25">
                  <a:moveTo>
                    <a:pt x="121" y="9"/>
                  </a:moveTo>
                  <a:cubicBezTo>
                    <a:pt x="80" y="5"/>
                    <a:pt x="40" y="2"/>
                    <a:pt x="1" y="0"/>
                  </a:cubicBezTo>
                  <a:cubicBezTo>
                    <a:pt x="0" y="16"/>
                    <a:pt x="0" y="16"/>
                    <a:pt x="0" y="16"/>
                  </a:cubicBezTo>
                  <a:cubicBezTo>
                    <a:pt x="39" y="18"/>
                    <a:pt x="79" y="21"/>
                    <a:pt x="119" y="25"/>
                  </a:cubicBezTo>
                  <a:lnTo>
                    <a:pt x="121" y="9"/>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5" name="Freeform 173"/>
            <p:cNvSpPr>
              <a:spLocks/>
            </p:cNvSpPr>
            <p:nvPr/>
          </p:nvSpPr>
          <p:spPr bwMode="auto">
            <a:xfrm>
              <a:off x="4262083" y="444373"/>
              <a:ext cx="216285" cy="69977"/>
            </a:xfrm>
            <a:custGeom>
              <a:avLst/>
              <a:gdLst>
                <a:gd name="T0" fmla="*/ 0 w 120"/>
                <a:gd name="T1" fmla="*/ 22 h 38"/>
                <a:gd name="T2" fmla="*/ 3 w 120"/>
                <a:gd name="T3" fmla="*/ 38 h 38"/>
                <a:gd name="T4" fmla="*/ 120 w 120"/>
                <a:gd name="T5" fmla="*/ 15 h 38"/>
                <a:gd name="T6" fmla="*/ 118 w 120"/>
                <a:gd name="T7" fmla="*/ 0 h 38"/>
                <a:gd name="T8" fmla="*/ 0 w 120"/>
                <a:gd name="T9" fmla="*/ 22 h 38"/>
              </a:gdLst>
              <a:ahLst/>
              <a:cxnLst>
                <a:cxn ang="0">
                  <a:pos x="T0" y="T1"/>
                </a:cxn>
                <a:cxn ang="0">
                  <a:pos x="T2" y="T3"/>
                </a:cxn>
                <a:cxn ang="0">
                  <a:pos x="T4" y="T5"/>
                </a:cxn>
                <a:cxn ang="0">
                  <a:pos x="T6" y="T7"/>
                </a:cxn>
                <a:cxn ang="0">
                  <a:pos x="T8" y="T9"/>
                </a:cxn>
              </a:cxnLst>
              <a:rect l="0" t="0" r="r" b="b"/>
              <a:pathLst>
                <a:path w="120" h="38">
                  <a:moveTo>
                    <a:pt x="0" y="22"/>
                  </a:moveTo>
                  <a:cubicBezTo>
                    <a:pt x="3" y="38"/>
                    <a:pt x="3" y="38"/>
                    <a:pt x="3" y="38"/>
                  </a:cubicBezTo>
                  <a:cubicBezTo>
                    <a:pt x="41" y="29"/>
                    <a:pt x="80" y="21"/>
                    <a:pt x="120" y="15"/>
                  </a:cubicBezTo>
                  <a:cubicBezTo>
                    <a:pt x="118" y="0"/>
                    <a:pt x="118" y="0"/>
                    <a:pt x="118" y="0"/>
                  </a:cubicBezTo>
                  <a:cubicBezTo>
                    <a:pt x="78" y="6"/>
                    <a:pt x="38" y="13"/>
                    <a:pt x="0" y="22"/>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6" name="Freeform 174"/>
            <p:cNvSpPr>
              <a:spLocks/>
            </p:cNvSpPr>
            <p:nvPr/>
          </p:nvSpPr>
          <p:spPr bwMode="auto">
            <a:xfrm>
              <a:off x="4561063" y="5076332"/>
              <a:ext cx="31809" cy="76336"/>
            </a:xfrm>
            <a:custGeom>
              <a:avLst/>
              <a:gdLst>
                <a:gd name="T0" fmla="*/ 16 w 16"/>
                <a:gd name="T1" fmla="*/ 40 h 40"/>
                <a:gd name="T2" fmla="*/ 16 w 16"/>
                <a:gd name="T3" fmla="*/ 30 h 40"/>
                <a:gd name="T4" fmla="*/ 16 w 16"/>
                <a:gd name="T5" fmla="*/ 1 h 40"/>
                <a:gd name="T6" fmla="*/ 0 w 16"/>
                <a:gd name="T7" fmla="*/ 0 h 40"/>
                <a:gd name="T8" fmla="*/ 0 w 16"/>
                <a:gd name="T9" fmla="*/ 30 h 40"/>
                <a:gd name="T10" fmla="*/ 0 w 16"/>
                <a:gd name="T11" fmla="*/ 40 h 40"/>
                <a:gd name="T12" fmla="*/ 16 w 16"/>
                <a:gd name="T13" fmla="*/ 40 h 40"/>
                <a:gd name="T14" fmla="*/ 16 w 16"/>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0">
                  <a:moveTo>
                    <a:pt x="16" y="40"/>
                  </a:moveTo>
                  <a:cubicBezTo>
                    <a:pt x="16" y="36"/>
                    <a:pt x="16" y="33"/>
                    <a:pt x="16" y="30"/>
                  </a:cubicBezTo>
                  <a:cubicBezTo>
                    <a:pt x="16" y="20"/>
                    <a:pt x="16" y="10"/>
                    <a:pt x="16" y="1"/>
                  </a:cubicBezTo>
                  <a:cubicBezTo>
                    <a:pt x="0" y="0"/>
                    <a:pt x="0" y="0"/>
                    <a:pt x="0" y="0"/>
                  </a:cubicBezTo>
                  <a:cubicBezTo>
                    <a:pt x="0" y="10"/>
                    <a:pt x="0" y="20"/>
                    <a:pt x="0" y="30"/>
                  </a:cubicBezTo>
                  <a:cubicBezTo>
                    <a:pt x="0" y="33"/>
                    <a:pt x="0" y="37"/>
                    <a:pt x="0" y="40"/>
                  </a:cubicBezTo>
                  <a:cubicBezTo>
                    <a:pt x="16" y="40"/>
                    <a:pt x="16" y="40"/>
                    <a:pt x="16" y="40"/>
                  </a:cubicBezTo>
                  <a:cubicBezTo>
                    <a:pt x="16" y="40"/>
                    <a:pt x="16" y="40"/>
                    <a:pt x="16" y="4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7" name="Freeform 175"/>
            <p:cNvSpPr>
              <a:spLocks/>
            </p:cNvSpPr>
            <p:nvPr/>
          </p:nvSpPr>
          <p:spPr bwMode="auto">
            <a:xfrm>
              <a:off x="3479639" y="755401"/>
              <a:ext cx="197203" cy="139949"/>
            </a:xfrm>
            <a:custGeom>
              <a:avLst/>
              <a:gdLst>
                <a:gd name="T0" fmla="*/ 0 w 108"/>
                <a:gd name="T1" fmla="*/ 67 h 80"/>
                <a:gd name="T2" fmla="*/ 10 w 108"/>
                <a:gd name="T3" fmla="*/ 80 h 80"/>
                <a:gd name="T4" fmla="*/ 108 w 108"/>
                <a:gd name="T5" fmla="*/ 13 h 80"/>
                <a:gd name="T6" fmla="*/ 100 w 108"/>
                <a:gd name="T7" fmla="*/ 0 h 80"/>
                <a:gd name="T8" fmla="*/ 0 w 108"/>
                <a:gd name="T9" fmla="*/ 67 h 80"/>
              </a:gdLst>
              <a:ahLst/>
              <a:cxnLst>
                <a:cxn ang="0">
                  <a:pos x="T0" y="T1"/>
                </a:cxn>
                <a:cxn ang="0">
                  <a:pos x="T2" y="T3"/>
                </a:cxn>
                <a:cxn ang="0">
                  <a:pos x="T4" y="T5"/>
                </a:cxn>
                <a:cxn ang="0">
                  <a:pos x="T6" y="T7"/>
                </a:cxn>
                <a:cxn ang="0">
                  <a:pos x="T8" y="T9"/>
                </a:cxn>
              </a:cxnLst>
              <a:rect l="0" t="0" r="r" b="b"/>
              <a:pathLst>
                <a:path w="108" h="80">
                  <a:moveTo>
                    <a:pt x="0" y="67"/>
                  </a:moveTo>
                  <a:cubicBezTo>
                    <a:pt x="10" y="80"/>
                    <a:pt x="10" y="80"/>
                    <a:pt x="10" y="80"/>
                  </a:cubicBezTo>
                  <a:cubicBezTo>
                    <a:pt x="41" y="56"/>
                    <a:pt x="74" y="34"/>
                    <a:pt x="108" y="13"/>
                  </a:cubicBezTo>
                  <a:cubicBezTo>
                    <a:pt x="100" y="0"/>
                    <a:pt x="100" y="0"/>
                    <a:pt x="100" y="0"/>
                  </a:cubicBezTo>
                  <a:cubicBezTo>
                    <a:pt x="65" y="20"/>
                    <a:pt x="32" y="43"/>
                    <a:pt x="0" y="67"/>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8" name="Freeform 176"/>
            <p:cNvSpPr>
              <a:spLocks/>
            </p:cNvSpPr>
            <p:nvPr/>
          </p:nvSpPr>
          <p:spPr bwMode="auto">
            <a:xfrm>
              <a:off x="3854959" y="564969"/>
              <a:ext cx="209926" cy="101781"/>
            </a:xfrm>
            <a:custGeom>
              <a:avLst/>
              <a:gdLst>
                <a:gd name="T0" fmla="*/ 0 w 118"/>
                <a:gd name="T1" fmla="*/ 44 h 59"/>
                <a:gd name="T2" fmla="*/ 7 w 118"/>
                <a:gd name="T3" fmla="*/ 59 h 59"/>
                <a:gd name="T4" fmla="*/ 118 w 118"/>
                <a:gd name="T5" fmla="*/ 15 h 59"/>
                <a:gd name="T6" fmla="*/ 113 w 118"/>
                <a:gd name="T7" fmla="*/ 0 h 59"/>
                <a:gd name="T8" fmla="*/ 0 w 118"/>
                <a:gd name="T9" fmla="*/ 44 h 59"/>
              </a:gdLst>
              <a:ahLst/>
              <a:cxnLst>
                <a:cxn ang="0">
                  <a:pos x="T0" y="T1"/>
                </a:cxn>
                <a:cxn ang="0">
                  <a:pos x="T2" y="T3"/>
                </a:cxn>
                <a:cxn ang="0">
                  <a:pos x="T4" y="T5"/>
                </a:cxn>
                <a:cxn ang="0">
                  <a:pos x="T6" y="T7"/>
                </a:cxn>
                <a:cxn ang="0">
                  <a:pos x="T8" y="T9"/>
                </a:cxn>
              </a:cxnLst>
              <a:rect l="0" t="0" r="r" b="b"/>
              <a:pathLst>
                <a:path w="118" h="59">
                  <a:moveTo>
                    <a:pt x="0" y="44"/>
                  </a:moveTo>
                  <a:cubicBezTo>
                    <a:pt x="7" y="59"/>
                    <a:pt x="7" y="59"/>
                    <a:pt x="7" y="59"/>
                  </a:cubicBezTo>
                  <a:cubicBezTo>
                    <a:pt x="42" y="43"/>
                    <a:pt x="80" y="28"/>
                    <a:pt x="118" y="15"/>
                  </a:cubicBezTo>
                  <a:cubicBezTo>
                    <a:pt x="113" y="0"/>
                    <a:pt x="113" y="0"/>
                    <a:pt x="113" y="0"/>
                  </a:cubicBezTo>
                  <a:cubicBezTo>
                    <a:pt x="74" y="13"/>
                    <a:pt x="36" y="28"/>
                    <a:pt x="0" y="44"/>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89" name="Freeform 177"/>
            <p:cNvSpPr>
              <a:spLocks/>
            </p:cNvSpPr>
            <p:nvPr/>
          </p:nvSpPr>
          <p:spPr bwMode="auto">
            <a:xfrm>
              <a:off x="4688290" y="399982"/>
              <a:ext cx="216285" cy="38168"/>
            </a:xfrm>
            <a:custGeom>
              <a:avLst/>
              <a:gdLst>
                <a:gd name="T0" fmla="*/ 121 w 121"/>
                <a:gd name="T1" fmla="*/ 16 h 21"/>
                <a:gd name="T2" fmla="*/ 121 w 121"/>
                <a:gd name="T3" fmla="*/ 0 h 21"/>
                <a:gd name="T4" fmla="*/ 0 w 121"/>
                <a:gd name="T5" fmla="*/ 5 h 21"/>
                <a:gd name="T6" fmla="*/ 2 w 121"/>
                <a:gd name="T7" fmla="*/ 21 h 21"/>
                <a:gd name="T8" fmla="*/ 121 w 121"/>
                <a:gd name="T9" fmla="*/ 16 h 21"/>
              </a:gdLst>
              <a:ahLst/>
              <a:cxnLst>
                <a:cxn ang="0">
                  <a:pos x="T0" y="T1"/>
                </a:cxn>
                <a:cxn ang="0">
                  <a:pos x="T2" y="T3"/>
                </a:cxn>
                <a:cxn ang="0">
                  <a:pos x="T4" y="T5"/>
                </a:cxn>
                <a:cxn ang="0">
                  <a:pos x="T6" y="T7"/>
                </a:cxn>
                <a:cxn ang="0">
                  <a:pos x="T8" y="T9"/>
                </a:cxn>
              </a:cxnLst>
              <a:rect l="0" t="0" r="r" b="b"/>
              <a:pathLst>
                <a:path w="121" h="21">
                  <a:moveTo>
                    <a:pt x="121" y="16"/>
                  </a:moveTo>
                  <a:cubicBezTo>
                    <a:pt x="121" y="0"/>
                    <a:pt x="121" y="0"/>
                    <a:pt x="121" y="0"/>
                  </a:cubicBezTo>
                  <a:cubicBezTo>
                    <a:pt x="80" y="0"/>
                    <a:pt x="40" y="2"/>
                    <a:pt x="0" y="5"/>
                  </a:cubicBezTo>
                  <a:cubicBezTo>
                    <a:pt x="2" y="21"/>
                    <a:pt x="2" y="21"/>
                    <a:pt x="2" y="21"/>
                  </a:cubicBezTo>
                  <a:cubicBezTo>
                    <a:pt x="40" y="18"/>
                    <a:pt x="80" y="16"/>
                    <a:pt x="121" y="16"/>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0" name="Freeform 178"/>
            <p:cNvSpPr>
              <a:spLocks/>
            </p:cNvSpPr>
            <p:nvPr/>
          </p:nvSpPr>
          <p:spPr bwMode="auto">
            <a:xfrm>
              <a:off x="4904574" y="3931295"/>
              <a:ext cx="171758" cy="165394"/>
            </a:xfrm>
            <a:custGeom>
              <a:avLst/>
              <a:gdLst>
                <a:gd name="T0" fmla="*/ 12 w 98"/>
                <a:gd name="T1" fmla="*/ 94 h 94"/>
                <a:gd name="T2" fmla="*/ 98 w 98"/>
                <a:gd name="T3" fmla="*/ 13 h 94"/>
                <a:gd name="T4" fmla="*/ 88 w 98"/>
                <a:gd name="T5" fmla="*/ 0 h 94"/>
                <a:gd name="T6" fmla="*/ 0 w 98"/>
                <a:gd name="T7" fmla="*/ 83 h 94"/>
                <a:gd name="T8" fmla="*/ 12 w 98"/>
                <a:gd name="T9" fmla="*/ 94 h 94"/>
              </a:gdLst>
              <a:ahLst/>
              <a:cxnLst>
                <a:cxn ang="0">
                  <a:pos x="T0" y="T1"/>
                </a:cxn>
                <a:cxn ang="0">
                  <a:pos x="T2" y="T3"/>
                </a:cxn>
                <a:cxn ang="0">
                  <a:pos x="T4" y="T5"/>
                </a:cxn>
                <a:cxn ang="0">
                  <a:pos x="T6" y="T7"/>
                </a:cxn>
                <a:cxn ang="0">
                  <a:pos x="T8" y="T9"/>
                </a:cxn>
              </a:cxnLst>
              <a:rect l="0" t="0" r="r" b="b"/>
              <a:pathLst>
                <a:path w="98" h="94">
                  <a:moveTo>
                    <a:pt x="12" y="94"/>
                  </a:moveTo>
                  <a:cubicBezTo>
                    <a:pt x="37" y="66"/>
                    <a:pt x="66" y="38"/>
                    <a:pt x="98" y="13"/>
                  </a:cubicBezTo>
                  <a:cubicBezTo>
                    <a:pt x="88" y="0"/>
                    <a:pt x="88" y="0"/>
                    <a:pt x="88" y="0"/>
                  </a:cubicBezTo>
                  <a:cubicBezTo>
                    <a:pt x="56" y="27"/>
                    <a:pt x="26" y="54"/>
                    <a:pt x="0" y="83"/>
                  </a:cubicBezTo>
                  <a:lnTo>
                    <a:pt x="12" y="94"/>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sp>
          <p:nvSpPr>
            <p:cNvPr id="91" name="Freeform 210"/>
            <p:cNvSpPr>
              <a:spLocks/>
            </p:cNvSpPr>
            <p:nvPr/>
          </p:nvSpPr>
          <p:spPr bwMode="auto">
            <a:xfrm>
              <a:off x="2811703" y="1736642"/>
              <a:ext cx="50891" cy="108144"/>
            </a:xfrm>
            <a:custGeom>
              <a:avLst/>
              <a:gdLst>
                <a:gd name="T0" fmla="*/ 0 w 31"/>
                <a:gd name="T1" fmla="*/ 58 h 61"/>
                <a:gd name="T2" fmla="*/ 16 w 31"/>
                <a:gd name="T3" fmla="*/ 61 h 61"/>
                <a:gd name="T4" fmla="*/ 31 w 31"/>
                <a:gd name="T5" fmla="*/ 4 h 61"/>
                <a:gd name="T6" fmla="*/ 15 w 31"/>
                <a:gd name="T7" fmla="*/ 0 h 61"/>
                <a:gd name="T8" fmla="*/ 0 w 31"/>
                <a:gd name="T9" fmla="*/ 58 h 61"/>
              </a:gdLst>
              <a:ahLst/>
              <a:cxnLst>
                <a:cxn ang="0">
                  <a:pos x="T0" y="T1"/>
                </a:cxn>
                <a:cxn ang="0">
                  <a:pos x="T2" y="T3"/>
                </a:cxn>
                <a:cxn ang="0">
                  <a:pos x="T4" y="T5"/>
                </a:cxn>
                <a:cxn ang="0">
                  <a:pos x="T6" y="T7"/>
                </a:cxn>
                <a:cxn ang="0">
                  <a:pos x="T8" y="T9"/>
                </a:cxn>
              </a:cxnLst>
              <a:rect l="0" t="0" r="r" b="b"/>
              <a:pathLst>
                <a:path w="31" h="61">
                  <a:moveTo>
                    <a:pt x="0" y="58"/>
                  </a:moveTo>
                  <a:cubicBezTo>
                    <a:pt x="16" y="61"/>
                    <a:pt x="16" y="61"/>
                    <a:pt x="16" y="61"/>
                  </a:cubicBezTo>
                  <a:cubicBezTo>
                    <a:pt x="16" y="61"/>
                    <a:pt x="20" y="40"/>
                    <a:pt x="31" y="4"/>
                  </a:cubicBezTo>
                  <a:cubicBezTo>
                    <a:pt x="15" y="0"/>
                    <a:pt x="15" y="0"/>
                    <a:pt x="15" y="0"/>
                  </a:cubicBezTo>
                  <a:cubicBezTo>
                    <a:pt x="4" y="36"/>
                    <a:pt x="0" y="58"/>
                    <a:pt x="0" y="58"/>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endParaRPr lang="en-US" sz="2400">
                <a:solidFill>
                  <a:prstClr val="black"/>
                </a:solidFill>
                <a:latin typeface="Calibri"/>
              </a:endParaRPr>
            </a:p>
          </p:txBody>
        </p:sp>
      </p:grpSp>
      <p:sp>
        <p:nvSpPr>
          <p:cNvPr id="108" name="TextBox 107"/>
          <p:cNvSpPr txBox="1"/>
          <p:nvPr/>
        </p:nvSpPr>
        <p:spPr>
          <a:xfrm>
            <a:off x="5717945" y="1979226"/>
            <a:ext cx="2051347" cy="2062103"/>
          </a:xfrm>
          <a:prstGeom prst="rect">
            <a:avLst/>
          </a:prstGeom>
          <a:noFill/>
        </p:spPr>
        <p:txBody>
          <a:bodyPr wrap="square" rtlCol="0">
            <a:spAutoFit/>
          </a:bodyPr>
          <a:lstStyle/>
          <a:p>
            <a:pPr algn="ctr" defTabSz="1219140"/>
            <a:r>
              <a:rPr lang="en-US" sz="3200">
                <a:solidFill>
                  <a:prstClr val="white">
                    <a:lumMod val="95000"/>
                  </a:prstClr>
                </a:solidFill>
                <a:latin typeface="Calibri"/>
              </a:rPr>
              <a:t>The “Desired End-State”</a:t>
            </a:r>
          </a:p>
          <a:p>
            <a:pPr algn="ctr" defTabSz="1219140"/>
            <a:endParaRPr lang="en-US" sz="3200">
              <a:solidFill>
                <a:prstClr val="white">
                  <a:lumMod val="95000"/>
                </a:prstClr>
              </a:solidFill>
              <a:latin typeface="Calibri"/>
            </a:endParaRPr>
          </a:p>
        </p:txBody>
      </p:sp>
      <p:sp>
        <p:nvSpPr>
          <p:cNvPr id="62" name="Oval 61"/>
          <p:cNvSpPr/>
          <p:nvPr/>
        </p:nvSpPr>
        <p:spPr>
          <a:xfrm>
            <a:off x="5798491" y="6275925"/>
            <a:ext cx="567679" cy="567679"/>
          </a:xfrm>
          <a:prstGeom prst="ellipse">
            <a:avLst/>
          </a:prstGeom>
          <a:gradFill flip="none" rotWithShape="1">
            <a:gsLst>
              <a:gs pos="0">
                <a:schemeClr val="accent5">
                  <a:lumMod val="60000"/>
                  <a:lumOff val="40000"/>
                </a:schemeClr>
              </a:gs>
              <a:gs pos="50000">
                <a:schemeClr val="accent5">
                  <a:lumMod val="75000"/>
                </a:schemeClr>
              </a:gs>
              <a:gs pos="100000">
                <a:schemeClr val="accent1">
                  <a:lumMod val="50000"/>
                </a:schemeClr>
              </a:gs>
            </a:gsLst>
            <a:path path="circle">
              <a:fillToRect l="50000" t="50000" r="50000" b="50000"/>
            </a:path>
            <a:tileRect/>
          </a:gra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2" name="Title 1">
            <a:extLst>
              <a:ext uri="{FF2B5EF4-FFF2-40B4-BE49-F238E27FC236}">
                <a16:creationId xmlns:a16="http://schemas.microsoft.com/office/drawing/2014/main" id="{CE28B7AC-C74F-4F7D-9D10-F1EC014E9A8B}"/>
              </a:ext>
            </a:extLst>
          </p:cNvPr>
          <p:cNvSpPr>
            <a:spLocks noGrp="1"/>
          </p:cNvSpPr>
          <p:nvPr>
            <p:ph type="ctrTitle"/>
          </p:nvPr>
        </p:nvSpPr>
        <p:spPr>
          <a:xfrm>
            <a:off x="261257" y="283975"/>
            <a:ext cx="4464089" cy="1084435"/>
          </a:xfrm>
        </p:spPr>
        <p:txBody>
          <a:bodyPr>
            <a:normAutofit/>
          </a:bodyPr>
          <a:lstStyle/>
          <a:p>
            <a:pPr algn="l"/>
            <a:r>
              <a:rPr lang="en-US" sz="3200" b="1" dirty="0">
                <a:solidFill>
                  <a:prstClr val="white">
                    <a:lumMod val="95000"/>
                  </a:prstClr>
                </a:solidFill>
              </a:rPr>
              <a:t>Fire Danger Operating Plan</a:t>
            </a:r>
            <a:endParaRPr lang="en-US" sz="3200" dirty="0"/>
          </a:p>
        </p:txBody>
      </p:sp>
    </p:spTree>
    <p:extLst>
      <p:ext uri="{BB962C8B-B14F-4D97-AF65-F5344CB8AC3E}">
        <p14:creationId xmlns:p14="http://schemas.microsoft.com/office/powerpoint/2010/main" val="1739875155"/>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decel="21000" fill="hold" grpId="0" nodeType="withEffect">
                                  <p:stCondLst>
                                    <p:cond delay="0"/>
                                  </p:stCondLst>
                                  <p:childTnLst>
                                    <p:animMotion origin="layout" path="M -3.20924E-17 -3.33333E-6 C 0.01111 -0.11389 0.02535 -0.15247 0.05156 -0.19012 C 0.07795 -0.22932 0.10573 -0.24876 0.15868 -0.2895 C 0.27726 -0.36543 0.2934 -0.39876 0.3092 -0.46543 C 0.33038 -0.53796 0.30972 -0.6716 0.26753 -0.75247 C 0.22517 -0.83302 0.14028 -0.87129 0.07587 -0.87654 C 0.01181 -0.88148 -0.04115 -0.86481 -0.08594 -0.82037 C -0.14097 -0.77376 -0.17795 -0.66142 -0.18976 -0.60864 " pathEditMode="relative" rAng="0" ptsTypes="AAAAAAAA">
                                      <p:cBhvr>
                                        <p:cTn id="6" dur="5700" fill="hold"/>
                                        <p:tgtEl>
                                          <p:spTgt spid="62"/>
                                        </p:tgtEl>
                                        <p:attrNameLst>
                                          <p:attrName>ppt_x</p:attrName>
                                          <p:attrName>ppt_y</p:attrName>
                                        </p:attrNameLst>
                                      </p:cBhvr>
                                      <p:rCtr x="6389" y="-43858"/>
                                    </p:animMotion>
                                  </p:childTnLst>
                                </p:cTn>
                              </p:par>
                            </p:childTnLst>
                          </p:cTn>
                        </p:par>
                        <p:par>
                          <p:cTn id="7" fill="hold">
                            <p:stCondLst>
                              <p:cond delay="5700"/>
                            </p:stCondLst>
                            <p:childTnLst>
                              <p:par>
                                <p:cTn id="8" presetID="10" presetClass="entr" presetSubtype="0" fill="hold" grpId="0" nodeType="afterEffect">
                                  <p:stCondLst>
                                    <p:cond delay="0"/>
                                  </p:stCondLst>
                                  <p:childTnLst>
                                    <p:set>
                                      <p:cBhvr>
                                        <p:cTn id="9" dur="1" fill="hold">
                                          <p:stCondLst>
                                            <p:cond delay="0"/>
                                          </p:stCondLst>
                                        </p:cTn>
                                        <p:tgtEl>
                                          <p:spTgt spid="108">
                                            <p:txEl>
                                              <p:pRg st="0" end="0"/>
                                            </p:txEl>
                                          </p:spTgt>
                                        </p:tgtEl>
                                        <p:attrNameLst>
                                          <p:attrName>style.visibility</p:attrName>
                                        </p:attrNameLst>
                                      </p:cBhvr>
                                      <p:to>
                                        <p:strVal val="visible"/>
                                      </p:to>
                                    </p:set>
                                    <p:animEffect transition="in" filter="fade">
                                      <p:cBhvr>
                                        <p:cTn id="10"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uiExpand="1" build="p" bldLvl="3"/>
      <p:bldP spid="6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The “Desired End-State”</a:t>
            </a:r>
          </a:p>
        </p:txBody>
      </p:sp>
      <p:sp>
        <p:nvSpPr>
          <p:cNvPr id="5" name="Text Placeholder 4">
            <a:extLst>
              <a:ext uri="{FF2B5EF4-FFF2-40B4-BE49-F238E27FC236}">
                <a16:creationId xmlns:a16="http://schemas.microsoft.com/office/drawing/2014/main" id="{9B10ADAD-EA07-41BD-80C7-B814C2DA1B04}"/>
              </a:ext>
            </a:extLst>
          </p:cNvPr>
          <p:cNvSpPr>
            <a:spLocks noGrp="1"/>
          </p:cNvSpPr>
          <p:nvPr>
            <p:ph type="body" idx="1"/>
          </p:nvPr>
        </p:nvSpPr>
        <p:spPr/>
        <p:txBody>
          <a:bodyPr>
            <a:noAutofit/>
          </a:bodyPr>
          <a:lstStyle/>
          <a:p>
            <a:r>
              <a:rPr lang="en-US" sz="3600">
                <a:solidFill>
                  <a:schemeClr val="tx2">
                    <a:lumMod val="75000"/>
                  </a:schemeClr>
                </a:solidFill>
              </a:rPr>
              <a:t>Fire Danger Operating Plan</a:t>
            </a:r>
          </a:p>
        </p:txBody>
      </p:sp>
      <p:sp>
        <p:nvSpPr>
          <p:cNvPr id="16" name="Content Placeholder 15">
            <a:extLst>
              <a:ext uri="{FF2B5EF4-FFF2-40B4-BE49-F238E27FC236}">
                <a16:creationId xmlns:a16="http://schemas.microsoft.com/office/drawing/2014/main" id="{5D55D628-BC18-4687-8D8E-BE24D8C36B8B}"/>
              </a:ext>
            </a:extLst>
          </p:cNvPr>
          <p:cNvSpPr>
            <a:spLocks noGrp="1"/>
          </p:cNvSpPr>
          <p:nvPr>
            <p:ph sz="half" idx="2"/>
          </p:nvPr>
        </p:nvSpPr>
        <p:spPr/>
        <p:txBody>
          <a:bodyPr/>
          <a:lstStyle/>
          <a:p>
            <a:pPr marL="988978" lvl="2" indent="-457200">
              <a:buFont typeface="Arial" panose="020B0604020202020204" pitchFamily="34" charset="0"/>
              <a:buChar char="•"/>
            </a:pPr>
            <a:r>
              <a:rPr lang="en-US" sz="3200"/>
              <a:t>Preparedness Levels (5)</a:t>
            </a:r>
          </a:p>
          <a:p>
            <a:pPr marL="988978" lvl="2" indent="-457200">
              <a:buFont typeface="Arial" panose="020B0604020202020204" pitchFamily="34" charset="0"/>
              <a:buChar char="•"/>
            </a:pPr>
            <a:r>
              <a:rPr lang="en-US" sz="3200"/>
              <a:t>Staffing Levels (5)</a:t>
            </a:r>
          </a:p>
          <a:p>
            <a:pPr marL="988978" lvl="2" indent="-457200">
              <a:buFont typeface="Arial" panose="020B0604020202020204" pitchFamily="34" charset="0"/>
              <a:buChar char="•"/>
            </a:pPr>
            <a:r>
              <a:rPr lang="en-US" sz="3200"/>
              <a:t>Response Levels (3-5)</a:t>
            </a:r>
          </a:p>
          <a:p>
            <a:pPr marL="988978" lvl="2" indent="-457200">
              <a:buFont typeface="Arial" panose="020B0604020202020204" pitchFamily="34" charset="0"/>
              <a:buChar char="•"/>
            </a:pPr>
            <a:r>
              <a:rPr lang="en-US" sz="3200"/>
              <a:t>Adjective Fire Danger Rating Levels (5)</a:t>
            </a:r>
          </a:p>
          <a:p>
            <a:pPr marL="457200" indent="-457200">
              <a:buFont typeface="Arial" panose="020B0604020202020204" pitchFamily="34" charset="0"/>
              <a:buChar char="•"/>
            </a:pPr>
            <a:endParaRPr lang="en-US" sz="3200"/>
          </a:p>
          <a:p>
            <a:pPr marL="342900" indent="-342900">
              <a:buFont typeface="Arial" panose="020B0604020202020204" pitchFamily="34" charset="0"/>
              <a:buChar char="•"/>
            </a:pPr>
            <a:endParaRPr lang="en-US" sz="3200"/>
          </a:p>
        </p:txBody>
      </p:sp>
      <p:sp>
        <p:nvSpPr>
          <p:cNvPr id="7" name="Text Placeholder 6">
            <a:extLst>
              <a:ext uri="{FF2B5EF4-FFF2-40B4-BE49-F238E27FC236}">
                <a16:creationId xmlns:a16="http://schemas.microsoft.com/office/drawing/2014/main" id="{A5C667B2-5186-4656-A809-7E370B381A88}"/>
              </a:ext>
            </a:extLst>
          </p:cNvPr>
          <p:cNvSpPr>
            <a:spLocks noGrp="1"/>
          </p:cNvSpPr>
          <p:nvPr>
            <p:ph type="body" sz="quarter" idx="3"/>
          </p:nvPr>
        </p:nvSpPr>
        <p:spPr/>
        <p:txBody>
          <a:bodyPr>
            <a:noAutofit/>
          </a:bodyPr>
          <a:lstStyle/>
          <a:p>
            <a:r>
              <a:rPr lang="en-US" sz="3600">
                <a:solidFill>
                  <a:schemeClr val="tx2">
                    <a:lumMod val="75000"/>
                  </a:schemeClr>
                </a:solidFill>
              </a:rPr>
              <a:t>Appendices:</a:t>
            </a:r>
          </a:p>
        </p:txBody>
      </p:sp>
      <p:sp>
        <p:nvSpPr>
          <p:cNvPr id="9" name="Content Placeholder 8">
            <a:extLst>
              <a:ext uri="{FF2B5EF4-FFF2-40B4-BE49-F238E27FC236}">
                <a16:creationId xmlns:a16="http://schemas.microsoft.com/office/drawing/2014/main" id="{E96C172A-2628-41E5-A243-C234E71CCD2F}"/>
              </a:ext>
            </a:extLst>
          </p:cNvPr>
          <p:cNvSpPr>
            <a:spLocks noGrp="1"/>
          </p:cNvSpPr>
          <p:nvPr>
            <p:ph sz="quarter" idx="4"/>
          </p:nvPr>
        </p:nvSpPr>
        <p:spPr/>
        <p:txBody>
          <a:bodyPr/>
          <a:lstStyle/>
          <a:p>
            <a:pPr marL="342900" indent="-342900">
              <a:buFont typeface="Arial" panose="020B0604020202020204" pitchFamily="34" charset="0"/>
              <a:buChar char="•"/>
            </a:pPr>
            <a:r>
              <a:rPr lang="en-US" sz="3200"/>
              <a:t>Preparedness Plan</a:t>
            </a:r>
          </a:p>
          <a:p>
            <a:pPr marL="342900" indent="-342900">
              <a:buFont typeface="Arial" panose="020B0604020202020204" pitchFamily="34" charset="0"/>
              <a:buChar char="•"/>
            </a:pPr>
            <a:r>
              <a:rPr lang="en-US" sz="3200"/>
              <a:t>Staffing Plan</a:t>
            </a:r>
          </a:p>
          <a:p>
            <a:pPr marL="342900" indent="-342900">
              <a:buFont typeface="Arial" panose="020B0604020202020204" pitchFamily="34" charset="0"/>
              <a:buChar char="•"/>
            </a:pPr>
            <a:r>
              <a:rPr lang="en-US" sz="3200"/>
              <a:t>Response Plan</a:t>
            </a:r>
          </a:p>
        </p:txBody>
      </p:sp>
    </p:spTree>
    <p:extLst>
      <p:ext uri="{BB962C8B-B14F-4D97-AF65-F5344CB8AC3E}">
        <p14:creationId xmlns:p14="http://schemas.microsoft.com/office/powerpoint/2010/main" val="2742093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left)">
                                      <p:cBhvr>
                                        <p:cTn id="12" dur="500"/>
                                        <p:tgtEl>
                                          <p:spTgt spid="16">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500"/>
                                  </p:stCondLst>
                                  <p:childTnLst>
                                    <p:set>
                                      <p:cBhvr>
                                        <p:cTn id="15" dur="1" fill="hold">
                                          <p:stCondLst>
                                            <p:cond delay="0"/>
                                          </p:stCondLst>
                                        </p:cTn>
                                        <p:tgtEl>
                                          <p:spTgt spid="16">
                                            <p:txEl>
                                              <p:pRg st="1" end="1"/>
                                            </p:txEl>
                                          </p:spTgt>
                                        </p:tgtEl>
                                        <p:attrNameLst>
                                          <p:attrName>style.visibility</p:attrName>
                                        </p:attrNameLst>
                                      </p:cBhvr>
                                      <p:to>
                                        <p:strVal val="visible"/>
                                      </p:to>
                                    </p:set>
                                    <p:animEffect transition="in" filter="wipe(left)">
                                      <p:cBhvr>
                                        <p:cTn id="16" dur="500"/>
                                        <p:tgtEl>
                                          <p:spTgt spid="16">
                                            <p:txEl>
                                              <p:pRg st="1" end="1"/>
                                            </p:txEl>
                                          </p:spTgt>
                                        </p:tgtEl>
                                      </p:cBhvr>
                                    </p:animEffect>
                                  </p:childTnLst>
                                </p:cTn>
                              </p:par>
                            </p:childTnLst>
                          </p:cTn>
                        </p:par>
                        <p:par>
                          <p:cTn id="17" fill="hold">
                            <p:stCondLst>
                              <p:cond delay="1500"/>
                            </p:stCondLst>
                            <p:childTnLst>
                              <p:par>
                                <p:cTn id="18" presetID="22" presetClass="entr" presetSubtype="8" fill="hold" grpId="0" nodeType="afterEffect">
                                  <p:stCondLst>
                                    <p:cond delay="50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wipe(left)">
                                      <p:cBhvr>
                                        <p:cTn id="20" dur="500"/>
                                        <p:tgtEl>
                                          <p:spTgt spid="16">
                                            <p:txEl>
                                              <p:pRg st="2" end="2"/>
                                            </p:txEl>
                                          </p:spTgt>
                                        </p:tgtEl>
                                      </p:cBhvr>
                                    </p:animEffect>
                                  </p:childTnLst>
                                </p:cTn>
                              </p:par>
                            </p:childTnLst>
                          </p:cTn>
                        </p:par>
                        <p:par>
                          <p:cTn id="21" fill="hold">
                            <p:stCondLst>
                              <p:cond delay="2500"/>
                            </p:stCondLst>
                            <p:childTnLst>
                              <p:par>
                                <p:cTn id="22" presetID="22" presetClass="entr" presetSubtype="8" fill="hold" grpId="0" nodeType="afterEffect">
                                  <p:stCondLst>
                                    <p:cond delay="500"/>
                                  </p:stCondLst>
                                  <p:childTnLst>
                                    <p:set>
                                      <p:cBhvr>
                                        <p:cTn id="23" dur="1" fill="hold">
                                          <p:stCondLst>
                                            <p:cond delay="0"/>
                                          </p:stCondLst>
                                        </p:cTn>
                                        <p:tgtEl>
                                          <p:spTgt spid="16">
                                            <p:txEl>
                                              <p:pRg st="3" end="3"/>
                                            </p:txEl>
                                          </p:spTgt>
                                        </p:tgtEl>
                                        <p:attrNameLst>
                                          <p:attrName>style.visibility</p:attrName>
                                        </p:attrNameLst>
                                      </p:cBhvr>
                                      <p:to>
                                        <p:strVal val="visible"/>
                                      </p:to>
                                    </p:set>
                                    <p:animEffect transition="in" filter="wipe(left)">
                                      <p:cBhvr>
                                        <p:cTn id="24" dur="500"/>
                                        <p:tgtEl>
                                          <p:spTgt spid="1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1000"/>
                                        <p:tgtEl>
                                          <p:spTgt spid="7">
                                            <p:txEl>
                                              <p:pRg st="0" end="0"/>
                                            </p:txEl>
                                          </p:spTgt>
                                        </p:tgtEl>
                                      </p:cBhvr>
                                    </p:animEffect>
                                  </p:childTnLst>
                                </p:cTn>
                              </p:par>
                            </p:childTnLst>
                          </p:cTn>
                        </p:par>
                        <p:par>
                          <p:cTn id="30" fill="hold">
                            <p:stCondLst>
                              <p:cond delay="1000"/>
                            </p:stCondLst>
                            <p:childTnLst>
                              <p:par>
                                <p:cTn id="31" presetID="22" presetClass="entr" presetSubtype="8" fill="hold" grpId="0" nodeType="afterEffect">
                                  <p:stCondLst>
                                    <p:cond delay="50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2000"/>
                            </p:stCondLst>
                            <p:childTnLst>
                              <p:par>
                                <p:cTn id="35" presetID="22" presetClass="entr" presetSubtype="8" fill="hold" grpId="0" nodeType="afterEffect">
                                  <p:stCondLst>
                                    <p:cond delay="50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wipe(left)">
                                      <p:cBhvr>
                                        <p:cTn id="37" dur="500"/>
                                        <p:tgtEl>
                                          <p:spTgt spid="9">
                                            <p:txEl>
                                              <p:pRg st="1" end="1"/>
                                            </p:txEl>
                                          </p:spTgt>
                                        </p:tgtEl>
                                      </p:cBhvr>
                                    </p:animEffect>
                                  </p:childTnLst>
                                </p:cTn>
                              </p:par>
                            </p:childTnLst>
                          </p:cTn>
                        </p:par>
                        <p:par>
                          <p:cTn id="38" fill="hold">
                            <p:stCondLst>
                              <p:cond delay="3000"/>
                            </p:stCondLst>
                            <p:childTnLst>
                              <p:par>
                                <p:cTn id="39" presetID="22" presetClass="entr" presetSubtype="8" fill="hold" grpId="0" nodeType="afterEffect">
                                  <p:stCondLst>
                                    <p:cond delay="500"/>
                                  </p:stCondLst>
                                  <p:childTnLst>
                                    <p:set>
                                      <p:cBhvr>
                                        <p:cTn id="40" dur="1" fill="hold">
                                          <p:stCondLst>
                                            <p:cond delay="0"/>
                                          </p:stCondLst>
                                        </p:cTn>
                                        <p:tgtEl>
                                          <p:spTgt spid="9">
                                            <p:txEl>
                                              <p:pRg st="2" end="2"/>
                                            </p:txEl>
                                          </p:spTgt>
                                        </p:tgtEl>
                                        <p:attrNameLst>
                                          <p:attrName>style.visibility</p:attrName>
                                        </p:attrNameLst>
                                      </p:cBhvr>
                                      <p:to>
                                        <p:strVal val="visible"/>
                                      </p:to>
                                    </p:set>
                                    <p:animEffect transition="in" filter="wipe(left)">
                                      <p:cBhvr>
                                        <p:cTn id="4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6" grpId="0" uiExpand="1" build="p" bldLvl="3"/>
      <p:bldP spid="7" grpId="0" build="p"/>
      <p:bldP spid="9"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Fire Danger Operating Plan Template</a:t>
            </a:r>
          </a:p>
        </p:txBody>
      </p:sp>
      <p:pic>
        <p:nvPicPr>
          <p:cNvPr id="4" name="Picture 3">
            <a:extLst>
              <a:ext uri="{FF2B5EF4-FFF2-40B4-BE49-F238E27FC236}">
                <a16:creationId xmlns:a16="http://schemas.microsoft.com/office/drawing/2014/main" id="{7FD333BA-2285-4D9E-89C3-DB5D479C5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5126" y="1785179"/>
            <a:ext cx="9874103" cy="5072821"/>
          </a:xfrm>
          <a:prstGeom prst="rect">
            <a:avLst/>
          </a:prstGeom>
        </p:spPr>
      </p:pic>
    </p:spTree>
    <p:extLst>
      <p:ext uri="{BB962C8B-B14F-4D97-AF65-F5344CB8AC3E}">
        <p14:creationId xmlns:p14="http://schemas.microsoft.com/office/powerpoint/2010/main" val="3634114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Review Objectives:</a:t>
            </a:r>
          </a:p>
        </p:txBody>
      </p:sp>
      <p:sp>
        <p:nvSpPr>
          <p:cNvPr id="4" name="Text Placeholder 3">
            <a:extLst>
              <a:ext uri="{FF2B5EF4-FFF2-40B4-BE49-F238E27FC236}">
                <a16:creationId xmlns:a16="http://schemas.microsoft.com/office/drawing/2014/main" id="{F3BE4F4B-FE78-4FE2-9B31-3E3F523C01F7}"/>
              </a:ext>
            </a:extLst>
          </p:cNvPr>
          <p:cNvSpPr>
            <a:spLocks noGrp="1"/>
          </p:cNvSpPr>
          <p:nvPr>
            <p:ph type="body" sz="quarter" idx="10"/>
          </p:nvPr>
        </p:nvSpPr>
        <p:spPr/>
        <p:txBody>
          <a:bodyPr/>
          <a:lstStyle/>
          <a:p>
            <a:pPr lvl="0">
              <a:spcAft>
                <a:spcPts val="1200"/>
              </a:spcAft>
            </a:pPr>
            <a:r>
              <a:rPr lang="en-US">
                <a:solidFill>
                  <a:srgbClr val="FFFFFF"/>
                </a:solidFill>
              </a:rPr>
              <a:t>Outline the expectations for workshop participants, instructors and coaches.</a:t>
            </a:r>
          </a:p>
          <a:p>
            <a:pPr>
              <a:spcAft>
                <a:spcPts val="1200"/>
              </a:spcAft>
            </a:pPr>
            <a:r>
              <a:rPr lang="en-US"/>
              <a:t>Provide an overview of the NFDRS 2016 Rollout</a:t>
            </a:r>
          </a:p>
        </p:txBody>
      </p:sp>
    </p:spTree>
    <p:extLst>
      <p:ext uri="{BB962C8B-B14F-4D97-AF65-F5344CB8AC3E}">
        <p14:creationId xmlns:p14="http://schemas.microsoft.com/office/powerpoint/2010/main" val="90363672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Review Objectives (cont’d):</a:t>
            </a:r>
          </a:p>
        </p:txBody>
      </p:sp>
      <p:sp>
        <p:nvSpPr>
          <p:cNvPr id="4" name="Text Placeholder 3">
            <a:extLst>
              <a:ext uri="{FF2B5EF4-FFF2-40B4-BE49-F238E27FC236}">
                <a16:creationId xmlns:a16="http://schemas.microsoft.com/office/drawing/2014/main" id="{F3BE4F4B-FE78-4FE2-9B31-3E3F523C01F7}"/>
              </a:ext>
            </a:extLst>
          </p:cNvPr>
          <p:cNvSpPr>
            <a:spLocks noGrp="1"/>
          </p:cNvSpPr>
          <p:nvPr>
            <p:ph type="body" sz="quarter" idx="10"/>
          </p:nvPr>
        </p:nvSpPr>
        <p:spPr/>
        <p:txBody>
          <a:bodyPr/>
          <a:lstStyle/>
          <a:p>
            <a:pPr lvl="0">
              <a:buFont typeface="+mj-lt"/>
              <a:buAutoNum type="arabicPeriod" startAt="3"/>
            </a:pPr>
            <a:r>
              <a:rPr lang="en-US">
                <a:solidFill>
                  <a:srgbClr val="FFFFFF"/>
                </a:solidFill>
                <a:effectLst/>
              </a:rPr>
              <a:t>Identify sources for specific agency guidance related to fire danger planning and associated weather station networks.</a:t>
            </a:r>
            <a:endParaRPr lang="en-US">
              <a:solidFill>
                <a:srgbClr val="FFFFFF"/>
              </a:solidFill>
            </a:endParaRPr>
          </a:p>
          <a:p>
            <a:pPr lvl="0">
              <a:buFont typeface="+mj-lt"/>
              <a:buAutoNum type="arabicPeriod" startAt="3"/>
            </a:pPr>
            <a:r>
              <a:rPr lang="en-US">
                <a:effectLst/>
              </a:rPr>
              <a:t>Introduce the interagency Fire Danger Operating Plan template.</a:t>
            </a:r>
          </a:p>
        </p:txBody>
      </p:sp>
    </p:spTree>
    <p:extLst>
      <p:ext uri="{BB962C8B-B14F-4D97-AF65-F5344CB8AC3E}">
        <p14:creationId xmlns:p14="http://schemas.microsoft.com/office/powerpoint/2010/main" val="225113746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69C76D-56AE-434E-8916-018026A74212}"/>
              </a:ext>
            </a:extLst>
          </p:cNvPr>
          <p:cNvSpPr>
            <a:spLocks noGrp="1"/>
          </p:cNvSpPr>
          <p:nvPr>
            <p:ph type="title"/>
          </p:nvPr>
        </p:nvSpPr>
        <p:spPr/>
        <p:txBody>
          <a:bodyPr/>
          <a:lstStyle/>
          <a:p>
            <a:r>
              <a:rPr lang="en-US"/>
              <a:t>Questions?</a:t>
            </a:r>
          </a:p>
        </p:txBody>
      </p:sp>
      <p:pic>
        <p:nvPicPr>
          <p:cNvPr id="4" name="Picture 3" descr="A close up of a logo&#10;&#10;Description generated with very high confidence">
            <a:extLst>
              <a:ext uri="{FF2B5EF4-FFF2-40B4-BE49-F238E27FC236}">
                <a16:creationId xmlns:a16="http://schemas.microsoft.com/office/drawing/2014/main" id="{7812336B-23E5-47D8-9EC0-F20B2BA5C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451" y="528700"/>
            <a:ext cx="5093256" cy="5429187"/>
          </a:xfrm>
          <a:prstGeom prst="rect">
            <a:avLst/>
          </a:prstGeom>
        </p:spPr>
      </p:pic>
      <p:pic>
        <p:nvPicPr>
          <p:cNvPr id="7" name="Picture 6" descr="A close up of a toy&#10;&#10;Description generated with high confidence">
            <a:extLst>
              <a:ext uri="{FF2B5EF4-FFF2-40B4-BE49-F238E27FC236}">
                <a16:creationId xmlns:a16="http://schemas.microsoft.com/office/drawing/2014/main" id="{FC0141C7-7430-4EAD-9205-593219E60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6459" y="1272834"/>
            <a:ext cx="3695700" cy="4762500"/>
          </a:xfrm>
          <a:prstGeom prst="rect">
            <a:avLst/>
          </a:prstGeom>
        </p:spPr>
      </p:pic>
    </p:spTree>
    <p:extLst>
      <p:ext uri="{BB962C8B-B14F-4D97-AF65-F5344CB8AC3E}">
        <p14:creationId xmlns:p14="http://schemas.microsoft.com/office/powerpoint/2010/main" val="254843667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E79626-15EE-45B4-9E4A-A1D10914AC4A}"/>
              </a:ext>
            </a:extLst>
          </p:cNvPr>
          <p:cNvSpPr>
            <a:spLocks noGrp="1"/>
          </p:cNvSpPr>
          <p:nvPr>
            <p:ph type="title"/>
          </p:nvPr>
        </p:nvSpPr>
        <p:spPr/>
        <p:txBody>
          <a:bodyPr/>
          <a:lstStyle/>
          <a:p>
            <a:r>
              <a:rPr lang="en-US"/>
              <a:t>Objectives (cont’d)</a:t>
            </a:r>
          </a:p>
        </p:txBody>
      </p:sp>
      <p:sp>
        <p:nvSpPr>
          <p:cNvPr id="9" name="Text Placeholder 8">
            <a:extLst>
              <a:ext uri="{FF2B5EF4-FFF2-40B4-BE49-F238E27FC236}">
                <a16:creationId xmlns:a16="http://schemas.microsoft.com/office/drawing/2014/main" id="{0B7584F1-1B24-43AD-A4C1-B952FA367412}"/>
              </a:ext>
            </a:extLst>
          </p:cNvPr>
          <p:cNvSpPr>
            <a:spLocks noGrp="1"/>
          </p:cNvSpPr>
          <p:nvPr>
            <p:ph type="body" sz="quarter" idx="10"/>
          </p:nvPr>
        </p:nvSpPr>
        <p:spPr>
          <a:xfrm>
            <a:off x="1879046" y="1411553"/>
            <a:ext cx="9804954" cy="3093154"/>
          </a:xfrm>
        </p:spPr>
        <p:txBody>
          <a:bodyPr/>
          <a:lstStyle/>
          <a:p>
            <a:pPr>
              <a:lnSpc>
                <a:spcPct val="90000"/>
              </a:lnSpc>
              <a:spcAft>
                <a:spcPts val="1200"/>
              </a:spcAft>
              <a:buFont typeface="+mj-lt"/>
              <a:buAutoNum type="arabicPeriod" startAt="3"/>
            </a:pPr>
            <a:r>
              <a:rPr lang="en-US">
                <a:solidFill>
                  <a:srgbClr val="FFFFFF"/>
                </a:solidFill>
              </a:rPr>
              <a:t>Identify sources for specific agency guidance related to fire danger planning and associated weather station networks.  </a:t>
            </a:r>
          </a:p>
          <a:p>
            <a:pPr>
              <a:lnSpc>
                <a:spcPct val="90000"/>
              </a:lnSpc>
              <a:spcAft>
                <a:spcPts val="1200"/>
              </a:spcAft>
              <a:buFont typeface="+mj-lt"/>
              <a:buAutoNum type="arabicPeriod" startAt="3"/>
            </a:pPr>
            <a:r>
              <a:rPr lang="en-US">
                <a:solidFill>
                  <a:srgbClr val="FFFFFF"/>
                </a:solidFill>
              </a:rPr>
              <a:t>Introduce the interagency Fire Danger Operating Plan Template.</a:t>
            </a:r>
          </a:p>
        </p:txBody>
      </p:sp>
    </p:spTree>
    <p:extLst>
      <p:ext uri="{BB962C8B-B14F-4D97-AF65-F5344CB8AC3E}">
        <p14:creationId xmlns:p14="http://schemas.microsoft.com/office/powerpoint/2010/main" val="3283782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750"/>
                                        <p:tgtEl>
                                          <p:spTgt spid="9">
                                            <p:txEl>
                                              <p:pRg st="0" end="0"/>
                                            </p:txEl>
                                          </p:spTgt>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left)">
                                      <p:cBhvr>
                                        <p:cTn id="11" dur="75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icture 135">
            <a:extLst>
              <a:ext uri="{FF2B5EF4-FFF2-40B4-BE49-F238E27FC236}">
                <a16:creationId xmlns:a16="http://schemas.microsoft.com/office/drawing/2014/main" id="{FCFA43B1-18DA-46B3-8798-F5AE5C6CA0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1849" y="2877177"/>
            <a:ext cx="2012923" cy="1034139"/>
          </a:xfrm>
          <a:prstGeom prst="rect">
            <a:avLst/>
          </a:prstGeom>
        </p:spPr>
      </p:pic>
      <p:grpSp>
        <p:nvGrpSpPr>
          <p:cNvPr id="244" name="Group 243">
            <a:extLst>
              <a:ext uri="{FF2B5EF4-FFF2-40B4-BE49-F238E27FC236}">
                <a16:creationId xmlns:a16="http://schemas.microsoft.com/office/drawing/2014/main" id="{36E7B793-B1A8-4BA9-91C9-833CA7FA2C00}"/>
              </a:ext>
            </a:extLst>
          </p:cNvPr>
          <p:cNvGrpSpPr/>
          <p:nvPr/>
        </p:nvGrpSpPr>
        <p:grpSpPr>
          <a:xfrm>
            <a:off x="8290952" y="4189674"/>
            <a:ext cx="1647963" cy="1222991"/>
            <a:chOff x="2675094" y="5342309"/>
            <a:chExt cx="1647963" cy="1499903"/>
          </a:xfrm>
        </p:grpSpPr>
        <p:grpSp>
          <p:nvGrpSpPr>
            <p:cNvPr id="245" name="Group 244">
              <a:extLst>
                <a:ext uri="{FF2B5EF4-FFF2-40B4-BE49-F238E27FC236}">
                  <a16:creationId xmlns:a16="http://schemas.microsoft.com/office/drawing/2014/main" id="{B6BA52BD-BEC5-4E21-8E31-DEC7722C9E7F}"/>
                </a:ext>
              </a:extLst>
            </p:cNvPr>
            <p:cNvGrpSpPr/>
            <p:nvPr/>
          </p:nvGrpSpPr>
          <p:grpSpPr>
            <a:xfrm>
              <a:off x="2675094" y="5342309"/>
              <a:ext cx="927314" cy="1499903"/>
              <a:chOff x="2114030" y="4928759"/>
              <a:chExt cx="927314" cy="1499903"/>
            </a:xfrm>
          </p:grpSpPr>
          <p:cxnSp>
            <p:nvCxnSpPr>
              <p:cNvPr id="247" name="Straight Connector 246">
                <a:extLst>
                  <a:ext uri="{FF2B5EF4-FFF2-40B4-BE49-F238E27FC236}">
                    <a16:creationId xmlns:a16="http://schemas.microsoft.com/office/drawing/2014/main" id="{52B5F0BD-3D4B-4E43-A185-EC07DD03CDE3}"/>
                  </a:ext>
                </a:extLst>
              </p:cNvPr>
              <p:cNvCxnSpPr>
                <a:cxnSpLocks/>
                <a:endCxn id="248" idx="1"/>
              </p:cNvCxnSpPr>
              <p:nvPr userDrawn="1"/>
            </p:nvCxnSpPr>
            <p:spPr>
              <a:xfrm>
                <a:off x="2114030" y="4928759"/>
                <a:ext cx="3574" cy="1359357"/>
              </a:xfrm>
              <a:prstGeom prst="line">
                <a:avLst/>
              </a:prstGeom>
              <a:solidFill>
                <a:schemeClr val="tx2"/>
              </a:solidFill>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8" name="Rectangle 247">
                <a:extLst>
                  <a:ext uri="{FF2B5EF4-FFF2-40B4-BE49-F238E27FC236}">
                    <a16:creationId xmlns:a16="http://schemas.microsoft.com/office/drawing/2014/main" id="{AF1FD285-B874-4064-AB5D-5AEF1FAECF17}"/>
                  </a:ext>
                </a:extLst>
              </p:cNvPr>
              <p:cNvSpPr/>
              <p:nvPr/>
            </p:nvSpPr>
            <p:spPr>
              <a:xfrm>
                <a:off x="2117604" y="6147571"/>
                <a:ext cx="923740" cy="281091"/>
              </a:xfrm>
              <a:prstGeom prst="rect">
                <a:avLst/>
              </a:prstGeom>
              <a:solidFill>
                <a:srgbClr val="C0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b="1">
                    <a:solidFill>
                      <a:srgbClr val="FFFFFF"/>
                    </a:solidFill>
                    <a:effectLst>
                      <a:outerShdw blurRad="38100" dist="38100" dir="2700000" algn="tl">
                        <a:srgbClr val="000000">
                          <a:alpha val="43137"/>
                        </a:srgbClr>
                      </a:outerShdw>
                    </a:effectLst>
                    <a:latin typeface="Microsoft Sans Serif"/>
                  </a:rPr>
                  <a:t>Task 7</a:t>
                </a:r>
              </a:p>
            </p:txBody>
          </p:sp>
        </p:grpSp>
        <p:sp>
          <p:nvSpPr>
            <p:cNvPr id="246" name="Text Placeholder 15">
              <a:extLst>
                <a:ext uri="{FF2B5EF4-FFF2-40B4-BE49-F238E27FC236}">
                  <a16:creationId xmlns:a16="http://schemas.microsoft.com/office/drawing/2014/main" id="{A77C4FEE-4007-466C-8F37-F36466437E88}"/>
                </a:ext>
              </a:extLst>
            </p:cNvPr>
            <p:cNvSpPr txBox="1">
              <a:spLocks/>
            </p:cNvSpPr>
            <p:nvPr/>
          </p:nvSpPr>
          <p:spPr>
            <a:xfrm>
              <a:off x="2736477" y="5772554"/>
              <a:ext cx="1586580" cy="749944"/>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defRPr/>
              </a:pPr>
              <a:r>
                <a:rPr lang="en-US" sz="1800">
                  <a:solidFill>
                    <a:srgbClr val="262140"/>
                  </a:solidFill>
                  <a:latin typeface="Microsoft Sans Serif"/>
                </a:rPr>
                <a:t>Preparedness Plans</a:t>
              </a:r>
            </a:p>
          </p:txBody>
        </p:sp>
      </p:grpSp>
      <p:grpSp>
        <p:nvGrpSpPr>
          <p:cNvPr id="239" name="Group 238">
            <a:extLst>
              <a:ext uri="{FF2B5EF4-FFF2-40B4-BE49-F238E27FC236}">
                <a16:creationId xmlns:a16="http://schemas.microsoft.com/office/drawing/2014/main" id="{19A0EFD6-9F6C-4E71-A746-7C6FDE6891A5}"/>
              </a:ext>
            </a:extLst>
          </p:cNvPr>
          <p:cNvGrpSpPr/>
          <p:nvPr/>
        </p:nvGrpSpPr>
        <p:grpSpPr>
          <a:xfrm>
            <a:off x="7937423" y="4136387"/>
            <a:ext cx="1287519" cy="2206749"/>
            <a:chOff x="2658397" y="4606207"/>
            <a:chExt cx="1287518" cy="2206749"/>
          </a:xfrm>
        </p:grpSpPr>
        <p:grpSp>
          <p:nvGrpSpPr>
            <p:cNvPr id="240" name="Group 239">
              <a:extLst>
                <a:ext uri="{FF2B5EF4-FFF2-40B4-BE49-F238E27FC236}">
                  <a16:creationId xmlns:a16="http://schemas.microsoft.com/office/drawing/2014/main" id="{13C87DC2-8C26-420B-BE0A-5A2E134FF8D3}"/>
                </a:ext>
              </a:extLst>
            </p:cNvPr>
            <p:cNvGrpSpPr/>
            <p:nvPr/>
          </p:nvGrpSpPr>
          <p:grpSpPr>
            <a:xfrm>
              <a:off x="2658397" y="4606207"/>
              <a:ext cx="944011" cy="2206749"/>
              <a:chOff x="2097333" y="4192657"/>
              <a:chExt cx="944011" cy="2206749"/>
            </a:xfrm>
          </p:grpSpPr>
          <p:cxnSp>
            <p:nvCxnSpPr>
              <p:cNvPr id="242" name="Straight Connector 241">
                <a:extLst>
                  <a:ext uri="{FF2B5EF4-FFF2-40B4-BE49-F238E27FC236}">
                    <a16:creationId xmlns:a16="http://schemas.microsoft.com/office/drawing/2014/main" id="{B500BF45-AF4F-412C-ABD5-509A33650F23}"/>
                  </a:ext>
                </a:extLst>
              </p:cNvPr>
              <p:cNvCxnSpPr>
                <a:cxnSpLocks/>
                <a:endCxn id="243" idx="1"/>
              </p:cNvCxnSpPr>
              <p:nvPr userDrawn="1"/>
            </p:nvCxnSpPr>
            <p:spPr>
              <a:xfrm>
                <a:off x="2097333" y="4192657"/>
                <a:ext cx="20271" cy="2080832"/>
              </a:xfrm>
              <a:prstGeom prst="line">
                <a:avLst/>
              </a:prstGeom>
              <a:solidFill>
                <a:schemeClr val="tx2"/>
              </a:solidFill>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3" name="Rectangle 242">
                <a:extLst>
                  <a:ext uri="{FF2B5EF4-FFF2-40B4-BE49-F238E27FC236}">
                    <a16:creationId xmlns:a16="http://schemas.microsoft.com/office/drawing/2014/main" id="{CAF3D4EC-16BE-4161-B079-8AD6C40BC1C1}"/>
                  </a:ext>
                </a:extLst>
              </p:cNvPr>
              <p:cNvSpPr/>
              <p:nvPr/>
            </p:nvSpPr>
            <p:spPr>
              <a:xfrm>
                <a:off x="2117604" y="6147571"/>
                <a:ext cx="923740" cy="251835"/>
              </a:xfrm>
              <a:prstGeom prst="rect">
                <a:avLst/>
              </a:prstGeom>
              <a:solidFill>
                <a:srgbClr val="C0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b="1">
                    <a:solidFill>
                      <a:srgbClr val="FFFFFF"/>
                    </a:solidFill>
                    <a:effectLst>
                      <a:outerShdw blurRad="38100" dist="38100" dir="2700000" algn="tl">
                        <a:srgbClr val="000000">
                          <a:alpha val="43137"/>
                        </a:srgbClr>
                      </a:outerShdw>
                    </a:effectLst>
                    <a:latin typeface="Microsoft Sans Serif"/>
                  </a:rPr>
                  <a:t>Task 6</a:t>
                </a:r>
              </a:p>
            </p:txBody>
          </p:sp>
        </p:grpSp>
        <p:sp>
          <p:nvSpPr>
            <p:cNvPr id="241" name="Text Placeholder 15">
              <a:extLst>
                <a:ext uri="{FF2B5EF4-FFF2-40B4-BE49-F238E27FC236}">
                  <a16:creationId xmlns:a16="http://schemas.microsoft.com/office/drawing/2014/main" id="{FC006245-B282-4F04-9844-582FCEAD3F80}"/>
                </a:ext>
              </a:extLst>
            </p:cNvPr>
            <p:cNvSpPr txBox="1">
              <a:spLocks/>
            </p:cNvSpPr>
            <p:nvPr/>
          </p:nvSpPr>
          <p:spPr>
            <a:xfrm>
              <a:off x="2753779" y="5949632"/>
              <a:ext cx="1192136" cy="611489"/>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defRPr/>
              </a:pPr>
              <a:r>
                <a:rPr lang="en-US" sz="1800">
                  <a:solidFill>
                    <a:srgbClr val="262140"/>
                  </a:solidFill>
                  <a:latin typeface="Microsoft Sans Serif"/>
                </a:rPr>
                <a:t>Decision Points</a:t>
              </a:r>
            </a:p>
          </p:txBody>
        </p:sp>
      </p:grpSp>
      <p:grpSp>
        <p:nvGrpSpPr>
          <p:cNvPr id="232" name="Group 231">
            <a:extLst>
              <a:ext uri="{FF2B5EF4-FFF2-40B4-BE49-F238E27FC236}">
                <a16:creationId xmlns:a16="http://schemas.microsoft.com/office/drawing/2014/main" id="{253E9DF3-DDCD-4669-AD9F-D3F59A3F1957}"/>
              </a:ext>
            </a:extLst>
          </p:cNvPr>
          <p:cNvGrpSpPr/>
          <p:nvPr/>
        </p:nvGrpSpPr>
        <p:grpSpPr>
          <a:xfrm>
            <a:off x="5896065" y="4189673"/>
            <a:ext cx="1490627" cy="1222991"/>
            <a:chOff x="2675094" y="5342307"/>
            <a:chExt cx="1490626" cy="1499903"/>
          </a:xfrm>
        </p:grpSpPr>
        <p:grpSp>
          <p:nvGrpSpPr>
            <p:cNvPr id="233" name="Group 232">
              <a:extLst>
                <a:ext uri="{FF2B5EF4-FFF2-40B4-BE49-F238E27FC236}">
                  <a16:creationId xmlns:a16="http://schemas.microsoft.com/office/drawing/2014/main" id="{A93D4259-50C5-4461-B53C-7E9F7115ACD9}"/>
                </a:ext>
              </a:extLst>
            </p:cNvPr>
            <p:cNvGrpSpPr/>
            <p:nvPr/>
          </p:nvGrpSpPr>
          <p:grpSpPr>
            <a:xfrm>
              <a:off x="2675094" y="5342307"/>
              <a:ext cx="927314" cy="1499903"/>
              <a:chOff x="2114030" y="4928757"/>
              <a:chExt cx="927314" cy="1499903"/>
            </a:xfrm>
          </p:grpSpPr>
          <p:cxnSp>
            <p:nvCxnSpPr>
              <p:cNvPr id="235" name="Straight Connector 234">
                <a:extLst>
                  <a:ext uri="{FF2B5EF4-FFF2-40B4-BE49-F238E27FC236}">
                    <a16:creationId xmlns:a16="http://schemas.microsoft.com/office/drawing/2014/main" id="{50B16525-80A4-4046-8E08-B0D025C28C63}"/>
                  </a:ext>
                </a:extLst>
              </p:cNvPr>
              <p:cNvCxnSpPr>
                <a:cxnSpLocks/>
                <a:endCxn id="236" idx="1"/>
              </p:cNvCxnSpPr>
              <p:nvPr userDrawn="1"/>
            </p:nvCxnSpPr>
            <p:spPr>
              <a:xfrm>
                <a:off x="2114030" y="4928757"/>
                <a:ext cx="3574" cy="1359359"/>
              </a:xfrm>
              <a:prstGeom prst="line">
                <a:avLst/>
              </a:prstGeom>
              <a:solidFill>
                <a:schemeClr val="tx2"/>
              </a:solidFill>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6" name="Rectangle 235">
                <a:extLst>
                  <a:ext uri="{FF2B5EF4-FFF2-40B4-BE49-F238E27FC236}">
                    <a16:creationId xmlns:a16="http://schemas.microsoft.com/office/drawing/2014/main" id="{B1CE48B5-C48E-4200-8FC8-F7F531FF58B5}"/>
                  </a:ext>
                </a:extLst>
              </p:cNvPr>
              <p:cNvSpPr/>
              <p:nvPr/>
            </p:nvSpPr>
            <p:spPr>
              <a:xfrm>
                <a:off x="2117604" y="6147571"/>
                <a:ext cx="923740" cy="281089"/>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b="1">
                    <a:solidFill>
                      <a:srgbClr val="FFFFFF"/>
                    </a:solidFill>
                    <a:effectLst>
                      <a:outerShdw blurRad="38100" dist="38100" dir="2700000" algn="tl">
                        <a:srgbClr val="000000">
                          <a:alpha val="43137"/>
                        </a:srgbClr>
                      </a:outerShdw>
                    </a:effectLst>
                    <a:latin typeface="Microsoft Sans Serif"/>
                  </a:rPr>
                  <a:t>Task 5</a:t>
                </a:r>
              </a:p>
            </p:txBody>
          </p:sp>
        </p:grpSp>
        <p:sp>
          <p:nvSpPr>
            <p:cNvPr id="234" name="Text Placeholder 15">
              <a:extLst>
                <a:ext uri="{FF2B5EF4-FFF2-40B4-BE49-F238E27FC236}">
                  <a16:creationId xmlns:a16="http://schemas.microsoft.com/office/drawing/2014/main" id="{AAB64FB8-3C7F-49BC-83BD-5730A3C96C97}"/>
                </a:ext>
              </a:extLst>
            </p:cNvPr>
            <p:cNvSpPr txBox="1">
              <a:spLocks/>
            </p:cNvSpPr>
            <p:nvPr/>
          </p:nvSpPr>
          <p:spPr>
            <a:xfrm>
              <a:off x="2736477" y="5472726"/>
              <a:ext cx="1429243" cy="1049772"/>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defRPr/>
              </a:pPr>
              <a:r>
                <a:rPr lang="en-US" sz="1800">
                  <a:solidFill>
                    <a:srgbClr val="262140"/>
                  </a:solidFill>
                  <a:latin typeface="Microsoft Sans Serif"/>
                </a:rPr>
                <a:t>Matching Outputs to Fire Business</a:t>
              </a:r>
            </a:p>
          </p:txBody>
        </p:sp>
      </p:grpSp>
      <p:grpSp>
        <p:nvGrpSpPr>
          <p:cNvPr id="227" name="Group 226">
            <a:extLst>
              <a:ext uri="{FF2B5EF4-FFF2-40B4-BE49-F238E27FC236}">
                <a16:creationId xmlns:a16="http://schemas.microsoft.com/office/drawing/2014/main" id="{B5BDA1B1-C77F-4C05-A3B3-C1DA8EBCBDF3}"/>
              </a:ext>
            </a:extLst>
          </p:cNvPr>
          <p:cNvGrpSpPr/>
          <p:nvPr/>
        </p:nvGrpSpPr>
        <p:grpSpPr>
          <a:xfrm>
            <a:off x="5566459" y="4133000"/>
            <a:ext cx="1287519" cy="2206749"/>
            <a:chOff x="2658397" y="4606207"/>
            <a:chExt cx="1287518" cy="2206749"/>
          </a:xfrm>
        </p:grpSpPr>
        <p:grpSp>
          <p:nvGrpSpPr>
            <p:cNvPr id="228" name="Group 227">
              <a:extLst>
                <a:ext uri="{FF2B5EF4-FFF2-40B4-BE49-F238E27FC236}">
                  <a16:creationId xmlns:a16="http://schemas.microsoft.com/office/drawing/2014/main" id="{5AEDFCCC-D3D4-47BA-99C6-1949CC1C2020}"/>
                </a:ext>
              </a:extLst>
            </p:cNvPr>
            <p:cNvGrpSpPr/>
            <p:nvPr/>
          </p:nvGrpSpPr>
          <p:grpSpPr>
            <a:xfrm>
              <a:off x="2658397" y="4606207"/>
              <a:ext cx="944011" cy="2206749"/>
              <a:chOff x="2097333" y="4192657"/>
              <a:chExt cx="944011" cy="2206749"/>
            </a:xfrm>
          </p:grpSpPr>
          <p:cxnSp>
            <p:nvCxnSpPr>
              <p:cNvPr id="230" name="Straight Connector 229">
                <a:extLst>
                  <a:ext uri="{FF2B5EF4-FFF2-40B4-BE49-F238E27FC236}">
                    <a16:creationId xmlns:a16="http://schemas.microsoft.com/office/drawing/2014/main" id="{D74BF04A-C464-4432-9238-8A41D7BB31DA}"/>
                  </a:ext>
                </a:extLst>
              </p:cNvPr>
              <p:cNvCxnSpPr>
                <a:cxnSpLocks/>
                <a:endCxn id="231" idx="1"/>
              </p:cNvCxnSpPr>
              <p:nvPr userDrawn="1"/>
            </p:nvCxnSpPr>
            <p:spPr>
              <a:xfrm>
                <a:off x="2097333" y="4192657"/>
                <a:ext cx="20271" cy="2082525"/>
              </a:xfrm>
              <a:prstGeom prst="line">
                <a:avLst/>
              </a:prstGeom>
              <a:solidFill>
                <a:schemeClr val="tx2"/>
              </a:solidFill>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1" name="Rectangle 230">
                <a:extLst>
                  <a:ext uri="{FF2B5EF4-FFF2-40B4-BE49-F238E27FC236}">
                    <a16:creationId xmlns:a16="http://schemas.microsoft.com/office/drawing/2014/main" id="{3A9ADBD9-23A1-4399-AC6A-74A7E2A5896A}"/>
                  </a:ext>
                </a:extLst>
              </p:cNvPr>
              <p:cNvSpPr/>
              <p:nvPr/>
            </p:nvSpPr>
            <p:spPr>
              <a:xfrm>
                <a:off x="2117604" y="6150958"/>
                <a:ext cx="923740" cy="248448"/>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b="1">
                    <a:solidFill>
                      <a:srgbClr val="FFFFFF"/>
                    </a:solidFill>
                    <a:effectLst>
                      <a:outerShdw blurRad="38100" dist="38100" dir="2700000" algn="tl">
                        <a:srgbClr val="000000">
                          <a:alpha val="43137"/>
                        </a:srgbClr>
                      </a:outerShdw>
                    </a:effectLst>
                    <a:latin typeface="Microsoft Sans Serif"/>
                  </a:rPr>
                  <a:t>Task 4</a:t>
                </a:r>
              </a:p>
            </p:txBody>
          </p:sp>
        </p:grpSp>
        <p:sp>
          <p:nvSpPr>
            <p:cNvPr id="229" name="Text Placeholder 15">
              <a:extLst>
                <a:ext uri="{FF2B5EF4-FFF2-40B4-BE49-F238E27FC236}">
                  <a16:creationId xmlns:a16="http://schemas.microsoft.com/office/drawing/2014/main" id="{6FD17185-4716-4B10-AEDF-FF16F45B0C21}"/>
                </a:ext>
              </a:extLst>
            </p:cNvPr>
            <p:cNvSpPr txBox="1">
              <a:spLocks/>
            </p:cNvSpPr>
            <p:nvPr/>
          </p:nvSpPr>
          <p:spPr>
            <a:xfrm>
              <a:off x="2753779" y="5949632"/>
              <a:ext cx="1192136" cy="611489"/>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defRPr/>
              </a:pPr>
              <a:r>
                <a:rPr lang="en-US" sz="1800" err="1">
                  <a:solidFill>
                    <a:srgbClr val="262140"/>
                  </a:solidFill>
                  <a:latin typeface="Microsoft Sans Serif"/>
                </a:rPr>
                <a:t>Wx</a:t>
              </a:r>
              <a:r>
                <a:rPr lang="en-US" sz="1800">
                  <a:solidFill>
                    <a:srgbClr val="262140"/>
                  </a:solidFill>
                  <a:latin typeface="Microsoft Sans Serif"/>
                </a:rPr>
                <a:t> Station Network</a:t>
              </a:r>
            </a:p>
          </p:txBody>
        </p:sp>
      </p:grpSp>
      <p:grpSp>
        <p:nvGrpSpPr>
          <p:cNvPr id="216" name="Group 215">
            <a:extLst>
              <a:ext uri="{FF2B5EF4-FFF2-40B4-BE49-F238E27FC236}">
                <a16:creationId xmlns:a16="http://schemas.microsoft.com/office/drawing/2014/main" id="{1C23A71C-5211-4A72-B0B6-7F2254B65B1E}"/>
              </a:ext>
            </a:extLst>
          </p:cNvPr>
          <p:cNvGrpSpPr/>
          <p:nvPr/>
        </p:nvGrpSpPr>
        <p:grpSpPr>
          <a:xfrm>
            <a:off x="3352853" y="4128979"/>
            <a:ext cx="2057763" cy="2206749"/>
            <a:chOff x="2658397" y="4606207"/>
            <a:chExt cx="2057763" cy="2206749"/>
          </a:xfrm>
        </p:grpSpPr>
        <p:grpSp>
          <p:nvGrpSpPr>
            <p:cNvPr id="191" name="Group 190">
              <a:extLst>
                <a:ext uri="{FF2B5EF4-FFF2-40B4-BE49-F238E27FC236}">
                  <a16:creationId xmlns:a16="http://schemas.microsoft.com/office/drawing/2014/main" id="{BF8AC61D-A439-4670-89D8-743EF85A8DE2}"/>
                </a:ext>
              </a:extLst>
            </p:cNvPr>
            <p:cNvGrpSpPr/>
            <p:nvPr/>
          </p:nvGrpSpPr>
          <p:grpSpPr>
            <a:xfrm>
              <a:off x="2658397" y="4606207"/>
              <a:ext cx="944011" cy="2206749"/>
              <a:chOff x="2097333" y="4192657"/>
              <a:chExt cx="944011" cy="2206749"/>
            </a:xfrm>
          </p:grpSpPr>
          <p:cxnSp>
            <p:nvCxnSpPr>
              <p:cNvPr id="187" name="Straight Connector 186">
                <a:extLst>
                  <a:ext uri="{FF2B5EF4-FFF2-40B4-BE49-F238E27FC236}">
                    <a16:creationId xmlns:a16="http://schemas.microsoft.com/office/drawing/2014/main" id="{E9A66AF0-B536-4A24-9FB7-D33B2EE6DFAA}"/>
                  </a:ext>
                </a:extLst>
              </p:cNvPr>
              <p:cNvCxnSpPr>
                <a:cxnSpLocks/>
                <a:endCxn id="190" idx="1"/>
              </p:cNvCxnSpPr>
              <p:nvPr userDrawn="1"/>
            </p:nvCxnSpPr>
            <p:spPr>
              <a:xfrm>
                <a:off x="2097333" y="4192657"/>
                <a:ext cx="20271" cy="2080832"/>
              </a:xfrm>
              <a:prstGeom prst="line">
                <a:avLst/>
              </a:prstGeom>
              <a:solidFill>
                <a:schemeClr val="tx2"/>
              </a:solidFill>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0" name="Rectangle 189">
                <a:extLst>
                  <a:ext uri="{FF2B5EF4-FFF2-40B4-BE49-F238E27FC236}">
                    <a16:creationId xmlns:a16="http://schemas.microsoft.com/office/drawing/2014/main" id="{309A7884-A323-44F9-8DD9-17A47B6EC105}"/>
                  </a:ext>
                </a:extLst>
              </p:cNvPr>
              <p:cNvSpPr/>
              <p:nvPr/>
            </p:nvSpPr>
            <p:spPr>
              <a:xfrm>
                <a:off x="2117604" y="6147571"/>
                <a:ext cx="923740" cy="251835"/>
              </a:xfrm>
              <a:prstGeom prst="rect">
                <a:avLst/>
              </a:prstGeom>
              <a:solidFill>
                <a:srgbClr val="00B05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b="1">
                    <a:solidFill>
                      <a:srgbClr val="FFFFFF"/>
                    </a:solidFill>
                    <a:effectLst>
                      <a:outerShdw blurRad="38100" dist="38100" dir="2700000" algn="tl">
                        <a:srgbClr val="000000">
                          <a:alpha val="43137"/>
                        </a:srgbClr>
                      </a:outerShdw>
                    </a:effectLst>
                    <a:latin typeface="Microsoft Sans Serif"/>
                  </a:rPr>
                  <a:t>Task 1</a:t>
                </a:r>
              </a:p>
            </p:txBody>
          </p:sp>
        </p:grpSp>
        <p:sp>
          <p:nvSpPr>
            <p:cNvPr id="186" name="Text Placeholder 15">
              <a:extLst>
                <a:ext uri="{FF2B5EF4-FFF2-40B4-BE49-F238E27FC236}">
                  <a16:creationId xmlns:a16="http://schemas.microsoft.com/office/drawing/2014/main" id="{3F84716F-74A3-4F2A-916B-0D856D91D8E0}"/>
                </a:ext>
              </a:extLst>
            </p:cNvPr>
            <p:cNvSpPr txBox="1">
              <a:spLocks/>
            </p:cNvSpPr>
            <p:nvPr/>
          </p:nvSpPr>
          <p:spPr>
            <a:xfrm>
              <a:off x="2764887" y="6240076"/>
              <a:ext cx="1951273" cy="282422"/>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defRPr/>
              </a:pPr>
              <a:r>
                <a:rPr lang="en-US" sz="1800">
                  <a:solidFill>
                    <a:srgbClr val="262140"/>
                  </a:solidFill>
                  <a:latin typeface="Microsoft Sans Serif"/>
                </a:rPr>
                <a:t>Veg/Topo/Climate</a:t>
              </a:r>
            </a:p>
          </p:txBody>
        </p:sp>
      </p:grpSp>
      <p:grpSp>
        <p:nvGrpSpPr>
          <p:cNvPr id="208" name="Group 207">
            <a:extLst>
              <a:ext uri="{FF2B5EF4-FFF2-40B4-BE49-F238E27FC236}">
                <a16:creationId xmlns:a16="http://schemas.microsoft.com/office/drawing/2014/main" id="{662C81D0-7A70-43C2-9B63-E30BCF7BED1C}"/>
              </a:ext>
            </a:extLst>
          </p:cNvPr>
          <p:cNvGrpSpPr/>
          <p:nvPr/>
        </p:nvGrpSpPr>
        <p:grpSpPr>
          <a:xfrm>
            <a:off x="3573498" y="4054691"/>
            <a:ext cx="946663" cy="1689224"/>
            <a:chOff x="3491448" y="4470268"/>
            <a:chExt cx="946662" cy="1689224"/>
          </a:xfrm>
        </p:grpSpPr>
        <p:grpSp>
          <p:nvGrpSpPr>
            <p:cNvPr id="192" name="Group 191">
              <a:extLst>
                <a:ext uri="{FF2B5EF4-FFF2-40B4-BE49-F238E27FC236}">
                  <a16:creationId xmlns:a16="http://schemas.microsoft.com/office/drawing/2014/main" id="{43410F72-F181-41B3-ABFF-A32BD8068337}"/>
                </a:ext>
              </a:extLst>
            </p:cNvPr>
            <p:cNvGrpSpPr/>
            <p:nvPr/>
          </p:nvGrpSpPr>
          <p:grpSpPr>
            <a:xfrm>
              <a:off x="3491448" y="4470268"/>
              <a:ext cx="923740" cy="1689224"/>
              <a:chOff x="822846" y="3807192"/>
              <a:chExt cx="923740" cy="1689224"/>
            </a:xfrm>
          </p:grpSpPr>
          <p:cxnSp>
            <p:nvCxnSpPr>
              <p:cNvPr id="193" name="Straight Connector 192">
                <a:extLst>
                  <a:ext uri="{FF2B5EF4-FFF2-40B4-BE49-F238E27FC236}">
                    <a16:creationId xmlns:a16="http://schemas.microsoft.com/office/drawing/2014/main" id="{AF54168F-3AF9-489F-94C1-5F771F37C58F}"/>
                  </a:ext>
                </a:extLst>
              </p:cNvPr>
              <p:cNvCxnSpPr>
                <a:cxnSpLocks/>
                <a:endCxn id="194" idx="1"/>
              </p:cNvCxnSpPr>
              <p:nvPr userDrawn="1"/>
            </p:nvCxnSpPr>
            <p:spPr>
              <a:xfrm>
                <a:off x="822846" y="3807192"/>
                <a:ext cx="0" cy="1563307"/>
              </a:xfrm>
              <a:prstGeom prst="line">
                <a:avLst/>
              </a:prstGeom>
              <a:solidFill>
                <a:schemeClr val="tx2"/>
              </a:solidFill>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4" name="Rectangle 193">
                <a:extLst>
                  <a:ext uri="{FF2B5EF4-FFF2-40B4-BE49-F238E27FC236}">
                    <a16:creationId xmlns:a16="http://schemas.microsoft.com/office/drawing/2014/main" id="{4E01328C-E98D-4B45-B0CF-EACD7B2267FA}"/>
                  </a:ext>
                </a:extLst>
              </p:cNvPr>
              <p:cNvSpPr/>
              <p:nvPr/>
            </p:nvSpPr>
            <p:spPr>
              <a:xfrm>
                <a:off x="822846" y="5244581"/>
                <a:ext cx="923740" cy="251835"/>
              </a:xfrm>
              <a:prstGeom prst="rect">
                <a:avLst/>
              </a:prstGeom>
              <a:solidFill>
                <a:srgbClr val="00B05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b="1">
                    <a:solidFill>
                      <a:srgbClr val="FFFFFF"/>
                    </a:solidFill>
                    <a:effectLst>
                      <a:outerShdw blurRad="38100" dist="38100" dir="2700000" algn="tl">
                        <a:srgbClr val="000000">
                          <a:alpha val="43137"/>
                        </a:srgbClr>
                      </a:outerShdw>
                    </a:effectLst>
                    <a:latin typeface="Microsoft Sans Serif"/>
                  </a:rPr>
                  <a:t>Task 2</a:t>
                </a:r>
              </a:p>
            </p:txBody>
          </p:sp>
        </p:grpSp>
        <p:sp>
          <p:nvSpPr>
            <p:cNvPr id="195" name="Text Placeholder 15">
              <a:extLst>
                <a:ext uri="{FF2B5EF4-FFF2-40B4-BE49-F238E27FC236}">
                  <a16:creationId xmlns:a16="http://schemas.microsoft.com/office/drawing/2014/main" id="{07DD5F68-25E5-4F46-BE2A-67523AB4471D}"/>
                </a:ext>
              </a:extLst>
            </p:cNvPr>
            <p:cNvSpPr txBox="1">
              <a:spLocks/>
            </p:cNvSpPr>
            <p:nvPr/>
          </p:nvSpPr>
          <p:spPr>
            <a:xfrm>
              <a:off x="3542001" y="5584869"/>
              <a:ext cx="896109" cy="315638"/>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defRPr/>
              </a:pPr>
              <a:r>
                <a:rPr lang="en-US" sz="1800">
                  <a:solidFill>
                    <a:srgbClr val="262140"/>
                  </a:solidFill>
                  <a:latin typeface="Microsoft Sans Serif"/>
                </a:rPr>
                <a:t>FDRAs</a:t>
              </a:r>
            </a:p>
          </p:txBody>
        </p:sp>
      </p:grpSp>
      <p:grpSp>
        <p:nvGrpSpPr>
          <p:cNvPr id="212" name="Group 211">
            <a:extLst>
              <a:ext uri="{FF2B5EF4-FFF2-40B4-BE49-F238E27FC236}">
                <a16:creationId xmlns:a16="http://schemas.microsoft.com/office/drawing/2014/main" id="{FCDF7199-DDF6-4CF5-9B31-50C51A2DE498}"/>
              </a:ext>
            </a:extLst>
          </p:cNvPr>
          <p:cNvGrpSpPr/>
          <p:nvPr/>
        </p:nvGrpSpPr>
        <p:grpSpPr>
          <a:xfrm>
            <a:off x="3867266" y="4098294"/>
            <a:ext cx="1126812" cy="1064653"/>
            <a:chOff x="4739849" y="4095937"/>
            <a:chExt cx="1126812" cy="1064653"/>
          </a:xfrm>
        </p:grpSpPr>
        <p:grpSp>
          <p:nvGrpSpPr>
            <p:cNvPr id="200" name="Group 199">
              <a:extLst>
                <a:ext uri="{FF2B5EF4-FFF2-40B4-BE49-F238E27FC236}">
                  <a16:creationId xmlns:a16="http://schemas.microsoft.com/office/drawing/2014/main" id="{6C5BCA7B-1480-4EA9-82F5-1EB1E292A6B0}"/>
                </a:ext>
              </a:extLst>
            </p:cNvPr>
            <p:cNvGrpSpPr/>
            <p:nvPr/>
          </p:nvGrpSpPr>
          <p:grpSpPr>
            <a:xfrm>
              <a:off x="4739849" y="4095937"/>
              <a:ext cx="925062" cy="1064653"/>
              <a:chOff x="1294848" y="3247414"/>
              <a:chExt cx="925062" cy="1064653"/>
            </a:xfrm>
          </p:grpSpPr>
          <p:cxnSp>
            <p:nvCxnSpPr>
              <p:cNvPr id="201" name="Straight Connector 200">
                <a:extLst>
                  <a:ext uri="{FF2B5EF4-FFF2-40B4-BE49-F238E27FC236}">
                    <a16:creationId xmlns:a16="http://schemas.microsoft.com/office/drawing/2014/main" id="{9D984506-CB04-46C1-B676-C60A0C9ADC90}"/>
                  </a:ext>
                </a:extLst>
              </p:cNvPr>
              <p:cNvCxnSpPr>
                <a:cxnSpLocks/>
                <a:endCxn id="202" idx="1"/>
              </p:cNvCxnSpPr>
              <p:nvPr userDrawn="1"/>
            </p:nvCxnSpPr>
            <p:spPr>
              <a:xfrm>
                <a:off x="1294848" y="3247414"/>
                <a:ext cx="1322" cy="938736"/>
              </a:xfrm>
              <a:prstGeom prst="line">
                <a:avLst/>
              </a:prstGeom>
              <a:solidFill>
                <a:schemeClr val="tx2"/>
              </a:solidFill>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2" name="Rectangle 201">
                <a:extLst>
                  <a:ext uri="{FF2B5EF4-FFF2-40B4-BE49-F238E27FC236}">
                    <a16:creationId xmlns:a16="http://schemas.microsoft.com/office/drawing/2014/main" id="{F5CA2AE6-593E-4CE8-A7A9-104BE9E80896}"/>
                  </a:ext>
                </a:extLst>
              </p:cNvPr>
              <p:cNvSpPr/>
              <p:nvPr/>
            </p:nvSpPr>
            <p:spPr>
              <a:xfrm>
                <a:off x="1296170" y="4060232"/>
                <a:ext cx="923740" cy="251835"/>
              </a:xfrm>
              <a:prstGeom prst="rect">
                <a:avLst/>
              </a:prstGeom>
              <a:solidFill>
                <a:srgbClr val="00B05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b="1">
                    <a:solidFill>
                      <a:srgbClr val="FFFFFF"/>
                    </a:solidFill>
                    <a:effectLst>
                      <a:outerShdw blurRad="38100" dist="38100" dir="2700000" algn="tl">
                        <a:srgbClr val="000000">
                          <a:alpha val="43137"/>
                        </a:srgbClr>
                      </a:outerShdw>
                    </a:effectLst>
                    <a:latin typeface="Microsoft Sans Serif"/>
                  </a:rPr>
                  <a:t>Task 3</a:t>
                </a:r>
              </a:p>
            </p:txBody>
          </p:sp>
        </p:grpSp>
        <p:sp>
          <p:nvSpPr>
            <p:cNvPr id="203" name="Text Placeholder 15">
              <a:extLst>
                <a:ext uri="{FF2B5EF4-FFF2-40B4-BE49-F238E27FC236}">
                  <a16:creationId xmlns:a16="http://schemas.microsoft.com/office/drawing/2014/main" id="{3AC855C6-EB32-4487-AE90-D2C5073CB2FF}"/>
                </a:ext>
              </a:extLst>
            </p:cNvPr>
            <p:cNvSpPr txBox="1">
              <a:spLocks/>
            </p:cNvSpPr>
            <p:nvPr/>
          </p:nvSpPr>
          <p:spPr>
            <a:xfrm>
              <a:off x="4805640" y="4308080"/>
              <a:ext cx="1061021" cy="588637"/>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defRPr/>
              </a:pPr>
              <a:r>
                <a:rPr lang="en-US" sz="1800">
                  <a:solidFill>
                    <a:srgbClr val="262140"/>
                  </a:solidFill>
                  <a:latin typeface="Microsoft Sans Serif"/>
                </a:rPr>
                <a:t>Target Groups</a:t>
              </a:r>
            </a:p>
          </p:txBody>
        </p:sp>
      </p:grpSp>
      <p:grpSp>
        <p:nvGrpSpPr>
          <p:cNvPr id="164" name="Group 163">
            <a:extLst>
              <a:ext uri="{FF2B5EF4-FFF2-40B4-BE49-F238E27FC236}">
                <a16:creationId xmlns:a16="http://schemas.microsoft.com/office/drawing/2014/main" id="{7E40830F-A032-4AC2-AD43-D8370683CF41}"/>
              </a:ext>
            </a:extLst>
          </p:cNvPr>
          <p:cNvGrpSpPr/>
          <p:nvPr/>
        </p:nvGrpSpPr>
        <p:grpSpPr>
          <a:xfrm>
            <a:off x="8804031" y="2638792"/>
            <a:ext cx="1203479" cy="1497025"/>
            <a:chOff x="309366" y="1509343"/>
            <a:chExt cx="2215008" cy="1497025"/>
          </a:xfrm>
        </p:grpSpPr>
        <p:grpSp>
          <p:nvGrpSpPr>
            <p:cNvPr id="165" name="Group 164">
              <a:extLst>
                <a:ext uri="{FF2B5EF4-FFF2-40B4-BE49-F238E27FC236}">
                  <a16:creationId xmlns:a16="http://schemas.microsoft.com/office/drawing/2014/main" id="{D5904489-E988-4129-8AB8-78C8ED31782F}"/>
                </a:ext>
              </a:extLst>
            </p:cNvPr>
            <p:cNvGrpSpPr/>
            <p:nvPr/>
          </p:nvGrpSpPr>
          <p:grpSpPr>
            <a:xfrm>
              <a:off x="309366" y="1542410"/>
              <a:ext cx="646297" cy="1463958"/>
              <a:chOff x="1602767" y="2537718"/>
              <a:chExt cx="244421" cy="596988"/>
            </a:xfrm>
            <a:solidFill>
              <a:schemeClr val="tx2"/>
            </a:solidFill>
          </p:grpSpPr>
          <p:cxnSp>
            <p:nvCxnSpPr>
              <p:cNvPr id="167" name="Straight Connector 166">
                <a:extLst>
                  <a:ext uri="{FF2B5EF4-FFF2-40B4-BE49-F238E27FC236}">
                    <a16:creationId xmlns:a16="http://schemas.microsoft.com/office/drawing/2014/main" id="{556AE1AD-4235-4404-B914-B6438D62070B}"/>
                  </a:ext>
                </a:extLst>
              </p:cNvPr>
              <p:cNvCxnSpPr>
                <a:cxnSpLocks/>
                <a:endCxn id="168" idx="0"/>
              </p:cNvCxnSpPr>
              <p:nvPr userDrawn="1"/>
            </p:nvCxnSpPr>
            <p:spPr>
              <a:xfrm flipH="1" flipV="1">
                <a:off x="1724977" y="2537718"/>
                <a:ext cx="7027" cy="596988"/>
              </a:xfrm>
              <a:prstGeom prst="line">
                <a:avLst/>
              </a:prstGeom>
              <a:grpFill/>
              <a:ln w="28575">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D118BBB5-8C28-4710-919F-DC60F6772478}"/>
                  </a:ext>
                </a:extLst>
              </p:cNvPr>
              <p:cNvSpPr/>
              <p:nvPr userDrawn="1"/>
            </p:nvSpPr>
            <p:spPr>
              <a:xfrm>
                <a:off x="1602767" y="2537718"/>
                <a:ext cx="244421" cy="123290"/>
              </a:xfrm>
              <a:prstGeom prst="ellipse">
                <a:avLst/>
              </a:prstGeom>
              <a:solidFill>
                <a:srgbClr val="C00000"/>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Microsoft Sans Serif"/>
                </a:endParaRPr>
              </a:p>
            </p:txBody>
          </p:sp>
        </p:grpSp>
        <p:sp>
          <p:nvSpPr>
            <p:cNvPr id="166" name="Text Placeholder 15">
              <a:extLst>
                <a:ext uri="{FF2B5EF4-FFF2-40B4-BE49-F238E27FC236}">
                  <a16:creationId xmlns:a16="http://schemas.microsoft.com/office/drawing/2014/main" id="{6BDAB0B1-9626-4113-9E09-92E0B5BD1047}"/>
                </a:ext>
              </a:extLst>
            </p:cNvPr>
            <p:cNvSpPr txBox="1">
              <a:spLocks/>
            </p:cNvSpPr>
            <p:nvPr/>
          </p:nvSpPr>
          <p:spPr>
            <a:xfrm>
              <a:off x="348999" y="1509343"/>
              <a:ext cx="2175375" cy="287509"/>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29" indent="-401629" defTabSz="914377">
                <a:defRPr/>
              </a:pPr>
              <a:r>
                <a:rPr lang="en-US" sz="1800" b="1">
                  <a:solidFill>
                    <a:srgbClr val="FFFFFF"/>
                  </a:solidFill>
                  <a:effectLst>
                    <a:outerShdw blurRad="38100" dist="38100" dir="2700000" algn="tl">
                      <a:srgbClr val="000000">
                        <a:alpha val="43137"/>
                      </a:srgbClr>
                    </a:outerShdw>
                  </a:effectLst>
                  <a:latin typeface="Microsoft Sans Serif"/>
                </a:rPr>
                <a:t>16</a:t>
              </a:r>
              <a:r>
                <a:rPr lang="en-US" sz="1800" b="1">
                  <a:solidFill>
                    <a:srgbClr val="FFFFFF"/>
                  </a:solidFill>
                  <a:latin typeface="Microsoft Sans Serif"/>
                </a:rPr>
                <a:t>	</a:t>
              </a:r>
              <a:r>
                <a:rPr lang="en-US" sz="1800">
                  <a:solidFill>
                    <a:srgbClr val="262140"/>
                  </a:solidFill>
                  <a:latin typeface="Microsoft Sans Serif"/>
                </a:rPr>
                <a:t>Case Study</a:t>
              </a:r>
            </a:p>
          </p:txBody>
        </p:sp>
      </p:grpSp>
      <p:grpSp>
        <p:nvGrpSpPr>
          <p:cNvPr id="169" name="Group 168">
            <a:extLst>
              <a:ext uri="{FF2B5EF4-FFF2-40B4-BE49-F238E27FC236}">
                <a16:creationId xmlns:a16="http://schemas.microsoft.com/office/drawing/2014/main" id="{63E3D60C-A1E5-4ACF-8E16-C68785DFF560}"/>
              </a:ext>
            </a:extLst>
          </p:cNvPr>
          <p:cNvGrpSpPr/>
          <p:nvPr/>
        </p:nvGrpSpPr>
        <p:grpSpPr>
          <a:xfrm>
            <a:off x="7640283" y="2067714"/>
            <a:ext cx="2143599" cy="2068103"/>
            <a:chOff x="324097" y="1516986"/>
            <a:chExt cx="3198696" cy="2068102"/>
          </a:xfrm>
        </p:grpSpPr>
        <p:grpSp>
          <p:nvGrpSpPr>
            <p:cNvPr id="170" name="Group 169">
              <a:extLst>
                <a:ext uri="{FF2B5EF4-FFF2-40B4-BE49-F238E27FC236}">
                  <a16:creationId xmlns:a16="http://schemas.microsoft.com/office/drawing/2014/main" id="{11949AE8-099C-41F1-8708-26EB56BF4893}"/>
                </a:ext>
              </a:extLst>
            </p:cNvPr>
            <p:cNvGrpSpPr/>
            <p:nvPr/>
          </p:nvGrpSpPr>
          <p:grpSpPr>
            <a:xfrm>
              <a:off x="324097" y="1546002"/>
              <a:ext cx="495233" cy="2039086"/>
              <a:chOff x="1608336" y="2539181"/>
              <a:chExt cx="187290" cy="831519"/>
            </a:xfrm>
            <a:solidFill>
              <a:schemeClr val="tx2"/>
            </a:solidFill>
          </p:grpSpPr>
          <p:cxnSp>
            <p:nvCxnSpPr>
              <p:cNvPr id="172" name="Straight Connector 171">
                <a:extLst>
                  <a:ext uri="{FF2B5EF4-FFF2-40B4-BE49-F238E27FC236}">
                    <a16:creationId xmlns:a16="http://schemas.microsoft.com/office/drawing/2014/main" id="{4B7F52CB-C170-4B27-B0FC-4619C12015F0}"/>
                  </a:ext>
                </a:extLst>
              </p:cNvPr>
              <p:cNvCxnSpPr>
                <a:cxnSpLocks/>
                <a:endCxn id="173" idx="0"/>
              </p:cNvCxnSpPr>
              <p:nvPr userDrawn="1"/>
            </p:nvCxnSpPr>
            <p:spPr>
              <a:xfrm flipH="1" flipV="1">
                <a:off x="1701981" y="2539181"/>
                <a:ext cx="1328" cy="831519"/>
              </a:xfrm>
              <a:prstGeom prst="line">
                <a:avLst/>
              </a:prstGeom>
              <a:grpFill/>
              <a:ln w="28575">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3" name="Oval 172">
                <a:extLst>
                  <a:ext uri="{FF2B5EF4-FFF2-40B4-BE49-F238E27FC236}">
                    <a16:creationId xmlns:a16="http://schemas.microsoft.com/office/drawing/2014/main" id="{DF6B4EE6-D381-48A1-B88A-9F2E265427CA}"/>
                  </a:ext>
                </a:extLst>
              </p:cNvPr>
              <p:cNvSpPr/>
              <p:nvPr userDrawn="1"/>
            </p:nvSpPr>
            <p:spPr>
              <a:xfrm>
                <a:off x="1608336" y="2539181"/>
                <a:ext cx="187290" cy="123290"/>
              </a:xfrm>
              <a:prstGeom prst="ellipse">
                <a:avLst/>
              </a:prstGeom>
              <a:solidFill>
                <a:srgbClr val="C00000"/>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Microsoft Sans Serif"/>
                </a:endParaRPr>
              </a:p>
            </p:txBody>
          </p:sp>
        </p:grpSp>
        <p:sp>
          <p:nvSpPr>
            <p:cNvPr id="171" name="Text Placeholder 15">
              <a:extLst>
                <a:ext uri="{FF2B5EF4-FFF2-40B4-BE49-F238E27FC236}">
                  <a16:creationId xmlns:a16="http://schemas.microsoft.com/office/drawing/2014/main" id="{95559260-F39C-448C-BBA7-EC8033354A19}"/>
                </a:ext>
              </a:extLst>
            </p:cNvPr>
            <p:cNvSpPr txBox="1">
              <a:spLocks/>
            </p:cNvSpPr>
            <p:nvPr/>
          </p:nvSpPr>
          <p:spPr>
            <a:xfrm>
              <a:off x="369865" y="1516986"/>
              <a:ext cx="3152928" cy="287509"/>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29" indent="-401629" defTabSz="914377">
                <a:defRPr/>
              </a:pPr>
              <a:r>
                <a:rPr lang="en-US" sz="1800" b="1">
                  <a:solidFill>
                    <a:srgbClr val="FFFFFF"/>
                  </a:solidFill>
                  <a:effectLst>
                    <a:outerShdw blurRad="38100" dist="38100" dir="2700000" algn="tl">
                      <a:srgbClr val="000000">
                        <a:alpha val="43137"/>
                      </a:srgbClr>
                    </a:outerShdw>
                  </a:effectLst>
                  <a:latin typeface="Microsoft Sans Serif"/>
                </a:rPr>
                <a:t>15	</a:t>
              </a:r>
              <a:r>
                <a:rPr lang="en-US" sz="1800">
                  <a:solidFill>
                    <a:srgbClr val="262140"/>
                  </a:solidFill>
                  <a:latin typeface="Microsoft Sans Serif"/>
                </a:rPr>
                <a:t>Preparedness Plans</a:t>
              </a:r>
            </a:p>
          </p:txBody>
        </p:sp>
      </p:grpSp>
      <p:grpSp>
        <p:nvGrpSpPr>
          <p:cNvPr id="174" name="Group 173">
            <a:extLst>
              <a:ext uri="{FF2B5EF4-FFF2-40B4-BE49-F238E27FC236}">
                <a16:creationId xmlns:a16="http://schemas.microsoft.com/office/drawing/2014/main" id="{88097B42-E99A-4655-9319-0A56FBDA4DB9}"/>
              </a:ext>
            </a:extLst>
          </p:cNvPr>
          <p:cNvGrpSpPr/>
          <p:nvPr/>
        </p:nvGrpSpPr>
        <p:grpSpPr>
          <a:xfrm>
            <a:off x="7377372" y="1680044"/>
            <a:ext cx="2127281" cy="2390541"/>
            <a:chOff x="309370" y="1510877"/>
            <a:chExt cx="3174345" cy="2390541"/>
          </a:xfrm>
        </p:grpSpPr>
        <p:grpSp>
          <p:nvGrpSpPr>
            <p:cNvPr id="175" name="Group 174">
              <a:extLst>
                <a:ext uri="{FF2B5EF4-FFF2-40B4-BE49-F238E27FC236}">
                  <a16:creationId xmlns:a16="http://schemas.microsoft.com/office/drawing/2014/main" id="{835FDEB5-4850-419D-88A3-DF617E3772F1}"/>
                </a:ext>
              </a:extLst>
            </p:cNvPr>
            <p:cNvGrpSpPr/>
            <p:nvPr/>
          </p:nvGrpSpPr>
          <p:grpSpPr>
            <a:xfrm>
              <a:off x="309370" y="1542413"/>
              <a:ext cx="495237" cy="2359005"/>
              <a:chOff x="1602767" y="2537718"/>
              <a:chExt cx="187292" cy="961979"/>
            </a:xfrm>
            <a:solidFill>
              <a:schemeClr val="tx2"/>
            </a:solidFill>
          </p:grpSpPr>
          <p:cxnSp>
            <p:nvCxnSpPr>
              <p:cNvPr id="177" name="Straight Connector 176">
                <a:extLst>
                  <a:ext uri="{FF2B5EF4-FFF2-40B4-BE49-F238E27FC236}">
                    <a16:creationId xmlns:a16="http://schemas.microsoft.com/office/drawing/2014/main" id="{B59578C3-0B4C-41EF-9F26-AD6E6CB2DAE3}"/>
                  </a:ext>
                </a:extLst>
              </p:cNvPr>
              <p:cNvCxnSpPr>
                <a:cxnSpLocks/>
                <a:endCxn id="178" idx="0"/>
              </p:cNvCxnSpPr>
              <p:nvPr userDrawn="1"/>
            </p:nvCxnSpPr>
            <p:spPr>
              <a:xfrm flipH="1" flipV="1">
                <a:off x="1696413" y="2537718"/>
                <a:ext cx="1653" cy="961979"/>
              </a:xfrm>
              <a:prstGeom prst="line">
                <a:avLst/>
              </a:prstGeom>
              <a:grpFill/>
              <a:ln w="28575">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8" name="Oval 177">
                <a:extLst>
                  <a:ext uri="{FF2B5EF4-FFF2-40B4-BE49-F238E27FC236}">
                    <a16:creationId xmlns:a16="http://schemas.microsoft.com/office/drawing/2014/main" id="{334205A3-A265-4950-B47D-BF3D6933FBA1}"/>
                  </a:ext>
                </a:extLst>
              </p:cNvPr>
              <p:cNvSpPr/>
              <p:nvPr userDrawn="1"/>
            </p:nvSpPr>
            <p:spPr>
              <a:xfrm>
                <a:off x="1602767" y="2537718"/>
                <a:ext cx="187292" cy="123290"/>
              </a:xfrm>
              <a:prstGeom prst="ellipse">
                <a:avLst/>
              </a:prstGeom>
              <a:solidFill>
                <a:srgbClr val="C00000"/>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Microsoft Sans Serif"/>
                </a:endParaRPr>
              </a:p>
            </p:txBody>
          </p:sp>
        </p:grpSp>
        <p:sp>
          <p:nvSpPr>
            <p:cNvPr id="176" name="Text Placeholder 15">
              <a:extLst>
                <a:ext uri="{FF2B5EF4-FFF2-40B4-BE49-F238E27FC236}">
                  <a16:creationId xmlns:a16="http://schemas.microsoft.com/office/drawing/2014/main" id="{CDEA8EDB-762D-4F00-AD3F-C566ADA2CFBF}"/>
                </a:ext>
              </a:extLst>
            </p:cNvPr>
            <p:cNvSpPr txBox="1">
              <a:spLocks/>
            </p:cNvSpPr>
            <p:nvPr/>
          </p:nvSpPr>
          <p:spPr>
            <a:xfrm>
              <a:off x="330789" y="1510877"/>
              <a:ext cx="3152926" cy="287509"/>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29" indent="-401629" defTabSz="914377">
                <a:defRPr/>
              </a:pPr>
              <a:r>
                <a:rPr lang="en-US" sz="1800" b="1">
                  <a:solidFill>
                    <a:srgbClr val="FFFFFF"/>
                  </a:solidFill>
                  <a:effectLst>
                    <a:outerShdw blurRad="38100" dist="38100" dir="2700000" algn="tl">
                      <a:srgbClr val="000000">
                        <a:alpha val="43137"/>
                      </a:srgbClr>
                    </a:outerShdw>
                  </a:effectLst>
                  <a:latin typeface="Microsoft Sans Serif"/>
                </a:rPr>
                <a:t>14	</a:t>
              </a:r>
              <a:r>
                <a:rPr lang="en-US" sz="1800">
                  <a:solidFill>
                    <a:srgbClr val="262140"/>
                  </a:solidFill>
                  <a:latin typeface="Microsoft Sans Serif"/>
                </a:rPr>
                <a:t>Decision Points</a:t>
              </a:r>
            </a:p>
          </p:txBody>
        </p:sp>
      </p:grpSp>
      <p:grpSp>
        <p:nvGrpSpPr>
          <p:cNvPr id="157" name="Group 156">
            <a:extLst>
              <a:ext uri="{FF2B5EF4-FFF2-40B4-BE49-F238E27FC236}">
                <a16:creationId xmlns:a16="http://schemas.microsoft.com/office/drawing/2014/main" id="{68D3C712-974F-4C72-9EBA-E60A6FDC712C}"/>
              </a:ext>
            </a:extLst>
          </p:cNvPr>
          <p:cNvGrpSpPr/>
          <p:nvPr/>
        </p:nvGrpSpPr>
        <p:grpSpPr>
          <a:xfrm>
            <a:off x="6195728" y="3036061"/>
            <a:ext cx="1316493" cy="1125183"/>
            <a:chOff x="309367" y="1510410"/>
            <a:chExt cx="2572266" cy="1125183"/>
          </a:xfrm>
        </p:grpSpPr>
        <p:grpSp>
          <p:nvGrpSpPr>
            <p:cNvPr id="158" name="Group 157">
              <a:extLst>
                <a:ext uri="{FF2B5EF4-FFF2-40B4-BE49-F238E27FC236}">
                  <a16:creationId xmlns:a16="http://schemas.microsoft.com/office/drawing/2014/main" id="{59102A63-427B-4BF8-8937-C480471B5963}"/>
                </a:ext>
              </a:extLst>
            </p:cNvPr>
            <p:cNvGrpSpPr/>
            <p:nvPr/>
          </p:nvGrpSpPr>
          <p:grpSpPr>
            <a:xfrm>
              <a:off x="309367" y="1542413"/>
              <a:ext cx="669719" cy="1093180"/>
              <a:chOff x="1602767" y="2537718"/>
              <a:chExt cx="253278" cy="445788"/>
            </a:xfrm>
            <a:solidFill>
              <a:schemeClr val="tx2"/>
            </a:solidFill>
          </p:grpSpPr>
          <p:cxnSp>
            <p:nvCxnSpPr>
              <p:cNvPr id="160" name="Straight Connector 159">
                <a:extLst>
                  <a:ext uri="{FF2B5EF4-FFF2-40B4-BE49-F238E27FC236}">
                    <a16:creationId xmlns:a16="http://schemas.microsoft.com/office/drawing/2014/main" id="{BAC1C9FC-78C2-443A-8ADC-AA00D0062D36}"/>
                  </a:ext>
                </a:extLst>
              </p:cNvPr>
              <p:cNvCxnSpPr>
                <a:cxnSpLocks/>
                <a:endCxn id="161" idx="0"/>
              </p:cNvCxnSpPr>
              <p:nvPr userDrawn="1"/>
            </p:nvCxnSpPr>
            <p:spPr>
              <a:xfrm flipV="1">
                <a:off x="1729406" y="2537718"/>
                <a:ext cx="0" cy="445788"/>
              </a:xfrm>
              <a:prstGeom prst="line">
                <a:avLst/>
              </a:prstGeom>
              <a:grpFill/>
              <a:ln w="28575">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1" name="Oval 160">
                <a:extLst>
                  <a:ext uri="{FF2B5EF4-FFF2-40B4-BE49-F238E27FC236}">
                    <a16:creationId xmlns:a16="http://schemas.microsoft.com/office/drawing/2014/main" id="{64483E86-AAEC-4860-A828-C5FBDA63F53C}"/>
                  </a:ext>
                </a:extLst>
              </p:cNvPr>
              <p:cNvSpPr/>
              <p:nvPr userDrawn="1"/>
            </p:nvSpPr>
            <p:spPr>
              <a:xfrm>
                <a:off x="1602767" y="2537718"/>
                <a:ext cx="253278" cy="123290"/>
              </a:xfrm>
              <a:prstGeom prst="ellipse">
                <a:avLst/>
              </a:prstGeom>
              <a:solidFill>
                <a:srgbClr val="00B0F0"/>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Microsoft Sans Serif"/>
                </a:endParaRPr>
              </a:p>
            </p:txBody>
          </p:sp>
        </p:grpSp>
        <p:sp>
          <p:nvSpPr>
            <p:cNvPr id="159" name="Text Placeholder 15">
              <a:extLst>
                <a:ext uri="{FF2B5EF4-FFF2-40B4-BE49-F238E27FC236}">
                  <a16:creationId xmlns:a16="http://schemas.microsoft.com/office/drawing/2014/main" id="{DE9A08C7-139D-42A9-B589-A5F159D079F6}"/>
                </a:ext>
              </a:extLst>
            </p:cNvPr>
            <p:cNvSpPr txBox="1">
              <a:spLocks/>
            </p:cNvSpPr>
            <p:nvPr/>
          </p:nvSpPr>
          <p:spPr>
            <a:xfrm>
              <a:off x="368442" y="1510410"/>
              <a:ext cx="2513191" cy="287509"/>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29" indent="-401629" defTabSz="914377">
                <a:defRPr/>
              </a:pPr>
              <a:r>
                <a:rPr lang="en-US" sz="1800" b="1">
                  <a:solidFill>
                    <a:srgbClr val="FFFFFF"/>
                  </a:solidFill>
                  <a:effectLst>
                    <a:outerShdw blurRad="38100" dist="38100" dir="2700000" algn="tl">
                      <a:srgbClr val="000000">
                        <a:alpha val="43137"/>
                      </a:srgbClr>
                    </a:outerShdw>
                  </a:effectLst>
                  <a:latin typeface="Microsoft Sans Serif"/>
                </a:rPr>
                <a:t>13	</a:t>
              </a:r>
              <a:r>
                <a:rPr lang="en-US" sz="1800">
                  <a:solidFill>
                    <a:srgbClr val="262140"/>
                  </a:solidFill>
                  <a:latin typeface="Microsoft Sans Serif"/>
                </a:rPr>
                <a:t>Case Study</a:t>
              </a:r>
            </a:p>
          </p:txBody>
        </p:sp>
      </p:grpSp>
      <p:grpSp>
        <p:nvGrpSpPr>
          <p:cNvPr id="137" name="Group 136">
            <a:extLst>
              <a:ext uri="{FF2B5EF4-FFF2-40B4-BE49-F238E27FC236}">
                <a16:creationId xmlns:a16="http://schemas.microsoft.com/office/drawing/2014/main" id="{A3F0FC7D-9D90-4CAA-9791-0C81173F0526}"/>
              </a:ext>
            </a:extLst>
          </p:cNvPr>
          <p:cNvGrpSpPr/>
          <p:nvPr/>
        </p:nvGrpSpPr>
        <p:grpSpPr>
          <a:xfrm>
            <a:off x="5577313" y="2427536"/>
            <a:ext cx="1819695" cy="1620665"/>
            <a:chOff x="309373" y="1518883"/>
            <a:chExt cx="3177305" cy="1620665"/>
          </a:xfrm>
        </p:grpSpPr>
        <p:grpSp>
          <p:nvGrpSpPr>
            <p:cNvPr id="138" name="Group 137">
              <a:extLst>
                <a:ext uri="{FF2B5EF4-FFF2-40B4-BE49-F238E27FC236}">
                  <a16:creationId xmlns:a16="http://schemas.microsoft.com/office/drawing/2014/main" id="{ADD62D39-8653-4169-8A24-53460C5264CC}"/>
                </a:ext>
              </a:extLst>
            </p:cNvPr>
            <p:cNvGrpSpPr/>
            <p:nvPr/>
          </p:nvGrpSpPr>
          <p:grpSpPr>
            <a:xfrm>
              <a:off x="309373" y="1542413"/>
              <a:ext cx="579492" cy="1597135"/>
              <a:chOff x="1602768" y="2537718"/>
              <a:chExt cx="219156" cy="651296"/>
            </a:xfrm>
            <a:solidFill>
              <a:schemeClr val="tx2"/>
            </a:solidFill>
          </p:grpSpPr>
          <p:cxnSp>
            <p:nvCxnSpPr>
              <p:cNvPr id="140" name="Straight Connector 139">
                <a:extLst>
                  <a:ext uri="{FF2B5EF4-FFF2-40B4-BE49-F238E27FC236}">
                    <a16:creationId xmlns:a16="http://schemas.microsoft.com/office/drawing/2014/main" id="{B8962F8B-AD86-478B-8C0D-774A8F39AE62}"/>
                  </a:ext>
                </a:extLst>
              </p:cNvPr>
              <p:cNvCxnSpPr>
                <a:cxnSpLocks/>
                <a:endCxn id="141" idx="0"/>
              </p:cNvCxnSpPr>
              <p:nvPr userDrawn="1"/>
            </p:nvCxnSpPr>
            <p:spPr>
              <a:xfrm flipH="1" flipV="1">
                <a:off x="1712346" y="2537718"/>
                <a:ext cx="7093" cy="651296"/>
              </a:xfrm>
              <a:prstGeom prst="line">
                <a:avLst/>
              </a:prstGeom>
              <a:grpFill/>
              <a:ln w="28575">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1" name="Oval 140">
                <a:extLst>
                  <a:ext uri="{FF2B5EF4-FFF2-40B4-BE49-F238E27FC236}">
                    <a16:creationId xmlns:a16="http://schemas.microsoft.com/office/drawing/2014/main" id="{7E7D734D-B15B-48CA-A184-6E4A1497EE72}"/>
                  </a:ext>
                </a:extLst>
              </p:cNvPr>
              <p:cNvSpPr/>
              <p:nvPr userDrawn="1"/>
            </p:nvSpPr>
            <p:spPr>
              <a:xfrm>
                <a:off x="1602768" y="2537718"/>
                <a:ext cx="219156" cy="123290"/>
              </a:xfrm>
              <a:prstGeom prst="ellipse">
                <a:avLst/>
              </a:prstGeom>
              <a:solidFill>
                <a:srgbClr val="00B0F0"/>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Microsoft Sans Serif"/>
                </a:endParaRPr>
              </a:p>
            </p:txBody>
          </p:sp>
        </p:grpSp>
        <p:sp>
          <p:nvSpPr>
            <p:cNvPr id="139" name="Text Placeholder 15">
              <a:extLst>
                <a:ext uri="{FF2B5EF4-FFF2-40B4-BE49-F238E27FC236}">
                  <a16:creationId xmlns:a16="http://schemas.microsoft.com/office/drawing/2014/main" id="{53E61FD4-21B9-4FDA-A107-D4AC0FA5BD83}"/>
                </a:ext>
              </a:extLst>
            </p:cNvPr>
            <p:cNvSpPr txBox="1">
              <a:spLocks/>
            </p:cNvSpPr>
            <p:nvPr/>
          </p:nvSpPr>
          <p:spPr>
            <a:xfrm>
              <a:off x="333753" y="1518883"/>
              <a:ext cx="3152925" cy="287509"/>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29" indent="-401629" defTabSz="914377">
                <a:defRPr/>
              </a:pPr>
              <a:r>
                <a:rPr lang="en-US" sz="1800" b="1">
                  <a:solidFill>
                    <a:srgbClr val="FFFFFF"/>
                  </a:solidFill>
                  <a:effectLst>
                    <a:outerShdw blurRad="38100" dist="38100" dir="2700000" algn="tl">
                      <a:srgbClr val="000000">
                        <a:alpha val="43137"/>
                      </a:srgbClr>
                    </a:outerShdw>
                  </a:effectLst>
                  <a:latin typeface="Microsoft Sans Serif"/>
                </a:rPr>
                <a:t>12</a:t>
              </a:r>
              <a:r>
                <a:rPr lang="en-US" sz="1800" b="1">
                  <a:solidFill>
                    <a:srgbClr val="FFFFFF"/>
                  </a:solidFill>
                  <a:latin typeface="Microsoft Sans Serif"/>
                </a:rPr>
                <a:t>	</a:t>
              </a:r>
              <a:r>
                <a:rPr lang="en-US" sz="1800">
                  <a:solidFill>
                    <a:srgbClr val="262140"/>
                  </a:solidFill>
                  <a:latin typeface="Microsoft Sans Serif"/>
                </a:rPr>
                <a:t>Target Group Analysis</a:t>
              </a:r>
            </a:p>
          </p:txBody>
        </p:sp>
      </p:grpSp>
      <p:grpSp>
        <p:nvGrpSpPr>
          <p:cNvPr id="142" name="Group 141">
            <a:extLst>
              <a:ext uri="{FF2B5EF4-FFF2-40B4-BE49-F238E27FC236}">
                <a16:creationId xmlns:a16="http://schemas.microsoft.com/office/drawing/2014/main" id="{7CCFBBE9-2C57-4047-848E-6FE983B76D59}"/>
              </a:ext>
            </a:extLst>
          </p:cNvPr>
          <p:cNvGrpSpPr/>
          <p:nvPr/>
        </p:nvGrpSpPr>
        <p:grpSpPr>
          <a:xfrm>
            <a:off x="5346387" y="2036601"/>
            <a:ext cx="1698687" cy="1904735"/>
            <a:chOff x="309372" y="1510514"/>
            <a:chExt cx="3213917" cy="1904734"/>
          </a:xfrm>
        </p:grpSpPr>
        <p:grpSp>
          <p:nvGrpSpPr>
            <p:cNvPr id="143" name="Group 142">
              <a:extLst>
                <a:ext uri="{FF2B5EF4-FFF2-40B4-BE49-F238E27FC236}">
                  <a16:creationId xmlns:a16="http://schemas.microsoft.com/office/drawing/2014/main" id="{8075ED0B-EE3C-40F5-9985-4D7904E9E99A}"/>
                </a:ext>
              </a:extLst>
            </p:cNvPr>
            <p:cNvGrpSpPr/>
            <p:nvPr/>
          </p:nvGrpSpPr>
          <p:grpSpPr>
            <a:xfrm>
              <a:off x="309372" y="1542414"/>
              <a:ext cx="627922" cy="1872834"/>
              <a:chOff x="1602767" y="2537718"/>
              <a:chExt cx="237471" cy="763723"/>
            </a:xfrm>
            <a:solidFill>
              <a:schemeClr val="tx2"/>
            </a:solidFill>
          </p:grpSpPr>
          <p:cxnSp>
            <p:nvCxnSpPr>
              <p:cNvPr id="145" name="Straight Connector 144">
                <a:extLst>
                  <a:ext uri="{FF2B5EF4-FFF2-40B4-BE49-F238E27FC236}">
                    <a16:creationId xmlns:a16="http://schemas.microsoft.com/office/drawing/2014/main" id="{8E57F4A3-0DAA-44A4-B8AA-7A3B52077297}"/>
                  </a:ext>
                </a:extLst>
              </p:cNvPr>
              <p:cNvCxnSpPr>
                <a:cxnSpLocks/>
                <a:endCxn id="146" idx="0"/>
              </p:cNvCxnSpPr>
              <p:nvPr userDrawn="1"/>
            </p:nvCxnSpPr>
            <p:spPr>
              <a:xfrm flipV="1">
                <a:off x="1719497" y="2537718"/>
                <a:ext cx="2006" cy="763723"/>
              </a:xfrm>
              <a:prstGeom prst="line">
                <a:avLst/>
              </a:prstGeom>
              <a:grpFill/>
              <a:ln w="28575">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6" name="Oval 145">
                <a:extLst>
                  <a:ext uri="{FF2B5EF4-FFF2-40B4-BE49-F238E27FC236}">
                    <a16:creationId xmlns:a16="http://schemas.microsoft.com/office/drawing/2014/main" id="{49AD4F4B-C8DD-4649-86E7-C3602B31A3E0}"/>
                  </a:ext>
                </a:extLst>
              </p:cNvPr>
              <p:cNvSpPr/>
              <p:nvPr userDrawn="1"/>
            </p:nvSpPr>
            <p:spPr>
              <a:xfrm>
                <a:off x="1602767" y="2537718"/>
                <a:ext cx="237471" cy="123290"/>
              </a:xfrm>
              <a:prstGeom prst="ellipse">
                <a:avLst/>
              </a:prstGeom>
              <a:solidFill>
                <a:srgbClr val="00B0F0"/>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Microsoft Sans Serif"/>
                </a:endParaRPr>
              </a:p>
            </p:txBody>
          </p:sp>
        </p:grpSp>
        <p:sp>
          <p:nvSpPr>
            <p:cNvPr id="144" name="Text Placeholder 15">
              <a:extLst>
                <a:ext uri="{FF2B5EF4-FFF2-40B4-BE49-F238E27FC236}">
                  <a16:creationId xmlns:a16="http://schemas.microsoft.com/office/drawing/2014/main" id="{44177353-F7E0-4109-B761-0F8502635618}"/>
                </a:ext>
              </a:extLst>
            </p:cNvPr>
            <p:cNvSpPr txBox="1">
              <a:spLocks/>
            </p:cNvSpPr>
            <p:nvPr/>
          </p:nvSpPr>
          <p:spPr>
            <a:xfrm>
              <a:off x="370363" y="1510514"/>
              <a:ext cx="3152926" cy="287509"/>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1305" indent="-341305" defTabSz="914377">
                <a:defRPr/>
              </a:pPr>
              <a:r>
                <a:rPr lang="en-US" sz="1800" b="1">
                  <a:solidFill>
                    <a:srgbClr val="FFFFFF"/>
                  </a:solidFill>
                  <a:effectLst>
                    <a:outerShdw blurRad="38100" dist="38100" dir="2700000" algn="tl">
                      <a:srgbClr val="000000">
                        <a:alpha val="43137"/>
                      </a:srgbClr>
                    </a:outerShdw>
                  </a:effectLst>
                  <a:latin typeface="Microsoft Sans Serif"/>
                </a:rPr>
                <a:t>11</a:t>
              </a:r>
              <a:r>
                <a:rPr lang="en-US" sz="1800" b="1">
                  <a:solidFill>
                    <a:srgbClr val="FFFFFF"/>
                  </a:solidFill>
                  <a:latin typeface="Microsoft Sans Serif"/>
                </a:rPr>
                <a:t>	</a:t>
              </a:r>
              <a:r>
                <a:rPr lang="en-US" sz="1800">
                  <a:solidFill>
                    <a:srgbClr val="262140"/>
                  </a:solidFill>
                  <a:latin typeface="Microsoft Sans Serif"/>
                </a:rPr>
                <a:t> Statistics</a:t>
              </a:r>
            </a:p>
          </p:txBody>
        </p:sp>
      </p:grpSp>
      <p:grpSp>
        <p:nvGrpSpPr>
          <p:cNvPr id="147" name="Group 146">
            <a:extLst>
              <a:ext uri="{FF2B5EF4-FFF2-40B4-BE49-F238E27FC236}">
                <a16:creationId xmlns:a16="http://schemas.microsoft.com/office/drawing/2014/main" id="{F99608EC-776C-457F-A6A9-B99A90A29A39}"/>
              </a:ext>
            </a:extLst>
          </p:cNvPr>
          <p:cNvGrpSpPr/>
          <p:nvPr/>
        </p:nvGrpSpPr>
        <p:grpSpPr>
          <a:xfrm>
            <a:off x="5101803" y="1684222"/>
            <a:ext cx="2277083" cy="2390228"/>
            <a:chOff x="309379" y="1511189"/>
            <a:chExt cx="3183391" cy="2390228"/>
          </a:xfrm>
        </p:grpSpPr>
        <p:grpSp>
          <p:nvGrpSpPr>
            <p:cNvPr id="148" name="Group 147">
              <a:extLst>
                <a:ext uri="{FF2B5EF4-FFF2-40B4-BE49-F238E27FC236}">
                  <a16:creationId xmlns:a16="http://schemas.microsoft.com/office/drawing/2014/main" id="{EFF3552D-4AF1-4BDB-9EE6-35C36ACB554D}"/>
                </a:ext>
              </a:extLst>
            </p:cNvPr>
            <p:cNvGrpSpPr/>
            <p:nvPr/>
          </p:nvGrpSpPr>
          <p:grpSpPr>
            <a:xfrm>
              <a:off x="309379" y="1542414"/>
              <a:ext cx="463978" cy="2359003"/>
              <a:chOff x="1602768" y="2537718"/>
              <a:chExt cx="175470" cy="961978"/>
            </a:xfrm>
            <a:solidFill>
              <a:schemeClr val="tx2"/>
            </a:solidFill>
          </p:grpSpPr>
          <p:cxnSp>
            <p:nvCxnSpPr>
              <p:cNvPr id="150" name="Straight Connector 149">
                <a:extLst>
                  <a:ext uri="{FF2B5EF4-FFF2-40B4-BE49-F238E27FC236}">
                    <a16:creationId xmlns:a16="http://schemas.microsoft.com/office/drawing/2014/main" id="{BE1436F7-27EC-4A9F-A0AF-9DBBCF77873C}"/>
                  </a:ext>
                </a:extLst>
              </p:cNvPr>
              <p:cNvCxnSpPr>
                <a:cxnSpLocks/>
                <a:endCxn id="151" idx="0"/>
              </p:cNvCxnSpPr>
              <p:nvPr userDrawn="1"/>
            </p:nvCxnSpPr>
            <p:spPr>
              <a:xfrm flipV="1">
                <a:off x="1682361" y="2537718"/>
                <a:ext cx="8142" cy="961978"/>
              </a:xfrm>
              <a:prstGeom prst="line">
                <a:avLst/>
              </a:prstGeom>
              <a:grpFill/>
              <a:ln w="28575">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59B03EC5-E9F5-45C5-90E3-615FCDD0FC18}"/>
                  </a:ext>
                </a:extLst>
              </p:cNvPr>
              <p:cNvSpPr/>
              <p:nvPr userDrawn="1"/>
            </p:nvSpPr>
            <p:spPr>
              <a:xfrm>
                <a:off x="1602768" y="2537718"/>
                <a:ext cx="175470" cy="123290"/>
              </a:xfrm>
              <a:prstGeom prst="ellipse">
                <a:avLst/>
              </a:prstGeom>
              <a:solidFill>
                <a:srgbClr val="00B0F0"/>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Microsoft Sans Serif"/>
                </a:endParaRPr>
              </a:p>
            </p:txBody>
          </p:sp>
        </p:grpSp>
        <p:sp>
          <p:nvSpPr>
            <p:cNvPr id="149" name="Text Placeholder 15">
              <a:extLst>
                <a:ext uri="{FF2B5EF4-FFF2-40B4-BE49-F238E27FC236}">
                  <a16:creationId xmlns:a16="http://schemas.microsoft.com/office/drawing/2014/main" id="{D4EE3FAF-0BA2-45FB-9EA4-29270E0E1595}"/>
                </a:ext>
              </a:extLst>
            </p:cNvPr>
            <p:cNvSpPr txBox="1">
              <a:spLocks/>
            </p:cNvSpPr>
            <p:nvPr/>
          </p:nvSpPr>
          <p:spPr>
            <a:xfrm>
              <a:off x="339845" y="1511189"/>
              <a:ext cx="3152925" cy="287509"/>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29" indent="-401629" defTabSz="914377">
                <a:defRPr/>
              </a:pPr>
              <a:r>
                <a:rPr lang="en-US" sz="1800" b="1">
                  <a:solidFill>
                    <a:srgbClr val="FFFFFF"/>
                  </a:solidFill>
                  <a:effectLst>
                    <a:outerShdw blurRad="38100" dist="38100" dir="2700000" algn="tl">
                      <a:srgbClr val="000000">
                        <a:alpha val="43137"/>
                      </a:srgbClr>
                    </a:outerShdw>
                  </a:effectLst>
                  <a:latin typeface="Microsoft Sans Serif"/>
                </a:rPr>
                <a:t>10	</a:t>
              </a:r>
              <a:r>
                <a:rPr lang="en-US" sz="1800">
                  <a:solidFill>
                    <a:srgbClr val="262140"/>
                  </a:solidFill>
                  <a:latin typeface="Microsoft Sans Serif"/>
                </a:rPr>
                <a:t>Weather Network</a:t>
              </a:r>
            </a:p>
          </p:txBody>
        </p:sp>
      </p:grpSp>
      <p:grpSp>
        <p:nvGrpSpPr>
          <p:cNvPr id="113" name="Group 112">
            <a:extLst>
              <a:ext uri="{FF2B5EF4-FFF2-40B4-BE49-F238E27FC236}">
                <a16:creationId xmlns:a16="http://schemas.microsoft.com/office/drawing/2014/main" id="{32F75D2D-2F22-4688-A7AF-641635833E67}"/>
              </a:ext>
            </a:extLst>
          </p:cNvPr>
          <p:cNvGrpSpPr/>
          <p:nvPr/>
        </p:nvGrpSpPr>
        <p:grpSpPr>
          <a:xfrm>
            <a:off x="3587549" y="2440748"/>
            <a:ext cx="1604899" cy="1789603"/>
            <a:chOff x="309371" y="1504757"/>
            <a:chExt cx="3343425" cy="1789602"/>
          </a:xfrm>
        </p:grpSpPr>
        <p:grpSp>
          <p:nvGrpSpPr>
            <p:cNvPr id="116" name="Group 115">
              <a:extLst>
                <a:ext uri="{FF2B5EF4-FFF2-40B4-BE49-F238E27FC236}">
                  <a16:creationId xmlns:a16="http://schemas.microsoft.com/office/drawing/2014/main" id="{20B558EF-FD4E-4573-979A-91E3B50BE87C}"/>
                </a:ext>
              </a:extLst>
            </p:cNvPr>
            <p:cNvGrpSpPr/>
            <p:nvPr/>
          </p:nvGrpSpPr>
          <p:grpSpPr>
            <a:xfrm>
              <a:off x="309371" y="1542412"/>
              <a:ext cx="617008" cy="1751947"/>
              <a:chOff x="1602767" y="2537718"/>
              <a:chExt cx="233344" cy="714427"/>
            </a:xfrm>
            <a:solidFill>
              <a:schemeClr val="tx2"/>
            </a:solidFill>
          </p:grpSpPr>
          <p:cxnSp>
            <p:nvCxnSpPr>
              <p:cNvPr id="118" name="Straight Connector 117">
                <a:extLst>
                  <a:ext uri="{FF2B5EF4-FFF2-40B4-BE49-F238E27FC236}">
                    <a16:creationId xmlns:a16="http://schemas.microsoft.com/office/drawing/2014/main" id="{5C4DF2F8-02D7-4D68-BF7B-098BEB9A0A96}"/>
                  </a:ext>
                </a:extLst>
              </p:cNvPr>
              <p:cNvCxnSpPr>
                <a:cxnSpLocks/>
                <a:endCxn id="119" idx="0"/>
              </p:cNvCxnSpPr>
              <p:nvPr userDrawn="1"/>
            </p:nvCxnSpPr>
            <p:spPr>
              <a:xfrm flipV="1">
                <a:off x="1719439" y="2537718"/>
                <a:ext cx="0" cy="714427"/>
              </a:xfrm>
              <a:prstGeom prst="line">
                <a:avLst/>
              </a:prstGeom>
              <a:grpFill/>
              <a:ln w="28575">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9" name="Oval 118">
                <a:extLst>
                  <a:ext uri="{FF2B5EF4-FFF2-40B4-BE49-F238E27FC236}">
                    <a16:creationId xmlns:a16="http://schemas.microsoft.com/office/drawing/2014/main" id="{B289D687-38FC-4197-AEDA-45C9A0CC20AC}"/>
                  </a:ext>
                </a:extLst>
              </p:cNvPr>
              <p:cNvSpPr/>
              <p:nvPr userDrawn="1"/>
            </p:nvSpPr>
            <p:spPr>
              <a:xfrm>
                <a:off x="1602767" y="2537718"/>
                <a:ext cx="233344" cy="123290"/>
              </a:xfrm>
              <a:prstGeom prst="ellipse">
                <a:avLst/>
              </a:prstGeom>
              <a:solidFill>
                <a:srgbClr val="00B050"/>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Microsoft Sans Serif"/>
                </a:endParaRPr>
              </a:p>
            </p:txBody>
          </p:sp>
        </p:grpSp>
        <p:sp>
          <p:nvSpPr>
            <p:cNvPr id="115" name="Text Placeholder 15">
              <a:extLst>
                <a:ext uri="{FF2B5EF4-FFF2-40B4-BE49-F238E27FC236}">
                  <a16:creationId xmlns:a16="http://schemas.microsoft.com/office/drawing/2014/main" id="{7407C868-2648-4521-90FB-28E5E287DFD3}"/>
                </a:ext>
              </a:extLst>
            </p:cNvPr>
            <p:cNvSpPr txBox="1">
              <a:spLocks/>
            </p:cNvSpPr>
            <p:nvPr/>
          </p:nvSpPr>
          <p:spPr>
            <a:xfrm>
              <a:off x="499871" y="1504757"/>
              <a:ext cx="3152925" cy="287509"/>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defTabSz="914377">
                <a:defRPr/>
              </a:pPr>
              <a:r>
                <a:rPr lang="en-US" sz="1800" b="1">
                  <a:solidFill>
                    <a:srgbClr val="FFFFFF"/>
                  </a:solidFill>
                  <a:effectLst>
                    <a:outerShdw blurRad="38100" dist="38100" dir="2700000" algn="tl">
                      <a:srgbClr val="000000">
                        <a:alpha val="43137"/>
                      </a:srgbClr>
                    </a:outerShdw>
                  </a:effectLst>
                  <a:latin typeface="Microsoft Sans Serif"/>
                </a:rPr>
                <a:t>9</a:t>
              </a:r>
              <a:r>
                <a:rPr lang="en-US" sz="1800" b="1">
                  <a:solidFill>
                    <a:srgbClr val="FFFFFF"/>
                  </a:solidFill>
                  <a:latin typeface="Microsoft Sans Serif"/>
                </a:rPr>
                <a:t>	</a:t>
              </a:r>
              <a:r>
                <a:rPr lang="en-US" sz="1800">
                  <a:solidFill>
                    <a:srgbClr val="262140"/>
                  </a:solidFill>
                  <a:latin typeface="Microsoft Sans Serif"/>
                </a:rPr>
                <a:t>Framing Fire Occurrence</a:t>
              </a:r>
            </a:p>
          </p:txBody>
        </p:sp>
      </p:grpSp>
      <p:grpSp>
        <p:nvGrpSpPr>
          <p:cNvPr id="120" name="Group 119">
            <a:extLst>
              <a:ext uri="{FF2B5EF4-FFF2-40B4-BE49-F238E27FC236}">
                <a16:creationId xmlns:a16="http://schemas.microsoft.com/office/drawing/2014/main" id="{128933EB-F12C-4B95-BAFA-AABC1FA8CB2C}"/>
              </a:ext>
            </a:extLst>
          </p:cNvPr>
          <p:cNvGrpSpPr/>
          <p:nvPr/>
        </p:nvGrpSpPr>
        <p:grpSpPr>
          <a:xfrm>
            <a:off x="3045728" y="2029225"/>
            <a:ext cx="2205905" cy="2078964"/>
            <a:chOff x="309376" y="1511510"/>
            <a:chExt cx="3291668" cy="2078964"/>
          </a:xfrm>
        </p:grpSpPr>
        <p:grpSp>
          <p:nvGrpSpPr>
            <p:cNvPr id="123" name="Group 122">
              <a:extLst>
                <a:ext uri="{FF2B5EF4-FFF2-40B4-BE49-F238E27FC236}">
                  <a16:creationId xmlns:a16="http://schemas.microsoft.com/office/drawing/2014/main" id="{FB60EFE5-1474-4015-BCE8-BBAA382AF7CB}"/>
                </a:ext>
              </a:extLst>
            </p:cNvPr>
            <p:cNvGrpSpPr/>
            <p:nvPr/>
          </p:nvGrpSpPr>
          <p:grpSpPr>
            <a:xfrm>
              <a:off x="309376" y="1542415"/>
              <a:ext cx="452606" cy="2048059"/>
              <a:chOff x="1602768" y="2537718"/>
              <a:chExt cx="171169" cy="835178"/>
            </a:xfrm>
            <a:solidFill>
              <a:schemeClr val="tx2"/>
            </a:solidFill>
          </p:grpSpPr>
          <p:cxnSp>
            <p:nvCxnSpPr>
              <p:cNvPr id="125" name="Straight Connector 124">
                <a:extLst>
                  <a:ext uri="{FF2B5EF4-FFF2-40B4-BE49-F238E27FC236}">
                    <a16:creationId xmlns:a16="http://schemas.microsoft.com/office/drawing/2014/main" id="{EE1AE25D-911B-4B60-908B-7DA93C92F9D1}"/>
                  </a:ext>
                </a:extLst>
              </p:cNvPr>
              <p:cNvCxnSpPr>
                <a:cxnSpLocks/>
                <a:endCxn id="126" idx="0"/>
              </p:cNvCxnSpPr>
              <p:nvPr userDrawn="1"/>
            </p:nvCxnSpPr>
            <p:spPr>
              <a:xfrm flipV="1">
                <a:off x="1685361" y="2537718"/>
                <a:ext cx="2992" cy="835178"/>
              </a:xfrm>
              <a:prstGeom prst="line">
                <a:avLst/>
              </a:prstGeom>
              <a:grpFill/>
              <a:ln w="28575">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907C047E-7C4D-4A96-BCB5-21842E577039}"/>
                  </a:ext>
                </a:extLst>
              </p:cNvPr>
              <p:cNvSpPr/>
              <p:nvPr userDrawn="1"/>
            </p:nvSpPr>
            <p:spPr>
              <a:xfrm>
                <a:off x="1602768" y="2537718"/>
                <a:ext cx="171169" cy="123290"/>
              </a:xfrm>
              <a:prstGeom prst="ellipse">
                <a:avLst/>
              </a:prstGeom>
              <a:solidFill>
                <a:srgbClr val="00B050"/>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Microsoft Sans Serif"/>
                </a:endParaRPr>
              </a:p>
            </p:txBody>
          </p:sp>
        </p:grpSp>
        <p:sp>
          <p:nvSpPr>
            <p:cNvPr id="122" name="Text Placeholder 15">
              <a:extLst>
                <a:ext uri="{FF2B5EF4-FFF2-40B4-BE49-F238E27FC236}">
                  <a16:creationId xmlns:a16="http://schemas.microsoft.com/office/drawing/2014/main" id="{BC9D2D2A-7F7B-4104-B179-E118F7EED554}"/>
                </a:ext>
              </a:extLst>
            </p:cNvPr>
            <p:cNvSpPr txBox="1">
              <a:spLocks/>
            </p:cNvSpPr>
            <p:nvPr/>
          </p:nvSpPr>
          <p:spPr>
            <a:xfrm>
              <a:off x="448118" y="1511510"/>
              <a:ext cx="3152926" cy="287509"/>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defTabSz="914377">
                <a:defRPr/>
              </a:pPr>
              <a:r>
                <a:rPr lang="en-US" sz="1800" b="1">
                  <a:solidFill>
                    <a:srgbClr val="FFFFFF"/>
                  </a:solidFill>
                  <a:effectLst>
                    <a:outerShdw blurRad="38100" dist="38100" dir="2700000" algn="tl">
                      <a:srgbClr val="000000">
                        <a:alpha val="43137"/>
                      </a:srgbClr>
                    </a:outerShdw>
                  </a:effectLst>
                  <a:latin typeface="Microsoft Sans Serif"/>
                </a:rPr>
                <a:t>8</a:t>
              </a:r>
              <a:r>
                <a:rPr lang="en-US" sz="1800" b="1">
                  <a:solidFill>
                    <a:srgbClr val="FFFFFF"/>
                  </a:solidFill>
                  <a:latin typeface="Microsoft Sans Serif"/>
                </a:rPr>
                <a:t>   </a:t>
              </a:r>
              <a:r>
                <a:rPr lang="en-US" sz="1800">
                  <a:solidFill>
                    <a:srgbClr val="262140"/>
                  </a:solidFill>
                  <a:latin typeface="Microsoft Sans Serif"/>
                </a:rPr>
                <a:t>AGOL</a:t>
              </a:r>
            </a:p>
          </p:txBody>
        </p:sp>
      </p:grpSp>
      <p:grpSp>
        <p:nvGrpSpPr>
          <p:cNvPr id="127" name="Group 126">
            <a:extLst>
              <a:ext uri="{FF2B5EF4-FFF2-40B4-BE49-F238E27FC236}">
                <a16:creationId xmlns:a16="http://schemas.microsoft.com/office/drawing/2014/main" id="{D9D74600-E3B5-452A-B24C-5995C1288623}"/>
              </a:ext>
            </a:extLst>
          </p:cNvPr>
          <p:cNvGrpSpPr/>
          <p:nvPr/>
        </p:nvGrpSpPr>
        <p:grpSpPr>
          <a:xfrm>
            <a:off x="2831072" y="1693598"/>
            <a:ext cx="2191145" cy="2389431"/>
            <a:chOff x="309376" y="1511986"/>
            <a:chExt cx="3269643" cy="2389431"/>
          </a:xfrm>
        </p:grpSpPr>
        <p:grpSp>
          <p:nvGrpSpPr>
            <p:cNvPr id="130" name="Group 129">
              <a:extLst>
                <a:ext uri="{FF2B5EF4-FFF2-40B4-BE49-F238E27FC236}">
                  <a16:creationId xmlns:a16="http://schemas.microsoft.com/office/drawing/2014/main" id="{454C3FA3-D88C-4B1E-A049-2764BF204A61}"/>
                </a:ext>
              </a:extLst>
            </p:cNvPr>
            <p:cNvGrpSpPr/>
            <p:nvPr/>
          </p:nvGrpSpPr>
          <p:grpSpPr>
            <a:xfrm>
              <a:off x="309376" y="1542414"/>
              <a:ext cx="437303" cy="2359003"/>
              <a:chOff x="1602768" y="2537718"/>
              <a:chExt cx="165382" cy="961978"/>
            </a:xfrm>
            <a:solidFill>
              <a:schemeClr val="tx2"/>
            </a:solidFill>
          </p:grpSpPr>
          <p:cxnSp>
            <p:nvCxnSpPr>
              <p:cNvPr id="132" name="Straight Connector 131">
                <a:extLst>
                  <a:ext uri="{FF2B5EF4-FFF2-40B4-BE49-F238E27FC236}">
                    <a16:creationId xmlns:a16="http://schemas.microsoft.com/office/drawing/2014/main" id="{77547330-EF04-45B3-91C2-76D4315BB4A1}"/>
                  </a:ext>
                </a:extLst>
              </p:cNvPr>
              <p:cNvCxnSpPr>
                <a:cxnSpLocks/>
                <a:endCxn id="133" idx="0"/>
              </p:cNvCxnSpPr>
              <p:nvPr userDrawn="1"/>
            </p:nvCxnSpPr>
            <p:spPr>
              <a:xfrm flipV="1">
                <a:off x="1682361" y="2537718"/>
                <a:ext cx="3098" cy="961978"/>
              </a:xfrm>
              <a:prstGeom prst="line">
                <a:avLst/>
              </a:prstGeom>
              <a:grpFill/>
              <a:ln w="28575">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07FB6C6F-F233-46C6-B883-FC7998E30CB2}"/>
                  </a:ext>
                </a:extLst>
              </p:cNvPr>
              <p:cNvSpPr/>
              <p:nvPr userDrawn="1"/>
            </p:nvSpPr>
            <p:spPr>
              <a:xfrm>
                <a:off x="1602768" y="2537718"/>
                <a:ext cx="165382" cy="123290"/>
              </a:xfrm>
              <a:prstGeom prst="ellipse">
                <a:avLst/>
              </a:prstGeom>
              <a:solidFill>
                <a:srgbClr val="00B050"/>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Microsoft Sans Serif"/>
                </a:endParaRPr>
              </a:p>
            </p:txBody>
          </p:sp>
        </p:grpSp>
        <p:sp>
          <p:nvSpPr>
            <p:cNvPr id="129" name="Text Placeholder 15">
              <a:extLst>
                <a:ext uri="{FF2B5EF4-FFF2-40B4-BE49-F238E27FC236}">
                  <a16:creationId xmlns:a16="http://schemas.microsoft.com/office/drawing/2014/main" id="{5DA61928-6495-4C25-9D2D-B18BDDAA4780}"/>
                </a:ext>
              </a:extLst>
            </p:cNvPr>
            <p:cNvSpPr txBox="1">
              <a:spLocks/>
            </p:cNvSpPr>
            <p:nvPr/>
          </p:nvSpPr>
          <p:spPr>
            <a:xfrm>
              <a:off x="426093" y="1511986"/>
              <a:ext cx="3152926" cy="287509"/>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defRPr/>
              </a:pPr>
              <a:r>
                <a:rPr lang="en-US" sz="1800" b="1">
                  <a:solidFill>
                    <a:srgbClr val="FFFFFF"/>
                  </a:solidFill>
                  <a:effectLst>
                    <a:outerShdw blurRad="38100" dist="38100" dir="2700000" algn="tl">
                      <a:srgbClr val="000000">
                        <a:alpha val="43137"/>
                      </a:srgbClr>
                    </a:outerShdw>
                  </a:effectLst>
                  <a:latin typeface="Microsoft Sans Serif"/>
                </a:rPr>
                <a:t>7</a:t>
              </a:r>
              <a:r>
                <a:rPr lang="en-US" sz="1800">
                  <a:solidFill>
                    <a:srgbClr val="262140"/>
                  </a:solidFill>
                  <a:latin typeface="Microsoft Sans Serif"/>
                </a:rPr>
                <a:t>   FDRAs</a:t>
              </a:r>
            </a:p>
          </p:txBody>
        </p:sp>
      </p:grpSp>
      <p:grpSp>
        <p:nvGrpSpPr>
          <p:cNvPr id="71" name="Group 70">
            <a:extLst>
              <a:ext uri="{FF2B5EF4-FFF2-40B4-BE49-F238E27FC236}">
                <a16:creationId xmlns:a16="http://schemas.microsoft.com/office/drawing/2014/main" id="{2E39829B-D709-4689-AFB0-EFD7BF7A6A09}"/>
              </a:ext>
            </a:extLst>
          </p:cNvPr>
          <p:cNvGrpSpPr/>
          <p:nvPr/>
        </p:nvGrpSpPr>
        <p:grpSpPr>
          <a:xfrm>
            <a:off x="1475567" y="3134323"/>
            <a:ext cx="1579711" cy="1111672"/>
            <a:chOff x="309374" y="1497473"/>
            <a:chExt cx="3300204" cy="1111672"/>
          </a:xfrm>
        </p:grpSpPr>
        <p:grpSp>
          <p:nvGrpSpPr>
            <p:cNvPr id="74" name="Group 73">
              <a:extLst>
                <a:ext uri="{FF2B5EF4-FFF2-40B4-BE49-F238E27FC236}">
                  <a16:creationId xmlns:a16="http://schemas.microsoft.com/office/drawing/2014/main" id="{30D20362-0950-4194-83EF-5D9BBD03E78A}"/>
                </a:ext>
              </a:extLst>
            </p:cNvPr>
            <p:cNvGrpSpPr/>
            <p:nvPr/>
          </p:nvGrpSpPr>
          <p:grpSpPr>
            <a:xfrm>
              <a:off x="309374" y="1542402"/>
              <a:ext cx="619976" cy="1066743"/>
              <a:chOff x="1602768" y="2537718"/>
              <a:chExt cx="234466" cy="435008"/>
            </a:xfrm>
            <a:solidFill>
              <a:schemeClr val="tx2"/>
            </a:solidFill>
          </p:grpSpPr>
          <p:cxnSp>
            <p:nvCxnSpPr>
              <p:cNvPr id="76" name="Straight Connector 75">
                <a:extLst>
                  <a:ext uri="{FF2B5EF4-FFF2-40B4-BE49-F238E27FC236}">
                    <a16:creationId xmlns:a16="http://schemas.microsoft.com/office/drawing/2014/main" id="{0BEC605C-3D1E-44E3-A952-CBB86812ACDD}"/>
                  </a:ext>
                </a:extLst>
              </p:cNvPr>
              <p:cNvCxnSpPr>
                <a:cxnSpLocks/>
                <a:endCxn id="77" idx="0"/>
              </p:cNvCxnSpPr>
              <p:nvPr userDrawn="1"/>
            </p:nvCxnSpPr>
            <p:spPr>
              <a:xfrm flipV="1">
                <a:off x="1714670" y="2537718"/>
                <a:ext cx="5331" cy="435008"/>
              </a:xfrm>
              <a:prstGeom prst="line">
                <a:avLst/>
              </a:prstGeom>
              <a:grpFill/>
              <a:ln w="28575">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48F5065E-0EE7-4E1F-9939-C86087A78FD1}"/>
                  </a:ext>
                </a:extLst>
              </p:cNvPr>
              <p:cNvSpPr/>
              <p:nvPr userDrawn="1"/>
            </p:nvSpPr>
            <p:spPr>
              <a:xfrm>
                <a:off x="1602768" y="2537718"/>
                <a:ext cx="234466" cy="123290"/>
              </a:xfrm>
              <a:prstGeom prst="ellipse">
                <a:avLst/>
              </a:prstGeom>
              <a:solidFill>
                <a:schemeClr val="accent4"/>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chemeClr val="bg1"/>
                  </a:solidFill>
                  <a:latin typeface="Microsoft Sans Serif"/>
                </a:endParaRPr>
              </a:p>
            </p:txBody>
          </p:sp>
        </p:grpSp>
        <p:sp>
          <p:nvSpPr>
            <p:cNvPr id="73" name="Text Placeholder 15">
              <a:extLst>
                <a:ext uri="{FF2B5EF4-FFF2-40B4-BE49-F238E27FC236}">
                  <a16:creationId xmlns:a16="http://schemas.microsoft.com/office/drawing/2014/main" id="{774F014D-2F0E-476C-81DA-E2544084B226}"/>
                </a:ext>
              </a:extLst>
            </p:cNvPr>
            <p:cNvSpPr txBox="1">
              <a:spLocks/>
            </p:cNvSpPr>
            <p:nvPr/>
          </p:nvSpPr>
          <p:spPr>
            <a:xfrm>
              <a:off x="456653" y="1497473"/>
              <a:ext cx="3152925" cy="287509"/>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defTabSz="914377">
                <a:defRPr/>
              </a:pPr>
              <a:r>
                <a:rPr lang="en-US" sz="1800" b="1">
                  <a:solidFill>
                    <a:schemeClr val="bg1"/>
                  </a:solidFill>
                  <a:effectLst>
                    <a:outerShdw blurRad="38100" dist="38100" dir="2700000" algn="tl">
                      <a:srgbClr val="000000">
                        <a:alpha val="43137"/>
                      </a:srgbClr>
                    </a:outerShdw>
                  </a:effectLst>
                  <a:latin typeface="Microsoft Sans Serif"/>
                </a:rPr>
                <a:t>6</a:t>
              </a:r>
              <a:r>
                <a:rPr lang="en-US" sz="1800" b="1">
                  <a:solidFill>
                    <a:srgbClr val="FFFFFF"/>
                  </a:solidFill>
                  <a:latin typeface="Microsoft Sans Serif"/>
                </a:rPr>
                <a:t>	</a:t>
              </a:r>
              <a:r>
                <a:rPr lang="en-US" sz="1800">
                  <a:solidFill>
                    <a:srgbClr val="262140"/>
                  </a:solidFill>
                  <a:latin typeface="Microsoft Sans Serif"/>
                </a:rPr>
                <a:t>Implement &amp; Evaluate</a:t>
              </a:r>
            </a:p>
          </p:txBody>
        </p:sp>
      </p:grpSp>
      <p:grpSp>
        <p:nvGrpSpPr>
          <p:cNvPr id="64" name="Group 63">
            <a:extLst>
              <a:ext uri="{FF2B5EF4-FFF2-40B4-BE49-F238E27FC236}">
                <a16:creationId xmlns:a16="http://schemas.microsoft.com/office/drawing/2014/main" id="{706B9B51-393E-4711-B524-7353895A79A4}"/>
              </a:ext>
            </a:extLst>
          </p:cNvPr>
          <p:cNvGrpSpPr/>
          <p:nvPr/>
        </p:nvGrpSpPr>
        <p:grpSpPr>
          <a:xfrm>
            <a:off x="1228212" y="2851955"/>
            <a:ext cx="3252803" cy="1309287"/>
            <a:chOff x="309375" y="1502610"/>
            <a:chExt cx="3252803" cy="1309287"/>
          </a:xfrm>
        </p:grpSpPr>
        <p:grpSp>
          <p:nvGrpSpPr>
            <p:cNvPr id="67" name="Group 66">
              <a:extLst>
                <a:ext uri="{FF2B5EF4-FFF2-40B4-BE49-F238E27FC236}">
                  <a16:creationId xmlns:a16="http://schemas.microsoft.com/office/drawing/2014/main" id="{CC0BD9FF-C694-4651-8A5A-8A97D1E49A69}"/>
                </a:ext>
              </a:extLst>
            </p:cNvPr>
            <p:cNvGrpSpPr/>
            <p:nvPr/>
          </p:nvGrpSpPr>
          <p:grpSpPr>
            <a:xfrm>
              <a:off x="309375" y="1542415"/>
              <a:ext cx="326004" cy="1269482"/>
              <a:chOff x="1602768" y="2537718"/>
              <a:chExt cx="123290" cy="517682"/>
            </a:xfrm>
            <a:solidFill>
              <a:schemeClr val="tx2"/>
            </a:solidFill>
          </p:grpSpPr>
          <p:cxnSp>
            <p:nvCxnSpPr>
              <p:cNvPr id="69" name="Straight Connector 68">
                <a:extLst>
                  <a:ext uri="{FF2B5EF4-FFF2-40B4-BE49-F238E27FC236}">
                    <a16:creationId xmlns:a16="http://schemas.microsoft.com/office/drawing/2014/main" id="{C2D3A2D5-6A69-4694-BCB8-9B13E6BC50D5}"/>
                  </a:ext>
                </a:extLst>
              </p:cNvPr>
              <p:cNvCxnSpPr>
                <a:cxnSpLocks/>
                <a:endCxn id="70" idx="4"/>
              </p:cNvCxnSpPr>
              <p:nvPr userDrawn="1"/>
            </p:nvCxnSpPr>
            <p:spPr>
              <a:xfrm flipV="1">
                <a:off x="1664413" y="2661008"/>
                <a:ext cx="0" cy="394392"/>
              </a:xfrm>
              <a:prstGeom prst="line">
                <a:avLst/>
              </a:prstGeom>
              <a:grpFill/>
              <a:ln w="28575">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AD11CE5E-3E28-4434-BB74-652C4FDC27CE}"/>
                  </a:ext>
                </a:extLst>
              </p:cNvPr>
              <p:cNvSpPr/>
              <p:nvPr userDrawn="1"/>
            </p:nvSpPr>
            <p:spPr>
              <a:xfrm>
                <a:off x="1602768" y="2537718"/>
                <a:ext cx="123290" cy="123290"/>
              </a:xfrm>
              <a:prstGeom prst="ellipse">
                <a:avLst/>
              </a:prstGeom>
              <a:solidFill>
                <a:schemeClr val="accent4"/>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Microsoft Sans Serif"/>
                </a:endParaRPr>
              </a:p>
            </p:txBody>
          </p:sp>
        </p:grpSp>
        <p:sp>
          <p:nvSpPr>
            <p:cNvPr id="66" name="Text Placeholder 15">
              <a:extLst>
                <a:ext uri="{FF2B5EF4-FFF2-40B4-BE49-F238E27FC236}">
                  <a16:creationId xmlns:a16="http://schemas.microsoft.com/office/drawing/2014/main" id="{821573E1-8C54-4092-87F0-6EEF120A8036}"/>
                </a:ext>
              </a:extLst>
            </p:cNvPr>
            <p:cNvSpPr txBox="1">
              <a:spLocks/>
            </p:cNvSpPr>
            <p:nvPr/>
          </p:nvSpPr>
          <p:spPr>
            <a:xfrm>
              <a:off x="409252" y="1502610"/>
              <a:ext cx="3152926" cy="287509"/>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defTabSz="914377">
                <a:defRPr/>
              </a:pPr>
              <a:r>
                <a:rPr lang="en-US" sz="1800" b="1">
                  <a:solidFill>
                    <a:schemeClr val="bg1"/>
                  </a:solidFill>
                  <a:effectLst>
                    <a:outerShdw blurRad="38100" dist="38100" dir="2700000" algn="tl">
                      <a:srgbClr val="000000">
                        <a:alpha val="43137"/>
                      </a:srgbClr>
                    </a:outerShdw>
                  </a:effectLst>
                  <a:latin typeface="Microsoft Sans Serif"/>
                </a:rPr>
                <a:t>5</a:t>
              </a:r>
              <a:r>
                <a:rPr lang="en-US" sz="1800" b="1">
                  <a:solidFill>
                    <a:srgbClr val="FFFFFF"/>
                  </a:solidFill>
                  <a:latin typeface="Microsoft Sans Serif"/>
                </a:rPr>
                <a:t>	</a:t>
              </a:r>
              <a:r>
                <a:rPr lang="en-US" sz="1800">
                  <a:solidFill>
                    <a:srgbClr val="262140"/>
                  </a:solidFill>
                  <a:latin typeface="Microsoft Sans Serif"/>
                </a:rPr>
                <a:t>Case Study</a:t>
              </a:r>
            </a:p>
          </p:txBody>
        </p:sp>
      </p:grpSp>
      <p:grpSp>
        <p:nvGrpSpPr>
          <p:cNvPr id="57" name="Group 56">
            <a:extLst>
              <a:ext uri="{FF2B5EF4-FFF2-40B4-BE49-F238E27FC236}">
                <a16:creationId xmlns:a16="http://schemas.microsoft.com/office/drawing/2014/main" id="{0A9DCF70-A260-45D3-81D2-752C73185D2B}"/>
              </a:ext>
            </a:extLst>
          </p:cNvPr>
          <p:cNvGrpSpPr/>
          <p:nvPr/>
        </p:nvGrpSpPr>
        <p:grpSpPr>
          <a:xfrm>
            <a:off x="991143" y="2578793"/>
            <a:ext cx="3252803" cy="1475903"/>
            <a:chOff x="309375" y="1502610"/>
            <a:chExt cx="3252803" cy="1475902"/>
          </a:xfrm>
        </p:grpSpPr>
        <p:grpSp>
          <p:nvGrpSpPr>
            <p:cNvPr id="60" name="Group 59">
              <a:extLst>
                <a:ext uri="{FF2B5EF4-FFF2-40B4-BE49-F238E27FC236}">
                  <a16:creationId xmlns:a16="http://schemas.microsoft.com/office/drawing/2014/main" id="{05B89742-A797-4E4F-B724-CDEB3F901625}"/>
                </a:ext>
              </a:extLst>
            </p:cNvPr>
            <p:cNvGrpSpPr/>
            <p:nvPr/>
          </p:nvGrpSpPr>
          <p:grpSpPr>
            <a:xfrm>
              <a:off x="309375" y="1542415"/>
              <a:ext cx="326004" cy="1436097"/>
              <a:chOff x="1602768" y="2537718"/>
              <a:chExt cx="123290" cy="585626"/>
            </a:xfrm>
            <a:solidFill>
              <a:schemeClr val="tx2"/>
            </a:solidFill>
          </p:grpSpPr>
          <p:cxnSp>
            <p:nvCxnSpPr>
              <p:cNvPr id="62" name="Straight Connector 61">
                <a:extLst>
                  <a:ext uri="{FF2B5EF4-FFF2-40B4-BE49-F238E27FC236}">
                    <a16:creationId xmlns:a16="http://schemas.microsoft.com/office/drawing/2014/main" id="{A0DCF174-6FE5-460F-A415-A1C86217174D}"/>
                  </a:ext>
                </a:extLst>
              </p:cNvPr>
              <p:cNvCxnSpPr>
                <a:cxnSpLocks/>
                <a:endCxn id="63" idx="4"/>
              </p:cNvCxnSpPr>
              <p:nvPr userDrawn="1"/>
            </p:nvCxnSpPr>
            <p:spPr>
              <a:xfrm flipV="1">
                <a:off x="1664413" y="2661008"/>
                <a:ext cx="0" cy="462336"/>
              </a:xfrm>
              <a:prstGeom prst="line">
                <a:avLst/>
              </a:prstGeom>
              <a:grpFill/>
              <a:ln w="28575">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D07B1F87-D764-4ACD-ADC9-E17C7F1BE7F4}"/>
                  </a:ext>
                </a:extLst>
              </p:cNvPr>
              <p:cNvSpPr/>
              <p:nvPr userDrawn="1"/>
            </p:nvSpPr>
            <p:spPr>
              <a:xfrm>
                <a:off x="1602768" y="2537718"/>
                <a:ext cx="123290" cy="123290"/>
              </a:xfrm>
              <a:prstGeom prst="ellipse">
                <a:avLst/>
              </a:prstGeom>
              <a:solidFill>
                <a:schemeClr val="accent4"/>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Microsoft Sans Serif"/>
                </a:endParaRPr>
              </a:p>
            </p:txBody>
          </p:sp>
        </p:grpSp>
        <p:sp>
          <p:nvSpPr>
            <p:cNvPr id="59" name="Text Placeholder 15">
              <a:extLst>
                <a:ext uri="{FF2B5EF4-FFF2-40B4-BE49-F238E27FC236}">
                  <a16:creationId xmlns:a16="http://schemas.microsoft.com/office/drawing/2014/main" id="{8A14EFC8-4D5D-485F-B219-1D4113ACCA3C}"/>
                </a:ext>
              </a:extLst>
            </p:cNvPr>
            <p:cNvSpPr txBox="1">
              <a:spLocks/>
            </p:cNvSpPr>
            <p:nvPr/>
          </p:nvSpPr>
          <p:spPr>
            <a:xfrm>
              <a:off x="409252" y="1502610"/>
              <a:ext cx="3152926" cy="287509"/>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defTabSz="914377">
                <a:defRPr/>
              </a:pPr>
              <a:r>
                <a:rPr lang="en-US" sz="1800" b="1">
                  <a:solidFill>
                    <a:schemeClr val="bg1"/>
                  </a:solidFill>
                  <a:effectLst>
                    <a:outerShdw blurRad="38100" dist="38100" dir="2700000" algn="tl">
                      <a:srgbClr val="000000">
                        <a:alpha val="43137"/>
                      </a:srgbClr>
                    </a:outerShdw>
                  </a:effectLst>
                  <a:latin typeface="Microsoft Sans Serif"/>
                </a:rPr>
                <a:t>4</a:t>
              </a:r>
              <a:r>
                <a:rPr lang="en-US" sz="1800" b="1">
                  <a:solidFill>
                    <a:srgbClr val="FFFFFF"/>
                  </a:solidFill>
                  <a:latin typeface="Microsoft Sans Serif"/>
                </a:rPr>
                <a:t>	</a:t>
              </a:r>
              <a:r>
                <a:rPr lang="en-US" sz="1800">
                  <a:solidFill>
                    <a:srgbClr val="262140"/>
                  </a:solidFill>
                  <a:latin typeface="Microsoft Sans Serif"/>
                </a:rPr>
                <a:t>NFDRS2016</a:t>
              </a:r>
            </a:p>
          </p:txBody>
        </p:sp>
      </p:grpSp>
      <p:grpSp>
        <p:nvGrpSpPr>
          <p:cNvPr id="50" name="Group 49">
            <a:extLst>
              <a:ext uri="{FF2B5EF4-FFF2-40B4-BE49-F238E27FC236}">
                <a16:creationId xmlns:a16="http://schemas.microsoft.com/office/drawing/2014/main" id="{00EF23D5-1523-4473-A18C-AE21437E3BCB}"/>
              </a:ext>
            </a:extLst>
          </p:cNvPr>
          <p:cNvGrpSpPr/>
          <p:nvPr/>
        </p:nvGrpSpPr>
        <p:grpSpPr>
          <a:xfrm>
            <a:off x="761755" y="2291280"/>
            <a:ext cx="3252803" cy="1790141"/>
            <a:chOff x="309375" y="1502610"/>
            <a:chExt cx="3252803" cy="1790141"/>
          </a:xfrm>
        </p:grpSpPr>
        <p:grpSp>
          <p:nvGrpSpPr>
            <p:cNvPr id="53" name="Group 52">
              <a:extLst>
                <a:ext uri="{FF2B5EF4-FFF2-40B4-BE49-F238E27FC236}">
                  <a16:creationId xmlns:a16="http://schemas.microsoft.com/office/drawing/2014/main" id="{93B194D7-02DC-4732-B907-EB3F46F1F456}"/>
                </a:ext>
              </a:extLst>
            </p:cNvPr>
            <p:cNvGrpSpPr/>
            <p:nvPr/>
          </p:nvGrpSpPr>
          <p:grpSpPr>
            <a:xfrm>
              <a:off x="309375" y="1542414"/>
              <a:ext cx="326004" cy="1750337"/>
              <a:chOff x="1602768" y="2537718"/>
              <a:chExt cx="123290" cy="713770"/>
            </a:xfrm>
            <a:solidFill>
              <a:schemeClr val="tx2"/>
            </a:solidFill>
          </p:grpSpPr>
          <p:cxnSp>
            <p:nvCxnSpPr>
              <p:cNvPr id="55" name="Straight Connector 54">
                <a:extLst>
                  <a:ext uri="{FF2B5EF4-FFF2-40B4-BE49-F238E27FC236}">
                    <a16:creationId xmlns:a16="http://schemas.microsoft.com/office/drawing/2014/main" id="{4D339658-E1DA-47B5-9D08-AC823F09360B}"/>
                  </a:ext>
                </a:extLst>
              </p:cNvPr>
              <p:cNvCxnSpPr>
                <a:cxnSpLocks/>
                <a:endCxn id="56" idx="4"/>
              </p:cNvCxnSpPr>
              <p:nvPr userDrawn="1"/>
            </p:nvCxnSpPr>
            <p:spPr>
              <a:xfrm flipV="1">
                <a:off x="1664413" y="2661008"/>
                <a:ext cx="0" cy="590480"/>
              </a:xfrm>
              <a:prstGeom prst="line">
                <a:avLst/>
              </a:prstGeom>
              <a:grpFill/>
              <a:ln w="28575">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69E45332-7EE1-496F-B57F-C7DDECA9BC6A}"/>
                  </a:ext>
                </a:extLst>
              </p:cNvPr>
              <p:cNvSpPr/>
              <p:nvPr userDrawn="1"/>
            </p:nvSpPr>
            <p:spPr>
              <a:xfrm>
                <a:off x="1602768" y="2537718"/>
                <a:ext cx="123290" cy="123290"/>
              </a:xfrm>
              <a:prstGeom prst="ellipse">
                <a:avLst/>
              </a:prstGeom>
              <a:solidFill>
                <a:schemeClr val="accent4"/>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Microsoft Sans Serif"/>
                </a:endParaRPr>
              </a:p>
            </p:txBody>
          </p:sp>
        </p:grpSp>
        <p:sp>
          <p:nvSpPr>
            <p:cNvPr id="52" name="Text Placeholder 15">
              <a:extLst>
                <a:ext uri="{FF2B5EF4-FFF2-40B4-BE49-F238E27FC236}">
                  <a16:creationId xmlns:a16="http://schemas.microsoft.com/office/drawing/2014/main" id="{AAF82967-ED9E-4E31-A210-AD0AEB73DC9F}"/>
                </a:ext>
              </a:extLst>
            </p:cNvPr>
            <p:cNvSpPr txBox="1">
              <a:spLocks/>
            </p:cNvSpPr>
            <p:nvPr/>
          </p:nvSpPr>
          <p:spPr>
            <a:xfrm>
              <a:off x="409252" y="1502610"/>
              <a:ext cx="3152926" cy="287509"/>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defTabSz="914377">
                <a:defRPr/>
              </a:pPr>
              <a:r>
                <a:rPr lang="en-US" sz="1800" b="1">
                  <a:solidFill>
                    <a:schemeClr val="bg1"/>
                  </a:solidFill>
                  <a:effectLst>
                    <a:outerShdw blurRad="38100" dist="38100" dir="2700000" algn="tl">
                      <a:srgbClr val="000000">
                        <a:alpha val="43137"/>
                      </a:srgbClr>
                    </a:outerShdw>
                  </a:effectLst>
                  <a:latin typeface="Microsoft Sans Serif"/>
                </a:rPr>
                <a:t>3</a:t>
              </a:r>
              <a:r>
                <a:rPr lang="en-US" sz="1800" b="1">
                  <a:solidFill>
                    <a:srgbClr val="FFFFFF"/>
                  </a:solidFill>
                  <a:latin typeface="Microsoft Sans Serif"/>
                </a:rPr>
                <a:t>	</a:t>
              </a:r>
              <a:r>
                <a:rPr lang="en-US" sz="1800">
                  <a:solidFill>
                    <a:srgbClr val="262140"/>
                  </a:solidFill>
                  <a:latin typeface="Microsoft Sans Serif"/>
                </a:rPr>
                <a:t>Best Practices</a:t>
              </a:r>
            </a:p>
          </p:txBody>
        </p:sp>
      </p:grpSp>
      <p:grpSp>
        <p:nvGrpSpPr>
          <p:cNvPr id="43" name="Group 42">
            <a:extLst>
              <a:ext uri="{FF2B5EF4-FFF2-40B4-BE49-F238E27FC236}">
                <a16:creationId xmlns:a16="http://schemas.microsoft.com/office/drawing/2014/main" id="{ECFC7884-467D-4306-A6FB-60C7B918E52A}"/>
              </a:ext>
            </a:extLst>
          </p:cNvPr>
          <p:cNvGrpSpPr/>
          <p:nvPr/>
        </p:nvGrpSpPr>
        <p:grpSpPr>
          <a:xfrm>
            <a:off x="525136" y="1995167"/>
            <a:ext cx="3252803" cy="2059527"/>
            <a:chOff x="309375" y="1502610"/>
            <a:chExt cx="3252803" cy="2059527"/>
          </a:xfrm>
        </p:grpSpPr>
        <p:grpSp>
          <p:nvGrpSpPr>
            <p:cNvPr id="46" name="Group 45">
              <a:extLst>
                <a:ext uri="{FF2B5EF4-FFF2-40B4-BE49-F238E27FC236}">
                  <a16:creationId xmlns:a16="http://schemas.microsoft.com/office/drawing/2014/main" id="{06D81C7F-73A7-46EF-807E-B14481B53777}"/>
                </a:ext>
              </a:extLst>
            </p:cNvPr>
            <p:cNvGrpSpPr/>
            <p:nvPr/>
          </p:nvGrpSpPr>
          <p:grpSpPr>
            <a:xfrm>
              <a:off x="309375" y="1542414"/>
              <a:ext cx="326004" cy="2019723"/>
              <a:chOff x="1602768" y="2537718"/>
              <a:chExt cx="123290" cy="823623"/>
            </a:xfrm>
            <a:solidFill>
              <a:schemeClr val="tx2"/>
            </a:solidFill>
          </p:grpSpPr>
          <p:cxnSp>
            <p:nvCxnSpPr>
              <p:cNvPr id="48" name="Straight Connector 47">
                <a:extLst>
                  <a:ext uri="{FF2B5EF4-FFF2-40B4-BE49-F238E27FC236}">
                    <a16:creationId xmlns:a16="http://schemas.microsoft.com/office/drawing/2014/main" id="{31FE6D6F-F4E6-4D30-9BCB-DFCEBB74B7B5}"/>
                  </a:ext>
                </a:extLst>
              </p:cNvPr>
              <p:cNvCxnSpPr>
                <a:cxnSpLocks/>
                <a:endCxn id="49" idx="4"/>
              </p:cNvCxnSpPr>
              <p:nvPr userDrawn="1"/>
            </p:nvCxnSpPr>
            <p:spPr>
              <a:xfrm flipV="1">
                <a:off x="1664413" y="2661008"/>
                <a:ext cx="0" cy="700333"/>
              </a:xfrm>
              <a:prstGeom prst="line">
                <a:avLst/>
              </a:prstGeom>
              <a:grpFill/>
              <a:ln w="28575">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5A318B8C-799E-414B-B8DD-AB8A8FDD43CF}"/>
                  </a:ext>
                </a:extLst>
              </p:cNvPr>
              <p:cNvSpPr/>
              <p:nvPr userDrawn="1"/>
            </p:nvSpPr>
            <p:spPr>
              <a:xfrm>
                <a:off x="1602768" y="2537718"/>
                <a:ext cx="123290" cy="123290"/>
              </a:xfrm>
              <a:prstGeom prst="ellipse">
                <a:avLst/>
              </a:prstGeom>
              <a:solidFill>
                <a:schemeClr val="accent4"/>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Microsoft Sans Serif"/>
                </a:endParaRPr>
              </a:p>
            </p:txBody>
          </p:sp>
        </p:grpSp>
        <p:sp>
          <p:nvSpPr>
            <p:cNvPr id="45" name="Text Placeholder 15">
              <a:extLst>
                <a:ext uri="{FF2B5EF4-FFF2-40B4-BE49-F238E27FC236}">
                  <a16:creationId xmlns:a16="http://schemas.microsoft.com/office/drawing/2014/main" id="{1C9FF592-5456-4DE2-9CA8-FAE5F740335A}"/>
                </a:ext>
              </a:extLst>
            </p:cNvPr>
            <p:cNvSpPr txBox="1">
              <a:spLocks/>
            </p:cNvSpPr>
            <p:nvPr/>
          </p:nvSpPr>
          <p:spPr>
            <a:xfrm>
              <a:off x="409252" y="1502610"/>
              <a:ext cx="3152926" cy="287509"/>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defTabSz="914377">
                <a:defRPr/>
              </a:pPr>
              <a:r>
                <a:rPr lang="en-US" sz="1800" b="1">
                  <a:solidFill>
                    <a:schemeClr val="bg1"/>
                  </a:solidFill>
                  <a:effectLst>
                    <a:outerShdw blurRad="38100" dist="38100" dir="2700000" algn="tl">
                      <a:srgbClr val="000000">
                        <a:alpha val="43137"/>
                      </a:srgbClr>
                    </a:outerShdw>
                  </a:effectLst>
                  <a:latin typeface="Microsoft Sans Serif"/>
                </a:rPr>
                <a:t>2</a:t>
              </a:r>
              <a:r>
                <a:rPr lang="en-US" sz="1800" b="1">
                  <a:solidFill>
                    <a:srgbClr val="FFFFFF"/>
                  </a:solidFill>
                  <a:latin typeface="Microsoft Sans Serif"/>
                </a:rPr>
                <a:t>   </a:t>
              </a:r>
              <a:r>
                <a:rPr lang="en-US" sz="1800">
                  <a:solidFill>
                    <a:srgbClr val="262140"/>
                  </a:solidFill>
                  <a:latin typeface="Microsoft Sans Serif"/>
                </a:rPr>
                <a:t>Managing Risk</a:t>
              </a:r>
            </a:p>
          </p:txBody>
        </p:sp>
      </p:grpSp>
      <p:sp>
        <p:nvSpPr>
          <p:cNvPr id="4" name="Title 3"/>
          <p:cNvSpPr>
            <a:spLocks noGrp="1"/>
          </p:cNvSpPr>
          <p:nvPr>
            <p:ph type="ctrTitle"/>
          </p:nvPr>
        </p:nvSpPr>
        <p:spPr>
          <a:xfrm>
            <a:off x="0" y="71304"/>
            <a:ext cx="12192000" cy="602377"/>
          </a:xfrm>
          <a:prstGeom prst="rect">
            <a:avLst/>
          </a:prstGeom>
        </p:spPr>
        <p:txBody>
          <a:bodyPr>
            <a:normAutofit/>
          </a:bodyPr>
          <a:lstStyle/>
          <a:p>
            <a:pPr algn="ctr"/>
            <a:r>
              <a:rPr lang="en-US">
                <a:effectLst>
                  <a:outerShdw blurRad="50800" dist="38100" dir="2700000" algn="tl" rotWithShape="0">
                    <a:prstClr val="black">
                      <a:alpha val="40000"/>
                    </a:prstClr>
                  </a:outerShdw>
                </a:effectLst>
              </a:rPr>
              <a:t>NFDRS2016 Rollout Workshop Structure</a:t>
            </a:r>
          </a:p>
        </p:txBody>
      </p:sp>
      <p:sp>
        <p:nvSpPr>
          <p:cNvPr id="16" name="Text Placeholder 15">
            <a:extLst>
              <a:ext uri="{FF2B5EF4-FFF2-40B4-BE49-F238E27FC236}">
                <a16:creationId xmlns:a16="http://schemas.microsoft.com/office/drawing/2014/main" id="{D1B59CDD-1222-4462-9487-54C9581D4F27}"/>
              </a:ext>
            </a:extLst>
          </p:cNvPr>
          <p:cNvSpPr>
            <a:spLocks noGrp="1"/>
          </p:cNvSpPr>
          <p:nvPr>
            <p:ph type="body" sz="quarter" idx="4294967295"/>
          </p:nvPr>
        </p:nvSpPr>
        <p:spPr>
          <a:xfrm>
            <a:off x="5" y="790578"/>
            <a:ext cx="2466975" cy="890588"/>
          </a:xfrm>
          <a:prstGeom prst="rect">
            <a:avLst/>
          </a:prstGeom>
        </p:spPr>
        <p:txBody>
          <a:bodyPr vert="horz" lIns="0" tIns="60960" rIns="0" bIns="60960" rtlCol="0">
            <a:noAutofit/>
          </a:bodyPr>
          <a:lstStyle/>
          <a:p>
            <a:pPr marL="0" indent="0">
              <a:buNone/>
            </a:pPr>
            <a:r>
              <a:rPr lang="en-US" sz="1800" b="1" i="1">
                <a:effectLst>
                  <a:outerShdw blurRad="38100" dist="38100" dir="2700000" algn="tl">
                    <a:srgbClr val="000000">
                      <a:alpha val="43137"/>
                    </a:srgbClr>
                  </a:outerShdw>
                </a:effectLst>
              </a:rPr>
              <a:t>Science &amp; Technology Update</a:t>
            </a:r>
          </a:p>
        </p:txBody>
      </p:sp>
      <p:grpSp>
        <p:nvGrpSpPr>
          <p:cNvPr id="6" name="Group 5">
            <a:extLst>
              <a:ext uri="{FF2B5EF4-FFF2-40B4-BE49-F238E27FC236}">
                <a16:creationId xmlns:a16="http://schemas.microsoft.com/office/drawing/2014/main" id="{6E6644D6-88E1-4406-A69C-697B9EA547FB}"/>
              </a:ext>
            </a:extLst>
          </p:cNvPr>
          <p:cNvGrpSpPr/>
          <p:nvPr/>
        </p:nvGrpSpPr>
        <p:grpSpPr>
          <a:xfrm>
            <a:off x="306119" y="1684219"/>
            <a:ext cx="3252803" cy="2561781"/>
            <a:chOff x="309375" y="1502610"/>
            <a:chExt cx="3252803" cy="2561781"/>
          </a:xfrm>
        </p:grpSpPr>
        <p:grpSp>
          <p:nvGrpSpPr>
            <p:cNvPr id="28" name="Group 27">
              <a:extLst>
                <a:ext uri="{FF2B5EF4-FFF2-40B4-BE49-F238E27FC236}">
                  <a16:creationId xmlns:a16="http://schemas.microsoft.com/office/drawing/2014/main" id="{7AE26F37-B530-4CAF-AA5B-E44047EDE0A7}"/>
                </a:ext>
              </a:extLst>
            </p:cNvPr>
            <p:cNvGrpSpPr/>
            <p:nvPr/>
          </p:nvGrpSpPr>
          <p:grpSpPr>
            <a:xfrm>
              <a:off x="309375" y="1542416"/>
              <a:ext cx="326004" cy="2521975"/>
              <a:chOff x="1602768" y="2537718"/>
              <a:chExt cx="123290" cy="1028436"/>
            </a:xfrm>
            <a:solidFill>
              <a:schemeClr val="tx2"/>
            </a:solidFill>
          </p:grpSpPr>
          <p:cxnSp>
            <p:nvCxnSpPr>
              <p:cNvPr id="29" name="Straight Connector 28">
                <a:extLst>
                  <a:ext uri="{FF2B5EF4-FFF2-40B4-BE49-F238E27FC236}">
                    <a16:creationId xmlns:a16="http://schemas.microsoft.com/office/drawing/2014/main" id="{15A19155-958B-4127-880D-49FAFB5384DB}"/>
                  </a:ext>
                </a:extLst>
              </p:cNvPr>
              <p:cNvCxnSpPr>
                <a:cxnSpLocks/>
                <a:endCxn id="30" idx="0"/>
              </p:cNvCxnSpPr>
              <p:nvPr userDrawn="1"/>
            </p:nvCxnSpPr>
            <p:spPr>
              <a:xfrm flipV="1">
                <a:off x="1664413" y="2537718"/>
                <a:ext cx="0" cy="1028436"/>
              </a:xfrm>
              <a:prstGeom prst="line">
                <a:avLst/>
              </a:prstGeom>
              <a:grpFill/>
              <a:ln w="28575">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2F8178CA-39EB-4A0A-811F-965E22EFF35A}"/>
                  </a:ext>
                </a:extLst>
              </p:cNvPr>
              <p:cNvSpPr/>
              <p:nvPr userDrawn="1"/>
            </p:nvSpPr>
            <p:spPr>
              <a:xfrm>
                <a:off x="1602768" y="2537718"/>
                <a:ext cx="123290" cy="123290"/>
              </a:xfrm>
              <a:prstGeom prst="ellipse">
                <a:avLst/>
              </a:prstGeom>
              <a:solidFill>
                <a:schemeClr val="accent4"/>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Microsoft Sans Serif"/>
                </a:endParaRPr>
              </a:p>
            </p:txBody>
          </p:sp>
        </p:grpSp>
        <p:sp>
          <p:nvSpPr>
            <p:cNvPr id="25" name="Text Placeholder 15">
              <a:extLst>
                <a:ext uri="{FF2B5EF4-FFF2-40B4-BE49-F238E27FC236}">
                  <a16:creationId xmlns:a16="http://schemas.microsoft.com/office/drawing/2014/main" id="{D28F13BD-CA36-435A-947A-8CAEE6462333}"/>
                </a:ext>
              </a:extLst>
            </p:cNvPr>
            <p:cNvSpPr txBox="1">
              <a:spLocks/>
            </p:cNvSpPr>
            <p:nvPr/>
          </p:nvSpPr>
          <p:spPr>
            <a:xfrm>
              <a:off x="409252" y="1502610"/>
              <a:ext cx="3152926" cy="287509"/>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defRPr/>
              </a:pPr>
              <a:r>
                <a:rPr lang="en-US" sz="1800" b="1">
                  <a:solidFill>
                    <a:schemeClr val="bg1"/>
                  </a:solidFill>
                  <a:effectLst>
                    <a:outerShdw blurRad="38100" dist="38100" dir="2700000" algn="tl">
                      <a:srgbClr val="000000">
                        <a:alpha val="43137"/>
                      </a:srgbClr>
                    </a:outerShdw>
                  </a:effectLst>
                  <a:latin typeface="Microsoft Sans Serif"/>
                </a:rPr>
                <a:t>1</a:t>
              </a:r>
              <a:r>
                <a:rPr lang="en-US" sz="1800">
                  <a:solidFill>
                    <a:srgbClr val="262140"/>
                  </a:solidFill>
                  <a:latin typeface="Microsoft Sans Serif"/>
                </a:rPr>
                <a:t>   Agencies Direction</a:t>
              </a:r>
            </a:p>
          </p:txBody>
        </p:sp>
      </p:grpSp>
      <p:grpSp>
        <p:nvGrpSpPr>
          <p:cNvPr id="89" name="Group 88">
            <a:extLst>
              <a:ext uri="{FF2B5EF4-FFF2-40B4-BE49-F238E27FC236}">
                <a16:creationId xmlns:a16="http://schemas.microsoft.com/office/drawing/2014/main" id="{7228F26C-75A7-4DD7-AF14-0EEE713F323A}"/>
              </a:ext>
            </a:extLst>
          </p:cNvPr>
          <p:cNvGrpSpPr/>
          <p:nvPr/>
        </p:nvGrpSpPr>
        <p:grpSpPr>
          <a:xfrm>
            <a:off x="306122" y="3830028"/>
            <a:ext cx="11373495" cy="506003"/>
            <a:chOff x="472377" y="3981786"/>
            <a:chExt cx="11373494" cy="506002"/>
          </a:xfrm>
        </p:grpSpPr>
        <p:grpSp>
          <p:nvGrpSpPr>
            <p:cNvPr id="31" name="Group 30">
              <a:extLst>
                <a:ext uri="{FF2B5EF4-FFF2-40B4-BE49-F238E27FC236}">
                  <a16:creationId xmlns:a16="http://schemas.microsoft.com/office/drawing/2014/main" id="{676C7090-1C66-4B42-8EC2-A410128E2B57}"/>
                </a:ext>
              </a:extLst>
            </p:cNvPr>
            <p:cNvGrpSpPr/>
            <p:nvPr/>
          </p:nvGrpSpPr>
          <p:grpSpPr>
            <a:xfrm>
              <a:off x="472377" y="3981786"/>
              <a:ext cx="11373494" cy="506002"/>
              <a:chOff x="406685" y="3175999"/>
              <a:chExt cx="11373494" cy="506002"/>
            </a:xfrm>
          </p:grpSpPr>
          <p:sp>
            <p:nvSpPr>
              <p:cNvPr id="32" name="Parallelogram 31">
                <a:extLst>
                  <a:ext uri="{FF2B5EF4-FFF2-40B4-BE49-F238E27FC236}">
                    <a16:creationId xmlns:a16="http://schemas.microsoft.com/office/drawing/2014/main" id="{796586E8-3FB8-4F95-953A-4ECC1ADF76B5}"/>
                  </a:ext>
                </a:extLst>
              </p:cNvPr>
              <p:cNvSpPr/>
              <p:nvPr userDrawn="1"/>
            </p:nvSpPr>
            <p:spPr>
              <a:xfrm>
                <a:off x="406685" y="3175999"/>
                <a:ext cx="2322816" cy="506002"/>
              </a:xfrm>
              <a:prstGeom prst="parallelogram">
                <a:avLst>
                  <a:gd name="adj" fmla="val 59518"/>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solidFill>
                      <a:srgbClr val="3A3363"/>
                    </a:solidFill>
                    <a:effectLst>
                      <a:outerShdw blurRad="38100" dist="38100" dir="2700000" algn="tl">
                        <a:srgbClr val="000000">
                          <a:alpha val="43137"/>
                        </a:srgbClr>
                      </a:outerShdw>
                    </a:effectLst>
                    <a:latin typeface="Microsoft Sans Serif"/>
                  </a:rPr>
                  <a:t>DAY 1</a:t>
                </a:r>
              </a:p>
              <a:p>
                <a:pPr algn="ctr" defTabSz="914377">
                  <a:defRPr/>
                </a:pPr>
                <a:r>
                  <a:rPr lang="en-US" sz="1600">
                    <a:solidFill>
                      <a:srgbClr val="262140"/>
                    </a:solidFill>
                    <a:effectLst>
                      <a:outerShdw blurRad="38100" dist="38100" dir="2700000" algn="tl">
                        <a:srgbClr val="000000">
                          <a:alpha val="43137"/>
                        </a:srgbClr>
                      </a:outerShdw>
                    </a:effectLst>
                    <a:latin typeface="Microsoft Sans Serif"/>
                  </a:rPr>
                  <a:t>Monday</a:t>
                </a:r>
              </a:p>
            </p:txBody>
          </p:sp>
          <p:sp>
            <p:nvSpPr>
              <p:cNvPr id="33" name="Parallelogram 32">
                <a:extLst>
                  <a:ext uri="{FF2B5EF4-FFF2-40B4-BE49-F238E27FC236}">
                    <a16:creationId xmlns:a16="http://schemas.microsoft.com/office/drawing/2014/main" id="{ED1CF9BB-7D5B-4B33-82A0-E1413A91FF4D}"/>
                  </a:ext>
                </a:extLst>
              </p:cNvPr>
              <p:cNvSpPr/>
              <p:nvPr userDrawn="1"/>
            </p:nvSpPr>
            <p:spPr>
              <a:xfrm>
                <a:off x="2669354" y="3175999"/>
                <a:ext cx="2322816" cy="506002"/>
              </a:xfrm>
              <a:prstGeom prst="parallelogram">
                <a:avLst>
                  <a:gd name="adj" fmla="val 59518"/>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solidFill>
                      <a:srgbClr val="3A3363"/>
                    </a:solidFill>
                    <a:effectLst>
                      <a:outerShdw blurRad="38100" dist="38100" dir="2700000" algn="tl">
                        <a:srgbClr val="000000">
                          <a:alpha val="43137"/>
                        </a:srgbClr>
                      </a:outerShdw>
                    </a:effectLst>
                    <a:latin typeface="Microsoft Sans Serif"/>
                  </a:rPr>
                  <a:t>DAY 2</a:t>
                </a:r>
              </a:p>
              <a:p>
                <a:pPr algn="ctr" defTabSz="914377">
                  <a:defRPr/>
                </a:pPr>
                <a:r>
                  <a:rPr lang="en-US" sz="1600">
                    <a:solidFill>
                      <a:srgbClr val="262140"/>
                    </a:solidFill>
                    <a:effectLst>
                      <a:outerShdw blurRad="38100" dist="38100" dir="2700000" algn="tl">
                        <a:srgbClr val="000000">
                          <a:alpha val="43137"/>
                        </a:srgbClr>
                      </a:outerShdw>
                    </a:effectLst>
                    <a:latin typeface="Microsoft Sans Serif"/>
                  </a:rPr>
                  <a:t>Tuesday</a:t>
                </a:r>
              </a:p>
            </p:txBody>
          </p:sp>
          <p:sp>
            <p:nvSpPr>
              <p:cNvPr id="34" name="Parallelogram 33">
                <a:extLst>
                  <a:ext uri="{FF2B5EF4-FFF2-40B4-BE49-F238E27FC236}">
                    <a16:creationId xmlns:a16="http://schemas.microsoft.com/office/drawing/2014/main" id="{9F3B5739-131C-41E0-B2F5-A301396ADE9A}"/>
                  </a:ext>
                </a:extLst>
              </p:cNvPr>
              <p:cNvSpPr/>
              <p:nvPr userDrawn="1"/>
            </p:nvSpPr>
            <p:spPr>
              <a:xfrm>
                <a:off x="4932023" y="3175999"/>
                <a:ext cx="2322816" cy="506002"/>
              </a:xfrm>
              <a:prstGeom prst="parallelogram">
                <a:avLst>
                  <a:gd name="adj" fmla="val 59518"/>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solidFill>
                      <a:srgbClr val="3A3363"/>
                    </a:solidFill>
                    <a:effectLst>
                      <a:outerShdw blurRad="38100" dist="38100" dir="2700000" algn="tl">
                        <a:srgbClr val="000000">
                          <a:alpha val="43137"/>
                        </a:srgbClr>
                      </a:outerShdw>
                    </a:effectLst>
                    <a:latin typeface="Microsoft Sans Serif"/>
                  </a:rPr>
                  <a:t>DAY 3</a:t>
                </a:r>
              </a:p>
              <a:p>
                <a:pPr algn="ctr" defTabSz="914377">
                  <a:defRPr/>
                </a:pPr>
                <a:r>
                  <a:rPr lang="en-US" sz="1600">
                    <a:solidFill>
                      <a:srgbClr val="262140"/>
                    </a:solidFill>
                    <a:effectLst>
                      <a:outerShdw blurRad="38100" dist="38100" dir="2700000" algn="tl">
                        <a:srgbClr val="000000">
                          <a:alpha val="43137"/>
                        </a:srgbClr>
                      </a:outerShdw>
                    </a:effectLst>
                    <a:latin typeface="Microsoft Sans Serif"/>
                  </a:rPr>
                  <a:t>Wednesday</a:t>
                </a:r>
              </a:p>
            </p:txBody>
          </p:sp>
          <p:sp>
            <p:nvSpPr>
              <p:cNvPr id="35" name="Parallelogram 34">
                <a:extLst>
                  <a:ext uri="{FF2B5EF4-FFF2-40B4-BE49-F238E27FC236}">
                    <a16:creationId xmlns:a16="http://schemas.microsoft.com/office/drawing/2014/main" id="{527B6082-609D-42B7-AFDE-E667FF3E7D32}"/>
                  </a:ext>
                </a:extLst>
              </p:cNvPr>
              <p:cNvSpPr/>
              <p:nvPr userDrawn="1"/>
            </p:nvSpPr>
            <p:spPr>
              <a:xfrm>
                <a:off x="7194693" y="3175999"/>
                <a:ext cx="2322816" cy="506002"/>
              </a:xfrm>
              <a:prstGeom prst="parallelogram">
                <a:avLst>
                  <a:gd name="adj" fmla="val 59518"/>
                </a:avLst>
              </a:prstGeom>
              <a:solidFill>
                <a:srgbClr val="FFAB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solidFill>
                      <a:srgbClr val="3A3363"/>
                    </a:solidFill>
                    <a:effectLst>
                      <a:outerShdw blurRad="38100" dist="38100" dir="2700000" algn="tl">
                        <a:srgbClr val="000000">
                          <a:alpha val="43137"/>
                        </a:srgbClr>
                      </a:outerShdw>
                    </a:effectLst>
                    <a:latin typeface="Microsoft Sans Serif"/>
                  </a:rPr>
                  <a:t>DAY 4</a:t>
                </a:r>
              </a:p>
              <a:p>
                <a:pPr algn="ctr" defTabSz="914377">
                  <a:defRPr/>
                </a:pPr>
                <a:r>
                  <a:rPr lang="en-US" sz="1600">
                    <a:solidFill>
                      <a:srgbClr val="262140"/>
                    </a:solidFill>
                    <a:effectLst>
                      <a:outerShdw blurRad="38100" dist="38100" dir="2700000" algn="tl">
                        <a:srgbClr val="000000">
                          <a:alpha val="43137"/>
                        </a:srgbClr>
                      </a:outerShdw>
                    </a:effectLst>
                    <a:latin typeface="Microsoft Sans Serif"/>
                  </a:rPr>
                  <a:t>Thursday</a:t>
                </a:r>
              </a:p>
            </p:txBody>
          </p:sp>
          <p:sp>
            <p:nvSpPr>
              <p:cNvPr id="36" name="Parallelogram 35">
                <a:extLst>
                  <a:ext uri="{FF2B5EF4-FFF2-40B4-BE49-F238E27FC236}">
                    <a16:creationId xmlns:a16="http://schemas.microsoft.com/office/drawing/2014/main" id="{31DAF345-3A98-435F-B3C6-4C54F0BF03C0}"/>
                  </a:ext>
                </a:extLst>
              </p:cNvPr>
              <p:cNvSpPr/>
              <p:nvPr userDrawn="1"/>
            </p:nvSpPr>
            <p:spPr>
              <a:xfrm>
                <a:off x="9457363" y="3175999"/>
                <a:ext cx="2322816" cy="506002"/>
              </a:xfrm>
              <a:prstGeom prst="parallelogram">
                <a:avLst>
                  <a:gd name="adj" fmla="val 59518"/>
                </a:avLst>
              </a:prstGeom>
              <a:solidFill>
                <a:srgbClr val="D6BBE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solidFill>
                      <a:srgbClr val="3A3363"/>
                    </a:solidFill>
                    <a:effectLst>
                      <a:outerShdw blurRad="38100" dist="38100" dir="2700000" algn="tl">
                        <a:srgbClr val="000000">
                          <a:alpha val="43137"/>
                        </a:srgbClr>
                      </a:outerShdw>
                    </a:effectLst>
                    <a:latin typeface="Microsoft Sans Serif"/>
                  </a:rPr>
                  <a:t>DAY 5</a:t>
                </a:r>
              </a:p>
              <a:p>
                <a:pPr algn="ctr" defTabSz="914377">
                  <a:defRPr/>
                </a:pPr>
                <a:r>
                  <a:rPr lang="en-US" sz="1600">
                    <a:solidFill>
                      <a:srgbClr val="3A3363"/>
                    </a:solidFill>
                    <a:effectLst>
                      <a:outerShdw blurRad="38100" dist="38100" dir="2700000" algn="tl">
                        <a:srgbClr val="000000">
                          <a:alpha val="43137"/>
                        </a:srgbClr>
                      </a:outerShdw>
                    </a:effectLst>
                    <a:latin typeface="Microsoft Sans Serif"/>
                  </a:rPr>
                  <a:t>Friday</a:t>
                </a:r>
              </a:p>
            </p:txBody>
          </p:sp>
        </p:grpSp>
        <p:cxnSp>
          <p:nvCxnSpPr>
            <p:cNvPr id="37" name="Straight Connector 36">
              <a:extLst>
                <a:ext uri="{FF2B5EF4-FFF2-40B4-BE49-F238E27FC236}">
                  <a16:creationId xmlns:a16="http://schemas.microsoft.com/office/drawing/2014/main" id="{418EB0BF-5FC2-410F-97E5-CF28E9CDD1E3}"/>
                </a:ext>
              </a:extLst>
            </p:cNvPr>
            <p:cNvCxnSpPr>
              <a:cxnSpLocks/>
            </p:cNvCxnSpPr>
            <p:nvPr/>
          </p:nvCxnSpPr>
          <p:spPr>
            <a:xfrm>
              <a:off x="635379" y="4241195"/>
              <a:ext cx="2015318" cy="2444"/>
            </a:xfrm>
            <a:prstGeom prst="line">
              <a:avLst/>
            </a:prstGeom>
            <a:ln w="12700">
              <a:tailEnd type="stealth" w="lg" len="lg"/>
            </a:ln>
            <a:effectLst>
              <a:outerShdw blurRad="50800" dist="254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cxnSp>
          <p:nvCxnSpPr>
            <p:cNvPr id="38" name="Straight Connector 37">
              <a:extLst>
                <a:ext uri="{FF2B5EF4-FFF2-40B4-BE49-F238E27FC236}">
                  <a16:creationId xmlns:a16="http://schemas.microsoft.com/office/drawing/2014/main" id="{E015ABE2-F300-4E86-BAF5-2DCB0BD44A5C}"/>
                </a:ext>
              </a:extLst>
            </p:cNvPr>
            <p:cNvCxnSpPr>
              <a:cxnSpLocks/>
            </p:cNvCxnSpPr>
            <p:nvPr/>
          </p:nvCxnSpPr>
          <p:spPr>
            <a:xfrm>
              <a:off x="2863075" y="4241195"/>
              <a:ext cx="2015318" cy="2444"/>
            </a:xfrm>
            <a:prstGeom prst="line">
              <a:avLst/>
            </a:prstGeom>
            <a:ln w="12700">
              <a:tailEnd type="stealth" w="lg" len="lg"/>
            </a:ln>
            <a:effectLst>
              <a:outerShdw blurRad="50800" dist="254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cxnSp>
          <p:nvCxnSpPr>
            <p:cNvPr id="39" name="Straight Connector 38">
              <a:extLst>
                <a:ext uri="{FF2B5EF4-FFF2-40B4-BE49-F238E27FC236}">
                  <a16:creationId xmlns:a16="http://schemas.microsoft.com/office/drawing/2014/main" id="{4C6A8EBF-5CB3-4BCA-8E4B-69D8D7DD5326}"/>
                </a:ext>
              </a:extLst>
            </p:cNvPr>
            <p:cNvCxnSpPr>
              <a:cxnSpLocks/>
            </p:cNvCxnSpPr>
            <p:nvPr/>
          </p:nvCxnSpPr>
          <p:spPr>
            <a:xfrm>
              <a:off x="5119889" y="4241195"/>
              <a:ext cx="2015318" cy="2444"/>
            </a:xfrm>
            <a:prstGeom prst="line">
              <a:avLst/>
            </a:prstGeom>
            <a:ln w="12700">
              <a:tailEnd type="stealth" w="lg" len="lg"/>
            </a:ln>
            <a:effectLst>
              <a:outerShdw blurRad="50800" dist="254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cxnSp>
          <p:nvCxnSpPr>
            <p:cNvPr id="40" name="Straight Connector 39">
              <a:extLst>
                <a:ext uri="{FF2B5EF4-FFF2-40B4-BE49-F238E27FC236}">
                  <a16:creationId xmlns:a16="http://schemas.microsoft.com/office/drawing/2014/main" id="{0A9CC9EA-6300-4A6A-AECB-453CF784E4C7}"/>
                </a:ext>
              </a:extLst>
            </p:cNvPr>
            <p:cNvCxnSpPr>
              <a:cxnSpLocks/>
            </p:cNvCxnSpPr>
            <p:nvPr/>
          </p:nvCxnSpPr>
          <p:spPr>
            <a:xfrm>
              <a:off x="7388413" y="4241195"/>
              <a:ext cx="2015318" cy="2444"/>
            </a:xfrm>
            <a:prstGeom prst="line">
              <a:avLst/>
            </a:prstGeom>
            <a:ln w="12700">
              <a:tailEnd type="stealth" w="lg" len="lg"/>
            </a:ln>
            <a:effectLst>
              <a:outerShdw blurRad="50800" dist="254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cxnSp>
          <p:nvCxnSpPr>
            <p:cNvPr id="41" name="Straight Connector 40">
              <a:extLst>
                <a:ext uri="{FF2B5EF4-FFF2-40B4-BE49-F238E27FC236}">
                  <a16:creationId xmlns:a16="http://schemas.microsoft.com/office/drawing/2014/main" id="{D6C17249-4908-48AE-A62B-3CCF960F0637}"/>
                </a:ext>
              </a:extLst>
            </p:cNvPr>
            <p:cNvCxnSpPr>
              <a:cxnSpLocks/>
            </p:cNvCxnSpPr>
            <p:nvPr/>
          </p:nvCxnSpPr>
          <p:spPr>
            <a:xfrm>
              <a:off x="9651084" y="4241195"/>
              <a:ext cx="2015318" cy="2444"/>
            </a:xfrm>
            <a:prstGeom prst="line">
              <a:avLst/>
            </a:prstGeom>
            <a:ln w="12700">
              <a:tailEnd type="oval" w="med" len="med"/>
            </a:ln>
            <a:effectLst>
              <a:outerShdw blurRad="50800" dist="254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grpSp>
      <p:sp>
        <p:nvSpPr>
          <p:cNvPr id="180" name="Text Placeholder 15">
            <a:extLst>
              <a:ext uri="{FF2B5EF4-FFF2-40B4-BE49-F238E27FC236}">
                <a16:creationId xmlns:a16="http://schemas.microsoft.com/office/drawing/2014/main" id="{6477B443-2665-48A1-A6AE-5EE7D7D7388B}"/>
              </a:ext>
            </a:extLst>
          </p:cNvPr>
          <p:cNvSpPr txBox="1">
            <a:spLocks/>
          </p:cNvSpPr>
          <p:nvPr/>
        </p:nvSpPr>
        <p:spPr>
          <a:xfrm>
            <a:off x="2842543" y="791161"/>
            <a:ext cx="2253523" cy="794331"/>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i="1">
                <a:solidFill>
                  <a:srgbClr val="262140"/>
                </a:solidFill>
                <a:effectLst>
                  <a:outerShdw blurRad="38100" dist="38100" dir="2700000" algn="tl">
                    <a:srgbClr val="000000">
                      <a:alpha val="43137"/>
                    </a:srgbClr>
                  </a:outerShdw>
                </a:effectLst>
                <a:latin typeface="Microsoft Sans Serif"/>
              </a:rPr>
              <a:t>Decision  Framing</a:t>
            </a:r>
          </a:p>
        </p:txBody>
      </p:sp>
      <p:sp>
        <p:nvSpPr>
          <p:cNvPr id="181" name="Text Placeholder 15">
            <a:extLst>
              <a:ext uri="{FF2B5EF4-FFF2-40B4-BE49-F238E27FC236}">
                <a16:creationId xmlns:a16="http://schemas.microsoft.com/office/drawing/2014/main" id="{20D0BBDE-6B31-4E00-BEC3-5187D144C235}"/>
              </a:ext>
            </a:extLst>
          </p:cNvPr>
          <p:cNvSpPr txBox="1">
            <a:spLocks/>
          </p:cNvSpPr>
          <p:nvPr/>
        </p:nvSpPr>
        <p:spPr>
          <a:xfrm>
            <a:off x="5096065" y="791165"/>
            <a:ext cx="2253523" cy="644631"/>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i="1">
                <a:solidFill>
                  <a:srgbClr val="262140"/>
                </a:solidFill>
                <a:effectLst>
                  <a:outerShdw blurRad="38100" dist="38100" dir="2700000" algn="tl">
                    <a:srgbClr val="000000">
                      <a:alpha val="43137"/>
                    </a:srgbClr>
                  </a:outerShdw>
                </a:effectLst>
                <a:latin typeface="Microsoft Sans Serif"/>
              </a:rPr>
              <a:t>Fire Business Analyses</a:t>
            </a:r>
          </a:p>
        </p:txBody>
      </p:sp>
      <p:sp>
        <p:nvSpPr>
          <p:cNvPr id="182" name="Text Placeholder 15">
            <a:extLst>
              <a:ext uri="{FF2B5EF4-FFF2-40B4-BE49-F238E27FC236}">
                <a16:creationId xmlns:a16="http://schemas.microsoft.com/office/drawing/2014/main" id="{B572100B-756A-473E-9411-13C1E181573A}"/>
              </a:ext>
            </a:extLst>
          </p:cNvPr>
          <p:cNvSpPr txBox="1">
            <a:spLocks/>
          </p:cNvSpPr>
          <p:nvPr/>
        </p:nvSpPr>
        <p:spPr>
          <a:xfrm>
            <a:off x="7354621" y="791165"/>
            <a:ext cx="2271601" cy="644631"/>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None/>
              <a:defRPr/>
            </a:pPr>
            <a:r>
              <a:rPr lang="en-US" sz="1800" b="1" i="1">
                <a:solidFill>
                  <a:srgbClr val="262140"/>
                </a:solidFill>
                <a:effectLst>
                  <a:outerShdw blurRad="38100" dist="38100" dir="2700000" algn="tl">
                    <a:srgbClr val="000000">
                      <a:alpha val="43137"/>
                    </a:srgbClr>
                  </a:outerShdw>
                </a:effectLst>
                <a:latin typeface="Microsoft Sans Serif"/>
              </a:rPr>
              <a:t>Decision Support</a:t>
            </a:r>
          </a:p>
        </p:txBody>
      </p:sp>
      <p:sp>
        <p:nvSpPr>
          <p:cNvPr id="183" name="Text Placeholder 15">
            <a:extLst>
              <a:ext uri="{FF2B5EF4-FFF2-40B4-BE49-F238E27FC236}">
                <a16:creationId xmlns:a16="http://schemas.microsoft.com/office/drawing/2014/main" id="{E278877D-C311-48A1-AE34-DF09A14511F4}"/>
              </a:ext>
            </a:extLst>
          </p:cNvPr>
          <p:cNvSpPr txBox="1">
            <a:spLocks/>
          </p:cNvSpPr>
          <p:nvPr/>
        </p:nvSpPr>
        <p:spPr>
          <a:xfrm>
            <a:off x="9626219" y="791165"/>
            <a:ext cx="2047656" cy="644631"/>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None/>
              <a:defRPr/>
            </a:pPr>
            <a:r>
              <a:rPr lang="en-US" sz="1800" b="1" i="1">
                <a:solidFill>
                  <a:srgbClr val="262140"/>
                </a:solidFill>
                <a:effectLst>
                  <a:outerShdw blurRad="38100" dist="38100" dir="2700000" algn="tl">
                    <a:srgbClr val="000000">
                      <a:alpha val="43137"/>
                    </a:srgbClr>
                  </a:outerShdw>
                </a:effectLst>
                <a:latin typeface="Microsoft Sans Serif"/>
              </a:rPr>
              <a:t>Evaluation &amp; Feedback</a:t>
            </a:r>
          </a:p>
        </p:txBody>
      </p:sp>
      <p:sp>
        <p:nvSpPr>
          <p:cNvPr id="2" name="TextBox 1">
            <a:extLst>
              <a:ext uri="{FF2B5EF4-FFF2-40B4-BE49-F238E27FC236}">
                <a16:creationId xmlns:a16="http://schemas.microsoft.com/office/drawing/2014/main" id="{A2DF5979-83E4-4151-9183-CC59E97AA4FA}"/>
              </a:ext>
            </a:extLst>
          </p:cNvPr>
          <p:cNvSpPr txBox="1"/>
          <p:nvPr/>
        </p:nvSpPr>
        <p:spPr>
          <a:xfrm>
            <a:off x="10188569" y="4507879"/>
            <a:ext cx="1311578" cy="923330"/>
          </a:xfrm>
          <a:prstGeom prst="rect">
            <a:avLst/>
          </a:prstGeom>
          <a:noFill/>
        </p:spPr>
        <p:txBody>
          <a:bodyPr wrap="none" rtlCol="0">
            <a:spAutoFit/>
          </a:bodyPr>
          <a:lstStyle/>
          <a:p>
            <a:pPr defTabSz="914377">
              <a:defRPr/>
            </a:pPr>
            <a:r>
              <a:rPr lang="en-US">
                <a:solidFill>
                  <a:srgbClr val="262140"/>
                </a:solidFill>
                <a:latin typeface="Microsoft Sans Serif"/>
              </a:rPr>
              <a:t>Workshop </a:t>
            </a:r>
          </a:p>
          <a:p>
            <a:pPr defTabSz="914377">
              <a:defRPr/>
            </a:pPr>
            <a:r>
              <a:rPr lang="en-US">
                <a:solidFill>
                  <a:srgbClr val="262140"/>
                </a:solidFill>
                <a:latin typeface="Microsoft Sans Serif"/>
              </a:rPr>
              <a:t>Evaluation</a:t>
            </a:r>
          </a:p>
          <a:p>
            <a:pPr defTabSz="914377">
              <a:defRPr/>
            </a:pPr>
            <a:r>
              <a:rPr lang="en-US">
                <a:solidFill>
                  <a:srgbClr val="262140"/>
                </a:solidFill>
                <a:latin typeface="Microsoft Sans Serif"/>
              </a:rPr>
              <a:t>&amp; Closeout</a:t>
            </a:r>
          </a:p>
        </p:txBody>
      </p:sp>
      <p:sp>
        <p:nvSpPr>
          <p:cNvPr id="152" name="TextBox 151">
            <a:extLst>
              <a:ext uri="{FF2B5EF4-FFF2-40B4-BE49-F238E27FC236}">
                <a16:creationId xmlns:a16="http://schemas.microsoft.com/office/drawing/2014/main" id="{3F9D13A0-5388-4979-A10D-16415032F3CC}"/>
              </a:ext>
            </a:extLst>
          </p:cNvPr>
          <p:cNvSpPr txBox="1"/>
          <p:nvPr/>
        </p:nvSpPr>
        <p:spPr>
          <a:xfrm>
            <a:off x="9925297" y="2159951"/>
            <a:ext cx="1412773" cy="646331"/>
          </a:xfrm>
          <a:prstGeom prst="rect">
            <a:avLst/>
          </a:prstGeom>
          <a:noFill/>
        </p:spPr>
        <p:txBody>
          <a:bodyPr wrap="square" rtlCol="0">
            <a:spAutoFit/>
          </a:bodyPr>
          <a:lstStyle/>
          <a:p>
            <a:pPr algn="ctr" defTabSz="914377">
              <a:defRPr/>
            </a:pPr>
            <a:r>
              <a:rPr lang="en-US">
                <a:solidFill>
                  <a:srgbClr val="262140"/>
                </a:solidFill>
                <a:latin typeface="Microsoft Sans Serif"/>
              </a:rPr>
              <a:t>Desired End-State</a:t>
            </a:r>
          </a:p>
        </p:txBody>
      </p:sp>
    </p:spTree>
    <p:extLst>
      <p:ext uri="{BB962C8B-B14F-4D97-AF65-F5344CB8AC3E}">
        <p14:creationId xmlns:p14="http://schemas.microsoft.com/office/powerpoint/2010/main" val="417588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30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 calcmode="lin" valueType="num">
                                      <p:cBhvr>
                                        <p:cTn id="12"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6">
                                            <p:txEl>
                                              <p:pRg st="0" end="0"/>
                                            </p:txEl>
                                          </p:spTgt>
                                        </p:tgtEl>
                                      </p:cBhvr>
                                    </p:animEffect>
                                  </p:childTnLst>
                                </p:cTn>
                              </p:par>
                            </p:childTnLst>
                          </p:cTn>
                        </p:par>
                        <p:par>
                          <p:cTn id="15" fill="hold">
                            <p:stCondLst>
                              <p:cond delay="500"/>
                            </p:stCondLst>
                            <p:childTnLst>
                              <p:par>
                                <p:cTn id="16" presetID="47"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anim calcmode="lin" valueType="num">
                                      <p:cBhvr>
                                        <p:cTn id="19" dur="250" fill="hold"/>
                                        <p:tgtEl>
                                          <p:spTgt spid="6"/>
                                        </p:tgtEl>
                                        <p:attrNameLst>
                                          <p:attrName>ppt_x</p:attrName>
                                        </p:attrNameLst>
                                      </p:cBhvr>
                                      <p:tavLst>
                                        <p:tav tm="0">
                                          <p:val>
                                            <p:strVal val="#ppt_x"/>
                                          </p:val>
                                        </p:tav>
                                        <p:tav tm="100000">
                                          <p:val>
                                            <p:strVal val="#ppt_x"/>
                                          </p:val>
                                        </p:tav>
                                      </p:tavLst>
                                    </p:anim>
                                    <p:anim calcmode="lin" valueType="num">
                                      <p:cBhvr>
                                        <p:cTn id="20" dur="25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750"/>
                            </p:stCondLst>
                            <p:childTnLst>
                              <p:par>
                                <p:cTn id="22" presetID="47" presetClass="entr" presetSubtype="0" fill="hold"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250"/>
                                        <p:tgtEl>
                                          <p:spTgt spid="43"/>
                                        </p:tgtEl>
                                      </p:cBhvr>
                                    </p:animEffect>
                                    <p:anim calcmode="lin" valueType="num">
                                      <p:cBhvr>
                                        <p:cTn id="25" dur="250" fill="hold"/>
                                        <p:tgtEl>
                                          <p:spTgt spid="43"/>
                                        </p:tgtEl>
                                        <p:attrNameLst>
                                          <p:attrName>ppt_x</p:attrName>
                                        </p:attrNameLst>
                                      </p:cBhvr>
                                      <p:tavLst>
                                        <p:tav tm="0">
                                          <p:val>
                                            <p:strVal val="#ppt_x"/>
                                          </p:val>
                                        </p:tav>
                                        <p:tav tm="100000">
                                          <p:val>
                                            <p:strVal val="#ppt_x"/>
                                          </p:val>
                                        </p:tav>
                                      </p:tavLst>
                                    </p:anim>
                                    <p:anim calcmode="lin" valueType="num">
                                      <p:cBhvr>
                                        <p:cTn id="26" dur="250" fill="hold"/>
                                        <p:tgtEl>
                                          <p:spTgt spid="43"/>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7" presetClass="entr" presetSubtype="0"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250"/>
                                        <p:tgtEl>
                                          <p:spTgt spid="50"/>
                                        </p:tgtEl>
                                      </p:cBhvr>
                                    </p:animEffect>
                                    <p:anim calcmode="lin" valueType="num">
                                      <p:cBhvr>
                                        <p:cTn id="31" dur="250" fill="hold"/>
                                        <p:tgtEl>
                                          <p:spTgt spid="50"/>
                                        </p:tgtEl>
                                        <p:attrNameLst>
                                          <p:attrName>ppt_x</p:attrName>
                                        </p:attrNameLst>
                                      </p:cBhvr>
                                      <p:tavLst>
                                        <p:tav tm="0">
                                          <p:val>
                                            <p:strVal val="#ppt_x"/>
                                          </p:val>
                                        </p:tav>
                                        <p:tav tm="100000">
                                          <p:val>
                                            <p:strVal val="#ppt_x"/>
                                          </p:val>
                                        </p:tav>
                                      </p:tavLst>
                                    </p:anim>
                                    <p:anim calcmode="lin" valueType="num">
                                      <p:cBhvr>
                                        <p:cTn id="32" dur="250" fill="hold"/>
                                        <p:tgtEl>
                                          <p:spTgt spid="50"/>
                                        </p:tgtEl>
                                        <p:attrNameLst>
                                          <p:attrName>ppt_y</p:attrName>
                                        </p:attrNameLst>
                                      </p:cBhvr>
                                      <p:tavLst>
                                        <p:tav tm="0">
                                          <p:val>
                                            <p:strVal val="#ppt_y-.1"/>
                                          </p:val>
                                        </p:tav>
                                        <p:tav tm="100000">
                                          <p:val>
                                            <p:strVal val="#ppt_y"/>
                                          </p:val>
                                        </p:tav>
                                      </p:tavLst>
                                    </p:anim>
                                  </p:childTnLst>
                                </p:cTn>
                              </p:par>
                            </p:childTnLst>
                          </p:cTn>
                        </p:par>
                        <p:par>
                          <p:cTn id="33" fill="hold">
                            <p:stCondLst>
                              <p:cond delay="1250"/>
                            </p:stCondLst>
                            <p:childTnLst>
                              <p:par>
                                <p:cTn id="34" presetID="47" presetClass="entr" presetSubtype="0" fill="hold" nodeType="after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250"/>
                                        <p:tgtEl>
                                          <p:spTgt spid="57"/>
                                        </p:tgtEl>
                                      </p:cBhvr>
                                    </p:animEffect>
                                    <p:anim calcmode="lin" valueType="num">
                                      <p:cBhvr>
                                        <p:cTn id="37" dur="250" fill="hold"/>
                                        <p:tgtEl>
                                          <p:spTgt spid="57"/>
                                        </p:tgtEl>
                                        <p:attrNameLst>
                                          <p:attrName>ppt_x</p:attrName>
                                        </p:attrNameLst>
                                      </p:cBhvr>
                                      <p:tavLst>
                                        <p:tav tm="0">
                                          <p:val>
                                            <p:strVal val="#ppt_x"/>
                                          </p:val>
                                        </p:tav>
                                        <p:tav tm="100000">
                                          <p:val>
                                            <p:strVal val="#ppt_x"/>
                                          </p:val>
                                        </p:tav>
                                      </p:tavLst>
                                    </p:anim>
                                    <p:anim calcmode="lin" valueType="num">
                                      <p:cBhvr>
                                        <p:cTn id="38" dur="250" fill="hold"/>
                                        <p:tgtEl>
                                          <p:spTgt spid="57"/>
                                        </p:tgtEl>
                                        <p:attrNameLst>
                                          <p:attrName>ppt_y</p:attrName>
                                        </p:attrNameLst>
                                      </p:cBhvr>
                                      <p:tavLst>
                                        <p:tav tm="0">
                                          <p:val>
                                            <p:strVal val="#ppt_y-.1"/>
                                          </p:val>
                                        </p:tav>
                                        <p:tav tm="100000">
                                          <p:val>
                                            <p:strVal val="#ppt_y"/>
                                          </p:val>
                                        </p:tav>
                                      </p:tavLst>
                                    </p:anim>
                                  </p:childTnLst>
                                </p:cTn>
                              </p:par>
                            </p:childTnLst>
                          </p:cTn>
                        </p:par>
                        <p:par>
                          <p:cTn id="39" fill="hold">
                            <p:stCondLst>
                              <p:cond delay="1500"/>
                            </p:stCondLst>
                            <p:childTnLst>
                              <p:par>
                                <p:cTn id="40" presetID="47" presetClass="entr" presetSubtype="0" fill="hold" nodeType="after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250"/>
                                        <p:tgtEl>
                                          <p:spTgt spid="64"/>
                                        </p:tgtEl>
                                      </p:cBhvr>
                                    </p:animEffect>
                                    <p:anim calcmode="lin" valueType="num">
                                      <p:cBhvr>
                                        <p:cTn id="43" dur="250" fill="hold"/>
                                        <p:tgtEl>
                                          <p:spTgt spid="64"/>
                                        </p:tgtEl>
                                        <p:attrNameLst>
                                          <p:attrName>ppt_x</p:attrName>
                                        </p:attrNameLst>
                                      </p:cBhvr>
                                      <p:tavLst>
                                        <p:tav tm="0">
                                          <p:val>
                                            <p:strVal val="#ppt_x"/>
                                          </p:val>
                                        </p:tav>
                                        <p:tav tm="100000">
                                          <p:val>
                                            <p:strVal val="#ppt_x"/>
                                          </p:val>
                                        </p:tav>
                                      </p:tavLst>
                                    </p:anim>
                                    <p:anim calcmode="lin" valueType="num">
                                      <p:cBhvr>
                                        <p:cTn id="44" dur="250" fill="hold"/>
                                        <p:tgtEl>
                                          <p:spTgt spid="64"/>
                                        </p:tgtEl>
                                        <p:attrNameLst>
                                          <p:attrName>ppt_y</p:attrName>
                                        </p:attrNameLst>
                                      </p:cBhvr>
                                      <p:tavLst>
                                        <p:tav tm="0">
                                          <p:val>
                                            <p:strVal val="#ppt_y-.1"/>
                                          </p:val>
                                        </p:tav>
                                        <p:tav tm="100000">
                                          <p:val>
                                            <p:strVal val="#ppt_y"/>
                                          </p:val>
                                        </p:tav>
                                      </p:tavLst>
                                    </p:anim>
                                  </p:childTnLst>
                                </p:cTn>
                              </p:par>
                            </p:childTnLst>
                          </p:cTn>
                        </p:par>
                        <p:par>
                          <p:cTn id="45" fill="hold">
                            <p:stCondLst>
                              <p:cond delay="1750"/>
                            </p:stCondLst>
                            <p:childTnLst>
                              <p:par>
                                <p:cTn id="46" presetID="47" presetClass="entr" presetSubtype="0" fill="hold" nodeType="after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fade">
                                      <p:cBhvr>
                                        <p:cTn id="48" dur="250"/>
                                        <p:tgtEl>
                                          <p:spTgt spid="71"/>
                                        </p:tgtEl>
                                      </p:cBhvr>
                                    </p:animEffect>
                                    <p:anim calcmode="lin" valueType="num">
                                      <p:cBhvr>
                                        <p:cTn id="49" dur="250" fill="hold"/>
                                        <p:tgtEl>
                                          <p:spTgt spid="71"/>
                                        </p:tgtEl>
                                        <p:attrNameLst>
                                          <p:attrName>ppt_x</p:attrName>
                                        </p:attrNameLst>
                                      </p:cBhvr>
                                      <p:tavLst>
                                        <p:tav tm="0">
                                          <p:val>
                                            <p:strVal val="#ppt_x"/>
                                          </p:val>
                                        </p:tav>
                                        <p:tav tm="100000">
                                          <p:val>
                                            <p:strVal val="#ppt_x"/>
                                          </p:val>
                                        </p:tav>
                                      </p:tavLst>
                                    </p:anim>
                                    <p:anim calcmode="lin" valueType="num">
                                      <p:cBhvr>
                                        <p:cTn id="50" dur="25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80"/>
                                        </p:tgtEl>
                                        <p:attrNameLst>
                                          <p:attrName>style.visibility</p:attrName>
                                        </p:attrNameLst>
                                      </p:cBhvr>
                                      <p:to>
                                        <p:strVal val="visible"/>
                                      </p:to>
                                    </p:set>
                                    <p:anim calcmode="lin" valueType="num">
                                      <p:cBhvr>
                                        <p:cTn id="55" dur="500" fill="hold"/>
                                        <p:tgtEl>
                                          <p:spTgt spid="180"/>
                                        </p:tgtEl>
                                        <p:attrNameLst>
                                          <p:attrName>ppt_w</p:attrName>
                                        </p:attrNameLst>
                                      </p:cBhvr>
                                      <p:tavLst>
                                        <p:tav tm="0">
                                          <p:val>
                                            <p:fltVal val="0"/>
                                          </p:val>
                                        </p:tav>
                                        <p:tav tm="100000">
                                          <p:val>
                                            <p:strVal val="#ppt_w"/>
                                          </p:val>
                                        </p:tav>
                                      </p:tavLst>
                                    </p:anim>
                                    <p:anim calcmode="lin" valueType="num">
                                      <p:cBhvr>
                                        <p:cTn id="56" dur="500" fill="hold"/>
                                        <p:tgtEl>
                                          <p:spTgt spid="180"/>
                                        </p:tgtEl>
                                        <p:attrNameLst>
                                          <p:attrName>ppt_h</p:attrName>
                                        </p:attrNameLst>
                                      </p:cBhvr>
                                      <p:tavLst>
                                        <p:tav tm="0">
                                          <p:val>
                                            <p:fltVal val="0"/>
                                          </p:val>
                                        </p:tav>
                                        <p:tav tm="100000">
                                          <p:val>
                                            <p:strVal val="#ppt_h"/>
                                          </p:val>
                                        </p:tav>
                                      </p:tavLst>
                                    </p:anim>
                                    <p:animEffect transition="in" filter="fade">
                                      <p:cBhvr>
                                        <p:cTn id="57" dur="500"/>
                                        <p:tgtEl>
                                          <p:spTgt spid="180"/>
                                        </p:tgtEl>
                                      </p:cBhvr>
                                    </p:animEffect>
                                  </p:childTnLst>
                                </p:cTn>
                              </p:par>
                            </p:childTnLst>
                          </p:cTn>
                        </p:par>
                        <p:par>
                          <p:cTn id="58" fill="hold">
                            <p:stCondLst>
                              <p:cond delay="500"/>
                            </p:stCondLst>
                            <p:childTnLst>
                              <p:par>
                                <p:cTn id="59" presetID="47" presetClass="entr" presetSubtype="0" fill="hold" nodeType="afterEffect">
                                  <p:stCondLst>
                                    <p:cond delay="0"/>
                                  </p:stCondLst>
                                  <p:childTnLst>
                                    <p:set>
                                      <p:cBhvr>
                                        <p:cTn id="60" dur="1" fill="hold">
                                          <p:stCondLst>
                                            <p:cond delay="0"/>
                                          </p:stCondLst>
                                        </p:cTn>
                                        <p:tgtEl>
                                          <p:spTgt spid="127"/>
                                        </p:tgtEl>
                                        <p:attrNameLst>
                                          <p:attrName>style.visibility</p:attrName>
                                        </p:attrNameLst>
                                      </p:cBhvr>
                                      <p:to>
                                        <p:strVal val="visible"/>
                                      </p:to>
                                    </p:set>
                                    <p:animEffect transition="in" filter="fade">
                                      <p:cBhvr>
                                        <p:cTn id="61" dur="250"/>
                                        <p:tgtEl>
                                          <p:spTgt spid="127"/>
                                        </p:tgtEl>
                                      </p:cBhvr>
                                    </p:animEffect>
                                    <p:anim calcmode="lin" valueType="num">
                                      <p:cBhvr>
                                        <p:cTn id="62" dur="250" fill="hold"/>
                                        <p:tgtEl>
                                          <p:spTgt spid="127"/>
                                        </p:tgtEl>
                                        <p:attrNameLst>
                                          <p:attrName>ppt_x</p:attrName>
                                        </p:attrNameLst>
                                      </p:cBhvr>
                                      <p:tavLst>
                                        <p:tav tm="0">
                                          <p:val>
                                            <p:strVal val="#ppt_x"/>
                                          </p:val>
                                        </p:tav>
                                        <p:tav tm="100000">
                                          <p:val>
                                            <p:strVal val="#ppt_x"/>
                                          </p:val>
                                        </p:tav>
                                      </p:tavLst>
                                    </p:anim>
                                    <p:anim calcmode="lin" valueType="num">
                                      <p:cBhvr>
                                        <p:cTn id="63" dur="250" fill="hold"/>
                                        <p:tgtEl>
                                          <p:spTgt spid="127"/>
                                        </p:tgtEl>
                                        <p:attrNameLst>
                                          <p:attrName>ppt_y</p:attrName>
                                        </p:attrNameLst>
                                      </p:cBhvr>
                                      <p:tavLst>
                                        <p:tav tm="0">
                                          <p:val>
                                            <p:strVal val="#ppt_y-.1"/>
                                          </p:val>
                                        </p:tav>
                                        <p:tav tm="100000">
                                          <p:val>
                                            <p:strVal val="#ppt_y"/>
                                          </p:val>
                                        </p:tav>
                                      </p:tavLst>
                                    </p:anim>
                                  </p:childTnLst>
                                </p:cTn>
                              </p:par>
                            </p:childTnLst>
                          </p:cTn>
                        </p:par>
                        <p:par>
                          <p:cTn id="64" fill="hold">
                            <p:stCondLst>
                              <p:cond delay="750"/>
                            </p:stCondLst>
                            <p:childTnLst>
                              <p:par>
                                <p:cTn id="65" presetID="42" presetClass="entr" presetSubtype="0" fill="hold" nodeType="afterEffect">
                                  <p:stCondLst>
                                    <p:cond delay="0"/>
                                  </p:stCondLst>
                                  <p:childTnLst>
                                    <p:set>
                                      <p:cBhvr>
                                        <p:cTn id="66" dur="1" fill="hold">
                                          <p:stCondLst>
                                            <p:cond delay="0"/>
                                          </p:stCondLst>
                                        </p:cTn>
                                        <p:tgtEl>
                                          <p:spTgt spid="216"/>
                                        </p:tgtEl>
                                        <p:attrNameLst>
                                          <p:attrName>style.visibility</p:attrName>
                                        </p:attrNameLst>
                                      </p:cBhvr>
                                      <p:to>
                                        <p:strVal val="visible"/>
                                      </p:to>
                                    </p:set>
                                    <p:animEffect transition="in" filter="fade">
                                      <p:cBhvr>
                                        <p:cTn id="67" dur="250"/>
                                        <p:tgtEl>
                                          <p:spTgt spid="216"/>
                                        </p:tgtEl>
                                      </p:cBhvr>
                                    </p:animEffect>
                                    <p:anim calcmode="lin" valueType="num">
                                      <p:cBhvr>
                                        <p:cTn id="68" dur="250" fill="hold"/>
                                        <p:tgtEl>
                                          <p:spTgt spid="216"/>
                                        </p:tgtEl>
                                        <p:attrNameLst>
                                          <p:attrName>ppt_x</p:attrName>
                                        </p:attrNameLst>
                                      </p:cBhvr>
                                      <p:tavLst>
                                        <p:tav tm="0">
                                          <p:val>
                                            <p:strVal val="#ppt_x"/>
                                          </p:val>
                                        </p:tav>
                                        <p:tav tm="100000">
                                          <p:val>
                                            <p:strVal val="#ppt_x"/>
                                          </p:val>
                                        </p:tav>
                                      </p:tavLst>
                                    </p:anim>
                                    <p:anim calcmode="lin" valueType="num">
                                      <p:cBhvr>
                                        <p:cTn id="69" dur="250" fill="hold"/>
                                        <p:tgtEl>
                                          <p:spTgt spid="216"/>
                                        </p:tgtEl>
                                        <p:attrNameLst>
                                          <p:attrName>ppt_y</p:attrName>
                                        </p:attrNameLst>
                                      </p:cBhvr>
                                      <p:tavLst>
                                        <p:tav tm="0">
                                          <p:val>
                                            <p:strVal val="#ppt_y+.1"/>
                                          </p:val>
                                        </p:tav>
                                        <p:tav tm="100000">
                                          <p:val>
                                            <p:strVal val="#ppt_y"/>
                                          </p:val>
                                        </p:tav>
                                      </p:tavLst>
                                    </p:anim>
                                  </p:childTnLst>
                                </p:cTn>
                              </p:par>
                            </p:childTnLst>
                          </p:cTn>
                        </p:par>
                        <p:par>
                          <p:cTn id="70" fill="hold">
                            <p:stCondLst>
                              <p:cond delay="1000"/>
                            </p:stCondLst>
                            <p:childTnLst>
                              <p:par>
                                <p:cTn id="71" presetID="47" presetClass="entr" presetSubtype="0" fill="hold" nodeType="afterEffect">
                                  <p:stCondLst>
                                    <p:cond delay="0"/>
                                  </p:stCondLst>
                                  <p:childTnLst>
                                    <p:set>
                                      <p:cBhvr>
                                        <p:cTn id="72" dur="1" fill="hold">
                                          <p:stCondLst>
                                            <p:cond delay="0"/>
                                          </p:stCondLst>
                                        </p:cTn>
                                        <p:tgtEl>
                                          <p:spTgt spid="120"/>
                                        </p:tgtEl>
                                        <p:attrNameLst>
                                          <p:attrName>style.visibility</p:attrName>
                                        </p:attrNameLst>
                                      </p:cBhvr>
                                      <p:to>
                                        <p:strVal val="visible"/>
                                      </p:to>
                                    </p:set>
                                    <p:animEffect transition="in" filter="fade">
                                      <p:cBhvr>
                                        <p:cTn id="73" dur="250"/>
                                        <p:tgtEl>
                                          <p:spTgt spid="120"/>
                                        </p:tgtEl>
                                      </p:cBhvr>
                                    </p:animEffect>
                                    <p:anim calcmode="lin" valueType="num">
                                      <p:cBhvr>
                                        <p:cTn id="74" dur="250" fill="hold"/>
                                        <p:tgtEl>
                                          <p:spTgt spid="120"/>
                                        </p:tgtEl>
                                        <p:attrNameLst>
                                          <p:attrName>ppt_x</p:attrName>
                                        </p:attrNameLst>
                                      </p:cBhvr>
                                      <p:tavLst>
                                        <p:tav tm="0">
                                          <p:val>
                                            <p:strVal val="#ppt_x"/>
                                          </p:val>
                                        </p:tav>
                                        <p:tav tm="100000">
                                          <p:val>
                                            <p:strVal val="#ppt_x"/>
                                          </p:val>
                                        </p:tav>
                                      </p:tavLst>
                                    </p:anim>
                                    <p:anim calcmode="lin" valueType="num">
                                      <p:cBhvr>
                                        <p:cTn id="75" dur="250" fill="hold"/>
                                        <p:tgtEl>
                                          <p:spTgt spid="120"/>
                                        </p:tgtEl>
                                        <p:attrNameLst>
                                          <p:attrName>ppt_y</p:attrName>
                                        </p:attrNameLst>
                                      </p:cBhvr>
                                      <p:tavLst>
                                        <p:tav tm="0">
                                          <p:val>
                                            <p:strVal val="#ppt_y-.1"/>
                                          </p:val>
                                        </p:tav>
                                        <p:tav tm="100000">
                                          <p:val>
                                            <p:strVal val="#ppt_y"/>
                                          </p:val>
                                        </p:tav>
                                      </p:tavLst>
                                    </p:anim>
                                  </p:childTnLst>
                                </p:cTn>
                              </p:par>
                            </p:childTnLst>
                          </p:cTn>
                        </p:par>
                        <p:par>
                          <p:cTn id="76" fill="hold">
                            <p:stCondLst>
                              <p:cond delay="1250"/>
                            </p:stCondLst>
                            <p:childTnLst>
                              <p:par>
                                <p:cTn id="77" presetID="42" presetClass="entr" presetSubtype="0" fill="hold" nodeType="afterEffect">
                                  <p:stCondLst>
                                    <p:cond delay="0"/>
                                  </p:stCondLst>
                                  <p:childTnLst>
                                    <p:set>
                                      <p:cBhvr>
                                        <p:cTn id="78" dur="1" fill="hold">
                                          <p:stCondLst>
                                            <p:cond delay="0"/>
                                          </p:stCondLst>
                                        </p:cTn>
                                        <p:tgtEl>
                                          <p:spTgt spid="208"/>
                                        </p:tgtEl>
                                        <p:attrNameLst>
                                          <p:attrName>style.visibility</p:attrName>
                                        </p:attrNameLst>
                                      </p:cBhvr>
                                      <p:to>
                                        <p:strVal val="visible"/>
                                      </p:to>
                                    </p:set>
                                    <p:animEffect transition="in" filter="fade">
                                      <p:cBhvr>
                                        <p:cTn id="79" dur="250"/>
                                        <p:tgtEl>
                                          <p:spTgt spid="208"/>
                                        </p:tgtEl>
                                      </p:cBhvr>
                                    </p:animEffect>
                                    <p:anim calcmode="lin" valueType="num">
                                      <p:cBhvr>
                                        <p:cTn id="80" dur="250" fill="hold"/>
                                        <p:tgtEl>
                                          <p:spTgt spid="208"/>
                                        </p:tgtEl>
                                        <p:attrNameLst>
                                          <p:attrName>ppt_x</p:attrName>
                                        </p:attrNameLst>
                                      </p:cBhvr>
                                      <p:tavLst>
                                        <p:tav tm="0">
                                          <p:val>
                                            <p:strVal val="#ppt_x"/>
                                          </p:val>
                                        </p:tav>
                                        <p:tav tm="100000">
                                          <p:val>
                                            <p:strVal val="#ppt_x"/>
                                          </p:val>
                                        </p:tav>
                                      </p:tavLst>
                                    </p:anim>
                                    <p:anim calcmode="lin" valueType="num">
                                      <p:cBhvr>
                                        <p:cTn id="81" dur="250" fill="hold"/>
                                        <p:tgtEl>
                                          <p:spTgt spid="208"/>
                                        </p:tgtEl>
                                        <p:attrNameLst>
                                          <p:attrName>ppt_y</p:attrName>
                                        </p:attrNameLst>
                                      </p:cBhvr>
                                      <p:tavLst>
                                        <p:tav tm="0">
                                          <p:val>
                                            <p:strVal val="#ppt_y+.1"/>
                                          </p:val>
                                        </p:tav>
                                        <p:tav tm="100000">
                                          <p:val>
                                            <p:strVal val="#ppt_y"/>
                                          </p:val>
                                        </p:tav>
                                      </p:tavLst>
                                    </p:anim>
                                  </p:childTnLst>
                                </p:cTn>
                              </p:par>
                            </p:childTnLst>
                          </p:cTn>
                        </p:par>
                        <p:par>
                          <p:cTn id="82" fill="hold">
                            <p:stCondLst>
                              <p:cond delay="1500"/>
                            </p:stCondLst>
                            <p:childTnLst>
                              <p:par>
                                <p:cTn id="83" presetID="47" presetClass="entr" presetSubtype="0" fill="hold" nodeType="afterEffect">
                                  <p:stCondLst>
                                    <p:cond delay="0"/>
                                  </p:stCondLst>
                                  <p:childTnLst>
                                    <p:set>
                                      <p:cBhvr>
                                        <p:cTn id="84" dur="1" fill="hold">
                                          <p:stCondLst>
                                            <p:cond delay="0"/>
                                          </p:stCondLst>
                                        </p:cTn>
                                        <p:tgtEl>
                                          <p:spTgt spid="113"/>
                                        </p:tgtEl>
                                        <p:attrNameLst>
                                          <p:attrName>style.visibility</p:attrName>
                                        </p:attrNameLst>
                                      </p:cBhvr>
                                      <p:to>
                                        <p:strVal val="visible"/>
                                      </p:to>
                                    </p:set>
                                    <p:animEffect transition="in" filter="fade">
                                      <p:cBhvr>
                                        <p:cTn id="85" dur="250"/>
                                        <p:tgtEl>
                                          <p:spTgt spid="113"/>
                                        </p:tgtEl>
                                      </p:cBhvr>
                                    </p:animEffect>
                                    <p:anim calcmode="lin" valueType="num">
                                      <p:cBhvr>
                                        <p:cTn id="86" dur="250" fill="hold"/>
                                        <p:tgtEl>
                                          <p:spTgt spid="113"/>
                                        </p:tgtEl>
                                        <p:attrNameLst>
                                          <p:attrName>ppt_x</p:attrName>
                                        </p:attrNameLst>
                                      </p:cBhvr>
                                      <p:tavLst>
                                        <p:tav tm="0">
                                          <p:val>
                                            <p:strVal val="#ppt_x"/>
                                          </p:val>
                                        </p:tav>
                                        <p:tav tm="100000">
                                          <p:val>
                                            <p:strVal val="#ppt_x"/>
                                          </p:val>
                                        </p:tav>
                                      </p:tavLst>
                                    </p:anim>
                                    <p:anim calcmode="lin" valueType="num">
                                      <p:cBhvr>
                                        <p:cTn id="87" dur="250" fill="hold"/>
                                        <p:tgtEl>
                                          <p:spTgt spid="113"/>
                                        </p:tgtEl>
                                        <p:attrNameLst>
                                          <p:attrName>ppt_y</p:attrName>
                                        </p:attrNameLst>
                                      </p:cBhvr>
                                      <p:tavLst>
                                        <p:tav tm="0">
                                          <p:val>
                                            <p:strVal val="#ppt_y-.1"/>
                                          </p:val>
                                        </p:tav>
                                        <p:tav tm="100000">
                                          <p:val>
                                            <p:strVal val="#ppt_y"/>
                                          </p:val>
                                        </p:tav>
                                      </p:tavLst>
                                    </p:anim>
                                  </p:childTnLst>
                                </p:cTn>
                              </p:par>
                            </p:childTnLst>
                          </p:cTn>
                        </p:par>
                        <p:par>
                          <p:cTn id="88" fill="hold">
                            <p:stCondLst>
                              <p:cond delay="1750"/>
                            </p:stCondLst>
                            <p:childTnLst>
                              <p:par>
                                <p:cTn id="89" presetID="42" presetClass="entr" presetSubtype="0" fill="hold" nodeType="afterEffect">
                                  <p:stCondLst>
                                    <p:cond delay="0"/>
                                  </p:stCondLst>
                                  <p:childTnLst>
                                    <p:set>
                                      <p:cBhvr>
                                        <p:cTn id="90" dur="1" fill="hold">
                                          <p:stCondLst>
                                            <p:cond delay="0"/>
                                          </p:stCondLst>
                                        </p:cTn>
                                        <p:tgtEl>
                                          <p:spTgt spid="212"/>
                                        </p:tgtEl>
                                        <p:attrNameLst>
                                          <p:attrName>style.visibility</p:attrName>
                                        </p:attrNameLst>
                                      </p:cBhvr>
                                      <p:to>
                                        <p:strVal val="visible"/>
                                      </p:to>
                                    </p:set>
                                    <p:animEffect transition="in" filter="fade">
                                      <p:cBhvr>
                                        <p:cTn id="91" dur="250"/>
                                        <p:tgtEl>
                                          <p:spTgt spid="212"/>
                                        </p:tgtEl>
                                      </p:cBhvr>
                                    </p:animEffect>
                                    <p:anim calcmode="lin" valueType="num">
                                      <p:cBhvr>
                                        <p:cTn id="92" dur="250" fill="hold"/>
                                        <p:tgtEl>
                                          <p:spTgt spid="212"/>
                                        </p:tgtEl>
                                        <p:attrNameLst>
                                          <p:attrName>ppt_x</p:attrName>
                                        </p:attrNameLst>
                                      </p:cBhvr>
                                      <p:tavLst>
                                        <p:tav tm="0">
                                          <p:val>
                                            <p:strVal val="#ppt_x"/>
                                          </p:val>
                                        </p:tav>
                                        <p:tav tm="100000">
                                          <p:val>
                                            <p:strVal val="#ppt_x"/>
                                          </p:val>
                                        </p:tav>
                                      </p:tavLst>
                                    </p:anim>
                                    <p:anim calcmode="lin" valueType="num">
                                      <p:cBhvr>
                                        <p:cTn id="93" dur="250" fill="hold"/>
                                        <p:tgtEl>
                                          <p:spTgt spid="212"/>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181"/>
                                        </p:tgtEl>
                                        <p:attrNameLst>
                                          <p:attrName>style.visibility</p:attrName>
                                        </p:attrNameLst>
                                      </p:cBhvr>
                                      <p:to>
                                        <p:strVal val="visible"/>
                                      </p:to>
                                    </p:set>
                                    <p:anim calcmode="lin" valueType="num">
                                      <p:cBhvr>
                                        <p:cTn id="98" dur="500" fill="hold"/>
                                        <p:tgtEl>
                                          <p:spTgt spid="181"/>
                                        </p:tgtEl>
                                        <p:attrNameLst>
                                          <p:attrName>ppt_w</p:attrName>
                                        </p:attrNameLst>
                                      </p:cBhvr>
                                      <p:tavLst>
                                        <p:tav tm="0">
                                          <p:val>
                                            <p:fltVal val="0"/>
                                          </p:val>
                                        </p:tav>
                                        <p:tav tm="100000">
                                          <p:val>
                                            <p:strVal val="#ppt_w"/>
                                          </p:val>
                                        </p:tav>
                                      </p:tavLst>
                                    </p:anim>
                                    <p:anim calcmode="lin" valueType="num">
                                      <p:cBhvr>
                                        <p:cTn id="99" dur="500" fill="hold"/>
                                        <p:tgtEl>
                                          <p:spTgt spid="181"/>
                                        </p:tgtEl>
                                        <p:attrNameLst>
                                          <p:attrName>ppt_h</p:attrName>
                                        </p:attrNameLst>
                                      </p:cBhvr>
                                      <p:tavLst>
                                        <p:tav tm="0">
                                          <p:val>
                                            <p:fltVal val="0"/>
                                          </p:val>
                                        </p:tav>
                                        <p:tav tm="100000">
                                          <p:val>
                                            <p:strVal val="#ppt_h"/>
                                          </p:val>
                                        </p:tav>
                                      </p:tavLst>
                                    </p:anim>
                                    <p:animEffect transition="in" filter="fade">
                                      <p:cBhvr>
                                        <p:cTn id="100" dur="500"/>
                                        <p:tgtEl>
                                          <p:spTgt spid="181"/>
                                        </p:tgtEl>
                                      </p:cBhvr>
                                    </p:animEffect>
                                  </p:childTnLst>
                                </p:cTn>
                              </p:par>
                            </p:childTnLst>
                          </p:cTn>
                        </p:par>
                        <p:par>
                          <p:cTn id="101" fill="hold">
                            <p:stCondLst>
                              <p:cond delay="500"/>
                            </p:stCondLst>
                            <p:childTnLst>
                              <p:par>
                                <p:cTn id="102" presetID="47" presetClass="entr" presetSubtype="0" fill="hold" nodeType="afterEffect">
                                  <p:stCondLst>
                                    <p:cond delay="0"/>
                                  </p:stCondLst>
                                  <p:childTnLst>
                                    <p:set>
                                      <p:cBhvr>
                                        <p:cTn id="103" dur="1" fill="hold">
                                          <p:stCondLst>
                                            <p:cond delay="0"/>
                                          </p:stCondLst>
                                        </p:cTn>
                                        <p:tgtEl>
                                          <p:spTgt spid="147"/>
                                        </p:tgtEl>
                                        <p:attrNameLst>
                                          <p:attrName>style.visibility</p:attrName>
                                        </p:attrNameLst>
                                      </p:cBhvr>
                                      <p:to>
                                        <p:strVal val="visible"/>
                                      </p:to>
                                    </p:set>
                                    <p:animEffect transition="in" filter="fade">
                                      <p:cBhvr>
                                        <p:cTn id="104" dur="250"/>
                                        <p:tgtEl>
                                          <p:spTgt spid="147"/>
                                        </p:tgtEl>
                                      </p:cBhvr>
                                    </p:animEffect>
                                    <p:anim calcmode="lin" valueType="num">
                                      <p:cBhvr>
                                        <p:cTn id="105" dur="250" fill="hold"/>
                                        <p:tgtEl>
                                          <p:spTgt spid="147"/>
                                        </p:tgtEl>
                                        <p:attrNameLst>
                                          <p:attrName>ppt_x</p:attrName>
                                        </p:attrNameLst>
                                      </p:cBhvr>
                                      <p:tavLst>
                                        <p:tav tm="0">
                                          <p:val>
                                            <p:strVal val="#ppt_x"/>
                                          </p:val>
                                        </p:tav>
                                        <p:tav tm="100000">
                                          <p:val>
                                            <p:strVal val="#ppt_x"/>
                                          </p:val>
                                        </p:tav>
                                      </p:tavLst>
                                    </p:anim>
                                    <p:anim calcmode="lin" valueType="num">
                                      <p:cBhvr>
                                        <p:cTn id="106" dur="250" fill="hold"/>
                                        <p:tgtEl>
                                          <p:spTgt spid="147"/>
                                        </p:tgtEl>
                                        <p:attrNameLst>
                                          <p:attrName>ppt_y</p:attrName>
                                        </p:attrNameLst>
                                      </p:cBhvr>
                                      <p:tavLst>
                                        <p:tav tm="0">
                                          <p:val>
                                            <p:strVal val="#ppt_y-.1"/>
                                          </p:val>
                                        </p:tav>
                                        <p:tav tm="100000">
                                          <p:val>
                                            <p:strVal val="#ppt_y"/>
                                          </p:val>
                                        </p:tav>
                                      </p:tavLst>
                                    </p:anim>
                                  </p:childTnLst>
                                </p:cTn>
                              </p:par>
                            </p:childTnLst>
                          </p:cTn>
                        </p:par>
                        <p:par>
                          <p:cTn id="107" fill="hold">
                            <p:stCondLst>
                              <p:cond delay="750"/>
                            </p:stCondLst>
                            <p:childTnLst>
                              <p:par>
                                <p:cTn id="108" presetID="42" presetClass="entr" presetSubtype="0" fill="hold" nodeType="afterEffect">
                                  <p:stCondLst>
                                    <p:cond delay="0"/>
                                  </p:stCondLst>
                                  <p:childTnLst>
                                    <p:set>
                                      <p:cBhvr>
                                        <p:cTn id="109" dur="1" fill="hold">
                                          <p:stCondLst>
                                            <p:cond delay="0"/>
                                          </p:stCondLst>
                                        </p:cTn>
                                        <p:tgtEl>
                                          <p:spTgt spid="227"/>
                                        </p:tgtEl>
                                        <p:attrNameLst>
                                          <p:attrName>style.visibility</p:attrName>
                                        </p:attrNameLst>
                                      </p:cBhvr>
                                      <p:to>
                                        <p:strVal val="visible"/>
                                      </p:to>
                                    </p:set>
                                    <p:animEffect transition="in" filter="fade">
                                      <p:cBhvr>
                                        <p:cTn id="110" dur="250"/>
                                        <p:tgtEl>
                                          <p:spTgt spid="227"/>
                                        </p:tgtEl>
                                      </p:cBhvr>
                                    </p:animEffect>
                                    <p:anim calcmode="lin" valueType="num">
                                      <p:cBhvr>
                                        <p:cTn id="111" dur="250" fill="hold"/>
                                        <p:tgtEl>
                                          <p:spTgt spid="227"/>
                                        </p:tgtEl>
                                        <p:attrNameLst>
                                          <p:attrName>ppt_x</p:attrName>
                                        </p:attrNameLst>
                                      </p:cBhvr>
                                      <p:tavLst>
                                        <p:tav tm="0">
                                          <p:val>
                                            <p:strVal val="#ppt_x"/>
                                          </p:val>
                                        </p:tav>
                                        <p:tav tm="100000">
                                          <p:val>
                                            <p:strVal val="#ppt_x"/>
                                          </p:val>
                                        </p:tav>
                                      </p:tavLst>
                                    </p:anim>
                                    <p:anim calcmode="lin" valueType="num">
                                      <p:cBhvr>
                                        <p:cTn id="112" dur="250" fill="hold"/>
                                        <p:tgtEl>
                                          <p:spTgt spid="227"/>
                                        </p:tgtEl>
                                        <p:attrNameLst>
                                          <p:attrName>ppt_y</p:attrName>
                                        </p:attrNameLst>
                                      </p:cBhvr>
                                      <p:tavLst>
                                        <p:tav tm="0">
                                          <p:val>
                                            <p:strVal val="#ppt_y+.1"/>
                                          </p:val>
                                        </p:tav>
                                        <p:tav tm="100000">
                                          <p:val>
                                            <p:strVal val="#ppt_y"/>
                                          </p:val>
                                        </p:tav>
                                      </p:tavLst>
                                    </p:anim>
                                  </p:childTnLst>
                                </p:cTn>
                              </p:par>
                            </p:childTnLst>
                          </p:cTn>
                        </p:par>
                        <p:par>
                          <p:cTn id="113" fill="hold">
                            <p:stCondLst>
                              <p:cond delay="1000"/>
                            </p:stCondLst>
                            <p:childTnLst>
                              <p:par>
                                <p:cTn id="114" presetID="47" presetClass="entr" presetSubtype="0" fill="hold" nodeType="afterEffect">
                                  <p:stCondLst>
                                    <p:cond delay="0"/>
                                  </p:stCondLst>
                                  <p:childTnLst>
                                    <p:set>
                                      <p:cBhvr>
                                        <p:cTn id="115" dur="1" fill="hold">
                                          <p:stCondLst>
                                            <p:cond delay="0"/>
                                          </p:stCondLst>
                                        </p:cTn>
                                        <p:tgtEl>
                                          <p:spTgt spid="142"/>
                                        </p:tgtEl>
                                        <p:attrNameLst>
                                          <p:attrName>style.visibility</p:attrName>
                                        </p:attrNameLst>
                                      </p:cBhvr>
                                      <p:to>
                                        <p:strVal val="visible"/>
                                      </p:to>
                                    </p:set>
                                    <p:animEffect transition="in" filter="fade">
                                      <p:cBhvr>
                                        <p:cTn id="116" dur="250"/>
                                        <p:tgtEl>
                                          <p:spTgt spid="142"/>
                                        </p:tgtEl>
                                      </p:cBhvr>
                                    </p:animEffect>
                                    <p:anim calcmode="lin" valueType="num">
                                      <p:cBhvr>
                                        <p:cTn id="117" dur="250" fill="hold"/>
                                        <p:tgtEl>
                                          <p:spTgt spid="142"/>
                                        </p:tgtEl>
                                        <p:attrNameLst>
                                          <p:attrName>ppt_x</p:attrName>
                                        </p:attrNameLst>
                                      </p:cBhvr>
                                      <p:tavLst>
                                        <p:tav tm="0">
                                          <p:val>
                                            <p:strVal val="#ppt_x"/>
                                          </p:val>
                                        </p:tav>
                                        <p:tav tm="100000">
                                          <p:val>
                                            <p:strVal val="#ppt_x"/>
                                          </p:val>
                                        </p:tav>
                                      </p:tavLst>
                                    </p:anim>
                                    <p:anim calcmode="lin" valueType="num">
                                      <p:cBhvr>
                                        <p:cTn id="118" dur="250" fill="hold"/>
                                        <p:tgtEl>
                                          <p:spTgt spid="142"/>
                                        </p:tgtEl>
                                        <p:attrNameLst>
                                          <p:attrName>ppt_y</p:attrName>
                                        </p:attrNameLst>
                                      </p:cBhvr>
                                      <p:tavLst>
                                        <p:tav tm="0">
                                          <p:val>
                                            <p:strVal val="#ppt_y-.1"/>
                                          </p:val>
                                        </p:tav>
                                        <p:tav tm="100000">
                                          <p:val>
                                            <p:strVal val="#ppt_y"/>
                                          </p:val>
                                        </p:tav>
                                      </p:tavLst>
                                    </p:anim>
                                  </p:childTnLst>
                                </p:cTn>
                              </p:par>
                            </p:childTnLst>
                          </p:cTn>
                        </p:par>
                        <p:par>
                          <p:cTn id="119" fill="hold">
                            <p:stCondLst>
                              <p:cond delay="1250"/>
                            </p:stCondLst>
                            <p:childTnLst>
                              <p:par>
                                <p:cTn id="120" presetID="47" presetClass="entr" presetSubtype="0" fill="hold" nodeType="afterEffect">
                                  <p:stCondLst>
                                    <p:cond delay="0"/>
                                  </p:stCondLst>
                                  <p:childTnLst>
                                    <p:set>
                                      <p:cBhvr>
                                        <p:cTn id="121" dur="1" fill="hold">
                                          <p:stCondLst>
                                            <p:cond delay="0"/>
                                          </p:stCondLst>
                                        </p:cTn>
                                        <p:tgtEl>
                                          <p:spTgt spid="137"/>
                                        </p:tgtEl>
                                        <p:attrNameLst>
                                          <p:attrName>style.visibility</p:attrName>
                                        </p:attrNameLst>
                                      </p:cBhvr>
                                      <p:to>
                                        <p:strVal val="visible"/>
                                      </p:to>
                                    </p:set>
                                    <p:animEffect transition="in" filter="fade">
                                      <p:cBhvr>
                                        <p:cTn id="122" dur="250"/>
                                        <p:tgtEl>
                                          <p:spTgt spid="137"/>
                                        </p:tgtEl>
                                      </p:cBhvr>
                                    </p:animEffect>
                                    <p:anim calcmode="lin" valueType="num">
                                      <p:cBhvr>
                                        <p:cTn id="123" dur="250" fill="hold"/>
                                        <p:tgtEl>
                                          <p:spTgt spid="137"/>
                                        </p:tgtEl>
                                        <p:attrNameLst>
                                          <p:attrName>ppt_x</p:attrName>
                                        </p:attrNameLst>
                                      </p:cBhvr>
                                      <p:tavLst>
                                        <p:tav tm="0">
                                          <p:val>
                                            <p:strVal val="#ppt_x"/>
                                          </p:val>
                                        </p:tav>
                                        <p:tav tm="100000">
                                          <p:val>
                                            <p:strVal val="#ppt_x"/>
                                          </p:val>
                                        </p:tav>
                                      </p:tavLst>
                                    </p:anim>
                                    <p:anim calcmode="lin" valueType="num">
                                      <p:cBhvr>
                                        <p:cTn id="124" dur="250" fill="hold"/>
                                        <p:tgtEl>
                                          <p:spTgt spid="137"/>
                                        </p:tgtEl>
                                        <p:attrNameLst>
                                          <p:attrName>ppt_y</p:attrName>
                                        </p:attrNameLst>
                                      </p:cBhvr>
                                      <p:tavLst>
                                        <p:tav tm="0">
                                          <p:val>
                                            <p:strVal val="#ppt_y-.1"/>
                                          </p:val>
                                        </p:tav>
                                        <p:tav tm="100000">
                                          <p:val>
                                            <p:strVal val="#ppt_y"/>
                                          </p:val>
                                        </p:tav>
                                      </p:tavLst>
                                    </p:anim>
                                  </p:childTnLst>
                                </p:cTn>
                              </p:par>
                            </p:childTnLst>
                          </p:cTn>
                        </p:par>
                        <p:par>
                          <p:cTn id="125" fill="hold">
                            <p:stCondLst>
                              <p:cond delay="1500"/>
                            </p:stCondLst>
                            <p:childTnLst>
                              <p:par>
                                <p:cTn id="126" presetID="42" presetClass="entr" presetSubtype="0" fill="hold" nodeType="afterEffect">
                                  <p:stCondLst>
                                    <p:cond delay="0"/>
                                  </p:stCondLst>
                                  <p:childTnLst>
                                    <p:set>
                                      <p:cBhvr>
                                        <p:cTn id="127" dur="1" fill="hold">
                                          <p:stCondLst>
                                            <p:cond delay="0"/>
                                          </p:stCondLst>
                                        </p:cTn>
                                        <p:tgtEl>
                                          <p:spTgt spid="232"/>
                                        </p:tgtEl>
                                        <p:attrNameLst>
                                          <p:attrName>style.visibility</p:attrName>
                                        </p:attrNameLst>
                                      </p:cBhvr>
                                      <p:to>
                                        <p:strVal val="visible"/>
                                      </p:to>
                                    </p:set>
                                    <p:animEffect transition="in" filter="fade">
                                      <p:cBhvr>
                                        <p:cTn id="128" dur="250"/>
                                        <p:tgtEl>
                                          <p:spTgt spid="232"/>
                                        </p:tgtEl>
                                      </p:cBhvr>
                                    </p:animEffect>
                                    <p:anim calcmode="lin" valueType="num">
                                      <p:cBhvr>
                                        <p:cTn id="129" dur="250" fill="hold"/>
                                        <p:tgtEl>
                                          <p:spTgt spid="232"/>
                                        </p:tgtEl>
                                        <p:attrNameLst>
                                          <p:attrName>ppt_x</p:attrName>
                                        </p:attrNameLst>
                                      </p:cBhvr>
                                      <p:tavLst>
                                        <p:tav tm="0">
                                          <p:val>
                                            <p:strVal val="#ppt_x"/>
                                          </p:val>
                                        </p:tav>
                                        <p:tav tm="100000">
                                          <p:val>
                                            <p:strVal val="#ppt_x"/>
                                          </p:val>
                                        </p:tav>
                                      </p:tavLst>
                                    </p:anim>
                                    <p:anim calcmode="lin" valueType="num">
                                      <p:cBhvr>
                                        <p:cTn id="130" dur="250" fill="hold"/>
                                        <p:tgtEl>
                                          <p:spTgt spid="232"/>
                                        </p:tgtEl>
                                        <p:attrNameLst>
                                          <p:attrName>ppt_y</p:attrName>
                                        </p:attrNameLst>
                                      </p:cBhvr>
                                      <p:tavLst>
                                        <p:tav tm="0">
                                          <p:val>
                                            <p:strVal val="#ppt_y+.1"/>
                                          </p:val>
                                        </p:tav>
                                        <p:tav tm="100000">
                                          <p:val>
                                            <p:strVal val="#ppt_y"/>
                                          </p:val>
                                        </p:tav>
                                      </p:tavLst>
                                    </p:anim>
                                  </p:childTnLst>
                                </p:cTn>
                              </p:par>
                            </p:childTnLst>
                          </p:cTn>
                        </p:par>
                        <p:par>
                          <p:cTn id="131" fill="hold">
                            <p:stCondLst>
                              <p:cond delay="1750"/>
                            </p:stCondLst>
                            <p:childTnLst>
                              <p:par>
                                <p:cTn id="132" presetID="47" presetClass="entr" presetSubtype="0" fill="hold" nodeType="afterEffect">
                                  <p:stCondLst>
                                    <p:cond delay="0"/>
                                  </p:stCondLst>
                                  <p:childTnLst>
                                    <p:set>
                                      <p:cBhvr>
                                        <p:cTn id="133" dur="1" fill="hold">
                                          <p:stCondLst>
                                            <p:cond delay="0"/>
                                          </p:stCondLst>
                                        </p:cTn>
                                        <p:tgtEl>
                                          <p:spTgt spid="157"/>
                                        </p:tgtEl>
                                        <p:attrNameLst>
                                          <p:attrName>style.visibility</p:attrName>
                                        </p:attrNameLst>
                                      </p:cBhvr>
                                      <p:to>
                                        <p:strVal val="visible"/>
                                      </p:to>
                                    </p:set>
                                    <p:animEffect transition="in" filter="fade">
                                      <p:cBhvr>
                                        <p:cTn id="134" dur="250"/>
                                        <p:tgtEl>
                                          <p:spTgt spid="157"/>
                                        </p:tgtEl>
                                      </p:cBhvr>
                                    </p:animEffect>
                                    <p:anim calcmode="lin" valueType="num">
                                      <p:cBhvr>
                                        <p:cTn id="135" dur="250" fill="hold"/>
                                        <p:tgtEl>
                                          <p:spTgt spid="157"/>
                                        </p:tgtEl>
                                        <p:attrNameLst>
                                          <p:attrName>ppt_x</p:attrName>
                                        </p:attrNameLst>
                                      </p:cBhvr>
                                      <p:tavLst>
                                        <p:tav tm="0">
                                          <p:val>
                                            <p:strVal val="#ppt_x"/>
                                          </p:val>
                                        </p:tav>
                                        <p:tav tm="100000">
                                          <p:val>
                                            <p:strVal val="#ppt_x"/>
                                          </p:val>
                                        </p:tav>
                                      </p:tavLst>
                                    </p:anim>
                                    <p:anim calcmode="lin" valueType="num">
                                      <p:cBhvr>
                                        <p:cTn id="136" dur="25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182"/>
                                        </p:tgtEl>
                                        <p:attrNameLst>
                                          <p:attrName>style.visibility</p:attrName>
                                        </p:attrNameLst>
                                      </p:cBhvr>
                                      <p:to>
                                        <p:strVal val="visible"/>
                                      </p:to>
                                    </p:set>
                                    <p:anim calcmode="lin" valueType="num">
                                      <p:cBhvr>
                                        <p:cTn id="141" dur="500" fill="hold"/>
                                        <p:tgtEl>
                                          <p:spTgt spid="182"/>
                                        </p:tgtEl>
                                        <p:attrNameLst>
                                          <p:attrName>ppt_w</p:attrName>
                                        </p:attrNameLst>
                                      </p:cBhvr>
                                      <p:tavLst>
                                        <p:tav tm="0">
                                          <p:val>
                                            <p:fltVal val="0"/>
                                          </p:val>
                                        </p:tav>
                                        <p:tav tm="100000">
                                          <p:val>
                                            <p:strVal val="#ppt_w"/>
                                          </p:val>
                                        </p:tav>
                                      </p:tavLst>
                                    </p:anim>
                                    <p:anim calcmode="lin" valueType="num">
                                      <p:cBhvr>
                                        <p:cTn id="142" dur="500" fill="hold"/>
                                        <p:tgtEl>
                                          <p:spTgt spid="182"/>
                                        </p:tgtEl>
                                        <p:attrNameLst>
                                          <p:attrName>ppt_h</p:attrName>
                                        </p:attrNameLst>
                                      </p:cBhvr>
                                      <p:tavLst>
                                        <p:tav tm="0">
                                          <p:val>
                                            <p:fltVal val="0"/>
                                          </p:val>
                                        </p:tav>
                                        <p:tav tm="100000">
                                          <p:val>
                                            <p:strVal val="#ppt_h"/>
                                          </p:val>
                                        </p:tav>
                                      </p:tavLst>
                                    </p:anim>
                                    <p:animEffect transition="in" filter="fade">
                                      <p:cBhvr>
                                        <p:cTn id="143" dur="500"/>
                                        <p:tgtEl>
                                          <p:spTgt spid="182"/>
                                        </p:tgtEl>
                                      </p:cBhvr>
                                    </p:animEffect>
                                  </p:childTnLst>
                                </p:cTn>
                              </p:par>
                            </p:childTnLst>
                          </p:cTn>
                        </p:par>
                        <p:par>
                          <p:cTn id="144" fill="hold">
                            <p:stCondLst>
                              <p:cond delay="500"/>
                            </p:stCondLst>
                            <p:childTnLst>
                              <p:par>
                                <p:cTn id="145" presetID="47" presetClass="entr" presetSubtype="0" fill="hold" nodeType="afterEffect">
                                  <p:stCondLst>
                                    <p:cond delay="0"/>
                                  </p:stCondLst>
                                  <p:childTnLst>
                                    <p:set>
                                      <p:cBhvr>
                                        <p:cTn id="146" dur="1" fill="hold">
                                          <p:stCondLst>
                                            <p:cond delay="0"/>
                                          </p:stCondLst>
                                        </p:cTn>
                                        <p:tgtEl>
                                          <p:spTgt spid="174"/>
                                        </p:tgtEl>
                                        <p:attrNameLst>
                                          <p:attrName>style.visibility</p:attrName>
                                        </p:attrNameLst>
                                      </p:cBhvr>
                                      <p:to>
                                        <p:strVal val="visible"/>
                                      </p:to>
                                    </p:set>
                                    <p:animEffect transition="in" filter="fade">
                                      <p:cBhvr>
                                        <p:cTn id="147" dur="250"/>
                                        <p:tgtEl>
                                          <p:spTgt spid="174"/>
                                        </p:tgtEl>
                                      </p:cBhvr>
                                    </p:animEffect>
                                    <p:anim calcmode="lin" valueType="num">
                                      <p:cBhvr>
                                        <p:cTn id="148" dur="250" fill="hold"/>
                                        <p:tgtEl>
                                          <p:spTgt spid="174"/>
                                        </p:tgtEl>
                                        <p:attrNameLst>
                                          <p:attrName>ppt_x</p:attrName>
                                        </p:attrNameLst>
                                      </p:cBhvr>
                                      <p:tavLst>
                                        <p:tav tm="0">
                                          <p:val>
                                            <p:strVal val="#ppt_x"/>
                                          </p:val>
                                        </p:tav>
                                        <p:tav tm="100000">
                                          <p:val>
                                            <p:strVal val="#ppt_x"/>
                                          </p:val>
                                        </p:tav>
                                      </p:tavLst>
                                    </p:anim>
                                    <p:anim calcmode="lin" valueType="num">
                                      <p:cBhvr>
                                        <p:cTn id="149" dur="250" fill="hold"/>
                                        <p:tgtEl>
                                          <p:spTgt spid="174"/>
                                        </p:tgtEl>
                                        <p:attrNameLst>
                                          <p:attrName>ppt_y</p:attrName>
                                        </p:attrNameLst>
                                      </p:cBhvr>
                                      <p:tavLst>
                                        <p:tav tm="0">
                                          <p:val>
                                            <p:strVal val="#ppt_y-.1"/>
                                          </p:val>
                                        </p:tav>
                                        <p:tav tm="100000">
                                          <p:val>
                                            <p:strVal val="#ppt_y"/>
                                          </p:val>
                                        </p:tav>
                                      </p:tavLst>
                                    </p:anim>
                                  </p:childTnLst>
                                </p:cTn>
                              </p:par>
                            </p:childTnLst>
                          </p:cTn>
                        </p:par>
                        <p:par>
                          <p:cTn id="150" fill="hold">
                            <p:stCondLst>
                              <p:cond delay="750"/>
                            </p:stCondLst>
                            <p:childTnLst>
                              <p:par>
                                <p:cTn id="151" presetID="42" presetClass="entr" presetSubtype="0" fill="hold" nodeType="afterEffect">
                                  <p:stCondLst>
                                    <p:cond delay="0"/>
                                  </p:stCondLst>
                                  <p:childTnLst>
                                    <p:set>
                                      <p:cBhvr>
                                        <p:cTn id="152" dur="1" fill="hold">
                                          <p:stCondLst>
                                            <p:cond delay="0"/>
                                          </p:stCondLst>
                                        </p:cTn>
                                        <p:tgtEl>
                                          <p:spTgt spid="239"/>
                                        </p:tgtEl>
                                        <p:attrNameLst>
                                          <p:attrName>style.visibility</p:attrName>
                                        </p:attrNameLst>
                                      </p:cBhvr>
                                      <p:to>
                                        <p:strVal val="visible"/>
                                      </p:to>
                                    </p:set>
                                    <p:animEffect transition="in" filter="fade">
                                      <p:cBhvr>
                                        <p:cTn id="153" dur="250"/>
                                        <p:tgtEl>
                                          <p:spTgt spid="239"/>
                                        </p:tgtEl>
                                      </p:cBhvr>
                                    </p:animEffect>
                                    <p:anim calcmode="lin" valueType="num">
                                      <p:cBhvr>
                                        <p:cTn id="154" dur="250" fill="hold"/>
                                        <p:tgtEl>
                                          <p:spTgt spid="239"/>
                                        </p:tgtEl>
                                        <p:attrNameLst>
                                          <p:attrName>ppt_x</p:attrName>
                                        </p:attrNameLst>
                                      </p:cBhvr>
                                      <p:tavLst>
                                        <p:tav tm="0">
                                          <p:val>
                                            <p:strVal val="#ppt_x"/>
                                          </p:val>
                                        </p:tav>
                                        <p:tav tm="100000">
                                          <p:val>
                                            <p:strVal val="#ppt_x"/>
                                          </p:val>
                                        </p:tav>
                                      </p:tavLst>
                                    </p:anim>
                                    <p:anim calcmode="lin" valueType="num">
                                      <p:cBhvr>
                                        <p:cTn id="155" dur="250" fill="hold"/>
                                        <p:tgtEl>
                                          <p:spTgt spid="239"/>
                                        </p:tgtEl>
                                        <p:attrNameLst>
                                          <p:attrName>ppt_y</p:attrName>
                                        </p:attrNameLst>
                                      </p:cBhvr>
                                      <p:tavLst>
                                        <p:tav tm="0">
                                          <p:val>
                                            <p:strVal val="#ppt_y+.1"/>
                                          </p:val>
                                        </p:tav>
                                        <p:tav tm="100000">
                                          <p:val>
                                            <p:strVal val="#ppt_y"/>
                                          </p:val>
                                        </p:tav>
                                      </p:tavLst>
                                    </p:anim>
                                  </p:childTnLst>
                                </p:cTn>
                              </p:par>
                            </p:childTnLst>
                          </p:cTn>
                        </p:par>
                        <p:par>
                          <p:cTn id="156" fill="hold">
                            <p:stCondLst>
                              <p:cond delay="1000"/>
                            </p:stCondLst>
                            <p:childTnLst>
                              <p:par>
                                <p:cTn id="157" presetID="47" presetClass="entr" presetSubtype="0" fill="hold" nodeType="afterEffect">
                                  <p:stCondLst>
                                    <p:cond delay="0"/>
                                  </p:stCondLst>
                                  <p:childTnLst>
                                    <p:set>
                                      <p:cBhvr>
                                        <p:cTn id="158" dur="1" fill="hold">
                                          <p:stCondLst>
                                            <p:cond delay="0"/>
                                          </p:stCondLst>
                                        </p:cTn>
                                        <p:tgtEl>
                                          <p:spTgt spid="169"/>
                                        </p:tgtEl>
                                        <p:attrNameLst>
                                          <p:attrName>style.visibility</p:attrName>
                                        </p:attrNameLst>
                                      </p:cBhvr>
                                      <p:to>
                                        <p:strVal val="visible"/>
                                      </p:to>
                                    </p:set>
                                    <p:animEffect transition="in" filter="fade">
                                      <p:cBhvr>
                                        <p:cTn id="159" dur="250"/>
                                        <p:tgtEl>
                                          <p:spTgt spid="169"/>
                                        </p:tgtEl>
                                      </p:cBhvr>
                                    </p:animEffect>
                                    <p:anim calcmode="lin" valueType="num">
                                      <p:cBhvr>
                                        <p:cTn id="160" dur="250" fill="hold"/>
                                        <p:tgtEl>
                                          <p:spTgt spid="169"/>
                                        </p:tgtEl>
                                        <p:attrNameLst>
                                          <p:attrName>ppt_x</p:attrName>
                                        </p:attrNameLst>
                                      </p:cBhvr>
                                      <p:tavLst>
                                        <p:tav tm="0">
                                          <p:val>
                                            <p:strVal val="#ppt_x"/>
                                          </p:val>
                                        </p:tav>
                                        <p:tav tm="100000">
                                          <p:val>
                                            <p:strVal val="#ppt_x"/>
                                          </p:val>
                                        </p:tav>
                                      </p:tavLst>
                                    </p:anim>
                                    <p:anim calcmode="lin" valueType="num">
                                      <p:cBhvr>
                                        <p:cTn id="161" dur="250" fill="hold"/>
                                        <p:tgtEl>
                                          <p:spTgt spid="169"/>
                                        </p:tgtEl>
                                        <p:attrNameLst>
                                          <p:attrName>ppt_y</p:attrName>
                                        </p:attrNameLst>
                                      </p:cBhvr>
                                      <p:tavLst>
                                        <p:tav tm="0">
                                          <p:val>
                                            <p:strVal val="#ppt_y-.1"/>
                                          </p:val>
                                        </p:tav>
                                        <p:tav tm="100000">
                                          <p:val>
                                            <p:strVal val="#ppt_y"/>
                                          </p:val>
                                        </p:tav>
                                      </p:tavLst>
                                    </p:anim>
                                  </p:childTnLst>
                                </p:cTn>
                              </p:par>
                            </p:childTnLst>
                          </p:cTn>
                        </p:par>
                        <p:par>
                          <p:cTn id="162" fill="hold">
                            <p:stCondLst>
                              <p:cond delay="1250"/>
                            </p:stCondLst>
                            <p:childTnLst>
                              <p:par>
                                <p:cTn id="163" presetID="42" presetClass="entr" presetSubtype="0" fill="hold" nodeType="afterEffect">
                                  <p:stCondLst>
                                    <p:cond delay="0"/>
                                  </p:stCondLst>
                                  <p:childTnLst>
                                    <p:set>
                                      <p:cBhvr>
                                        <p:cTn id="164" dur="1" fill="hold">
                                          <p:stCondLst>
                                            <p:cond delay="0"/>
                                          </p:stCondLst>
                                        </p:cTn>
                                        <p:tgtEl>
                                          <p:spTgt spid="244"/>
                                        </p:tgtEl>
                                        <p:attrNameLst>
                                          <p:attrName>style.visibility</p:attrName>
                                        </p:attrNameLst>
                                      </p:cBhvr>
                                      <p:to>
                                        <p:strVal val="visible"/>
                                      </p:to>
                                    </p:set>
                                    <p:animEffect transition="in" filter="fade">
                                      <p:cBhvr>
                                        <p:cTn id="165" dur="250"/>
                                        <p:tgtEl>
                                          <p:spTgt spid="244"/>
                                        </p:tgtEl>
                                      </p:cBhvr>
                                    </p:animEffect>
                                    <p:anim calcmode="lin" valueType="num">
                                      <p:cBhvr>
                                        <p:cTn id="166" dur="250" fill="hold"/>
                                        <p:tgtEl>
                                          <p:spTgt spid="244"/>
                                        </p:tgtEl>
                                        <p:attrNameLst>
                                          <p:attrName>ppt_x</p:attrName>
                                        </p:attrNameLst>
                                      </p:cBhvr>
                                      <p:tavLst>
                                        <p:tav tm="0">
                                          <p:val>
                                            <p:strVal val="#ppt_x"/>
                                          </p:val>
                                        </p:tav>
                                        <p:tav tm="100000">
                                          <p:val>
                                            <p:strVal val="#ppt_x"/>
                                          </p:val>
                                        </p:tav>
                                      </p:tavLst>
                                    </p:anim>
                                    <p:anim calcmode="lin" valueType="num">
                                      <p:cBhvr>
                                        <p:cTn id="167" dur="250" fill="hold"/>
                                        <p:tgtEl>
                                          <p:spTgt spid="244"/>
                                        </p:tgtEl>
                                        <p:attrNameLst>
                                          <p:attrName>ppt_y</p:attrName>
                                        </p:attrNameLst>
                                      </p:cBhvr>
                                      <p:tavLst>
                                        <p:tav tm="0">
                                          <p:val>
                                            <p:strVal val="#ppt_y+.1"/>
                                          </p:val>
                                        </p:tav>
                                        <p:tav tm="100000">
                                          <p:val>
                                            <p:strVal val="#ppt_y"/>
                                          </p:val>
                                        </p:tav>
                                      </p:tavLst>
                                    </p:anim>
                                  </p:childTnLst>
                                </p:cTn>
                              </p:par>
                            </p:childTnLst>
                          </p:cTn>
                        </p:par>
                        <p:par>
                          <p:cTn id="168" fill="hold">
                            <p:stCondLst>
                              <p:cond delay="1500"/>
                            </p:stCondLst>
                            <p:childTnLst>
                              <p:par>
                                <p:cTn id="169" presetID="47" presetClass="entr" presetSubtype="0" fill="hold" nodeType="afterEffect">
                                  <p:stCondLst>
                                    <p:cond delay="0"/>
                                  </p:stCondLst>
                                  <p:childTnLst>
                                    <p:set>
                                      <p:cBhvr>
                                        <p:cTn id="170" dur="1" fill="hold">
                                          <p:stCondLst>
                                            <p:cond delay="0"/>
                                          </p:stCondLst>
                                        </p:cTn>
                                        <p:tgtEl>
                                          <p:spTgt spid="164"/>
                                        </p:tgtEl>
                                        <p:attrNameLst>
                                          <p:attrName>style.visibility</p:attrName>
                                        </p:attrNameLst>
                                      </p:cBhvr>
                                      <p:to>
                                        <p:strVal val="visible"/>
                                      </p:to>
                                    </p:set>
                                    <p:animEffect transition="in" filter="fade">
                                      <p:cBhvr>
                                        <p:cTn id="171" dur="250"/>
                                        <p:tgtEl>
                                          <p:spTgt spid="164"/>
                                        </p:tgtEl>
                                      </p:cBhvr>
                                    </p:animEffect>
                                    <p:anim calcmode="lin" valueType="num">
                                      <p:cBhvr>
                                        <p:cTn id="172" dur="250" fill="hold"/>
                                        <p:tgtEl>
                                          <p:spTgt spid="164"/>
                                        </p:tgtEl>
                                        <p:attrNameLst>
                                          <p:attrName>ppt_x</p:attrName>
                                        </p:attrNameLst>
                                      </p:cBhvr>
                                      <p:tavLst>
                                        <p:tav tm="0">
                                          <p:val>
                                            <p:strVal val="#ppt_x"/>
                                          </p:val>
                                        </p:tav>
                                        <p:tav tm="100000">
                                          <p:val>
                                            <p:strVal val="#ppt_x"/>
                                          </p:val>
                                        </p:tav>
                                      </p:tavLst>
                                    </p:anim>
                                    <p:anim calcmode="lin" valueType="num">
                                      <p:cBhvr>
                                        <p:cTn id="173" dur="250" fill="hold"/>
                                        <p:tgtEl>
                                          <p:spTgt spid="164"/>
                                        </p:tgtEl>
                                        <p:attrNameLst>
                                          <p:attrName>ppt_y</p:attrName>
                                        </p:attrNameLst>
                                      </p:cBhvr>
                                      <p:tavLst>
                                        <p:tav tm="0">
                                          <p:val>
                                            <p:strVal val="#ppt_y-.1"/>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53" presetClass="entr" presetSubtype="16" fill="hold" grpId="0" nodeType="clickEffect">
                                  <p:stCondLst>
                                    <p:cond delay="0"/>
                                  </p:stCondLst>
                                  <p:childTnLst>
                                    <p:set>
                                      <p:cBhvr>
                                        <p:cTn id="177" dur="1" fill="hold">
                                          <p:stCondLst>
                                            <p:cond delay="0"/>
                                          </p:stCondLst>
                                        </p:cTn>
                                        <p:tgtEl>
                                          <p:spTgt spid="183"/>
                                        </p:tgtEl>
                                        <p:attrNameLst>
                                          <p:attrName>style.visibility</p:attrName>
                                        </p:attrNameLst>
                                      </p:cBhvr>
                                      <p:to>
                                        <p:strVal val="visible"/>
                                      </p:to>
                                    </p:set>
                                    <p:anim calcmode="lin" valueType="num">
                                      <p:cBhvr>
                                        <p:cTn id="178" dur="500" fill="hold"/>
                                        <p:tgtEl>
                                          <p:spTgt spid="183"/>
                                        </p:tgtEl>
                                        <p:attrNameLst>
                                          <p:attrName>ppt_w</p:attrName>
                                        </p:attrNameLst>
                                      </p:cBhvr>
                                      <p:tavLst>
                                        <p:tav tm="0">
                                          <p:val>
                                            <p:fltVal val="0"/>
                                          </p:val>
                                        </p:tav>
                                        <p:tav tm="100000">
                                          <p:val>
                                            <p:strVal val="#ppt_w"/>
                                          </p:val>
                                        </p:tav>
                                      </p:tavLst>
                                    </p:anim>
                                    <p:anim calcmode="lin" valueType="num">
                                      <p:cBhvr>
                                        <p:cTn id="179" dur="500" fill="hold"/>
                                        <p:tgtEl>
                                          <p:spTgt spid="183"/>
                                        </p:tgtEl>
                                        <p:attrNameLst>
                                          <p:attrName>ppt_h</p:attrName>
                                        </p:attrNameLst>
                                      </p:cBhvr>
                                      <p:tavLst>
                                        <p:tav tm="0">
                                          <p:val>
                                            <p:fltVal val="0"/>
                                          </p:val>
                                        </p:tav>
                                        <p:tav tm="100000">
                                          <p:val>
                                            <p:strVal val="#ppt_h"/>
                                          </p:val>
                                        </p:tav>
                                      </p:tavLst>
                                    </p:anim>
                                    <p:animEffect transition="in" filter="fade">
                                      <p:cBhvr>
                                        <p:cTn id="180" dur="500"/>
                                        <p:tgtEl>
                                          <p:spTgt spid="183"/>
                                        </p:tgtEl>
                                      </p:cBhvr>
                                    </p:animEffect>
                                  </p:childTnLst>
                                </p:cTn>
                              </p:par>
                            </p:childTnLst>
                          </p:cTn>
                        </p:par>
                        <p:par>
                          <p:cTn id="181" fill="hold">
                            <p:stCondLst>
                              <p:cond delay="1000"/>
                            </p:stCondLst>
                            <p:childTnLst>
                              <p:par>
                                <p:cTn id="182" presetID="17" presetClass="entr" presetSubtype="4" fill="hold" nodeType="afterEffect">
                                  <p:stCondLst>
                                    <p:cond delay="0"/>
                                  </p:stCondLst>
                                  <p:childTnLst>
                                    <p:set>
                                      <p:cBhvr>
                                        <p:cTn id="183" dur="1" fill="hold">
                                          <p:stCondLst>
                                            <p:cond delay="0"/>
                                          </p:stCondLst>
                                        </p:cTn>
                                        <p:tgtEl>
                                          <p:spTgt spid="136"/>
                                        </p:tgtEl>
                                        <p:attrNameLst>
                                          <p:attrName>style.visibility</p:attrName>
                                        </p:attrNameLst>
                                      </p:cBhvr>
                                      <p:to>
                                        <p:strVal val="visible"/>
                                      </p:to>
                                    </p:set>
                                    <p:anim calcmode="lin" valueType="num">
                                      <p:cBhvr>
                                        <p:cTn id="184" dur="1000" fill="hold"/>
                                        <p:tgtEl>
                                          <p:spTgt spid="136"/>
                                        </p:tgtEl>
                                        <p:attrNameLst>
                                          <p:attrName>ppt_x</p:attrName>
                                        </p:attrNameLst>
                                      </p:cBhvr>
                                      <p:tavLst>
                                        <p:tav tm="0">
                                          <p:val>
                                            <p:strVal val="#ppt_x"/>
                                          </p:val>
                                        </p:tav>
                                        <p:tav tm="100000">
                                          <p:val>
                                            <p:strVal val="#ppt_x"/>
                                          </p:val>
                                        </p:tav>
                                      </p:tavLst>
                                    </p:anim>
                                    <p:anim calcmode="lin" valueType="num">
                                      <p:cBhvr>
                                        <p:cTn id="185" dur="1000" fill="hold"/>
                                        <p:tgtEl>
                                          <p:spTgt spid="136"/>
                                        </p:tgtEl>
                                        <p:attrNameLst>
                                          <p:attrName>ppt_y</p:attrName>
                                        </p:attrNameLst>
                                      </p:cBhvr>
                                      <p:tavLst>
                                        <p:tav tm="0">
                                          <p:val>
                                            <p:strVal val="#ppt_y+#ppt_h/2"/>
                                          </p:val>
                                        </p:tav>
                                        <p:tav tm="100000">
                                          <p:val>
                                            <p:strVal val="#ppt_y"/>
                                          </p:val>
                                        </p:tav>
                                      </p:tavLst>
                                    </p:anim>
                                    <p:anim calcmode="lin" valueType="num">
                                      <p:cBhvr>
                                        <p:cTn id="186" dur="1000" fill="hold"/>
                                        <p:tgtEl>
                                          <p:spTgt spid="136"/>
                                        </p:tgtEl>
                                        <p:attrNameLst>
                                          <p:attrName>ppt_w</p:attrName>
                                        </p:attrNameLst>
                                      </p:cBhvr>
                                      <p:tavLst>
                                        <p:tav tm="0">
                                          <p:val>
                                            <p:strVal val="#ppt_w"/>
                                          </p:val>
                                        </p:tav>
                                        <p:tav tm="100000">
                                          <p:val>
                                            <p:strVal val="#ppt_w"/>
                                          </p:val>
                                        </p:tav>
                                      </p:tavLst>
                                    </p:anim>
                                    <p:anim calcmode="lin" valueType="num">
                                      <p:cBhvr>
                                        <p:cTn id="187" dur="1000" fill="hold"/>
                                        <p:tgtEl>
                                          <p:spTgt spid="136"/>
                                        </p:tgtEl>
                                        <p:attrNameLst>
                                          <p:attrName>ppt_h</p:attrName>
                                        </p:attrNameLst>
                                      </p:cBhvr>
                                      <p:tavLst>
                                        <p:tav tm="0">
                                          <p:val>
                                            <p:fltVal val="0"/>
                                          </p:val>
                                        </p:tav>
                                        <p:tav tm="100000">
                                          <p:val>
                                            <p:strVal val="#ppt_h"/>
                                          </p:val>
                                        </p:tav>
                                      </p:tavLst>
                                    </p:anim>
                                  </p:childTnLst>
                                </p:cTn>
                              </p:par>
                            </p:childTnLst>
                          </p:cTn>
                        </p:par>
                        <p:par>
                          <p:cTn id="188" fill="hold">
                            <p:stCondLst>
                              <p:cond delay="2000"/>
                            </p:stCondLst>
                            <p:childTnLst>
                              <p:par>
                                <p:cTn id="189" presetID="53" presetClass="entr" presetSubtype="16" fill="hold" grpId="0" nodeType="afterEffect">
                                  <p:stCondLst>
                                    <p:cond delay="0"/>
                                  </p:stCondLst>
                                  <p:childTnLst>
                                    <p:set>
                                      <p:cBhvr>
                                        <p:cTn id="190" dur="1" fill="hold">
                                          <p:stCondLst>
                                            <p:cond delay="0"/>
                                          </p:stCondLst>
                                        </p:cTn>
                                        <p:tgtEl>
                                          <p:spTgt spid="152"/>
                                        </p:tgtEl>
                                        <p:attrNameLst>
                                          <p:attrName>style.visibility</p:attrName>
                                        </p:attrNameLst>
                                      </p:cBhvr>
                                      <p:to>
                                        <p:strVal val="visible"/>
                                      </p:to>
                                    </p:set>
                                    <p:anim calcmode="lin" valueType="num">
                                      <p:cBhvr>
                                        <p:cTn id="191" dur="500" fill="hold"/>
                                        <p:tgtEl>
                                          <p:spTgt spid="152"/>
                                        </p:tgtEl>
                                        <p:attrNameLst>
                                          <p:attrName>ppt_w</p:attrName>
                                        </p:attrNameLst>
                                      </p:cBhvr>
                                      <p:tavLst>
                                        <p:tav tm="0">
                                          <p:val>
                                            <p:fltVal val="0"/>
                                          </p:val>
                                        </p:tav>
                                        <p:tav tm="100000">
                                          <p:val>
                                            <p:strVal val="#ppt_w"/>
                                          </p:val>
                                        </p:tav>
                                      </p:tavLst>
                                    </p:anim>
                                    <p:anim calcmode="lin" valueType="num">
                                      <p:cBhvr>
                                        <p:cTn id="192" dur="500" fill="hold"/>
                                        <p:tgtEl>
                                          <p:spTgt spid="152"/>
                                        </p:tgtEl>
                                        <p:attrNameLst>
                                          <p:attrName>ppt_h</p:attrName>
                                        </p:attrNameLst>
                                      </p:cBhvr>
                                      <p:tavLst>
                                        <p:tav tm="0">
                                          <p:val>
                                            <p:fltVal val="0"/>
                                          </p:val>
                                        </p:tav>
                                        <p:tav tm="100000">
                                          <p:val>
                                            <p:strVal val="#ppt_h"/>
                                          </p:val>
                                        </p:tav>
                                      </p:tavLst>
                                    </p:anim>
                                    <p:animEffect transition="in" filter="fade">
                                      <p:cBhvr>
                                        <p:cTn id="193" dur="500"/>
                                        <p:tgtEl>
                                          <p:spTgt spid="152"/>
                                        </p:tgtEl>
                                      </p:cBhvr>
                                    </p:animEffect>
                                  </p:childTnLst>
                                </p:cTn>
                              </p:par>
                            </p:childTnLst>
                          </p:cTn>
                        </p:par>
                        <p:par>
                          <p:cTn id="194" fill="hold">
                            <p:stCondLst>
                              <p:cond delay="2500"/>
                            </p:stCondLst>
                            <p:childTnLst>
                              <p:par>
                                <p:cTn id="195" presetID="53" presetClass="entr" presetSubtype="16" fill="hold" grpId="0" nodeType="afterEffect">
                                  <p:stCondLst>
                                    <p:cond delay="500"/>
                                  </p:stCondLst>
                                  <p:childTnLst>
                                    <p:set>
                                      <p:cBhvr>
                                        <p:cTn id="196" dur="1" fill="hold">
                                          <p:stCondLst>
                                            <p:cond delay="0"/>
                                          </p:stCondLst>
                                        </p:cTn>
                                        <p:tgtEl>
                                          <p:spTgt spid="2"/>
                                        </p:tgtEl>
                                        <p:attrNameLst>
                                          <p:attrName>style.visibility</p:attrName>
                                        </p:attrNameLst>
                                      </p:cBhvr>
                                      <p:to>
                                        <p:strVal val="visible"/>
                                      </p:to>
                                    </p:set>
                                    <p:anim calcmode="lin" valueType="num">
                                      <p:cBhvr>
                                        <p:cTn id="197" dur="500" fill="hold"/>
                                        <p:tgtEl>
                                          <p:spTgt spid="2"/>
                                        </p:tgtEl>
                                        <p:attrNameLst>
                                          <p:attrName>ppt_w</p:attrName>
                                        </p:attrNameLst>
                                      </p:cBhvr>
                                      <p:tavLst>
                                        <p:tav tm="0">
                                          <p:val>
                                            <p:fltVal val="0"/>
                                          </p:val>
                                        </p:tav>
                                        <p:tav tm="100000">
                                          <p:val>
                                            <p:strVal val="#ppt_w"/>
                                          </p:val>
                                        </p:tav>
                                      </p:tavLst>
                                    </p:anim>
                                    <p:anim calcmode="lin" valueType="num">
                                      <p:cBhvr>
                                        <p:cTn id="198" dur="500" fill="hold"/>
                                        <p:tgtEl>
                                          <p:spTgt spid="2"/>
                                        </p:tgtEl>
                                        <p:attrNameLst>
                                          <p:attrName>ppt_h</p:attrName>
                                        </p:attrNameLst>
                                      </p:cBhvr>
                                      <p:tavLst>
                                        <p:tav tm="0">
                                          <p:val>
                                            <p:fltVal val="0"/>
                                          </p:val>
                                        </p:tav>
                                        <p:tav tm="100000">
                                          <p:val>
                                            <p:strVal val="#ppt_h"/>
                                          </p:val>
                                        </p:tav>
                                      </p:tavLst>
                                    </p:anim>
                                    <p:animEffect transition="in" filter="fade">
                                      <p:cBhvr>
                                        <p:cTn id="19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80" grpId="0"/>
      <p:bldP spid="181" grpId="0"/>
      <p:bldP spid="182" grpId="0"/>
      <p:bldP spid="183" grpId="0"/>
      <p:bldP spid="2" grpId="0"/>
      <p:bldP spid="1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7A6BF-2F17-4E8A-AB55-0892CB6AB7FB}"/>
              </a:ext>
            </a:extLst>
          </p:cNvPr>
          <p:cNvSpPr>
            <a:spLocks noGrp="1"/>
          </p:cNvSpPr>
          <p:nvPr>
            <p:ph type="title"/>
          </p:nvPr>
        </p:nvSpPr>
        <p:spPr/>
        <p:txBody>
          <a:bodyPr/>
          <a:lstStyle/>
          <a:p>
            <a:r>
              <a:rPr lang="en-US"/>
              <a:t>Expectation for Instructors &amp; Coaches</a:t>
            </a:r>
          </a:p>
        </p:txBody>
      </p:sp>
      <p:sp>
        <p:nvSpPr>
          <p:cNvPr id="6" name="Text Placeholder 5">
            <a:extLst>
              <a:ext uri="{FF2B5EF4-FFF2-40B4-BE49-F238E27FC236}">
                <a16:creationId xmlns:a16="http://schemas.microsoft.com/office/drawing/2014/main" id="{A0786316-0A79-41E4-A348-1AD5653FC51A}"/>
              </a:ext>
            </a:extLst>
          </p:cNvPr>
          <p:cNvSpPr>
            <a:spLocks noGrp="1"/>
          </p:cNvSpPr>
          <p:nvPr>
            <p:ph type="body" idx="1"/>
          </p:nvPr>
        </p:nvSpPr>
        <p:spPr/>
        <p:txBody>
          <a:bodyPr>
            <a:normAutofit/>
          </a:bodyPr>
          <a:lstStyle/>
          <a:p>
            <a:r>
              <a:rPr lang="en-US" sz="4000" spc="-151"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Instructors</a:t>
            </a:r>
            <a:endParaRPr lang="en-US" sz="4000" dirty="0">
              <a:effectLst>
                <a:outerShdw blurRad="50800" dist="38100" dir="2700000" algn="tl" rotWithShape="0">
                  <a:prstClr val="black">
                    <a:alpha val="40000"/>
                  </a:prstClr>
                </a:outerShdw>
              </a:effectLst>
            </a:endParaRPr>
          </a:p>
        </p:txBody>
      </p:sp>
      <p:sp>
        <p:nvSpPr>
          <p:cNvPr id="7" name="Content Placeholder 6">
            <a:extLst>
              <a:ext uri="{FF2B5EF4-FFF2-40B4-BE49-F238E27FC236}">
                <a16:creationId xmlns:a16="http://schemas.microsoft.com/office/drawing/2014/main" id="{BDD14A63-2E89-4D5A-8EBF-08443258FC79}"/>
              </a:ext>
            </a:extLst>
          </p:cNvPr>
          <p:cNvSpPr>
            <a:spLocks noGrp="1"/>
          </p:cNvSpPr>
          <p:nvPr>
            <p:ph sz="half" idx="2"/>
          </p:nvPr>
        </p:nvSpPr>
        <p:spPr>
          <a:xfrm>
            <a:off x="507999" y="2174875"/>
            <a:ext cx="5486400" cy="3847207"/>
          </a:xfrm>
        </p:spPr>
        <p:txBody>
          <a:bodyPr>
            <a:spAutoFit/>
          </a:bodyPr>
          <a:lstStyle/>
          <a:p>
            <a:pPr marL="457200" indent="-457200">
              <a:buFont typeface="Arial" panose="020B0604020202020204" pitchFamily="34" charset="0"/>
              <a:buChar char="•"/>
            </a:pPr>
            <a:r>
              <a:rPr lang="en-US" sz="2800"/>
              <a:t>Start / end presentation(s) on time</a:t>
            </a:r>
          </a:p>
          <a:p>
            <a:pPr marL="457200" indent="-457200">
              <a:buFont typeface="Arial" panose="020B0604020202020204" pitchFamily="34" charset="0"/>
              <a:buChar char="•"/>
            </a:pPr>
            <a:r>
              <a:rPr lang="en-US" sz="2800"/>
              <a:t>Keep focused on the lesson intent; avoid “chasing rabbits”</a:t>
            </a:r>
          </a:p>
          <a:p>
            <a:pPr marL="457200" indent="-457200">
              <a:buFont typeface="Arial" panose="020B0604020202020204" pitchFamily="34" charset="0"/>
              <a:buChar char="•"/>
            </a:pPr>
            <a:r>
              <a:rPr lang="en-US" sz="2800"/>
              <a:t>Encourage questions, but answer with brevity; defer detailed explanations to the coaches when with their groups</a:t>
            </a:r>
          </a:p>
        </p:txBody>
      </p:sp>
      <p:sp>
        <p:nvSpPr>
          <p:cNvPr id="8" name="Text Placeholder 7">
            <a:extLst>
              <a:ext uri="{FF2B5EF4-FFF2-40B4-BE49-F238E27FC236}">
                <a16:creationId xmlns:a16="http://schemas.microsoft.com/office/drawing/2014/main" id="{088D4AD8-D69B-41E9-A9C6-739581F08F66}"/>
              </a:ext>
            </a:extLst>
          </p:cNvPr>
          <p:cNvSpPr>
            <a:spLocks noGrp="1"/>
          </p:cNvSpPr>
          <p:nvPr>
            <p:ph type="body" sz="quarter" idx="3"/>
          </p:nvPr>
        </p:nvSpPr>
        <p:spPr/>
        <p:txBody>
          <a:bodyPr>
            <a:normAutofit/>
          </a:bodyPr>
          <a:lstStyle/>
          <a:p>
            <a:pPr lvl="0"/>
            <a:r>
              <a:rPr lang="en-US" sz="4000" spc="-151"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Coaches</a:t>
            </a:r>
            <a:endParaRPr lang="en-US" sz="4000" dirty="0">
              <a:solidFill>
                <a:srgbClr val="FFFFFF"/>
              </a:solidFill>
              <a:effectLst>
                <a:outerShdw blurRad="50800" dist="38100" dir="2700000" algn="tl" rotWithShape="0">
                  <a:prstClr val="black">
                    <a:alpha val="40000"/>
                  </a:prstClr>
                </a:outerShdw>
              </a:effectLst>
            </a:endParaRPr>
          </a:p>
        </p:txBody>
      </p:sp>
      <p:sp>
        <p:nvSpPr>
          <p:cNvPr id="9" name="Content Placeholder 8">
            <a:extLst>
              <a:ext uri="{FF2B5EF4-FFF2-40B4-BE49-F238E27FC236}">
                <a16:creationId xmlns:a16="http://schemas.microsoft.com/office/drawing/2014/main" id="{BC5EACF7-20D1-4E02-A927-DF4F415B7A89}"/>
              </a:ext>
            </a:extLst>
          </p:cNvPr>
          <p:cNvSpPr>
            <a:spLocks noGrp="1"/>
          </p:cNvSpPr>
          <p:nvPr>
            <p:ph sz="quarter" idx="4"/>
          </p:nvPr>
        </p:nvSpPr>
        <p:spPr/>
        <p:txBody>
          <a:bodyPr>
            <a:spAutoFit/>
          </a:bodyPr>
          <a:lstStyle/>
          <a:p>
            <a:pPr marL="342900" indent="-342900">
              <a:buFont typeface="Arial" panose="020B0604020202020204" pitchFamily="34" charset="0"/>
              <a:buChar char="•"/>
            </a:pPr>
            <a:r>
              <a:rPr lang="en-US" sz="2800" dirty="0"/>
              <a:t>Mentor, coach, motivate and facilitate</a:t>
            </a:r>
          </a:p>
          <a:p>
            <a:pPr marL="342900" indent="-342900">
              <a:buFont typeface="Arial" panose="020B0604020202020204" pitchFamily="34" charset="0"/>
              <a:buChar char="•"/>
            </a:pPr>
            <a:r>
              <a:rPr lang="en-US" sz="2800" dirty="0"/>
              <a:t>Be the group’s personal subject-matter expert</a:t>
            </a:r>
          </a:p>
          <a:p>
            <a:pPr marL="342900" indent="-342900">
              <a:buFont typeface="Arial" panose="020B0604020202020204" pitchFamily="34" charset="0"/>
              <a:buChar char="•"/>
            </a:pPr>
            <a:r>
              <a:rPr lang="en-US" sz="2800" dirty="0"/>
              <a:t>Keep the group focused and on-schedule</a:t>
            </a:r>
          </a:p>
          <a:p>
            <a:pPr marL="342900" indent="-342900">
              <a:buFont typeface="Arial" panose="020B0604020202020204" pitchFamily="34" charset="0"/>
              <a:buChar char="•"/>
            </a:pPr>
            <a:r>
              <a:rPr lang="en-US" sz="2800" dirty="0"/>
              <a:t>Be available; be approachable</a:t>
            </a:r>
          </a:p>
        </p:txBody>
      </p:sp>
    </p:spTree>
    <p:extLst>
      <p:ext uri="{BB962C8B-B14F-4D97-AF65-F5344CB8AC3E}">
        <p14:creationId xmlns:p14="http://schemas.microsoft.com/office/powerpoint/2010/main" val="40791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500"/>
                                        <p:tgtEl>
                                          <p:spTgt spid="9">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fade">
                                      <p:cBhvr>
                                        <p:cTn id="2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7A6BF-2F17-4E8A-AB55-0892CB6AB7FB}"/>
              </a:ext>
            </a:extLst>
          </p:cNvPr>
          <p:cNvSpPr>
            <a:spLocks noGrp="1"/>
          </p:cNvSpPr>
          <p:nvPr>
            <p:ph type="title" idx="4294967295"/>
          </p:nvPr>
        </p:nvSpPr>
        <p:spPr>
          <a:xfrm>
            <a:off x="528451" y="280988"/>
            <a:ext cx="4638971" cy="1422400"/>
          </a:xfrm>
          <a:prstGeom prst="rect">
            <a:avLst/>
          </a:prstGeom>
        </p:spPr>
        <p:txBody>
          <a:bodyPr wrap="square">
            <a:spAutoFit/>
          </a:bodyPr>
          <a:lstStyle/>
          <a:p>
            <a:r>
              <a:rPr lang="en-US" dirty="0"/>
              <a:t>Expectations for Participants</a:t>
            </a:r>
          </a:p>
        </p:txBody>
      </p:sp>
      <p:sp>
        <p:nvSpPr>
          <p:cNvPr id="7" name="Content Placeholder 6">
            <a:extLst>
              <a:ext uri="{FF2B5EF4-FFF2-40B4-BE49-F238E27FC236}">
                <a16:creationId xmlns:a16="http://schemas.microsoft.com/office/drawing/2014/main" id="{BDD14A63-2E89-4D5A-8EBF-08443258FC79}"/>
              </a:ext>
            </a:extLst>
          </p:cNvPr>
          <p:cNvSpPr>
            <a:spLocks noGrp="1"/>
          </p:cNvSpPr>
          <p:nvPr>
            <p:ph type="body" sz="quarter" idx="4294967295"/>
          </p:nvPr>
        </p:nvSpPr>
        <p:spPr>
          <a:xfrm>
            <a:off x="362197" y="1920248"/>
            <a:ext cx="5783284" cy="4585871"/>
          </a:xfrm>
          <a:prstGeom prst="rect">
            <a:avLst/>
          </a:prstGeom>
        </p:spPr>
        <p:txBody>
          <a:bodyPr wrap="square">
            <a:spAutoFit/>
          </a:bodyPr>
          <a:lstStyle/>
          <a:p>
            <a:pPr marL="628650" lvl="1" indent="-288925">
              <a:buFont typeface="Arial" panose="020B0604020202020204" pitchFamily="34" charset="0"/>
              <a:buChar char="•"/>
            </a:pPr>
            <a:r>
              <a:rPr lang="en-US" dirty="0"/>
              <a:t>Teamwork</a:t>
            </a:r>
          </a:p>
          <a:p>
            <a:pPr marL="628650" lvl="1" indent="-288925">
              <a:buFont typeface="Arial" panose="020B0604020202020204" pitchFamily="34" charset="0"/>
              <a:buChar char="•"/>
            </a:pPr>
            <a:r>
              <a:rPr lang="en-US" dirty="0"/>
              <a:t>Stay engaged</a:t>
            </a:r>
          </a:p>
          <a:p>
            <a:pPr marL="628650" lvl="1" indent="-288925">
              <a:buFont typeface="Arial" panose="020B0604020202020204" pitchFamily="34" charset="0"/>
              <a:buChar char="•"/>
            </a:pPr>
            <a:r>
              <a:rPr lang="en-US" dirty="0"/>
              <a:t>Be respectful</a:t>
            </a:r>
          </a:p>
          <a:p>
            <a:pPr marL="628650" lvl="1" indent="-288925">
              <a:buFont typeface="Arial" panose="020B0604020202020204" pitchFamily="34" charset="0"/>
              <a:buChar char="•"/>
            </a:pPr>
            <a:r>
              <a:rPr lang="en-US" dirty="0"/>
              <a:t>Use the coaches</a:t>
            </a:r>
          </a:p>
          <a:p>
            <a:pPr marL="628650" lvl="1" indent="-288925">
              <a:buFont typeface="Arial" panose="020B0604020202020204" pitchFamily="34" charset="0"/>
              <a:buChar char="•"/>
            </a:pPr>
            <a:r>
              <a:rPr lang="en-US" dirty="0"/>
              <a:t>Become aware of your biases; maintain an open mind</a:t>
            </a:r>
          </a:p>
        </p:txBody>
      </p:sp>
      <p:pic>
        <p:nvPicPr>
          <p:cNvPr id="6" name="Picture 5">
            <a:extLst>
              <a:ext uri="{FF2B5EF4-FFF2-40B4-BE49-F238E27FC236}">
                <a16:creationId xmlns:a16="http://schemas.microsoft.com/office/drawing/2014/main" id="{4D75C9CC-D893-4DBC-90AD-8910BB85C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475" y="0"/>
            <a:ext cx="7052487" cy="7038382"/>
          </a:xfrm>
          <a:prstGeom prst="rect">
            <a:avLst/>
          </a:prstGeom>
        </p:spPr>
      </p:pic>
    </p:spTree>
    <p:extLst>
      <p:ext uri="{BB962C8B-B14F-4D97-AF65-F5344CB8AC3E}">
        <p14:creationId xmlns:p14="http://schemas.microsoft.com/office/powerpoint/2010/main" val="267342987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87C91-2913-4640-800B-B356C55EE042}"/>
              </a:ext>
            </a:extLst>
          </p:cNvPr>
          <p:cNvSpPr>
            <a:spLocks noGrp="1"/>
          </p:cNvSpPr>
          <p:nvPr>
            <p:ph type="title"/>
          </p:nvPr>
        </p:nvSpPr>
        <p:spPr>
          <a:xfrm>
            <a:off x="1681327" y="415627"/>
            <a:ext cx="5310910" cy="1421928"/>
          </a:xfrm>
        </p:spPr>
        <p:txBody>
          <a:bodyPr wrap="square">
            <a:spAutoFit/>
          </a:bodyPr>
          <a:lstStyle/>
          <a:p>
            <a:r>
              <a:rPr lang="en-US" dirty="0"/>
              <a:t>National Wildfire Coordinating Group</a:t>
            </a:r>
          </a:p>
        </p:txBody>
      </p:sp>
      <p:sp>
        <p:nvSpPr>
          <p:cNvPr id="6" name="Text Placeholder 2">
            <a:extLst>
              <a:ext uri="{FF2B5EF4-FFF2-40B4-BE49-F238E27FC236}">
                <a16:creationId xmlns:a16="http://schemas.microsoft.com/office/drawing/2014/main" id="{FE7968F7-B889-4601-ACD9-A42540885A4B}"/>
              </a:ext>
            </a:extLst>
          </p:cNvPr>
          <p:cNvSpPr txBox="1">
            <a:spLocks/>
          </p:cNvSpPr>
          <p:nvPr/>
        </p:nvSpPr>
        <p:spPr>
          <a:xfrm>
            <a:off x="617270" y="1939883"/>
            <a:ext cx="5776094" cy="3539430"/>
          </a:xfrm>
          <a:prstGeom prst="rect">
            <a:avLst/>
          </a:prstGeom>
          <a:solidFill>
            <a:srgbClr val="0166D8"/>
          </a:solidFill>
          <a:effectLst>
            <a:outerShdw blurRad="152400" dist="152400" dir="2700000" algn="tl" rotWithShape="0">
              <a:prstClr val="black">
                <a:alpha val="50000"/>
              </a:prstClr>
            </a:outerShdw>
          </a:effectLst>
        </p:spPr>
        <p:txBody>
          <a:bodyPr wrap="square">
            <a:spAutoFit/>
          </a:bodyPr>
          <a:lstStyle>
            <a:lvl1pPr marL="0" indent="0" algn="l" defTabSz="914340"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12" indent="0" algn="l" defTabSz="914340"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377" indent="0" algn="l" defTabSz="914340"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57" indent="0" algn="l" defTabSz="914340"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23" indent="0" algn="l" defTabSz="914340"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36"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8"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a:t>
            </a:r>
            <a:r>
              <a:rPr lang="en-US" sz="3200" i="1" dirty="0">
                <a:solidFill>
                  <a:srgbClr val="FFFFFF"/>
                </a:solidFill>
              </a:rPr>
              <a:t>The National Fire Danger Rating System (NFDRS) is key to the science and frame work for the application of interagency fire danger based decision. NFDRS is the interagency standard for fire danger based decisions.”</a:t>
            </a:r>
            <a:endParaRPr kumimoji="0" lang="en-US" sz="3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pic>
        <p:nvPicPr>
          <p:cNvPr id="3" name="Picture 2">
            <a:extLst>
              <a:ext uri="{FF2B5EF4-FFF2-40B4-BE49-F238E27FC236}">
                <a16:creationId xmlns:a16="http://schemas.microsoft.com/office/drawing/2014/main" id="{6253922E-95EA-4A26-8243-5E18D599E6B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162906" y="311519"/>
            <a:ext cx="4641848" cy="6007098"/>
          </a:xfrm>
          <a:prstGeom prst="rect">
            <a:avLst/>
          </a:prstGeom>
          <a:ln>
            <a:noFill/>
          </a:ln>
          <a:effectLst>
            <a:outerShdw blurRad="292100" dist="139700" dir="2700000" algn="tl" rotWithShape="0">
              <a:srgbClr val="333333">
                <a:alpha val="65000"/>
              </a:srgbClr>
            </a:outerShdw>
          </a:effectLst>
        </p:spPr>
      </p:pic>
      <p:pic>
        <p:nvPicPr>
          <p:cNvPr id="5122" name="Picture 2" descr="Image result for nwcg official logo">
            <a:extLst>
              <a:ext uri="{FF2B5EF4-FFF2-40B4-BE49-F238E27FC236}">
                <a16:creationId xmlns:a16="http://schemas.microsoft.com/office/drawing/2014/main" id="{40EBD18D-A111-4682-AF43-68390E5AA3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669" y="533662"/>
            <a:ext cx="1103113" cy="8797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68649EB-A8BF-430F-BB39-B4B04586A81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822940" y="193809"/>
            <a:ext cx="4629137" cy="5990647"/>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A28F6266-2586-4BED-AEF2-6697EDAD92A4}"/>
              </a:ext>
            </a:extLst>
          </p:cNvPr>
          <p:cNvSpPr/>
          <p:nvPr/>
        </p:nvSpPr>
        <p:spPr>
          <a:xfrm>
            <a:off x="1500758" y="5544148"/>
            <a:ext cx="3868303" cy="461665"/>
          </a:xfrm>
          <a:prstGeom prst="rect">
            <a:avLst/>
          </a:prstGeom>
        </p:spPr>
        <p:txBody>
          <a:bodyPr wrap="none">
            <a:spAutoFit/>
          </a:bodyPr>
          <a:lstStyle/>
          <a:p>
            <a:r>
              <a:rPr lang="en-US" sz="2400" dirty="0">
                <a:solidFill>
                  <a:schemeClr val="tx2">
                    <a:lumMod val="75000"/>
                  </a:schemeClr>
                </a:solidFill>
                <a:effectLst>
                  <a:outerShdw blurRad="50800" dist="38100" dir="2700000" algn="tl" rotWithShape="0">
                    <a:prstClr val="black">
                      <a:alpha val="40000"/>
                    </a:prstClr>
                  </a:outerShdw>
                </a:effectLst>
              </a:rPr>
              <a:t>NWCG Memorandum 19-002</a:t>
            </a:r>
          </a:p>
        </p:txBody>
      </p:sp>
      <p:sp>
        <p:nvSpPr>
          <p:cNvPr id="8" name="Text Placeholder 2">
            <a:extLst>
              <a:ext uri="{FF2B5EF4-FFF2-40B4-BE49-F238E27FC236}">
                <a16:creationId xmlns:a16="http://schemas.microsoft.com/office/drawing/2014/main" id="{89C07413-E505-45CB-902E-0336270D5194}"/>
              </a:ext>
            </a:extLst>
          </p:cNvPr>
          <p:cNvSpPr txBox="1">
            <a:spLocks/>
          </p:cNvSpPr>
          <p:nvPr/>
        </p:nvSpPr>
        <p:spPr>
          <a:xfrm>
            <a:off x="617270" y="1939883"/>
            <a:ext cx="5776094" cy="2062103"/>
          </a:xfrm>
          <a:prstGeom prst="rect">
            <a:avLst/>
          </a:prstGeom>
          <a:solidFill>
            <a:srgbClr val="0166D8"/>
          </a:solidFill>
          <a:effectLst>
            <a:outerShdw blurRad="152400" dist="152400" dir="2700000" algn="tl" rotWithShape="0">
              <a:prstClr val="black">
                <a:alpha val="50000"/>
              </a:prstClr>
            </a:outerShdw>
          </a:effectLst>
        </p:spPr>
        <p:txBody>
          <a:bodyPr wrap="square">
            <a:spAutoFit/>
          </a:bodyPr>
          <a:lstStyle>
            <a:lvl1pPr marL="0" indent="0" algn="l" defTabSz="914340"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12" indent="0" algn="l" defTabSz="914340"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377" indent="0" algn="l" defTabSz="914340"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57" indent="0" algn="l" defTabSz="914340"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23" indent="0" algn="l" defTabSz="914340"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36"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8"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US" sz="3200" dirty="0">
                <a:solidFill>
                  <a:srgbClr val="FFFFFF"/>
                </a:solidFill>
              </a:rPr>
              <a:t>NWCG Memorandum 19-002 established a NEW deadline of </a:t>
            </a:r>
            <a:r>
              <a:rPr lang="en-US" sz="3200" b="1" dirty="0">
                <a:solidFill>
                  <a:schemeClr val="tx2">
                    <a:lumMod val="75000"/>
                  </a:schemeClr>
                </a:solidFill>
              </a:rPr>
              <a:t>January 2021 </a:t>
            </a:r>
            <a:r>
              <a:rPr lang="en-US" sz="3200" dirty="0">
                <a:solidFill>
                  <a:srgbClr val="FFFFFF"/>
                </a:solidFill>
              </a:rPr>
              <a:t>for complete transition to NFDRS2016</a:t>
            </a:r>
            <a:endParaRPr kumimoji="0" lang="en-US" sz="3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878617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Effect transition="in" filter="fade">
                                      <p:cBhvr>
                                        <p:cTn id="15" dur="1000"/>
                                        <p:tgtEl>
                                          <p:spTgt spid="5"/>
                                        </p:tgtEl>
                                      </p:cBhvr>
                                    </p:animEffect>
                                  </p:childTnLst>
                                </p:cTn>
                              </p:par>
                            </p:childTnLst>
                          </p:cTn>
                        </p:par>
                        <p:par>
                          <p:cTn id="16" fill="hold">
                            <p:stCondLst>
                              <p:cond delay="2000"/>
                            </p:stCondLst>
                            <p:childTnLst>
                              <p:par>
                                <p:cTn id="17" presetID="9"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10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Effect transition="in" filter="fade">
                                      <p:cBhvr>
                                        <p:cTn id="29" dur="1000"/>
                                        <p:tgtEl>
                                          <p:spTgt spid="8"/>
                                        </p:tgtEl>
                                      </p:cBhvr>
                                    </p:animEffect>
                                  </p:childTnLst>
                                </p:cTn>
                              </p:par>
                              <p:par>
                                <p:cTn id="30" presetID="53" presetClass="exit" presetSubtype="32" fill="hold" grpId="1" nodeType="withEffect">
                                  <p:stCondLst>
                                    <p:cond delay="0"/>
                                  </p:stCondLst>
                                  <p:childTnLst>
                                    <p:anim calcmode="lin" valueType="num">
                                      <p:cBhvr>
                                        <p:cTn id="31" dur="500"/>
                                        <p:tgtEl>
                                          <p:spTgt spid="6"/>
                                        </p:tgtEl>
                                        <p:attrNameLst>
                                          <p:attrName>ppt_w</p:attrName>
                                        </p:attrNameLst>
                                      </p:cBhvr>
                                      <p:tavLst>
                                        <p:tav tm="0">
                                          <p:val>
                                            <p:strVal val="ppt_w"/>
                                          </p:val>
                                        </p:tav>
                                        <p:tav tm="100000">
                                          <p:val>
                                            <p:fltVal val="0"/>
                                          </p:val>
                                        </p:tav>
                                      </p:tavLst>
                                    </p:anim>
                                    <p:anim calcmode="lin" valueType="num">
                                      <p:cBhvr>
                                        <p:cTn id="32" dur="500"/>
                                        <p:tgtEl>
                                          <p:spTgt spid="6"/>
                                        </p:tgtEl>
                                        <p:attrNameLst>
                                          <p:attrName>ppt_h</p:attrName>
                                        </p:attrNameLst>
                                      </p:cBhvr>
                                      <p:tavLst>
                                        <p:tav tm="0">
                                          <p:val>
                                            <p:strVal val="ppt_h"/>
                                          </p:val>
                                        </p:tav>
                                        <p:tav tm="100000">
                                          <p:val>
                                            <p:fltVal val="0"/>
                                          </p:val>
                                        </p:tav>
                                      </p:tavLst>
                                    </p:anim>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A6AAC3-ACF9-419F-83A5-B0D08D97EAD6}"/>
              </a:ext>
            </a:extLst>
          </p:cNvPr>
          <p:cNvPicPr>
            <a:picLocks noChangeAspect="1"/>
          </p:cNvPicPr>
          <p:nvPr/>
        </p:nvPicPr>
        <p:blipFill>
          <a:blip r:embed="rId3"/>
          <a:stretch>
            <a:fillRect/>
          </a:stretch>
        </p:blipFill>
        <p:spPr>
          <a:xfrm>
            <a:off x="908483" y="1726596"/>
            <a:ext cx="10375034" cy="1444752"/>
          </a:xfrm>
          <a:prstGeom prst="rect">
            <a:avLst/>
          </a:prstGeom>
        </p:spPr>
      </p:pic>
      <p:pic>
        <p:nvPicPr>
          <p:cNvPr id="9" name="Picture 8">
            <a:extLst>
              <a:ext uri="{FF2B5EF4-FFF2-40B4-BE49-F238E27FC236}">
                <a16:creationId xmlns:a16="http://schemas.microsoft.com/office/drawing/2014/main" id="{ADBAAD3B-3EC0-4698-9165-4CF5824537B0}"/>
              </a:ext>
            </a:extLst>
          </p:cNvPr>
          <p:cNvPicPr>
            <a:picLocks noChangeAspect="1"/>
          </p:cNvPicPr>
          <p:nvPr/>
        </p:nvPicPr>
        <p:blipFill>
          <a:blip r:embed="rId4"/>
          <a:stretch>
            <a:fillRect/>
          </a:stretch>
        </p:blipFill>
        <p:spPr>
          <a:xfrm>
            <a:off x="908483" y="1726596"/>
            <a:ext cx="10375026" cy="1444752"/>
          </a:xfrm>
          <a:prstGeom prst="rect">
            <a:avLst/>
          </a:prstGeom>
        </p:spPr>
      </p:pic>
      <p:pic>
        <p:nvPicPr>
          <p:cNvPr id="10" name="Picture 9">
            <a:extLst>
              <a:ext uri="{FF2B5EF4-FFF2-40B4-BE49-F238E27FC236}">
                <a16:creationId xmlns:a16="http://schemas.microsoft.com/office/drawing/2014/main" id="{362DC9BE-14F3-4615-8865-7B6D3F8E2EA2}"/>
              </a:ext>
            </a:extLst>
          </p:cNvPr>
          <p:cNvPicPr>
            <a:picLocks noChangeAspect="1"/>
          </p:cNvPicPr>
          <p:nvPr/>
        </p:nvPicPr>
        <p:blipFill>
          <a:blip r:embed="rId5"/>
          <a:stretch>
            <a:fillRect/>
          </a:stretch>
        </p:blipFill>
        <p:spPr>
          <a:xfrm>
            <a:off x="908482" y="1726596"/>
            <a:ext cx="10375028" cy="1444752"/>
          </a:xfrm>
          <a:prstGeom prst="rect">
            <a:avLst/>
          </a:prstGeom>
        </p:spPr>
      </p:pic>
      <p:pic>
        <p:nvPicPr>
          <p:cNvPr id="11" name="Picture 10">
            <a:extLst>
              <a:ext uri="{FF2B5EF4-FFF2-40B4-BE49-F238E27FC236}">
                <a16:creationId xmlns:a16="http://schemas.microsoft.com/office/drawing/2014/main" id="{4861D6B6-C651-4C46-8453-C941C02F0BBC}"/>
              </a:ext>
            </a:extLst>
          </p:cNvPr>
          <p:cNvPicPr>
            <a:picLocks noChangeAspect="1"/>
          </p:cNvPicPr>
          <p:nvPr/>
        </p:nvPicPr>
        <p:blipFill>
          <a:blip r:embed="rId6"/>
          <a:stretch>
            <a:fillRect/>
          </a:stretch>
        </p:blipFill>
        <p:spPr>
          <a:xfrm>
            <a:off x="908475" y="1726596"/>
            <a:ext cx="10375028" cy="1444752"/>
          </a:xfrm>
          <a:prstGeom prst="rect">
            <a:avLst/>
          </a:prstGeom>
        </p:spPr>
      </p:pic>
      <p:pic>
        <p:nvPicPr>
          <p:cNvPr id="12" name="Picture 11">
            <a:extLst>
              <a:ext uri="{FF2B5EF4-FFF2-40B4-BE49-F238E27FC236}">
                <a16:creationId xmlns:a16="http://schemas.microsoft.com/office/drawing/2014/main" id="{857EFFF4-BBBD-45F9-879B-48F714A13904}"/>
              </a:ext>
            </a:extLst>
          </p:cNvPr>
          <p:cNvPicPr>
            <a:picLocks noChangeAspect="1"/>
          </p:cNvPicPr>
          <p:nvPr/>
        </p:nvPicPr>
        <p:blipFill>
          <a:blip r:embed="rId7"/>
          <a:stretch>
            <a:fillRect/>
          </a:stretch>
        </p:blipFill>
        <p:spPr>
          <a:xfrm>
            <a:off x="908468" y="1726596"/>
            <a:ext cx="10375026" cy="3234381"/>
          </a:xfrm>
          <a:prstGeom prst="rect">
            <a:avLst/>
          </a:prstGeom>
        </p:spPr>
      </p:pic>
      <p:pic>
        <p:nvPicPr>
          <p:cNvPr id="13" name="Picture 12">
            <a:extLst>
              <a:ext uri="{FF2B5EF4-FFF2-40B4-BE49-F238E27FC236}">
                <a16:creationId xmlns:a16="http://schemas.microsoft.com/office/drawing/2014/main" id="{3E472856-FF94-419C-831A-9298B840856D}"/>
              </a:ext>
            </a:extLst>
          </p:cNvPr>
          <p:cNvPicPr>
            <a:picLocks noChangeAspect="1"/>
          </p:cNvPicPr>
          <p:nvPr/>
        </p:nvPicPr>
        <p:blipFill>
          <a:blip r:embed="rId8"/>
          <a:stretch>
            <a:fillRect/>
          </a:stretch>
        </p:blipFill>
        <p:spPr>
          <a:xfrm>
            <a:off x="908467" y="1726596"/>
            <a:ext cx="10375027" cy="3318269"/>
          </a:xfrm>
          <a:prstGeom prst="rect">
            <a:avLst/>
          </a:prstGeom>
        </p:spPr>
      </p:pic>
      <p:pic>
        <p:nvPicPr>
          <p:cNvPr id="14" name="Picture 13">
            <a:extLst>
              <a:ext uri="{FF2B5EF4-FFF2-40B4-BE49-F238E27FC236}">
                <a16:creationId xmlns:a16="http://schemas.microsoft.com/office/drawing/2014/main" id="{00C1FE9D-E21C-4922-BA1E-30849DDA6D95}"/>
              </a:ext>
            </a:extLst>
          </p:cNvPr>
          <p:cNvPicPr>
            <a:picLocks noChangeAspect="1"/>
          </p:cNvPicPr>
          <p:nvPr/>
        </p:nvPicPr>
        <p:blipFill>
          <a:blip r:embed="rId9"/>
          <a:stretch>
            <a:fillRect/>
          </a:stretch>
        </p:blipFill>
        <p:spPr>
          <a:xfrm>
            <a:off x="908469" y="1726596"/>
            <a:ext cx="10375025" cy="3318269"/>
          </a:xfrm>
          <a:prstGeom prst="rect">
            <a:avLst/>
          </a:prstGeom>
        </p:spPr>
      </p:pic>
      <p:pic>
        <p:nvPicPr>
          <p:cNvPr id="15" name="Picture 14">
            <a:extLst>
              <a:ext uri="{FF2B5EF4-FFF2-40B4-BE49-F238E27FC236}">
                <a16:creationId xmlns:a16="http://schemas.microsoft.com/office/drawing/2014/main" id="{B1E1EBCF-57E3-45A6-A8A3-C845B137ACCB}"/>
              </a:ext>
            </a:extLst>
          </p:cNvPr>
          <p:cNvPicPr>
            <a:picLocks noChangeAspect="1"/>
          </p:cNvPicPr>
          <p:nvPr/>
        </p:nvPicPr>
        <p:blipFill>
          <a:blip r:embed="rId10"/>
          <a:stretch>
            <a:fillRect/>
          </a:stretch>
        </p:blipFill>
        <p:spPr>
          <a:xfrm>
            <a:off x="908469" y="1726595"/>
            <a:ext cx="10375025" cy="3318269"/>
          </a:xfrm>
          <a:prstGeom prst="rect">
            <a:avLst/>
          </a:prstGeom>
        </p:spPr>
      </p:pic>
      <p:pic>
        <p:nvPicPr>
          <p:cNvPr id="17" name="Picture 16">
            <a:extLst>
              <a:ext uri="{FF2B5EF4-FFF2-40B4-BE49-F238E27FC236}">
                <a16:creationId xmlns:a16="http://schemas.microsoft.com/office/drawing/2014/main" id="{A47CFF45-38EB-44D2-816E-6D3894AE63AE}"/>
              </a:ext>
            </a:extLst>
          </p:cNvPr>
          <p:cNvPicPr>
            <a:picLocks noChangeAspect="1"/>
          </p:cNvPicPr>
          <p:nvPr/>
        </p:nvPicPr>
        <p:blipFill>
          <a:blip r:embed="rId11"/>
          <a:stretch>
            <a:fillRect/>
          </a:stretch>
        </p:blipFill>
        <p:spPr>
          <a:xfrm>
            <a:off x="905352" y="1725258"/>
            <a:ext cx="10378158" cy="3319271"/>
          </a:xfrm>
          <a:prstGeom prst="rect">
            <a:avLst/>
          </a:prstGeom>
        </p:spPr>
      </p:pic>
      <p:pic>
        <p:nvPicPr>
          <p:cNvPr id="16" name="Picture 15">
            <a:extLst>
              <a:ext uri="{FF2B5EF4-FFF2-40B4-BE49-F238E27FC236}">
                <a16:creationId xmlns:a16="http://schemas.microsoft.com/office/drawing/2014/main" id="{13316DCF-784A-4B9B-ADB4-D2E758C32781}"/>
              </a:ext>
            </a:extLst>
          </p:cNvPr>
          <p:cNvPicPr>
            <a:picLocks noChangeAspect="1"/>
          </p:cNvPicPr>
          <p:nvPr/>
        </p:nvPicPr>
        <p:blipFill>
          <a:blip r:embed="rId12"/>
          <a:stretch>
            <a:fillRect/>
          </a:stretch>
        </p:blipFill>
        <p:spPr>
          <a:xfrm>
            <a:off x="905352" y="1724922"/>
            <a:ext cx="11034862" cy="3318602"/>
          </a:xfrm>
          <a:prstGeom prst="rect">
            <a:avLst/>
          </a:prstGeom>
        </p:spPr>
      </p:pic>
      <p:sp>
        <p:nvSpPr>
          <p:cNvPr id="3" name="Rectangle 2">
            <a:extLst>
              <a:ext uri="{FF2B5EF4-FFF2-40B4-BE49-F238E27FC236}">
                <a16:creationId xmlns:a16="http://schemas.microsoft.com/office/drawing/2014/main" id="{2068E5CC-89D3-4544-B8A3-3363C55C9A01}"/>
              </a:ext>
            </a:extLst>
          </p:cNvPr>
          <p:cNvSpPr/>
          <p:nvPr/>
        </p:nvSpPr>
        <p:spPr bwMode="auto">
          <a:xfrm>
            <a:off x="9927771" y="1956690"/>
            <a:ext cx="397823" cy="391886"/>
          </a:xfrm>
          <a:prstGeom prst="rect">
            <a:avLst/>
          </a:prstGeom>
          <a:solidFill>
            <a:schemeClr val="tx1"/>
          </a:solidFill>
          <a:ln>
            <a:noFill/>
            <a:headEnd type="none" w="med" len="med"/>
            <a:tailEnd type="none" w="med" len="med"/>
          </a:ln>
          <a:effectLst/>
          <a:scene3d>
            <a:camera prst="orthographicFront"/>
            <a:lightRig rig="glow" dir="t">
              <a:rot lat="0" lon="0" rev="6360000"/>
            </a:lightRig>
          </a:scene3d>
          <a:sp3d prstMaterial="flat">
            <a:bevelT w="0" h="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noFill/>
              <a:latin typeface="Segoe" pitchFamily="34" charset="0"/>
            </a:endParaRPr>
          </a:p>
        </p:txBody>
      </p:sp>
      <p:sp>
        <p:nvSpPr>
          <p:cNvPr id="7" name="Title 6">
            <a:extLst>
              <a:ext uri="{FF2B5EF4-FFF2-40B4-BE49-F238E27FC236}">
                <a16:creationId xmlns:a16="http://schemas.microsoft.com/office/drawing/2014/main" id="{66F30DCC-C8E4-4E85-9714-26D05B0E6609}"/>
              </a:ext>
            </a:extLst>
          </p:cNvPr>
          <p:cNvSpPr>
            <a:spLocks noGrp="1"/>
          </p:cNvSpPr>
          <p:nvPr>
            <p:ph type="title"/>
          </p:nvPr>
        </p:nvSpPr>
        <p:spPr>
          <a:xfrm>
            <a:off x="729491" y="911311"/>
            <a:ext cx="11176000" cy="535531"/>
          </a:xfrm>
        </p:spPr>
        <p:txBody>
          <a:bodyPr/>
          <a:lstStyle/>
          <a:p>
            <a:pPr algn="ctr"/>
            <a:r>
              <a:rPr lang="en-US" sz="3200" b="1" spc="0" dirty="0">
                <a:solidFill>
                  <a:srgbClr val="0166D8"/>
                </a:solidFill>
                <a:effectLst/>
              </a:rPr>
              <a:t>Updated NFDRS2016 Rollout Plan Timeline</a:t>
            </a:r>
            <a:endParaRPr lang="en-US" sz="3200" spc="0" dirty="0">
              <a:solidFill>
                <a:srgbClr val="0166D8"/>
              </a:solidFill>
              <a:effectLst/>
            </a:endParaRPr>
          </a:p>
        </p:txBody>
      </p:sp>
    </p:spTree>
    <p:extLst>
      <p:ext uri="{BB962C8B-B14F-4D97-AF65-F5344CB8AC3E}">
        <p14:creationId xmlns:p14="http://schemas.microsoft.com/office/powerpoint/2010/main" val="2093563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xit" presetSubtype="0" fill="hold"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xit" presetSubtype="0" fill="hold"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xit" presetSubtype="0" fill="hold"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1500"/>
                                        <p:tgtEl>
                                          <p:spTgt spid="12"/>
                                        </p:tgtEl>
                                      </p:cBhvr>
                                    </p:animEffect>
                                  </p:childTnLst>
                                </p:cTn>
                              </p:par>
                              <p:par>
                                <p:cTn id="37" presetID="10" presetClass="exit" presetSubtype="0" fill="hold" nodeType="withEffect">
                                  <p:stCondLst>
                                    <p:cond delay="150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xit" presetSubtype="0" fill="hold" nodeType="withEffect">
                                  <p:stCondLst>
                                    <p:cond delay="150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xit" presetSubtype="0" fill="hold" nodeType="withEffect">
                                  <p:stCondLst>
                                    <p:cond delay="150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par>
                                <p:cTn id="61" presetID="10" presetClass="exit" presetSubtype="0" fill="hold" nodeType="withEffect">
                                  <p:stCondLst>
                                    <p:cond delay="1400"/>
                                  </p:stCondLst>
                                  <p:childTnLst>
                                    <p:animEffect transition="out" filter="fade">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xit" presetSubtype="0" fill="hold" nodeType="withEffect">
                                  <p:stCondLst>
                                    <p:cond delay="1500"/>
                                  </p:stCondLst>
                                  <p:childTnLst>
                                    <p:animEffect transition="out" filter="fade">
                                      <p:cBhvr>
                                        <p:cTn id="70" dur="500"/>
                                        <p:tgtEl>
                                          <p:spTgt spid="15"/>
                                        </p:tgtEl>
                                      </p:cBhvr>
                                    </p:animEffect>
                                    <p:set>
                                      <p:cBhvr>
                                        <p:cTn id="71" dur="1" fill="hold">
                                          <p:stCondLst>
                                            <p:cond delay="499"/>
                                          </p:stCondLst>
                                        </p:cTn>
                                        <p:tgtEl>
                                          <p:spTgt spid="15"/>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wipe(down)">
                                      <p:cBhvr>
                                        <p:cTn id="76" dur="1500"/>
                                        <p:tgtEl>
                                          <p:spTgt spid="16"/>
                                        </p:tgtEl>
                                      </p:cBhvr>
                                    </p:animEffect>
                                  </p:childTnLst>
                                </p:cTn>
                              </p:par>
                              <p:par>
                                <p:cTn id="77" presetID="10" presetClass="exit" presetSubtype="0" fill="hold" nodeType="withEffect">
                                  <p:stCondLst>
                                    <p:cond delay="1500"/>
                                  </p:stCondLst>
                                  <p:childTnLst>
                                    <p:animEffect transition="out" filter="fade">
                                      <p:cBhvr>
                                        <p:cTn id="78" dur="500"/>
                                        <p:tgtEl>
                                          <p:spTgt spid="17"/>
                                        </p:tgtEl>
                                      </p:cBhvr>
                                    </p:animEffect>
                                    <p:set>
                                      <p:cBhvr>
                                        <p:cTn id="7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8255A5-B151-40AD-ACAB-9160973245AD}"/>
              </a:ext>
            </a:extLst>
          </p:cNvPr>
          <p:cNvPicPr>
            <a:picLocks noChangeAspect="1"/>
          </p:cNvPicPr>
          <p:nvPr/>
        </p:nvPicPr>
        <p:blipFill>
          <a:blip r:embed="rId3"/>
          <a:stretch>
            <a:fillRect/>
          </a:stretch>
        </p:blipFill>
        <p:spPr>
          <a:xfrm>
            <a:off x="7567999" y="754378"/>
            <a:ext cx="4455010" cy="573337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4CE87C91-2913-4640-800B-B356C55EE042}"/>
              </a:ext>
            </a:extLst>
          </p:cNvPr>
          <p:cNvSpPr>
            <a:spLocks noGrp="1"/>
          </p:cNvSpPr>
          <p:nvPr>
            <p:ph type="title"/>
          </p:nvPr>
        </p:nvSpPr>
        <p:spPr>
          <a:xfrm>
            <a:off x="1521619" y="451253"/>
            <a:ext cx="4686300" cy="664797"/>
          </a:xfrm>
        </p:spPr>
        <p:txBody>
          <a:bodyPr>
            <a:normAutofit fontScale="90000"/>
          </a:bodyPr>
          <a:lstStyle/>
          <a:p>
            <a:r>
              <a:rPr lang="en-US"/>
              <a:t>U.S. Forest Service</a:t>
            </a:r>
          </a:p>
        </p:txBody>
      </p:sp>
      <p:sp>
        <p:nvSpPr>
          <p:cNvPr id="3" name="Text Placeholder 2">
            <a:extLst>
              <a:ext uri="{FF2B5EF4-FFF2-40B4-BE49-F238E27FC236}">
                <a16:creationId xmlns:a16="http://schemas.microsoft.com/office/drawing/2014/main" id="{2D1AB1DF-C963-DD47-A4CF-50C57D23853E}"/>
              </a:ext>
            </a:extLst>
          </p:cNvPr>
          <p:cNvSpPr>
            <a:spLocks noGrp="1"/>
          </p:cNvSpPr>
          <p:nvPr>
            <p:ph type="body" sz="quarter" idx="4294967295"/>
          </p:nvPr>
        </p:nvSpPr>
        <p:spPr>
          <a:xfrm>
            <a:off x="261835" y="1411834"/>
            <a:ext cx="5776913" cy="3538537"/>
          </a:xfrm>
          <a:prstGeom prst="rect">
            <a:avLst/>
          </a:prstGeom>
          <a:solidFill>
            <a:srgbClr val="0166D8"/>
          </a:solidFill>
          <a:effectLst>
            <a:outerShdw blurRad="152400" dist="152400" dir="2700000" algn="tl" rotWithShape="0">
              <a:prstClr val="black">
                <a:alpha val="50000"/>
              </a:prstClr>
            </a:outerShdw>
          </a:effectLst>
        </p:spPr>
        <p:txBody>
          <a:bodyPr wrap="square">
            <a:spAutoFit/>
          </a:bodyPr>
          <a:lstStyle/>
          <a:p>
            <a:r>
              <a:rPr lang="en-US" sz="3200" i="1"/>
              <a:t>The NFDRS2016 Rollout Plan seeks to accomplish two goals: </a:t>
            </a:r>
          </a:p>
          <a:p>
            <a:pPr marL="514350" indent="-514350">
              <a:buFont typeface="+mj-lt"/>
              <a:buAutoNum type="arabicPeriod"/>
            </a:pPr>
            <a:r>
              <a:rPr lang="en-US" sz="2800" i="1"/>
              <a:t>updating users on the new science</a:t>
            </a:r>
          </a:p>
          <a:p>
            <a:pPr marL="514350" indent="-514350">
              <a:buFont typeface="+mj-lt"/>
              <a:buAutoNum type="arabicPeriod"/>
            </a:pPr>
            <a:r>
              <a:rPr lang="en-US" sz="2800" i="1"/>
              <a:t>improve the use of the National Fire Danger Rating System through standardized interagency applications of the system</a:t>
            </a:r>
          </a:p>
        </p:txBody>
      </p:sp>
      <p:pic>
        <p:nvPicPr>
          <p:cNvPr id="3078" name="Picture 6" descr="Image result for us forest service logo">
            <a:extLst>
              <a:ext uri="{FF2B5EF4-FFF2-40B4-BE49-F238E27FC236}">
                <a16:creationId xmlns:a16="http://schemas.microsoft.com/office/drawing/2014/main" id="{FC9BE64A-A81E-4CEF-9558-935733272D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620" y="346180"/>
            <a:ext cx="979563" cy="10656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288A4E8-8807-4F4F-A5D8-97CE71D136D6}"/>
              </a:ext>
            </a:extLst>
          </p:cNvPr>
          <p:cNvPicPr>
            <a:picLocks noChangeAspect="1"/>
          </p:cNvPicPr>
          <p:nvPr/>
        </p:nvPicPr>
        <p:blipFill>
          <a:blip r:embed="rId5"/>
          <a:stretch>
            <a:fillRect/>
          </a:stretch>
        </p:blipFill>
        <p:spPr>
          <a:xfrm>
            <a:off x="6928786" y="552940"/>
            <a:ext cx="4455010" cy="575212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77116D7-7552-4343-A95E-8FE622DE42F7}"/>
              </a:ext>
            </a:extLst>
          </p:cNvPr>
          <p:cNvPicPr>
            <a:picLocks noChangeAspect="1"/>
          </p:cNvPicPr>
          <p:nvPr/>
        </p:nvPicPr>
        <p:blipFill>
          <a:blip r:embed="rId6"/>
          <a:stretch>
            <a:fillRect/>
          </a:stretch>
        </p:blipFill>
        <p:spPr>
          <a:xfrm>
            <a:off x="6358355" y="311667"/>
            <a:ext cx="4415504" cy="57388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1753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Effect transition="in" filter="fade">
                                      <p:cBhvr>
                                        <p:cTn id="15" dur="1000"/>
                                        <p:tgtEl>
                                          <p:spTgt spid="6"/>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Effect transition="in" filter="fade">
                                      <p:cBhvr>
                                        <p:cTn id="21" dur="1000"/>
                                        <p:tgtEl>
                                          <p:spTgt spid="5"/>
                                        </p:tgtEl>
                                      </p:cBhvr>
                                    </p:animEffect>
                                  </p:childTnLst>
                                </p:cTn>
                              </p:par>
                            </p:childTnLst>
                          </p:cTn>
                        </p:par>
                        <p:par>
                          <p:cTn id="22" fill="hold">
                            <p:stCondLst>
                              <p:cond delay="3000"/>
                            </p:stCondLst>
                            <p:childTnLst>
                              <p:par>
                                <p:cTn id="23" presetID="9" presetClass="entr" presetSubtype="0" fill="hold" grpId="0" nodeType="afterEffect">
                                  <p:stCondLst>
                                    <p:cond delay="1000"/>
                                  </p:stCondLst>
                                  <p:childTnLst>
                                    <p:set>
                                      <p:cBhvr>
                                        <p:cTn id="24" dur="1" fill="hold">
                                          <p:stCondLst>
                                            <p:cond delay="0"/>
                                          </p:stCondLst>
                                        </p:cTn>
                                        <p:tgtEl>
                                          <p:spTgt spid="3">
                                            <p:bg/>
                                          </p:spTgt>
                                        </p:tgtEl>
                                        <p:attrNameLst>
                                          <p:attrName>style.visibility</p:attrName>
                                        </p:attrNameLst>
                                      </p:cBhvr>
                                      <p:to>
                                        <p:strVal val="visible"/>
                                      </p:to>
                                    </p:set>
                                    <p:animEffect transition="in" filter="dissolve">
                                      <p:cBhvr>
                                        <p:cTn id="25" dur="1000"/>
                                        <p:tgtEl>
                                          <p:spTgt spid="3">
                                            <p:bg/>
                                          </p:spTgt>
                                        </p:tgtEl>
                                      </p:cBhvr>
                                    </p:animEffect>
                                  </p:childTnLst>
                                </p:cTn>
                              </p:par>
                            </p:childTnLst>
                          </p:cTn>
                        </p:par>
                        <p:par>
                          <p:cTn id="26" fill="hold">
                            <p:stCondLst>
                              <p:cond delay="5000"/>
                            </p:stCondLst>
                            <p:childTnLst>
                              <p:par>
                                <p:cTn id="27" presetID="9" presetClass="entr" presetSubtype="0" fill="hold" grpId="0" nodeType="afterEffect">
                                  <p:stCondLst>
                                    <p:cond delay="100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dissolve">
                                      <p:cBhvr>
                                        <p:cTn id="29" dur="1000"/>
                                        <p:tgtEl>
                                          <p:spTgt spid="3">
                                            <p:txEl>
                                              <p:pRg st="0" end="0"/>
                                            </p:txEl>
                                          </p:spTgt>
                                        </p:tgtEl>
                                      </p:cBhvr>
                                    </p:animEffect>
                                  </p:childTnLst>
                                </p:cTn>
                              </p:par>
                            </p:childTnLst>
                          </p:cTn>
                        </p:par>
                        <p:par>
                          <p:cTn id="30" fill="hold">
                            <p:stCondLst>
                              <p:cond delay="7000"/>
                            </p:stCondLst>
                            <p:childTnLst>
                              <p:par>
                                <p:cTn id="31" presetID="9" presetClass="entr" presetSubtype="0" fill="hold" grpId="0" nodeType="afterEffect">
                                  <p:stCondLst>
                                    <p:cond delay="100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dissolve">
                                      <p:cBhvr>
                                        <p:cTn id="33" dur="1000"/>
                                        <p:tgtEl>
                                          <p:spTgt spid="3">
                                            <p:txEl>
                                              <p:pRg st="1" end="1"/>
                                            </p:txEl>
                                          </p:spTgt>
                                        </p:tgtEl>
                                      </p:cBhvr>
                                    </p:animEffect>
                                  </p:childTnLst>
                                </p:cTn>
                              </p:par>
                            </p:childTnLst>
                          </p:cTn>
                        </p:par>
                        <p:par>
                          <p:cTn id="34" fill="hold">
                            <p:stCondLst>
                              <p:cond delay="9000"/>
                            </p:stCondLst>
                            <p:childTnLst>
                              <p:par>
                                <p:cTn id="35" presetID="9" presetClass="entr" presetSubtype="0" fill="hold" grpId="0" nodeType="afterEffect">
                                  <p:stCondLst>
                                    <p:cond delay="100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dissolve">
                                      <p:cBhvr>
                                        <p:cTn id="3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theme/theme1.xml><?xml version="1.0" encoding="utf-8"?>
<a:theme xmlns:a="http://schemas.openxmlformats.org/drawingml/2006/main" name="NFDRS_Workshop">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Lst>
    <a:ext uri="{05A4C25C-085E-4340-85A3-A5531E510DB2}">
      <thm15:themeFamily xmlns:thm15="http://schemas.microsoft.com/office/thememl/2012/main" name="NFDRS_Workshop" id="{C41841BB-7800-434E-9148-2037B7D0EFA0}" vid="{ED438FA1-7DD4-46F3-AEB1-46FDB57541AE}"/>
    </a:ext>
  </a:extLst>
</a:theme>
</file>

<file path=ppt/theme/theme2.xml><?xml version="1.0" encoding="utf-8"?>
<a:theme xmlns:a="http://schemas.openxmlformats.org/drawingml/2006/main" name="Custom Design">
  <a:themeElements>
    <a:clrScheme name="Custom 17">
      <a:dk1>
        <a:srgbClr val="262140"/>
      </a:dk1>
      <a:lt1>
        <a:srgbClr val="FFFFFF"/>
      </a:lt1>
      <a:dk2>
        <a:srgbClr val="3A3363"/>
      </a:dk2>
      <a:lt2>
        <a:srgbClr val="FFFFFF"/>
      </a:lt2>
      <a:accent1>
        <a:srgbClr val="F3D569"/>
      </a:accent1>
      <a:accent2>
        <a:srgbClr val="7DC6F3"/>
      </a:accent2>
      <a:accent3>
        <a:srgbClr val="F3D569"/>
      </a:accent3>
      <a:accent4>
        <a:srgbClr val="2F4B83"/>
      </a:accent4>
      <a:accent5>
        <a:srgbClr val="473D6C"/>
      </a:accent5>
      <a:accent6>
        <a:srgbClr val="3F3F75"/>
      </a:accent6>
      <a:hlink>
        <a:srgbClr val="ECBE18"/>
      </a:hlink>
      <a:folHlink>
        <a:srgbClr val="ECBE18"/>
      </a:folHlink>
    </a:clrScheme>
    <a:fontScheme name="Custom 23">
      <a:majorFont>
        <a:latin typeface="Century Gothic"/>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04001531- Timeline (blue horizontal chevrons, widescreen) - NEW.potx" id="{E1DE8709-4731-4236-A1E7-57568B34F9B9}" vid="{60A34618-20EB-457A-9A3E-9A2A90140595}"/>
    </a:ext>
  </a:extLst>
</a:theme>
</file>

<file path=ppt/theme/theme3.xml><?xml version="1.0" encoding="utf-8"?>
<a:theme xmlns:a="http://schemas.openxmlformats.org/drawingml/2006/main" name="1_Office Theme">
  <a:themeElements>
    <a:clrScheme name="road_map">
      <a:dk1>
        <a:sysClr val="windowText" lastClr="000000"/>
      </a:dk1>
      <a:lt1>
        <a:sysClr val="window" lastClr="FFFFFF"/>
      </a:lt1>
      <a:dk2>
        <a:srgbClr val="3898DA"/>
      </a:dk2>
      <a:lt2>
        <a:srgbClr val="EEECE1"/>
      </a:lt2>
      <a:accent1>
        <a:srgbClr val="3898DA"/>
      </a:accent1>
      <a:accent2>
        <a:srgbClr val="FFC00F"/>
      </a:accent2>
      <a:accent3>
        <a:srgbClr val="77CC48"/>
      </a:accent3>
      <a:accent4>
        <a:srgbClr val="D630D6"/>
      </a:accent4>
      <a:accent5>
        <a:srgbClr val="3898DA"/>
      </a:accent5>
      <a:accent6>
        <a:srgbClr val="D63D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NFDRS_Workshop">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Lst>
    <a:ext uri="{05A4C25C-085E-4340-85A3-A5531E510DB2}">
      <thm15:themeFamily xmlns:thm15="http://schemas.microsoft.com/office/thememl/2012/main" name="NFDRS_Workshop" id="{C41841BB-7800-434E-9148-2037B7D0EFA0}" vid="{ED438FA1-7DD4-46F3-AEB1-46FDB57541A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NFDRS_Workshop</Template>
  <TotalTime>4212</TotalTime>
  <Words>2964</Words>
  <Application>Microsoft Office PowerPoint</Application>
  <PresentationFormat>Widescreen</PresentationFormat>
  <Paragraphs>397</Paragraphs>
  <Slides>28</Slides>
  <Notes>28</Notes>
  <HiddenSlides>0</HiddenSlides>
  <MMClips>2</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28</vt:i4>
      </vt:variant>
    </vt:vector>
  </HeadingPairs>
  <TitlesOfParts>
    <vt:vector size="46" baseType="lpstr">
      <vt:lpstr>Adobe Fan Heiti Std B</vt:lpstr>
      <vt:lpstr>Arial</vt:lpstr>
      <vt:lpstr>Calibri</vt:lpstr>
      <vt:lpstr>Century Gothic</vt:lpstr>
      <vt:lpstr>Comic Sans MS</vt:lpstr>
      <vt:lpstr>Freestyle Script</vt:lpstr>
      <vt:lpstr>Ink Free</vt:lpstr>
      <vt:lpstr>Kristen ITC</vt:lpstr>
      <vt:lpstr>Microsoft Sans Serif</vt:lpstr>
      <vt:lpstr>Rondalo</vt:lpstr>
      <vt:lpstr>Segoe</vt:lpstr>
      <vt:lpstr>Segoe Print</vt:lpstr>
      <vt:lpstr>Tw Cen MT</vt:lpstr>
      <vt:lpstr>Wingdings</vt:lpstr>
      <vt:lpstr>NFDRS_Workshop</vt:lpstr>
      <vt:lpstr>Custom Design</vt:lpstr>
      <vt:lpstr>1_Office Theme</vt:lpstr>
      <vt:lpstr>1_NFDRS_Workshop</vt:lpstr>
      <vt:lpstr>Intent, Policy, and Guidance for Fire Danger Rating and Implementing NFDRS2016</vt:lpstr>
      <vt:lpstr>Objectives</vt:lpstr>
      <vt:lpstr>Objectives (cont’d)</vt:lpstr>
      <vt:lpstr>NFDRS2016 Rollout Workshop Structure</vt:lpstr>
      <vt:lpstr>Expectation for Instructors &amp; Coaches</vt:lpstr>
      <vt:lpstr>Expectations for Participants</vt:lpstr>
      <vt:lpstr>National Wildfire Coordinating Group</vt:lpstr>
      <vt:lpstr>Updated NFDRS2016 Rollout Plan Timeline</vt:lpstr>
      <vt:lpstr>U.S. Forest Service</vt:lpstr>
      <vt:lpstr>Bureau of Indian Affairs</vt:lpstr>
      <vt:lpstr>U.S. Fish &amp; Wildlife Service</vt:lpstr>
      <vt:lpstr>Bureau of Land Management</vt:lpstr>
      <vt:lpstr>Interagency Standards for Fire and Fire Aviation Operations  (Red Book, Chapter 10 – Preparedness)</vt:lpstr>
      <vt:lpstr>Workshop Road Map</vt:lpstr>
      <vt:lpstr>Workshop Structure &amp; Process</vt:lpstr>
      <vt:lpstr>Agency Policy &amp; Guidance</vt:lpstr>
      <vt:lpstr>Classification of the Fire Environment</vt:lpstr>
      <vt:lpstr>Decision Framing</vt:lpstr>
      <vt:lpstr>Weather Station Network</vt:lpstr>
      <vt:lpstr>Applied Statistics</vt:lpstr>
      <vt:lpstr>Fire Preparedness Plans</vt:lpstr>
      <vt:lpstr>Decision Support</vt:lpstr>
      <vt:lpstr>Fire Danger Operating Plan</vt:lpstr>
      <vt:lpstr>The “Desired End-State”</vt:lpstr>
      <vt:lpstr>Fire Danger Operating Plan Template</vt:lpstr>
      <vt:lpstr>Review Objectives:</vt:lpstr>
      <vt:lpstr>Review Objectives (cont’d):</vt:lpstr>
      <vt:lpstr>Questions?</vt:lpstr>
    </vt:vector>
  </TitlesOfParts>
  <Manager>jkline@jkwfc.net</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Intent, Policy, and Guidance for Fire Danger Rating and Implementing NFDRS2016</dc:title>
  <dc:subject>Fire Danger Operating Plan</dc:subject>
  <dc:creator>jkline@jkwfc.net</dc:creator>
  <cp:keywords>NFDRS2016</cp:keywords>
  <cp:lastModifiedBy>Rhonda N</cp:lastModifiedBy>
  <cp:revision>35</cp:revision>
  <dcterms:created xsi:type="dcterms:W3CDTF">2015-10-06T19:42:33Z</dcterms:created>
  <dcterms:modified xsi:type="dcterms:W3CDTF">2020-04-17T15:25:28Z</dcterms:modified>
</cp:coreProperties>
</file>